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77" r:id="rId2"/>
    <p:sldId id="276" r:id="rId3"/>
    <p:sldId id="259" r:id="rId4"/>
    <p:sldId id="287" r:id="rId5"/>
    <p:sldId id="278" r:id="rId6"/>
    <p:sldId id="286" r:id="rId7"/>
    <p:sldId id="283" r:id="rId8"/>
    <p:sldId id="284" r:id="rId9"/>
    <p:sldId id="263" r:id="rId10"/>
    <p:sldId id="264" r:id="rId11"/>
    <p:sldId id="270" r:id="rId12"/>
    <p:sldId id="271" r:id="rId13"/>
    <p:sldId id="272" r:id="rId14"/>
    <p:sldId id="273" r:id="rId15"/>
    <p:sldId id="288" r:id="rId16"/>
    <p:sldId id="266" r:id="rId17"/>
    <p:sldId id="285" r:id="rId18"/>
    <p:sldId id="267" r:id="rId19"/>
    <p:sldId id="274" r:id="rId20"/>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FF"/>
    <a:srgbClr val="0000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7" d="100"/>
          <a:sy n="77" d="100"/>
        </p:scale>
        <p:origin x="1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9D3453-E76E-4E16-B0FD-431739EF40C6}" type="datetimeFigureOut">
              <a:rPr lang="vi-VN" smtClean="0"/>
              <a:t>27/01/2023</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3B5F7F-850B-4A3D-B1CB-66F5E064158D}" type="slidenum">
              <a:rPr lang="vi-VN" smtClean="0"/>
              <a:t>‹#›</a:t>
            </a:fld>
            <a:endParaRPr lang="vi-VN"/>
          </a:p>
        </p:txBody>
      </p:sp>
    </p:spTree>
    <p:extLst>
      <p:ext uri="{BB962C8B-B14F-4D97-AF65-F5344CB8AC3E}">
        <p14:creationId xmlns:p14="http://schemas.microsoft.com/office/powerpoint/2010/main" val="932813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tLang="vi-VN">
              <a:latin typeface="Calibri" panose="020F0502020204030204" pitchFamily="34"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C10FB6B-B11E-443D-B515-11D00274FECE}" type="slidenum">
              <a:rPr lang="en-US" altLang="vi-VN">
                <a:latin typeface="Calibri" panose="020F0502020204030204" pitchFamily="34" charset="0"/>
              </a:rPr>
              <a:pPr eaLnBrk="1" hangingPunct="1"/>
              <a:t>15</a:t>
            </a:fld>
            <a:endParaRPr lang="en-US" altLang="vi-VN">
              <a:latin typeface="Calibri" panose="020F0502020204030204" pitchFamily="34" charset="0"/>
            </a:endParaRPr>
          </a:p>
        </p:txBody>
      </p:sp>
    </p:spTree>
    <p:extLst>
      <p:ext uri="{BB962C8B-B14F-4D97-AF65-F5344CB8AC3E}">
        <p14:creationId xmlns:p14="http://schemas.microsoft.com/office/powerpoint/2010/main" val="1135248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AB0CB1-2AE3-4ABF-905D-64EB1B4F3482}" type="slidenum">
              <a:rPr lang="en-US" altLang="vi-VN"/>
              <a:pPr/>
              <a:t>16</a:t>
            </a:fld>
            <a:endParaRPr lang="en-US" altLang="vi-VN"/>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endParaRPr lang="vi-VN" altLang="vi-VN"/>
          </a:p>
        </p:txBody>
      </p:sp>
    </p:spTree>
    <p:extLst>
      <p:ext uri="{BB962C8B-B14F-4D97-AF65-F5344CB8AC3E}">
        <p14:creationId xmlns:p14="http://schemas.microsoft.com/office/powerpoint/2010/main" val="232213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9C415238-4AC3-40D4-BBC6-37655045EA41}" type="datetimeFigureOut">
              <a:rPr lang="vi-VN" smtClean="0"/>
              <a:t>27/01/2023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C26012E-BCE0-4B77-897B-E47DD1A8EA2E}" type="slidenum">
              <a:rPr lang="vi-VN" smtClean="0"/>
              <a:t>‹#›</a:t>
            </a:fld>
            <a:endParaRPr lang="vi-VN"/>
          </a:p>
        </p:txBody>
      </p:sp>
    </p:spTree>
    <p:extLst>
      <p:ext uri="{BB962C8B-B14F-4D97-AF65-F5344CB8AC3E}">
        <p14:creationId xmlns:p14="http://schemas.microsoft.com/office/powerpoint/2010/main" val="3486393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9C415238-4AC3-40D4-BBC6-37655045EA41}" type="datetimeFigureOut">
              <a:rPr lang="vi-VN" smtClean="0"/>
              <a:t>27/01/2023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C26012E-BCE0-4B77-897B-E47DD1A8EA2E}" type="slidenum">
              <a:rPr lang="vi-VN" smtClean="0"/>
              <a:t>‹#›</a:t>
            </a:fld>
            <a:endParaRPr lang="vi-VN"/>
          </a:p>
        </p:txBody>
      </p:sp>
    </p:spTree>
    <p:extLst>
      <p:ext uri="{BB962C8B-B14F-4D97-AF65-F5344CB8AC3E}">
        <p14:creationId xmlns:p14="http://schemas.microsoft.com/office/powerpoint/2010/main" val="2739427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9C415238-4AC3-40D4-BBC6-37655045EA41}" type="datetimeFigureOut">
              <a:rPr lang="vi-VN" smtClean="0"/>
              <a:t>27/01/2023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C26012E-BCE0-4B77-897B-E47DD1A8EA2E}" type="slidenum">
              <a:rPr lang="vi-VN" smtClean="0"/>
              <a:t>‹#›</a:t>
            </a:fld>
            <a:endParaRPr lang="vi-VN"/>
          </a:p>
        </p:txBody>
      </p:sp>
    </p:spTree>
    <p:extLst>
      <p:ext uri="{BB962C8B-B14F-4D97-AF65-F5344CB8AC3E}">
        <p14:creationId xmlns:p14="http://schemas.microsoft.com/office/powerpoint/2010/main" val="1553733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9C415238-4AC3-40D4-BBC6-37655045EA41}" type="datetimeFigureOut">
              <a:rPr lang="vi-VN" smtClean="0"/>
              <a:t>27/01/2023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C26012E-BCE0-4B77-897B-E47DD1A8EA2E}" type="slidenum">
              <a:rPr lang="vi-VN" smtClean="0"/>
              <a:t>‹#›</a:t>
            </a:fld>
            <a:endParaRPr lang="vi-VN"/>
          </a:p>
        </p:txBody>
      </p:sp>
    </p:spTree>
    <p:extLst>
      <p:ext uri="{BB962C8B-B14F-4D97-AF65-F5344CB8AC3E}">
        <p14:creationId xmlns:p14="http://schemas.microsoft.com/office/powerpoint/2010/main" val="1002534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415238-4AC3-40D4-BBC6-37655045EA41}" type="datetimeFigureOut">
              <a:rPr lang="vi-VN" smtClean="0"/>
              <a:t>27/01/2023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C26012E-BCE0-4B77-897B-E47DD1A8EA2E}" type="slidenum">
              <a:rPr lang="vi-VN" smtClean="0"/>
              <a:t>‹#›</a:t>
            </a:fld>
            <a:endParaRPr lang="vi-VN"/>
          </a:p>
        </p:txBody>
      </p:sp>
    </p:spTree>
    <p:extLst>
      <p:ext uri="{BB962C8B-B14F-4D97-AF65-F5344CB8AC3E}">
        <p14:creationId xmlns:p14="http://schemas.microsoft.com/office/powerpoint/2010/main" val="905319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9C415238-4AC3-40D4-BBC6-37655045EA41}" type="datetimeFigureOut">
              <a:rPr lang="vi-VN" smtClean="0"/>
              <a:t>27/01/2023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C26012E-BCE0-4B77-897B-E47DD1A8EA2E}" type="slidenum">
              <a:rPr lang="vi-VN" smtClean="0"/>
              <a:t>‹#›</a:t>
            </a:fld>
            <a:endParaRPr lang="vi-VN"/>
          </a:p>
        </p:txBody>
      </p:sp>
    </p:spTree>
    <p:extLst>
      <p:ext uri="{BB962C8B-B14F-4D97-AF65-F5344CB8AC3E}">
        <p14:creationId xmlns:p14="http://schemas.microsoft.com/office/powerpoint/2010/main" val="3644397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9C415238-4AC3-40D4-BBC6-37655045EA41}" type="datetimeFigureOut">
              <a:rPr lang="vi-VN" smtClean="0"/>
              <a:t>27/01/2023</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2C26012E-BCE0-4B77-897B-E47DD1A8EA2E}" type="slidenum">
              <a:rPr lang="vi-VN" smtClean="0"/>
              <a:t>‹#›</a:t>
            </a:fld>
            <a:endParaRPr lang="vi-VN"/>
          </a:p>
        </p:txBody>
      </p:sp>
    </p:spTree>
    <p:extLst>
      <p:ext uri="{BB962C8B-B14F-4D97-AF65-F5344CB8AC3E}">
        <p14:creationId xmlns:p14="http://schemas.microsoft.com/office/powerpoint/2010/main" val="1602820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9C415238-4AC3-40D4-BBC6-37655045EA41}" type="datetimeFigureOut">
              <a:rPr lang="vi-VN" smtClean="0"/>
              <a:t>27/01/2023</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2C26012E-BCE0-4B77-897B-E47DD1A8EA2E}" type="slidenum">
              <a:rPr lang="vi-VN" smtClean="0"/>
              <a:t>‹#›</a:t>
            </a:fld>
            <a:endParaRPr lang="vi-VN"/>
          </a:p>
        </p:txBody>
      </p:sp>
    </p:spTree>
    <p:extLst>
      <p:ext uri="{BB962C8B-B14F-4D97-AF65-F5344CB8AC3E}">
        <p14:creationId xmlns:p14="http://schemas.microsoft.com/office/powerpoint/2010/main" val="1748050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415238-4AC3-40D4-BBC6-37655045EA41}" type="datetimeFigureOut">
              <a:rPr lang="vi-VN" smtClean="0"/>
              <a:t>27/01/2023</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2C26012E-BCE0-4B77-897B-E47DD1A8EA2E}" type="slidenum">
              <a:rPr lang="vi-VN" smtClean="0"/>
              <a:t>‹#›</a:t>
            </a:fld>
            <a:endParaRPr lang="vi-VN"/>
          </a:p>
        </p:txBody>
      </p:sp>
    </p:spTree>
    <p:extLst>
      <p:ext uri="{BB962C8B-B14F-4D97-AF65-F5344CB8AC3E}">
        <p14:creationId xmlns:p14="http://schemas.microsoft.com/office/powerpoint/2010/main" val="390094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C415238-4AC3-40D4-BBC6-37655045EA41}" type="datetimeFigureOut">
              <a:rPr lang="vi-VN" smtClean="0"/>
              <a:t>27/01/2023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C26012E-BCE0-4B77-897B-E47DD1A8EA2E}" type="slidenum">
              <a:rPr lang="vi-VN" smtClean="0"/>
              <a:t>‹#›</a:t>
            </a:fld>
            <a:endParaRPr lang="vi-VN"/>
          </a:p>
        </p:txBody>
      </p:sp>
    </p:spTree>
    <p:extLst>
      <p:ext uri="{BB962C8B-B14F-4D97-AF65-F5344CB8AC3E}">
        <p14:creationId xmlns:p14="http://schemas.microsoft.com/office/powerpoint/2010/main" val="1916674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C415238-4AC3-40D4-BBC6-37655045EA41}" type="datetimeFigureOut">
              <a:rPr lang="vi-VN" smtClean="0"/>
              <a:t>27/01/2023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C26012E-BCE0-4B77-897B-E47DD1A8EA2E}" type="slidenum">
              <a:rPr lang="vi-VN" smtClean="0"/>
              <a:t>‹#›</a:t>
            </a:fld>
            <a:endParaRPr lang="vi-VN"/>
          </a:p>
        </p:txBody>
      </p:sp>
    </p:spTree>
    <p:extLst>
      <p:ext uri="{BB962C8B-B14F-4D97-AF65-F5344CB8AC3E}">
        <p14:creationId xmlns:p14="http://schemas.microsoft.com/office/powerpoint/2010/main" val="563374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415238-4AC3-40D4-BBC6-37655045EA41}" type="datetimeFigureOut">
              <a:rPr lang="vi-VN" smtClean="0"/>
              <a:t>27/01/2023</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26012E-BCE0-4B77-897B-E47DD1A8EA2E}" type="slidenum">
              <a:rPr lang="vi-VN" smtClean="0"/>
              <a:t>‹#›</a:t>
            </a:fld>
            <a:endParaRPr lang="vi-VN"/>
          </a:p>
        </p:txBody>
      </p:sp>
    </p:spTree>
    <p:extLst>
      <p:ext uri="{BB962C8B-B14F-4D97-AF65-F5344CB8AC3E}">
        <p14:creationId xmlns:p14="http://schemas.microsoft.com/office/powerpoint/2010/main" val="1413528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slide" Target="slide1.xml"/><Relationship Id="rId7"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wmf"/><Relationship Id="rId5" Type="http://schemas.openxmlformats.org/officeDocument/2006/relationships/oleObject" Target="../embeddings/oleObject1.bin"/><Relationship Id="rId4" Type="http://schemas.openxmlformats.org/officeDocument/2006/relationships/image" Target="../media/image7.gi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hyperlink" Target="http://upload.wikimedia.org/wikipedia/commons/5/5b/Faraday-Millikan-Gale-1913.jpg"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slide" Target="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4.png"/><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xml"/><Relationship Id="rId1" Type="http://schemas.openxmlformats.org/officeDocument/2006/relationships/video" Target="file:///D:\giao%20an%20dien%20tu%20ly%209%20du%20thi%20cap%20huyen\dinamo%202.avi" TargetMode="Externa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4"/>
          <p:cNvSpPr txBox="1">
            <a:spLocks noChangeArrowheads="1"/>
          </p:cNvSpPr>
          <p:nvPr/>
        </p:nvSpPr>
        <p:spPr bwMode="auto">
          <a:xfrm>
            <a:off x="2038711" y="2099400"/>
            <a:ext cx="8118492"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9850" cmpd="thickThin">
                <a:solidFill>
                  <a:srgbClr val="000000"/>
                </a:solidFill>
                <a:miter lim="800000"/>
                <a:headEnd/>
                <a:tailEnd/>
              </a14:hiddenLine>
            </a:ext>
          </a:extLst>
        </p:spPr>
        <p:txBody>
          <a:bodyPr wrap="square">
            <a:spAutoFit/>
          </a:bodyPr>
          <a:lstStyle>
            <a:lvl1pPr eaLnBrk="0" hangingPunct="0">
              <a:defRPr>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algn="just" eaLnBrk="1" hangingPunct="1">
              <a:spcBef>
                <a:spcPct val="50000"/>
              </a:spcBef>
            </a:pPr>
            <a:r>
              <a:rPr lang="en-US" altLang="vi-VN" sz="2000" dirty="0"/>
              <a:t>    </a:t>
            </a:r>
            <a:r>
              <a:rPr lang="en-US" altLang="vi-VN" sz="3600" dirty="0"/>
              <a:t>Trước giờ ta đã biết muốn có dòng điện ta phải dùng nguồn điện như pin, ắc-quy. Ở các tiết trước, ta cũng đã biết dòng điện sinh ra từ trường. Vậy không dùng nguồn điện mà dùng từ trường ta có thể tạo ra dòng điện được không?</a:t>
            </a:r>
            <a:r>
              <a:rPr lang="en-US" altLang="vi-VN" sz="3600" dirty="0">
                <a:solidFill>
                  <a:srgbClr val="000000"/>
                </a:solidFill>
              </a:rPr>
              <a:t> </a:t>
            </a:r>
          </a:p>
        </p:txBody>
      </p:sp>
      <p:grpSp>
        <p:nvGrpSpPr>
          <p:cNvPr id="2051" name="Group 3"/>
          <p:cNvGrpSpPr>
            <a:grpSpLocks/>
          </p:cNvGrpSpPr>
          <p:nvPr/>
        </p:nvGrpSpPr>
        <p:grpSpPr bwMode="auto">
          <a:xfrm>
            <a:off x="-150124" y="1"/>
            <a:ext cx="12091916" cy="7339050"/>
            <a:chOff x="219148" y="101599"/>
            <a:chExt cx="8924242" cy="6508811"/>
          </a:xfrm>
        </p:grpSpPr>
        <p:sp>
          <p:nvSpPr>
            <p:cNvPr id="3" name="Rectangle 2"/>
            <p:cNvSpPr/>
            <p:nvPr/>
          </p:nvSpPr>
          <p:spPr bwMode="auto">
            <a:xfrm>
              <a:off x="962723" y="914400"/>
              <a:ext cx="7594176" cy="4800600"/>
            </a:xfrm>
            <a:prstGeom prst="rect">
              <a:avLst/>
            </a:prstGeom>
            <a:noFill/>
            <a:ln w="57150">
              <a:solidFill>
                <a:srgbClr val="009900"/>
              </a:solidFill>
            </a:ln>
            <a:effectLst>
              <a:glow rad="127000">
                <a:schemeClr val="bg1"/>
              </a:glow>
            </a:effectLst>
          </p:spPr>
          <p:txBody>
            <a:bodyPr spcFirstLastPara="1" wrap="none" fromWordArt="1" anchor="ctr">
              <a:prstTxWarp prst="textArchUp">
                <a:avLst>
                  <a:gd name="adj" fmla="val 10800004"/>
                </a:avLst>
              </a:prstTxWarp>
              <a:scene3d>
                <a:camera prst="legacyPerspectiveBottom"/>
                <a:lightRig rig="legacyFlat3" dir="t"/>
              </a:scene3d>
              <a:sp3d extrusionH="887400" prstMaterial="legacyMatte">
                <a:extrusionClr>
                  <a:srgbClr val="CCCCFF"/>
                </a:extrusionClr>
              </a:sp3d>
            </a:bodyPr>
            <a:lstStyle/>
            <a:p>
              <a:pPr algn="ctr">
                <a:defRPr/>
              </a:pPr>
              <a:endParaRPr lang="en-US" sz="3600" kern="10" dirty="0" err="1">
                <a:ln w="9525">
                  <a:round/>
                  <a:headEnd/>
                  <a:tailEnd/>
                </a:ln>
                <a:gradFill rotWithShape="1">
                  <a:gsLst>
                    <a:gs pos="0">
                      <a:srgbClr val="CCCCFF"/>
                    </a:gs>
                    <a:gs pos="100000">
                      <a:srgbClr val="0000FF"/>
                    </a:gs>
                  </a:gsLst>
                  <a:path path="rect">
                    <a:fillToRect l="50000" t="50000" r="50000" b="50000"/>
                  </a:path>
                </a:gradFill>
                <a:latin typeface="Times New Roman"/>
                <a:cs typeface="Times New Roman"/>
              </a:endParaRPr>
            </a:p>
          </p:txBody>
        </p:sp>
        <p:pic>
          <p:nvPicPr>
            <p:cNvPr id="2055" name="Picture 6" descr="56CEE190D2834983BE9B1882D8651F7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1945851" y="-1039712"/>
              <a:ext cx="1484848" cy="3767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6" descr="56CEE190D2834983BE9B1882D8651F7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95775" y="724282"/>
              <a:ext cx="1380625" cy="240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56CEE190D2834983BE9B1882D8651F7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642170">
              <a:off x="219148" y="3347347"/>
              <a:ext cx="1484848" cy="2707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6" descr="56CEE190D2834983BE9B1882D8651F7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054706" y="3717350"/>
              <a:ext cx="1484848" cy="3985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9" name="Picture 6" descr="56CEE190D2834983BE9B1882D8651F7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6094311" y="-998363"/>
              <a:ext cx="1484848" cy="3767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6" descr="56CEE190D2834983BE9B1882D8651F7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989874" y="914400"/>
              <a:ext cx="1135803" cy="254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1" name="Picture 6" descr="56CEE190D2834983BE9B1882D8651F7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930740" y="3984251"/>
              <a:ext cx="1484848" cy="3767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2" name="Picture 6" descr="56CEE190D2834983BE9B1882D8651F7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642170">
              <a:off x="8077517" y="3314869"/>
              <a:ext cx="1065873" cy="2563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Rectangle 2"/>
          <p:cNvSpPr txBox="1">
            <a:spLocks noChangeArrowheads="1"/>
          </p:cNvSpPr>
          <p:nvPr/>
        </p:nvSpPr>
        <p:spPr>
          <a:xfrm>
            <a:off x="4454111" y="1374271"/>
            <a:ext cx="3177335" cy="514350"/>
          </a:xfrm>
          <a:prstGeom prst="roundRect">
            <a:avLst/>
          </a:prstGeom>
          <a:solidFill>
            <a:srgbClr val="92D05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vi-VN" sz="3600" b="1" dirty="0">
                <a:solidFill>
                  <a:srgbClr val="FF33CC"/>
                </a:solidFill>
                <a:latin typeface="Times New Roman" panose="02020603050405020304" pitchFamily="18" charset="0"/>
              </a:rPr>
              <a:t>ĐẶT VẤN ĐỀ</a:t>
            </a:r>
            <a:endParaRPr lang="en-US" altLang="vi-VN" sz="3600" b="1" dirty="0">
              <a:solidFill>
                <a:schemeClr val="bg1"/>
              </a:solidFill>
              <a:latin typeface=".VnTimeH" panose="020B7200000000000000" pitchFamily="34" charset="0"/>
            </a:endParaRPr>
          </a:p>
        </p:txBody>
      </p:sp>
    </p:spTree>
    <p:extLst>
      <p:ext uri="{BB962C8B-B14F-4D97-AF65-F5344CB8AC3E}">
        <p14:creationId xmlns:p14="http://schemas.microsoft.com/office/powerpoint/2010/main" val="40070589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20" name="Text Box 12"/>
          <p:cNvSpPr txBox="1">
            <a:spLocks noChangeArrowheads="1"/>
          </p:cNvSpPr>
          <p:nvPr/>
        </p:nvSpPr>
        <p:spPr bwMode="auto">
          <a:xfrm>
            <a:off x="2476062" y="1976338"/>
            <a:ext cx="749329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altLang="vi-VN" sz="2400" dirty="0">
                <a:solidFill>
                  <a:srgbClr val="0000FF"/>
                </a:solidFill>
                <a:latin typeface="Times New Roman" panose="02020603050405020304" pitchFamily="18" charset="0"/>
              </a:rPr>
              <a:t>Đúng là nhờ nam châm ta có thể tạo ra dòng điện.</a:t>
            </a:r>
          </a:p>
        </p:txBody>
      </p:sp>
      <p:sp>
        <p:nvSpPr>
          <p:cNvPr id="10" name="Text Box 10"/>
          <p:cNvSpPr txBox="1">
            <a:spLocks noChangeArrowheads="1"/>
          </p:cNvSpPr>
          <p:nvPr/>
        </p:nvSpPr>
        <p:spPr bwMode="auto">
          <a:xfrm>
            <a:off x="1063855" y="552701"/>
            <a:ext cx="10317707" cy="510778"/>
          </a:xfrm>
          <a:prstGeom prst="roundRect">
            <a:avLst/>
          </a:prstGeom>
          <a:noFill/>
          <a:ln w="38100">
            <a:solidFill>
              <a:srgbClr val="FF0000"/>
            </a:solidFill>
            <a:miter lim="800000"/>
            <a:headEnd/>
            <a:tailEnd/>
          </a:ln>
        </p:spPr>
        <p:txBody>
          <a:bodyPr wrap="square">
            <a:spAutoFit/>
          </a:bodyPr>
          <a:lstStyle/>
          <a:p>
            <a:pPr>
              <a:spcBef>
                <a:spcPct val="50000"/>
              </a:spcBef>
            </a:pPr>
            <a:r>
              <a:rPr lang="en-US" sz="2400" b="1" i="1" dirty="0">
                <a:solidFill>
                  <a:srgbClr val="FF0000"/>
                </a:solidFill>
                <a:latin typeface="Times New Roman" pitchFamily="18" charset="0"/>
              </a:rPr>
              <a:t>C5: </a:t>
            </a:r>
            <a:r>
              <a:rPr lang="en-US" altLang="vi-VN" sz="2400" b="1" dirty="0">
                <a:latin typeface="Times New Roman" panose="02020603050405020304" pitchFamily="18" charset="0"/>
              </a:rPr>
              <a:t>Liệu có phải nhờ nam châm mà tạo ra được dòng điện hay không?</a:t>
            </a:r>
          </a:p>
        </p:txBody>
      </p:sp>
      <p:sp>
        <p:nvSpPr>
          <p:cNvPr id="11" name="Rectangle 2"/>
          <p:cNvSpPr txBox="1">
            <a:spLocks noChangeArrowheads="1"/>
          </p:cNvSpPr>
          <p:nvPr/>
        </p:nvSpPr>
        <p:spPr>
          <a:xfrm>
            <a:off x="4676690" y="-7518"/>
            <a:ext cx="2910718" cy="514350"/>
          </a:xfrm>
          <a:prstGeom prst="roundRect">
            <a:avLst/>
          </a:prstGeom>
          <a:solidFill>
            <a:schemeClr val="accent5">
              <a:lumMod val="75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vi-VN" sz="2700" b="1" dirty="0">
                <a:solidFill>
                  <a:srgbClr val="FF33CC"/>
                </a:solidFill>
                <a:latin typeface="Times New Roman" panose="02020603050405020304" pitchFamily="18" charset="0"/>
              </a:rPr>
              <a:t>VẬN DỤNG</a:t>
            </a:r>
            <a:endParaRPr lang="en-US" altLang="vi-VN" sz="2700" b="1" dirty="0">
              <a:solidFill>
                <a:schemeClr val="bg1"/>
              </a:solidFill>
              <a:latin typeface=".VnTimeH" panose="020B7200000000000000" pitchFamily="34" charset="0"/>
            </a:endParaRPr>
          </a:p>
        </p:txBody>
      </p:sp>
      <p:sp>
        <p:nvSpPr>
          <p:cNvPr id="12" name="Text Box 11"/>
          <p:cNvSpPr txBox="1">
            <a:spLocks noChangeArrowheads="1"/>
          </p:cNvSpPr>
          <p:nvPr/>
        </p:nvSpPr>
        <p:spPr bwMode="auto">
          <a:xfrm>
            <a:off x="5012228" y="1182633"/>
            <a:ext cx="1574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vi-VN" sz="2400" b="1" dirty="0">
                <a:solidFill>
                  <a:srgbClr val="FF0000"/>
                </a:solidFill>
                <a:latin typeface="Times New Roman" panose="02020603050405020304" pitchFamily="18" charset="0"/>
              </a:rPr>
              <a:t>Trả lời:</a:t>
            </a:r>
          </a:p>
        </p:txBody>
      </p:sp>
    </p:spTree>
    <p:extLst>
      <p:ext uri="{BB962C8B-B14F-4D97-AF65-F5344CB8AC3E}">
        <p14:creationId xmlns:p14="http://schemas.microsoft.com/office/powerpoint/2010/main" val="20377234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8620"/>
                                        </p:tgtEl>
                                        <p:attrNameLst>
                                          <p:attrName>style.visibility</p:attrName>
                                        </p:attrNameLst>
                                      </p:cBhvr>
                                      <p:to>
                                        <p:strVal val="visible"/>
                                      </p:to>
                                    </p:set>
                                    <p:anim calcmode="lin" valueType="num">
                                      <p:cBhvr additive="base">
                                        <p:cTn id="7" dur="500" fill="hold"/>
                                        <p:tgtEl>
                                          <p:spTgt spid="68620"/>
                                        </p:tgtEl>
                                        <p:attrNameLst>
                                          <p:attrName>ppt_x</p:attrName>
                                        </p:attrNameLst>
                                      </p:cBhvr>
                                      <p:tavLst>
                                        <p:tav tm="0">
                                          <p:val>
                                            <p:strVal val="#ppt_x"/>
                                          </p:val>
                                        </p:tav>
                                        <p:tav tm="100000">
                                          <p:val>
                                            <p:strVal val="#ppt_x"/>
                                          </p:val>
                                        </p:tav>
                                      </p:tavLst>
                                    </p:anim>
                                    <p:anim calcmode="lin" valueType="num">
                                      <p:cBhvr additive="base">
                                        <p:cTn id="8" dur="500" fill="hold"/>
                                        <p:tgtEl>
                                          <p:spTgt spid="686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2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ChangeArrowheads="1"/>
          </p:cNvSpPr>
          <p:nvPr/>
        </p:nvSpPr>
        <p:spPr bwMode="auto">
          <a:xfrm>
            <a:off x="1600200" y="922245"/>
            <a:ext cx="9959454" cy="5410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vi-VN" altLang="vi-VN"/>
          </a:p>
        </p:txBody>
      </p:sp>
      <p:sp>
        <p:nvSpPr>
          <p:cNvPr id="78852" name="Text Box 4"/>
          <p:cNvSpPr txBox="1">
            <a:spLocks noGrp="1" noChangeArrowheads="1"/>
          </p:cNvSpPr>
          <p:nvPr>
            <p:ph type="body" idx="1"/>
          </p:nvPr>
        </p:nvSpPr>
        <p:spPr bwMode="auto">
          <a:xfrm>
            <a:off x="2488073" y="2614614"/>
            <a:ext cx="8001000" cy="11430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rmAutofit/>
          </a:bodyPr>
          <a:lstStyle/>
          <a:p>
            <a:pPr algn="ctr" eaLnBrk="0" hangingPunct="0">
              <a:spcBef>
                <a:spcPct val="50000"/>
              </a:spcBef>
              <a:buFontTx/>
              <a:buNone/>
            </a:pPr>
            <a:r>
              <a:rPr lang="en-US" altLang="vi-VN" b="1" i="1" dirty="0">
                <a:solidFill>
                  <a:srgbClr val="00CC00"/>
                </a:solidFill>
                <a:latin typeface="Times New Roman" panose="02020603050405020304" pitchFamily="18" charset="0"/>
              </a:rPr>
              <a:t>Trả lời:</a:t>
            </a:r>
          </a:p>
          <a:p>
            <a:pPr algn="just" eaLnBrk="0" hangingPunct="0">
              <a:spcBef>
                <a:spcPct val="50000"/>
              </a:spcBef>
              <a:buClr>
                <a:srgbClr val="0033CC"/>
              </a:buClr>
              <a:buFont typeface="Wingdings" panose="05000000000000000000" pitchFamily="2" charset="2"/>
              <a:buNone/>
            </a:pPr>
            <a:r>
              <a:rPr lang="en-US" altLang="vi-VN" b="1" dirty="0">
                <a:solidFill>
                  <a:srgbClr val="0033CC"/>
                </a:solidFill>
                <a:latin typeface="Times New Roman" panose="02020603050405020304" pitchFamily="18" charset="0"/>
              </a:rPr>
              <a:t>Máy phát điện, máy biến thế, đinamô ………..</a:t>
            </a:r>
          </a:p>
        </p:txBody>
      </p:sp>
      <p:sp>
        <p:nvSpPr>
          <p:cNvPr id="78853" name="Text Box 5"/>
          <p:cNvSpPr txBox="1">
            <a:spLocks noChangeArrowheads="1"/>
          </p:cNvSpPr>
          <p:nvPr/>
        </p:nvSpPr>
        <p:spPr bwMode="auto">
          <a:xfrm>
            <a:off x="2193926" y="2819401"/>
            <a:ext cx="2149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vi-VN" altLang="vi-VN"/>
          </a:p>
        </p:txBody>
      </p:sp>
      <p:sp>
        <p:nvSpPr>
          <p:cNvPr id="78854" name="Text Box 6"/>
          <p:cNvSpPr txBox="1">
            <a:spLocks noChangeArrowheads="1"/>
          </p:cNvSpPr>
          <p:nvPr/>
        </p:nvSpPr>
        <p:spPr bwMode="auto">
          <a:xfrm>
            <a:off x="5622926" y="6096001"/>
            <a:ext cx="50450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vi-VN" altLang="vi-VN"/>
          </a:p>
        </p:txBody>
      </p:sp>
      <p:sp>
        <p:nvSpPr>
          <p:cNvPr id="78855" name="Text Box 7"/>
          <p:cNvSpPr txBox="1">
            <a:spLocks noChangeArrowheads="1"/>
          </p:cNvSpPr>
          <p:nvPr/>
        </p:nvSpPr>
        <p:spPr bwMode="auto">
          <a:xfrm>
            <a:off x="2362200" y="969496"/>
            <a:ext cx="9170727" cy="137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vi-VN" sz="2800" b="1" dirty="0">
                <a:solidFill>
                  <a:srgbClr val="FF0000"/>
                </a:solidFill>
                <a:latin typeface="Times New Roman" panose="02020603050405020304" pitchFamily="18" charset="0"/>
              </a:rPr>
              <a:t>Câu hỏi 1:</a:t>
            </a:r>
          </a:p>
          <a:p>
            <a:pPr algn="just"/>
            <a:r>
              <a:rPr lang="en-US" altLang="vi-VN" sz="2800" b="1" dirty="0">
                <a:solidFill>
                  <a:srgbClr val="0033CC"/>
                </a:solidFill>
                <a:latin typeface="Times New Roman" panose="02020603050405020304" pitchFamily="18" charset="0"/>
              </a:rPr>
              <a:t>Hãy kể những thiết bị ứng dụng hiện tượng cảm ứng điện từ mà em biết?</a:t>
            </a:r>
          </a:p>
        </p:txBody>
      </p:sp>
      <p:pic>
        <p:nvPicPr>
          <p:cNvPr id="73759" name="Picture 31" descr="35">
            <a:hlinkClick r:id="rId2" action="ppaction://hlinksldjump"/>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1103966"/>
            <a:ext cx="76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15"/>
          <p:cNvSpPr>
            <a:spLocks noChangeArrowheads="1"/>
          </p:cNvSpPr>
          <p:nvPr/>
        </p:nvSpPr>
        <p:spPr bwMode="auto">
          <a:xfrm>
            <a:off x="5511420" y="323852"/>
            <a:ext cx="1954306" cy="512762"/>
          </a:xfrm>
          <a:prstGeom prst="rect">
            <a:avLst/>
          </a:prstGeom>
          <a:solidFill>
            <a:srgbClr val="D8CFC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vi-VN" sz="2800" b="1" i="1" u="sng" dirty="0">
                <a:solidFill>
                  <a:srgbClr val="FF0000"/>
                </a:solidFill>
                <a:latin typeface=".VnTime" panose="020B7200000000000000" pitchFamily="34" charset="0"/>
              </a:rPr>
              <a:t>LUYỆN TẬP</a:t>
            </a:r>
          </a:p>
        </p:txBody>
      </p:sp>
    </p:spTree>
    <p:extLst>
      <p:ext uri="{BB962C8B-B14F-4D97-AF65-F5344CB8AC3E}">
        <p14:creationId xmlns:p14="http://schemas.microsoft.com/office/powerpoint/2010/main" val="35676496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78852"/>
                                        </p:tgtEl>
                                        <p:attrNameLst>
                                          <p:attrName>style.visibility</p:attrName>
                                        </p:attrNameLst>
                                      </p:cBhvr>
                                      <p:to>
                                        <p:strVal val="visible"/>
                                      </p:to>
                                    </p:set>
                                    <p:anim calcmode="discrete" valueType="clr">
                                      <p:cBhvr override="childStyle">
                                        <p:cTn id="7" dur="80"/>
                                        <p:tgtEl>
                                          <p:spTgt spid="7885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8852"/>
                                        </p:tgtEl>
                                        <p:attrNameLst>
                                          <p:attrName>fillcolor</p:attrName>
                                        </p:attrNameLst>
                                      </p:cBhvr>
                                      <p:tavLst>
                                        <p:tav tm="0">
                                          <p:val>
                                            <p:clrVal>
                                              <a:schemeClr val="accent2"/>
                                            </p:clrVal>
                                          </p:val>
                                        </p:tav>
                                        <p:tav tm="50000">
                                          <p:val>
                                            <p:clrVal>
                                              <a:schemeClr val="hlink"/>
                                            </p:clrVal>
                                          </p:val>
                                        </p:tav>
                                      </p:tavLst>
                                    </p:anim>
                                    <p:set>
                                      <p:cBhvr>
                                        <p:cTn id="9" dur="80"/>
                                        <p:tgtEl>
                                          <p:spTgt spid="7885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ChangeArrowheads="1"/>
          </p:cNvSpPr>
          <p:nvPr/>
        </p:nvSpPr>
        <p:spPr bwMode="auto">
          <a:xfrm>
            <a:off x="1600200" y="869157"/>
            <a:ext cx="9067800" cy="5410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vi-VN" altLang="vi-VN"/>
          </a:p>
        </p:txBody>
      </p:sp>
      <p:sp>
        <p:nvSpPr>
          <p:cNvPr id="77828" name="Text Box 4"/>
          <p:cNvSpPr txBox="1">
            <a:spLocks noGrp="1" noChangeArrowheads="1"/>
          </p:cNvSpPr>
          <p:nvPr>
            <p:ph type="body" idx="1"/>
          </p:nvPr>
        </p:nvSpPr>
        <p:spPr bwMode="auto">
          <a:xfrm>
            <a:off x="1905000" y="2829340"/>
            <a:ext cx="8458200" cy="19050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rmAutofit/>
          </a:bodyPr>
          <a:lstStyle/>
          <a:p>
            <a:pPr algn="ctr" eaLnBrk="0" hangingPunct="0">
              <a:spcBef>
                <a:spcPct val="50000"/>
              </a:spcBef>
              <a:buFontTx/>
              <a:buNone/>
            </a:pPr>
            <a:r>
              <a:rPr lang="en-US" altLang="vi-VN" b="1" dirty="0">
                <a:solidFill>
                  <a:srgbClr val="00CC00"/>
                </a:solidFill>
                <a:latin typeface="Times New Roman" panose="02020603050405020304" pitchFamily="18" charset="0"/>
              </a:rPr>
              <a:t>Trả lời:</a:t>
            </a:r>
          </a:p>
          <a:p>
            <a:pPr algn="just" eaLnBrk="0" hangingPunct="0">
              <a:spcBef>
                <a:spcPct val="50000"/>
              </a:spcBef>
              <a:buClr>
                <a:srgbClr val="0033CC"/>
              </a:buClr>
              <a:buFont typeface="Wingdings" panose="05000000000000000000" pitchFamily="2" charset="2"/>
              <a:buNone/>
            </a:pPr>
            <a:r>
              <a:rPr lang="en-US" altLang="vi-VN" b="1" dirty="0">
                <a:solidFill>
                  <a:srgbClr val="0033CC"/>
                </a:solidFill>
                <a:latin typeface="Times New Roman" panose="02020603050405020304" pitchFamily="18" charset="0"/>
              </a:rPr>
              <a:t> Hiện tượng xuất hiện dòng điện cảm ứng gọi là hiện tượng cảm ứng điện từ.</a:t>
            </a:r>
          </a:p>
        </p:txBody>
      </p:sp>
      <p:sp>
        <p:nvSpPr>
          <p:cNvPr id="77829" name="Text Box 5"/>
          <p:cNvSpPr txBox="1">
            <a:spLocks noChangeArrowheads="1"/>
          </p:cNvSpPr>
          <p:nvPr/>
        </p:nvSpPr>
        <p:spPr bwMode="auto">
          <a:xfrm>
            <a:off x="2193926" y="2819401"/>
            <a:ext cx="2149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vi-VN" altLang="vi-VN"/>
          </a:p>
        </p:txBody>
      </p:sp>
      <p:sp>
        <p:nvSpPr>
          <p:cNvPr id="77830" name="Text Box 6"/>
          <p:cNvSpPr txBox="1">
            <a:spLocks noChangeArrowheads="1"/>
          </p:cNvSpPr>
          <p:nvPr/>
        </p:nvSpPr>
        <p:spPr bwMode="auto">
          <a:xfrm>
            <a:off x="5622926" y="6096001"/>
            <a:ext cx="50450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vi-VN" altLang="vi-VN"/>
          </a:p>
        </p:txBody>
      </p:sp>
      <p:sp>
        <p:nvSpPr>
          <p:cNvPr id="77831" name="Text Box 7"/>
          <p:cNvSpPr txBox="1">
            <a:spLocks noChangeArrowheads="1"/>
          </p:cNvSpPr>
          <p:nvPr/>
        </p:nvSpPr>
        <p:spPr bwMode="auto">
          <a:xfrm>
            <a:off x="2960059" y="1553368"/>
            <a:ext cx="60198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vi-VN" sz="2800" b="1" dirty="0">
                <a:solidFill>
                  <a:srgbClr val="FF0000"/>
                </a:solidFill>
                <a:latin typeface="Times New Roman" panose="02020603050405020304" pitchFamily="18" charset="0"/>
              </a:rPr>
              <a:t>Câu hỏi 2:</a:t>
            </a:r>
          </a:p>
          <a:p>
            <a:r>
              <a:rPr lang="en-US" altLang="vi-VN" sz="2800" b="1" dirty="0">
                <a:solidFill>
                  <a:srgbClr val="0033CC"/>
                </a:solidFill>
                <a:latin typeface="Times New Roman" panose="02020603050405020304" pitchFamily="18" charset="0"/>
              </a:rPr>
              <a:t>Hiện tượng cảm ứng điện từ là gì?</a:t>
            </a:r>
          </a:p>
        </p:txBody>
      </p:sp>
      <p:pic>
        <p:nvPicPr>
          <p:cNvPr id="73759" name="Picture 31" descr="35">
            <a:hlinkClick r:id="rId2" action="ppaction://hlinksldjump"/>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600199" y="870225"/>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15"/>
          <p:cNvSpPr>
            <a:spLocks noChangeArrowheads="1"/>
          </p:cNvSpPr>
          <p:nvPr/>
        </p:nvSpPr>
        <p:spPr bwMode="auto">
          <a:xfrm>
            <a:off x="4992806" y="196851"/>
            <a:ext cx="1954306" cy="512762"/>
          </a:xfrm>
          <a:prstGeom prst="rect">
            <a:avLst/>
          </a:prstGeom>
          <a:solidFill>
            <a:srgbClr val="D8CFC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vi-VN" sz="2800" b="1" i="1" u="sng" dirty="0">
                <a:solidFill>
                  <a:srgbClr val="FF0000"/>
                </a:solidFill>
                <a:latin typeface=".VnTime" panose="020B7200000000000000" pitchFamily="34" charset="0"/>
              </a:rPr>
              <a:t>LUYỆN TẬP</a:t>
            </a:r>
          </a:p>
        </p:txBody>
      </p:sp>
    </p:spTree>
    <p:extLst>
      <p:ext uri="{BB962C8B-B14F-4D97-AF65-F5344CB8AC3E}">
        <p14:creationId xmlns:p14="http://schemas.microsoft.com/office/powerpoint/2010/main" val="39703761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77828"/>
                                        </p:tgtEl>
                                        <p:attrNameLst>
                                          <p:attrName>style.visibility</p:attrName>
                                        </p:attrNameLst>
                                      </p:cBhvr>
                                      <p:to>
                                        <p:strVal val="visible"/>
                                      </p:to>
                                    </p:set>
                                    <p:anim calcmode="discrete" valueType="clr">
                                      <p:cBhvr override="childStyle">
                                        <p:cTn id="7" dur="80"/>
                                        <p:tgtEl>
                                          <p:spTgt spid="7782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7828"/>
                                        </p:tgtEl>
                                        <p:attrNameLst>
                                          <p:attrName>fillcolor</p:attrName>
                                        </p:attrNameLst>
                                      </p:cBhvr>
                                      <p:tavLst>
                                        <p:tav tm="0">
                                          <p:val>
                                            <p:clrVal>
                                              <a:schemeClr val="accent2"/>
                                            </p:clrVal>
                                          </p:val>
                                        </p:tav>
                                        <p:tav tm="50000">
                                          <p:val>
                                            <p:clrVal>
                                              <a:schemeClr val="hlink"/>
                                            </p:clrVal>
                                          </p:val>
                                        </p:tav>
                                      </p:tavLst>
                                    </p:anim>
                                    <p:set>
                                      <p:cBhvr>
                                        <p:cTn id="9" dur="80"/>
                                        <p:tgtEl>
                                          <p:spTgt spid="7782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ChangeArrowheads="1"/>
          </p:cNvSpPr>
          <p:nvPr/>
        </p:nvSpPr>
        <p:spPr bwMode="auto">
          <a:xfrm>
            <a:off x="922597" y="900752"/>
            <a:ext cx="10781731" cy="5738241"/>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vi-VN" altLang="vi-VN"/>
          </a:p>
        </p:txBody>
      </p:sp>
      <p:sp>
        <p:nvSpPr>
          <p:cNvPr id="76804" name="Text Box 4"/>
          <p:cNvSpPr txBox="1">
            <a:spLocks noGrp="1" noChangeArrowheads="1"/>
          </p:cNvSpPr>
          <p:nvPr>
            <p:ph type="body" idx="1"/>
          </p:nvPr>
        </p:nvSpPr>
        <p:spPr bwMode="auto">
          <a:xfrm>
            <a:off x="1592046" y="2646363"/>
            <a:ext cx="5872372" cy="399263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Autofit/>
          </a:bodyPr>
          <a:lstStyle/>
          <a:p>
            <a:pPr algn="ctr" eaLnBrk="0" hangingPunct="0">
              <a:lnSpc>
                <a:spcPct val="90000"/>
              </a:lnSpc>
              <a:spcBef>
                <a:spcPct val="50000"/>
              </a:spcBef>
              <a:buFontTx/>
              <a:buNone/>
            </a:pPr>
            <a:r>
              <a:rPr lang="en-US" altLang="vi-VN" b="1" dirty="0">
                <a:solidFill>
                  <a:srgbClr val="00CC00"/>
                </a:solidFill>
                <a:latin typeface="Times New Roman" panose="02020603050405020304" pitchFamily="18" charset="0"/>
              </a:rPr>
              <a:t>Trả lời</a:t>
            </a:r>
            <a:r>
              <a:rPr lang="en-US" altLang="vi-VN" b="1" dirty="0">
                <a:solidFill>
                  <a:srgbClr val="92D050"/>
                </a:solidFill>
                <a:latin typeface="Times New Roman" panose="02020603050405020304" pitchFamily="18" charset="0"/>
              </a:rPr>
              <a:t>:</a:t>
            </a:r>
          </a:p>
          <a:p>
            <a:pPr algn="just" eaLnBrk="0" hangingPunct="0">
              <a:lnSpc>
                <a:spcPct val="90000"/>
              </a:lnSpc>
              <a:spcBef>
                <a:spcPct val="50000"/>
              </a:spcBef>
              <a:buClr>
                <a:srgbClr val="0033CC"/>
              </a:buClr>
              <a:buFont typeface="Wingdings" panose="05000000000000000000" pitchFamily="2" charset="2"/>
              <a:buChar char="Ø"/>
            </a:pPr>
            <a:r>
              <a:rPr lang="en-US" altLang="vi-VN" b="1" dirty="0">
                <a:solidFill>
                  <a:srgbClr val="0033CC"/>
                </a:solidFill>
                <a:latin typeface="Times New Roman" panose="02020603050405020304" pitchFamily="18" charset="0"/>
              </a:rPr>
              <a:t> Cho nam châm điện chuyển động lại gần hoặc ra xa cuộn dây dẫn kín.</a:t>
            </a:r>
          </a:p>
          <a:p>
            <a:pPr algn="just" eaLnBrk="0" hangingPunct="0">
              <a:lnSpc>
                <a:spcPct val="90000"/>
              </a:lnSpc>
              <a:spcBef>
                <a:spcPct val="50000"/>
              </a:spcBef>
              <a:buClr>
                <a:srgbClr val="0033CC"/>
              </a:buClr>
              <a:buFont typeface="Wingdings" panose="05000000000000000000" pitchFamily="2" charset="2"/>
              <a:buChar char="Ø"/>
            </a:pPr>
            <a:r>
              <a:rPr lang="en-US" altLang="vi-VN" b="1" dirty="0">
                <a:solidFill>
                  <a:srgbClr val="0033CC"/>
                </a:solidFill>
                <a:latin typeface="Times New Roman" panose="02020603050405020304" pitchFamily="18" charset="0"/>
              </a:rPr>
              <a:t>Cho cuộn dây dẫn kín chuyển động lại gần hoặc ra xa nam châm điện.</a:t>
            </a:r>
          </a:p>
          <a:p>
            <a:pPr algn="just" eaLnBrk="0" hangingPunct="0">
              <a:lnSpc>
                <a:spcPct val="90000"/>
              </a:lnSpc>
              <a:spcBef>
                <a:spcPct val="50000"/>
              </a:spcBef>
              <a:buClr>
                <a:srgbClr val="0033CC"/>
              </a:buClr>
              <a:buFont typeface="Wingdings" panose="05000000000000000000" pitchFamily="2" charset="2"/>
              <a:buChar char="Ø"/>
            </a:pPr>
            <a:r>
              <a:rPr lang="en-US" altLang="vi-VN" b="1" dirty="0">
                <a:solidFill>
                  <a:srgbClr val="0033CC"/>
                </a:solidFill>
                <a:latin typeface="Times New Roman" panose="02020603050405020304" pitchFamily="18" charset="0"/>
              </a:rPr>
              <a:t> Cho nam châm điện quay trước cuộn dây hoặc ngược lại.</a:t>
            </a:r>
          </a:p>
          <a:p>
            <a:pPr algn="just" eaLnBrk="0" hangingPunct="0">
              <a:lnSpc>
                <a:spcPct val="90000"/>
              </a:lnSpc>
              <a:spcBef>
                <a:spcPct val="50000"/>
              </a:spcBef>
              <a:buClr>
                <a:srgbClr val="0033CC"/>
              </a:buClr>
              <a:buFont typeface="Wingdings" panose="05000000000000000000" pitchFamily="2" charset="2"/>
              <a:buChar char="Ø"/>
            </a:pPr>
            <a:endParaRPr lang="en-US" altLang="vi-VN" b="1" dirty="0">
              <a:solidFill>
                <a:srgbClr val="0033CC"/>
              </a:solidFill>
              <a:latin typeface="Times New Roman" panose="02020603050405020304" pitchFamily="18" charset="0"/>
            </a:endParaRPr>
          </a:p>
        </p:txBody>
      </p:sp>
      <p:sp>
        <p:nvSpPr>
          <p:cNvPr id="76805" name="Text Box 5"/>
          <p:cNvSpPr txBox="1">
            <a:spLocks noChangeArrowheads="1"/>
          </p:cNvSpPr>
          <p:nvPr/>
        </p:nvSpPr>
        <p:spPr bwMode="auto">
          <a:xfrm>
            <a:off x="2193926" y="2819401"/>
            <a:ext cx="2149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vi-VN" altLang="vi-VN"/>
          </a:p>
        </p:txBody>
      </p:sp>
      <p:sp>
        <p:nvSpPr>
          <p:cNvPr id="76807" name="Text Box 7"/>
          <p:cNvSpPr txBox="1">
            <a:spLocks noChangeArrowheads="1"/>
          </p:cNvSpPr>
          <p:nvPr/>
        </p:nvSpPr>
        <p:spPr bwMode="auto">
          <a:xfrm>
            <a:off x="1611810" y="895966"/>
            <a:ext cx="10017456"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vi-VN" sz="2800" b="1" dirty="0">
                <a:solidFill>
                  <a:srgbClr val="FF0000"/>
                </a:solidFill>
                <a:latin typeface="Times New Roman" panose="02020603050405020304" pitchFamily="18" charset="0"/>
              </a:rPr>
              <a:t>Câu hỏi 3:</a:t>
            </a:r>
          </a:p>
          <a:p>
            <a:pPr algn="just"/>
            <a:r>
              <a:rPr lang="en-US" altLang="vi-VN" sz="2800" b="1" dirty="0">
                <a:solidFill>
                  <a:srgbClr val="0033CC"/>
                </a:solidFill>
                <a:latin typeface="Times New Roman" panose="02020603050405020304" pitchFamily="18" charset="0"/>
              </a:rPr>
              <a:t>Trong thí nghiệm ở hình 31.3, làm thế nào để có thể tạo ra dòng điện cảm ứng trong cuộn dây dẫn kín nếu để công tắc của nam châm điện luôn đóng?</a:t>
            </a:r>
          </a:p>
        </p:txBody>
      </p:sp>
      <p:pic>
        <p:nvPicPr>
          <p:cNvPr id="73759" name="Picture 31" descr="35">
            <a:hlinkClick r:id="rId2" action="ppaction://hlinksldjump"/>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10004" y="900752"/>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15"/>
          <p:cNvSpPr>
            <a:spLocks noChangeArrowheads="1"/>
          </p:cNvSpPr>
          <p:nvPr/>
        </p:nvSpPr>
        <p:spPr bwMode="auto">
          <a:xfrm>
            <a:off x="5121796" y="74411"/>
            <a:ext cx="1954306" cy="698544"/>
          </a:xfrm>
          <a:prstGeom prst="rect">
            <a:avLst/>
          </a:prstGeom>
          <a:solidFill>
            <a:srgbClr val="D8CFC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vi-VN" sz="2800" b="1" i="1" u="sng" dirty="0">
                <a:solidFill>
                  <a:srgbClr val="FF0000"/>
                </a:solidFill>
                <a:latin typeface=".VnTime" panose="020B7200000000000000" pitchFamily="34" charset="0"/>
              </a:rPr>
              <a:t>LUYỆN TẬP</a:t>
            </a:r>
          </a:p>
        </p:txBody>
      </p:sp>
      <p:grpSp>
        <p:nvGrpSpPr>
          <p:cNvPr id="3" name="Group 2"/>
          <p:cNvGrpSpPr/>
          <p:nvPr/>
        </p:nvGrpSpPr>
        <p:grpSpPr>
          <a:xfrm>
            <a:off x="7628249" y="2819401"/>
            <a:ext cx="4197145" cy="3568144"/>
            <a:chOff x="7638870" y="2054019"/>
            <a:chExt cx="4197145" cy="3568144"/>
          </a:xfrm>
        </p:grpSpPr>
        <p:sp>
          <p:nvSpPr>
            <p:cNvPr id="76806" name="Text Box 6"/>
            <p:cNvSpPr txBox="1">
              <a:spLocks noChangeArrowheads="1"/>
            </p:cNvSpPr>
            <p:nvPr/>
          </p:nvSpPr>
          <p:spPr bwMode="auto">
            <a:xfrm>
              <a:off x="9143671" y="5252831"/>
              <a:ext cx="162403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vi-VN" b="1" dirty="0">
                  <a:solidFill>
                    <a:srgbClr val="0033CC"/>
                  </a:solidFill>
                  <a:latin typeface="Times New Roman" panose="02020603050405020304" pitchFamily="18" charset="0"/>
                </a:rPr>
                <a:t>Hình 31.3</a:t>
              </a:r>
              <a:endParaRPr lang="vi-VN" altLang="vi-VN" dirty="0"/>
            </a:p>
          </p:txBody>
        </p:sp>
        <p:grpSp>
          <p:nvGrpSpPr>
            <p:cNvPr id="2" name="Group 1"/>
            <p:cNvGrpSpPr/>
            <p:nvPr/>
          </p:nvGrpSpPr>
          <p:grpSpPr>
            <a:xfrm>
              <a:off x="7638870" y="2054019"/>
              <a:ext cx="4197145" cy="3422650"/>
              <a:chOff x="5448298" y="2587746"/>
              <a:chExt cx="6324600" cy="3422650"/>
            </a:xfrm>
          </p:grpSpPr>
          <p:sp>
            <p:nvSpPr>
              <p:cNvPr id="9" name="Oval 16"/>
              <p:cNvSpPr>
                <a:spLocks noChangeArrowheads="1"/>
              </p:cNvSpPr>
              <p:nvPr/>
            </p:nvSpPr>
            <p:spPr bwMode="auto">
              <a:xfrm rot="20820323">
                <a:off x="6068883" y="2769786"/>
                <a:ext cx="163513" cy="465137"/>
              </a:xfrm>
              <a:prstGeom prst="ellipse">
                <a:avLst/>
              </a:prstGeom>
              <a:solidFill>
                <a:srgbClr val="66FF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1" name="Oval 17"/>
              <p:cNvSpPr>
                <a:spLocks noChangeArrowheads="1"/>
              </p:cNvSpPr>
              <p:nvPr/>
            </p:nvSpPr>
            <p:spPr bwMode="auto">
              <a:xfrm rot="20820323" flipH="1">
                <a:off x="5845163" y="2992191"/>
                <a:ext cx="142493" cy="354917"/>
              </a:xfrm>
              <a:prstGeom prst="ellipse">
                <a:avLst/>
              </a:prstGeom>
              <a:solidFill>
                <a:srgbClr val="FF33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nvGrpSpPr>
              <p:cNvPr id="12" name="Group 11"/>
              <p:cNvGrpSpPr/>
              <p:nvPr/>
            </p:nvGrpSpPr>
            <p:grpSpPr>
              <a:xfrm>
                <a:off x="5448298" y="2587746"/>
                <a:ext cx="6324600" cy="3422650"/>
                <a:chOff x="5443486" y="2564790"/>
                <a:chExt cx="6324600" cy="3422650"/>
              </a:xfrm>
            </p:grpSpPr>
            <p:sp>
              <p:nvSpPr>
                <p:cNvPr id="13" name="Oval 20"/>
                <p:cNvSpPr>
                  <a:spLocks noChangeArrowheads="1"/>
                </p:cNvSpPr>
                <p:nvPr/>
              </p:nvSpPr>
              <p:spPr bwMode="auto">
                <a:xfrm>
                  <a:off x="5443486" y="4006240"/>
                  <a:ext cx="6324600" cy="1981200"/>
                </a:xfrm>
                <a:prstGeom prst="ellipse">
                  <a:avLst/>
                </a:prstGeom>
                <a:solidFill>
                  <a:schemeClr val="accent1"/>
                </a:solidFill>
                <a:ln w="9525">
                  <a:round/>
                  <a:headEnd/>
                  <a:tailEnd/>
                </a:ln>
                <a:effectLst/>
                <a:scene3d>
                  <a:camera prst="legacyPerspectiveTopRight">
                    <a:rot lat="16800000" lon="0" rev="0"/>
                  </a:camera>
                  <a:lightRig rig="legacyFlat3" dir="r"/>
                </a:scene3d>
                <a:sp3d extrusionH="100000" prstMaterial="legacyMatte">
                  <a:bevelT w="13500" h="13500" prst="angle"/>
                  <a:bevelB w="13500" h="13500" prst="angle"/>
                  <a:extrusionClr>
                    <a:schemeClr val="accent1"/>
                  </a:extrusionClr>
                  <a:contourClr>
                    <a:schemeClr val="accent1"/>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vi-VN"/>
                </a:p>
              </p:txBody>
            </p:sp>
            <p:grpSp>
              <p:nvGrpSpPr>
                <p:cNvPr id="14" name="Group 13"/>
                <p:cNvGrpSpPr/>
                <p:nvPr/>
              </p:nvGrpSpPr>
              <p:grpSpPr>
                <a:xfrm>
                  <a:off x="5787974" y="2564790"/>
                  <a:ext cx="5781675" cy="2946400"/>
                  <a:chOff x="5787974" y="2564790"/>
                  <a:chExt cx="5781675" cy="2946400"/>
                </a:xfrm>
              </p:grpSpPr>
              <p:sp>
                <p:nvSpPr>
                  <p:cNvPr id="15" name="Rectangle 18"/>
                  <p:cNvSpPr>
                    <a:spLocks noChangeArrowheads="1"/>
                  </p:cNvSpPr>
                  <p:nvPr/>
                </p:nvSpPr>
                <p:spPr bwMode="auto">
                  <a:xfrm rot="20820323">
                    <a:off x="5787974" y="3302977"/>
                    <a:ext cx="342900" cy="109538"/>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6" name="Rectangle 19"/>
                  <p:cNvSpPr>
                    <a:spLocks noChangeArrowheads="1"/>
                  </p:cNvSpPr>
                  <p:nvPr/>
                </p:nvSpPr>
                <p:spPr bwMode="auto">
                  <a:xfrm rot="20820323">
                    <a:off x="6008636" y="3102952"/>
                    <a:ext cx="342900" cy="109538"/>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7" name="Freeform 21" descr="Small grid"/>
                  <p:cNvSpPr>
                    <a:spLocks/>
                  </p:cNvSpPr>
                  <p:nvPr/>
                </p:nvSpPr>
                <p:spPr bwMode="auto">
                  <a:xfrm>
                    <a:off x="5843536" y="2998177"/>
                    <a:ext cx="609600" cy="2133600"/>
                  </a:xfrm>
                  <a:custGeom>
                    <a:avLst/>
                    <a:gdLst>
                      <a:gd name="T0" fmla="*/ 192 w 384"/>
                      <a:gd name="T1" fmla="*/ 1152 h 1344"/>
                      <a:gd name="T2" fmla="*/ 0 w 384"/>
                      <a:gd name="T3" fmla="*/ 1344 h 1344"/>
                      <a:gd name="T4" fmla="*/ 0 w 384"/>
                      <a:gd name="T5" fmla="*/ 336 h 1344"/>
                      <a:gd name="T6" fmla="*/ 384 w 384"/>
                      <a:gd name="T7" fmla="*/ 0 h 1344"/>
                      <a:gd name="T8" fmla="*/ 384 w 384"/>
                      <a:gd name="T9" fmla="*/ 192 h 1344"/>
                      <a:gd name="T10" fmla="*/ 144 w 384"/>
                      <a:gd name="T11" fmla="*/ 420 h 1344"/>
                      <a:gd name="T12" fmla="*/ 192 w 384"/>
                      <a:gd name="T13" fmla="*/ 1152 h 1344"/>
                    </a:gdLst>
                    <a:ahLst/>
                    <a:cxnLst>
                      <a:cxn ang="0">
                        <a:pos x="T0" y="T1"/>
                      </a:cxn>
                      <a:cxn ang="0">
                        <a:pos x="T2" y="T3"/>
                      </a:cxn>
                      <a:cxn ang="0">
                        <a:pos x="T4" y="T5"/>
                      </a:cxn>
                      <a:cxn ang="0">
                        <a:pos x="T6" y="T7"/>
                      </a:cxn>
                      <a:cxn ang="0">
                        <a:pos x="T8" y="T9"/>
                      </a:cxn>
                      <a:cxn ang="0">
                        <a:pos x="T10" y="T11"/>
                      </a:cxn>
                      <a:cxn ang="0">
                        <a:pos x="T12" y="T13"/>
                      </a:cxn>
                    </a:cxnLst>
                    <a:rect l="0" t="0" r="r" b="b"/>
                    <a:pathLst>
                      <a:path w="384" h="1344">
                        <a:moveTo>
                          <a:pt x="192" y="1152"/>
                        </a:moveTo>
                        <a:lnTo>
                          <a:pt x="0" y="1344"/>
                        </a:lnTo>
                        <a:lnTo>
                          <a:pt x="0" y="336"/>
                        </a:lnTo>
                        <a:lnTo>
                          <a:pt x="384" y="0"/>
                        </a:lnTo>
                        <a:lnTo>
                          <a:pt x="384" y="192"/>
                        </a:lnTo>
                        <a:lnTo>
                          <a:pt x="144" y="420"/>
                        </a:lnTo>
                        <a:lnTo>
                          <a:pt x="192" y="1152"/>
                        </a:lnTo>
                        <a:close/>
                      </a:path>
                    </a:pathLst>
                  </a:custGeom>
                  <a:pattFill prst="smGrid">
                    <a:fgClr>
                      <a:schemeClr val="bg1"/>
                    </a:fgClr>
                    <a:bgClr>
                      <a:srgbClr val="525252"/>
                    </a:bgClr>
                  </a:pattFill>
                  <a:ln w="19050" cmpd="sng">
                    <a:solidFill>
                      <a:schemeClr val="tx1"/>
                    </a:solidFill>
                    <a:round/>
                    <a:headEnd/>
                    <a:tailEnd/>
                  </a:ln>
                  <a:effectLst/>
                  <a:extLst>
                    <a:ext uri="{AF507438-7753-43E0-B8FC-AC1667EBCBE1}">
                      <a14:hiddenEffects xmlns:a14="http://schemas.microsoft.com/office/drawing/2010/main">
                        <a:effectLst>
                          <a:outerShdw dist="12700" dir="16200000" algn="ctr" rotWithShape="0">
                            <a:schemeClr val="bg1">
                              <a:alpha val="50000"/>
                            </a:schemeClr>
                          </a:outerShdw>
                        </a:effectLst>
                      </a14:hiddenEffects>
                    </a:ext>
                  </a:extLst>
                </p:spPr>
                <p:txBody>
                  <a:bodyPr/>
                  <a:lstStyle/>
                  <a:p>
                    <a:endParaRPr lang="vi-VN"/>
                  </a:p>
                </p:txBody>
              </p:sp>
              <p:sp>
                <p:nvSpPr>
                  <p:cNvPr id="18" name="Freeform 22"/>
                  <p:cNvSpPr>
                    <a:spLocks/>
                  </p:cNvSpPr>
                  <p:nvPr/>
                </p:nvSpPr>
                <p:spPr bwMode="auto">
                  <a:xfrm>
                    <a:off x="6407099" y="3307740"/>
                    <a:ext cx="2057400" cy="1143000"/>
                  </a:xfrm>
                  <a:custGeom>
                    <a:avLst/>
                    <a:gdLst>
                      <a:gd name="T0" fmla="*/ 0 w 1296"/>
                      <a:gd name="T1" fmla="*/ 0 h 720"/>
                      <a:gd name="T2" fmla="*/ 0 w 1296"/>
                      <a:gd name="T3" fmla="*/ 720 h 720"/>
                      <a:gd name="T4" fmla="*/ 1296 w 1296"/>
                      <a:gd name="T5" fmla="*/ 720 h 720"/>
                      <a:gd name="T6" fmla="*/ 1296 w 1296"/>
                      <a:gd name="T7" fmla="*/ 0 h 720"/>
                    </a:gdLst>
                    <a:ahLst/>
                    <a:cxnLst>
                      <a:cxn ang="0">
                        <a:pos x="T0" y="T1"/>
                      </a:cxn>
                      <a:cxn ang="0">
                        <a:pos x="T2" y="T3"/>
                      </a:cxn>
                      <a:cxn ang="0">
                        <a:pos x="T4" y="T5"/>
                      </a:cxn>
                      <a:cxn ang="0">
                        <a:pos x="T6" y="T7"/>
                      </a:cxn>
                    </a:cxnLst>
                    <a:rect l="0" t="0" r="r" b="b"/>
                    <a:pathLst>
                      <a:path w="1296" h="720">
                        <a:moveTo>
                          <a:pt x="0" y="0"/>
                        </a:moveTo>
                        <a:lnTo>
                          <a:pt x="0" y="720"/>
                        </a:lnTo>
                        <a:lnTo>
                          <a:pt x="1296" y="720"/>
                        </a:lnTo>
                        <a:lnTo>
                          <a:pt x="1296" y="0"/>
                        </a:lnTo>
                      </a:path>
                    </a:pathLst>
                  </a:custGeom>
                  <a:gradFill rotWithShape="1">
                    <a:gsLst>
                      <a:gs pos="0">
                        <a:srgbClr val="B2B2B2"/>
                      </a:gs>
                      <a:gs pos="100000">
                        <a:srgbClr val="B2B2B2">
                          <a:gamma/>
                          <a:shade val="46275"/>
                          <a:invGamma/>
                        </a:srgbClr>
                      </a:gs>
                    </a:gsLst>
                    <a:lin ang="5400000" scaled="1"/>
                  </a:gra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9" name="Freeform 23"/>
                  <p:cNvSpPr>
                    <a:spLocks/>
                  </p:cNvSpPr>
                  <p:nvPr/>
                </p:nvSpPr>
                <p:spPr bwMode="auto">
                  <a:xfrm>
                    <a:off x="5959425" y="4445978"/>
                    <a:ext cx="2619375" cy="371475"/>
                  </a:xfrm>
                  <a:custGeom>
                    <a:avLst/>
                    <a:gdLst>
                      <a:gd name="T0" fmla="*/ 1650 w 1650"/>
                      <a:gd name="T1" fmla="*/ 0 h 234"/>
                      <a:gd name="T2" fmla="*/ 258 w 1650"/>
                      <a:gd name="T3" fmla="*/ 0 h 234"/>
                      <a:gd name="T4" fmla="*/ 0 w 1650"/>
                      <a:gd name="T5" fmla="*/ 234 h 234"/>
                      <a:gd name="T6" fmla="*/ 1308 w 1650"/>
                      <a:gd name="T7" fmla="*/ 234 h 234"/>
                      <a:gd name="T8" fmla="*/ 1590 w 1650"/>
                      <a:gd name="T9" fmla="*/ 0 h 234"/>
                    </a:gdLst>
                    <a:ahLst/>
                    <a:cxnLst>
                      <a:cxn ang="0">
                        <a:pos x="T0" y="T1"/>
                      </a:cxn>
                      <a:cxn ang="0">
                        <a:pos x="T2" y="T3"/>
                      </a:cxn>
                      <a:cxn ang="0">
                        <a:pos x="T4" y="T5"/>
                      </a:cxn>
                      <a:cxn ang="0">
                        <a:pos x="T6" y="T7"/>
                      </a:cxn>
                      <a:cxn ang="0">
                        <a:pos x="T8" y="T9"/>
                      </a:cxn>
                    </a:cxnLst>
                    <a:rect l="0" t="0" r="r" b="b"/>
                    <a:pathLst>
                      <a:path w="1650" h="234">
                        <a:moveTo>
                          <a:pt x="1650" y="0"/>
                        </a:moveTo>
                        <a:lnTo>
                          <a:pt x="258" y="0"/>
                        </a:lnTo>
                        <a:lnTo>
                          <a:pt x="0" y="234"/>
                        </a:lnTo>
                        <a:lnTo>
                          <a:pt x="1308" y="234"/>
                        </a:lnTo>
                        <a:lnTo>
                          <a:pt x="1590" y="0"/>
                        </a:lnTo>
                      </a:path>
                    </a:pathLst>
                  </a:custGeom>
                  <a:gradFill rotWithShape="1">
                    <a:gsLst>
                      <a:gs pos="0">
                        <a:srgbClr val="B2B2B2"/>
                      </a:gs>
                      <a:gs pos="100000">
                        <a:srgbClr val="B2B2B2">
                          <a:gamma/>
                          <a:shade val="46275"/>
                          <a:invGamma/>
                        </a:srgbClr>
                      </a:gs>
                    </a:gsLst>
                    <a:lin ang="0" scaled="1"/>
                  </a:gra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0" name="Freeform 24"/>
                  <p:cNvSpPr>
                    <a:spLocks/>
                  </p:cNvSpPr>
                  <p:nvPr/>
                </p:nvSpPr>
                <p:spPr bwMode="auto">
                  <a:xfrm>
                    <a:off x="5968950" y="3307741"/>
                    <a:ext cx="2619375" cy="371475"/>
                  </a:xfrm>
                  <a:custGeom>
                    <a:avLst/>
                    <a:gdLst>
                      <a:gd name="T0" fmla="*/ 1650 w 1650"/>
                      <a:gd name="T1" fmla="*/ 0 h 234"/>
                      <a:gd name="T2" fmla="*/ 258 w 1650"/>
                      <a:gd name="T3" fmla="*/ 0 h 234"/>
                      <a:gd name="T4" fmla="*/ 0 w 1650"/>
                      <a:gd name="T5" fmla="*/ 234 h 234"/>
                      <a:gd name="T6" fmla="*/ 1308 w 1650"/>
                      <a:gd name="T7" fmla="*/ 234 h 234"/>
                      <a:gd name="T8" fmla="*/ 1590 w 1650"/>
                      <a:gd name="T9" fmla="*/ 0 h 234"/>
                    </a:gdLst>
                    <a:ahLst/>
                    <a:cxnLst>
                      <a:cxn ang="0">
                        <a:pos x="T0" y="T1"/>
                      </a:cxn>
                      <a:cxn ang="0">
                        <a:pos x="T2" y="T3"/>
                      </a:cxn>
                      <a:cxn ang="0">
                        <a:pos x="T4" y="T5"/>
                      </a:cxn>
                      <a:cxn ang="0">
                        <a:pos x="T6" y="T7"/>
                      </a:cxn>
                      <a:cxn ang="0">
                        <a:pos x="T8" y="T9"/>
                      </a:cxn>
                    </a:cxnLst>
                    <a:rect l="0" t="0" r="r" b="b"/>
                    <a:pathLst>
                      <a:path w="1650" h="234">
                        <a:moveTo>
                          <a:pt x="1650" y="0"/>
                        </a:moveTo>
                        <a:lnTo>
                          <a:pt x="258" y="0"/>
                        </a:lnTo>
                        <a:lnTo>
                          <a:pt x="0" y="234"/>
                        </a:lnTo>
                        <a:lnTo>
                          <a:pt x="1308" y="234"/>
                        </a:lnTo>
                        <a:lnTo>
                          <a:pt x="1590" y="0"/>
                        </a:lnTo>
                      </a:path>
                    </a:pathLst>
                  </a:custGeom>
                  <a:solidFill>
                    <a:srgbClr val="B2B2B2"/>
                  </a:soli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1" name="Freeform 25" descr="Small grid"/>
                  <p:cNvSpPr>
                    <a:spLocks/>
                  </p:cNvSpPr>
                  <p:nvPr/>
                </p:nvSpPr>
                <p:spPr bwMode="auto">
                  <a:xfrm>
                    <a:off x="8002537" y="3012465"/>
                    <a:ext cx="595313" cy="2005012"/>
                  </a:xfrm>
                  <a:custGeom>
                    <a:avLst/>
                    <a:gdLst>
                      <a:gd name="T0" fmla="*/ 375 w 375"/>
                      <a:gd name="T1" fmla="*/ 0 h 1263"/>
                      <a:gd name="T2" fmla="*/ 369 w 375"/>
                      <a:gd name="T3" fmla="*/ 936 h 1263"/>
                      <a:gd name="T4" fmla="*/ 369 w 375"/>
                      <a:gd name="T5" fmla="*/ 945 h 1263"/>
                      <a:gd name="T6" fmla="*/ 0 w 375"/>
                      <a:gd name="T7" fmla="*/ 1263 h 1263"/>
                      <a:gd name="T8" fmla="*/ 9 w 375"/>
                      <a:gd name="T9" fmla="*/ 1155 h 1263"/>
                      <a:gd name="T10" fmla="*/ 297 w 375"/>
                      <a:gd name="T11" fmla="*/ 915 h 1263"/>
                      <a:gd name="T12" fmla="*/ 297 w 375"/>
                      <a:gd name="T13" fmla="*/ 195 h 1263"/>
                      <a:gd name="T14" fmla="*/ 9 w 375"/>
                      <a:gd name="T15" fmla="*/ 435 h 1263"/>
                      <a:gd name="T16" fmla="*/ 3 w 375"/>
                      <a:gd name="T17" fmla="*/ 276 h 1263"/>
                      <a:gd name="T18" fmla="*/ 375 w 375"/>
                      <a:gd name="T19" fmla="*/ 0 h 1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5" h="1263">
                        <a:moveTo>
                          <a:pt x="375" y="0"/>
                        </a:moveTo>
                        <a:lnTo>
                          <a:pt x="369" y="936"/>
                        </a:lnTo>
                        <a:lnTo>
                          <a:pt x="369" y="945"/>
                        </a:lnTo>
                        <a:lnTo>
                          <a:pt x="0" y="1263"/>
                        </a:lnTo>
                        <a:lnTo>
                          <a:pt x="9" y="1155"/>
                        </a:lnTo>
                        <a:lnTo>
                          <a:pt x="297" y="915"/>
                        </a:lnTo>
                        <a:lnTo>
                          <a:pt x="297" y="195"/>
                        </a:lnTo>
                        <a:lnTo>
                          <a:pt x="9" y="435"/>
                        </a:lnTo>
                        <a:lnTo>
                          <a:pt x="3" y="276"/>
                        </a:lnTo>
                        <a:lnTo>
                          <a:pt x="375" y="0"/>
                        </a:lnTo>
                        <a:close/>
                      </a:path>
                    </a:pathLst>
                  </a:custGeom>
                  <a:pattFill prst="smGrid">
                    <a:fgClr>
                      <a:schemeClr val="bg2"/>
                    </a:fgClr>
                    <a:bgClr>
                      <a:schemeClr val="bg1"/>
                    </a:bgClr>
                  </a:pattFill>
                  <a:ln>
                    <a:noFill/>
                  </a:ln>
                  <a:effectLst>
                    <a:outerShdw dist="68392" dir="17508085" algn="ctr" rotWithShape="0">
                      <a:schemeClr val="bg2"/>
                    </a:outerShdw>
                  </a:effectLst>
                  <a:extLst>
                    <a:ext uri="{91240B29-F687-4F45-9708-019B960494DF}">
                      <a14:hiddenLine xmlns:a14="http://schemas.microsoft.com/office/drawing/2010/main" w="9525">
                        <a:solidFill>
                          <a:schemeClr val="tx1"/>
                        </a:solidFill>
                        <a:round/>
                        <a:headEnd/>
                        <a:tailEnd/>
                      </a14:hiddenLine>
                    </a:ext>
                  </a:extLst>
                </p:spPr>
                <p:txBody>
                  <a:bodyPr/>
                  <a:lstStyle/>
                  <a:p>
                    <a:endParaRPr lang="vi-VN"/>
                  </a:p>
                </p:txBody>
              </p:sp>
              <p:sp>
                <p:nvSpPr>
                  <p:cNvPr id="22" name="Line 26"/>
                  <p:cNvSpPr>
                    <a:spLocks noChangeShapeType="1"/>
                  </p:cNvSpPr>
                  <p:nvPr/>
                </p:nvSpPr>
                <p:spPr bwMode="auto">
                  <a:xfrm>
                    <a:off x="6273749" y="3388702"/>
                    <a:ext cx="152400" cy="1588"/>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3" name="Line 27"/>
                  <p:cNvSpPr>
                    <a:spLocks noChangeShapeType="1"/>
                  </p:cNvSpPr>
                  <p:nvPr/>
                </p:nvSpPr>
                <p:spPr bwMode="auto">
                  <a:xfrm flipV="1">
                    <a:off x="6426149" y="3312502"/>
                    <a:ext cx="76200" cy="762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4" name="Line 28"/>
                  <p:cNvSpPr>
                    <a:spLocks noChangeShapeType="1"/>
                  </p:cNvSpPr>
                  <p:nvPr/>
                </p:nvSpPr>
                <p:spPr bwMode="auto">
                  <a:xfrm flipH="1">
                    <a:off x="6159449" y="3306152"/>
                    <a:ext cx="381000" cy="381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5" name="Line 29"/>
                  <p:cNvSpPr>
                    <a:spLocks noChangeShapeType="1"/>
                  </p:cNvSpPr>
                  <p:nvPr/>
                </p:nvSpPr>
                <p:spPr bwMode="auto">
                  <a:xfrm flipH="1">
                    <a:off x="6216599" y="3299802"/>
                    <a:ext cx="381000" cy="381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6" name="Line 30"/>
                  <p:cNvSpPr>
                    <a:spLocks noChangeShapeType="1"/>
                  </p:cNvSpPr>
                  <p:nvPr/>
                </p:nvSpPr>
                <p:spPr bwMode="auto">
                  <a:xfrm flipH="1">
                    <a:off x="6273749" y="3299802"/>
                    <a:ext cx="381000" cy="381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27" name="Group 31"/>
                  <p:cNvGrpSpPr>
                    <a:grpSpLocks/>
                  </p:cNvGrpSpPr>
                  <p:nvPr/>
                </p:nvGrpSpPr>
                <p:grpSpPr bwMode="auto">
                  <a:xfrm>
                    <a:off x="6324549" y="3299802"/>
                    <a:ext cx="495300" cy="387350"/>
                    <a:chOff x="2088" y="2536"/>
                    <a:chExt cx="312" cy="244"/>
                  </a:xfrm>
                </p:grpSpPr>
                <p:sp>
                  <p:nvSpPr>
                    <p:cNvPr id="164" name="Line 32"/>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5" name="Line 33"/>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6" name="Line 34"/>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28" name="Group 35"/>
                  <p:cNvGrpSpPr>
                    <a:grpSpLocks/>
                  </p:cNvGrpSpPr>
                  <p:nvPr/>
                </p:nvGrpSpPr>
                <p:grpSpPr bwMode="auto">
                  <a:xfrm>
                    <a:off x="6489649" y="3299802"/>
                    <a:ext cx="495300" cy="387350"/>
                    <a:chOff x="2088" y="2536"/>
                    <a:chExt cx="312" cy="244"/>
                  </a:xfrm>
                </p:grpSpPr>
                <p:sp>
                  <p:nvSpPr>
                    <p:cNvPr id="161" name="Line 36"/>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2" name="Line 37"/>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3" name="Line 38"/>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29" name="Group 39"/>
                  <p:cNvGrpSpPr>
                    <a:grpSpLocks/>
                  </p:cNvGrpSpPr>
                  <p:nvPr/>
                </p:nvGrpSpPr>
                <p:grpSpPr bwMode="auto">
                  <a:xfrm>
                    <a:off x="6654749" y="3299802"/>
                    <a:ext cx="495300" cy="387350"/>
                    <a:chOff x="2088" y="2536"/>
                    <a:chExt cx="312" cy="244"/>
                  </a:xfrm>
                </p:grpSpPr>
                <p:sp>
                  <p:nvSpPr>
                    <p:cNvPr id="158" name="Line 40"/>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9" name="Line 41"/>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0" name="Line 42"/>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30" name="Group 43"/>
                  <p:cNvGrpSpPr>
                    <a:grpSpLocks/>
                  </p:cNvGrpSpPr>
                  <p:nvPr/>
                </p:nvGrpSpPr>
                <p:grpSpPr bwMode="auto">
                  <a:xfrm>
                    <a:off x="6819849" y="3299802"/>
                    <a:ext cx="495300" cy="387350"/>
                    <a:chOff x="2088" y="2536"/>
                    <a:chExt cx="312" cy="244"/>
                  </a:xfrm>
                </p:grpSpPr>
                <p:sp>
                  <p:nvSpPr>
                    <p:cNvPr id="155" name="Line 44"/>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6" name="Line 45"/>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7" name="Line 46"/>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31" name="Group 47"/>
                  <p:cNvGrpSpPr>
                    <a:grpSpLocks/>
                  </p:cNvGrpSpPr>
                  <p:nvPr/>
                </p:nvGrpSpPr>
                <p:grpSpPr bwMode="auto">
                  <a:xfrm>
                    <a:off x="6984949" y="3299802"/>
                    <a:ext cx="495300" cy="387350"/>
                    <a:chOff x="2088" y="2536"/>
                    <a:chExt cx="312" cy="244"/>
                  </a:xfrm>
                </p:grpSpPr>
                <p:sp>
                  <p:nvSpPr>
                    <p:cNvPr id="152" name="Line 48"/>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3" name="Line 49"/>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4" name="Line 50"/>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32" name="Group 51"/>
                  <p:cNvGrpSpPr>
                    <a:grpSpLocks/>
                  </p:cNvGrpSpPr>
                  <p:nvPr/>
                </p:nvGrpSpPr>
                <p:grpSpPr bwMode="auto">
                  <a:xfrm>
                    <a:off x="7143699" y="3306152"/>
                    <a:ext cx="495300" cy="387350"/>
                    <a:chOff x="2088" y="2536"/>
                    <a:chExt cx="312" cy="244"/>
                  </a:xfrm>
                </p:grpSpPr>
                <p:sp>
                  <p:nvSpPr>
                    <p:cNvPr id="149" name="Line 52"/>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0" name="Line 53"/>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1" name="Line 54"/>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33" name="Group 55"/>
                  <p:cNvGrpSpPr>
                    <a:grpSpLocks/>
                  </p:cNvGrpSpPr>
                  <p:nvPr/>
                </p:nvGrpSpPr>
                <p:grpSpPr bwMode="auto">
                  <a:xfrm>
                    <a:off x="7315149" y="3299802"/>
                    <a:ext cx="495300" cy="387350"/>
                    <a:chOff x="2088" y="2536"/>
                    <a:chExt cx="312" cy="244"/>
                  </a:xfrm>
                </p:grpSpPr>
                <p:sp>
                  <p:nvSpPr>
                    <p:cNvPr id="146" name="Line 56"/>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7" name="Line 57"/>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8" name="Line 58"/>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34" name="Group 59"/>
                  <p:cNvGrpSpPr>
                    <a:grpSpLocks/>
                  </p:cNvGrpSpPr>
                  <p:nvPr/>
                </p:nvGrpSpPr>
                <p:grpSpPr bwMode="auto">
                  <a:xfrm>
                    <a:off x="7480249" y="3299802"/>
                    <a:ext cx="495300" cy="387350"/>
                    <a:chOff x="2088" y="2536"/>
                    <a:chExt cx="312" cy="244"/>
                  </a:xfrm>
                </p:grpSpPr>
                <p:sp>
                  <p:nvSpPr>
                    <p:cNvPr id="143" name="Line 60"/>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4" name="Line 61"/>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5" name="Line 62"/>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35" name="Group 63"/>
                  <p:cNvGrpSpPr>
                    <a:grpSpLocks/>
                  </p:cNvGrpSpPr>
                  <p:nvPr/>
                </p:nvGrpSpPr>
                <p:grpSpPr bwMode="auto">
                  <a:xfrm>
                    <a:off x="7638999" y="3306152"/>
                    <a:ext cx="495300" cy="387350"/>
                    <a:chOff x="2088" y="2536"/>
                    <a:chExt cx="312" cy="244"/>
                  </a:xfrm>
                </p:grpSpPr>
                <p:sp>
                  <p:nvSpPr>
                    <p:cNvPr id="140" name="Line 64"/>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1" name="Line 65"/>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2" name="Line 66"/>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36" name="Line 67"/>
                  <p:cNvSpPr>
                    <a:spLocks noChangeShapeType="1"/>
                  </p:cNvSpPr>
                  <p:nvPr/>
                </p:nvSpPr>
                <p:spPr bwMode="auto">
                  <a:xfrm flipH="1">
                    <a:off x="6111824" y="3491891"/>
                    <a:ext cx="190500" cy="185737"/>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7" name="Line 68"/>
                  <p:cNvSpPr>
                    <a:spLocks noChangeShapeType="1"/>
                  </p:cNvSpPr>
                  <p:nvPr/>
                </p:nvSpPr>
                <p:spPr bwMode="auto">
                  <a:xfrm flipH="1">
                    <a:off x="6173736" y="3493477"/>
                    <a:ext cx="128588" cy="1588"/>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8" name="Line 69"/>
                  <p:cNvSpPr>
                    <a:spLocks noChangeShapeType="1"/>
                  </p:cNvSpPr>
                  <p:nvPr/>
                </p:nvSpPr>
                <p:spPr bwMode="auto">
                  <a:xfrm>
                    <a:off x="5926086" y="3307740"/>
                    <a:ext cx="76200" cy="7620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9" name="Line 70"/>
                  <p:cNvSpPr>
                    <a:spLocks noChangeShapeType="1"/>
                  </p:cNvSpPr>
                  <p:nvPr/>
                </p:nvSpPr>
                <p:spPr bwMode="auto">
                  <a:xfrm>
                    <a:off x="6000699" y="3291866"/>
                    <a:ext cx="25400" cy="71437"/>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0" name="Rectangle 71"/>
                  <p:cNvSpPr>
                    <a:spLocks noChangeArrowheads="1"/>
                  </p:cNvSpPr>
                  <p:nvPr/>
                </p:nvSpPr>
                <p:spPr bwMode="auto">
                  <a:xfrm rot="20820323">
                    <a:off x="6038800" y="3052153"/>
                    <a:ext cx="244475" cy="53975"/>
                  </a:xfrm>
                  <a:prstGeom prst="rect">
                    <a:avLst/>
                  </a:prstGeom>
                  <a:solidFill>
                    <a:schemeClr val="tx1"/>
                  </a:solidFill>
                  <a:ln w="9525">
                    <a:solidFill>
                      <a:srgbClr val="FF99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41" name="Line 72"/>
                  <p:cNvSpPr>
                    <a:spLocks noChangeShapeType="1"/>
                  </p:cNvSpPr>
                  <p:nvPr/>
                </p:nvSpPr>
                <p:spPr bwMode="auto">
                  <a:xfrm>
                    <a:off x="6140400" y="3102952"/>
                    <a:ext cx="1587" cy="1524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2" name="Line 73"/>
                  <p:cNvSpPr>
                    <a:spLocks noChangeShapeType="1"/>
                  </p:cNvSpPr>
                  <p:nvPr/>
                </p:nvSpPr>
                <p:spPr bwMode="auto">
                  <a:xfrm>
                    <a:off x="6207075" y="3064852"/>
                    <a:ext cx="1587" cy="1524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3" name="Rectangle 74"/>
                  <p:cNvSpPr>
                    <a:spLocks noChangeArrowheads="1"/>
                  </p:cNvSpPr>
                  <p:nvPr/>
                </p:nvSpPr>
                <p:spPr bwMode="auto">
                  <a:xfrm rot="20820323">
                    <a:off x="5835600" y="3261703"/>
                    <a:ext cx="244475" cy="53975"/>
                  </a:xfrm>
                  <a:prstGeom prst="rect">
                    <a:avLst/>
                  </a:prstGeom>
                  <a:solidFill>
                    <a:srgbClr val="FF3300"/>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44" name="Oval 75"/>
                  <p:cNvSpPr>
                    <a:spLocks noChangeArrowheads="1"/>
                  </p:cNvSpPr>
                  <p:nvPr/>
                </p:nvSpPr>
                <p:spPr bwMode="auto">
                  <a:xfrm flipH="1" flipV="1">
                    <a:off x="6194374" y="3255352"/>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45" name="Oval 76"/>
                  <p:cNvSpPr>
                    <a:spLocks noChangeArrowheads="1"/>
                  </p:cNvSpPr>
                  <p:nvPr/>
                </p:nvSpPr>
                <p:spPr bwMode="auto">
                  <a:xfrm flipH="1" flipV="1">
                    <a:off x="6029274" y="3404577"/>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46" name="Oval 77"/>
                  <p:cNvSpPr>
                    <a:spLocks noChangeArrowheads="1"/>
                  </p:cNvSpPr>
                  <p:nvPr/>
                </p:nvSpPr>
                <p:spPr bwMode="auto">
                  <a:xfrm flipH="1" flipV="1">
                    <a:off x="6114999" y="3328377"/>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47" name="Freeform 78"/>
                  <p:cNvSpPr>
                    <a:spLocks/>
                  </p:cNvSpPr>
                  <p:nvPr/>
                </p:nvSpPr>
                <p:spPr bwMode="auto">
                  <a:xfrm>
                    <a:off x="5968949" y="3679215"/>
                    <a:ext cx="2057400" cy="1143000"/>
                  </a:xfrm>
                  <a:custGeom>
                    <a:avLst/>
                    <a:gdLst>
                      <a:gd name="T0" fmla="*/ 0 w 1296"/>
                      <a:gd name="T1" fmla="*/ 0 h 720"/>
                      <a:gd name="T2" fmla="*/ 0 w 1296"/>
                      <a:gd name="T3" fmla="*/ 720 h 720"/>
                      <a:gd name="T4" fmla="*/ 1296 w 1296"/>
                      <a:gd name="T5" fmla="*/ 720 h 720"/>
                      <a:gd name="T6" fmla="*/ 1296 w 1296"/>
                      <a:gd name="T7" fmla="*/ 0 h 720"/>
                    </a:gdLst>
                    <a:ahLst/>
                    <a:cxnLst>
                      <a:cxn ang="0">
                        <a:pos x="T0" y="T1"/>
                      </a:cxn>
                      <a:cxn ang="0">
                        <a:pos x="T2" y="T3"/>
                      </a:cxn>
                      <a:cxn ang="0">
                        <a:pos x="T4" y="T5"/>
                      </a:cxn>
                      <a:cxn ang="0">
                        <a:pos x="T6" y="T7"/>
                      </a:cxn>
                    </a:cxnLst>
                    <a:rect l="0" t="0" r="r" b="b"/>
                    <a:pathLst>
                      <a:path w="1296" h="720">
                        <a:moveTo>
                          <a:pt x="0" y="0"/>
                        </a:moveTo>
                        <a:lnTo>
                          <a:pt x="0" y="720"/>
                        </a:lnTo>
                        <a:lnTo>
                          <a:pt x="1296" y="720"/>
                        </a:lnTo>
                        <a:lnTo>
                          <a:pt x="1296" y="0"/>
                        </a:lnTo>
                      </a:path>
                    </a:pathLst>
                  </a:custGeom>
                  <a:gradFill rotWithShape="1">
                    <a:gsLst>
                      <a:gs pos="0">
                        <a:srgbClr val="B2B2B2"/>
                      </a:gs>
                      <a:gs pos="100000">
                        <a:srgbClr val="B2B2B2">
                          <a:gamma/>
                          <a:shade val="46275"/>
                          <a:invGamma/>
                        </a:srgbClr>
                      </a:gs>
                    </a:gsLst>
                    <a:lin ang="5400000" scaled="1"/>
                  </a:gra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8" name="Line 79"/>
                  <p:cNvSpPr>
                    <a:spLocks noChangeShapeType="1"/>
                  </p:cNvSpPr>
                  <p:nvPr/>
                </p:nvSpPr>
                <p:spPr bwMode="auto">
                  <a:xfrm>
                    <a:off x="6165800" y="3674452"/>
                    <a:ext cx="1587" cy="1143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9" name="Line 80"/>
                  <p:cNvSpPr>
                    <a:spLocks noChangeShapeType="1"/>
                  </p:cNvSpPr>
                  <p:nvPr/>
                </p:nvSpPr>
                <p:spPr bwMode="auto">
                  <a:xfrm>
                    <a:off x="6218186" y="3669690"/>
                    <a:ext cx="1588" cy="1143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0" name="Line 81"/>
                  <p:cNvSpPr>
                    <a:spLocks noChangeShapeType="1"/>
                  </p:cNvSpPr>
                  <p:nvPr/>
                </p:nvSpPr>
                <p:spPr bwMode="auto">
                  <a:xfrm>
                    <a:off x="6275336" y="3669690"/>
                    <a:ext cx="1588" cy="1143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51" name="Group 82"/>
                  <p:cNvGrpSpPr>
                    <a:grpSpLocks/>
                  </p:cNvGrpSpPr>
                  <p:nvPr/>
                </p:nvGrpSpPr>
                <p:grpSpPr bwMode="auto">
                  <a:xfrm>
                    <a:off x="6332486" y="3669690"/>
                    <a:ext cx="109538" cy="1147762"/>
                    <a:chOff x="1996" y="2673"/>
                    <a:chExt cx="69" cy="723"/>
                  </a:xfrm>
                </p:grpSpPr>
                <p:sp>
                  <p:nvSpPr>
                    <p:cNvPr id="137" name="Line 83"/>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8" name="Line 84"/>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9" name="Line 85"/>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52" name="Group 86"/>
                  <p:cNvGrpSpPr>
                    <a:grpSpLocks/>
                  </p:cNvGrpSpPr>
                  <p:nvPr/>
                </p:nvGrpSpPr>
                <p:grpSpPr bwMode="auto">
                  <a:xfrm>
                    <a:off x="6492825" y="3674453"/>
                    <a:ext cx="109537" cy="1147763"/>
                    <a:chOff x="1996" y="2673"/>
                    <a:chExt cx="69" cy="723"/>
                  </a:xfrm>
                </p:grpSpPr>
                <p:sp>
                  <p:nvSpPr>
                    <p:cNvPr id="134" name="Line 87"/>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5" name="Line 88"/>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6" name="Line 89"/>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53" name="Group 90"/>
                  <p:cNvGrpSpPr>
                    <a:grpSpLocks/>
                  </p:cNvGrpSpPr>
                  <p:nvPr/>
                </p:nvGrpSpPr>
                <p:grpSpPr bwMode="auto">
                  <a:xfrm>
                    <a:off x="6659511" y="3674453"/>
                    <a:ext cx="109538" cy="1147763"/>
                    <a:chOff x="1996" y="2673"/>
                    <a:chExt cx="69" cy="723"/>
                  </a:xfrm>
                </p:grpSpPr>
                <p:sp>
                  <p:nvSpPr>
                    <p:cNvPr id="131" name="Line 91"/>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2" name="Line 92"/>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3" name="Line 93"/>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54" name="Group 94"/>
                  <p:cNvGrpSpPr>
                    <a:grpSpLocks/>
                  </p:cNvGrpSpPr>
                  <p:nvPr/>
                </p:nvGrpSpPr>
                <p:grpSpPr bwMode="auto">
                  <a:xfrm>
                    <a:off x="6821436" y="3669690"/>
                    <a:ext cx="109538" cy="1147762"/>
                    <a:chOff x="1996" y="2673"/>
                    <a:chExt cx="69" cy="723"/>
                  </a:xfrm>
                </p:grpSpPr>
                <p:sp>
                  <p:nvSpPr>
                    <p:cNvPr id="128" name="Line 95"/>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29" name="Line 96"/>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0" name="Line 97"/>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55" name="Group 98"/>
                  <p:cNvGrpSpPr>
                    <a:grpSpLocks/>
                  </p:cNvGrpSpPr>
                  <p:nvPr/>
                </p:nvGrpSpPr>
                <p:grpSpPr bwMode="auto">
                  <a:xfrm>
                    <a:off x="6988125" y="3669690"/>
                    <a:ext cx="109537" cy="1147762"/>
                    <a:chOff x="1996" y="2673"/>
                    <a:chExt cx="69" cy="723"/>
                  </a:xfrm>
                </p:grpSpPr>
                <p:sp>
                  <p:nvSpPr>
                    <p:cNvPr id="125" name="Line 99"/>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26" name="Line 100"/>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27" name="Line 101"/>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56" name="Group 102"/>
                  <p:cNvGrpSpPr>
                    <a:grpSpLocks/>
                  </p:cNvGrpSpPr>
                  <p:nvPr/>
                </p:nvGrpSpPr>
                <p:grpSpPr bwMode="auto">
                  <a:xfrm>
                    <a:off x="7150050" y="3679215"/>
                    <a:ext cx="109537" cy="1147762"/>
                    <a:chOff x="1996" y="2673"/>
                    <a:chExt cx="69" cy="723"/>
                  </a:xfrm>
                </p:grpSpPr>
                <p:sp>
                  <p:nvSpPr>
                    <p:cNvPr id="122" name="Line 103"/>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23" name="Line 104"/>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24" name="Line 105"/>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57" name="Group 106"/>
                  <p:cNvGrpSpPr>
                    <a:grpSpLocks/>
                  </p:cNvGrpSpPr>
                  <p:nvPr/>
                </p:nvGrpSpPr>
                <p:grpSpPr bwMode="auto">
                  <a:xfrm>
                    <a:off x="7316736" y="3679215"/>
                    <a:ext cx="109538" cy="1147762"/>
                    <a:chOff x="1996" y="2673"/>
                    <a:chExt cx="69" cy="723"/>
                  </a:xfrm>
                </p:grpSpPr>
                <p:sp>
                  <p:nvSpPr>
                    <p:cNvPr id="119" name="Line 107"/>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20" name="Line 108"/>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21" name="Line 109"/>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58" name="Group 110"/>
                  <p:cNvGrpSpPr>
                    <a:grpSpLocks/>
                  </p:cNvGrpSpPr>
                  <p:nvPr/>
                </p:nvGrpSpPr>
                <p:grpSpPr bwMode="auto">
                  <a:xfrm>
                    <a:off x="7483425" y="3679215"/>
                    <a:ext cx="109537" cy="1147762"/>
                    <a:chOff x="1996" y="2673"/>
                    <a:chExt cx="69" cy="723"/>
                  </a:xfrm>
                </p:grpSpPr>
                <p:sp>
                  <p:nvSpPr>
                    <p:cNvPr id="116" name="Line 111"/>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17" name="Line 112"/>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18" name="Line 113"/>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59" name="Group 114"/>
                  <p:cNvGrpSpPr>
                    <a:grpSpLocks/>
                  </p:cNvGrpSpPr>
                  <p:nvPr/>
                </p:nvGrpSpPr>
                <p:grpSpPr bwMode="auto">
                  <a:xfrm>
                    <a:off x="7650111" y="3679215"/>
                    <a:ext cx="109538" cy="1147762"/>
                    <a:chOff x="1996" y="2673"/>
                    <a:chExt cx="69" cy="723"/>
                  </a:xfrm>
                </p:grpSpPr>
                <p:sp>
                  <p:nvSpPr>
                    <p:cNvPr id="113" name="Line 115"/>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14" name="Line 116"/>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15" name="Line 117"/>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60" name="Line 118"/>
                  <p:cNvSpPr>
                    <a:spLocks noChangeShapeType="1"/>
                  </p:cNvSpPr>
                  <p:nvPr/>
                </p:nvSpPr>
                <p:spPr bwMode="auto">
                  <a:xfrm>
                    <a:off x="6113411" y="3669690"/>
                    <a:ext cx="1588" cy="1143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1" name="Freeform 119" descr="Small grid"/>
                  <p:cNvSpPr>
                    <a:spLocks/>
                  </p:cNvSpPr>
                  <p:nvPr/>
                </p:nvSpPr>
                <p:spPr bwMode="auto">
                  <a:xfrm>
                    <a:off x="7883474" y="3433152"/>
                    <a:ext cx="152400" cy="1708150"/>
                  </a:xfrm>
                  <a:custGeom>
                    <a:avLst/>
                    <a:gdLst>
                      <a:gd name="T0" fmla="*/ 0 w 96"/>
                      <a:gd name="T1" fmla="*/ 68 h 1076"/>
                      <a:gd name="T2" fmla="*/ 0 w 96"/>
                      <a:gd name="T3" fmla="*/ 1076 h 1076"/>
                      <a:gd name="T4" fmla="*/ 96 w 96"/>
                      <a:gd name="T5" fmla="*/ 980 h 1076"/>
                      <a:gd name="T6" fmla="*/ 96 w 96"/>
                      <a:gd name="T7" fmla="*/ 0 h 1076"/>
                      <a:gd name="T8" fmla="*/ 0 w 96"/>
                      <a:gd name="T9" fmla="*/ 68 h 1076"/>
                    </a:gdLst>
                    <a:ahLst/>
                    <a:cxnLst>
                      <a:cxn ang="0">
                        <a:pos x="T0" y="T1"/>
                      </a:cxn>
                      <a:cxn ang="0">
                        <a:pos x="T2" y="T3"/>
                      </a:cxn>
                      <a:cxn ang="0">
                        <a:pos x="T4" y="T5"/>
                      </a:cxn>
                      <a:cxn ang="0">
                        <a:pos x="T6" y="T7"/>
                      </a:cxn>
                      <a:cxn ang="0">
                        <a:pos x="T8" y="T9"/>
                      </a:cxn>
                    </a:cxnLst>
                    <a:rect l="0" t="0" r="r" b="b"/>
                    <a:pathLst>
                      <a:path w="96" h="1076">
                        <a:moveTo>
                          <a:pt x="0" y="68"/>
                        </a:moveTo>
                        <a:lnTo>
                          <a:pt x="0" y="1076"/>
                        </a:lnTo>
                        <a:lnTo>
                          <a:pt x="96" y="980"/>
                        </a:lnTo>
                        <a:lnTo>
                          <a:pt x="96" y="0"/>
                        </a:lnTo>
                        <a:lnTo>
                          <a:pt x="0" y="68"/>
                        </a:lnTo>
                        <a:close/>
                      </a:path>
                    </a:pathLst>
                  </a:custGeom>
                  <a:pattFill prst="smGrid">
                    <a:fgClr>
                      <a:schemeClr val="bg2"/>
                    </a:fgClr>
                    <a:bgClr>
                      <a:schemeClr val="bg1"/>
                    </a:bgClr>
                  </a:pattFill>
                  <a:ln>
                    <a:noFill/>
                  </a:ln>
                  <a:effectLst>
                    <a:prstShdw prst="shdw13" dist="12700" dir="10800000">
                      <a:schemeClr val="tx2">
                        <a:alpha val="50000"/>
                      </a:schemeClr>
                    </a:prstShdw>
                  </a:effectLst>
                  <a:extLst>
                    <a:ext uri="{91240B29-F687-4F45-9708-019B960494DF}">
                      <a14:hiddenLine xmlns:a14="http://schemas.microsoft.com/office/drawing/2010/main" w="9525">
                        <a:solidFill>
                          <a:schemeClr val="tx1"/>
                        </a:solidFill>
                        <a:round/>
                        <a:headEnd/>
                        <a:tailEnd/>
                      </a14:hiddenLine>
                    </a:ext>
                  </a:extLst>
                </p:spPr>
                <p:txBody>
                  <a:bodyPr/>
                  <a:lstStyle/>
                  <a:p>
                    <a:endParaRPr lang="vi-VN"/>
                  </a:p>
                </p:txBody>
              </p:sp>
              <p:grpSp>
                <p:nvGrpSpPr>
                  <p:cNvPr id="62" name="Group 120"/>
                  <p:cNvGrpSpPr>
                    <a:grpSpLocks/>
                  </p:cNvGrpSpPr>
                  <p:nvPr/>
                </p:nvGrpSpPr>
                <p:grpSpPr bwMode="auto">
                  <a:xfrm>
                    <a:off x="8053336" y="3814152"/>
                    <a:ext cx="2960688" cy="533400"/>
                    <a:chOff x="3039" y="1536"/>
                    <a:chExt cx="1865" cy="336"/>
                  </a:xfrm>
                </p:grpSpPr>
                <p:sp>
                  <p:nvSpPr>
                    <p:cNvPr id="94" name="AutoShape 121"/>
                    <p:cNvSpPr>
                      <a:spLocks noChangeArrowheads="1"/>
                    </p:cNvSpPr>
                    <p:nvPr/>
                  </p:nvSpPr>
                  <p:spPr bwMode="auto">
                    <a:xfrm rot="5400000">
                      <a:off x="3123" y="1556"/>
                      <a:ext cx="120" cy="288"/>
                    </a:xfrm>
                    <a:prstGeom prst="can">
                      <a:avLst>
                        <a:gd name="adj" fmla="val 48744"/>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rgbClr val="FF99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5" name="AutoShape 122"/>
                    <p:cNvSpPr>
                      <a:spLocks noChangeArrowheads="1"/>
                    </p:cNvSpPr>
                    <p:nvPr/>
                  </p:nvSpPr>
                  <p:spPr bwMode="auto">
                    <a:xfrm rot="5400000">
                      <a:off x="3816" y="944"/>
                      <a:ext cx="248" cy="1512"/>
                    </a:xfrm>
                    <a:prstGeom prst="can">
                      <a:avLst>
                        <a:gd name="adj" fmla="val 52613"/>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rgbClr val="FF99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a:endParaRPr lang="vi-VN" altLang="vi-VN" sz="2800"/>
                    </a:p>
                  </p:txBody>
                </p:sp>
                <p:grpSp>
                  <p:nvGrpSpPr>
                    <p:cNvPr id="96" name="Group 123"/>
                    <p:cNvGrpSpPr>
                      <a:grpSpLocks/>
                    </p:cNvGrpSpPr>
                    <p:nvPr/>
                  </p:nvGrpSpPr>
                  <p:grpSpPr bwMode="auto">
                    <a:xfrm flipH="1">
                      <a:off x="3293" y="1536"/>
                      <a:ext cx="1235" cy="336"/>
                      <a:chOff x="2165" y="1632"/>
                      <a:chExt cx="1235" cy="336"/>
                    </a:xfrm>
                  </p:grpSpPr>
                  <p:sp>
                    <p:nvSpPr>
                      <p:cNvPr id="98" name="Freeform 124"/>
                      <p:cNvSpPr>
                        <a:spLocks/>
                      </p:cNvSpPr>
                      <p:nvPr/>
                    </p:nvSpPr>
                    <p:spPr bwMode="auto">
                      <a:xfrm rot="5400000">
                        <a:off x="2466"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99" name="Freeform 125"/>
                      <p:cNvSpPr>
                        <a:spLocks/>
                      </p:cNvSpPr>
                      <p:nvPr/>
                    </p:nvSpPr>
                    <p:spPr bwMode="auto">
                      <a:xfrm rot="5400000">
                        <a:off x="2387"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00" name="Freeform 126"/>
                      <p:cNvSpPr>
                        <a:spLocks/>
                      </p:cNvSpPr>
                      <p:nvPr/>
                    </p:nvSpPr>
                    <p:spPr bwMode="auto">
                      <a:xfrm rot="5400000">
                        <a:off x="2229"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01" name="Freeform 127"/>
                      <p:cNvSpPr>
                        <a:spLocks/>
                      </p:cNvSpPr>
                      <p:nvPr/>
                    </p:nvSpPr>
                    <p:spPr bwMode="auto">
                      <a:xfrm rot="5400000">
                        <a:off x="2306"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02" name="Freeform 128"/>
                      <p:cNvSpPr>
                        <a:spLocks/>
                      </p:cNvSpPr>
                      <p:nvPr/>
                    </p:nvSpPr>
                    <p:spPr bwMode="auto">
                      <a:xfrm rot="5400000">
                        <a:off x="2142" y="1739"/>
                        <a:ext cx="336" cy="122"/>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03" name="Freeform 129"/>
                      <p:cNvSpPr>
                        <a:spLocks/>
                      </p:cNvSpPr>
                      <p:nvPr/>
                    </p:nvSpPr>
                    <p:spPr bwMode="auto">
                      <a:xfrm rot="5400000">
                        <a:off x="2059"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04" name="Freeform 130"/>
                      <p:cNvSpPr>
                        <a:spLocks/>
                      </p:cNvSpPr>
                      <p:nvPr/>
                    </p:nvSpPr>
                    <p:spPr bwMode="auto">
                      <a:xfrm rot="5400000">
                        <a:off x="2939"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05" name="Freeform 131"/>
                      <p:cNvSpPr>
                        <a:spLocks/>
                      </p:cNvSpPr>
                      <p:nvPr/>
                    </p:nvSpPr>
                    <p:spPr bwMode="auto">
                      <a:xfrm rot="5400000">
                        <a:off x="2860"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06" name="Freeform 132"/>
                      <p:cNvSpPr>
                        <a:spLocks/>
                      </p:cNvSpPr>
                      <p:nvPr/>
                    </p:nvSpPr>
                    <p:spPr bwMode="auto">
                      <a:xfrm rot="5400000">
                        <a:off x="2702"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07" name="Freeform 133"/>
                      <p:cNvSpPr>
                        <a:spLocks/>
                      </p:cNvSpPr>
                      <p:nvPr/>
                    </p:nvSpPr>
                    <p:spPr bwMode="auto">
                      <a:xfrm rot="5400000">
                        <a:off x="2779"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08" name="Freeform 134"/>
                      <p:cNvSpPr>
                        <a:spLocks/>
                      </p:cNvSpPr>
                      <p:nvPr/>
                    </p:nvSpPr>
                    <p:spPr bwMode="auto">
                      <a:xfrm rot="5400000">
                        <a:off x="2615" y="1739"/>
                        <a:ext cx="336" cy="122"/>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09" name="Freeform 135"/>
                      <p:cNvSpPr>
                        <a:spLocks/>
                      </p:cNvSpPr>
                      <p:nvPr/>
                    </p:nvSpPr>
                    <p:spPr bwMode="auto">
                      <a:xfrm rot="5400000">
                        <a:off x="2532"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10" name="Freeform 136"/>
                      <p:cNvSpPr>
                        <a:spLocks/>
                      </p:cNvSpPr>
                      <p:nvPr/>
                    </p:nvSpPr>
                    <p:spPr bwMode="auto">
                      <a:xfrm rot="5400000">
                        <a:off x="3171"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11" name="Freeform 137"/>
                      <p:cNvSpPr>
                        <a:spLocks/>
                      </p:cNvSpPr>
                      <p:nvPr/>
                    </p:nvSpPr>
                    <p:spPr bwMode="auto">
                      <a:xfrm rot="5400000">
                        <a:off x="3092"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12" name="Freeform 138"/>
                      <p:cNvSpPr>
                        <a:spLocks/>
                      </p:cNvSpPr>
                      <p:nvPr/>
                    </p:nvSpPr>
                    <p:spPr bwMode="auto">
                      <a:xfrm rot="5400000">
                        <a:off x="3011"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grpSp>
                <p:sp>
                  <p:nvSpPr>
                    <p:cNvPr id="97" name="AutoShape 139"/>
                    <p:cNvSpPr>
                      <a:spLocks noChangeArrowheads="1"/>
                    </p:cNvSpPr>
                    <p:nvPr/>
                  </p:nvSpPr>
                  <p:spPr bwMode="auto">
                    <a:xfrm rot="5400000">
                      <a:off x="4700" y="1564"/>
                      <a:ext cx="120" cy="288"/>
                    </a:xfrm>
                    <a:prstGeom prst="can">
                      <a:avLst>
                        <a:gd name="adj" fmla="val 48744"/>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rgbClr val="FF99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sp>
                <p:nvSpPr>
                  <p:cNvPr id="63" name="Rectangle 140"/>
                  <p:cNvSpPr>
                    <a:spLocks noChangeArrowheads="1"/>
                  </p:cNvSpPr>
                  <p:nvPr/>
                </p:nvSpPr>
                <p:spPr bwMode="auto">
                  <a:xfrm>
                    <a:off x="6143574" y="5293703"/>
                    <a:ext cx="1066800" cy="85725"/>
                  </a:xfrm>
                  <a:prstGeom prst="rect">
                    <a:avLst/>
                  </a:prstGeom>
                  <a:solidFill>
                    <a:srgbClr val="FF9933"/>
                  </a:solidFill>
                  <a:ln>
                    <a:noFill/>
                  </a:ln>
                  <a:effectLst/>
                  <a:scene3d>
                    <a:camera prst="legacyPerspectiveTopRight">
                      <a:rot lat="360000" lon="300000" rev="0"/>
                    </a:camera>
                    <a:lightRig rig="legacyFlat4" dir="b"/>
                  </a:scene3d>
                  <a:sp3d extrusionH="887400" prstMaterial="legacyMatte">
                    <a:bevelT w="13500" h="13500" prst="angle"/>
                    <a:bevelB w="13500" h="13500" prst="angle"/>
                    <a:extrusionClr>
                      <a:srgbClr val="FF9933"/>
                    </a:extrusionClr>
                    <a:contourClr>
                      <a:srgbClr val="FF99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vi-VN"/>
                  </a:p>
                </p:txBody>
              </p:sp>
              <p:sp>
                <p:nvSpPr>
                  <p:cNvPr id="64" name="Rectangle 141"/>
                  <p:cNvSpPr>
                    <a:spLocks noChangeArrowheads="1"/>
                  </p:cNvSpPr>
                  <p:nvPr/>
                </p:nvSpPr>
                <p:spPr bwMode="auto">
                  <a:xfrm>
                    <a:off x="8510536" y="5134952"/>
                    <a:ext cx="1524000" cy="76200"/>
                  </a:xfrm>
                  <a:prstGeom prst="rect">
                    <a:avLst/>
                  </a:prstGeom>
                  <a:solidFill>
                    <a:srgbClr val="FF9933"/>
                  </a:solidFill>
                  <a:ln>
                    <a:noFill/>
                  </a:ln>
                  <a:effectLst/>
                  <a:scene3d>
                    <a:camera prst="legacyPerspectiveTopRight">
                      <a:rot lat="180000" lon="21419998" rev="0"/>
                    </a:camera>
                    <a:lightRig rig="legacyFlat4" dir="b"/>
                  </a:scene3d>
                  <a:sp3d extrusionH="887400" prstMaterial="legacyMatte">
                    <a:bevelT w="13500" h="13500" prst="angle"/>
                    <a:bevelB w="13500" h="13500" prst="angle"/>
                    <a:extrusionClr>
                      <a:srgbClr val="FF9933"/>
                    </a:extrusionClr>
                    <a:contourClr>
                      <a:srgbClr val="FF99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vi-VN"/>
                  </a:p>
                </p:txBody>
              </p:sp>
              <p:sp>
                <p:nvSpPr>
                  <p:cNvPr id="65" name="AutoShape 142"/>
                  <p:cNvSpPr>
                    <a:spLocks noChangeArrowheads="1"/>
                  </p:cNvSpPr>
                  <p:nvPr/>
                </p:nvSpPr>
                <p:spPr bwMode="auto">
                  <a:xfrm rot="5400000">
                    <a:off x="6883349" y="4736490"/>
                    <a:ext cx="152400" cy="533400"/>
                  </a:xfrm>
                  <a:prstGeom prst="can">
                    <a:avLst>
                      <a:gd name="adj" fmla="val 49486"/>
                    </a:avLst>
                  </a:prstGeom>
                  <a:solidFill>
                    <a:srgbClr val="FF3300"/>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66" name="Oval 143"/>
                  <p:cNvSpPr>
                    <a:spLocks noChangeArrowheads="1"/>
                  </p:cNvSpPr>
                  <p:nvPr/>
                </p:nvSpPr>
                <p:spPr bwMode="auto">
                  <a:xfrm rot="21096553" flipH="1">
                    <a:off x="7177037" y="4976203"/>
                    <a:ext cx="36513" cy="3651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nvGrpSpPr>
                  <p:cNvPr id="67" name="Group 144"/>
                  <p:cNvGrpSpPr>
                    <a:grpSpLocks/>
                  </p:cNvGrpSpPr>
                  <p:nvPr/>
                </p:nvGrpSpPr>
                <p:grpSpPr bwMode="auto">
                  <a:xfrm>
                    <a:off x="6597599" y="4996840"/>
                    <a:ext cx="533400" cy="152400"/>
                    <a:chOff x="2160" y="3168"/>
                    <a:chExt cx="336" cy="96"/>
                  </a:xfrm>
                </p:grpSpPr>
                <p:sp>
                  <p:nvSpPr>
                    <p:cNvPr id="92" name="AutoShape 145"/>
                    <p:cNvSpPr>
                      <a:spLocks noChangeArrowheads="1"/>
                    </p:cNvSpPr>
                    <p:nvPr/>
                  </p:nvSpPr>
                  <p:spPr bwMode="auto">
                    <a:xfrm rot="5400000">
                      <a:off x="2280" y="3048"/>
                      <a:ext cx="96" cy="336"/>
                    </a:xfrm>
                    <a:prstGeom prst="can">
                      <a:avLst>
                        <a:gd name="adj" fmla="val 49486"/>
                      </a:avLst>
                    </a:prstGeom>
                    <a:solidFill>
                      <a:srgbClr val="FF3300"/>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3" name="Oval 146"/>
                    <p:cNvSpPr>
                      <a:spLocks noChangeArrowheads="1"/>
                    </p:cNvSpPr>
                    <p:nvPr/>
                  </p:nvSpPr>
                  <p:spPr bwMode="auto">
                    <a:xfrm rot="21096553" flipH="1">
                      <a:off x="2465" y="3199"/>
                      <a:ext cx="23" cy="2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grpSp>
                <p:nvGrpSpPr>
                  <p:cNvPr id="68" name="Group 147"/>
                  <p:cNvGrpSpPr>
                    <a:grpSpLocks/>
                  </p:cNvGrpSpPr>
                  <p:nvPr/>
                </p:nvGrpSpPr>
                <p:grpSpPr bwMode="auto">
                  <a:xfrm>
                    <a:off x="6483299" y="5079390"/>
                    <a:ext cx="533400" cy="152400"/>
                    <a:chOff x="2160" y="3168"/>
                    <a:chExt cx="336" cy="96"/>
                  </a:xfrm>
                </p:grpSpPr>
                <p:sp>
                  <p:nvSpPr>
                    <p:cNvPr id="90" name="AutoShape 148"/>
                    <p:cNvSpPr>
                      <a:spLocks noChangeArrowheads="1"/>
                    </p:cNvSpPr>
                    <p:nvPr/>
                  </p:nvSpPr>
                  <p:spPr bwMode="auto">
                    <a:xfrm rot="5400000">
                      <a:off x="2280" y="3048"/>
                      <a:ext cx="96" cy="336"/>
                    </a:xfrm>
                    <a:prstGeom prst="can">
                      <a:avLst>
                        <a:gd name="adj" fmla="val 49486"/>
                      </a:avLst>
                    </a:prstGeom>
                    <a:solidFill>
                      <a:srgbClr val="FF3300"/>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 name="Oval 149"/>
                    <p:cNvSpPr>
                      <a:spLocks noChangeArrowheads="1"/>
                    </p:cNvSpPr>
                    <p:nvPr/>
                  </p:nvSpPr>
                  <p:spPr bwMode="auto">
                    <a:xfrm rot="21096553" flipH="1">
                      <a:off x="2465" y="3199"/>
                      <a:ext cx="23" cy="2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sp>
                <p:nvSpPr>
                  <p:cNvPr id="69" name="AutoShape 150"/>
                  <p:cNvSpPr>
                    <a:spLocks noChangeArrowheads="1"/>
                  </p:cNvSpPr>
                  <p:nvPr/>
                </p:nvSpPr>
                <p:spPr bwMode="auto">
                  <a:xfrm>
                    <a:off x="7207199" y="5052402"/>
                    <a:ext cx="76200" cy="152400"/>
                  </a:xfrm>
                  <a:prstGeom prst="plus">
                    <a:avLst>
                      <a:gd name="adj" fmla="val 25000"/>
                    </a:avLst>
                  </a:prstGeom>
                  <a:gradFill rotWithShape="1">
                    <a:gsLst>
                      <a:gs pos="0">
                        <a:srgbClr val="B2B2B2">
                          <a:gamma/>
                          <a:shade val="46275"/>
                          <a:invGamma/>
                        </a:srgbClr>
                      </a:gs>
                      <a:gs pos="50000">
                        <a:srgbClr val="B2B2B2"/>
                      </a:gs>
                      <a:gs pos="100000">
                        <a:srgbClr val="B2B2B2">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70" name="AutoShape 151"/>
                  <p:cNvSpPr>
                    <a:spLocks noChangeArrowheads="1"/>
                  </p:cNvSpPr>
                  <p:nvPr/>
                </p:nvSpPr>
                <p:spPr bwMode="auto">
                  <a:xfrm>
                    <a:off x="6407099" y="5022240"/>
                    <a:ext cx="76200" cy="152400"/>
                  </a:xfrm>
                  <a:prstGeom prst="plus">
                    <a:avLst>
                      <a:gd name="adj" fmla="val 25000"/>
                    </a:avLst>
                  </a:prstGeom>
                  <a:gradFill rotWithShape="1">
                    <a:gsLst>
                      <a:gs pos="0">
                        <a:srgbClr val="B2B2B2">
                          <a:gamma/>
                          <a:shade val="46275"/>
                          <a:invGamma/>
                        </a:srgbClr>
                      </a:gs>
                      <a:gs pos="50000">
                        <a:srgbClr val="B2B2B2"/>
                      </a:gs>
                      <a:gs pos="100000">
                        <a:srgbClr val="B2B2B2">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71" name="Text Box 152"/>
                  <p:cNvSpPr txBox="1">
                    <a:spLocks noChangeArrowheads="1"/>
                  </p:cNvSpPr>
                  <p:nvPr/>
                </p:nvSpPr>
                <p:spPr bwMode="auto">
                  <a:xfrm>
                    <a:off x="9105849" y="4561865"/>
                    <a:ext cx="29687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vi-VN" sz="1600" b="1"/>
                      <a:t>K</a:t>
                    </a:r>
                  </a:p>
                </p:txBody>
              </p:sp>
              <p:sp>
                <p:nvSpPr>
                  <p:cNvPr id="72" name="Oval 153"/>
                  <p:cNvSpPr>
                    <a:spLocks noChangeArrowheads="1"/>
                  </p:cNvSpPr>
                  <p:nvPr/>
                </p:nvSpPr>
                <p:spPr bwMode="auto">
                  <a:xfrm>
                    <a:off x="9009011" y="4958741"/>
                    <a:ext cx="46038" cy="46037"/>
                  </a:xfrm>
                  <a:prstGeom prst="ellipse">
                    <a:avLst/>
                  </a:prstGeom>
                  <a:solidFill>
                    <a:schemeClr val="tx1"/>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73" name="AutoShape 154"/>
                  <p:cNvSpPr>
                    <a:spLocks noChangeArrowheads="1"/>
                  </p:cNvSpPr>
                  <p:nvPr/>
                </p:nvSpPr>
                <p:spPr bwMode="auto">
                  <a:xfrm>
                    <a:off x="8721674" y="4884127"/>
                    <a:ext cx="76200" cy="152400"/>
                  </a:xfrm>
                  <a:prstGeom prst="plus">
                    <a:avLst>
                      <a:gd name="adj" fmla="val 25000"/>
                    </a:avLst>
                  </a:prstGeom>
                  <a:gradFill rotWithShape="1">
                    <a:gsLst>
                      <a:gs pos="0">
                        <a:srgbClr val="B2B2B2">
                          <a:gamma/>
                          <a:shade val="46275"/>
                          <a:invGamma/>
                        </a:srgbClr>
                      </a:gs>
                      <a:gs pos="50000">
                        <a:srgbClr val="B2B2B2"/>
                      </a:gs>
                      <a:gs pos="100000">
                        <a:srgbClr val="B2B2B2">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74" name="AutoShape 155"/>
                  <p:cNvSpPr>
                    <a:spLocks noChangeArrowheads="1"/>
                  </p:cNvSpPr>
                  <p:nvPr/>
                </p:nvSpPr>
                <p:spPr bwMode="auto">
                  <a:xfrm>
                    <a:off x="9805936" y="4906352"/>
                    <a:ext cx="76200" cy="152400"/>
                  </a:xfrm>
                  <a:prstGeom prst="plus">
                    <a:avLst>
                      <a:gd name="adj" fmla="val 25000"/>
                    </a:avLst>
                  </a:prstGeom>
                  <a:gradFill rotWithShape="1">
                    <a:gsLst>
                      <a:gs pos="0">
                        <a:srgbClr val="B2B2B2">
                          <a:gamma/>
                          <a:shade val="46275"/>
                          <a:invGamma/>
                        </a:srgbClr>
                      </a:gs>
                      <a:gs pos="50000">
                        <a:srgbClr val="B2B2B2"/>
                      </a:gs>
                      <a:gs pos="100000">
                        <a:srgbClr val="B2B2B2">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75" name="Oval 159"/>
                  <p:cNvSpPr>
                    <a:spLocks noChangeArrowheads="1"/>
                  </p:cNvSpPr>
                  <p:nvPr/>
                </p:nvSpPr>
                <p:spPr bwMode="auto">
                  <a:xfrm>
                    <a:off x="9043937" y="4982553"/>
                    <a:ext cx="73025" cy="73025"/>
                  </a:xfrm>
                  <a:prstGeom prst="ellipse">
                    <a:avLst/>
                  </a:prstGeom>
                  <a:solidFill>
                    <a:schemeClr val="tx1"/>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76" name="Oval 160"/>
                  <p:cNvSpPr>
                    <a:spLocks noChangeArrowheads="1"/>
                  </p:cNvSpPr>
                  <p:nvPr/>
                </p:nvSpPr>
                <p:spPr bwMode="auto">
                  <a:xfrm>
                    <a:off x="9577337" y="4982553"/>
                    <a:ext cx="73025" cy="73025"/>
                  </a:xfrm>
                  <a:prstGeom prst="ellipse">
                    <a:avLst/>
                  </a:prstGeom>
                  <a:solidFill>
                    <a:schemeClr val="tx1"/>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77" name="Freeform 161"/>
                  <p:cNvSpPr>
                    <a:spLocks/>
                  </p:cNvSpPr>
                  <p:nvPr/>
                </p:nvSpPr>
                <p:spPr bwMode="auto">
                  <a:xfrm>
                    <a:off x="6224536" y="4372953"/>
                    <a:ext cx="2268538" cy="855663"/>
                  </a:xfrm>
                  <a:custGeom>
                    <a:avLst/>
                    <a:gdLst>
                      <a:gd name="T0" fmla="*/ 1429 w 1429"/>
                      <a:gd name="T1" fmla="*/ 0 h 539"/>
                      <a:gd name="T2" fmla="*/ 1293 w 1429"/>
                      <a:gd name="T3" fmla="*/ 272 h 539"/>
                      <a:gd name="T4" fmla="*/ 1205 w 1429"/>
                      <a:gd name="T5" fmla="*/ 456 h 539"/>
                      <a:gd name="T6" fmla="*/ 933 w 1429"/>
                      <a:gd name="T7" fmla="*/ 520 h 539"/>
                      <a:gd name="T8" fmla="*/ 605 w 1429"/>
                      <a:gd name="T9" fmla="*/ 344 h 539"/>
                      <a:gd name="T10" fmla="*/ 149 w 1429"/>
                      <a:gd name="T11" fmla="*/ 336 h 539"/>
                      <a:gd name="T12" fmla="*/ 5 w 1429"/>
                      <a:gd name="T13" fmla="*/ 448 h 539"/>
                      <a:gd name="T14" fmla="*/ 117 w 1429"/>
                      <a:gd name="T15" fmla="*/ 496 h 5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29" h="539">
                        <a:moveTo>
                          <a:pt x="1429" y="0"/>
                        </a:moveTo>
                        <a:cubicBezTo>
                          <a:pt x="1406" y="47"/>
                          <a:pt x="1330" y="196"/>
                          <a:pt x="1293" y="272"/>
                        </a:cubicBezTo>
                        <a:cubicBezTo>
                          <a:pt x="1256" y="348"/>
                          <a:pt x="1265" y="415"/>
                          <a:pt x="1205" y="456"/>
                        </a:cubicBezTo>
                        <a:cubicBezTo>
                          <a:pt x="1145" y="497"/>
                          <a:pt x="1033" y="539"/>
                          <a:pt x="933" y="520"/>
                        </a:cubicBezTo>
                        <a:cubicBezTo>
                          <a:pt x="833" y="501"/>
                          <a:pt x="736" y="375"/>
                          <a:pt x="605" y="344"/>
                        </a:cubicBezTo>
                        <a:cubicBezTo>
                          <a:pt x="474" y="313"/>
                          <a:pt x="249" y="319"/>
                          <a:pt x="149" y="336"/>
                        </a:cubicBezTo>
                        <a:cubicBezTo>
                          <a:pt x="49" y="353"/>
                          <a:pt x="10" y="421"/>
                          <a:pt x="5" y="448"/>
                        </a:cubicBezTo>
                        <a:cubicBezTo>
                          <a:pt x="0" y="475"/>
                          <a:pt x="94" y="486"/>
                          <a:pt x="117" y="496"/>
                        </a:cubicBezTo>
                      </a:path>
                    </a:pathLst>
                  </a:custGeom>
                  <a:noFill/>
                  <a:ln w="38100" cmpd="sng">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78" name="Oval 162"/>
                  <p:cNvSpPr>
                    <a:spLocks noChangeArrowheads="1"/>
                  </p:cNvSpPr>
                  <p:nvPr/>
                </p:nvSpPr>
                <p:spPr bwMode="auto">
                  <a:xfrm>
                    <a:off x="8434336" y="4220552"/>
                    <a:ext cx="109538" cy="10953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79" name="Freeform 163"/>
                  <p:cNvSpPr>
                    <a:spLocks/>
                  </p:cNvSpPr>
                  <p:nvPr/>
                </p:nvSpPr>
                <p:spPr bwMode="auto">
                  <a:xfrm>
                    <a:off x="9805936" y="4296752"/>
                    <a:ext cx="635000" cy="838200"/>
                  </a:xfrm>
                  <a:custGeom>
                    <a:avLst/>
                    <a:gdLst>
                      <a:gd name="T0" fmla="*/ 528 w 688"/>
                      <a:gd name="T1" fmla="*/ 0 h 512"/>
                      <a:gd name="T2" fmla="*/ 672 w 688"/>
                      <a:gd name="T3" fmla="*/ 240 h 512"/>
                      <a:gd name="T4" fmla="*/ 432 w 688"/>
                      <a:gd name="T5" fmla="*/ 480 h 512"/>
                      <a:gd name="T6" fmla="*/ 0 w 688"/>
                      <a:gd name="T7" fmla="*/ 432 h 512"/>
                    </a:gdLst>
                    <a:ahLst/>
                    <a:cxnLst>
                      <a:cxn ang="0">
                        <a:pos x="T0" y="T1"/>
                      </a:cxn>
                      <a:cxn ang="0">
                        <a:pos x="T2" y="T3"/>
                      </a:cxn>
                      <a:cxn ang="0">
                        <a:pos x="T4" y="T5"/>
                      </a:cxn>
                      <a:cxn ang="0">
                        <a:pos x="T6" y="T7"/>
                      </a:cxn>
                    </a:cxnLst>
                    <a:rect l="0" t="0" r="r" b="b"/>
                    <a:pathLst>
                      <a:path w="688" h="512">
                        <a:moveTo>
                          <a:pt x="528" y="0"/>
                        </a:moveTo>
                        <a:cubicBezTo>
                          <a:pt x="608" y="80"/>
                          <a:pt x="688" y="160"/>
                          <a:pt x="672" y="240"/>
                        </a:cubicBezTo>
                        <a:cubicBezTo>
                          <a:pt x="656" y="320"/>
                          <a:pt x="544" y="448"/>
                          <a:pt x="432" y="480"/>
                        </a:cubicBezTo>
                        <a:cubicBezTo>
                          <a:pt x="320" y="512"/>
                          <a:pt x="160" y="472"/>
                          <a:pt x="0" y="432"/>
                        </a:cubicBezTo>
                      </a:path>
                    </a:pathLst>
                  </a:custGeom>
                  <a:noFill/>
                  <a:ln w="38100"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0" name="Oval 164"/>
                  <p:cNvSpPr>
                    <a:spLocks noChangeArrowheads="1"/>
                  </p:cNvSpPr>
                  <p:nvPr/>
                </p:nvSpPr>
                <p:spPr bwMode="auto">
                  <a:xfrm>
                    <a:off x="10388550" y="4215791"/>
                    <a:ext cx="109537" cy="10953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81" name="Freeform 165"/>
                  <p:cNvSpPr>
                    <a:spLocks/>
                  </p:cNvSpPr>
                  <p:nvPr/>
                </p:nvSpPr>
                <p:spPr bwMode="auto">
                  <a:xfrm>
                    <a:off x="7226250" y="4982552"/>
                    <a:ext cx="1665287" cy="528638"/>
                  </a:xfrm>
                  <a:custGeom>
                    <a:avLst/>
                    <a:gdLst>
                      <a:gd name="T0" fmla="*/ 0 w 1015"/>
                      <a:gd name="T1" fmla="*/ 96 h 320"/>
                      <a:gd name="T2" fmla="*/ 144 w 1015"/>
                      <a:gd name="T3" fmla="*/ 240 h 320"/>
                      <a:gd name="T4" fmla="*/ 584 w 1015"/>
                      <a:gd name="T5" fmla="*/ 312 h 320"/>
                      <a:gd name="T6" fmla="*/ 960 w 1015"/>
                      <a:gd name="T7" fmla="*/ 192 h 320"/>
                      <a:gd name="T8" fmla="*/ 912 w 1015"/>
                      <a:gd name="T9" fmla="*/ 0 h 320"/>
                    </a:gdLst>
                    <a:ahLst/>
                    <a:cxnLst>
                      <a:cxn ang="0">
                        <a:pos x="T0" y="T1"/>
                      </a:cxn>
                      <a:cxn ang="0">
                        <a:pos x="T2" y="T3"/>
                      </a:cxn>
                      <a:cxn ang="0">
                        <a:pos x="T4" y="T5"/>
                      </a:cxn>
                      <a:cxn ang="0">
                        <a:pos x="T6" y="T7"/>
                      </a:cxn>
                      <a:cxn ang="0">
                        <a:pos x="T8" y="T9"/>
                      </a:cxn>
                    </a:cxnLst>
                    <a:rect l="0" t="0" r="r" b="b"/>
                    <a:pathLst>
                      <a:path w="1015" h="320">
                        <a:moveTo>
                          <a:pt x="0" y="96"/>
                        </a:moveTo>
                        <a:cubicBezTo>
                          <a:pt x="36" y="152"/>
                          <a:pt x="47" y="204"/>
                          <a:pt x="144" y="240"/>
                        </a:cubicBezTo>
                        <a:cubicBezTo>
                          <a:pt x="241" y="276"/>
                          <a:pt x="448" y="320"/>
                          <a:pt x="584" y="312"/>
                        </a:cubicBezTo>
                        <a:cubicBezTo>
                          <a:pt x="720" y="304"/>
                          <a:pt x="905" y="244"/>
                          <a:pt x="960" y="192"/>
                        </a:cubicBezTo>
                        <a:cubicBezTo>
                          <a:pt x="1015" y="140"/>
                          <a:pt x="976" y="72"/>
                          <a:pt x="912" y="0"/>
                        </a:cubicBezTo>
                      </a:path>
                    </a:pathLst>
                  </a:custGeom>
                  <a:noFill/>
                  <a:ln w="38100"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2" name="Oval 166"/>
                  <p:cNvSpPr>
                    <a:spLocks noChangeArrowheads="1"/>
                  </p:cNvSpPr>
                  <p:nvPr/>
                </p:nvSpPr>
                <p:spPr bwMode="auto">
                  <a:xfrm>
                    <a:off x="10502849" y="4774590"/>
                    <a:ext cx="1066800" cy="152400"/>
                  </a:xfrm>
                  <a:prstGeom prst="ellipse">
                    <a:avLst/>
                  </a:prstGeom>
                  <a:solidFill>
                    <a:srgbClr val="FF8001"/>
                  </a:solidFill>
                  <a:ln w="9525">
                    <a:solidFill>
                      <a:srgbClr val="FFA143"/>
                    </a:solidFill>
                    <a:round/>
                    <a:headEnd/>
                    <a:tailEnd/>
                  </a:ln>
                  <a:effectLst>
                    <a:prstShdw prst="shdw13" dist="25344" dir="5395659">
                      <a:srgbClr val="9E4F00">
                        <a:alpha val="50000"/>
                      </a:srgbClr>
                    </a:prstShdw>
                  </a:effectLst>
                </p:spPr>
                <p:txBody>
                  <a:bodyPr wrap="none" anchor="ctr"/>
                  <a:lstStyle/>
                  <a:p>
                    <a:endParaRPr lang="vi-VN"/>
                  </a:p>
                </p:txBody>
              </p:sp>
              <p:sp>
                <p:nvSpPr>
                  <p:cNvPr id="83" name="Rectangle 167"/>
                  <p:cNvSpPr>
                    <a:spLocks noChangeArrowheads="1"/>
                  </p:cNvSpPr>
                  <p:nvPr/>
                </p:nvSpPr>
                <p:spPr bwMode="auto">
                  <a:xfrm>
                    <a:off x="11025137" y="2564790"/>
                    <a:ext cx="74613" cy="2286000"/>
                  </a:xfrm>
                  <a:prstGeom prst="rect">
                    <a:avLst/>
                  </a:prstGeom>
                  <a:gradFill rotWithShape="1">
                    <a:gsLst>
                      <a:gs pos="0">
                        <a:schemeClr val="bg1">
                          <a:gamma/>
                          <a:shade val="46275"/>
                          <a:invGamma/>
                        </a:schemeClr>
                      </a:gs>
                      <a:gs pos="50000">
                        <a:schemeClr val="bg1"/>
                      </a:gs>
                      <a:gs pos="100000">
                        <a:schemeClr val="bg1">
                          <a:gamma/>
                          <a:shade val="4627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84" name="AutoShape 168"/>
                  <p:cNvSpPr>
                    <a:spLocks noChangeArrowheads="1"/>
                  </p:cNvSpPr>
                  <p:nvPr/>
                </p:nvSpPr>
                <p:spPr bwMode="auto">
                  <a:xfrm>
                    <a:off x="10921949" y="3974490"/>
                    <a:ext cx="292100" cy="304800"/>
                  </a:xfrm>
                  <a:prstGeom prst="plus">
                    <a:avLst>
                      <a:gd name="adj" fmla="val 25000"/>
                    </a:avLst>
                  </a:prstGeom>
                  <a:gradFill rotWithShape="1">
                    <a:gsLst>
                      <a:gs pos="0">
                        <a:schemeClr val="tx1"/>
                      </a:gs>
                      <a:gs pos="50000">
                        <a:schemeClr val="tx1">
                          <a:gamma/>
                          <a:tint val="0"/>
                          <a:invGamma/>
                        </a:schemeClr>
                      </a:gs>
                      <a:gs pos="100000">
                        <a:schemeClr val="tx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85" name="Oval 169"/>
                  <p:cNvSpPr>
                    <a:spLocks noChangeArrowheads="1"/>
                  </p:cNvSpPr>
                  <p:nvPr/>
                </p:nvSpPr>
                <p:spPr bwMode="auto">
                  <a:xfrm>
                    <a:off x="11010850" y="4076091"/>
                    <a:ext cx="109537" cy="10953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86" name="Line 170"/>
                  <p:cNvSpPr>
                    <a:spLocks noChangeShapeType="1"/>
                  </p:cNvSpPr>
                  <p:nvPr/>
                </p:nvSpPr>
                <p:spPr bwMode="auto">
                  <a:xfrm>
                    <a:off x="6521399" y="5174641"/>
                    <a:ext cx="411162" cy="1587"/>
                  </a:xfrm>
                  <a:prstGeom prst="line">
                    <a:avLst/>
                  </a:prstGeom>
                  <a:noFill/>
                  <a:ln w="38100" cmpd="dbl">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7" name="Line 171"/>
                  <p:cNvSpPr>
                    <a:spLocks noChangeShapeType="1"/>
                  </p:cNvSpPr>
                  <p:nvPr/>
                </p:nvSpPr>
                <p:spPr bwMode="auto">
                  <a:xfrm>
                    <a:off x="6635699" y="5031766"/>
                    <a:ext cx="411162" cy="1587"/>
                  </a:xfrm>
                  <a:prstGeom prst="line">
                    <a:avLst/>
                  </a:prstGeom>
                  <a:noFill/>
                  <a:ln w="38100" cmpd="dbl">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8" name="Line 172"/>
                  <p:cNvSpPr>
                    <a:spLocks noChangeShapeType="1"/>
                  </p:cNvSpPr>
                  <p:nvPr/>
                </p:nvSpPr>
                <p:spPr bwMode="auto">
                  <a:xfrm>
                    <a:off x="6721424" y="4974616"/>
                    <a:ext cx="411162" cy="1587"/>
                  </a:xfrm>
                  <a:prstGeom prst="line">
                    <a:avLst/>
                  </a:prstGeom>
                  <a:noFill/>
                  <a:ln w="38100" cmpd="dbl">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9" name="Freeform 173"/>
                  <p:cNvSpPr>
                    <a:spLocks/>
                  </p:cNvSpPr>
                  <p:nvPr/>
                </p:nvSpPr>
                <p:spPr bwMode="auto">
                  <a:xfrm>
                    <a:off x="6977012" y="4968265"/>
                    <a:ext cx="233363" cy="203200"/>
                  </a:xfrm>
                  <a:custGeom>
                    <a:avLst/>
                    <a:gdLst>
                      <a:gd name="T0" fmla="*/ 0 w 147"/>
                      <a:gd name="T1" fmla="*/ 109 h 128"/>
                      <a:gd name="T2" fmla="*/ 146 w 147"/>
                      <a:gd name="T3" fmla="*/ 0 h 128"/>
                      <a:gd name="T4" fmla="*/ 147 w 147"/>
                      <a:gd name="T5" fmla="*/ 18 h 128"/>
                      <a:gd name="T6" fmla="*/ 0 w 147"/>
                      <a:gd name="T7" fmla="*/ 128 h 128"/>
                      <a:gd name="T8" fmla="*/ 0 w 147"/>
                      <a:gd name="T9" fmla="*/ 109 h 128"/>
                    </a:gdLst>
                    <a:ahLst/>
                    <a:cxnLst>
                      <a:cxn ang="0">
                        <a:pos x="T0" y="T1"/>
                      </a:cxn>
                      <a:cxn ang="0">
                        <a:pos x="T2" y="T3"/>
                      </a:cxn>
                      <a:cxn ang="0">
                        <a:pos x="T4" y="T5"/>
                      </a:cxn>
                      <a:cxn ang="0">
                        <a:pos x="T6" y="T7"/>
                      </a:cxn>
                      <a:cxn ang="0">
                        <a:pos x="T8" y="T9"/>
                      </a:cxn>
                    </a:cxnLst>
                    <a:rect l="0" t="0" r="r" b="b"/>
                    <a:pathLst>
                      <a:path w="147" h="128">
                        <a:moveTo>
                          <a:pt x="0" y="109"/>
                        </a:moveTo>
                        <a:lnTo>
                          <a:pt x="146" y="0"/>
                        </a:lnTo>
                        <a:lnTo>
                          <a:pt x="147" y="18"/>
                        </a:lnTo>
                        <a:lnTo>
                          <a:pt x="0" y="128"/>
                        </a:lnTo>
                        <a:lnTo>
                          <a:pt x="0" y="109"/>
                        </a:lnTo>
                        <a:close/>
                      </a:path>
                    </a:pathLst>
                  </a:custGeom>
                  <a:solidFill>
                    <a:srgbClr val="808080"/>
                  </a:solidFill>
                  <a:ln w="3175" cmpd="sng">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grpSp>
            <p:nvGrpSpPr>
              <p:cNvPr id="167" name="Group 156"/>
              <p:cNvGrpSpPr>
                <a:grpSpLocks/>
              </p:cNvGrpSpPr>
              <p:nvPr/>
            </p:nvGrpSpPr>
            <p:grpSpPr bwMode="auto">
              <a:xfrm rot="20298058">
                <a:off x="8471529" y="4405168"/>
                <a:ext cx="1295403" cy="1120775"/>
                <a:chOff x="1008" y="2304"/>
                <a:chExt cx="612" cy="612"/>
              </a:xfrm>
            </p:grpSpPr>
            <p:sp>
              <p:nvSpPr>
                <p:cNvPr id="168" name="Rectangle 157"/>
                <p:cNvSpPr>
                  <a:spLocks noChangeArrowheads="1"/>
                </p:cNvSpPr>
                <p:nvPr/>
              </p:nvSpPr>
              <p:spPr bwMode="auto">
                <a:xfrm rot="1301942">
                  <a:off x="1278" y="2632"/>
                  <a:ext cx="268" cy="50"/>
                </a:xfrm>
                <a:prstGeom prst="rect">
                  <a:avLst/>
                </a:prstGeom>
                <a:solidFill>
                  <a:srgbClr val="0099FF"/>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69" name="Oval 158"/>
                <p:cNvSpPr>
                  <a:spLocks noChangeArrowheads="1"/>
                </p:cNvSpPr>
                <p:nvPr/>
              </p:nvSpPr>
              <p:spPr bwMode="auto">
                <a:xfrm>
                  <a:off x="1008" y="2304"/>
                  <a:ext cx="612" cy="612"/>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grpSp>
      </p:grpSp>
    </p:spTree>
    <p:extLst>
      <p:ext uri="{BB962C8B-B14F-4D97-AF65-F5344CB8AC3E}">
        <p14:creationId xmlns:p14="http://schemas.microsoft.com/office/powerpoint/2010/main" val="3767132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6804">
                                            <p:txEl>
                                              <p:pRg st="1" end="1"/>
                                            </p:txEl>
                                          </p:spTgt>
                                        </p:tgtEl>
                                        <p:attrNameLst>
                                          <p:attrName>style.visibility</p:attrName>
                                        </p:attrNameLst>
                                      </p:cBhvr>
                                      <p:to>
                                        <p:strVal val="visible"/>
                                      </p:to>
                                    </p:set>
                                    <p:animEffect transition="in" filter="barn(inVertical)">
                                      <p:cBhvr>
                                        <p:cTn id="7" dur="500"/>
                                        <p:tgtEl>
                                          <p:spTgt spid="7680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6804">
                                            <p:txEl>
                                              <p:pRg st="2" end="2"/>
                                            </p:txEl>
                                          </p:spTgt>
                                        </p:tgtEl>
                                        <p:attrNameLst>
                                          <p:attrName>style.visibility</p:attrName>
                                        </p:attrNameLst>
                                      </p:cBhvr>
                                      <p:to>
                                        <p:strVal val="visible"/>
                                      </p:to>
                                    </p:set>
                                    <p:animEffect transition="in" filter="barn(inVertical)">
                                      <p:cBhvr>
                                        <p:cTn id="12" dur="500"/>
                                        <p:tgtEl>
                                          <p:spTgt spid="7680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6804">
                                            <p:txEl>
                                              <p:pRg st="3" end="3"/>
                                            </p:txEl>
                                          </p:spTgt>
                                        </p:tgtEl>
                                        <p:attrNameLst>
                                          <p:attrName>style.visibility</p:attrName>
                                        </p:attrNameLst>
                                      </p:cBhvr>
                                      <p:to>
                                        <p:strVal val="visible"/>
                                      </p:to>
                                    </p:set>
                                    <p:animEffect transition="in" filter="barn(inVertical)">
                                      <p:cBhvr>
                                        <p:cTn id="17" dur="500"/>
                                        <p:tgtEl>
                                          <p:spTgt spid="7680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ChangeArrowheads="1"/>
          </p:cNvSpPr>
          <p:nvPr/>
        </p:nvSpPr>
        <p:spPr bwMode="auto">
          <a:xfrm>
            <a:off x="723331" y="1052514"/>
            <a:ext cx="11000096" cy="5410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vi-VN" altLang="vi-VN"/>
          </a:p>
        </p:txBody>
      </p:sp>
      <p:sp>
        <p:nvSpPr>
          <p:cNvPr id="75781" name="Text Box 5"/>
          <p:cNvSpPr txBox="1">
            <a:spLocks noChangeArrowheads="1"/>
          </p:cNvSpPr>
          <p:nvPr/>
        </p:nvSpPr>
        <p:spPr bwMode="auto">
          <a:xfrm>
            <a:off x="2193926" y="2819401"/>
            <a:ext cx="2149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vi-VN" altLang="vi-VN"/>
          </a:p>
        </p:txBody>
      </p:sp>
      <p:sp>
        <p:nvSpPr>
          <p:cNvPr id="75782" name="Text Box 6"/>
          <p:cNvSpPr txBox="1">
            <a:spLocks noChangeArrowheads="1"/>
          </p:cNvSpPr>
          <p:nvPr/>
        </p:nvSpPr>
        <p:spPr bwMode="auto">
          <a:xfrm>
            <a:off x="5622926" y="6096001"/>
            <a:ext cx="50450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vi-VN" altLang="vi-VN"/>
          </a:p>
        </p:txBody>
      </p:sp>
      <p:sp>
        <p:nvSpPr>
          <p:cNvPr id="75783" name="Text Box 7"/>
          <p:cNvSpPr txBox="1">
            <a:spLocks noChangeArrowheads="1"/>
          </p:cNvSpPr>
          <p:nvPr/>
        </p:nvSpPr>
        <p:spPr bwMode="auto">
          <a:xfrm>
            <a:off x="1561531" y="1112820"/>
            <a:ext cx="738979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vi-VN" sz="2800" b="1" dirty="0">
                <a:solidFill>
                  <a:srgbClr val="FF0000"/>
                </a:solidFill>
                <a:latin typeface="Times New Roman" panose="02020603050405020304" pitchFamily="18" charset="0"/>
              </a:rPr>
              <a:t>Câu hỏi 4:</a:t>
            </a:r>
          </a:p>
          <a:p>
            <a:pPr algn="just"/>
            <a:r>
              <a:rPr lang="en-US" altLang="vi-VN" sz="2800" b="1" dirty="0">
                <a:solidFill>
                  <a:srgbClr val="0033CC"/>
                </a:solidFill>
                <a:latin typeface="Times New Roman" panose="02020603050405020304" pitchFamily="18" charset="0"/>
              </a:rPr>
              <a:t>Nêu cấu tạo và nguyên tắc hoạt động của đinamô ở xe đạp?</a:t>
            </a:r>
          </a:p>
        </p:txBody>
      </p:sp>
      <p:sp>
        <p:nvSpPr>
          <p:cNvPr id="75785" name="Text Box 9"/>
          <p:cNvSpPr txBox="1">
            <a:spLocks noChangeArrowheads="1"/>
          </p:cNvSpPr>
          <p:nvPr/>
        </p:nvSpPr>
        <p:spPr bwMode="auto">
          <a:xfrm>
            <a:off x="1436261" y="2697392"/>
            <a:ext cx="6726072"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vi-VN" sz="2800" b="1" i="1" dirty="0">
                <a:solidFill>
                  <a:srgbClr val="00CC00"/>
                </a:solidFill>
                <a:latin typeface="Times New Roman" panose="02020603050405020304" pitchFamily="18" charset="0"/>
              </a:rPr>
              <a:t>Trả lời:</a:t>
            </a:r>
            <a:endParaRPr lang="en-US" altLang="vi-VN" sz="2800" b="1" dirty="0">
              <a:solidFill>
                <a:srgbClr val="00CC00"/>
              </a:solidFill>
              <a:latin typeface="Times New Roman" panose="02020603050405020304" pitchFamily="18" charset="0"/>
            </a:endParaRPr>
          </a:p>
          <a:p>
            <a:pPr algn="just">
              <a:spcBef>
                <a:spcPct val="50000"/>
              </a:spcBef>
            </a:pPr>
            <a:r>
              <a:rPr lang="en-US" altLang="vi-VN" sz="2800" b="1" dirty="0">
                <a:solidFill>
                  <a:srgbClr val="0033CC"/>
                </a:solidFill>
                <a:latin typeface="Times New Roman" panose="02020603050405020304" pitchFamily="18" charset="0"/>
              </a:rPr>
              <a:t>+ </a:t>
            </a:r>
            <a:r>
              <a:rPr lang="en-US" altLang="vi-VN" sz="2800" b="1" u="sng" dirty="0">
                <a:solidFill>
                  <a:srgbClr val="0033CC"/>
                </a:solidFill>
                <a:latin typeface="Times New Roman" panose="02020603050405020304" pitchFamily="18" charset="0"/>
              </a:rPr>
              <a:t>Cấu tạo</a:t>
            </a:r>
            <a:r>
              <a:rPr lang="en-US" altLang="vi-VN" sz="2800" b="1" dirty="0">
                <a:solidFill>
                  <a:srgbClr val="0033CC"/>
                </a:solidFill>
                <a:latin typeface="Times New Roman" panose="02020603050405020304" pitchFamily="18" charset="0"/>
              </a:rPr>
              <a:t>:</a:t>
            </a:r>
            <a:r>
              <a:rPr lang="en-US" altLang="vi-VN" sz="2800" dirty="0">
                <a:solidFill>
                  <a:srgbClr val="0033CC"/>
                </a:solidFill>
                <a:latin typeface="Times New Roman" panose="02020603050405020304" pitchFamily="18" charset="0"/>
              </a:rPr>
              <a:t> Gồm 2 bộ phận chính: Nam châm và cuộn dây.</a:t>
            </a:r>
          </a:p>
          <a:p>
            <a:pPr algn="just">
              <a:spcBef>
                <a:spcPct val="50000"/>
              </a:spcBef>
            </a:pPr>
            <a:r>
              <a:rPr lang="en-US" altLang="vi-VN" sz="2800" b="1" dirty="0">
                <a:solidFill>
                  <a:srgbClr val="0033CC"/>
                </a:solidFill>
                <a:latin typeface="Times New Roman" panose="02020603050405020304" pitchFamily="18" charset="0"/>
              </a:rPr>
              <a:t>+ </a:t>
            </a:r>
            <a:r>
              <a:rPr lang="en-US" altLang="vi-VN" sz="2800" b="1" u="sng" dirty="0">
                <a:solidFill>
                  <a:srgbClr val="0033CC"/>
                </a:solidFill>
                <a:latin typeface="Times New Roman" panose="02020603050405020304" pitchFamily="18" charset="0"/>
              </a:rPr>
              <a:t>Hoạt động</a:t>
            </a:r>
            <a:r>
              <a:rPr lang="en-US" altLang="vi-VN" sz="2800" b="1" dirty="0">
                <a:solidFill>
                  <a:srgbClr val="0033CC"/>
                </a:solidFill>
                <a:latin typeface="Times New Roman" panose="02020603050405020304" pitchFamily="18" charset="0"/>
              </a:rPr>
              <a:t>: </a:t>
            </a:r>
            <a:r>
              <a:rPr lang="en-US" altLang="vi-VN" sz="2800" dirty="0">
                <a:solidFill>
                  <a:srgbClr val="0033CC"/>
                </a:solidFill>
                <a:latin typeface="Times New Roman" panose="02020603050405020304" pitchFamily="18" charset="0"/>
              </a:rPr>
              <a:t>Khi quay núm của đinamô xe đạp thì nam châm quay theo và đèn sáng.</a:t>
            </a:r>
          </a:p>
        </p:txBody>
      </p:sp>
      <p:pic>
        <p:nvPicPr>
          <p:cNvPr id="73759" name="Picture 31" descr="35">
            <a:hlinkClick r:id="rId3" action="ppaction://hlinksldjump"/>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23331" y="1052514"/>
            <a:ext cx="838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5791" name="Rectangle 15"/>
          <p:cNvSpPr>
            <a:spLocks noChangeArrowheads="1"/>
          </p:cNvSpPr>
          <p:nvPr/>
        </p:nvSpPr>
        <p:spPr bwMode="auto">
          <a:xfrm>
            <a:off x="5195047" y="265909"/>
            <a:ext cx="1954306" cy="512762"/>
          </a:xfrm>
          <a:prstGeom prst="rect">
            <a:avLst/>
          </a:prstGeom>
          <a:solidFill>
            <a:srgbClr val="D8CFC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vi-VN" sz="2800" b="1" i="1" u="sng" dirty="0">
                <a:solidFill>
                  <a:srgbClr val="FF0000"/>
                </a:solidFill>
                <a:latin typeface=".VnTime" panose="020B7200000000000000" pitchFamily="34" charset="0"/>
              </a:rPr>
              <a:t>LUYỆN TẬP</a:t>
            </a:r>
          </a:p>
        </p:txBody>
      </p:sp>
      <p:sp>
        <p:nvSpPr>
          <p:cNvPr id="85" name="Text Box 7"/>
          <p:cNvSpPr txBox="1">
            <a:spLocks noChangeArrowheads="1"/>
          </p:cNvSpPr>
          <p:nvPr/>
        </p:nvSpPr>
        <p:spPr bwMode="auto">
          <a:xfrm>
            <a:off x="9030103" y="6082508"/>
            <a:ext cx="2057400" cy="396875"/>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38100" algn="ctr">
                <a:solidFill>
                  <a:srgbClr val="FFFF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vi-VN" sz="2000">
                <a:solidFill>
                  <a:srgbClr val="800000"/>
                </a:solidFill>
              </a:rPr>
              <a:t>Đinamô xe đạp</a:t>
            </a:r>
          </a:p>
        </p:txBody>
      </p:sp>
      <p:grpSp>
        <p:nvGrpSpPr>
          <p:cNvPr id="86" name="Group 85"/>
          <p:cNvGrpSpPr/>
          <p:nvPr/>
        </p:nvGrpSpPr>
        <p:grpSpPr>
          <a:xfrm>
            <a:off x="8572903" y="1181120"/>
            <a:ext cx="3124200" cy="4787087"/>
            <a:chOff x="5715000" y="1575613"/>
            <a:chExt cx="3124200" cy="4787087"/>
          </a:xfrm>
        </p:grpSpPr>
        <p:sp>
          <p:nvSpPr>
            <p:cNvPr id="87" name="Oval 8"/>
            <p:cNvSpPr>
              <a:spLocks noChangeArrowheads="1"/>
            </p:cNvSpPr>
            <p:nvPr/>
          </p:nvSpPr>
          <p:spPr bwMode="auto">
            <a:xfrm>
              <a:off x="5715000" y="1620838"/>
              <a:ext cx="3124200" cy="4641850"/>
            </a:xfrm>
            <a:prstGeom prst="ellipse">
              <a:avLst/>
            </a:prstGeom>
            <a:gradFill rotWithShape="1">
              <a:gsLst>
                <a:gs pos="0">
                  <a:srgbClr val="CCFFCC"/>
                </a:gs>
                <a:gs pos="50000">
                  <a:srgbClr val="CCFFCC">
                    <a:gamma/>
                    <a:tint val="0"/>
                    <a:invGamma/>
                  </a:srgbClr>
                </a:gs>
                <a:gs pos="100000">
                  <a:srgbClr val="CCFFCC"/>
                </a:gs>
              </a:gsLst>
              <a:lin ang="0" scaled="1"/>
            </a:gradFill>
            <a:ln w="9525" algn="ctr">
              <a:solidFill>
                <a:srgbClr val="FFFF99"/>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88" name="Line 10"/>
            <p:cNvSpPr>
              <a:spLocks noChangeShapeType="1"/>
            </p:cNvSpPr>
            <p:nvPr/>
          </p:nvSpPr>
          <p:spPr bwMode="auto">
            <a:xfrm flipH="1">
              <a:off x="7080250" y="2327275"/>
              <a:ext cx="0" cy="2413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9" name="Arc 11"/>
            <p:cNvSpPr>
              <a:spLocks/>
            </p:cNvSpPr>
            <p:nvPr/>
          </p:nvSpPr>
          <p:spPr bwMode="auto">
            <a:xfrm rot="6388226">
              <a:off x="6589714" y="2608264"/>
              <a:ext cx="517525" cy="333375"/>
            </a:xfrm>
            <a:custGeom>
              <a:avLst/>
              <a:gdLst>
                <a:gd name="G0" fmla="+- 7077 0 0"/>
                <a:gd name="G1" fmla="+- 21600 0 0"/>
                <a:gd name="G2" fmla="+- 21600 0 0"/>
                <a:gd name="T0" fmla="*/ 0 w 27242"/>
                <a:gd name="T1" fmla="*/ 1192 h 21600"/>
                <a:gd name="T2" fmla="*/ 27242 w 27242"/>
                <a:gd name="T3" fmla="*/ 13858 h 21600"/>
                <a:gd name="T4" fmla="*/ 7077 w 27242"/>
                <a:gd name="T5" fmla="*/ 21600 h 21600"/>
              </a:gdLst>
              <a:ahLst/>
              <a:cxnLst>
                <a:cxn ang="0">
                  <a:pos x="T0" y="T1"/>
                </a:cxn>
                <a:cxn ang="0">
                  <a:pos x="T2" y="T3"/>
                </a:cxn>
                <a:cxn ang="0">
                  <a:pos x="T4" y="T5"/>
                </a:cxn>
              </a:cxnLst>
              <a:rect l="0" t="0" r="r" b="b"/>
              <a:pathLst>
                <a:path w="27242" h="21600" fill="none" extrusionOk="0">
                  <a:moveTo>
                    <a:pt x="0" y="1192"/>
                  </a:moveTo>
                  <a:cubicBezTo>
                    <a:pt x="2276" y="402"/>
                    <a:pt x="4668" y="0"/>
                    <a:pt x="7077" y="0"/>
                  </a:cubicBezTo>
                  <a:cubicBezTo>
                    <a:pt x="16019" y="0"/>
                    <a:pt x="24036" y="5510"/>
                    <a:pt x="27241" y="13858"/>
                  </a:cubicBezTo>
                </a:path>
                <a:path w="27242" h="21600" stroke="0" extrusionOk="0">
                  <a:moveTo>
                    <a:pt x="0" y="1192"/>
                  </a:moveTo>
                  <a:cubicBezTo>
                    <a:pt x="2276" y="402"/>
                    <a:pt x="4668" y="0"/>
                    <a:pt x="7077" y="0"/>
                  </a:cubicBezTo>
                  <a:cubicBezTo>
                    <a:pt x="16019" y="0"/>
                    <a:pt x="24036" y="5510"/>
                    <a:pt x="27241" y="13858"/>
                  </a:cubicBezTo>
                  <a:lnTo>
                    <a:pt x="7077"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0" name="Line 12"/>
            <p:cNvSpPr>
              <a:spLocks noChangeShapeType="1"/>
            </p:cNvSpPr>
            <p:nvPr/>
          </p:nvSpPr>
          <p:spPr bwMode="auto">
            <a:xfrm flipH="1">
              <a:off x="6413500" y="3184525"/>
              <a:ext cx="0" cy="19431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 name="Arc 13"/>
            <p:cNvSpPr>
              <a:spLocks/>
            </p:cNvSpPr>
            <p:nvPr/>
          </p:nvSpPr>
          <p:spPr bwMode="auto">
            <a:xfrm rot="15980149">
              <a:off x="6366669" y="4979194"/>
              <a:ext cx="349250" cy="280988"/>
            </a:xfrm>
            <a:custGeom>
              <a:avLst/>
              <a:gdLst>
                <a:gd name="G0" fmla="+- 21271 0 0"/>
                <a:gd name="G1" fmla="+- 19728 0 0"/>
                <a:gd name="G2" fmla="+- 21600 0 0"/>
                <a:gd name="T0" fmla="*/ 0 w 21271"/>
                <a:gd name="T1" fmla="*/ 15973 h 19728"/>
                <a:gd name="T2" fmla="*/ 12474 w 21271"/>
                <a:gd name="T3" fmla="*/ 0 h 19728"/>
                <a:gd name="T4" fmla="*/ 21271 w 21271"/>
                <a:gd name="T5" fmla="*/ 19728 h 19728"/>
              </a:gdLst>
              <a:ahLst/>
              <a:cxnLst>
                <a:cxn ang="0">
                  <a:pos x="T0" y="T1"/>
                </a:cxn>
                <a:cxn ang="0">
                  <a:pos x="T2" y="T3"/>
                </a:cxn>
                <a:cxn ang="0">
                  <a:pos x="T4" y="T5"/>
                </a:cxn>
              </a:cxnLst>
              <a:rect l="0" t="0" r="r" b="b"/>
              <a:pathLst>
                <a:path w="21271" h="19728" fill="none" extrusionOk="0">
                  <a:moveTo>
                    <a:pt x="-1" y="15972"/>
                  </a:moveTo>
                  <a:cubicBezTo>
                    <a:pt x="1247" y="8907"/>
                    <a:pt x="5921" y="2922"/>
                    <a:pt x="12474" y="0"/>
                  </a:cubicBezTo>
                </a:path>
                <a:path w="21271" h="19728" stroke="0" extrusionOk="0">
                  <a:moveTo>
                    <a:pt x="-1" y="15972"/>
                  </a:moveTo>
                  <a:cubicBezTo>
                    <a:pt x="1247" y="8907"/>
                    <a:pt x="5921" y="2922"/>
                    <a:pt x="12474" y="0"/>
                  </a:cubicBezTo>
                  <a:lnTo>
                    <a:pt x="21271" y="19728"/>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2" name="Arc 14"/>
            <p:cNvSpPr>
              <a:spLocks/>
            </p:cNvSpPr>
            <p:nvPr/>
          </p:nvSpPr>
          <p:spPr bwMode="auto">
            <a:xfrm flipH="1">
              <a:off x="6413501" y="3001963"/>
              <a:ext cx="333375" cy="18256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3" name="Line 15"/>
            <p:cNvSpPr>
              <a:spLocks noChangeShapeType="1"/>
            </p:cNvSpPr>
            <p:nvPr/>
          </p:nvSpPr>
          <p:spPr bwMode="auto">
            <a:xfrm>
              <a:off x="7496175" y="2335213"/>
              <a:ext cx="0" cy="2413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4" name="Arc 16"/>
            <p:cNvSpPr>
              <a:spLocks/>
            </p:cNvSpPr>
            <p:nvPr/>
          </p:nvSpPr>
          <p:spPr bwMode="auto">
            <a:xfrm rot="15211774" flipH="1">
              <a:off x="7459664" y="2608264"/>
              <a:ext cx="517525" cy="333375"/>
            </a:xfrm>
            <a:custGeom>
              <a:avLst/>
              <a:gdLst>
                <a:gd name="G0" fmla="+- 7077 0 0"/>
                <a:gd name="G1" fmla="+- 21600 0 0"/>
                <a:gd name="G2" fmla="+- 21600 0 0"/>
                <a:gd name="T0" fmla="*/ 0 w 27242"/>
                <a:gd name="T1" fmla="*/ 1192 h 21600"/>
                <a:gd name="T2" fmla="*/ 27242 w 27242"/>
                <a:gd name="T3" fmla="*/ 13858 h 21600"/>
                <a:gd name="T4" fmla="*/ 7077 w 27242"/>
                <a:gd name="T5" fmla="*/ 21600 h 21600"/>
              </a:gdLst>
              <a:ahLst/>
              <a:cxnLst>
                <a:cxn ang="0">
                  <a:pos x="T0" y="T1"/>
                </a:cxn>
                <a:cxn ang="0">
                  <a:pos x="T2" y="T3"/>
                </a:cxn>
                <a:cxn ang="0">
                  <a:pos x="T4" y="T5"/>
                </a:cxn>
              </a:cxnLst>
              <a:rect l="0" t="0" r="r" b="b"/>
              <a:pathLst>
                <a:path w="27242" h="21600" fill="none" extrusionOk="0">
                  <a:moveTo>
                    <a:pt x="0" y="1192"/>
                  </a:moveTo>
                  <a:cubicBezTo>
                    <a:pt x="2276" y="402"/>
                    <a:pt x="4668" y="0"/>
                    <a:pt x="7077" y="0"/>
                  </a:cubicBezTo>
                  <a:cubicBezTo>
                    <a:pt x="16019" y="0"/>
                    <a:pt x="24036" y="5510"/>
                    <a:pt x="27241" y="13858"/>
                  </a:cubicBezTo>
                </a:path>
                <a:path w="27242" h="21600" stroke="0" extrusionOk="0">
                  <a:moveTo>
                    <a:pt x="0" y="1192"/>
                  </a:moveTo>
                  <a:cubicBezTo>
                    <a:pt x="2276" y="402"/>
                    <a:pt x="4668" y="0"/>
                    <a:pt x="7077" y="0"/>
                  </a:cubicBezTo>
                  <a:cubicBezTo>
                    <a:pt x="16019" y="0"/>
                    <a:pt x="24036" y="5510"/>
                    <a:pt x="27241" y="13858"/>
                  </a:cubicBezTo>
                  <a:lnTo>
                    <a:pt x="7077"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5" name="Line 17"/>
            <p:cNvSpPr>
              <a:spLocks noChangeShapeType="1"/>
            </p:cNvSpPr>
            <p:nvPr/>
          </p:nvSpPr>
          <p:spPr bwMode="auto">
            <a:xfrm>
              <a:off x="8151813" y="3184525"/>
              <a:ext cx="0" cy="19431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6" name="Arc 18"/>
            <p:cNvSpPr>
              <a:spLocks/>
            </p:cNvSpPr>
            <p:nvPr/>
          </p:nvSpPr>
          <p:spPr bwMode="auto">
            <a:xfrm rot="5619851" flipH="1">
              <a:off x="7850188" y="4979988"/>
              <a:ext cx="349250" cy="279400"/>
            </a:xfrm>
            <a:custGeom>
              <a:avLst/>
              <a:gdLst>
                <a:gd name="G0" fmla="+- 21271 0 0"/>
                <a:gd name="G1" fmla="+- 19728 0 0"/>
                <a:gd name="G2" fmla="+- 21600 0 0"/>
                <a:gd name="T0" fmla="*/ 0 w 21271"/>
                <a:gd name="T1" fmla="*/ 15973 h 19728"/>
                <a:gd name="T2" fmla="*/ 12474 w 21271"/>
                <a:gd name="T3" fmla="*/ 0 h 19728"/>
                <a:gd name="T4" fmla="*/ 21271 w 21271"/>
                <a:gd name="T5" fmla="*/ 19728 h 19728"/>
              </a:gdLst>
              <a:ahLst/>
              <a:cxnLst>
                <a:cxn ang="0">
                  <a:pos x="T0" y="T1"/>
                </a:cxn>
                <a:cxn ang="0">
                  <a:pos x="T2" y="T3"/>
                </a:cxn>
                <a:cxn ang="0">
                  <a:pos x="T4" y="T5"/>
                </a:cxn>
              </a:cxnLst>
              <a:rect l="0" t="0" r="r" b="b"/>
              <a:pathLst>
                <a:path w="21271" h="19728" fill="none" extrusionOk="0">
                  <a:moveTo>
                    <a:pt x="-1" y="15972"/>
                  </a:moveTo>
                  <a:cubicBezTo>
                    <a:pt x="1247" y="8907"/>
                    <a:pt x="5921" y="2922"/>
                    <a:pt x="12474" y="0"/>
                  </a:cubicBezTo>
                </a:path>
                <a:path w="21271" h="19728" stroke="0" extrusionOk="0">
                  <a:moveTo>
                    <a:pt x="-1" y="15972"/>
                  </a:moveTo>
                  <a:cubicBezTo>
                    <a:pt x="1247" y="8907"/>
                    <a:pt x="5921" y="2922"/>
                    <a:pt x="12474" y="0"/>
                  </a:cubicBezTo>
                  <a:lnTo>
                    <a:pt x="21271" y="19728"/>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7" name="Arc 19"/>
            <p:cNvSpPr>
              <a:spLocks/>
            </p:cNvSpPr>
            <p:nvPr/>
          </p:nvSpPr>
          <p:spPr bwMode="auto">
            <a:xfrm>
              <a:off x="7818439" y="3001963"/>
              <a:ext cx="333375" cy="18256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8" name="AutoShape 20"/>
            <p:cNvSpPr>
              <a:spLocks noChangeArrowheads="1"/>
            </p:cNvSpPr>
            <p:nvPr/>
          </p:nvSpPr>
          <p:spPr bwMode="auto">
            <a:xfrm>
              <a:off x="6946900" y="1881188"/>
              <a:ext cx="674688" cy="506412"/>
            </a:xfrm>
            <a:prstGeom prst="can">
              <a:avLst>
                <a:gd name="adj" fmla="val 25000"/>
              </a:avLst>
            </a:prstGeom>
            <a:gradFill rotWithShape="1">
              <a:gsLst>
                <a:gs pos="0">
                  <a:srgbClr val="808080"/>
                </a:gs>
                <a:gs pos="100000">
                  <a:schemeClr val="tx1"/>
                </a:gs>
              </a:gsLst>
              <a:lin ang="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9" name="Line 21"/>
            <p:cNvSpPr>
              <a:spLocks noChangeShapeType="1"/>
            </p:cNvSpPr>
            <p:nvPr/>
          </p:nvSpPr>
          <p:spPr bwMode="auto">
            <a:xfrm>
              <a:off x="6605588" y="5294313"/>
              <a:ext cx="13208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00" name="AutoShape 22"/>
            <p:cNvSpPr>
              <a:spLocks/>
            </p:cNvSpPr>
            <p:nvPr/>
          </p:nvSpPr>
          <p:spPr bwMode="auto">
            <a:xfrm rot="5400000">
              <a:off x="7220745" y="5717382"/>
              <a:ext cx="187325" cy="68263"/>
            </a:xfrm>
            <a:prstGeom prst="rightBracket">
              <a:avLst>
                <a:gd name="adj" fmla="val 8333"/>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01" name="Line 23"/>
            <p:cNvSpPr>
              <a:spLocks noChangeShapeType="1"/>
            </p:cNvSpPr>
            <p:nvPr/>
          </p:nvSpPr>
          <p:spPr bwMode="auto">
            <a:xfrm>
              <a:off x="7508875" y="2349500"/>
              <a:ext cx="0" cy="242888"/>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02" name="Arc 24"/>
            <p:cNvSpPr>
              <a:spLocks/>
            </p:cNvSpPr>
            <p:nvPr/>
          </p:nvSpPr>
          <p:spPr bwMode="auto">
            <a:xfrm rot="15211774" flipH="1">
              <a:off x="7458870" y="2623345"/>
              <a:ext cx="519113" cy="333375"/>
            </a:xfrm>
            <a:custGeom>
              <a:avLst/>
              <a:gdLst>
                <a:gd name="G0" fmla="+- 7077 0 0"/>
                <a:gd name="G1" fmla="+- 21600 0 0"/>
                <a:gd name="G2" fmla="+- 21600 0 0"/>
                <a:gd name="T0" fmla="*/ 0 w 27242"/>
                <a:gd name="T1" fmla="*/ 1192 h 21600"/>
                <a:gd name="T2" fmla="*/ 27242 w 27242"/>
                <a:gd name="T3" fmla="*/ 13858 h 21600"/>
                <a:gd name="T4" fmla="*/ 7077 w 27242"/>
                <a:gd name="T5" fmla="*/ 21600 h 21600"/>
              </a:gdLst>
              <a:ahLst/>
              <a:cxnLst>
                <a:cxn ang="0">
                  <a:pos x="T0" y="T1"/>
                </a:cxn>
                <a:cxn ang="0">
                  <a:pos x="T2" y="T3"/>
                </a:cxn>
                <a:cxn ang="0">
                  <a:pos x="T4" y="T5"/>
                </a:cxn>
              </a:cxnLst>
              <a:rect l="0" t="0" r="r" b="b"/>
              <a:pathLst>
                <a:path w="27242" h="21600" fill="none" extrusionOk="0">
                  <a:moveTo>
                    <a:pt x="0" y="1192"/>
                  </a:moveTo>
                  <a:cubicBezTo>
                    <a:pt x="2276" y="402"/>
                    <a:pt x="4668" y="0"/>
                    <a:pt x="7077" y="0"/>
                  </a:cubicBezTo>
                  <a:cubicBezTo>
                    <a:pt x="16019" y="0"/>
                    <a:pt x="24036" y="5510"/>
                    <a:pt x="27241" y="13858"/>
                  </a:cubicBezTo>
                </a:path>
                <a:path w="27242" h="21600" stroke="0" extrusionOk="0">
                  <a:moveTo>
                    <a:pt x="0" y="1192"/>
                  </a:moveTo>
                  <a:cubicBezTo>
                    <a:pt x="2276" y="402"/>
                    <a:pt x="4668" y="0"/>
                    <a:pt x="7077" y="0"/>
                  </a:cubicBezTo>
                  <a:cubicBezTo>
                    <a:pt x="16019" y="0"/>
                    <a:pt x="24036" y="5510"/>
                    <a:pt x="27241" y="13858"/>
                  </a:cubicBezTo>
                  <a:lnTo>
                    <a:pt x="7077"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03" name="Line 25"/>
            <p:cNvSpPr>
              <a:spLocks noChangeShapeType="1"/>
            </p:cNvSpPr>
            <p:nvPr/>
          </p:nvSpPr>
          <p:spPr bwMode="auto">
            <a:xfrm>
              <a:off x="8151813" y="3201988"/>
              <a:ext cx="0" cy="194151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04" name="Arc 26"/>
            <p:cNvSpPr>
              <a:spLocks/>
            </p:cNvSpPr>
            <p:nvPr/>
          </p:nvSpPr>
          <p:spPr bwMode="auto">
            <a:xfrm rot="5619851" flipH="1">
              <a:off x="7850982" y="4995069"/>
              <a:ext cx="347662" cy="279400"/>
            </a:xfrm>
            <a:custGeom>
              <a:avLst/>
              <a:gdLst>
                <a:gd name="G0" fmla="+- 21271 0 0"/>
                <a:gd name="G1" fmla="+- 19728 0 0"/>
                <a:gd name="G2" fmla="+- 21600 0 0"/>
                <a:gd name="T0" fmla="*/ 0 w 21271"/>
                <a:gd name="T1" fmla="*/ 15973 h 19728"/>
                <a:gd name="T2" fmla="*/ 12474 w 21271"/>
                <a:gd name="T3" fmla="*/ 0 h 19728"/>
                <a:gd name="T4" fmla="*/ 21271 w 21271"/>
                <a:gd name="T5" fmla="*/ 19728 h 19728"/>
              </a:gdLst>
              <a:ahLst/>
              <a:cxnLst>
                <a:cxn ang="0">
                  <a:pos x="T0" y="T1"/>
                </a:cxn>
                <a:cxn ang="0">
                  <a:pos x="T2" y="T3"/>
                </a:cxn>
                <a:cxn ang="0">
                  <a:pos x="T4" y="T5"/>
                </a:cxn>
              </a:cxnLst>
              <a:rect l="0" t="0" r="r" b="b"/>
              <a:pathLst>
                <a:path w="21271" h="19728" fill="none" extrusionOk="0">
                  <a:moveTo>
                    <a:pt x="-1" y="15972"/>
                  </a:moveTo>
                  <a:cubicBezTo>
                    <a:pt x="1247" y="8907"/>
                    <a:pt x="5921" y="2922"/>
                    <a:pt x="12474" y="0"/>
                  </a:cubicBezTo>
                </a:path>
                <a:path w="21271" h="19728" stroke="0" extrusionOk="0">
                  <a:moveTo>
                    <a:pt x="-1" y="15972"/>
                  </a:moveTo>
                  <a:cubicBezTo>
                    <a:pt x="1247" y="8907"/>
                    <a:pt x="5921" y="2922"/>
                    <a:pt x="12474" y="0"/>
                  </a:cubicBezTo>
                  <a:lnTo>
                    <a:pt x="21271" y="19728"/>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05" name="Arc 27"/>
            <p:cNvSpPr>
              <a:spLocks/>
            </p:cNvSpPr>
            <p:nvPr/>
          </p:nvSpPr>
          <p:spPr bwMode="auto">
            <a:xfrm>
              <a:off x="7818439" y="3019426"/>
              <a:ext cx="333375" cy="18256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06" name="Line 28"/>
            <p:cNvSpPr>
              <a:spLocks noChangeShapeType="1"/>
            </p:cNvSpPr>
            <p:nvPr/>
          </p:nvSpPr>
          <p:spPr bwMode="auto">
            <a:xfrm flipH="1">
              <a:off x="7059613" y="2378075"/>
              <a:ext cx="0" cy="1905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07" name="Arc 29"/>
            <p:cNvSpPr>
              <a:spLocks/>
            </p:cNvSpPr>
            <p:nvPr/>
          </p:nvSpPr>
          <p:spPr bwMode="auto">
            <a:xfrm rot="6388226">
              <a:off x="6588920" y="2599532"/>
              <a:ext cx="519112" cy="333375"/>
            </a:xfrm>
            <a:custGeom>
              <a:avLst/>
              <a:gdLst>
                <a:gd name="G0" fmla="+- 7077 0 0"/>
                <a:gd name="G1" fmla="+- 21600 0 0"/>
                <a:gd name="G2" fmla="+- 21600 0 0"/>
                <a:gd name="T0" fmla="*/ 0 w 27242"/>
                <a:gd name="T1" fmla="*/ 1192 h 21600"/>
                <a:gd name="T2" fmla="*/ 27242 w 27242"/>
                <a:gd name="T3" fmla="*/ 13858 h 21600"/>
                <a:gd name="T4" fmla="*/ 7077 w 27242"/>
                <a:gd name="T5" fmla="*/ 21600 h 21600"/>
              </a:gdLst>
              <a:ahLst/>
              <a:cxnLst>
                <a:cxn ang="0">
                  <a:pos x="T0" y="T1"/>
                </a:cxn>
                <a:cxn ang="0">
                  <a:pos x="T2" y="T3"/>
                </a:cxn>
                <a:cxn ang="0">
                  <a:pos x="T4" y="T5"/>
                </a:cxn>
              </a:cxnLst>
              <a:rect l="0" t="0" r="r" b="b"/>
              <a:pathLst>
                <a:path w="27242" h="21600" fill="none" extrusionOk="0">
                  <a:moveTo>
                    <a:pt x="0" y="1192"/>
                  </a:moveTo>
                  <a:cubicBezTo>
                    <a:pt x="2276" y="402"/>
                    <a:pt x="4668" y="0"/>
                    <a:pt x="7077" y="0"/>
                  </a:cubicBezTo>
                  <a:cubicBezTo>
                    <a:pt x="16019" y="0"/>
                    <a:pt x="24036" y="5510"/>
                    <a:pt x="27241" y="13858"/>
                  </a:cubicBezTo>
                </a:path>
                <a:path w="27242" h="21600" stroke="0" extrusionOk="0">
                  <a:moveTo>
                    <a:pt x="0" y="1192"/>
                  </a:moveTo>
                  <a:cubicBezTo>
                    <a:pt x="2276" y="402"/>
                    <a:pt x="4668" y="0"/>
                    <a:pt x="7077" y="0"/>
                  </a:cubicBezTo>
                  <a:cubicBezTo>
                    <a:pt x="16019" y="0"/>
                    <a:pt x="24036" y="5510"/>
                    <a:pt x="27241" y="13858"/>
                  </a:cubicBezTo>
                  <a:lnTo>
                    <a:pt x="7077"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08" name="Line 30"/>
            <p:cNvSpPr>
              <a:spLocks noChangeShapeType="1"/>
            </p:cNvSpPr>
            <p:nvPr/>
          </p:nvSpPr>
          <p:spPr bwMode="auto">
            <a:xfrm flipH="1">
              <a:off x="6413500" y="3176588"/>
              <a:ext cx="0" cy="19431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09" name="Arc 31"/>
            <p:cNvSpPr>
              <a:spLocks/>
            </p:cNvSpPr>
            <p:nvPr/>
          </p:nvSpPr>
          <p:spPr bwMode="auto">
            <a:xfrm rot="15980149">
              <a:off x="6367463" y="4970463"/>
              <a:ext cx="347663" cy="280988"/>
            </a:xfrm>
            <a:custGeom>
              <a:avLst/>
              <a:gdLst>
                <a:gd name="G0" fmla="+- 21271 0 0"/>
                <a:gd name="G1" fmla="+- 19728 0 0"/>
                <a:gd name="G2" fmla="+- 21600 0 0"/>
                <a:gd name="T0" fmla="*/ 0 w 21271"/>
                <a:gd name="T1" fmla="*/ 15973 h 19728"/>
                <a:gd name="T2" fmla="*/ 12474 w 21271"/>
                <a:gd name="T3" fmla="*/ 0 h 19728"/>
                <a:gd name="T4" fmla="*/ 21271 w 21271"/>
                <a:gd name="T5" fmla="*/ 19728 h 19728"/>
              </a:gdLst>
              <a:ahLst/>
              <a:cxnLst>
                <a:cxn ang="0">
                  <a:pos x="T0" y="T1"/>
                </a:cxn>
                <a:cxn ang="0">
                  <a:pos x="T2" y="T3"/>
                </a:cxn>
                <a:cxn ang="0">
                  <a:pos x="T4" y="T5"/>
                </a:cxn>
              </a:cxnLst>
              <a:rect l="0" t="0" r="r" b="b"/>
              <a:pathLst>
                <a:path w="21271" h="19728" fill="none" extrusionOk="0">
                  <a:moveTo>
                    <a:pt x="-1" y="15972"/>
                  </a:moveTo>
                  <a:cubicBezTo>
                    <a:pt x="1247" y="8907"/>
                    <a:pt x="5921" y="2922"/>
                    <a:pt x="12474" y="0"/>
                  </a:cubicBezTo>
                </a:path>
                <a:path w="21271" h="19728" stroke="0" extrusionOk="0">
                  <a:moveTo>
                    <a:pt x="-1" y="15972"/>
                  </a:moveTo>
                  <a:cubicBezTo>
                    <a:pt x="1247" y="8907"/>
                    <a:pt x="5921" y="2922"/>
                    <a:pt x="12474" y="0"/>
                  </a:cubicBezTo>
                  <a:lnTo>
                    <a:pt x="21271" y="19728"/>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10" name="Arc 32"/>
            <p:cNvSpPr>
              <a:spLocks/>
            </p:cNvSpPr>
            <p:nvPr/>
          </p:nvSpPr>
          <p:spPr bwMode="auto">
            <a:xfrm flipH="1">
              <a:off x="6413501" y="2994026"/>
              <a:ext cx="333375" cy="18256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11" name="AutoShape 33"/>
            <p:cNvSpPr>
              <a:spLocks noChangeArrowheads="1"/>
            </p:cNvSpPr>
            <p:nvPr/>
          </p:nvSpPr>
          <p:spPr bwMode="auto">
            <a:xfrm>
              <a:off x="6808788" y="1735138"/>
              <a:ext cx="203200" cy="425450"/>
            </a:xfrm>
            <a:prstGeom prst="curvedRightArrow">
              <a:avLst>
                <a:gd name="adj1" fmla="val 41875"/>
                <a:gd name="adj2" fmla="val 83750"/>
                <a:gd name="adj3" fmla="val 33333"/>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12" name="AutoShape 34"/>
            <p:cNvSpPr>
              <a:spLocks noChangeArrowheads="1"/>
            </p:cNvSpPr>
            <p:nvPr/>
          </p:nvSpPr>
          <p:spPr bwMode="auto">
            <a:xfrm>
              <a:off x="6807200" y="3429000"/>
              <a:ext cx="203200" cy="425450"/>
            </a:xfrm>
            <a:prstGeom prst="curvedRightArrow">
              <a:avLst>
                <a:gd name="adj1" fmla="val 41875"/>
                <a:gd name="adj2" fmla="val 83750"/>
                <a:gd name="adj3" fmla="val 33333"/>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13" name="Line 35"/>
            <p:cNvSpPr>
              <a:spLocks noChangeShapeType="1"/>
            </p:cNvSpPr>
            <p:nvPr/>
          </p:nvSpPr>
          <p:spPr bwMode="auto">
            <a:xfrm>
              <a:off x="7689850" y="2128838"/>
              <a:ext cx="0" cy="373062"/>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aphicFrame>
          <p:nvGraphicFramePr>
            <p:cNvPr id="114" name="Object 38"/>
            <p:cNvGraphicFramePr>
              <a:graphicFrameLocks noChangeAspect="1"/>
            </p:cNvGraphicFramePr>
            <p:nvPr>
              <p:extLst>
                <p:ext uri="{D42A27DB-BD31-4B8C-83A1-F6EECF244321}">
                  <p14:modId xmlns:p14="http://schemas.microsoft.com/office/powerpoint/2010/main" val="2754378474"/>
                </p:ext>
              </p:extLst>
            </p:nvPr>
          </p:nvGraphicFramePr>
          <p:xfrm>
            <a:off x="7724776" y="2133600"/>
            <a:ext cx="842963" cy="3429000"/>
          </p:xfrm>
          <a:graphic>
            <a:graphicData uri="http://schemas.openxmlformats.org/presentationml/2006/ole">
              <mc:AlternateContent xmlns:mc="http://schemas.openxmlformats.org/markup-compatibility/2006">
                <mc:Choice xmlns:v="urn:schemas-microsoft-com:vml" Requires="v">
                  <p:oleObj spid="_x0000_s3074" name="Flash Document" r:id="rId5" imgW="425520" imgH="3051720" progId="Flash.Movie">
                    <p:embed/>
                  </p:oleObj>
                </mc:Choice>
                <mc:Fallback>
                  <p:oleObj name="Flash Document" r:id="rId5" imgW="425520" imgH="3051720" progId="Flash.Movie">
                    <p:embed/>
                    <p:pic>
                      <p:nvPicPr>
                        <p:cNvPr id="91174" name="Object 3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24776" y="2133600"/>
                          <a:ext cx="842963"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5" name="Object 39"/>
            <p:cNvGraphicFramePr>
              <a:graphicFrameLocks noChangeAspect="1"/>
            </p:cNvGraphicFramePr>
            <p:nvPr>
              <p:extLst>
                <p:ext uri="{D42A27DB-BD31-4B8C-83A1-F6EECF244321}">
                  <p14:modId xmlns:p14="http://schemas.microsoft.com/office/powerpoint/2010/main" val="3103235277"/>
                </p:ext>
              </p:extLst>
            </p:nvPr>
          </p:nvGraphicFramePr>
          <p:xfrm>
            <a:off x="5791201" y="2138364"/>
            <a:ext cx="828675" cy="3500437"/>
          </p:xfrm>
          <a:graphic>
            <a:graphicData uri="http://schemas.openxmlformats.org/presentationml/2006/ole">
              <mc:AlternateContent xmlns:mc="http://schemas.openxmlformats.org/markup-compatibility/2006">
                <mc:Choice xmlns:v="urn:schemas-microsoft-com:vml" Requires="v">
                  <p:oleObj spid="_x0000_s3075" name="Flash Document" r:id="rId7" imgW="438120" imgH="3051720" progId="Flash.Movie">
                    <p:embed/>
                  </p:oleObj>
                </mc:Choice>
                <mc:Fallback>
                  <p:oleObj name="Flash Document" r:id="rId7" imgW="438120" imgH="3051720" progId="Flash.Movie">
                    <p:embed/>
                    <p:pic>
                      <p:nvPicPr>
                        <p:cNvPr id="91175" name="Object 3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91201" y="2138364"/>
                          <a:ext cx="828675" cy="3500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6" name="AutoShape 46"/>
            <p:cNvSpPr>
              <a:spLocks/>
            </p:cNvSpPr>
            <p:nvPr/>
          </p:nvSpPr>
          <p:spPr bwMode="auto">
            <a:xfrm rot="5400000">
              <a:off x="6705600" y="3581400"/>
              <a:ext cx="990600" cy="2057400"/>
            </a:xfrm>
            <a:prstGeom prst="rightBracket">
              <a:avLst>
                <a:gd name="adj" fmla="val 17308"/>
              </a:avLst>
            </a:prstGeom>
            <a:noFill/>
            <a:ln w="228600">
              <a:solidFill>
                <a:srgbClr val="00FFFF"/>
              </a:solidFill>
              <a:round/>
              <a:headEnd/>
              <a:tailEnd/>
            </a:ln>
            <a:effectLst/>
            <a:scene3d>
              <a:camera prst="legacyPerspectiveTop"/>
              <a:lightRig rig="legacyFlat3" dir="b"/>
            </a:scene3d>
            <a:sp3d extrusionH="887400" prstMaterial="legacyMatte">
              <a:bevelT w="13500" h="13500" prst="angle"/>
              <a:bevelB w="13500" h="13500" prst="angle"/>
              <a:extrusionClr>
                <a:srgbClr val="00FFFF"/>
              </a:extrusionClr>
              <a:contourClr>
                <a:srgbClr val="00FFFF"/>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vi-VN"/>
            </a:p>
          </p:txBody>
        </p:sp>
        <p:sp>
          <p:nvSpPr>
            <p:cNvPr id="117" name="Line 47"/>
            <p:cNvSpPr>
              <a:spLocks noChangeShapeType="1"/>
            </p:cNvSpPr>
            <p:nvPr/>
          </p:nvSpPr>
          <p:spPr bwMode="auto">
            <a:xfrm>
              <a:off x="6553200" y="4783138"/>
              <a:ext cx="0" cy="48736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18" name="Line 48"/>
            <p:cNvSpPr>
              <a:spLocks noChangeShapeType="1"/>
            </p:cNvSpPr>
            <p:nvPr/>
          </p:nvSpPr>
          <p:spPr bwMode="auto">
            <a:xfrm>
              <a:off x="6705600" y="4859338"/>
              <a:ext cx="0" cy="41116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19" name="Line 49"/>
            <p:cNvSpPr>
              <a:spLocks noChangeShapeType="1"/>
            </p:cNvSpPr>
            <p:nvPr/>
          </p:nvSpPr>
          <p:spPr bwMode="auto">
            <a:xfrm>
              <a:off x="6858000" y="4889500"/>
              <a:ext cx="0" cy="3810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20" name="Line 50"/>
            <p:cNvSpPr>
              <a:spLocks noChangeShapeType="1"/>
            </p:cNvSpPr>
            <p:nvPr/>
          </p:nvSpPr>
          <p:spPr bwMode="auto">
            <a:xfrm>
              <a:off x="7010400" y="4889500"/>
              <a:ext cx="0" cy="3810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21" name="Line 51"/>
            <p:cNvSpPr>
              <a:spLocks noChangeShapeType="1"/>
            </p:cNvSpPr>
            <p:nvPr/>
          </p:nvSpPr>
          <p:spPr bwMode="auto">
            <a:xfrm>
              <a:off x="7162800" y="4889500"/>
              <a:ext cx="0" cy="3810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22" name="Line 52"/>
            <p:cNvSpPr>
              <a:spLocks noChangeShapeType="1"/>
            </p:cNvSpPr>
            <p:nvPr/>
          </p:nvSpPr>
          <p:spPr bwMode="auto">
            <a:xfrm>
              <a:off x="7315200" y="4889500"/>
              <a:ext cx="0" cy="3810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23" name="Line 53"/>
            <p:cNvSpPr>
              <a:spLocks noChangeShapeType="1"/>
            </p:cNvSpPr>
            <p:nvPr/>
          </p:nvSpPr>
          <p:spPr bwMode="auto">
            <a:xfrm>
              <a:off x="7467600" y="4889500"/>
              <a:ext cx="0" cy="3810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24" name="Line 54"/>
            <p:cNvSpPr>
              <a:spLocks noChangeShapeType="1"/>
            </p:cNvSpPr>
            <p:nvPr/>
          </p:nvSpPr>
          <p:spPr bwMode="auto">
            <a:xfrm>
              <a:off x="7924800" y="4813300"/>
              <a:ext cx="0" cy="4572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25" name="Line 55"/>
            <p:cNvSpPr>
              <a:spLocks noChangeShapeType="1"/>
            </p:cNvSpPr>
            <p:nvPr/>
          </p:nvSpPr>
          <p:spPr bwMode="auto">
            <a:xfrm>
              <a:off x="7620000" y="4889500"/>
              <a:ext cx="0" cy="3810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26" name="Line 56"/>
            <p:cNvSpPr>
              <a:spLocks noChangeShapeType="1"/>
            </p:cNvSpPr>
            <p:nvPr/>
          </p:nvSpPr>
          <p:spPr bwMode="auto">
            <a:xfrm>
              <a:off x="7772400" y="4859338"/>
              <a:ext cx="0" cy="41116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27" name="Line 57"/>
            <p:cNvSpPr>
              <a:spLocks noChangeShapeType="1"/>
            </p:cNvSpPr>
            <p:nvPr/>
          </p:nvSpPr>
          <p:spPr bwMode="auto">
            <a:xfrm flipH="1">
              <a:off x="6400800" y="4783138"/>
              <a:ext cx="76200" cy="155416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28" name="Line 58"/>
            <p:cNvSpPr>
              <a:spLocks noChangeShapeType="1"/>
            </p:cNvSpPr>
            <p:nvPr/>
          </p:nvSpPr>
          <p:spPr bwMode="auto">
            <a:xfrm>
              <a:off x="8001000" y="4876800"/>
              <a:ext cx="76200" cy="14478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29" name="Line 59"/>
            <p:cNvSpPr>
              <a:spLocks noChangeShapeType="1"/>
            </p:cNvSpPr>
            <p:nvPr/>
          </p:nvSpPr>
          <p:spPr bwMode="auto">
            <a:xfrm flipV="1">
              <a:off x="6400800" y="6324600"/>
              <a:ext cx="609600" cy="127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0" name="Line 60"/>
            <p:cNvSpPr>
              <a:spLocks noChangeShapeType="1"/>
            </p:cNvSpPr>
            <p:nvPr/>
          </p:nvSpPr>
          <p:spPr bwMode="auto">
            <a:xfrm flipH="1">
              <a:off x="7467600" y="6337300"/>
              <a:ext cx="609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1" name="Line 61"/>
            <p:cNvSpPr>
              <a:spLocks noChangeShapeType="1"/>
            </p:cNvSpPr>
            <p:nvPr/>
          </p:nvSpPr>
          <p:spPr bwMode="auto">
            <a:xfrm>
              <a:off x="6705600" y="63373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2" name="Line 62"/>
            <p:cNvSpPr>
              <a:spLocks noChangeShapeType="1"/>
            </p:cNvSpPr>
            <p:nvPr/>
          </p:nvSpPr>
          <p:spPr bwMode="auto">
            <a:xfrm flipH="1">
              <a:off x="7543800" y="63373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3" name="Line 75"/>
            <p:cNvSpPr>
              <a:spLocks noChangeShapeType="1"/>
            </p:cNvSpPr>
            <p:nvPr/>
          </p:nvSpPr>
          <p:spPr bwMode="auto">
            <a:xfrm>
              <a:off x="6705600" y="63373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4" name="Line 76"/>
            <p:cNvSpPr>
              <a:spLocks noChangeShapeType="1"/>
            </p:cNvSpPr>
            <p:nvPr/>
          </p:nvSpPr>
          <p:spPr bwMode="auto">
            <a:xfrm flipH="1">
              <a:off x="7667625" y="63373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5" name="Arc 77"/>
            <p:cNvSpPr>
              <a:spLocks/>
            </p:cNvSpPr>
            <p:nvPr/>
          </p:nvSpPr>
          <p:spPr bwMode="auto">
            <a:xfrm rot="10800000" flipV="1">
              <a:off x="5888038" y="5105400"/>
              <a:ext cx="2590800" cy="838200"/>
            </a:xfrm>
            <a:custGeom>
              <a:avLst/>
              <a:gdLst>
                <a:gd name="G0" fmla="+- 21600 0 0"/>
                <a:gd name="G1" fmla="+- 16713 0 0"/>
                <a:gd name="G2" fmla="+- 21600 0 0"/>
                <a:gd name="T0" fmla="*/ 35917 w 43200"/>
                <a:gd name="T1" fmla="*/ 540 h 38313"/>
                <a:gd name="T2" fmla="*/ 7917 w 43200"/>
                <a:gd name="T3" fmla="*/ 0 h 38313"/>
                <a:gd name="T4" fmla="*/ 21600 w 43200"/>
                <a:gd name="T5" fmla="*/ 16713 h 38313"/>
              </a:gdLst>
              <a:ahLst/>
              <a:cxnLst>
                <a:cxn ang="0">
                  <a:pos x="T0" y="T1"/>
                </a:cxn>
                <a:cxn ang="0">
                  <a:pos x="T2" y="T3"/>
                </a:cxn>
                <a:cxn ang="0">
                  <a:pos x="T4" y="T5"/>
                </a:cxn>
              </a:cxnLst>
              <a:rect l="0" t="0" r="r" b="b"/>
              <a:pathLst>
                <a:path w="43200" h="38313" fill="none" extrusionOk="0">
                  <a:moveTo>
                    <a:pt x="35917" y="539"/>
                  </a:moveTo>
                  <a:cubicBezTo>
                    <a:pt x="40548" y="4639"/>
                    <a:pt x="43200" y="10527"/>
                    <a:pt x="43200" y="16713"/>
                  </a:cubicBezTo>
                  <a:cubicBezTo>
                    <a:pt x="43200" y="28642"/>
                    <a:pt x="33529" y="38313"/>
                    <a:pt x="21600" y="38313"/>
                  </a:cubicBezTo>
                  <a:cubicBezTo>
                    <a:pt x="9670" y="38313"/>
                    <a:pt x="0" y="28642"/>
                    <a:pt x="0" y="16713"/>
                  </a:cubicBezTo>
                  <a:cubicBezTo>
                    <a:pt x="0" y="10236"/>
                    <a:pt x="2905" y="4102"/>
                    <a:pt x="7916" y="-1"/>
                  </a:cubicBezTo>
                </a:path>
                <a:path w="43200" h="38313" stroke="0" extrusionOk="0">
                  <a:moveTo>
                    <a:pt x="35917" y="539"/>
                  </a:moveTo>
                  <a:cubicBezTo>
                    <a:pt x="40548" y="4639"/>
                    <a:pt x="43200" y="10527"/>
                    <a:pt x="43200" y="16713"/>
                  </a:cubicBezTo>
                  <a:cubicBezTo>
                    <a:pt x="43200" y="28642"/>
                    <a:pt x="33529" y="38313"/>
                    <a:pt x="21600" y="38313"/>
                  </a:cubicBezTo>
                  <a:cubicBezTo>
                    <a:pt x="9670" y="38313"/>
                    <a:pt x="0" y="28642"/>
                    <a:pt x="0" y="16713"/>
                  </a:cubicBezTo>
                  <a:cubicBezTo>
                    <a:pt x="0" y="10236"/>
                    <a:pt x="2905" y="4102"/>
                    <a:pt x="7916" y="-1"/>
                  </a:cubicBezTo>
                  <a:lnTo>
                    <a:pt x="21600" y="16713"/>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nvGrpSpPr>
            <p:cNvPr id="136" name="Group 78"/>
            <p:cNvGrpSpPr>
              <a:grpSpLocks/>
            </p:cNvGrpSpPr>
            <p:nvPr/>
          </p:nvGrpSpPr>
          <p:grpSpPr bwMode="auto">
            <a:xfrm>
              <a:off x="7010401" y="5638800"/>
              <a:ext cx="492125" cy="723900"/>
              <a:chOff x="1402" y="2202"/>
              <a:chExt cx="449" cy="696"/>
            </a:xfrm>
          </p:grpSpPr>
          <p:sp>
            <p:nvSpPr>
              <p:cNvPr id="143" name="Litebulb"/>
              <p:cNvSpPr>
                <a:spLocks noEditPoints="1" noChangeArrowheads="1"/>
              </p:cNvSpPr>
              <p:nvPr/>
            </p:nvSpPr>
            <p:spPr bwMode="auto">
              <a:xfrm>
                <a:off x="1402" y="2202"/>
                <a:ext cx="449" cy="645"/>
              </a:xfrm>
              <a:custGeom>
                <a:avLst/>
                <a:gdLst>
                  <a:gd name="T0" fmla="*/ 10800 w 21600"/>
                  <a:gd name="T1" fmla="*/ 0 h 21600"/>
                  <a:gd name="T2" fmla="*/ 21600 w 21600"/>
                  <a:gd name="T3" fmla="*/ 7782 h 21600"/>
                  <a:gd name="T4" fmla="*/ 0 w 21600"/>
                  <a:gd name="T5" fmla="*/ 7782 h 21600"/>
                  <a:gd name="T6" fmla="*/ 10800 w 21600"/>
                  <a:gd name="T7" fmla="*/ 21600 h 21600"/>
                  <a:gd name="T8" fmla="*/ 3556 w 21600"/>
                  <a:gd name="T9" fmla="*/ 2188 h 21600"/>
                  <a:gd name="T10" fmla="*/ 18277 w 21600"/>
                  <a:gd name="T11" fmla="*/ 9282 h 21600"/>
                </a:gdLst>
                <a:ahLst/>
                <a:cxnLst>
                  <a:cxn ang="0">
                    <a:pos x="T0" y="T1"/>
                  </a:cxn>
                  <a:cxn ang="0">
                    <a:pos x="T2" y="T3"/>
                  </a:cxn>
                  <a:cxn ang="0">
                    <a:pos x="T4" y="T5"/>
                  </a:cxn>
                  <a:cxn ang="0">
                    <a:pos x="T6" y="T7"/>
                  </a:cxn>
                </a:cxnLst>
                <a:rect l="T8" t="T9" r="T10" b="T11"/>
                <a:pathLst>
                  <a:path w="21600" h="21600" extrusionOk="0">
                    <a:moveTo>
                      <a:pt x="10825" y="21723"/>
                    </a:moveTo>
                    <a:lnTo>
                      <a:pt x="11215" y="21723"/>
                    </a:lnTo>
                    <a:lnTo>
                      <a:pt x="11552" y="21688"/>
                    </a:lnTo>
                    <a:lnTo>
                      <a:pt x="11916" y="21617"/>
                    </a:lnTo>
                    <a:lnTo>
                      <a:pt x="12253" y="21547"/>
                    </a:lnTo>
                    <a:lnTo>
                      <a:pt x="12617" y="21441"/>
                    </a:lnTo>
                    <a:lnTo>
                      <a:pt x="12902" y="21317"/>
                    </a:lnTo>
                    <a:lnTo>
                      <a:pt x="13162" y="21176"/>
                    </a:lnTo>
                    <a:lnTo>
                      <a:pt x="13396" y="21000"/>
                    </a:lnTo>
                    <a:lnTo>
                      <a:pt x="13655" y="20841"/>
                    </a:lnTo>
                    <a:lnTo>
                      <a:pt x="13863" y="20629"/>
                    </a:lnTo>
                    <a:lnTo>
                      <a:pt x="14045" y="20435"/>
                    </a:lnTo>
                    <a:lnTo>
                      <a:pt x="14200" y="20223"/>
                    </a:lnTo>
                    <a:lnTo>
                      <a:pt x="14356" y="19994"/>
                    </a:lnTo>
                    <a:lnTo>
                      <a:pt x="14460" y="19747"/>
                    </a:lnTo>
                    <a:lnTo>
                      <a:pt x="14512" y="19482"/>
                    </a:lnTo>
                    <a:lnTo>
                      <a:pt x="14512" y="19235"/>
                    </a:lnTo>
                    <a:lnTo>
                      <a:pt x="14512" y="19147"/>
                    </a:lnTo>
                    <a:lnTo>
                      <a:pt x="14512" y="18900"/>
                    </a:lnTo>
                    <a:lnTo>
                      <a:pt x="14512" y="18529"/>
                    </a:lnTo>
                    <a:lnTo>
                      <a:pt x="14512" y="18052"/>
                    </a:lnTo>
                    <a:lnTo>
                      <a:pt x="14512" y="17505"/>
                    </a:lnTo>
                    <a:lnTo>
                      <a:pt x="14512" y="16976"/>
                    </a:lnTo>
                    <a:lnTo>
                      <a:pt x="14512" y="16464"/>
                    </a:lnTo>
                    <a:lnTo>
                      <a:pt x="14512" y="15952"/>
                    </a:lnTo>
                    <a:lnTo>
                      <a:pt x="14512" y="15758"/>
                    </a:lnTo>
                    <a:lnTo>
                      <a:pt x="14616" y="15547"/>
                    </a:lnTo>
                    <a:lnTo>
                      <a:pt x="14694" y="15352"/>
                    </a:lnTo>
                    <a:lnTo>
                      <a:pt x="14798" y="15141"/>
                    </a:lnTo>
                    <a:lnTo>
                      <a:pt x="15161" y="14735"/>
                    </a:lnTo>
                    <a:lnTo>
                      <a:pt x="15602" y="14329"/>
                    </a:lnTo>
                    <a:lnTo>
                      <a:pt x="16745" y="13552"/>
                    </a:lnTo>
                    <a:lnTo>
                      <a:pt x="18043" y="12670"/>
                    </a:lnTo>
                    <a:lnTo>
                      <a:pt x="18744" y="12194"/>
                    </a:lnTo>
                    <a:lnTo>
                      <a:pt x="19341" y="11647"/>
                    </a:lnTo>
                    <a:lnTo>
                      <a:pt x="19938" y="11099"/>
                    </a:lnTo>
                    <a:lnTo>
                      <a:pt x="20483" y="10464"/>
                    </a:lnTo>
                    <a:lnTo>
                      <a:pt x="20743" y="10164"/>
                    </a:lnTo>
                    <a:lnTo>
                      <a:pt x="20950" y="9794"/>
                    </a:lnTo>
                    <a:lnTo>
                      <a:pt x="21132" y="9441"/>
                    </a:lnTo>
                    <a:lnTo>
                      <a:pt x="21288" y="9035"/>
                    </a:lnTo>
                    <a:lnTo>
                      <a:pt x="21444" y="8664"/>
                    </a:lnTo>
                    <a:lnTo>
                      <a:pt x="21548" y="8223"/>
                    </a:lnTo>
                    <a:lnTo>
                      <a:pt x="21600" y="7782"/>
                    </a:lnTo>
                    <a:lnTo>
                      <a:pt x="21600" y="7341"/>
                    </a:lnTo>
                    <a:lnTo>
                      <a:pt x="21600" y="6935"/>
                    </a:lnTo>
                    <a:lnTo>
                      <a:pt x="21548" y="6564"/>
                    </a:lnTo>
                    <a:lnTo>
                      <a:pt x="21496" y="6229"/>
                    </a:lnTo>
                    <a:lnTo>
                      <a:pt x="21392" y="5858"/>
                    </a:lnTo>
                    <a:lnTo>
                      <a:pt x="21288" y="5523"/>
                    </a:lnTo>
                    <a:lnTo>
                      <a:pt x="21132" y="5135"/>
                    </a:lnTo>
                    <a:lnTo>
                      <a:pt x="20950" y="4800"/>
                    </a:lnTo>
                    <a:lnTo>
                      <a:pt x="20743" y="4464"/>
                    </a:lnTo>
                    <a:lnTo>
                      <a:pt x="20535" y="4164"/>
                    </a:lnTo>
                    <a:lnTo>
                      <a:pt x="20301" y="3847"/>
                    </a:lnTo>
                    <a:lnTo>
                      <a:pt x="20042" y="3547"/>
                    </a:lnTo>
                    <a:lnTo>
                      <a:pt x="19782" y="3247"/>
                    </a:lnTo>
                    <a:lnTo>
                      <a:pt x="19133" y="2664"/>
                    </a:lnTo>
                    <a:lnTo>
                      <a:pt x="18458" y="2152"/>
                    </a:lnTo>
                    <a:lnTo>
                      <a:pt x="17705" y="1694"/>
                    </a:lnTo>
                    <a:lnTo>
                      <a:pt x="16849" y="1252"/>
                    </a:lnTo>
                    <a:lnTo>
                      <a:pt x="16407" y="1076"/>
                    </a:lnTo>
                    <a:lnTo>
                      <a:pt x="15940" y="900"/>
                    </a:lnTo>
                    <a:lnTo>
                      <a:pt x="15499" y="741"/>
                    </a:lnTo>
                    <a:lnTo>
                      <a:pt x="15057" y="600"/>
                    </a:lnTo>
                    <a:lnTo>
                      <a:pt x="14564" y="458"/>
                    </a:lnTo>
                    <a:lnTo>
                      <a:pt x="14045" y="335"/>
                    </a:lnTo>
                    <a:lnTo>
                      <a:pt x="13500" y="229"/>
                    </a:lnTo>
                    <a:lnTo>
                      <a:pt x="13006" y="158"/>
                    </a:lnTo>
                    <a:lnTo>
                      <a:pt x="12461" y="88"/>
                    </a:lnTo>
                    <a:lnTo>
                      <a:pt x="11968" y="52"/>
                    </a:lnTo>
                    <a:lnTo>
                      <a:pt x="11423" y="17"/>
                    </a:lnTo>
                    <a:lnTo>
                      <a:pt x="10825" y="17"/>
                    </a:lnTo>
                    <a:lnTo>
                      <a:pt x="10254" y="17"/>
                    </a:lnTo>
                    <a:lnTo>
                      <a:pt x="9709" y="52"/>
                    </a:lnTo>
                    <a:lnTo>
                      <a:pt x="9216" y="88"/>
                    </a:lnTo>
                    <a:lnTo>
                      <a:pt x="8671" y="158"/>
                    </a:lnTo>
                    <a:lnTo>
                      <a:pt x="8177" y="229"/>
                    </a:lnTo>
                    <a:lnTo>
                      <a:pt x="7632" y="335"/>
                    </a:lnTo>
                    <a:lnTo>
                      <a:pt x="7113" y="458"/>
                    </a:lnTo>
                    <a:lnTo>
                      <a:pt x="6620" y="600"/>
                    </a:lnTo>
                    <a:lnTo>
                      <a:pt x="6178" y="741"/>
                    </a:lnTo>
                    <a:lnTo>
                      <a:pt x="5737" y="900"/>
                    </a:lnTo>
                    <a:lnTo>
                      <a:pt x="5270" y="1076"/>
                    </a:lnTo>
                    <a:lnTo>
                      <a:pt x="4828" y="1252"/>
                    </a:lnTo>
                    <a:lnTo>
                      <a:pt x="3972" y="1694"/>
                    </a:lnTo>
                    <a:lnTo>
                      <a:pt x="3219" y="2152"/>
                    </a:lnTo>
                    <a:lnTo>
                      <a:pt x="2544" y="2664"/>
                    </a:lnTo>
                    <a:lnTo>
                      <a:pt x="1895" y="3247"/>
                    </a:lnTo>
                    <a:lnTo>
                      <a:pt x="1635" y="3547"/>
                    </a:lnTo>
                    <a:lnTo>
                      <a:pt x="1375" y="3847"/>
                    </a:lnTo>
                    <a:lnTo>
                      <a:pt x="1142" y="4164"/>
                    </a:lnTo>
                    <a:lnTo>
                      <a:pt x="934" y="4464"/>
                    </a:lnTo>
                    <a:lnTo>
                      <a:pt x="726" y="4800"/>
                    </a:lnTo>
                    <a:lnTo>
                      <a:pt x="545" y="5135"/>
                    </a:lnTo>
                    <a:lnTo>
                      <a:pt x="389" y="5523"/>
                    </a:lnTo>
                    <a:lnTo>
                      <a:pt x="285" y="5858"/>
                    </a:lnTo>
                    <a:lnTo>
                      <a:pt x="181" y="6229"/>
                    </a:lnTo>
                    <a:lnTo>
                      <a:pt x="129" y="6564"/>
                    </a:lnTo>
                    <a:lnTo>
                      <a:pt x="77" y="6935"/>
                    </a:lnTo>
                    <a:lnTo>
                      <a:pt x="77" y="7341"/>
                    </a:lnTo>
                    <a:lnTo>
                      <a:pt x="77" y="7782"/>
                    </a:lnTo>
                    <a:lnTo>
                      <a:pt x="129" y="8223"/>
                    </a:lnTo>
                    <a:lnTo>
                      <a:pt x="233" y="8664"/>
                    </a:lnTo>
                    <a:lnTo>
                      <a:pt x="389" y="9035"/>
                    </a:lnTo>
                    <a:lnTo>
                      <a:pt x="545" y="9441"/>
                    </a:lnTo>
                    <a:lnTo>
                      <a:pt x="726" y="9794"/>
                    </a:lnTo>
                    <a:lnTo>
                      <a:pt x="934" y="10164"/>
                    </a:lnTo>
                    <a:lnTo>
                      <a:pt x="1194" y="10464"/>
                    </a:lnTo>
                    <a:lnTo>
                      <a:pt x="1739" y="11099"/>
                    </a:lnTo>
                    <a:lnTo>
                      <a:pt x="2336" y="11647"/>
                    </a:lnTo>
                    <a:lnTo>
                      <a:pt x="2933" y="12194"/>
                    </a:lnTo>
                    <a:lnTo>
                      <a:pt x="3634" y="12670"/>
                    </a:lnTo>
                    <a:lnTo>
                      <a:pt x="4932" y="13552"/>
                    </a:lnTo>
                    <a:lnTo>
                      <a:pt x="6075" y="14329"/>
                    </a:lnTo>
                    <a:lnTo>
                      <a:pt x="6516" y="14735"/>
                    </a:lnTo>
                    <a:lnTo>
                      <a:pt x="6879" y="15141"/>
                    </a:lnTo>
                    <a:lnTo>
                      <a:pt x="6983" y="15352"/>
                    </a:lnTo>
                    <a:lnTo>
                      <a:pt x="7061" y="15547"/>
                    </a:lnTo>
                    <a:lnTo>
                      <a:pt x="7165" y="15758"/>
                    </a:lnTo>
                    <a:lnTo>
                      <a:pt x="7165" y="15952"/>
                    </a:lnTo>
                    <a:lnTo>
                      <a:pt x="7165" y="16464"/>
                    </a:lnTo>
                    <a:lnTo>
                      <a:pt x="7165" y="16976"/>
                    </a:lnTo>
                    <a:lnTo>
                      <a:pt x="7165" y="17505"/>
                    </a:lnTo>
                    <a:lnTo>
                      <a:pt x="7165" y="18052"/>
                    </a:lnTo>
                    <a:lnTo>
                      <a:pt x="7165" y="18529"/>
                    </a:lnTo>
                    <a:lnTo>
                      <a:pt x="7165" y="18900"/>
                    </a:lnTo>
                    <a:lnTo>
                      <a:pt x="7165" y="19147"/>
                    </a:lnTo>
                    <a:lnTo>
                      <a:pt x="7165" y="19235"/>
                    </a:lnTo>
                    <a:lnTo>
                      <a:pt x="7165" y="19482"/>
                    </a:lnTo>
                    <a:lnTo>
                      <a:pt x="7217" y="19747"/>
                    </a:lnTo>
                    <a:lnTo>
                      <a:pt x="7321" y="19994"/>
                    </a:lnTo>
                    <a:lnTo>
                      <a:pt x="7476" y="20223"/>
                    </a:lnTo>
                    <a:lnTo>
                      <a:pt x="7632" y="20435"/>
                    </a:lnTo>
                    <a:lnTo>
                      <a:pt x="7814" y="20629"/>
                    </a:lnTo>
                    <a:lnTo>
                      <a:pt x="8022" y="20841"/>
                    </a:lnTo>
                    <a:lnTo>
                      <a:pt x="8281" y="21000"/>
                    </a:lnTo>
                    <a:lnTo>
                      <a:pt x="8515" y="21176"/>
                    </a:lnTo>
                    <a:lnTo>
                      <a:pt x="8775" y="21317"/>
                    </a:lnTo>
                    <a:lnTo>
                      <a:pt x="9060" y="21441"/>
                    </a:lnTo>
                    <a:lnTo>
                      <a:pt x="9424" y="21547"/>
                    </a:lnTo>
                    <a:lnTo>
                      <a:pt x="9761" y="21617"/>
                    </a:lnTo>
                    <a:lnTo>
                      <a:pt x="10125" y="21688"/>
                    </a:lnTo>
                    <a:lnTo>
                      <a:pt x="10462" y="21723"/>
                    </a:lnTo>
                    <a:lnTo>
                      <a:pt x="10825" y="21723"/>
                    </a:lnTo>
                    <a:close/>
                  </a:path>
                  <a:path w="21600" h="21600" extrusionOk="0">
                    <a:moveTo>
                      <a:pt x="9242" y="14417"/>
                    </a:moveTo>
                    <a:lnTo>
                      <a:pt x="8541" y="12035"/>
                    </a:lnTo>
                    <a:lnTo>
                      <a:pt x="7295" y="10129"/>
                    </a:lnTo>
                    <a:lnTo>
                      <a:pt x="6905" y="9652"/>
                    </a:lnTo>
                    <a:lnTo>
                      <a:pt x="8541" y="10182"/>
                    </a:lnTo>
                    <a:lnTo>
                      <a:pt x="9787" y="9547"/>
                    </a:lnTo>
                    <a:lnTo>
                      <a:pt x="11189" y="10129"/>
                    </a:lnTo>
                    <a:lnTo>
                      <a:pt x="12279" y="9547"/>
                    </a:lnTo>
                    <a:lnTo>
                      <a:pt x="13370" y="10076"/>
                    </a:lnTo>
                    <a:lnTo>
                      <a:pt x="14850" y="9652"/>
                    </a:lnTo>
                    <a:lnTo>
                      <a:pt x="12902" y="12247"/>
                    </a:lnTo>
                    <a:lnTo>
                      <a:pt x="12357" y="14417"/>
                    </a:lnTo>
                    <a:moveTo>
                      <a:pt x="7191" y="15952"/>
                    </a:moveTo>
                    <a:lnTo>
                      <a:pt x="14512" y="15952"/>
                    </a:lnTo>
                    <a:lnTo>
                      <a:pt x="14512" y="17064"/>
                    </a:lnTo>
                    <a:lnTo>
                      <a:pt x="7191" y="17047"/>
                    </a:lnTo>
                    <a:lnTo>
                      <a:pt x="7191" y="18123"/>
                    </a:lnTo>
                    <a:lnTo>
                      <a:pt x="14512" y="18158"/>
                    </a:lnTo>
                    <a:lnTo>
                      <a:pt x="14538" y="19182"/>
                    </a:lnTo>
                    <a:lnTo>
                      <a:pt x="7217" y="19182"/>
                    </a:lnTo>
                  </a:path>
                </a:pathLst>
              </a:custGeom>
              <a:solidFill>
                <a:schemeClr val="bg1"/>
              </a:solidFill>
              <a:ln w="3175">
                <a:solidFill>
                  <a:srgbClr val="FF3300"/>
                </a:solidFill>
                <a:miter lim="800000"/>
                <a:headEnd/>
                <a:tailEnd/>
              </a:ln>
            </p:spPr>
            <p:txBody>
              <a:bodyPr/>
              <a:lstStyle/>
              <a:p>
                <a:endParaRPr lang="vi-VN"/>
              </a:p>
            </p:txBody>
          </p:sp>
          <p:sp>
            <p:nvSpPr>
              <p:cNvPr id="144" name="Oval 80"/>
              <p:cNvSpPr>
                <a:spLocks noChangeArrowheads="1"/>
              </p:cNvSpPr>
              <p:nvPr/>
            </p:nvSpPr>
            <p:spPr bwMode="auto">
              <a:xfrm>
                <a:off x="1453" y="2774"/>
                <a:ext cx="350" cy="124"/>
              </a:xfrm>
              <a:prstGeom prst="ellipse">
                <a:avLst/>
              </a:prstGeom>
              <a:solidFill>
                <a:srgbClr val="0099FF"/>
              </a:solidFill>
              <a:ln w="9525">
                <a:round/>
                <a:headEnd/>
                <a:tailEnd/>
              </a:ln>
              <a:effectLst/>
              <a:scene3d>
                <a:camera prst="legacyObliqueTopRight">
                  <a:rot lat="16199998" lon="0" rev="0"/>
                </a:camera>
                <a:lightRig rig="legacyFlat1" dir="t"/>
              </a:scene3d>
              <a:sp3d extrusionH="100000" prstMaterial="legacyMetal">
                <a:bevelT w="13500" h="13500" prst="angle"/>
                <a:bevelB w="13500" h="13500" prst="angle"/>
                <a:extrusionClr>
                  <a:srgbClr val="0099FF"/>
                </a:extrusionClr>
                <a:contourClr>
                  <a:srgbClr val="0099F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vi-VN"/>
              </a:p>
            </p:txBody>
          </p:sp>
          <p:sp>
            <p:nvSpPr>
              <p:cNvPr id="145" name="AutoShape 81"/>
              <p:cNvSpPr>
                <a:spLocks noChangeArrowheads="1"/>
              </p:cNvSpPr>
              <p:nvPr/>
            </p:nvSpPr>
            <p:spPr bwMode="auto">
              <a:xfrm rot="16200000">
                <a:off x="1541" y="2686"/>
                <a:ext cx="172" cy="162"/>
              </a:xfrm>
              <a:prstGeom prst="flowChartOnlineStorage">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solidFill>
                  <a:srgbClr val="FF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grpSp>
          <p:nvGrpSpPr>
            <p:cNvPr id="137" name="Group 40"/>
            <p:cNvGrpSpPr>
              <a:grpSpLocks/>
            </p:cNvGrpSpPr>
            <p:nvPr/>
          </p:nvGrpSpPr>
          <p:grpSpPr bwMode="auto">
            <a:xfrm>
              <a:off x="6505576" y="1575613"/>
              <a:ext cx="1571625" cy="3276600"/>
              <a:chOff x="3042" y="576"/>
              <a:chExt cx="990" cy="2064"/>
            </a:xfrm>
          </p:grpSpPr>
          <p:sp>
            <p:nvSpPr>
              <p:cNvPr id="138" name="AutoShape 41"/>
              <p:cNvSpPr>
                <a:spLocks noChangeArrowheads="1"/>
              </p:cNvSpPr>
              <p:nvPr/>
            </p:nvSpPr>
            <p:spPr bwMode="auto">
              <a:xfrm>
                <a:off x="3042" y="576"/>
                <a:ext cx="960" cy="384"/>
              </a:xfrm>
              <a:prstGeom prst="flowChartMagneticDisk">
                <a:avLst/>
              </a:prstGeom>
              <a:gradFill rotWithShape="1">
                <a:gsLst>
                  <a:gs pos="0">
                    <a:schemeClr val="tx2">
                      <a:gamma/>
                      <a:tint val="34902"/>
                      <a:invGamma/>
                    </a:schemeClr>
                  </a:gs>
                  <a:gs pos="50000">
                    <a:schemeClr val="tx2"/>
                  </a:gs>
                  <a:gs pos="100000">
                    <a:schemeClr val="tx2">
                      <a:gamma/>
                      <a:tint val="34902"/>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39" name="AutoShape 42"/>
              <p:cNvSpPr>
                <a:spLocks noChangeArrowheads="1"/>
              </p:cNvSpPr>
              <p:nvPr/>
            </p:nvSpPr>
            <p:spPr bwMode="auto">
              <a:xfrm>
                <a:off x="3054" y="2064"/>
                <a:ext cx="960" cy="576"/>
              </a:xfrm>
              <a:prstGeom prst="flowChartMagneticDisk">
                <a:avLst/>
              </a:prstGeom>
              <a:gradFill rotWithShape="1">
                <a:gsLst>
                  <a:gs pos="0">
                    <a:srgbClr val="FF0066"/>
                  </a:gs>
                  <a:gs pos="100000">
                    <a:srgbClr val="6666FF"/>
                  </a:gs>
                </a:gsLst>
                <a:lin ang="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40" name="Rectangle 43"/>
              <p:cNvSpPr>
                <a:spLocks noChangeArrowheads="1"/>
              </p:cNvSpPr>
              <p:nvPr/>
            </p:nvSpPr>
            <p:spPr bwMode="auto">
              <a:xfrm>
                <a:off x="3456" y="960"/>
                <a:ext cx="144" cy="1200"/>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41" name="Text Box 44"/>
              <p:cNvSpPr txBox="1">
                <a:spLocks noChangeArrowheads="1"/>
              </p:cNvSpPr>
              <p:nvPr/>
            </p:nvSpPr>
            <p:spPr bwMode="auto">
              <a:xfrm>
                <a:off x="3120" y="225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800" b="1"/>
                  <a:t>N</a:t>
                </a:r>
              </a:p>
            </p:txBody>
          </p:sp>
          <p:sp>
            <p:nvSpPr>
              <p:cNvPr id="142" name="Text Box 45"/>
              <p:cNvSpPr txBox="1">
                <a:spLocks noChangeArrowheads="1"/>
              </p:cNvSpPr>
              <p:nvPr/>
            </p:nvSpPr>
            <p:spPr bwMode="auto">
              <a:xfrm>
                <a:off x="3696" y="225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800" b="1"/>
                  <a:t>S</a:t>
                </a:r>
              </a:p>
            </p:txBody>
          </p:sp>
        </p:grpSp>
      </p:grpSp>
      <p:grpSp>
        <p:nvGrpSpPr>
          <p:cNvPr id="146" name="Group 69"/>
          <p:cNvGrpSpPr>
            <a:grpSpLocks/>
          </p:cNvGrpSpPr>
          <p:nvPr/>
        </p:nvGrpSpPr>
        <p:grpSpPr bwMode="auto">
          <a:xfrm>
            <a:off x="9375240" y="1181101"/>
            <a:ext cx="1571625" cy="3276600"/>
            <a:chOff x="3042" y="576"/>
            <a:chExt cx="990" cy="2064"/>
          </a:xfrm>
        </p:grpSpPr>
        <p:sp>
          <p:nvSpPr>
            <p:cNvPr id="147" name="AutoShape 70"/>
            <p:cNvSpPr>
              <a:spLocks noChangeArrowheads="1"/>
            </p:cNvSpPr>
            <p:nvPr/>
          </p:nvSpPr>
          <p:spPr bwMode="auto">
            <a:xfrm>
              <a:off x="3042" y="576"/>
              <a:ext cx="960" cy="384"/>
            </a:xfrm>
            <a:prstGeom prst="flowChartMagneticDisk">
              <a:avLst/>
            </a:prstGeom>
            <a:gradFill rotWithShape="1">
              <a:gsLst>
                <a:gs pos="0">
                  <a:schemeClr val="tx2">
                    <a:gamma/>
                    <a:tint val="34902"/>
                    <a:invGamma/>
                  </a:schemeClr>
                </a:gs>
                <a:gs pos="50000">
                  <a:schemeClr val="tx2"/>
                </a:gs>
                <a:gs pos="100000">
                  <a:schemeClr val="tx2">
                    <a:gamma/>
                    <a:tint val="34902"/>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48" name="AutoShape 71"/>
            <p:cNvSpPr>
              <a:spLocks noChangeArrowheads="1"/>
            </p:cNvSpPr>
            <p:nvPr/>
          </p:nvSpPr>
          <p:spPr bwMode="auto">
            <a:xfrm>
              <a:off x="3054" y="2064"/>
              <a:ext cx="960" cy="576"/>
            </a:xfrm>
            <a:prstGeom prst="flowChartMagneticDisk">
              <a:avLst/>
            </a:prstGeom>
            <a:gradFill rotWithShape="1">
              <a:gsLst>
                <a:gs pos="0">
                  <a:srgbClr val="FF0066"/>
                </a:gs>
                <a:gs pos="100000">
                  <a:srgbClr val="6666FF"/>
                </a:gs>
              </a:gsLst>
              <a:lin ang="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49" name="Rectangle 72"/>
            <p:cNvSpPr>
              <a:spLocks noChangeArrowheads="1"/>
            </p:cNvSpPr>
            <p:nvPr/>
          </p:nvSpPr>
          <p:spPr bwMode="auto">
            <a:xfrm>
              <a:off x="3456" y="960"/>
              <a:ext cx="144" cy="1200"/>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50" name="Text Box 73"/>
            <p:cNvSpPr txBox="1">
              <a:spLocks noChangeArrowheads="1"/>
            </p:cNvSpPr>
            <p:nvPr/>
          </p:nvSpPr>
          <p:spPr bwMode="auto">
            <a:xfrm>
              <a:off x="3120" y="225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800" b="1"/>
                <a:t>N</a:t>
              </a:r>
            </a:p>
          </p:txBody>
        </p:sp>
        <p:sp>
          <p:nvSpPr>
            <p:cNvPr id="151" name="Text Box 74"/>
            <p:cNvSpPr txBox="1">
              <a:spLocks noChangeArrowheads="1"/>
            </p:cNvSpPr>
            <p:nvPr/>
          </p:nvSpPr>
          <p:spPr bwMode="auto">
            <a:xfrm>
              <a:off x="3696" y="225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800" b="1"/>
                <a:t>S</a:t>
              </a:r>
            </a:p>
          </p:txBody>
        </p:sp>
      </p:grpSp>
      <p:sp>
        <p:nvSpPr>
          <p:cNvPr id="152" name="Oval 82"/>
          <p:cNvSpPr>
            <a:spLocks noChangeArrowheads="1"/>
          </p:cNvSpPr>
          <p:nvPr/>
        </p:nvSpPr>
        <p:spPr bwMode="auto">
          <a:xfrm>
            <a:off x="9379473" y="4870451"/>
            <a:ext cx="1447800" cy="1219200"/>
          </a:xfrm>
          <a:prstGeom prst="ellipse">
            <a:avLst/>
          </a:prstGeom>
          <a:gradFill rotWithShape="1">
            <a:gsLst>
              <a:gs pos="0">
                <a:srgbClr val="FFFF00">
                  <a:gamma/>
                  <a:shade val="89020"/>
                  <a:invGamma/>
                </a:srgbClr>
              </a:gs>
              <a:gs pos="100000">
                <a:srgbClr val="FFFF00">
                  <a:alpha val="0"/>
                </a:srgbClr>
              </a:gs>
            </a:gsLst>
            <a:path path="shape">
              <a:fillToRect l="50000" t="50000" r="50000" b="50000"/>
            </a:path>
          </a:gradFill>
          <a:ln>
            <a:noFill/>
          </a:ln>
          <a:effectLst/>
          <a:extLst>
            <a:ext uri="{91240B29-F687-4F45-9708-019B960494DF}">
              <a14:hiddenLine xmlns:a14="http://schemas.microsoft.com/office/drawing/2010/main" w="9525">
                <a:solidFill>
                  <a:srgbClr val="00FF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vi-VN" dirty="0"/>
              <a:t>   </a:t>
            </a:r>
          </a:p>
        </p:txBody>
      </p:sp>
    </p:spTree>
    <p:extLst>
      <p:ext uri="{BB962C8B-B14F-4D97-AF65-F5344CB8AC3E}">
        <p14:creationId xmlns:p14="http://schemas.microsoft.com/office/powerpoint/2010/main" val="2933505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46"/>
                                        </p:tgtEl>
                                        <p:attrNameLst>
                                          <p:attrName>style.visibility</p:attrName>
                                        </p:attrNameLst>
                                      </p:cBhvr>
                                      <p:to>
                                        <p:strVal val="visible"/>
                                      </p:to>
                                    </p:set>
                                    <p:animEffect transition="in" filter="fade">
                                      <p:cBhvr>
                                        <p:cTn id="7" dur="2000"/>
                                        <p:tgtEl>
                                          <p:spTgt spid="146"/>
                                        </p:tgtEl>
                                      </p:cBhvr>
                                    </p:animEffect>
                                  </p:childTnLst>
                                </p:cTn>
                              </p:par>
                            </p:childTnLst>
                          </p:cTn>
                        </p:par>
                        <p:par>
                          <p:cTn id="8" fill="hold">
                            <p:stCondLst>
                              <p:cond delay="2000"/>
                            </p:stCondLst>
                            <p:childTnLst>
                              <p:par>
                                <p:cTn id="9" presetID="19" presetClass="entr" presetSubtype="10" repeatCount="indefinite" fill="hold" nodeType="afterEffect">
                                  <p:stCondLst>
                                    <p:cond delay="0"/>
                                  </p:stCondLst>
                                  <p:childTnLst>
                                    <p:set>
                                      <p:cBhvr>
                                        <p:cTn id="10" dur="1" fill="hold">
                                          <p:stCondLst>
                                            <p:cond delay="0"/>
                                          </p:stCondLst>
                                        </p:cTn>
                                        <p:tgtEl>
                                          <p:spTgt spid="146"/>
                                        </p:tgtEl>
                                        <p:attrNameLst>
                                          <p:attrName>style.visibility</p:attrName>
                                        </p:attrNameLst>
                                      </p:cBhvr>
                                      <p:to>
                                        <p:strVal val="visible"/>
                                      </p:to>
                                    </p:set>
                                    <p:anim calcmode="lin" valueType="num">
                                      <p:cBhvr>
                                        <p:cTn id="11" dur="500" fill="hold"/>
                                        <p:tgtEl>
                                          <p:spTgt spid="146"/>
                                        </p:tgtEl>
                                        <p:attrNameLst>
                                          <p:attrName>ppt_w</p:attrName>
                                        </p:attrNameLst>
                                      </p:cBhvr>
                                      <p:tavLst>
                                        <p:tav tm="0" fmla="#ppt_w*sin(2.5*pi*$)">
                                          <p:val>
                                            <p:fltVal val="0"/>
                                          </p:val>
                                        </p:tav>
                                        <p:tav tm="100000">
                                          <p:val>
                                            <p:fltVal val="1"/>
                                          </p:val>
                                        </p:tav>
                                      </p:tavLst>
                                    </p:anim>
                                    <p:anim calcmode="lin" valueType="num">
                                      <p:cBhvr>
                                        <p:cTn id="12" dur="500" fill="hold"/>
                                        <p:tgtEl>
                                          <p:spTgt spid="146"/>
                                        </p:tgtEl>
                                        <p:attrNameLst>
                                          <p:attrName>ppt_h</p:attrName>
                                        </p:attrNameLst>
                                      </p:cBhvr>
                                      <p:tavLst>
                                        <p:tav tm="0">
                                          <p:val>
                                            <p:strVal val="#ppt_h"/>
                                          </p:val>
                                        </p:tav>
                                        <p:tav tm="100000">
                                          <p:val>
                                            <p:strVal val="#ppt_h"/>
                                          </p:val>
                                        </p:tav>
                                      </p:tavLst>
                                    </p:anim>
                                  </p:childTnLst>
                                </p:cTn>
                              </p:par>
                              <p:par>
                                <p:cTn id="13" presetID="53" presetClass="entr" presetSubtype="16" fill="hold" grpId="0" nodeType="withEffect">
                                  <p:stCondLst>
                                    <p:cond delay="0"/>
                                  </p:stCondLst>
                                  <p:childTnLst>
                                    <p:set>
                                      <p:cBhvr>
                                        <p:cTn id="14" dur="1" fill="hold">
                                          <p:stCondLst>
                                            <p:cond delay="0"/>
                                          </p:stCondLst>
                                        </p:cTn>
                                        <p:tgtEl>
                                          <p:spTgt spid="152"/>
                                        </p:tgtEl>
                                        <p:attrNameLst>
                                          <p:attrName>style.visibility</p:attrName>
                                        </p:attrNameLst>
                                      </p:cBhvr>
                                      <p:to>
                                        <p:strVal val="visible"/>
                                      </p:to>
                                    </p:set>
                                    <p:anim calcmode="lin" valueType="num">
                                      <p:cBhvr>
                                        <p:cTn id="15" dur="500" fill="hold"/>
                                        <p:tgtEl>
                                          <p:spTgt spid="152"/>
                                        </p:tgtEl>
                                        <p:attrNameLst>
                                          <p:attrName>ppt_w</p:attrName>
                                        </p:attrNameLst>
                                      </p:cBhvr>
                                      <p:tavLst>
                                        <p:tav tm="0">
                                          <p:val>
                                            <p:fltVal val="0"/>
                                          </p:val>
                                        </p:tav>
                                        <p:tav tm="100000">
                                          <p:val>
                                            <p:strVal val="#ppt_w"/>
                                          </p:val>
                                        </p:tav>
                                      </p:tavLst>
                                    </p:anim>
                                    <p:anim calcmode="lin" valueType="num">
                                      <p:cBhvr>
                                        <p:cTn id="16" dur="500" fill="hold"/>
                                        <p:tgtEl>
                                          <p:spTgt spid="152"/>
                                        </p:tgtEl>
                                        <p:attrNameLst>
                                          <p:attrName>ppt_h</p:attrName>
                                        </p:attrNameLst>
                                      </p:cBhvr>
                                      <p:tavLst>
                                        <p:tav tm="0">
                                          <p:val>
                                            <p:fltVal val="0"/>
                                          </p:val>
                                        </p:tav>
                                        <p:tav tm="100000">
                                          <p:val>
                                            <p:strVal val="#ppt_h"/>
                                          </p:val>
                                        </p:tav>
                                      </p:tavLst>
                                    </p:anim>
                                    <p:animEffect transition="in" filter="fade">
                                      <p:cBhvr>
                                        <p:cTn id="17" dur="500"/>
                                        <p:tgtEl>
                                          <p:spTgt spid="15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5785"/>
                                        </p:tgtEl>
                                        <p:attrNameLst>
                                          <p:attrName>style.visibility</p:attrName>
                                        </p:attrNameLst>
                                      </p:cBhvr>
                                      <p:to>
                                        <p:strVal val="visible"/>
                                      </p:to>
                                    </p:set>
                                    <p:animEffect transition="in" filter="blinds(horizontal)">
                                      <p:cBhvr>
                                        <p:cTn id="22" dur="500"/>
                                        <p:tgtEl>
                                          <p:spTgt spid="757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5" grpId="0"/>
      <p:bldP spid="15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4" name="Group 210"/>
          <p:cNvGrpSpPr>
            <a:grpSpLocks/>
          </p:cNvGrpSpPr>
          <p:nvPr/>
        </p:nvGrpSpPr>
        <p:grpSpPr bwMode="auto">
          <a:xfrm>
            <a:off x="1165101" y="121832"/>
            <a:ext cx="10146661" cy="6743700"/>
            <a:chOff x="76" y="144"/>
            <a:chExt cx="5614" cy="3981"/>
          </a:xfrm>
        </p:grpSpPr>
        <p:sp>
          <p:nvSpPr>
            <p:cNvPr id="96267" name="AutoShape 211" descr="20%"/>
            <p:cNvSpPr>
              <a:spLocks noChangeArrowheads="1"/>
            </p:cNvSpPr>
            <p:nvPr/>
          </p:nvSpPr>
          <p:spPr bwMode="auto">
            <a:xfrm>
              <a:off x="144" y="192"/>
              <a:ext cx="5472" cy="3888"/>
            </a:xfrm>
            <a:prstGeom prst="roundRect">
              <a:avLst>
                <a:gd name="adj" fmla="val 16667"/>
              </a:avLst>
            </a:prstGeom>
            <a:pattFill prst="pct20">
              <a:fgClr>
                <a:schemeClr val="accent1"/>
              </a:fgClr>
              <a:bgClr>
                <a:schemeClr val="bg1"/>
              </a:bgClr>
            </a:pattFill>
            <a:ln w="9525">
              <a:solidFill>
                <a:schemeClr val="tx1"/>
              </a:solidFill>
              <a:round/>
              <a:headEnd/>
              <a:tailEnd/>
            </a:ln>
            <a:effectLst/>
          </p:spPr>
          <p:txBody>
            <a:bodyPr wrap="none" anchor="ctr"/>
            <a:lstStyle/>
            <a:p>
              <a:pPr>
                <a:defRPr/>
              </a:pPr>
              <a:endParaRPr lang="en-US" sz="2800">
                <a:latin typeface="+mj-lt"/>
                <a:cs typeface="Times New Roman" pitchFamily="18" charset="0"/>
              </a:endParaRPr>
            </a:p>
          </p:txBody>
        </p:sp>
        <p:grpSp>
          <p:nvGrpSpPr>
            <p:cNvPr id="18444" name="Group 212"/>
            <p:cNvGrpSpPr>
              <a:grpSpLocks/>
            </p:cNvGrpSpPr>
            <p:nvPr/>
          </p:nvGrpSpPr>
          <p:grpSpPr bwMode="auto">
            <a:xfrm>
              <a:off x="76" y="144"/>
              <a:ext cx="5614" cy="3981"/>
              <a:chOff x="52" y="432"/>
              <a:chExt cx="5614" cy="3981"/>
            </a:xfrm>
          </p:grpSpPr>
          <p:sp>
            <p:nvSpPr>
              <p:cNvPr id="96269" name="Freeform 213"/>
              <p:cNvSpPr>
                <a:spLocks/>
              </p:cNvSpPr>
              <p:nvPr/>
            </p:nvSpPr>
            <p:spPr bwMode="auto">
              <a:xfrm>
                <a:off x="52" y="564"/>
                <a:ext cx="294" cy="327"/>
              </a:xfrm>
              <a:custGeom>
                <a:avLst/>
                <a:gdLst>
                  <a:gd name="T0" fmla="*/ 26150 w 18"/>
                  <a:gd name="T1" fmla="*/ 7927 h 62"/>
                  <a:gd name="T2" fmla="*/ 17346 w 18"/>
                  <a:gd name="T3" fmla="*/ 8070 h 62"/>
                  <a:gd name="T4" fmla="*/ 34953 w 18"/>
                  <a:gd name="T5" fmla="*/ 7036 h 62"/>
                  <a:gd name="T6" fmla="*/ 21870 w 18"/>
                  <a:gd name="T7" fmla="*/ 5148 h 62"/>
                  <a:gd name="T8" fmla="*/ 30413 w 18"/>
                  <a:gd name="T9" fmla="*/ 3228 h 62"/>
                  <a:gd name="T10" fmla="*/ 4263 w 18"/>
                  <a:gd name="T11" fmla="*/ 2505 h 62"/>
                  <a:gd name="T12" fmla="*/ 21870 w 18"/>
                  <a:gd name="T13" fmla="*/ 1308 h 62"/>
                  <a:gd name="T14" fmla="*/ 39216 w 18"/>
                  <a:gd name="T15" fmla="*/ 2336 h 62"/>
                  <a:gd name="T16" fmla="*/ 21870 w 18"/>
                  <a:gd name="T17" fmla="*/ 1751 h 62"/>
                  <a:gd name="T18" fmla="*/ 39216 w 18"/>
                  <a:gd name="T19" fmla="*/ 2642 h 62"/>
                  <a:gd name="T20" fmla="*/ 65366 w 18"/>
                  <a:gd name="T21" fmla="*/ 0 h 62"/>
                  <a:gd name="T22" fmla="*/ 74170 w 18"/>
                  <a:gd name="T23" fmla="*/ 443 h 62"/>
                  <a:gd name="T24" fmla="*/ 43479 w 18"/>
                  <a:gd name="T25" fmla="*/ 2922 h 62"/>
                  <a:gd name="T26" fmla="*/ 30413 w 18"/>
                  <a:gd name="T27" fmla="*/ 4562 h 62"/>
                  <a:gd name="T28" fmla="*/ 48020 w 18"/>
                  <a:gd name="T29" fmla="*/ 5564 h 62"/>
                  <a:gd name="T30" fmla="*/ 56562 w 18"/>
                  <a:gd name="T31" fmla="*/ 5285 h 62"/>
                  <a:gd name="T32" fmla="*/ 52283 w 18"/>
                  <a:gd name="T33" fmla="*/ 5870 h 62"/>
                  <a:gd name="T34" fmla="*/ 26150 w 18"/>
                  <a:gd name="T35" fmla="*/ 5285 h 62"/>
                  <a:gd name="T36" fmla="*/ 17346 w 18"/>
                  <a:gd name="T37" fmla="*/ 8513 h 62"/>
                  <a:gd name="T38" fmla="*/ 21870 w 18"/>
                  <a:gd name="T39" fmla="*/ 7036 h 62"/>
                  <a:gd name="T40" fmla="*/ 26150 w 18"/>
                  <a:gd name="T41" fmla="*/ 7927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6" y="54"/>
                    </a:moveTo>
                    <a:cubicBezTo>
                      <a:pt x="4" y="50"/>
                      <a:pt x="2" y="54"/>
                      <a:pt x="4" y="55"/>
                    </a:cubicBezTo>
                    <a:cubicBezTo>
                      <a:pt x="7" y="57"/>
                      <a:pt x="9" y="55"/>
                      <a:pt x="8" y="48"/>
                    </a:cubicBezTo>
                    <a:cubicBezTo>
                      <a:pt x="8" y="42"/>
                      <a:pt x="6" y="39"/>
                      <a:pt x="5" y="35"/>
                    </a:cubicBezTo>
                    <a:cubicBezTo>
                      <a:pt x="4" y="30"/>
                      <a:pt x="4" y="25"/>
                      <a:pt x="7" y="22"/>
                    </a:cubicBezTo>
                    <a:cubicBezTo>
                      <a:pt x="5" y="22"/>
                      <a:pt x="2" y="22"/>
                      <a:pt x="1" y="17"/>
                    </a:cubicBezTo>
                    <a:cubicBezTo>
                      <a:pt x="1" y="13"/>
                      <a:pt x="2" y="9"/>
                      <a:pt x="5" y="9"/>
                    </a:cubicBezTo>
                    <a:cubicBezTo>
                      <a:pt x="9" y="9"/>
                      <a:pt x="11" y="14"/>
                      <a:pt x="9" y="16"/>
                    </a:cubicBezTo>
                    <a:cubicBezTo>
                      <a:pt x="7" y="19"/>
                      <a:pt x="3" y="16"/>
                      <a:pt x="5" y="12"/>
                    </a:cubicBezTo>
                    <a:cubicBezTo>
                      <a:pt x="0" y="16"/>
                      <a:pt x="5" y="22"/>
                      <a:pt x="9" y="18"/>
                    </a:cubicBezTo>
                    <a:cubicBezTo>
                      <a:pt x="13" y="16"/>
                      <a:pt x="16" y="5"/>
                      <a:pt x="15" y="0"/>
                    </a:cubicBezTo>
                    <a:cubicBezTo>
                      <a:pt x="16" y="1"/>
                      <a:pt x="16" y="2"/>
                      <a:pt x="17" y="3"/>
                    </a:cubicBezTo>
                    <a:cubicBezTo>
                      <a:pt x="18" y="5"/>
                      <a:pt x="13" y="18"/>
                      <a:pt x="10" y="20"/>
                    </a:cubicBezTo>
                    <a:cubicBezTo>
                      <a:pt x="7" y="22"/>
                      <a:pt x="6" y="24"/>
                      <a:pt x="7" y="31"/>
                    </a:cubicBezTo>
                    <a:cubicBezTo>
                      <a:pt x="7" y="34"/>
                      <a:pt x="9" y="39"/>
                      <a:pt x="11" y="38"/>
                    </a:cubicBezTo>
                    <a:cubicBezTo>
                      <a:pt x="10" y="37"/>
                      <a:pt x="12" y="35"/>
                      <a:pt x="13" y="36"/>
                    </a:cubicBezTo>
                    <a:cubicBezTo>
                      <a:pt x="14" y="36"/>
                      <a:pt x="14" y="40"/>
                      <a:pt x="12" y="40"/>
                    </a:cubicBezTo>
                    <a:cubicBezTo>
                      <a:pt x="10" y="40"/>
                      <a:pt x="8" y="38"/>
                      <a:pt x="6" y="36"/>
                    </a:cubicBezTo>
                    <a:cubicBezTo>
                      <a:pt x="11" y="40"/>
                      <a:pt x="12" y="62"/>
                      <a:pt x="4" y="58"/>
                    </a:cubicBezTo>
                    <a:cubicBezTo>
                      <a:pt x="0" y="56"/>
                      <a:pt x="1" y="49"/>
                      <a:pt x="5" y="48"/>
                    </a:cubicBezTo>
                    <a:cubicBezTo>
                      <a:pt x="7" y="48"/>
                      <a:pt x="8" y="54"/>
                      <a:pt x="6" y="54"/>
                    </a:cubicBezTo>
                    <a:close/>
                  </a:path>
                </a:pathLst>
              </a:custGeom>
              <a:solidFill>
                <a:srgbClr val="340E70"/>
              </a:solidFill>
              <a:ln>
                <a:noFill/>
              </a:ln>
            </p:spPr>
            <p:txBody>
              <a:bodyPr/>
              <a:lstStyle/>
              <a:p>
                <a:pPr>
                  <a:defRPr/>
                </a:pPr>
                <a:endParaRPr lang="en-US">
                  <a:latin typeface="+mj-lt"/>
                  <a:cs typeface="Arial" charset="0"/>
                </a:endParaRPr>
              </a:p>
            </p:txBody>
          </p:sp>
          <p:sp>
            <p:nvSpPr>
              <p:cNvPr id="96270" name="Freeform 214"/>
              <p:cNvSpPr>
                <a:spLocks/>
              </p:cNvSpPr>
              <p:nvPr/>
            </p:nvSpPr>
            <p:spPr bwMode="auto">
              <a:xfrm>
                <a:off x="52" y="564"/>
                <a:ext cx="294" cy="327"/>
              </a:xfrm>
              <a:custGeom>
                <a:avLst/>
                <a:gdLst>
                  <a:gd name="T0" fmla="*/ 26150 w 18"/>
                  <a:gd name="T1" fmla="*/ 7927 h 62"/>
                  <a:gd name="T2" fmla="*/ 17346 w 18"/>
                  <a:gd name="T3" fmla="*/ 8070 h 62"/>
                  <a:gd name="T4" fmla="*/ 34953 w 18"/>
                  <a:gd name="T5" fmla="*/ 7036 h 62"/>
                  <a:gd name="T6" fmla="*/ 21870 w 18"/>
                  <a:gd name="T7" fmla="*/ 5148 h 62"/>
                  <a:gd name="T8" fmla="*/ 30413 w 18"/>
                  <a:gd name="T9" fmla="*/ 3228 h 62"/>
                  <a:gd name="T10" fmla="*/ 4263 w 18"/>
                  <a:gd name="T11" fmla="*/ 2505 h 62"/>
                  <a:gd name="T12" fmla="*/ 21870 w 18"/>
                  <a:gd name="T13" fmla="*/ 1308 h 62"/>
                  <a:gd name="T14" fmla="*/ 39216 w 18"/>
                  <a:gd name="T15" fmla="*/ 2336 h 62"/>
                  <a:gd name="T16" fmla="*/ 21870 w 18"/>
                  <a:gd name="T17" fmla="*/ 1751 h 62"/>
                  <a:gd name="T18" fmla="*/ 39216 w 18"/>
                  <a:gd name="T19" fmla="*/ 2642 h 62"/>
                  <a:gd name="T20" fmla="*/ 65366 w 18"/>
                  <a:gd name="T21" fmla="*/ 0 h 62"/>
                  <a:gd name="T22" fmla="*/ 74170 w 18"/>
                  <a:gd name="T23" fmla="*/ 443 h 62"/>
                  <a:gd name="T24" fmla="*/ 43479 w 18"/>
                  <a:gd name="T25" fmla="*/ 2922 h 62"/>
                  <a:gd name="T26" fmla="*/ 30413 w 18"/>
                  <a:gd name="T27" fmla="*/ 4562 h 62"/>
                  <a:gd name="T28" fmla="*/ 48020 w 18"/>
                  <a:gd name="T29" fmla="*/ 5564 h 62"/>
                  <a:gd name="T30" fmla="*/ 56562 w 18"/>
                  <a:gd name="T31" fmla="*/ 5285 h 62"/>
                  <a:gd name="T32" fmla="*/ 52283 w 18"/>
                  <a:gd name="T33" fmla="*/ 5870 h 62"/>
                  <a:gd name="T34" fmla="*/ 26150 w 18"/>
                  <a:gd name="T35" fmla="*/ 5285 h 62"/>
                  <a:gd name="T36" fmla="*/ 17346 w 18"/>
                  <a:gd name="T37" fmla="*/ 8513 h 62"/>
                  <a:gd name="T38" fmla="*/ 21870 w 18"/>
                  <a:gd name="T39" fmla="*/ 7036 h 62"/>
                  <a:gd name="T40" fmla="*/ 26150 w 18"/>
                  <a:gd name="T41" fmla="*/ 7927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6" y="54"/>
                    </a:moveTo>
                    <a:cubicBezTo>
                      <a:pt x="4" y="50"/>
                      <a:pt x="2" y="54"/>
                      <a:pt x="4" y="55"/>
                    </a:cubicBezTo>
                    <a:cubicBezTo>
                      <a:pt x="7" y="57"/>
                      <a:pt x="9" y="55"/>
                      <a:pt x="8" y="48"/>
                    </a:cubicBezTo>
                    <a:cubicBezTo>
                      <a:pt x="8" y="42"/>
                      <a:pt x="6" y="39"/>
                      <a:pt x="5" y="35"/>
                    </a:cubicBezTo>
                    <a:cubicBezTo>
                      <a:pt x="4" y="30"/>
                      <a:pt x="4" y="25"/>
                      <a:pt x="7" y="22"/>
                    </a:cubicBezTo>
                    <a:cubicBezTo>
                      <a:pt x="5" y="22"/>
                      <a:pt x="2" y="22"/>
                      <a:pt x="1" y="17"/>
                    </a:cubicBezTo>
                    <a:cubicBezTo>
                      <a:pt x="1" y="13"/>
                      <a:pt x="2" y="9"/>
                      <a:pt x="5" y="9"/>
                    </a:cubicBezTo>
                    <a:cubicBezTo>
                      <a:pt x="9" y="9"/>
                      <a:pt x="11" y="14"/>
                      <a:pt x="9" y="16"/>
                    </a:cubicBezTo>
                    <a:cubicBezTo>
                      <a:pt x="7" y="19"/>
                      <a:pt x="3" y="16"/>
                      <a:pt x="5" y="12"/>
                    </a:cubicBezTo>
                    <a:cubicBezTo>
                      <a:pt x="0" y="16"/>
                      <a:pt x="5" y="22"/>
                      <a:pt x="9" y="18"/>
                    </a:cubicBezTo>
                    <a:cubicBezTo>
                      <a:pt x="13" y="16"/>
                      <a:pt x="16" y="5"/>
                      <a:pt x="15" y="0"/>
                    </a:cubicBezTo>
                    <a:cubicBezTo>
                      <a:pt x="16" y="1"/>
                      <a:pt x="16" y="2"/>
                      <a:pt x="17" y="3"/>
                    </a:cubicBezTo>
                    <a:cubicBezTo>
                      <a:pt x="18" y="5"/>
                      <a:pt x="13" y="18"/>
                      <a:pt x="10" y="20"/>
                    </a:cubicBezTo>
                    <a:cubicBezTo>
                      <a:pt x="7" y="22"/>
                      <a:pt x="6" y="24"/>
                      <a:pt x="7" y="31"/>
                    </a:cubicBezTo>
                    <a:cubicBezTo>
                      <a:pt x="7" y="34"/>
                      <a:pt x="9" y="39"/>
                      <a:pt x="11" y="38"/>
                    </a:cubicBezTo>
                    <a:cubicBezTo>
                      <a:pt x="10" y="37"/>
                      <a:pt x="12" y="35"/>
                      <a:pt x="13" y="36"/>
                    </a:cubicBezTo>
                    <a:cubicBezTo>
                      <a:pt x="14" y="36"/>
                      <a:pt x="14" y="40"/>
                      <a:pt x="12" y="40"/>
                    </a:cubicBezTo>
                    <a:cubicBezTo>
                      <a:pt x="10" y="40"/>
                      <a:pt x="8" y="38"/>
                      <a:pt x="6" y="36"/>
                    </a:cubicBezTo>
                    <a:cubicBezTo>
                      <a:pt x="11" y="40"/>
                      <a:pt x="12" y="62"/>
                      <a:pt x="4" y="58"/>
                    </a:cubicBezTo>
                    <a:cubicBezTo>
                      <a:pt x="0" y="56"/>
                      <a:pt x="1" y="49"/>
                      <a:pt x="5" y="48"/>
                    </a:cubicBezTo>
                    <a:cubicBezTo>
                      <a:pt x="7" y="48"/>
                      <a:pt x="8" y="54"/>
                      <a:pt x="6" y="54"/>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271" name="Freeform 215"/>
              <p:cNvSpPr>
                <a:spLocks/>
              </p:cNvSpPr>
              <p:nvPr/>
            </p:nvSpPr>
            <p:spPr bwMode="auto">
              <a:xfrm>
                <a:off x="313" y="432"/>
                <a:ext cx="820" cy="153"/>
              </a:xfrm>
              <a:custGeom>
                <a:avLst/>
                <a:gdLst>
                  <a:gd name="T0" fmla="*/ 0 w 50"/>
                  <a:gd name="T1" fmla="*/ 3814 h 29"/>
                  <a:gd name="T2" fmla="*/ 56467 w 50"/>
                  <a:gd name="T3" fmla="*/ 2949 h 29"/>
                  <a:gd name="T4" fmla="*/ 30355 w 50"/>
                  <a:gd name="T5" fmla="*/ 2949 h 29"/>
                  <a:gd name="T6" fmla="*/ 86822 w 50"/>
                  <a:gd name="T7" fmla="*/ 723 h 29"/>
                  <a:gd name="T8" fmla="*/ 69523 w 50"/>
                  <a:gd name="T9" fmla="*/ 306 h 29"/>
                  <a:gd name="T10" fmla="*/ 95619 w 50"/>
                  <a:gd name="T11" fmla="*/ 723 h 29"/>
                  <a:gd name="T12" fmla="*/ 86822 w 50"/>
                  <a:gd name="T13" fmla="*/ 1752 h 29"/>
                  <a:gd name="T14" fmla="*/ 134771 w 50"/>
                  <a:gd name="T15" fmla="*/ 1614 h 29"/>
                  <a:gd name="T16" fmla="*/ 191238 w 50"/>
                  <a:gd name="T17" fmla="*/ 2643 h 29"/>
                  <a:gd name="T18" fmla="*/ 204277 w 50"/>
                  <a:gd name="T19" fmla="*/ 1477 h 29"/>
                  <a:gd name="T20" fmla="*/ 195497 w 50"/>
                  <a:gd name="T21" fmla="*/ 1920 h 29"/>
                  <a:gd name="T22" fmla="*/ 200018 w 50"/>
                  <a:gd name="T23" fmla="*/ 1029 h 29"/>
                  <a:gd name="T24" fmla="*/ 208553 w 50"/>
                  <a:gd name="T25" fmla="*/ 2200 h 29"/>
                  <a:gd name="T26" fmla="*/ 169402 w 50"/>
                  <a:gd name="T27" fmla="*/ 2786 h 29"/>
                  <a:gd name="T28" fmla="*/ 117455 w 50"/>
                  <a:gd name="T29" fmla="*/ 1752 h 29"/>
                  <a:gd name="T30" fmla="*/ 139030 w 50"/>
                  <a:gd name="T31" fmla="*/ 3229 h 29"/>
                  <a:gd name="T32" fmla="*/ 121715 w 50"/>
                  <a:gd name="T33" fmla="*/ 3229 h 29"/>
                  <a:gd name="T34" fmla="*/ 134771 w 50"/>
                  <a:gd name="T35" fmla="*/ 2949 h 29"/>
                  <a:gd name="T36" fmla="*/ 108675 w 50"/>
                  <a:gd name="T37" fmla="*/ 1752 h 29"/>
                  <a:gd name="T38" fmla="*/ 65247 w 50"/>
                  <a:gd name="T39" fmla="*/ 2643 h 29"/>
                  <a:gd name="T40" fmla="*/ 60727 w 50"/>
                  <a:gd name="T41" fmla="*/ 3366 h 29"/>
                  <a:gd name="T42" fmla="*/ 91359 w 50"/>
                  <a:gd name="T43" fmla="*/ 3366 h 29"/>
                  <a:gd name="T44" fmla="*/ 73783 w 50"/>
                  <a:gd name="T45" fmla="*/ 3366 h 29"/>
                  <a:gd name="T46" fmla="*/ 95619 w 50"/>
                  <a:gd name="T47" fmla="*/ 2786 h 29"/>
                  <a:gd name="T48" fmla="*/ 78303 w 50"/>
                  <a:gd name="T49" fmla="*/ 4258 h 29"/>
                  <a:gd name="T50" fmla="*/ 56467 w 50"/>
                  <a:gd name="T51" fmla="*/ 3229 h 29"/>
                  <a:gd name="T52" fmla="*/ 4260 w 50"/>
                  <a:gd name="T53" fmla="*/ 4120 h 29"/>
                  <a:gd name="T54" fmla="*/ 0 w 50"/>
                  <a:gd name="T55" fmla="*/ 3814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0" y="26"/>
                    </a:moveTo>
                    <a:cubicBezTo>
                      <a:pt x="4" y="26"/>
                      <a:pt x="11" y="23"/>
                      <a:pt x="13" y="20"/>
                    </a:cubicBezTo>
                    <a:lnTo>
                      <a:pt x="7" y="20"/>
                    </a:lnTo>
                    <a:cubicBezTo>
                      <a:pt x="12" y="19"/>
                      <a:pt x="23" y="13"/>
                      <a:pt x="20" y="5"/>
                    </a:cubicBezTo>
                    <a:cubicBezTo>
                      <a:pt x="18" y="11"/>
                      <a:pt x="14" y="5"/>
                      <a:pt x="16" y="2"/>
                    </a:cubicBezTo>
                    <a:cubicBezTo>
                      <a:pt x="17" y="0"/>
                      <a:pt x="21" y="1"/>
                      <a:pt x="22" y="5"/>
                    </a:cubicBezTo>
                    <a:cubicBezTo>
                      <a:pt x="22" y="8"/>
                      <a:pt x="22" y="10"/>
                      <a:pt x="20" y="12"/>
                    </a:cubicBezTo>
                    <a:cubicBezTo>
                      <a:pt x="23" y="10"/>
                      <a:pt x="27" y="8"/>
                      <a:pt x="31" y="11"/>
                    </a:cubicBezTo>
                    <a:cubicBezTo>
                      <a:pt x="36" y="13"/>
                      <a:pt x="38" y="20"/>
                      <a:pt x="44" y="18"/>
                    </a:cubicBezTo>
                    <a:cubicBezTo>
                      <a:pt x="47" y="16"/>
                      <a:pt x="48" y="13"/>
                      <a:pt x="47" y="10"/>
                    </a:cubicBezTo>
                    <a:cubicBezTo>
                      <a:pt x="47" y="13"/>
                      <a:pt x="46" y="13"/>
                      <a:pt x="45" y="13"/>
                    </a:cubicBezTo>
                    <a:cubicBezTo>
                      <a:pt x="42" y="12"/>
                      <a:pt x="43" y="6"/>
                      <a:pt x="46" y="7"/>
                    </a:cubicBezTo>
                    <a:cubicBezTo>
                      <a:pt x="48" y="8"/>
                      <a:pt x="50" y="11"/>
                      <a:pt x="48" y="15"/>
                    </a:cubicBezTo>
                    <a:cubicBezTo>
                      <a:pt x="47" y="20"/>
                      <a:pt x="44" y="21"/>
                      <a:pt x="39" y="19"/>
                    </a:cubicBezTo>
                    <a:cubicBezTo>
                      <a:pt x="36" y="17"/>
                      <a:pt x="31" y="11"/>
                      <a:pt x="27" y="12"/>
                    </a:cubicBezTo>
                    <a:cubicBezTo>
                      <a:pt x="29" y="14"/>
                      <a:pt x="33" y="16"/>
                      <a:pt x="32" y="22"/>
                    </a:cubicBezTo>
                    <a:cubicBezTo>
                      <a:pt x="31" y="25"/>
                      <a:pt x="29" y="24"/>
                      <a:pt x="28" y="22"/>
                    </a:cubicBezTo>
                    <a:cubicBezTo>
                      <a:pt x="28" y="20"/>
                      <a:pt x="30" y="18"/>
                      <a:pt x="31" y="20"/>
                    </a:cubicBezTo>
                    <a:cubicBezTo>
                      <a:pt x="31" y="17"/>
                      <a:pt x="27" y="12"/>
                      <a:pt x="25" y="12"/>
                    </a:cubicBezTo>
                    <a:cubicBezTo>
                      <a:pt x="21" y="12"/>
                      <a:pt x="19" y="15"/>
                      <a:pt x="15" y="18"/>
                    </a:cubicBezTo>
                    <a:cubicBezTo>
                      <a:pt x="14" y="20"/>
                      <a:pt x="13" y="21"/>
                      <a:pt x="14" y="23"/>
                    </a:cubicBezTo>
                    <a:cubicBezTo>
                      <a:pt x="14" y="29"/>
                      <a:pt x="23" y="28"/>
                      <a:pt x="21" y="23"/>
                    </a:cubicBezTo>
                    <a:cubicBezTo>
                      <a:pt x="21" y="26"/>
                      <a:pt x="17" y="24"/>
                      <a:pt x="17" y="23"/>
                    </a:cubicBezTo>
                    <a:cubicBezTo>
                      <a:pt x="17" y="20"/>
                      <a:pt x="19" y="17"/>
                      <a:pt x="22" y="19"/>
                    </a:cubicBezTo>
                    <a:cubicBezTo>
                      <a:pt x="25" y="24"/>
                      <a:pt x="22" y="29"/>
                      <a:pt x="18" y="29"/>
                    </a:cubicBezTo>
                    <a:cubicBezTo>
                      <a:pt x="15" y="29"/>
                      <a:pt x="13" y="27"/>
                      <a:pt x="13" y="22"/>
                    </a:cubicBezTo>
                    <a:cubicBezTo>
                      <a:pt x="10" y="26"/>
                      <a:pt x="5" y="27"/>
                      <a:pt x="1" y="28"/>
                    </a:cubicBezTo>
                    <a:cubicBezTo>
                      <a:pt x="1" y="27"/>
                      <a:pt x="1" y="27"/>
                      <a:pt x="0" y="26"/>
                    </a:cubicBezTo>
                    <a:close/>
                  </a:path>
                </a:pathLst>
              </a:custGeom>
              <a:solidFill>
                <a:srgbClr val="340E70"/>
              </a:solidFill>
              <a:ln>
                <a:noFill/>
              </a:ln>
            </p:spPr>
            <p:txBody>
              <a:bodyPr/>
              <a:lstStyle/>
              <a:p>
                <a:pPr>
                  <a:defRPr/>
                </a:pPr>
                <a:endParaRPr lang="en-US">
                  <a:latin typeface="+mj-lt"/>
                  <a:cs typeface="Arial" charset="0"/>
                </a:endParaRPr>
              </a:p>
            </p:txBody>
          </p:sp>
          <p:sp>
            <p:nvSpPr>
              <p:cNvPr id="96272" name="Freeform 216"/>
              <p:cNvSpPr>
                <a:spLocks/>
              </p:cNvSpPr>
              <p:nvPr/>
            </p:nvSpPr>
            <p:spPr bwMode="auto">
              <a:xfrm>
                <a:off x="313" y="432"/>
                <a:ext cx="820" cy="153"/>
              </a:xfrm>
              <a:custGeom>
                <a:avLst/>
                <a:gdLst>
                  <a:gd name="T0" fmla="*/ 0 w 50"/>
                  <a:gd name="T1" fmla="*/ 3814 h 29"/>
                  <a:gd name="T2" fmla="*/ 56467 w 50"/>
                  <a:gd name="T3" fmla="*/ 2949 h 29"/>
                  <a:gd name="T4" fmla="*/ 30355 w 50"/>
                  <a:gd name="T5" fmla="*/ 2949 h 29"/>
                  <a:gd name="T6" fmla="*/ 86822 w 50"/>
                  <a:gd name="T7" fmla="*/ 723 h 29"/>
                  <a:gd name="T8" fmla="*/ 69523 w 50"/>
                  <a:gd name="T9" fmla="*/ 306 h 29"/>
                  <a:gd name="T10" fmla="*/ 95619 w 50"/>
                  <a:gd name="T11" fmla="*/ 723 h 29"/>
                  <a:gd name="T12" fmla="*/ 86822 w 50"/>
                  <a:gd name="T13" fmla="*/ 1752 h 29"/>
                  <a:gd name="T14" fmla="*/ 134771 w 50"/>
                  <a:gd name="T15" fmla="*/ 1614 h 29"/>
                  <a:gd name="T16" fmla="*/ 191238 w 50"/>
                  <a:gd name="T17" fmla="*/ 2643 h 29"/>
                  <a:gd name="T18" fmla="*/ 204277 w 50"/>
                  <a:gd name="T19" fmla="*/ 1477 h 29"/>
                  <a:gd name="T20" fmla="*/ 195497 w 50"/>
                  <a:gd name="T21" fmla="*/ 1920 h 29"/>
                  <a:gd name="T22" fmla="*/ 200018 w 50"/>
                  <a:gd name="T23" fmla="*/ 1029 h 29"/>
                  <a:gd name="T24" fmla="*/ 208553 w 50"/>
                  <a:gd name="T25" fmla="*/ 2200 h 29"/>
                  <a:gd name="T26" fmla="*/ 169402 w 50"/>
                  <a:gd name="T27" fmla="*/ 2786 h 29"/>
                  <a:gd name="T28" fmla="*/ 117455 w 50"/>
                  <a:gd name="T29" fmla="*/ 1752 h 29"/>
                  <a:gd name="T30" fmla="*/ 139030 w 50"/>
                  <a:gd name="T31" fmla="*/ 3229 h 29"/>
                  <a:gd name="T32" fmla="*/ 121715 w 50"/>
                  <a:gd name="T33" fmla="*/ 3229 h 29"/>
                  <a:gd name="T34" fmla="*/ 134771 w 50"/>
                  <a:gd name="T35" fmla="*/ 2949 h 29"/>
                  <a:gd name="T36" fmla="*/ 108675 w 50"/>
                  <a:gd name="T37" fmla="*/ 1752 h 29"/>
                  <a:gd name="T38" fmla="*/ 65247 w 50"/>
                  <a:gd name="T39" fmla="*/ 2643 h 29"/>
                  <a:gd name="T40" fmla="*/ 60727 w 50"/>
                  <a:gd name="T41" fmla="*/ 3366 h 29"/>
                  <a:gd name="T42" fmla="*/ 91359 w 50"/>
                  <a:gd name="T43" fmla="*/ 3366 h 29"/>
                  <a:gd name="T44" fmla="*/ 73783 w 50"/>
                  <a:gd name="T45" fmla="*/ 3366 h 29"/>
                  <a:gd name="T46" fmla="*/ 95619 w 50"/>
                  <a:gd name="T47" fmla="*/ 2786 h 29"/>
                  <a:gd name="T48" fmla="*/ 78303 w 50"/>
                  <a:gd name="T49" fmla="*/ 4258 h 29"/>
                  <a:gd name="T50" fmla="*/ 56467 w 50"/>
                  <a:gd name="T51" fmla="*/ 3229 h 29"/>
                  <a:gd name="T52" fmla="*/ 4260 w 50"/>
                  <a:gd name="T53" fmla="*/ 4120 h 29"/>
                  <a:gd name="T54" fmla="*/ 0 w 50"/>
                  <a:gd name="T55" fmla="*/ 3814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0" y="26"/>
                    </a:moveTo>
                    <a:cubicBezTo>
                      <a:pt x="4" y="26"/>
                      <a:pt x="11" y="23"/>
                      <a:pt x="13" y="20"/>
                    </a:cubicBezTo>
                    <a:lnTo>
                      <a:pt x="7" y="20"/>
                    </a:lnTo>
                    <a:cubicBezTo>
                      <a:pt x="12" y="19"/>
                      <a:pt x="23" y="13"/>
                      <a:pt x="20" y="5"/>
                    </a:cubicBezTo>
                    <a:cubicBezTo>
                      <a:pt x="18" y="11"/>
                      <a:pt x="14" y="5"/>
                      <a:pt x="16" y="2"/>
                    </a:cubicBezTo>
                    <a:cubicBezTo>
                      <a:pt x="17" y="0"/>
                      <a:pt x="21" y="1"/>
                      <a:pt x="22" y="5"/>
                    </a:cubicBezTo>
                    <a:cubicBezTo>
                      <a:pt x="22" y="8"/>
                      <a:pt x="22" y="10"/>
                      <a:pt x="20" y="12"/>
                    </a:cubicBezTo>
                    <a:cubicBezTo>
                      <a:pt x="23" y="10"/>
                      <a:pt x="27" y="8"/>
                      <a:pt x="31" y="11"/>
                    </a:cubicBezTo>
                    <a:cubicBezTo>
                      <a:pt x="36" y="13"/>
                      <a:pt x="38" y="20"/>
                      <a:pt x="44" y="18"/>
                    </a:cubicBezTo>
                    <a:cubicBezTo>
                      <a:pt x="47" y="16"/>
                      <a:pt x="48" y="13"/>
                      <a:pt x="47" y="10"/>
                    </a:cubicBezTo>
                    <a:cubicBezTo>
                      <a:pt x="47" y="13"/>
                      <a:pt x="46" y="13"/>
                      <a:pt x="45" y="13"/>
                    </a:cubicBezTo>
                    <a:cubicBezTo>
                      <a:pt x="42" y="12"/>
                      <a:pt x="43" y="6"/>
                      <a:pt x="46" y="7"/>
                    </a:cubicBezTo>
                    <a:cubicBezTo>
                      <a:pt x="48" y="8"/>
                      <a:pt x="50" y="11"/>
                      <a:pt x="48" y="15"/>
                    </a:cubicBezTo>
                    <a:cubicBezTo>
                      <a:pt x="47" y="20"/>
                      <a:pt x="44" y="21"/>
                      <a:pt x="39" y="19"/>
                    </a:cubicBezTo>
                    <a:cubicBezTo>
                      <a:pt x="36" y="17"/>
                      <a:pt x="31" y="11"/>
                      <a:pt x="27" y="12"/>
                    </a:cubicBezTo>
                    <a:cubicBezTo>
                      <a:pt x="29" y="14"/>
                      <a:pt x="33" y="16"/>
                      <a:pt x="32" y="22"/>
                    </a:cubicBezTo>
                    <a:cubicBezTo>
                      <a:pt x="31" y="25"/>
                      <a:pt x="29" y="24"/>
                      <a:pt x="28" y="22"/>
                    </a:cubicBezTo>
                    <a:cubicBezTo>
                      <a:pt x="28" y="20"/>
                      <a:pt x="30" y="18"/>
                      <a:pt x="31" y="20"/>
                    </a:cubicBezTo>
                    <a:cubicBezTo>
                      <a:pt x="31" y="17"/>
                      <a:pt x="27" y="12"/>
                      <a:pt x="25" y="12"/>
                    </a:cubicBezTo>
                    <a:cubicBezTo>
                      <a:pt x="21" y="12"/>
                      <a:pt x="19" y="15"/>
                      <a:pt x="15" y="18"/>
                    </a:cubicBezTo>
                    <a:cubicBezTo>
                      <a:pt x="14" y="20"/>
                      <a:pt x="13" y="21"/>
                      <a:pt x="14" y="23"/>
                    </a:cubicBezTo>
                    <a:cubicBezTo>
                      <a:pt x="14" y="29"/>
                      <a:pt x="23" y="28"/>
                      <a:pt x="21" y="23"/>
                    </a:cubicBezTo>
                    <a:cubicBezTo>
                      <a:pt x="21" y="26"/>
                      <a:pt x="17" y="24"/>
                      <a:pt x="17" y="23"/>
                    </a:cubicBezTo>
                    <a:cubicBezTo>
                      <a:pt x="17" y="20"/>
                      <a:pt x="19" y="17"/>
                      <a:pt x="22" y="19"/>
                    </a:cubicBezTo>
                    <a:cubicBezTo>
                      <a:pt x="25" y="24"/>
                      <a:pt x="22" y="29"/>
                      <a:pt x="18" y="29"/>
                    </a:cubicBezTo>
                    <a:cubicBezTo>
                      <a:pt x="15" y="29"/>
                      <a:pt x="13" y="27"/>
                      <a:pt x="13" y="22"/>
                    </a:cubicBezTo>
                    <a:cubicBezTo>
                      <a:pt x="10" y="26"/>
                      <a:pt x="5" y="27"/>
                      <a:pt x="1" y="28"/>
                    </a:cubicBezTo>
                    <a:cubicBezTo>
                      <a:pt x="1" y="27"/>
                      <a:pt x="1" y="27"/>
                      <a:pt x="0" y="26"/>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273" name="Freeform 217"/>
              <p:cNvSpPr>
                <a:spLocks/>
              </p:cNvSpPr>
              <p:nvPr/>
            </p:nvSpPr>
            <p:spPr bwMode="auto">
              <a:xfrm>
                <a:off x="117" y="564"/>
                <a:ext cx="147" cy="42"/>
              </a:xfrm>
              <a:custGeom>
                <a:avLst/>
                <a:gdLst>
                  <a:gd name="T0" fmla="*/ 39216 w 9"/>
                  <a:gd name="T1" fmla="*/ 441 h 8"/>
                  <a:gd name="T2" fmla="*/ 4263 w 9"/>
                  <a:gd name="T3" fmla="*/ 1019 h 8"/>
                  <a:gd name="T4" fmla="*/ 4263 w 9"/>
                  <a:gd name="T5" fmla="*/ 441 h 8"/>
                  <a:gd name="T6" fmla="*/ 39216 w 9"/>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9" y="3"/>
                    </a:moveTo>
                    <a:cubicBezTo>
                      <a:pt x="8" y="6"/>
                      <a:pt x="3" y="8"/>
                      <a:pt x="1" y="7"/>
                    </a:cubicBezTo>
                    <a:cubicBezTo>
                      <a:pt x="0" y="6"/>
                      <a:pt x="0" y="4"/>
                      <a:pt x="1" y="3"/>
                    </a:cubicBezTo>
                    <a:cubicBezTo>
                      <a:pt x="4" y="0"/>
                      <a:pt x="8" y="2"/>
                      <a:pt x="9" y="3"/>
                    </a:cubicBezTo>
                    <a:close/>
                  </a:path>
                </a:pathLst>
              </a:custGeom>
              <a:solidFill>
                <a:srgbClr val="FFFFFF"/>
              </a:solidFill>
              <a:ln>
                <a:noFill/>
              </a:ln>
            </p:spPr>
            <p:txBody>
              <a:bodyPr/>
              <a:lstStyle/>
              <a:p>
                <a:pPr>
                  <a:defRPr/>
                </a:pPr>
                <a:endParaRPr lang="en-US">
                  <a:latin typeface="+mj-lt"/>
                  <a:cs typeface="Arial" charset="0"/>
                </a:endParaRPr>
              </a:p>
            </p:txBody>
          </p:sp>
          <p:sp>
            <p:nvSpPr>
              <p:cNvPr id="96274" name="Freeform 218"/>
              <p:cNvSpPr>
                <a:spLocks/>
              </p:cNvSpPr>
              <p:nvPr/>
            </p:nvSpPr>
            <p:spPr bwMode="auto">
              <a:xfrm>
                <a:off x="117" y="564"/>
                <a:ext cx="147" cy="42"/>
              </a:xfrm>
              <a:custGeom>
                <a:avLst/>
                <a:gdLst>
                  <a:gd name="T0" fmla="*/ 39216 w 9"/>
                  <a:gd name="T1" fmla="*/ 441 h 8"/>
                  <a:gd name="T2" fmla="*/ 4263 w 9"/>
                  <a:gd name="T3" fmla="*/ 1019 h 8"/>
                  <a:gd name="T4" fmla="*/ 4263 w 9"/>
                  <a:gd name="T5" fmla="*/ 441 h 8"/>
                  <a:gd name="T6" fmla="*/ 39216 w 9"/>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9" y="3"/>
                    </a:moveTo>
                    <a:cubicBezTo>
                      <a:pt x="8" y="6"/>
                      <a:pt x="3" y="8"/>
                      <a:pt x="1" y="7"/>
                    </a:cubicBezTo>
                    <a:cubicBezTo>
                      <a:pt x="0" y="6"/>
                      <a:pt x="0" y="4"/>
                      <a:pt x="1" y="3"/>
                    </a:cubicBezTo>
                    <a:cubicBezTo>
                      <a:pt x="4" y="0"/>
                      <a:pt x="8" y="2"/>
                      <a:pt x="9" y="3"/>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275" name="Freeform 219"/>
              <p:cNvSpPr>
                <a:spLocks/>
              </p:cNvSpPr>
              <p:nvPr/>
            </p:nvSpPr>
            <p:spPr bwMode="auto">
              <a:xfrm>
                <a:off x="313" y="490"/>
                <a:ext cx="98" cy="63"/>
              </a:xfrm>
              <a:custGeom>
                <a:avLst/>
                <a:gdLst>
                  <a:gd name="T0" fmla="*/ 8804 w 6"/>
                  <a:gd name="T1" fmla="*/ 1738 h 12"/>
                  <a:gd name="T2" fmla="*/ 26150 w 6"/>
                  <a:gd name="T3" fmla="*/ 441 h 12"/>
                  <a:gd name="T4" fmla="*/ 13067 w 6"/>
                  <a:gd name="T5" fmla="*/ 137 h 12"/>
                  <a:gd name="T6" fmla="*/ 8804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2" y="12"/>
                    </a:moveTo>
                    <a:cubicBezTo>
                      <a:pt x="4" y="12"/>
                      <a:pt x="6" y="6"/>
                      <a:pt x="6" y="3"/>
                    </a:cubicBezTo>
                    <a:cubicBezTo>
                      <a:pt x="5" y="0"/>
                      <a:pt x="4" y="0"/>
                      <a:pt x="3" y="1"/>
                    </a:cubicBezTo>
                    <a:cubicBezTo>
                      <a:pt x="0" y="5"/>
                      <a:pt x="1" y="10"/>
                      <a:pt x="2" y="12"/>
                    </a:cubicBezTo>
                    <a:close/>
                  </a:path>
                </a:pathLst>
              </a:custGeom>
              <a:solidFill>
                <a:srgbClr val="FFFFFF"/>
              </a:solidFill>
              <a:ln>
                <a:noFill/>
              </a:ln>
            </p:spPr>
            <p:txBody>
              <a:bodyPr/>
              <a:lstStyle/>
              <a:p>
                <a:pPr>
                  <a:defRPr/>
                </a:pPr>
                <a:endParaRPr lang="en-US">
                  <a:latin typeface="+mj-lt"/>
                  <a:cs typeface="Arial" charset="0"/>
                </a:endParaRPr>
              </a:p>
            </p:txBody>
          </p:sp>
          <p:sp>
            <p:nvSpPr>
              <p:cNvPr id="96276" name="Freeform 220"/>
              <p:cNvSpPr>
                <a:spLocks/>
              </p:cNvSpPr>
              <p:nvPr/>
            </p:nvSpPr>
            <p:spPr bwMode="auto">
              <a:xfrm>
                <a:off x="313" y="490"/>
                <a:ext cx="98" cy="63"/>
              </a:xfrm>
              <a:custGeom>
                <a:avLst/>
                <a:gdLst>
                  <a:gd name="T0" fmla="*/ 8804 w 6"/>
                  <a:gd name="T1" fmla="*/ 1738 h 12"/>
                  <a:gd name="T2" fmla="*/ 26150 w 6"/>
                  <a:gd name="T3" fmla="*/ 441 h 12"/>
                  <a:gd name="T4" fmla="*/ 13067 w 6"/>
                  <a:gd name="T5" fmla="*/ 137 h 12"/>
                  <a:gd name="T6" fmla="*/ 8804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2" y="12"/>
                    </a:moveTo>
                    <a:cubicBezTo>
                      <a:pt x="4" y="12"/>
                      <a:pt x="6" y="6"/>
                      <a:pt x="6" y="3"/>
                    </a:cubicBezTo>
                    <a:cubicBezTo>
                      <a:pt x="5" y="0"/>
                      <a:pt x="4" y="0"/>
                      <a:pt x="3" y="1"/>
                    </a:cubicBezTo>
                    <a:cubicBezTo>
                      <a:pt x="0" y="5"/>
                      <a:pt x="1" y="10"/>
                      <a:pt x="2" y="12"/>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277" name="Freeform 221"/>
              <p:cNvSpPr>
                <a:spLocks/>
              </p:cNvSpPr>
              <p:nvPr/>
            </p:nvSpPr>
            <p:spPr bwMode="auto">
              <a:xfrm>
                <a:off x="248" y="490"/>
                <a:ext cx="49" cy="48"/>
              </a:xfrm>
              <a:custGeom>
                <a:avLst/>
                <a:gdLst>
                  <a:gd name="T0" fmla="*/ 8804 w 3"/>
                  <a:gd name="T1" fmla="*/ 1365 h 9"/>
                  <a:gd name="T2" fmla="*/ 8804 w 3"/>
                  <a:gd name="T3" fmla="*/ 144 h 9"/>
                  <a:gd name="T4" fmla="*/ 0 w 3"/>
                  <a:gd name="T5" fmla="*/ 144 h 9"/>
                  <a:gd name="T6" fmla="*/ 8804 w 3"/>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2" y="9"/>
                    </a:moveTo>
                    <a:cubicBezTo>
                      <a:pt x="3" y="8"/>
                      <a:pt x="3" y="3"/>
                      <a:pt x="2" y="1"/>
                    </a:cubicBezTo>
                    <a:cubicBezTo>
                      <a:pt x="1" y="0"/>
                      <a:pt x="1" y="0"/>
                      <a:pt x="0" y="1"/>
                    </a:cubicBezTo>
                    <a:cubicBezTo>
                      <a:pt x="0" y="5"/>
                      <a:pt x="1" y="8"/>
                      <a:pt x="2" y="9"/>
                    </a:cubicBezTo>
                    <a:close/>
                  </a:path>
                </a:pathLst>
              </a:custGeom>
              <a:solidFill>
                <a:srgbClr val="FFFFFF"/>
              </a:solidFill>
              <a:ln>
                <a:noFill/>
              </a:ln>
            </p:spPr>
            <p:txBody>
              <a:bodyPr/>
              <a:lstStyle/>
              <a:p>
                <a:pPr>
                  <a:defRPr/>
                </a:pPr>
                <a:endParaRPr lang="en-US">
                  <a:latin typeface="+mj-lt"/>
                  <a:cs typeface="Arial" charset="0"/>
                </a:endParaRPr>
              </a:p>
            </p:txBody>
          </p:sp>
          <p:sp>
            <p:nvSpPr>
              <p:cNvPr id="96278" name="Freeform 222"/>
              <p:cNvSpPr>
                <a:spLocks/>
              </p:cNvSpPr>
              <p:nvPr/>
            </p:nvSpPr>
            <p:spPr bwMode="auto">
              <a:xfrm>
                <a:off x="248" y="490"/>
                <a:ext cx="49" cy="48"/>
              </a:xfrm>
              <a:custGeom>
                <a:avLst/>
                <a:gdLst>
                  <a:gd name="T0" fmla="*/ 8804 w 3"/>
                  <a:gd name="T1" fmla="*/ 1365 h 9"/>
                  <a:gd name="T2" fmla="*/ 8804 w 3"/>
                  <a:gd name="T3" fmla="*/ 144 h 9"/>
                  <a:gd name="T4" fmla="*/ 0 w 3"/>
                  <a:gd name="T5" fmla="*/ 144 h 9"/>
                  <a:gd name="T6" fmla="*/ 8804 w 3"/>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2" y="9"/>
                    </a:moveTo>
                    <a:cubicBezTo>
                      <a:pt x="3" y="8"/>
                      <a:pt x="3" y="3"/>
                      <a:pt x="2" y="1"/>
                    </a:cubicBezTo>
                    <a:cubicBezTo>
                      <a:pt x="1" y="0"/>
                      <a:pt x="1" y="0"/>
                      <a:pt x="0" y="1"/>
                    </a:cubicBezTo>
                    <a:cubicBezTo>
                      <a:pt x="0" y="5"/>
                      <a:pt x="1" y="8"/>
                      <a:pt x="2" y="9"/>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279" name="Freeform 223"/>
              <p:cNvSpPr>
                <a:spLocks/>
              </p:cNvSpPr>
              <p:nvPr/>
            </p:nvSpPr>
            <p:spPr bwMode="auto">
              <a:xfrm>
                <a:off x="117" y="538"/>
                <a:ext cx="115" cy="31"/>
              </a:xfrm>
              <a:custGeom>
                <a:avLst/>
                <a:gdLst>
                  <a:gd name="T0" fmla="*/ 31034 w 7"/>
                  <a:gd name="T1" fmla="*/ 429 h 6"/>
                  <a:gd name="T2" fmla="*/ 4321 w 7"/>
                  <a:gd name="T3" fmla="*/ 134 h 6"/>
                  <a:gd name="T4" fmla="*/ 4321 w 7"/>
                  <a:gd name="T5" fmla="*/ 429 h 6"/>
                  <a:gd name="T6" fmla="*/ 31034 w 7"/>
                  <a:gd name="T7" fmla="*/ 429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7" y="3"/>
                    </a:moveTo>
                    <a:cubicBezTo>
                      <a:pt x="6" y="1"/>
                      <a:pt x="3" y="0"/>
                      <a:pt x="1" y="1"/>
                    </a:cubicBezTo>
                    <a:cubicBezTo>
                      <a:pt x="0" y="2"/>
                      <a:pt x="0" y="3"/>
                      <a:pt x="1" y="3"/>
                    </a:cubicBezTo>
                    <a:cubicBezTo>
                      <a:pt x="3" y="6"/>
                      <a:pt x="6" y="5"/>
                      <a:pt x="7" y="3"/>
                    </a:cubicBezTo>
                    <a:close/>
                  </a:path>
                </a:pathLst>
              </a:custGeom>
              <a:solidFill>
                <a:srgbClr val="FFFFFF"/>
              </a:solidFill>
              <a:ln>
                <a:noFill/>
              </a:ln>
            </p:spPr>
            <p:txBody>
              <a:bodyPr/>
              <a:lstStyle/>
              <a:p>
                <a:pPr>
                  <a:defRPr/>
                </a:pPr>
                <a:endParaRPr lang="en-US">
                  <a:latin typeface="+mj-lt"/>
                  <a:cs typeface="Arial" charset="0"/>
                </a:endParaRPr>
              </a:p>
            </p:txBody>
          </p:sp>
          <p:sp>
            <p:nvSpPr>
              <p:cNvPr id="96280" name="Freeform 224"/>
              <p:cNvSpPr>
                <a:spLocks/>
              </p:cNvSpPr>
              <p:nvPr/>
            </p:nvSpPr>
            <p:spPr bwMode="auto">
              <a:xfrm>
                <a:off x="117" y="538"/>
                <a:ext cx="115" cy="31"/>
              </a:xfrm>
              <a:custGeom>
                <a:avLst/>
                <a:gdLst>
                  <a:gd name="T0" fmla="*/ 31034 w 7"/>
                  <a:gd name="T1" fmla="*/ 429 h 6"/>
                  <a:gd name="T2" fmla="*/ 4321 w 7"/>
                  <a:gd name="T3" fmla="*/ 134 h 6"/>
                  <a:gd name="T4" fmla="*/ 4321 w 7"/>
                  <a:gd name="T5" fmla="*/ 429 h 6"/>
                  <a:gd name="T6" fmla="*/ 31034 w 7"/>
                  <a:gd name="T7" fmla="*/ 429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7" y="3"/>
                    </a:moveTo>
                    <a:cubicBezTo>
                      <a:pt x="6" y="1"/>
                      <a:pt x="3" y="0"/>
                      <a:pt x="1" y="1"/>
                    </a:cubicBezTo>
                    <a:cubicBezTo>
                      <a:pt x="0" y="2"/>
                      <a:pt x="0" y="3"/>
                      <a:pt x="1" y="3"/>
                    </a:cubicBezTo>
                    <a:cubicBezTo>
                      <a:pt x="3" y="6"/>
                      <a:pt x="6" y="5"/>
                      <a:pt x="7" y="3"/>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281" name="Freeform 225"/>
              <p:cNvSpPr>
                <a:spLocks/>
              </p:cNvSpPr>
              <p:nvPr/>
            </p:nvSpPr>
            <p:spPr bwMode="auto">
              <a:xfrm>
                <a:off x="150" y="495"/>
                <a:ext cx="147" cy="74"/>
              </a:xfrm>
              <a:custGeom>
                <a:avLst/>
                <a:gdLst>
                  <a:gd name="T0" fmla="*/ 39216 w 9"/>
                  <a:gd name="T1" fmla="*/ 2067 h 14"/>
                  <a:gd name="T2" fmla="*/ 0 w 9"/>
                  <a:gd name="T3" fmla="*/ 449 h 14"/>
                  <a:gd name="T4" fmla="*/ 8804 w 9"/>
                  <a:gd name="T5" fmla="*/ 0 h 14"/>
                  <a:gd name="T6" fmla="*/ 39216 w 9"/>
                  <a:gd name="T7" fmla="*/ 2067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9" y="14"/>
                    </a:moveTo>
                    <a:cubicBezTo>
                      <a:pt x="6" y="14"/>
                      <a:pt x="1" y="7"/>
                      <a:pt x="0" y="3"/>
                    </a:cubicBezTo>
                    <a:cubicBezTo>
                      <a:pt x="0" y="0"/>
                      <a:pt x="1" y="0"/>
                      <a:pt x="2" y="0"/>
                    </a:cubicBezTo>
                    <a:cubicBezTo>
                      <a:pt x="7" y="3"/>
                      <a:pt x="9" y="11"/>
                      <a:pt x="9" y="14"/>
                    </a:cubicBezTo>
                    <a:close/>
                  </a:path>
                </a:pathLst>
              </a:custGeom>
              <a:solidFill>
                <a:srgbClr val="FFFFFF"/>
              </a:solidFill>
              <a:ln>
                <a:noFill/>
              </a:ln>
            </p:spPr>
            <p:txBody>
              <a:bodyPr/>
              <a:lstStyle/>
              <a:p>
                <a:pPr>
                  <a:defRPr/>
                </a:pPr>
                <a:endParaRPr lang="en-US">
                  <a:latin typeface="+mj-lt"/>
                  <a:cs typeface="Arial" charset="0"/>
                </a:endParaRPr>
              </a:p>
            </p:txBody>
          </p:sp>
          <p:sp>
            <p:nvSpPr>
              <p:cNvPr id="96282" name="Freeform 226"/>
              <p:cNvSpPr>
                <a:spLocks/>
              </p:cNvSpPr>
              <p:nvPr/>
            </p:nvSpPr>
            <p:spPr bwMode="auto">
              <a:xfrm>
                <a:off x="150" y="495"/>
                <a:ext cx="147" cy="74"/>
              </a:xfrm>
              <a:custGeom>
                <a:avLst/>
                <a:gdLst>
                  <a:gd name="T0" fmla="*/ 39216 w 9"/>
                  <a:gd name="T1" fmla="*/ 2067 h 14"/>
                  <a:gd name="T2" fmla="*/ 0 w 9"/>
                  <a:gd name="T3" fmla="*/ 449 h 14"/>
                  <a:gd name="T4" fmla="*/ 8804 w 9"/>
                  <a:gd name="T5" fmla="*/ 0 h 14"/>
                  <a:gd name="T6" fmla="*/ 39216 w 9"/>
                  <a:gd name="T7" fmla="*/ 2067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9" y="14"/>
                    </a:moveTo>
                    <a:cubicBezTo>
                      <a:pt x="6" y="14"/>
                      <a:pt x="1" y="7"/>
                      <a:pt x="0" y="3"/>
                    </a:cubicBezTo>
                    <a:cubicBezTo>
                      <a:pt x="0" y="0"/>
                      <a:pt x="1" y="0"/>
                      <a:pt x="2" y="0"/>
                    </a:cubicBezTo>
                    <a:cubicBezTo>
                      <a:pt x="7" y="3"/>
                      <a:pt x="9" y="11"/>
                      <a:pt x="9" y="14"/>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283" name="Freeform 227"/>
              <p:cNvSpPr>
                <a:spLocks/>
              </p:cNvSpPr>
              <p:nvPr/>
            </p:nvSpPr>
            <p:spPr bwMode="auto">
              <a:xfrm>
                <a:off x="264" y="559"/>
                <a:ext cx="114" cy="38"/>
              </a:xfrm>
              <a:custGeom>
                <a:avLst/>
                <a:gdLst>
                  <a:gd name="T0" fmla="*/ 0 w 7"/>
                  <a:gd name="T1" fmla="*/ 578 h 8"/>
                  <a:gd name="T2" fmla="*/ 21481 w 7"/>
                  <a:gd name="T3" fmla="*/ 0 h 8"/>
                  <a:gd name="T4" fmla="*/ 0 w 7"/>
                  <a:gd name="T5" fmla="*/ 578 h 8"/>
                  <a:gd name="T6" fmla="*/ 0 60000 65536"/>
                  <a:gd name="T7" fmla="*/ 0 60000 65536"/>
                  <a:gd name="T8" fmla="*/ 0 60000 65536"/>
                </a:gdLst>
                <a:ahLst/>
                <a:cxnLst>
                  <a:cxn ang="T6">
                    <a:pos x="T0" y="T1"/>
                  </a:cxn>
                  <a:cxn ang="T7">
                    <a:pos x="T2" y="T3"/>
                  </a:cxn>
                  <a:cxn ang="T8">
                    <a:pos x="T4" y="T5"/>
                  </a:cxn>
                </a:cxnLst>
                <a:rect l="0" t="0" r="r" b="b"/>
                <a:pathLst>
                  <a:path w="7" h="8">
                    <a:moveTo>
                      <a:pt x="0" y="4"/>
                    </a:moveTo>
                    <a:cubicBezTo>
                      <a:pt x="2" y="8"/>
                      <a:pt x="7" y="5"/>
                      <a:pt x="5" y="0"/>
                    </a:cubicBezTo>
                    <a:cubicBezTo>
                      <a:pt x="3" y="1"/>
                      <a:pt x="2" y="3"/>
                      <a:pt x="0" y="4"/>
                    </a:cubicBezTo>
                    <a:close/>
                  </a:path>
                </a:pathLst>
              </a:custGeom>
              <a:solidFill>
                <a:srgbClr val="FFFFFF"/>
              </a:solidFill>
              <a:ln>
                <a:noFill/>
              </a:ln>
            </p:spPr>
            <p:txBody>
              <a:bodyPr/>
              <a:lstStyle/>
              <a:p>
                <a:pPr>
                  <a:defRPr/>
                </a:pPr>
                <a:endParaRPr lang="en-US">
                  <a:latin typeface="+mj-lt"/>
                  <a:cs typeface="Arial" charset="0"/>
                </a:endParaRPr>
              </a:p>
            </p:txBody>
          </p:sp>
          <p:sp>
            <p:nvSpPr>
              <p:cNvPr id="96284" name="Freeform 228"/>
              <p:cNvSpPr>
                <a:spLocks noEditPoints="1"/>
              </p:cNvSpPr>
              <p:nvPr/>
            </p:nvSpPr>
            <p:spPr bwMode="auto">
              <a:xfrm>
                <a:off x="248" y="553"/>
                <a:ext cx="114" cy="43"/>
              </a:xfrm>
              <a:custGeom>
                <a:avLst/>
                <a:gdLst>
                  <a:gd name="T0" fmla="*/ 8745 w 7"/>
                  <a:gd name="T1" fmla="*/ 779 h 8"/>
                  <a:gd name="T2" fmla="*/ 17247 w 7"/>
                  <a:gd name="T3" fmla="*/ 925 h 8"/>
                  <a:gd name="T4" fmla="*/ 12996 w 7"/>
                  <a:gd name="T5" fmla="*/ 1242 h 8"/>
                  <a:gd name="T6" fmla="*/ 4251 w 7"/>
                  <a:gd name="T7" fmla="*/ 925 h 8"/>
                  <a:gd name="T8" fmla="*/ 8745 w 7"/>
                  <a:gd name="T9" fmla="*/ 779 h 8"/>
                  <a:gd name="T10" fmla="*/ 17247 w 7"/>
                  <a:gd name="T11" fmla="*/ 925 h 8"/>
                  <a:gd name="T12" fmla="*/ 17247 w 7"/>
                  <a:gd name="T13" fmla="*/ 925 h 8"/>
                  <a:gd name="T14" fmla="*/ 21481 w 7"/>
                  <a:gd name="T15" fmla="*/ 1242 h 8"/>
                  <a:gd name="T16" fmla="*/ 12996 w 7"/>
                  <a:gd name="T17" fmla="*/ 1242 h 8"/>
                  <a:gd name="T18" fmla="*/ 17247 w 7"/>
                  <a:gd name="T19" fmla="*/ 925 h 8"/>
                  <a:gd name="T20" fmla="*/ 17247 w 7"/>
                  <a:gd name="T21" fmla="*/ 925 h 8"/>
                  <a:gd name="T22" fmla="*/ 21481 w 7"/>
                  <a:gd name="T23" fmla="*/ 925 h 8"/>
                  <a:gd name="T24" fmla="*/ 25992 w 7"/>
                  <a:gd name="T25" fmla="*/ 925 h 8"/>
                  <a:gd name="T26" fmla="*/ 21481 w 7"/>
                  <a:gd name="T27" fmla="*/ 1242 h 8"/>
                  <a:gd name="T28" fmla="*/ 17247 w 7"/>
                  <a:gd name="T29" fmla="*/ 925 h 8"/>
                  <a:gd name="T30" fmla="*/ 21481 w 7"/>
                  <a:gd name="T31" fmla="*/ 925 h 8"/>
                  <a:gd name="T32" fmla="*/ 21481 w 7"/>
                  <a:gd name="T33" fmla="*/ 925 h 8"/>
                  <a:gd name="T34" fmla="*/ 25992 w 7"/>
                  <a:gd name="T35" fmla="*/ 925 h 8"/>
                  <a:gd name="T36" fmla="*/ 21481 w 7"/>
                  <a:gd name="T37" fmla="*/ 925 h 8"/>
                  <a:gd name="T38" fmla="*/ 21481 w 7"/>
                  <a:gd name="T39" fmla="*/ 925 h 8"/>
                  <a:gd name="T40" fmla="*/ 21481 w 7"/>
                  <a:gd name="T41" fmla="*/ 145 h 8"/>
                  <a:gd name="T42" fmla="*/ 25992 w 7"/>
                  <a:gd name="T43" fmla="*/ 145 h 8"/>
                  <a:gd name="T44" fmla="*/ 25992 w 7"/>
                  <a:gd name="T45" fmla="*/ 925 h 8"/>
                  <a:gd name="T46" fmla="*/ 21481 w 7"/>
                  <a:gd name="T47" fmla="*/ 925 h 8"/>
                  <a:gd name="T48" fmla="*/ 21481 w 7"/>
                  <a:gd name="T49" fmla="*/ 0 h 8"/>
                  <a:gd name="T50" fmla="*/ 25992 w 7"/>
                  <a:gd name="T51" fmla="*/ 0 h 8"/>
                  <a:gd name="T52" fmla="*/ 25992 w 7"/>
                  <a:gd name="T53" fmla="*/ 145 h 8"/>
                  <a:gd name="T54" fmla="*/ 25992 w 7"/>
                  <a:gd name="T55" fmla="*/ 145 h 8"/>
                  <a:gd name="T56" fmla="*/ 21481 w 7"/>
                  <a:gd name="T57" fmla="*/ 0 h 8"/>
                  <a:gd name="T58" fmla="*/ 25992 w 7"/>
                  <a:gd name="T59" fmla="*/ 145 h 8"/>
                  <a:gd name="T60" fmla="*/ 17247 w 7"/>
                  <a:gd name="T61" fmla="*/ 634 h 8"/>
                  <a:gd name="T62" fmla="*/ 12996 w 7"/>
                  <a:gd name="T63" fmla="*/ 317 h 8"/>
                  <a:gd name="T64" fmla="*/ 21481 w 7"/>
                  <a:gd name="T65" fmla="*/ 0 h 8"/>
                  <a:gd name="T66" fmla="*/ 25992 w 7"/>
                  <a:gd name="T67" fmla="*/ 145 h 8"/>
                  <a:gd name="T68" fmla="*/ 17247 w 7"/>
                  <a:gd name="T69" fmla="*/ 634 h 8"/>
                  <a:gd name="T70" fmla="*/ 4251 w 7"/>
                  <a:gd name="T71" fmla="*/ 925 h 8"/>
                  <a:gd name="T72" fmla="*/ 4251 w 7"/>
                  <a:gd name="T73" fmla="*/ 779 h 8"/>
                  <a:gd name="T74" fmla="*/ 12996 w 7"/>
                  <a:gd name="T75" fmla="*/ 317 h 8"/>
                  <a:gd name="T76" fmla="*/ 17247 w 7"/>
                  <a:gd name="T77" fmla="*/ 634 h 8"/>
                  <a:gd name="T78" fmla="*/ 4251 w 7"/>
                  <a:gd name="T79" fmla="*/ 925 h 8"/>
                  <a:gd name="T80" fmla="*/ 0 w 7"/>
                  <a:gd name="T81" fmla="*/ 779 h 8"/>
                  <a:gd name="T82" fmla="*/ 4251 w 7"/>
                  <a:gd name="T83" fmla="*/ 779 h 8"/>
                  <a:gd name="T84" fmla="*/ 4251 w 7"/>
                  <a:gd name="T85" fmla="*/ 779 h 8"/>
                  <a:gd name="T86" fmla="*/ 4251 w 7"/>
                  <a:gd name="T87" fmla="*/ 925 h 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7" h="8">
                    <a:moveTo>
                      <a:pt x="2" y="5"/>
                    </a:moveTo>
                    <a:cubicBezTo>
                      <a:pt x="2" y="6"/>
                      <a:pt x="3" y="6"/>
                      <a:pt x="4" y="6"/>
                    </a:cubicBezTo>
                    <a:lnTo>
                      <a:pt x="3" y="8"/>
                    </a:lnTo>
                    <a:cubicBezTo>
                      <a:pt x="2" y="8"/>
                      <a:pt x="1" y="7"/>
                      <a:pt x="1" y="6"/>
                    </a:cubicBezTo>
                    <a:lnTo>
                      <a:pt x="2" y="5"/>
                    </a:lnTo>
                    <a:close/>
                    <a:moveTo>
                      <a:pt x="4" y="6"/>
                    </a:moveTo>
                    <a:cubicBezTo>
                      <a:pt x="4" y="7"/>
                      <a:pt x="4" y="6"/>
                      <a:pt x="4" y="6"/>
                    </a:cubicBezTo>
                    <a:lnTo>
                      <a:pt x="5" y="8"/>
                    </a:lnTo>
                    <a:cubicBezTo>
                      <a:pt x="4" y="8"/>
                      <a:pt x="4" y="8"/>
                      <a:pt x="3" y="8"/>
                    </a:cubicBezTo>
                    <a:lnTo>
                      <a:pt x="4" y="6"/>
                    </a:lnTo>
                    <a:close/>
                    <a:moveTo>
                      <a:pt x="4" y="6"/>
                    </a:moveTo>
                    <a:cubicBezTo>
                      <a:pt x="5" y="6"/>
                      <a:pt x="5" y="6"/>
                      <a:pt x="5" y="6"/>
                    </a:cubicBezTo>
                    <a:lnTo>
                      <a:pt x="6" y="6"/>
                    </a:lnTo>
                    <a:cubicBezTo>
                      <a:pt x="6" y="7"/>
                      <a:pt x="5" y="7"/>
                      <a:pt x="5" y="8"/>
                    </a:cubicBezTo>
                    <a:lnTo>
                      <a:pt x="4" y="6"/>
                    </a:lnTo>
                    <a:close/>
                    <a:moveTo>
                      <a:pt x="5" y="6"/>
                    </a:moveTo>
                    <a:lnTo>
                      <a:pt x="5" y="6"/>
                    </a:lnTo>
                    <a:lnTo>
                      <a:pt x="6" y="6"/>
                    </a:lnTo>
                    <a:lnTo>
                      <a:pt x="5" y="6"/>
                    </a:lnTo>
                    <a:close/>
                    <a:moveTo>
                      <a:pt x="5" y="6"/>
                    </a:moveTo>
                    <a:cubicBezTo>
                      <a:pt x="6" y="5"/>
                      <a:pt x="6" y="3"/>
                      <a:pt x="5" y="1"/>
                    </a:cubicBezTo>
                    <a:lnTo>
                      <a:pt x="6" y="1"/>
                    </a:lnTo>
                    <a:cubicBezTo>
                      <a:pt x="7" y="3"/>
                      <a:pt x="7" y="5"/>
                      <a:pt x="6" y="6"/>
                    </a:cubicBezTo>
                    <a:lnTo>
                      <a:pt x="5" y="6"/>
                    </a:lnTo>
                    <a:close/>
                    <a:moveTo>
                      <a:pt x="5" y="0"/>
                    </a:moveTo>
                    <a:lnTo>
                      <a:pt x="6" y="0"/>
                    </a:lnTo>
                    <a:lnTo>
                      <a:pt x="6" y="1"/>
                    </a:lnTo>
                    <a:lnTo>
                      <a:pt x="5" y="0"/>
                    </a:lnTo>
                    <a:close/>
                    <a:moveTo>
                      <a:pt x="6" y="1"/>
                    </a:moveTo>
                    <a:cubicBezTo>
                      <a:pt x="5" y="2"/>
                      <a:pt x="4" y="3"/>
                      <a:pt x="4" y="4"/>
                    </a:cubicBezTo>
                    <a:lnTo>
                      <a:pt x="3" y="2"/>
                    </a:lnTo>
                    <a:cubicBezTo>
                      <a:pt x="4" y="2"/>
                      <a:pt x="4" y="1"/>
                      <a:pt x="5" y="0"/>
                    </a:cubicBezTo>
                    <a:lnTo>
                      <a:pt x="6" y="1"/>
                    </a:lnTo>
                    <a:close/>
                    <a:moveTo>
                      <a:pt x="4" y="4"/>
                    </a:moveTo>
                    <a:cubicBezTo>
                      <a:pt x="3" y="4"/>
                      <a:pt x="2" y="5"/>
                      <a:pt x="1" y="6"/>
                    </a:cubicBezTo>
                    <a:lnTo>
                      <a:pt x="1" y="5"/>
                    </a:lnTo>
                    <a:cubicBezTo>
                      <a:pt x="2" y="4"/>
                      <a:pt x="2" y="3"/>
                      <a:pt x="3" y="2"/>
                    </a:cubicBezTo>
                    <a:lnTo>
                      <a:pt x="4" y="4"/>
                    </a:lnTo>
                    <a:close/>
                    <a:moveTo>
                      <a:pt x="1" y="6"/>
                    </a:moveTo>
                    <a:lnTo>
                      <a:pt x="0" y="5"/>
                    </a:lnTo>
                    <a:lnTo>
                      <a:pt x="1" y="5"/>
                    </a:lnTo>
                    <a:lnTo>
                      <a:pt x="1" y="6"/>
                    </a:lnTo>
                    <a:close/>
                  </a:path>
                </a:pathLst>
              </a:custGeom>
              <a:solidFill>
                <a:srgbClr val="340E70"/>
              </a:solidFill>
              <a:ln>
                <a:noFill/>
              </a:ln>
            </p:spPr>
            <p:txBody>
              <a:bodyPr/>
              <a:lstStyle/>
              <a:p>
                <a:pPr>
                  <a:defRPr/>
                </a:pPr>
                <a:endParaRPr lang="en-US">
                  <a:latin typeface="+mj-lt"/>
                  <a:cs typeface="Arial" charset="0"/>
                </a:endParaRPr>
              </a:p>
            </p:txBody>
          </p:sp>
          <p:sp>
            <p:nvSpPr>
              <p:cNvPr id="96285" name="Freeform 229"/>
              <p:cNvSpPr>
                <a:spLocks/>
              </p:cNvSpPr>
              <p:nvPr/>
            </p:nvSpPr>
            <p:spPr bwMode="auto">
              <a:xfrm>
                <a:off x="264" y="627"/>
                <a:ext cx="98" cy="64"/>
              </a:xfrm>
              <a:custGeom>
                <a:avLst/>
                <a:gdLst>
                  <a:gd name="T0" fmla="*/ 21870 w 6"/>
                  <a:gd name="T1" fmla="*/ 0 h 12"/>
                  <a:gd name="T2" fmla="*/ 0 w 6"/>
                  <a:gd name="T3" fmla="*/ 1365 h 12"/>
                  <a:gd name="T4" fmla="*/ 13067 w 6"/>
                  <a:gd name="T5" fmla="*/ 1680 h 12"/>
                  <a:gd name="T6" fmla="*/ 21870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5" y="0"/>
                    </a:moveTo>
                    <a:cubicBezTo>
                      <a:pt x="2" y="0"/>
                      <a:pt x="0" y="6"/>
                      <a:pt x="0" y="9"/>
                    </a:cubicBezTo>
                    <a:cubicBezTo>
                      <a:pt x="1" y="12"/>
                      <a:pt x="2" y="12"/>
                      <a:pt x="3" y="11"/>
                    </a:cubicBezTo>
                    <a:cubicBezTo>
                      <a:pt x="6" y="7"/>
                      <a:pt x="6" y="2"/>
                      <a:pt x="5" y="0"/>
                    </a:cubicBezTo>
                    <a:close/>
                  </a:path>
                </a:pathLst>
              </a:custGeom>
              <a:solidFill>
                <a:srgbClr val="FFFFFF"/>
              </a:solidFill>
              <a:ln>
                <a:noFill/>
              </a:ln>
            </p:spPr>
            <p:txBody>
              <a:bodyPr/>
              <a:lstStyle/>
              <a:p>
                <a:pPr>
                  <a:defRPr/>
                </a:pPr>
                <a:endParaRPr lang="en-US">
                  <a:latin typeface="+mj-lt"/>
                  <a:cs typeface="Arial" charset="0"/>
                </a:endParaRPr>
              </a:p>
            </p:txBody>
          </p:sp>
          <p:sp>
            <p:nvSpPr>
              <p:cNvPr id="96286" name="Freeform 230"/>
              <p:cNvSpPr>
                <a:spLocks/>
              </p:cNvSpPr>
              <p:nvPr/>
            </p:nvSpPr>
            <p:spPr bwMode="auto">
              <a:xfrm>
                <a:off x="264" y="627"/>
                <a:ext cx="98" cy="64"/>
              </a:xfrm>
              <a:custGeom>
                <a:avLst/>
                <a:gdLst>
                  <a:gd name="T0" fmla="*/ 21870 w 6"/>
                  <a:gd name="T1" fmla="*/ 0 h 12"/>
                  <a:gd name="T2" fmla="*/ 0 w 6"/>
                  <a:gd name="T3" fmla="*/ 1365 h 12"/>
                  <a:gd name="T4" fmla="*/ 13067 w 6"/>
                  <a:gd name="T5" fmla="*/ 1680 h 12"/>
                  <a:gd name="T6" fmla="*/ 21870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5" y="0"/>
                    </a:moveTo>
                    <a:cubicBezTo>
                      <a:pt x="2" y="0"/>
                      <a:pt x="0" y="6"/>
                      <a:pt x="0" y="9"/>
                    </a:cubicBezTo>
                    <a:cubicBezTo>
                      <a:pt x="1" y="12"/>
                      <a:pt x="2" y="12"/>
                      <a:pt x="3" y="11"/>
                    </a:cubicBezTo>
                    <a:cubicBezTo>
                      <a:pt x="6" y="7"/>
                      <a:pt x="6" y="2"/>
                      <a:pt x="5" y="0"/>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287" name="Freeform 231"/>
              <p:cNvSpPr>
                <a:spLocks/>
              </p:cNvSpPr>
              <p:nvPr/>
            </p:nvSpPr>
            <p:spPr bwMode="auto">
              <a:xfrm>
                <a:off x="411" y="575"/>
                <a:ext cx="163" cy="38"/>
              </a:xfrm>
              <a:custGeom>
                <a:avLst/>
                <a:gdLst>
                  <a:gd name="T0" fmla="*/ 0 w 10"/>
                  <a:gd name="T1" fmla="*/ 719 h 8"/>
                  <a:gd name="T2" fmla="*/ 34540 w 10"/>
                  <a:gd name="T3" fmla="*/ 305 h 8"/>
                  <a:gd name="T4" fmla="*/ 39055 w 10"/>
                  <a:gd name="T5" fmla="*/ 882 h 8"/>
                  <a:gd name="T6" fmla="*/ 0 w 10"/>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0" y="5"/>
                    </a:moveTo>
                    <a:cubicBezTo>
                      <a:pt x="1" y="2"/>
                      <a:pt x="6" y="0"/>
                      <a:pt x="8" y="2"/>
                    </a:cubicBezTo>
                    <a:cubicBezTo>
                      <a:pt x="10" y="3"/>
                      <a:pt x="10" y="5"/>
                      <a:pt x="9" y="6"/>
                    </a:cubicBezTo>
                    <a:cubicBezTo>
                      <a:pt x="5" y="8"/>
                      <a:pt x="2" y="7"/>
                      <a:pt x="0" y="5"/>
                    </a:cubicBezTo>
                    <a:close/>
                  </a:path>
                </a:pathLst>
              </a:custGeom>
              <a:solidFill>
                <a:srgbClr val="FFFFFF"/>
              </a:solidFill>
              <a:ln>
                <a:noFill/>
              </a:ln>
            </p:spPr>
            <p:txBody>
              <a:bodyPr/>
              <a:lstStyle/>
              <a:p>
                <a:pPr>
                  <a:defRPr/>
                </a:pPr>
                <a:endParaRPr lang="en-US">
                  <a:latin typeface="+mj-lt"/>
                  <a:cs typeface="Arial" charset="0"/>
                </a:endParaRPr>
              </a:p>
            </p:txBody>
          </p:sp>
          <p:sp>
            <p:nvSpPr>
              <p:cNvPr id="96288" name="Freeform 232"/>
              <p:cNvSpPr>
                <a:spLocks/>
              </p:cNvSpPr>
              <p:nvPr/>
            </p:nvSpPr>
            <p:spPr bwMode="auto">
              <a:xfrm>
                <a:off x="411" y="575"/>
                <a:ext cx="163" cy="38"/>
              </a:xfrm>
              <a:custGeom>
                <a:avLst/>
                <a:gdLst>
                  <a:gd name="T0" fmla="*/ 0 w 10"/>
                  <a:gd name="T1" fmla="*/ 719 h 8"/>
                  <a:gd name="T2" fmla="*/ 34540 w 10"/>
                  <a:gd name="T3" fmla="*/ 305 h 8"/>
                  <a:gd name="T4" fmla="*/ 39055 w 10"/>
                  <a:gd name="T5" fmla="*/ 882 h 8"/>
                  <a:gd name="T6" fmla="*/ 0 w 10"/>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0" y="5"/>
                    </a:moveTo>
                    <a:cubicBezTo>
                      <a:pt x="1" y="2"/>
                      <a:pt x="6" y="0"/>
                      <a:pt x="8" y="2"/>
                    </a:cubicBezTo>
                    <a:cubicBezTo>
                      <a:pt x="10" y="3"/>
                      <a:pt x="10" y="5"/>
                      <a:pt x="9" y="6"/>
                    </a:cubicBezTo>
                    <a:cubicBezTo>
                      <a:pt x="5" y="8"/>
                      <a:pt x="2" y="7"/>
                      <a:pt x="0" y="5"/>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289" name="Freeform 233"/>
              <p:cNvSpPr>
                <a:spLocks/>
              </p:cNvSpPr>
              <p:nvPr/>
            </p:nvSpPr>
            <p:spPr bwMode="auto">
              <a:xfrm>
                <a:off x="444" y="622"/>
                <a:ext cx="98" cy="32"/>
              </a:xfrm>
              <a:custGeom>
                <a:avLst/>
                <a:gdLst>
                  <a:gd name="T0" fmla="*/ 0 w 6"/>
                  <a:gd name="T1" fmla="*/ 144 h 6"/>
                  <a:gd name="T2" fmla="*/ 26150 w 6"/>
                  <a:gd name="T3" fmla="*/ 453 h 6"/>
                  <a:gd name="T4" fmla="*/ 21870 w 6"/>
                  <a:gd name="T5" fmla="*/ 768 h 6"/>
                  <a:gd name="T6" fmla="*/ 0 w 6"/>
                  <a:gd name="T7" fmla="*/ 144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0" y="1"/>
                    </a:moveTo>
                    <a:cubicBezTo>
                      <a:pt x="1" y="0"/>
                      <a:pt x="5" y="1"/>
                      <a:pt x="6" y="3"/>
                    </a:cubicBezTo>
                    <a:cubicBezTo>
                      <a:pt x="6" y="4"/>
                      <a:pt x="6" y="5"/>
                      <a:pt x="5" y="5"/>
                    </a:cubicBezTo>
                    <a:cubicBezTo>
                      <a:pt x="2" y="6"/>
                      <a:pt x="0" y="3"/>
                      <a:pt x="0" y="1"/>
                    </a:cubicBezTo>
                    <a:close/>
                  </a:path>
                </a:pathLst>
              </a:custGeom>
              <a:solidFill>
                <a:srgbClr val="FFFFFF"/>
              </a:solidFill>
              <a:ln>
                <a:noFill/>
              </a:ln>
            </p:spPr>
            <p:txBody>
              <a:bodyPr/>
              <a:lstStyle/>
              <a:p>
                <a:pPr>
                  <a:defRPr/>
                </a:pPr>
                <a:endParaRPr lang="en-US">
                  <a:latin typeface="+mj-lt"/>
                  <a:cs typeface="Arial" charset="0"/>
                </a:endParaRPr>
              </a:p>
            </p:txBody>
          </p:sp>
          <p:sp>
            <p:nvSpPr>
              <p:cNvPr id="96290" name="Freeform 234"/>
              <p:cNvSpPr>
                <a:spLocks/>
              </p:cNvSpPr>
              <p:nvPr/>
            </p:nvSpPr>
            <p:spPr bwMode="auto">
              <a:xfrm>
                <a:off x="444" y="622"/>
                <a:ext cx="98" cy="32"/>
              </a:xfrm>
              <a:custGeom>
                <a:avLst/>
                <a:gdLst>
                  <a:gd name="T0" fmla="*/ 0 w 6"/>
                  <a:gd name="T1" fmla="*/ 144 h 6"/>
                  <a:gd name="T2" fmla="*/ 26150 w 6"/>
                  <a:gd name="T3" fmla="*/ 453 h 6"/>
                  <a:gd name="T4" fmla="*/ 21870 w 6"/>
                  <a:gd name="T5" fmla="*/ 768 h 6"/>
                  <a:gd name="T6" fmla="*/ 0 w 6"/>
                  <a:gd name="T7" fmla="*/ 144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0" y="1"/>
                    </a:moveTo>
                    <a:cubicBezTo>
                      <a:pt x="1" y="0"/>
                      <a:pt x="5" y="1"/>
                      <a:pt x="6" y="3"/>
                    </a:cubicBezTo>
                    <a:cubicBezTo>
                      <a:pt x="6" y="4"/>
                      <a:pt x="6" y="5"/>
                      <a:pt x="5" y="5"/>
                    </a:cubicBezTo>
                    <a:cubicBezTo>
                      <a:pt x="2" y="6"/>
                      <a:pt x="0" y="3"/>
                      <a:pt x="0" y="1"/>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291" name="Freeform 235"/>
              <p:cNvSpPr>
                <a:spLocks/>
              </p:cNvSpPr>
              <p:nvPr/>
            </p:nvSpPr>
            <p:spPr bwMode="auto">
              <a:xfrm>
                <a:off x="346" y="648"/>
                <a:ext cx="65" cy="52"/>
              </a:xfrm>
              <a:custGeom>
                <a:avLst/>
                <a:gdLst>
                  <a:gd name="T0" fmla="*/ 12935 w 4"/>
                  <a:gd name="T1" fmla="*/ 0 h 9"/>
                  <a:gd name="T2" fmla="*/ 12935 w 4"/>
                  <a:gd name="T3" fmla="*/ 1221 h 9"/>
                  <a:gd name="T4" fmla="*/ 4225 w 4"/>
                  <a:gd name="T5" fmla="*/ 1221 h 9"/>
                  <a:gd name="T6" fmla="*/ 12935 w 4"/>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3" y="0"/>
                    </a:moveTo>
                    <a:cubicBezTo>
                      <a:pt x="4" y="1"/>
                      <a:pt x="4" y="6"/>
                      <a:pt x="3" y="8"/>
                    </a:cubicBezTo>
                    <a:cubicBezTo>
                      <a:pt x="2" y="9"/>
                      <a:pt x="2" y="9"/>
                      <a:pt x="1" y="8"/>
                    </a:cubicBezTo>
                    <a:cubicBezTo>
                      <a:pt x="0" y="4"/>
                      <a:pt x="2" y="1"/>
                      <a:pt x="3" y="0"/>
                    </a:cubicBezTo>
                    <a:close/>
                  </a:path>
                </a:pathLst>
              </a:custGeom>
              <a:solidFill>
                <a:srgbClr val="FFFFFF"/>
              </a:solidFill>
              <a:ln>
                <a:noFill/>
              </a:ln>
            </p:spPr>
            <p:txBody>
              <a:bodyPr/>
              <a:lstStyle/>
              <a:p>
                <a:pPr>
                  <a:defRPr/>
                </a:pPr>
                <a:endParaRPr lang="en-US">
                  <a:latin typeface="+mj-lt"/>
                  <a:cs typeface="Arial" charset="0"/>
                </a:endParaRPr>
              </a:p>
            </p:txBody>
          </p:sp>
          <p:sp>
            <p:nvSpPr>
              <p:cNvPr id="96292" name="Freeform 236"/>
              <p:cNvSpPr>
                <a:spLocks/>
              </p:cNvSpPr>
              <p:nvPr/>
            </p:nvSpPr>
            <p:spPr bwMode="auto">
              <a:xfrm>
                <a:off x="346" y="648"/>
                <a:ext cx="65" cy="52"/>
              </a:xfrm>
              <a:custGeom>
                <a:avLst/>
                <a:gdLst>
                  <a:gd name="T0" fmla="*/ 12935 w 4"/>
                  <a:gd name="T1" fmla="*/ 0 h 9"/>
                  <a:gd name="T2" fmla="*/ 12935 w 4"/>
                  <a:gd name="T3" fmla="*/ 1221 h 9"/>
                  <a:gd name="T4" fmla="*/ 4225 w 4"/>
                  <a:gd name="T5" fmla="*/ 1221 h 9"/>
                  <a:gd name="T6" fmla="*/ 12935 w 4"/>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3" y="0"/>
                    </a:moveTo>
                    <a:cubicBezTo>
                      <a:pt x="4" y="1"/>
                      <a:pt x="4" y="6"/>
                      <a:pt x="3" y="8"/>
                    </a:cubicBezTo>
                    <a:cubicBezTo>
                      <a:pt x="2" y="9"/>
                      <a:pt x="2" y="9"/>
                      <a:pt x="1" y="8"/>
                    </a:cubicBezTo>
                    <a:cubicBezTo>
                      <a:pt x="0" y="4"/>
                      <a:pt x="2" y="1"/>
                      <a:pt x="3" y="0"/>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293" name="Freeform 237"/>
              <p:cNvSpPr>
                <a:spLocks/>
              </p:cNvSpPr>
              <p:nvPr/>
            </p:nvSpPr>
            <p:spPr bwMode="auto">
              <a:xfrm>
                <a:off x="362" y="617"/>
                <a:ext cx="147" cy="82"/>
              </a:xfrm>
              <a:custGeom>
                <a:avLst/>
                <a:gdLst>
                  <a:gd name="T0" fmla="*/ 4263 w 9"/>
                  <a:gd name="T1" fmla="*/ 0 h 15"/>
                  <a:gd name="T2" fmla="*/ 26150 w 9"/>
                  <a:gd name="T3" fmla="*/ 2054 h 15"/>
                  <a:gd name="T4" fmla="*/ 39216 w 9"/>
                  <a:gd name="T5" fmla="*/ 1749 h 15"/>
                  <a:gd name="T6" fmla="*/ 4263 w 9"/>
                  <a:gd name="T7" fmla="*/ 0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1" y="0"/>
                    </a:moveTo>
                    <a:cubicBezTo>
                      <a:pt x="0" y="3"/>
                      <a:pt x="3" y="12"/>
                      <a:pt x="6" y="14"/>
                    </a:cubicBezTo>
                    <a:cubicBezTo>
                      <a:pt x="8" y="15"/>
                      <a:pt x="9" y="14"/>
                      <a:pt x="9" y="12"/>
                    </a:cubicBezTo>
                    <a:cubicBezTo>
                      <a:pt x="8" y="5"/>
                      <a:pt x="3" y="0"/>
                      <a:pt x="1" y="0"/>
                    </a:cubicBezTo>
                    <a:close/>
                  </a:path>
                </a:pathLst>
              </a:custGeom>
              <a:solidFill>
                <a:srgbClr val="FFFFFF"/>
              </a:solidFill>
              <a:ln>
                <a:noFill/>
              </a:ln>
            </p:spPr>
            <p:txBody>
              <a:bodyPr/>
              <a:lstStyle/>
              <a:p>
                <a:pPr>
                  <a:defRPr/>
                </a:pPr>
                <a:endParaRPr lang="en-US">
                  <a:latin typeface="+mj-lt"/>
                  <a:cs typeface="Arial" charset="0"/>
                </a:endParaRPr>
              </a:p>
            </p:txBody>
          </p:sp>
          <p:sp>
            <p:nvSpPr>
              <p:cNvPr id="96294" name="Freeform 238"/>
              <p:cNvSpPr>
                <a:spLocks/>
              </p:cNvSpPr>
              <p:nvPr/>
            </p:nvSpPr>
            <p:spPr bwMode="auto">
              <a:xfrm>
                <a:off x="362" y="617"/>
                <a:ext cx="147" cy="82"/>
              </a:xfrm>
              <a:custGeom>
                <a:avLst/>
                <a:gdLst>
                  <a:gd name="T0" fmla="*/ 4263 w 9"/>
                  <a:gd name="T1" fmla="*/ 0 h 15"/>
                  <a:gd name="T2" fmla="*/ 26150 w 9"/>
                  <a:gd name="T3" fmla="*/ 2054 h 15"/>
                  <a:gd name="T4" fmla="*/ 39216 w 9"/>
                  <a:gd name="T5" fmla="*/ 1749 h 15"/>
                  <a:gd name="T6" fmla="*/ 4263 w 9"/>
                  <a:gd name="T7" fmla="*/ 0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1" y="0"/>
                    </a:moveTo>
                    <a:cubicBezTo>
                      <a:pt x="0" y="3"/>
                      <a:pt x="3" y="12"/>
                      <a:pt x="6" y="14"/>
                    </a:cubicBezTo>
                    <a:cubicBezTo>
                      <a:pt x="8" y="15"/>
                      <a:pt x="9" y="14"/>
                      <a:pt x="9" y="12"/>
                    </a:cubicBezTo>
                    <a:cubicBezTo>
                      <a:pt x="8" y="5"/>
                      <a:pt x="3" y="0"/>
                      <a:pt x="1" y="0"/>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295" name="Freeform 239"/>
              <p:cNvSpPr>
                <a:spLocks/>
              </p:cNvSpPr>
              <p:nvPr/>
            </p:nvSpPr>
            <p:spPr bwMode="auto">
              <a:xfrm>
                <a:off x="297" y="575"/>
                <a:ext cx="114" cy="52"/>
              </a:xfrm>
              <a:custGeom>
                <a:avLst/>
                <a:gdLst>
                  <a:gd name="T0" fmla="*/ 12996 w 7"/>
                  <a:gd name="T1" fmla="*/ 1404 h 10"/>
                  <a:gd name="T2" fmla="*/ 30243 w 7"/>
                  <a:gd name="T3" fmla="*/ 702 h 10"/>
                  <a:gd name="T4" fmla="*/ 12996 w 7"/>
                  <a:gd name="T5" fmla="*/ 1404 h 10"/>
                  <a:gd name="T6" fmla="*/ 0 60000 65536"/>
                  <a:gd name="T7" fmla="*/ 0 60000 65536"/>
                  <a:gd name="T8" fmla="*/ 0 60000 65536"/>
                </a:gdLst>
                <a:ahLst/>
                <a:cxnLst>
                  <a:cxn ang="T6">
                    <a:pos x="T0" y="T1"/>
                  </a:cxn>
                  <a:cxn ang="T7">
                    <a:pos x="T2" y="T3"/>
                  </a:cxn>
                  <a:cxn ang="T8">
                    <a:pos x="T4" y="T5"/>
                  </a:cxn>
                </a:cxnLst>
                <a:rect l="0" t="0" r="r" b="b"/>
                <a:pathLst>
                  <a:path w="7" h="10">
                    <a:moveTo>
                      <a:pt x="3" y="10"/>
                    </a:moveTo>
                    <a:cubicBezTo>
                      <a:pt x="0" y="5"/>
                      <a:pt x="4" y="0"/>
                      <a:pt x="7" y="5"/>
                    </a:cubicBezTo>
                    <a:cubicBezTo>
                      <a:pt x="6" y="6"/>
                      <a:pt x="4" y="8"/>
                      <a:pt x="3" y="10"/>
                    </a:cubicBezTo>
                    <a:close/>
                  </a:path>
                </a:pathLst>
              </a:custGeom>
              <a:solidFill>
                <a:srgbClr val="FFFFFF"/>
              </a:solidFill>
              <a:ln>
                <a:noFill/>
              </a:ln>
            </p:spPr>
            <p:txBody>
              <a:bodyPr/>
              <a:lstStyle/>
              <a:p>
                <a:pPr>
                  <a:defRPr/>
                </a:pPr>
                <a:endParaRPr lang="en-US">
                  <a:latin typeface="+mj-lt"/>
                  <a:cs typeface="Arial" charset="0"/>
                </a:endParaRPr>
              </a:p>
            </p:txBody>
          </p:sp>
          <p:sp>
            <p:nvSpPr>
              <p:cNvPr id="96296" name="Freeform 240"/>
              <p:cNvSpPr>
                <a:spLocks/>
              </p:cNvSpPr>
              <p:nvPr/>
            </p:nvSpPr>
            <p:spPr bwMode="auto">
              <a:xfrm>
                <a:off x="297" y="575"/>
                <a:ext cx="114" cy="52"/>
              </a:xfrm>
              <a:custGeom>
                <a:avLst/>
                <a:gdLst>
                  <a:gd name="T0" fmla="*/ 12996 w 7"/>
                  <a:gd name="T1" fmla="*/ 1404 h 10"/>
                  <a:gd name="T2" fmla="*/ 30243 w 7"/>
                  <a:gd name="T3" fmla="*/ 702 h 10"/>
                  <a:gd name="T4" fmla="*/ 12996 w 7"/>
                  <a:gd name="T5" fmla="*/ 1404 h 10"/>
                  <a:gd name="T6" fmla="*/ 0 60000 65536"/>
                  <a:gd name="T7" fmla="*/ 0 60000 65536"/>
                  <a:gd name="T8" fmla="*/ 0 60000 65536"/>
                </a:gdLst>
                <a:ahLst/>
                <a:cxnLst>
                  <a:cxn ang="T6">
                    <a:pos x="T0" y="T1"/>
                  </a:cxn>
                  <a:cxn ang="T7">
                    <a:pos x="T2" y="T3"/>
                  </a:cxn>
                  <a:cxn ang="T8">
                    <a:pos x="T4" y="T5"/>
                  </a:cxn>
                </a:cxnLst>
                <a:rect l="0" t="0" r="r" b="b"/>
                <a:pathLst>
                  <a:path w="7" h="10">
                    <a:moveTo>
                      <a:pt x="3" y="10"/>
                    </a:moveTo>
                    <a:cubicBezTo>
                      <a:pt x="0" y="5"/>
                      <a:pt x="4" y="0"/>
                      <a:pt x="7" y="5"/>
                    </a:cubicBezTo>
                    <a:cubicBezTo>
                      <a:pt x="6" y="6"/>
                      <a:pt x="4" y="8"/>
                      <a:pt x="3" y="10"/>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297" name="Freeform 241"/>
              <p:cNvSpPr>
                <a:spLocks/>
              </p:cNvSpPr>
              <p:nvPr/>
            </p:nvSpPr>
            <p:spPr bwMode="auto">
              <a:xfrm>
                <a:off x="52" y="3954"/>
                <a:ext cx="294" cy="327"/>
              </a:xfrm>
              <a:custGeom>
                <a:avLst/>
                <a:gdLst>
                  <a:gd name="T0" fmla="*/ 26150 w 18"/>
                  <a:gd name="T1" fmla="*/ 1171 h 62"/>
                  <a:gd name="T2" fmla="*/ 17346 w 18"/>
                  <a:gd name="T3" fmla="*/ 1028 h 62"/>
                  <a:gd name="T4" fmla="*/ 34953 w 18"/>
                  <a:gd name="T5" fmla="*/ 2057 h 62"/>
                  <a:gd name="T6" fmla="*/ 21870 w 18"/>
                  <a:gd name="T7" fmla="*/ 3950 h 62"/>
                  <a:gd name="T8" fmla="*/ 30413 w 18"/>
                  <a:gd name="T9" fmla="*/ 5870 h 62"/>
                  <a:gd name="T10" fmla="*/ 4263 w 18"/>
                  <a:gd name="T11" fmla="*/ 6593 h 62"/>
                  <a:gd name="T12" fmla="*/ 21870 w 18"/>
                  <a:gd name="T13" fmla="*/ 7790 h 62"/>
                  <a:gd name="T14" fmla="*/ 39216 w 18"/>
                  <a:gd name="T15" fmla="*/ 6762 h 62"/>
                  <a:gd name="T16" fmla="*/ 21870 w 18"/>
                  <a:gd name="T17" fmla="*/ 7342 h 62"/>
                  <a:gd name="T18" fmla="*/ 39216 w 18"/>
                  <a:gd name="T19" fmla="*/ 6456 h 62"/>
                  <a:gd name="T20" fmla="*/ 65366 w 18"/>
                  <a:gd name="T21" fmla="*/ 9098 h 62"/>
                  <a:gd name="T22" fmla="*/ 74170 w 18"/>
                  <a:gd name="T23" fmla="*/ 8650 h 62"/>
                  <a:gd name="T24" fmla="*/ 43479 w 18"/>
                  <a:gd name="T25" fmla="*/ 6176 h 62"/>
                  <a:gd name="T26" fmla="*/ 30413 w 18"/>
                  <a:gd name="T27" fmla="*/ 4562 h 62"/>
                  <a:gd name="T28" fmla="*/ 48020 w 18"/>
                  <a:gd name="T29" fmla="*/ 3534 h 62"/>
                  <a:gd name="T30" fmla="*/ 56562 w 18"/>
                  <a:gd name="T31" fmla="*/ 3813 h 62"/>
                  <a:gd name="T32" fmla="*/ 52283 w 18"/>
                  <a:gd name="T33" fmla="*/ 3228 h 62"/>
                  <a:gd name="T34" fmla="*/ 26150 w 18"/>
                  <a:gd name="T35" fmla="*/ 3813 h 62"/>
                  <a:gd name="T36" fmla="*/ 17346 w 18"/>
                  <a:gd name="T37" fmla="*/ 585 h 62"/>
                  <a:gd name="T38" fmla="*/ 21870 w 18"/>
                  <a:gd name="T39" fmla="*/ 2057 h 62"/>
                  <a:gd name="T40" fmla="*/ 26150 w 18"/>
                  <a:gd name="T41" fmla="*/ 1171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6" y="8"/>
                    </a:moveTo>
                    <a:cubicBezTo>
                      <a:pt x="4" y="12"/>
                      <a:pt x="2" y="8"/>
                      <a:pt x="4" y="7"/>
                    </a:cubicBezTo>
                    <a:cubicBezTo>
                      <a:pt x="7" y="5"/>
                      <a:pt x="9" y="7"/>
                      <a:pt x="8" y="14"/>
                    </a:cubicBezTo>
                    <a:cubicBezTo>
                      <a:pt x="8" y="20"/>
                      <a:pt x="6" y="23"/>
                      <a:pt x="5" y="27"/>
                    </a:cubicBezTo>
                    <a:cubicBezTo>
                      <a:pt x="4" y="32"/>
                      <a:pt x="4" y="37"/>
                      <a:pt x="7" y="40"/>
                    </a:cubicBezTo>
                    <a:cubicBezTo>
                      <a:pt x="5" y="40"/>
                      <a:pt x="2" y="40"/>
                      <a:pt x="1" y="45"/>
                    </a:cubicBezTo>
                    <a:cubicBezTo>
                      <a:pt x="1" y="49"/>
                      <a:pt x="2" y="53"/>
                      <a:pt x="5" y="53"/>
                    </a:cubicBezTo>
                    <a:cubicBezTo>
                      <a:pt x="9" y="53"/>
                      <a:pt x="11" y="48"/>
                      <a:pt x="9" y="46"/>
                    </a:cubicBezTo>
                    <a:cubicBezTo>
                      <a:pt x="7" y="43"/>
                      <a:pt x="3" y="46"/>
                      <a:pt x="5" y="50"/>
                    </a:cubicBezTo>
                    <a:cubicBezTo>
                      <a:pt x="0" y="46"/>
                      <a:pt x="5" y="40"/>
                      <a:pt x="9" y="44"/>
                    </a:cubicBezTo>
                    <a:cubicBezTo>
                      <a:pt x="13" y="46"/>
                      <a:pt x="16" y="57"/>
                      <a:pt x="15" y="62"/>
                    </a:cubicBezTo>
                    <a:cubicBezTo>
                      <a:pt x="16" y="61"/>
                      <a:pt x="16" y="60"/>
                      <a:pt x="17" y="59"/>
                    </a:cubicBezTo>
                    <a:cubicBezTo>
                      <a:pt x="18" y="57"/>
                      <a:pt x="13" y="44"/>
                      <a:pt x="10" y="42"/>
                    </a:cubicBezTo>
                    <a:cubicBezTo>
                      <a:pt x="7" y="40"/>
                      <a:pt x="6" y="38"/>
                      <a:pt x="7" y="31"/>
                    </a:cubicBezTo>
                    <a:cubicBezTo>
                      <a:pt x="7" y="28"/>
                      <a:pt x="9" y="23"/>
                      <a:pt x="11" y="24"/>
                    </a:cubicBezTo>
                    <a:cubicBezTo>
                      <a:pt x="10" y="25"/>
                      <a:pt x="12" y="27"/>
                      <a:pt x="13" y="26"/>
                    </a:cubicBezTo>
                    <a:cubicBezTo>
                      <a:pt x="14" y="26"/>
                      <a:pt x="14" y="22"/>
                      <a:pt x="12" y="22"/>
                    </a:cubicBezTo>
                    <a:cubicBezTo>
                      <a:pt x="10" y="22"/>
                      <a:pt x="8" y="24"/>
                      <a:pt x="6" y="26"/>
                    </a:cubicBezTo>
                    <a:cubicBezTo>
                      <a:pt x="11" y="22"/>
                      <a:pt x="12" y="0"/>
                      <a:pt x="4" y="4"/>
                    </a:cubicBezTo>
                    <a:cubicBezTo>
                      <a:pt x="0" y="6"/>
                      <a:pt x="1" y="13"/>
                      <a:pt x="5" y="14"/>
                    </a:cubicBezTo>
                    <a:cubicBezTo>
                      <a:pt x="7" y="14"/>
                      <a:pt x="8" y="8"/>
                      <a:pt x="6" y="8"/>
                    </a:cubicBezTo>
                    <a:close/>
                  </a:path>
                </a:pathLst>
              </a:custGeom>
              <a:solidFill>
                <a:srgbClr val="340E70"/>
              </a:solidFill>
              <a:ln>
                <a:noFill/>
              </a:ln>
            </p:spPr>
            <p:txBody>
              <a:bodyPr/>
              <a:lstStyle/>
              <a:p>
                <a:pPr>
                  <a:defRPr/>
                </a:pPr>
                <a:endParaRPr lang="en-US">
                  <a:latin typeface="+mj-lt"/>
                  <a:cs typeface="Arial" charset="0"/>
                </a:endParaRPr>
              </a:p>
            </p:txBody>
          </p:sp>
          <p:sp>
            <p:nvSpPr>
              <p:cNvPr id="96298" name="Freeform 242"/>
              <p:cNvSpPr>
                <a:spLocks/>
              </p:cNvSpPr>
              <p:nvPr/>
            </p:nvSpPr>
            <p:spPr bwMode="auto">
              <a:xfrm>
                <a:off x="52" y="3954"/>
                <a:ext cx="294" cy="327"/>
              </a:xfrm>
              <a:custGeom>
                <a:avLst/>
                <a:gdLst>
                  <a:gd name="T0" fmla="*/ 26150 w 18"/>
                  <a:gd name="T1" fmla="*/ 1171 h 62"/>
                  <a:gd name="T2" fmla="*/ 17346 w 18"/>
                  <a:gd name="T3" fmla="*/ 1028 h 62"/>
                  <a:gd name="T4" fmla="*/ 34953 w 18"/>
                  <a:gd name="T5" fmla="*/ 2057 h 62"/>
                  <a:gd name="T6" fmla="*/ 21870 w 18"/>
                  <a:gd name="T7" fmla="*/ 3950 h 62"/>
                  <a:gd name="T8" fmla="*/ 30413 w 18"/>
                  <a:gd name="T9" fmla="*/ 5870 h 62"/>
                  <a:gd name="T10" fmla="*/ 4263 w 18"/>
                  <a:gd name="T11" fmla="*/ 6593 h 62"/>
                  <a:gd name="T12" fmla="*/ 21870 w 18"/>
                  <a:gd name="T13" fmla="*/ 7790 h 62"/>
                  <a:gd name="T14" fmla="*/ 39216 w 18"/>
                  <a:gd name="T15" fmla="*/ 6762 h 62"/>
                  <a:gd name="T16" fmla="*/ 21870 w 18"/>
                  <a:gd name="T17" fmla="*/ 7342 h 62"/>
                  <a:gd name="T18" fmla="*/ 39216 w 18"/>
                  <a:gd name="T19" fmla="*/ 6456 h 62"/>
                  <a:gd name="T20" fmla="*/ 65366 w 18"/>
                  <a:gd name="T21" fmla="*/ 9098 h 62"/>
                  <a:gd name="T22" fmla="*/ 74170 w 18"/>
                  <a:gd name="T23" fmla="*/ 8650 h 62"/>
                  <a:gd name="T24" fmla="*/ 43479 w 18"/>
                  <a:gd name="T25" fmla="*/ 6176 h 62"/>
                  <a:gd name="T26" fmla="*/ 30413 w 18"/>
                  <a:gd name="T27" fmla="*/ 4562 h 62"/>
                  <a:gd name="T28" fmla="*/ 48020 w 18"/>
                  <a:gd name="T29" fmla="*/ 3534 h 62"/>
                  <a:gd name="T30" fmla="*/ 56562 w 18"/>
                  <a:gd name="T31" fmla="*/ 3813 h 62"/>
                  <a:gd name="T32" fmla="*/ 52283 w 18"/>
                  <a:gd name="T33" fmla="*/ 3228 h 62"/>
                  <a:gd name="T34" fmla="*/ 26150 w 18"/>
                  <a:gd name="T35" fmla="*/ 3813 h 62"/>
                  <a:gd name="T36" fmla="*/ 17346 w 18"/>
                  <a:gd name="T37" fmla="*/ 585 h 62"/>
                  <a:gd name="T38" fmla="*/ 21870 w 18"/>
                  <a:gd name="T39" fmla="*/ 2057 h 62"/>
                  <a:gd name="T40" fmla="*/ 26150 w 18"/>
                  <a:gd name="T41" fmla="*/ 1171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6" y="8"/>
                    </a:moveTo>
                    <a:cubicBezTo>
                      <a:pt x="4" y="12"/>
                      <a:pt x="2" y="8"/>
                      <a:pt x="4" y="7"/>
                    </a:cubicBezTo>
                    <a:cubicBezTo>
                      <a:pt x="7" y="5"/>
                      <a:pt x="9" y="7"/>
                      <a:pt x="8" y="14"/>
                    </a:cubicBezTo>
                    <a:cubicBezTo>
                      <a:pt x="8" y="20"/>
                      <a:pt x="6" y="23"/>
                      <a:pt x="5" y="27"/>
                    </a:cubicBezTo>
                    <a:cubicBezTo>
                      <a:pt x="4" y="32"/>
                      <a:pt x="4" y="37"/>
                      <a:pt x="7" y="40"/>
                    </a:cubicBezTo>
                    <a:cubicBezTo>
                      <a:pt x="5" y="40"/>
                      <a:pt x="2" y="40"/>
                      <a:pt x="1" y="45"/>
                    </a:cubicBezTo>
                    <a:cubicBezTo>
                      <a:pt x="1" y="49"/>
                      <a:pt x="2" y="53"/>
                      <a:pt x="5" y="53"/>
                    </a:cubicBezTo>
                    <a:cubicBezTo>
                      <a:pt x="9" y="53"/>
                      <a:pt x="11" y="48"/>
                      <a:pt x="9" y="46"/>
                    </a:cubicBezTo>
                    <a:cubicBezTo>
                      <a:pt x="7" y="43"/>
                      <a:pt x="3" y="46"/>
                      <a:pt x="5" y="50"/>
                    </a:cubicBezTo>
                    <a:cubicBezTo>
                      <a:pt x="0" y="46"/>
                      <a:pt x="5" y="40"/>
                      <a:pt x="9" y="44"/>
                    </a:cubicBezTo>
                    <a:cubicBezTo>
                      <a:pt x="13" y="46"/>
                      <a:pt x="16" y="57"/>
                      <a:pt x="15" y="62"/>
                    </a:cubicBezTo>
                    <a:cubicBezTo>
                      <a:pt x="16" y="61"/>
                      <a:pt x="16" y="60"/>
                      <a:pt x="17" y="59"/>
                    </a:cubicBezTo>
                    <a:cubicBezTo>
                      <a:pt x="18" y="57"/>
                      <a:pt x="13" y="44"/>
                      <a:pt x="10" y="42"/>
                    </a:cubicBezTo>
                    <a:cubicBezTo>
                      <a:pt x="7" y="40"/>
                      <a:pt x="6" y="38"/>
                      <a:pt x="7" y="31"/>
                    </a:cubicBezTo>
                    <a:cubicBezTo>
                      <a:pt x="7" y="28"/>
                      <a:pt x="9" y="23"/>
                      <a:pt x="11" y="24"/>
                    </a:cubicBezTo>
                    <a:cubicBezTo>
                      <a:pt x="10" y="25"/>
                      <a:pt x="12" y="27"/>
                      <a:pt x="13" y="26"/>
                    </a:cubicBezTo>
                    <a:cubicBezTo>
                      <a:pt x="14" y="26"/>
                      <a:pt x="14" y="22"/>
                      <a:pt x="12" y="22"/>
                    </a:cubicBezTo>
                    <a:cubicBezTo>
                      <a:pt x="10" y="22"/>
                      <a:pt x="8" y="24"/>
                      <a:pt x="6" y="26"/>
                    </a:cubicBezTo>
                    <a:cubicBezTo>
                      <a:pt x="11" y="22"/>
                      <a:pt x="12" y="0"/>
                      <a:pt x="4" y="4"/>
                    </a:cubicBezTo>
                    <a:cubicBezTo>
                      <a:pt x="0" y="6"/>
                      <a:pt x="1" y="13"/>
                      <a:pt x="5" y="14"/>
                    </a:cubicBezTo>
                    <a:cubicBezTo>
                      <a:pt x="7" y="14"/>
                      <a:pt x="8" y="8"/>
                      <a:pt x="6" y="8"/>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299" name="Freeform 243"/>
              <p:cNvSpPr>
                <a:spLocks/>
              </p:cNvSpPr>
              <p:nvPr/>
            </p:nvSpPr>
            <p:spPr bwMode="auto">
              <a:xfrm>
                <a:off x="313" y="4260"/>
                <a:ext cx="820" cy="153"/>
              </a:xfrm>
              <a:custGeom>
                <a:avLst/>
                <a:gdLst>
                  <a:gd name="T0" fmla="*/ 0 w 50"/>
                  <a:gd name="T1" fmla="*/ 443 h 29"/>
                  <a:gd name="T2" fmla="*/ 56467 w 50"/>
                  <a:gd name="T3" fmla="*/ 1308 h 29"/>
                  <a:gd name="T4" fmla="*/ 30355 w 50"/>
                  <a:gd name="T5" fmla="*/ 1308 h 29"/>
                  <a:gd name="T6" fmla="*/ 86822 w 50"/>
                  <a:gd name="T7" fmla="*/ 3535 h 29"/>
                  <a:gd name="T8" fmla="*/ 69523 w 50"/>
                  <a:gd name="T9" fmla="*/ 3952 h 29"/>
                  <a:gd name="T10" fmla="*/ 95619 w 50"/>
                  <a:gd name="T11" fmla="*/ 3535 h 29"/>
                  <a:gd name="T12" fmla="*/ 86822 w 50"/>
                  <a:gd name="T13" fmla="*/ 2506 h 29"/>
                  <a:gd name="T14" fmla="*/ 134771 w 50"/>
                  <a:gd name="T15" fmla="*/ 2643 h 29"/>
                  <a:gd name="T16" fmla="*/ 191238 w 50"/>
                  <a:gd name="T17" fmla="*/ 1614 h 29"/>
                  <a:gd name="T18" fmla="*/ 204277 w 50"/>
                  <a:gd name="T19" fmla="*/ 2786 h 29"/>
                  <a:gd name="T20" fmla="*/ 195497 w 50"/>
                  <a:gd name="T21" fmla="*/ 2337 h 29"/>
                  <a:gd name="T22" fmla="*/ 200018 w 50"/>
                  <a:gd name="T23" fmla="*/ 3229 h 29"/>
                  <a:gd name="T24" fmla="*/ 208553 w 50"/>
                  <a:gd name="T25" fmla="*/ 2058 h 29"/>
                  <a:gd name="T26" fmla="*/ 169402 w 50"/>
                  <a:gd name="T27" fmla="*/ 1477 h 29"/>
                  <a:gd name="T28" fmla="*/ 117455 w 50"/>
                  <a:gd name="T29" fmla="*/ 2506 h 29"/>
                  <a:gd name="T30" fmla="*/ 139030 w 50"/>
                  <a:gd name="T31" fmla="*/ 1029 h 29"/>
                  <a:gd name="T32" fmla="*/ 121715 w 50"/>
                  <a:gd name="T33" fmla="*/ 1029 h 29"/>
                  <a:gd name="T34" fmla="*/ 134771 w 50"/>
                  <a:gd name="T35" fmla="*/ 1308 h 29"/>
                  <a:gd name="T36" fmla="*/ 108675 w 50"/>
                  <a:gd name="T37" fmla="*/ 2506 h 29"/>
                  <a:gd name="T38" fmla="*/ 65247 w 50"/>
                  <a:gd name="T39" fmla="*/ 1614 h 29"/>
                  <a:gd name="T40" fmla="*/ 60727 w 50"/>
                  <a:gd name="T41" fmla="*/ 892 h 29"/>
                  <a:gd name="T42" fmla="*/ 91359 w 50"/>
                  <a:gd name="T43" fmla="*/ 892 h 29"/>
                  <a:gd name="T44" fmla="*/ 73783 w 50"/>
                  <a:gd name="T45" fmla="*/ 892 h 29"/>
                  <a:gd name="T46" fmla="*/ 95619 w 50"/>
                  <a:gd name="T47" fmla="*/ 1477 h 29"/>
                  <a:gd name="T48" fmla="*/ 78303 w 50"/>
                  <a:gd name="T49" fmla="*/ 0 h 29"/>
                  <a:gd name="T50" fmla="*/ 56467 w 50"/>
                  <a:gd name="T51" fmla="*/ 1029 h 29"/>
                  <a:gd name="T52" fmla="*/ 4260 w 50"/>
                  <a:gd name="T53" fmla="*/ 137 h 29"/>
                  <a:gd name="T54" fmla="*/ 0 w 50"/>
                  <a:gd name="T55" fmla="*/ 443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0" y="3"/>
                    </a:moveTo>
                    <a:cubicBezTo>
                      <a:pt x="4" y="3"/>
                      <a:pt x="11" y="6"/>
                      <a:pt x="13" y="9"/>
                    </a:cubicBezTo>
                    <a:lnTo>
                      <a:pt x="7" y="9"/>
                    </a:lnTo>
                    <a:cubicBezTo>
                      <a:pt x="12" y="10"/>
                      <a:pt x="23" y="16"/>
                      <a:pt x="20" y="24"/>
                    </a:cubicBezTo>
                    <a:cubicBezTo>
                      <a:pt x="18" y="18"/>
                      <a:pt x="14" y="24"/>
                      <a:pt x="16" y="27"/>
                    </a:cubicBezTo>
                    <a:cubicBezTo>
                      <a:pt x="17" y="29"/>
                      <a:pt x="21" y="28"/>
                      <a:pt x="22" y="24"/>
                    </a:cubicBezTo>
                    <a:cubicBezTo>
                      <a:pt x="22" y="21"/>
                      <a:pt x="22" y="19"/>
                      <a:pt x="20" y="17"/>
                    </a:cubicBezTo>
                    <a:cubicBezTo>
                      <a:pt x="23" y="19"/>
                      <a:pt x="27" y="21"/>
                      <a:pt x="31" y="18"/>
                    </a:cubicBezTo>
                    <a:cubicBezTo>
                      <a:pt x="36" y="16"/>
                      <a:pt x="38" y="9"/>
                      <a:pt x="44" y="11"/>
                    </a:cubicBezTo>
                    <a:cubicBezTo>
                      <a:pt x="47" y="13"/>
                      <a:pt x="48" y="16"/>
                      <a:pt x="47" y="19"/>
                    </a:cubicBezTo>
                    <a:cubicBezTo>
                      <a:pt x="47" y="16"/>
                      <a:pt x="46" y="16"/>
                      <a:pt x="45" y="16"/>
                    </a:cubicBezTo>
                    <a:cubicBezTo>
                      <a:pt x="42" y="17"/>
                      <a:pt x="43" y="23"/>
                      <a:pt x="46" y="22"/>
                    </a:cubicBezTo>
                    <a:cubicBezTo>
                      <a:pt x="48" y="21"/>
                      <a:pt x="50" y="18"/>
                      <a:pt x="48" y="14"/>
                    </a:cubicBezTo>
                    <a:cubicBezTo>
                      <a:pt x="47" y="9"/>
                      <a:pt x="44" y="8"/>
                      <a:pt x="39" y="10"/>
                    </a:cubicBezTo>
                    <a:cubicBezTo>
                      <a:pt x="36" y="12"/>
                      <a:pt x="31" y="18"/>
                      <a:pt x="27" y="17"/>
                    </a:cubicBezTo>
                    <a:cubicBezTo>
                      <a:pt x="29" y="15"/>
                      <a:pt x="33" y="13"/>
                      <a:pt x="32" y="7"/>
                    </a:cubicBezTo>
                    <a:cubicBezTo>
                      <a:pt x="31" y="4"/>
                      <a:pt x="29" y="5"/>
                      <a:pt x="28" y="7"/>
                    </a:cubicBezTo>
                    <a:cubicBezTo>
                      <a:pt x="28" y="9"/>
                      <a:pt x="30" y="11"/>
                      <a:pt x="31" y="9"/>
                    </a:cubicBezTo>
                    <a:cubicBezTo>
                      <a:pt x="31" y="12"/>
                      <a:pt x="27" y="17"/>
                      <a:pt x="25" y="17"/>
                    </a:cubicBezTo>
                    <a:cubicBezTo>
                      <a:pt x="21" y="17"/>
                      <a:pt x="19" y="14"/>
                      <a:pt x="15" y="11"/>
                    </a:cubicBezTo>
                    <a:cubicBezTo>
                      <a:pt x="14" y="9"/>
                      <a:pt x="13" y="8"/>
                      <a:pt x="14" y="6"/>
                    </a:cubicBezTo>
                    <a:cubicBezTo>
                      <a:pt x="14" y="0"/>
                      <a:pt x="23" y="1"/>
                      <a:pt x="21" y="6"/>
                    </a:cubicBezTo>
                    <a:cubicBezTo>
                      <a:pt x="21" y="3"/>
                      <a:pt x="17" y="5"/>
                      <a:pt x="17" y="6"/>
                    </a:cubicBezTo>
                    <a:cubicBezTo>
                      <a:pt x="17" y="9"/>
                      <a:pt x="19" y="12"/>
                      <a:pt x="22" y="10"/>
                    </a:cubicBezTo>
                    <a:cubicBezTo>
                      <a:pt x="25" y="5"/>
                      <a:pt x="22" y="0"/>
                      <a:pt x="18" y="0"/>
                    </a:cubicBezTo>
                    <a:cubicBezTo>
                      <a:pt x="15" y="0"/>
                      <a:pt x="13" y="2"/>
                      <a:pt x="13" y="7"/>
                    </a:cubicBezTo>
                    <a:cubicBezTo>
                      <a:pt x="10" y="3"/>
                      <a:pt x="5" y="2"/>
                      <a:pt x="1" y="1"/>
                    </a:cubicBezTo>
                    <a:cubicBezTo>
                      <a:pt x="1" y="2"/>
                      <a:pt x="1" y="2"/>
                      <a:pt x="0" y="3"/>
                    </a:cubicBezTo>
                    <a:close/>
                  </a:path>
                </a:pathLst>
              </a:custGeom>
              <a:solidFill>
                <a:srgbClr val="340E70"/>
              </a:solidFill>
              <a:ln>
                <a:noFill/>
              </a:ln>
            </p:spPr>
            <p:txBody>
              <a:bodyPr/>
              <a:lstStyle/>
              <a:p>
                <a:pPr>
                  <a:defRPr/>
                </a:pPr>
                <a:endParaRPr lang="en-US">
                  <a:latin typeface="+mj-lt"/>
                  <a:cs typeface="Arial" charset="0"/>
                </a:endParaRPr>
              </a:p>
            </p:txBody>
          </p:sp>
          <p:sp>
            <p:nvSpPr>
              <p:cNvPr id="96300" name="Freeform 244"/>
              <p:cNvSpPr>
                <a:spLocks/>
              </p:cNvSpPr>
              <p:nvPr/>
            </p:nvSpPr>
            <p:spPr bwMode="auto">
              <a:xfrm>
                <a:off x="313" y="4260"/>
                <a:ext cx="820" cy="153"/>
              </a:xfrm>
              <a:custGeom>
                <a:avLst/>
                <a:gdLst>
                  <a:gd name="T0" fmla="*/ 0 w 50"/>
                  <a:gd name="T1" fmla="*/ 443 h 29"/>
                  <a:gd name="T2" fmla="*/ 56467 w 50"/>
                  <a:gd name="T3" fmla="*/ 1308 h 29"/>
                  <a:gd name="T4" fmla="*/ 30355 w 50"/>
                  <a:gd name="T5" fmla="*/ 1308 h 29"/>
                  <a:gd name="T6" fmla="*/ 86822 w 50"/>
                  <a:gd name="T7" fmla="*/ 3535 h 29"/>
                  <a:gd name="T8" fmla="*/ 69523 w 50"/>
                  <a:gd name="T9" fmla="*/ 3952 h 29"/>
                  <a:gd name="T10" fmla="*/ 95619 w 50"/>
                  <a:gd name="T11" fmla="*/ 3535 h 29"/>
                  <a:gd name="T12" fmla="*/ 86822 w 50"/>
                  <a:gd name="T13" fmla="*/ 2506 h 29"/>
                  <a:gd name="T14" fmla="*/ 134771 w 50"/>
                  <a:gd name="T15" fmla="*/ 2643 h 29"/>
                  <a:gd name="T16" fmla="*/ 191238 w 50"/>
                  <a:gd name="T17" fmla="*/ 1614 h 29"/>
                  <a:gd name="T18" fmla="*/ 204277 w 50"/>
                  <a:gd name="T19" fmla="*/ 2786 h 29"/>
                  <a:gd name="T20" fmla="*/ 195497 w 50"/>
                  <a:gd name="T21" fmla="*/ 2337 h 29"/>
                  <a:gd name="T22" fmla="*/ 200018 w 50"/>
                  <a:gd name="T23" fmla="*/ 3229 h 29"/>
                  <a:gd name="T24" fmla="*/ 208553 w 50"/>
                  <a:gd name="T25" fmla="*/ 2058 h 29"/>
                  <a:gd name="T26" fmla="*/ 169402 w 50"/>
                  <a:gd name="T27" fmla="*/ 1477 h 29"/>
                  <a:gd name="T28" fmla="*/ 117455 w 50"/>
                  <a:gd name="T29" fmla="*/ 2506 h 29"/>
                  <a:gd name="T30" fmla="*/ 139030 w 50"/>
                  <a:gd name="T31" fmla="*/ 1029 h 29"/>
                  <a:gd name="T32" fmla="*/ 121715 w 50"/>
                  <a:gd name="T33" fmla="*/ 1029 h 29"/>
                  <a:gd name="T34" fmla="*/ 134771 w 50"/>
                  <a:gd name="T35" fmla="*/ 1308 h 29"/>
                  <a:gd name="T36" fmla="*/ 108675 w 50"/>
                  <a:gd name="T37" fmla="*/ 2506 h 29"/>
                  <a:gd name="T38" fmla="*/ 65247 w 50"/>
                  <a:gd name="T39" fmla="*/ 1614 h 29"/>
                  <a:gd name="T40" fmla="*/ 60727 w 50"/>
                  <a:gd name="T41" fmla="*/ 892 h 29"/>
                  <a:gd name="T42" fmla="*/ 91359 w 50"/>
                  <a:gd name="T43" fmla="*/ 892 h 29"/>
                  <a:gd name="T44" fmla="*/ 73783 w 50"/>
                  <a:gd name="T45" fmla="*/ 892 h 29"/>
                  <a:gd name="T46" fmla="*/ 95619 w 50"/>
                  <a:gd name="T47" fmla="*/ 1477 h 29"/>
                  <a:gd name="T48" fmla="*/ 78303 w 50"/>
                  <a:gd name="T49" fmla="*/ 0 h 29"/>
                  <a:gd name="T50" fmla="*/ 56467 w 50"/>
                  <a:gd name="T51" fmla="*/ 1029 h 29"/>
                  <a:gd name="T52" fmla="*/ 4260 w 50"/>
                  <a:gd name="T53" fmla="*/ 137 h 29"/>
                  <a:gd name="T54" fmla="*/ 0 w 50"/>
                  <a:gd name="T55" fmla="*/ 443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0" y="3"/>
                    </a:moveTo>
                    <a:cubicBezTo>
                      <a:pt x="4" y="3"/>
                      <a:pt x="11" y="6"/>
                      <a:pt x="13" y="9"/>
                    </a:cubicBezTo>
                    <a:lnTo>
                      <a:pt x="7" y="9"/>
                    </a:lnTo>
                    <a:cubicBezTo>
                      <a:pt x="12" y="10"/>
                      <a:pt x="23" y="16"/>
                      <a:pt x="20" y="24"/>
                    </a:cubicBezTo>
                    <a:cubicBezTo>
                      <a:pt x="18" y="18"/>
                      <a:pt x="14" y="24"/>
                      <a:pt x="16" y="27"/>
                    </a:cubicBezTo>
                    <a:cubicBezTo>
                      <a:pt x="17" y="29"/>
                      <a:pt x="21" y="28"/>
                      <a:pt x="22" y="24"/>
                    </a:cubicBezTo>
                    <a:cubicBezTo>
                      <a:pt x="22" y="21"/>
                      <a:pt x="22" y="19"/>
                      <a:pt x="20" y="17"/>
                    </a:cubicBezTo>
                    <a:cubicBezTo>
                      <a:pt x="23" y="19"/>
                      <a:pt x="27" y="21"/>
                      <a:pt x="31" y="18"/>
                    </a:cubicBezTo>
                    <a:cubicBezTo>
                      <a:pt x="36" y="16"/>
                      <a:pt x="38" y="9"/>
                      <a:pt x="44" y="11"/>
                    </a:cubicBezTo>
                    <a:cubicBezTo>
                      <a:pt x="47" y="13"/>
                      <a:pt x="48" y="16"/>
                      <a:pt x="47" y="19"/>
                    </a:cubicBezTo>
                    <a:cubicBezTo>
                      <a:pt x="47" y="16"/>
                      <a:pt x="46" y="16"/>
                      <a:pt x="45" y="16"/>
                    </a:cubicBezTo>
                    <a:cubicBezTo>
                      <a:pt x="42" y="17"/>
                      <a:pt x="43" y="23"/>
                      <a:pt x="46" y="22"/>
                    </a:cubicBezTo>
                    <a:cubicBezTo>
                      <a:pt x="48" y="21"/>
                      <a:pt x="50" y="18"/>
                      <a:pt x="48" y="14"/>
                    </a:cubicBezTo>
                    <a:cubicBezTo>
                      <a:pt x="47" y="9"/>
                      <a:pt x="44" y="8"/>
                      <a:pt x="39" y="10"/>
                    </a:cubicBezTo>
                    <a:cubicBezTo>
                      <a:pt x="36" y="12"/>
                      <a:pt x="31" y="18"/>
                      <a:pt x="27" y="17"/>
                    </a:cubicBezTo>
                    <a:cubicBezTo>
                      <a:pt x="29" y="15"/>
                      <a:pt x="33" y="13"/>
                      <a:pt x="32" y="7"/>
                    </a:cubicBezTo>
                    <a:cubicBezTo>
                      <a:pt x="31" y="4"/>
                      <a:pt x="29" y="5"/>
                      <a:pt x="28" y="7"/>
                    </a:cubicBezTo>
                    <a:cubicBezTo>
                      <a:pt x="28" y="9"/>
                      <a:pt x="30" y="11"/>
                      <a:pt x="31" y="9"/>
                    </a:cubicBezTo>
                    <a:cubicBezTo>
                      <a:pt x="31" y="12"/>
                      <a:pt x="27" y="17"/>
                      <a:pt x="25" y="17"/>
                    </a:cubicBezTo>
                    <a:cubicBezTo>
                      <a:pt x="21" y="17"/>
                      <a:pt x="19" y="14"/>
                      <a:pt x="15" y="11"/>
                    </a:cubicBezTo>
                    <a:cubicBezTo>
                      <a:pt x="14" y="9"/>
                      <a:pt x="13" y="8"/>
                      <a:pt x="14" y="6"/>
                    </a:cubicBezTo>
                    <a:cubicBezTo>
                      <a:pt x="14" y="0"/>
                      <a:pt x="23" y="1"/>
                      <a:pt x="21" y="6"/>
                    </a:cubicBezTo>
                    <a:cubicBezTo>
                      <a:pt x="21" y="3"/>
                      <a:pt x="17" y="5"/>
                      <a:pt x="17" y="6"/>
                    </a:cubicBezTo>
                    <a:cubicBezTo>
                      <a:pt x="17" y="9"/>
                      <a:pt x="19" y="12"/>
                      <a:pt x="22" y="10"/>
                    </a:cubicBezTo>
                    <a:cubicBezTo>
                      <a:pt x="25" y="5"/>
                      <a:pt x="22" y="0"/>
                      <a:pt x="18" y="0"/>
                    </a:cubicBezTo>
                    <a:cubicBezTo>
                      <a:pt x="15" y="0"/>
                      <a:pt x="13" y="2"/>
                      <a:pt x="13" y="7"/>
                    </a:cubicBezTo>
                    <a:cubicBezTo>
                      <a:pt x="10" y="3"/>
                      <a:pt x="5" y="2"/>
                      <a:pt x="1" y="1"/>
                    </a:cubicBezTo>
                    <a:cubicBezTo>
                      <a:pt x="1" y="2"/>
                      <a:pt x="1" y="2"/>
                      <a:pt x="0" y="3"/>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01" name="Freeform 245"/>
              <p:cNvSpPr>
                <a:spLocks/>
              </p:cNvSpPr>
              <p:nvPr/>
            </p:nvSpPr>
            <p:spPr bwMode="auto">
              <a:xfrm>
                <a:off x="117" y="4239"/>
                <a:ext cx="147" cy="42"/>
              </a:xfrm>
              <a:custGeom>
                <a:avLst/>
                <a:gdLst>
                  <a:gd name="T0" fmla="*/ 39216 w 9"/>
                  <a:gd name="T1" fmla="*/ 719 h 8"/>
                  <a:gd name="T2" fmla="*/ 4263 w 9"/>
                  <a:gd name="T3" fmla="*/ 137 h 8"/>
                  <a:gd name="T4" fmla="*/ 4263 w 9"/>
                  <a:gd name="T5" fmla="*/ 719 h 8"/>
                  <a:gd name="T6" fmla="*/ 39216 w 9"/>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9" y="5"/>
                    </a:moveTo>
                    <a:cubicBezTo>
                      <a:pt x="8" y="2"/>
                      <a:pt x="3" y="0"/>
                      <a:pt x="1" y="1"/>
                    </a:cubicBezTo>
                    <a:cubicBezTo>
                      <a:pt x="0" y="2"/>
                      <a:pt x="0" y="4"/>
                      <a:pt x="1" y="5"/>
                    </a:cubicBezTo>
                    <a:cubicBezTo>
                      <a:pt x="4" y="8"/>
                      <a:pt x="8" y="6"/>
                      <a:pt x="9" y="5"/>
                    </a:cubicBezTo>
                    <a:close/>
                  </a:path>
                </a:pathLst>
              </a:custGeom>
              <a:solidFill>
                <a:srgbClr val="FFFFFF"/>
              </a:solidFill>
              <a:ln>
                <a:noFill/>
              </a:ln>
            </p:spPr>
            <p:txBody>
              <a:bodyPr/>
              <a:lstStyle/>
              <a:p>
                <a:pPr>
                  <a:defRPr/>
                </a:pPr>
                <a:endParaRPr lang="en-US">
                  <a:latin typeface="+mj-lt"/>
                  <a:cs typeface="Arial" charset="0"/>
                </a:endParaRPr>
              </a:p>
            </p:txBody>
          </p:sp>
          <p:sp>
            <p:nvSpPr>
              <p:cNvPr id="96302" name="Freeform 246"/>
              <p:cNvSpPr>
                <a:spLocks/>
              </p:cNvSpPr>
              <p:nvPr/>
            </p:nvSpPr>
            <p:spPr bwMode="auto">
              <a:xfrm>
                <a:off x="117" y="4239"/>
                <a:ext cx="147" cy="42"/>
              </a:xfrm>
              <a:custGeom>
                <a:avLst/>
                <a:gdLst>
                  <a:gd name="T0" fmla="*/ 39216 w 9"/>
                  <a:gd name="T1" fmla="*/ 719 h 8"/>
                  <a:gd name="T2" fmla="*/ 4263 w 9"/>
                  <a:gd name="T3" fmla="*/ 137 h 8"/>
                  <a:gd name="T4" fmla="*/ 4263 w 9"/>
                  <a:gd name="T5" fmla="*/ 719 h 8"/>
                  <a:gd name="T6" fmla="*/ 39216 w 9"/>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9" y="5"/>
                    </a:moveTo>
                    <a:cubicBezTo>
                      <a:pt x="8" y="2"/>
                      <a:pt x="3" y="0"/>
                      <a:pt x="1" y="1"/>
                    </a:cubicBezTo>
                    <a:cubicBezTo>
                      <a:pt x="0" y="2"/>
                      <a:pt x="0" y="4"/>
                      <a:pt x="1" y="5"/>
                    </a:cubicBezTo>
                    <a:cubicBezTo>
                      <a:pt x="4" y="8"/>
                      <a:pt x="8" y="6"/>
                      <a:pt x="9" y="5"/>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03" name="Freeform 247"/>
              <p:cNvSpPr>
                <a:spLocks/>
              </p:cNvSpPr>
              <p:nvPr/>
            </p:nvSpPr>
            <p:spPr bwMode="auto">
              <a:xfrm>
                <a:off x="313" y="4292"/>
                <a:ext cx="98" cy="63"/>
              </a:xfrm>
              <a:custGeom>
                <a:avLst/>
                <a:gdLst>
                  <a:gd name="T0" fmla="*/ 8804 w 6"/>
                  <a:gd name="T1" fmla="*/ 0 h 12"/>
                  <a:gd name="T2" fmla="*/ 26150 w 6"/>
                  <a:gd name="T3" fmla="*/ 1297 h 12"/>
                  <a:gd name="T4" fmla="*/ 13067 w 6"/>
                  <a:gd name="T5" fmla="*/ 1601 h 12"/>
                  <a:gd name="T6" fmla="*/ 8804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2" y="0"/>
                    </a:moveTo>
                    <a:cubicBezTo>
                      <a:pt x="4" y="0"/>
                      <a:pt x="6" y="6"/>
                      <a:pt x="6" y="9"/>
                    </a:cubicBezTo>
                    <a:cubicBezTo>
                      <a:pt x="5" y="12"/>
                      <a:pt x="4" y="12"/>
                      <a:pt x="3" y="11"/>
                    </a:cubicBezTo>
                    <a:cubicBezTo>
                      <a:pt x="0" y="7"/>
                      <a:pt x="1" y="2"/>
                      <a:pt x="2" y="0"/>
                    </a:cubicBezTo>
                    <a:close/>
                  </a:path>
                </a:pathLst>
              </a:custGeom>
              <a:solidFill>
                <a:srgbClr val="FFFFFF"/>
              </a:solidFill>
              <a:ln>
                <a:noFill/>
              </a:ln>
            </p:spPr>
            <p:txBody>
              <a:bodyPr/>
              <a:lstStyle/>
              <a:p>
                <a:pPr>
                  <a:defRPr/>
                </a:pPr>
                <a:endParaRPr lang="en-US">
                  <a:latin typeface="+mj-lt"/>
                  <a:cs typeface="Arial" charset="0"/>
                </a:endParaRPr>
              </a:p>
            </p:txBody>
          </p:sp>
          <p:sp>
            <p:nvSpPr>
              <p:cNvPr id="96304" name="Freeform 248"/>
              <p:cNvSpPr>
                <a:spLocks/>
              </p:cNvSpPr>
              <p:nvPr/>
            </p:nvSpPr>
            <p:spPr bwMode="auto">
              <a:xfrm>
                <a:off x="313" y="4292"/>
                <a:ext cx="98" cy="63"/>
              </a:xfrm>
              <a:custGeom>
                <a:avLst/>
                <a:gdLst>
                  <a:gd name="T0" fmla="*/ 8804 w 6"/>
                  <a:gd name="T1" fmla="*/ 0 h 12"/>
                  <a:gd name="T2" fmla="*/ 26150 w 6"/>
                  <a:gd name="T3" fmla="*/ 1297 h 12"/>
                  <a:gd name="T4" fmla="*/ 13067 w 6"/>
                  <a:gd name="T5" fmla="*/ 1601 h 12"/>
                  <a:gd name="T6" fmla="*/ 8804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2" y="0"/>
                    </a:moveTo>
                    <a:cubicBezTo>
                      <a:pt x="4" y="0"/>
                      <a:pt x="6" y="6"/>
                      <a:pt x="6" y="9"/>
                    </a:cubicBezTo>
                    <a:cubicBezTo>
                      <a:pt x="5" y="12"/>
                      <a:pt x="4" y="12"/>
                      <a:pt x="3" y="11"/>
                    </a:cubicBezTo>
                    <a:cubicBezTo>
                      <a:pt x="0" y="7"/>
                      <a:pt x="1" y="2"/>
                      <a:pt x="2" y="0"/>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05" name="Freeform 249"/>
              <p:cNvSpPr>
                <a:spLocks/>
              </p:cNvSpPr>
              <p:nvPr/>
            </p:nvSpPr>
            <p:spPr bwMode="auto">
              <a:xfrm>
                <a:off x="248" y="4308"/>
                <a:ext cx="49" cy="47"/>
              </a:xfrm>
              <a:custGeom>
                <a:avLst/>
                <a:gdLst>
                  <a:gd name="T0" fmla="*/ 8804 w 3"/>
                  <a:gd name="T1" fmla="*/ 0 h 9"/>
                  <a:gd name="T2" fmla="*/ 8804 w 3"/>
                  <a:gd name="T3" fmla="*/ 1144 h 9"/>
                  <a:gd name="T4" fmla="*/ 0 w 3"/>
                  <a:gd name="T5" fmla="*/ 1144 h 9"/>
                  <a:gd name="T6" fmla="*/ 8804 w 3"/>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2" y="0"/>
                    </a:moveTo>
                    <a:cubicBezTo>
                      <a:pt x="3" y="1"/>
                      <a:pt x="3" y="6"/>
                      <a:pt x="2" y="8"/>
                    </a:cubicBezTo>
                    <a:cubicBezTo>
                      <a:pt x="1" y="9"/>
                      <a:pt x="1" y="9"/>
                      <a:pt x="0" y="8"/>
                    </a:cubicBezTo>
                    <a:cubicBezTo>
                      <a:pt x="0" y="4"/>
                      <a:pt x="1" y="1"/>
                      <a:pt x="2" y="0"/>
                    </a:cubicBezTo>
                    <a:close/>
                  </a:path>
                </a:pathLst>
              </a:custGeom>
              <a:solidFill>
                <a:srgbClr val="FFFFFF"/>
              </a:solidFill>
              <a:ln>
                <a:noFill/>
              </a:ln>
            </p:spPr>
            <p:txBody>
              <a:bodyPr/>
              <a:lstStyle/>
              <a:p>
                <a:pPr>
                  <a:defRPr/>
                </a:pPr>
                <a:endParaRPr lang="en-US">
                  <a:latin typeface="+mj-lt"/>
                  <a:cs typeface="Arial" charset="0"/>
                </a:endParaRPr>
              </a:p>
            </p:txBody>
          </p:sp>
          <p:sp>
            <p:nvSpPr>
              <p:cNvPr id="96306" name="Freeform 250"/>
              <p:cNvSpPr>
                <a:spLocks/>
              </p:cNvSpPr>
              <p:nvPr/>
            </p:nvSpPr>
            <p:spPr bwMode="auto">
              <a:xfrm>
                <a:off x="248" y="4308"/>
                <a:ext cx="49" cy="47"/>
              </a:xfrm>
              <a:custGeom>
                <a:avLst/>
                <a:gdLst>
                  <a:gd name="T0" fmla="*/ 8804 w 3"/>
                  <a:gd name="T1" fmla="*/ 0 h 9"/>
                  <a:gd name="T2" fmla="*/ 8804 w 3"/>
                  <a:gd name="T3" fmla="*/ 1144 h 9"/>
                  <a:gd name="T4" fmla="*/ 0 w 3"/>
                  <a:gd name="T5" fmla="*/ 1144 h 9"/>
                  <a:gd name="T6" fmla="*/ 8804 w 3"/>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2" y="0"/>
                    </a:moveTo>
                    <a:cubicBezTo>
                      <a:pt x="3" y="1"/>
                      <a:pt x="3" y="6"/>
                      <a:pt x="2" y="8"/>
                    </a:cubicBezTo>
                    <a:cubicBezTo>
                      <a:pt x="1" y="9"/>
                      <a:pt x="1" y="9"/>
                      <a:pt x="0" y="8"/>
                    </a:cubicBezTo>
                    <a:cubicBezTo>
                      <a:pt x="0" y="4"/>
                      <a:pt x="1" y="1"/>
                      <a:pt x="2" y="0"/>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07" name="Freeform 251"/>
              <p:cNvSpPr>
                <a:spLocks/>
              </p:cNvSpPr>
              <p:nvPr/>
            </p:nvSpPr>
            <p:spPr bwMode="auto">
              <a:xfrm>
                <a:off x="117" y="4276"/>
                <a:ext cx="115" cy="32"/>
              </a:xfrm>
              <a:custGeom>
                <a:avLst/>
                <a:gdLst>
                  <a:gd name="T0" fmla="*/ 31034 w 7"/>
                  <a:gd name="T1" fmla="*/ 453 h 6"/>
                  <a:gd name="T2" fmla="*/ 4321 w 7"/>
                  <a:gd name="T3" fmla="*/ 768 h 6"/>
                  <a:gd name="T4" fmla="*/ 4321 w 7"/>
                  <a:gd name="T5" fmla="*/ 453 h 6"/>
                  <a:gd name="T6" fmla="*/ 31034 w 7"/>
                  <a:gd name="T7" fmla="*/ 453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7" y="3"/>
                    </a:moveTo>
                    <a:cubicBezTo>
                      <a:pt x="6" y="5"/>
                      <a:pt x="3" y="6"/>
                      <a:pt x="1" y="5"/>
                    </a:cubicBezTo>
                    <a:cubicBezTo>
                      <a:pt x="0" y="4"/>
                      <a:pt x="0" y="3"/>
                      <a:pt x="1" y="3"/>
                    </a:cubicBezTo>
                    <a:cubicBezTo>
                      <a:pt x="3" y="0"/>
                      <a:pt x="6" y="1"/>
                      <a:pt x="7" y="3"/>
                    </a:cubicBezTo>
                    <a:close/>
                  </a:path>
                </a:pathLst>
              </a:custGeom>
              <a:solidFill>
                <a:srgbClr val="FFFFFF"/>
              </a:solidFill>
              <a:ln>
                <a:noFill/>
              </a:ln>
            </p:spPr>
            <p:txBody>
              <a:bodyPr/>
              <a:lstStyle/>
              <a:p>
                <a:pPr>
                  <a:defRPr/>
                </a:pPr>
                <a:endParaRPr lang="en-US">
                  <a:latin typeface="+mj-lt"/>
                  <a:cs typeface="Arial" charset="0"/>
                </a:endParaRPr>
              </a:p>
            </p:txBody>
          </p:sp>
          <p:sp>
            <p:nvSpPr>
              <p:cNvPr id="96308" name="Freeform 252"/>
              <p:cNvSpPr>
                <a:spLocks/>
              </p:cNvSpPr>
              <p:nvPr/>
            </p:nvSpPr>
            <p:spPr bwMode="auto">
              <a:xfrm>
                <a:off x="117" y="4276"/>
                <a:ext cx="115" cy="32"/>
              </a:xfrm>
              <a:custGeom>
                <a:avLst/>
                <a:gdLst>
                  <a:gd name="T0" fmla="*/ 31034 w 7"/>
                  <a:gd name="T1" fmla="*/ 453 h 6"/>
                  <a:gd name="T2" fmla="*/ 4321 w 7"/>
                  <a:gd name="T3" fmla="*/ 768 h 6"/>
                  <a:gd name="T4" fmla="*/ 4321 w 7"/>
                  <a:gd name="T5" fmla="*/ 453 h 6"/>
                  <a:gd name="T6" fmla="*/ 31034 w 7"/>
                  <a:gd name="T7" fmla="*/ 453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7" y="3"/>
                    </a:moveTo>
                    <a:cubicBezTo>
                      <a:pt x="6" y="5"/>
                      <a:pt x="3" y="6"/>
                      <a:pt x="1" y="5"/>
                    </a:cubicBezTo>
                    <a:cubicBezTo>
                      <a:pt x="0" y="4"/>
                      <a:pt x="0" y="3"/>
                      <a:pt x="1" y="3"/>
                    </a:cubicBezTo>
                    <a:cubicBezTo>
                      <a:pt x="3" y="0"/>
                      <a:pt x="6" y="1"/>
                      <a:pt x="7" y="3"/>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09" name="Freeform 253"/>
              <p:cNvSpPr>
                <a:spLocks/>
              </p:cNvSpPr>
              <p:nvPr/>
            </p:nvSpPr>
            <p:spPr bwMode="auto">
              <a:xfrm>
                <a:off x="150" y="4276"/>
                <a:ext cx="147" cy="74"/>
              </a:xfrm>
              <a:custGeom>
                <a:avLst/>
                <a:gdLst>
                  <a:gd name="T0" fmla="*/ 39216 w 9"/>
                  <a:gd name="T1" fmla="*/ 0 h 14"/>
                  <a:gd name="T2" fmla="*/ 0 w 9"/>
                  <a:gd name="T3" fmla="*/ 1623 h 14"/>
                  <a:gd name="T4" fmla="*/ 8804 w 9"/>
                  <a:gd name="T5" fmla="*/ 2067 h 14"/>
                  <a:gd name="T6" fmla="*/ 39216 w 9"/>
                  <a:gd name="T7" fmla="*/ 0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9" y="0"/>
                    </a:moveTo>
                    <a:cubicBezTo>
                      <a:pt x="6" y="0"/>
                      <a:pt x="1" y="7"/>
                      <a:pt x="0" y="11"/>
                    </a:cubicBezTo>
                    <a:cubicBezTo>
                      <a:pt x="0" y="14"/>
                      <a:pt x="1" y="14"/>
                      <a:pt x="2" y="14"/>
                    </a:cubicBezTo>
                    <a:cubicBezTo>
                      <a:pt x="7" y="11"/>
                      <a:pt x="9" y="3"/>
                      <a:pt x="9" y="0"/>
                    </a:cubicBezTo>
                    <a:close/>
                  </a:path>
                </a:pathLst>
              </a:custGeom>
              <a:solidFill>
                <a:srgbClr val="FFFFFF"/>
              </a:solidFill>
              <a:ln>
                <a:noFill/>
              </a:ln>
            </p:spPr>
            <p:txBody>
              <a:bodyPr/>
              <a:lstStyle/>
              <a:p>
                <a:pPr>
                  <a:defRPr/>
                </a:pPr>
                <a:endParaRPr lang="en-US">
                  <a:latin typeface="+mj-lt"/>
                  <a:cs typeface="Arial" charset="0"/>
                </a:endParaRPr>
              </a:p>
            </p:txBody>
          </p:sp>
          <p:sp>
            <p:nvSpPr>
              <p:cNvPr id="96310" name="Freeform 254"/>
              <p:cNvSpPr>
                <a:spLocks/>
              </p:cNvSpPr>
              <p:nvPr/>
            </p:nvSpPr>
            <p:spPr bwMode="auto">
              <a:xfrm>
                <a:off x="150" y="4276"/>
                <a:ext cx="147" cy="74"/>
              </a:xfrm>
              <a:custGeom>
                <a:avLst/>
                <a:gdLst>
                  <a:gd name="T0" fmla="*/ 39216 w 9"/>
                  <a:gd name="T1" fmla="*/ 0 h 14"/>
                  <a:gd name="T2" fmla="*/ 0 w 9"/>
                  <a:gd name="T3" fmla="*/ 1623 h 14"/>
                  <a:gd name="T4" fmla="*/ 8804 w 9"/>
                  <a:gd name="T5" fmla="*/ 2067 h 14"/>
                  <a:gd name="T6" fmla="*/ 39216 w 9"/>
                  <a:gd name="T7" fmla="*/ 0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9" y="0"/>
                    </a:moveTo>
                    <a:cubicBezTo>
                      <a:pt x="6" y="0"/>
                      <a:pt x="1" y="7"/>
                      <a:pt x="0" y="11"/>
                    </a:cubicBezTo>
                    <a:cubicBezTo>
                      <a:pt x="0" y="14"/>
                      <a:pt x="1" y="14"/>
                      <a:pt x="2" y="14"/>
                    </a:cubicBezTo>
                    <a:cubicBezTo>
                      <a:pt x="7" y="11"/>
                      <a:pt x="9" y="3"/>
                      <a:pt x="9" y="0"/>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11" name="Freeform 255"/>
              <p:cNvSpPr>
                <a:spLocks/>
              </p:cNvSpPr>
              <p:nvPr/>
            </p:nvSpPr>
            <p:spPr bwMode="auto">
              <a:xfrm>
                <a:off x="264" y="4244"/>
                <a:ext cx="114" cy="43"/>
              </a:xfrm>
              <a:custGeom>
                <a:avLst/>
                <a:gdLst>
                  <a:gd name="T0" fmla="*/ 0 w 7"/>
                  <a:gd name="T1" fmla="*/ 634 h 8"/>
                  <a:gd name="T2" fmla="*/ 21481 w 7"/>
                  <a:gd name="T3" fmla="*/ 1242 h 8"/>
                  <a:gd name="T4" fmla="*/ 0 w 7"/>
                  <a:gd name="T5" fmla="*/ 634 h 8"/>
                  <a:gd name="T6" fmla="*/ 0 60000 65536"/>
                  <a:gd name="T7" fmla="*/ 0 60000 65536"/>
                  <a:gd name="T8" fmla="*/ 0 60000 65536"/>
                </a:gdLst>
                <a:ahLst/>
                <a:cxnLst>
                  <a:cxn ang="T6">
                    <a:pos x="T0" y="T1"/>
                  </a:cxn>
                  <a:cxn ang="T7">
                    <a:pos x="T2" y="T3"/>
                  </a:cxn>
                  <a:cxn ang="T8">
                    <a:pos x="T4" y="T5"/>
                  </a:cxn>
                </a:cxnLst>
                <a:rect l="0" t="0" r="r" b="b"/>
                <a:pathLst>
                  <a:path w="7" h="8">
                    <a:moveTo>
                      <a:pt x="0" y="4"/>
                    </a:moveTo>
                    <a:cubicBezTo>
                      <a:pt x="2" y="0"/>
                      <a:pt x="7" y="3"/>
                      <a:pt x="5" y="8"/>
                    </a:cubicBezTo>
                    <a:cubicBezTo>
                      <a:pt x="3" y="7"/>
                      <a:pt x="2" y="5"/>
                      <a:pt x="0" y="4"/>
                    </a:cubicBezTo>
                    <a:close/>
                  </a:path>
                </a:pathLst>
              </a:custGeom>
              <a:solidFill>
                <a:srgbClr val="FFFFFF"/>
              </a:solidFill>
              <a:ln>
                <a:noFill/>
              </a:ln>
            </p:spPr>
            <p:txBody>
              <a:bodyPr/>
              <a:lstStyle/>
              <a:p>
                <a:pPr>
                  <a:defRPr/>
                </a:pPr>
                <a:endParaRPr lang="en-US">
                  <a:latin typeface="+mj-lt"/>
                  <a:cs typeface="Arial" charset="0"/>
                </a:endParaRPr>
              </a:p>
            </p:txBody>
          </p:sp>
          <p:sp>
            <p:nvSpPr>
              <p:cNvPr id="96312" name="Freeform 256"/>
              <p:cNvSpPr>
                <a:spLocks noEditPoints="1"/>
              </p:cNvSpPr>
              <p:nvPr/>
            </p:nvSpPr>
            <p:spPr bwMode="auto">
              <a:xfrm>
                <a:off x="248" y="4250"/>
                <a:ext cx="114" cy="42"/>
              </a:xfrm>
              <a:custGeom>
                <a:avLst/>
                <a:gdLst>
                  <a:gd name="T0" fmla="*/ 4251 w 7"/>
                  <a:gd name="T1" fmla="*/ 305 h 8"/>
                  <a:gd name="T2" fmla="*/ 12996 w 7"/>
                  <a:gd name="T3" fmla="*/ 0 h 8"/>
                  <a:gd name="T4" fmla="*/ 17247 w 7"/>
                  <a:gd name="T5" fmla="*/ 305 h 8"/>
                  <a:gd name="T6" fmla="*/ 8745 w 7"/>
                  <a:gd name="T7" fmla="*/ 441 h 8"/>
                  <a:gd name="T8" fmla="*/ 4251 w 7"/>
                  <a:gd name="T9" fmla="*/ 305 h 8"/>
                  <a:gd name="T10" fmla="*/ 12996 w 7"/>
                  <a:gd name="T11" fmla="*/ 0 h 8"/>
                  <a:gd name="T12" fmla="*/ 21481 w 7"/>
                  <a:gd name="T13" fmla="*/ 0 h 8"/>
                  <a:gd name="T14" fmla="*/ 17247 w 7"/>
                  <a:gd name="T15" fmla="*/ 305 h 8"/>
                  <a:gd name="T16" fmla="*/ 17247 w 7"/>
                  <a:gd name="T17" fmla="*/ 305 h 8"/>
                  <a:gd name="T18" fmla="*/ 12996 w 7"/>
                  <a:gd name="T19" fmla="*/ 0 h 8"/>
                  <a:gd name="T20" fmla="*/ 21481 w 7"/>
                  <a:gd name="T21" fmla="*/ 0 h 8"/>
                  <a:gd name="T22" fmla="*/ 25992 w 7"/>
                  <a:gd name="T23" fmla="*/ 305 h 8"/>
                  <a:gd name="T24" fmla="*/ 21481 w 7"/>
                  <a:gd name="T25" fmla="*/ 305 h 8"/>
                  <a:gd name="T26" fmla="*/ 17247 w 7"/>
                  <a:gd name="T27" fmla="*/ 305 h 8"/>
                  <a:gd name="T28" fmla="*/ 21481 w 7"/>
                  <a:gd name="T29" fmla="*/ 0 h 8"/>
                  <a:gd name="T30" fmla="*/ 21481 w 7"/>
                  <a:gd name="T31" fmla="*/ 305 h 8"/>
                  <a:gd name="T32" fmla="*/ 21481 w 7"/>
                  <a:gd name="T33" fmla="*/ 305 h 8"/>
                  <a:gd name="T34" fmla="*/ 25992 w 7"/>
                  <a:gd name="T35" fmla="*/ 305 h 8"/>
                  <a:gd name="T36" fmla="*/ 21481 w 7"/>
                  <a:gd name="T37" fmla="*/ 305 h 8"/>
                  <a:gd name="T38" fmla="*/ 25992 w 7"/>
                  <a:gd name="T39" fmla="*/ 305 h 8"/>
                  <a:gd name="T40" fmla="*/ 25992 w 7"/>
                  <a:gd name="T41" fmla="*/ 1019 h 8"/>
                  <a:gd name="T42" fmla="*/ 21481 w 7"/>
                  <a:gd name="T43" fmla="*/ 1019 h 8"/>
                  <a:gd name="T44" fmla="*/ 21481 w 7"/>
                  <a:gd name="T45" fmla="*/ 305 h 8"/>
                  <a:gd name="T46" fmla="*/ 25992 w 7"/>
                  <a:gd name="T47" fmla="*/ 305 h 8"/>
                  <a:gd name="T48" fmla="*/ 25992 w 7"/>
                  <a:gd name="T49" fmla="*/ 1019 h 8"/>
                  <a:gd name="T50" fmla="*/ 25992 w 7"/>
                  <a:gd name="T51" fmla="*/ 1160 h 8"/>
                  <a:gd name="T52" fmla="*/ 21481 w 7"/>
                  <a:gd name="T53" fmla="*/ 1160 h 8"/>
                  <a:gd name="T54" fmla="*/ 25992 w 7"/>
                  <a:gd name="T55" fmla="*/ 1019 h 8"/>
                  <a:gd name="T56" fmla="*/ 21481 w 7"/>
                  <a:gd name="T57" fmla="*/ 1160 h 8"/>
                  <a:gd name="T58" fmla="*/ 12996 w 7"/>
                  <a:gd name="T59" fmla="*/ 882 h 8"/>
                  <a:gd name="T60" fmla="*/ 17247 w 7"/>
                  <a:gd name="T61" fmla="*/ 578 h 8"/>
                  <a:gd name="T62" fmla="*/ 25992 w 7"/>
                  <a:gd name="T63" fmla="*/ 1019 h 8"/>
                  <a:gd name="T64" fmla="*/ 21481 w 7"/>
                  <a:gd name="T65" fmla="*/ 1160 h 8"/>
                  <a:gd name="T66" fmla="*/ 12996 w 7"/>
                  <a:gd name="T67" fmla="*/ 882 h 8"/>
                  <a:gd name="T68" fmla="*/ 4251 w 7"/>
                  <a:gd name="T69" fmla="*/ 441 h 8"/>
                  <a:gd name="T70" fmla="*/ 4251 w 7"/>
                  <a:gd name="T71" fmla="*/ 305 h 8"/>
                  <a:gd name="T72" fmla="*/ 17247 w 7"/>
                  <a:gd name="T73" fmla="*/ 578 h 8"/>
                  <a:gd name="T74" fmla="*/ 12996 w 7"/>
                  <a:gd name="T75" fmla="*/ 882 h 8"/>
                  <a:gd name="T76" fmla="*/ 4251 w 7"/>
                  <a:gd name="T77" fmla="*/ 441 h 8"/>
                  <a:gd name="T78" fmla="*/ 0 w 7"/>
                  <a:gd name="T79" fmla="*/ 441 h 8"/>
                  <a:gd name="T80" fmla="*/ 4251 w 7"/>
                  <a:gd name="T81" fmla="*/ 305 h 8"/>
                  <a:gd name="T82" fmla="*/ 4251 w 7"/>
                  <a:gd name="T83" fmla="*/ 441 h 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7" h="8">
                    <a:moveTo>
                      <a:pt x="1" y="2"/>
                    </a:moveTo>
                    <a:cubicBezTo>
                      <a:pt x="1" y="1"/>
                      <a:pt x="2" y="0"/>
                      <a:pt x="3" y="0"/>
                    </a:cubicBezTo>
                    <a:lnTo>
                      <a:pt x="4" y="2"/>
                    </a:lnTo>
                    <a:cubicBezTo>
                      <a:pt x="3" y="2"/>
                      <a:pt x="2" y="2"/>
                      <a:pt x="2" y="3"/>
                    </a:cubicBezTo>
                    <a:lnTo>
                      <a:pt x="1" y="2"/>
                    </a:lnTo>
                    <a:close/>
                    <a:moveTo>
                      <a:pt x="3" y="0"/>
                    </a:moveTo>
                    <a:cubicBezTo>
                      <a:pt x="4" y="0"/>
                      <a:pt x="4" y="0"/>
                      <a:pt x="5" y="0"/>
                    </a:cubicBezTo>
                    <a:lnTo>
                      <a:pt x="4" y="2"/>
                    </a:lnTo>
                    <a:cubicBezTo>
                      <a:pt x="4" y="2"/>
                      <a:pt x="4" y="1"/>
                      <a:pt x="4" y="2"/>
                    </a:cubicBezTo>
                    <a:lnTo>
                      <a:pt x="3" y="0"/>
                    </a:lnTo>
                    <a:close/>
                    <a:moveTo>
                      <a:pt x="5" y="0"/>
                    </a:moveTo>
                    <a:cubicBezTo>
                      <a:pt x="5" y="1"/>
                      <a:pt x="6" y="1"/>
                      <a:pt x="6" y="2"/>
                    </a:cubicBezTo>
                    <a:lnTo>
                      <a:pt x="5" y="2"/>
                    </a:lnTo>
                    <a:cubicBezTo>
                      <a:pt x="5" y="2"/>
                      <a:pt x="5" y="2"/>
                      <a:pt x="4" y="2"/>
                    </a:cubicBezTo>
                    <a:lnTo>
                      <a:pt x="5" y="0"/>
                    </a:lnTo>
                    <a:close/>
                    <a:moveTo>
                      <a:pt x="5" y="2"/>
                    </a:moveTo>
                    <a:lnTo>
                      <a:pt x="5" y="2"/>
                    </a:lnTo>
                    <a:lnTo>
                      <a:pt x="6" y="2"/>
                    </a:lnTo>
                    <a:lnTo>
                      <a:pt x="5" y="2"/>
                    </a:lnTo>
                    <a:close/>
                    <a:moveTo>
                      <a:pt x="6" y="2"/>
                    </a:moveTo>
                    <a:cubicBezTo>
                      <a:pt x="7" y="3"/>
                      <a:pt x="7" y="5"/>
                      <a:pt x="6" y="7"/>
                    </a:cubicBezTo>
                    <a:lnTo>
                      <a:pt x="5" y="7"/>
                    </a:lnTo>
                    <a:cubicBezTo>
                      <a:pt x="6" y="5"/>
                      <a:pt x="6" y="3"/>
                      <a:pt x="5" y="2"/>
                    </a:cubicBezTo>
                    <a:lnTo>
                      <a:pt x="6" y="2"/>
                    </a:lnTo>
                    <a:close/>
                    <a:moveTo>
                      <a:pt x="6" y="7"/>
                    </a:moveTo>
                    <a:lnTo>
                      <a:pt x="6" y="8"/>
                    </a:lnTo>
                    <a:lnTo>
                      <a:pt x="5" y="8"/>
                    </a:lnTo>
                    <a:lnTo>
                      <a:pt x="6" y="7"/>
                    </a:lnTo>
                    <a:close/>
                    <a:moveTo>
                      <a:pt x="5" y="8"/>
                    </a:moveTo>
                    <a:cubicBezTo>
                      <a:pt x="4" y="7"/>
                      <a:pt x="4" y="6"/>
                      <a:pt x="3" y="6"/>
                    </a:cubicBezTo>
                    <a:lnTo>
                      <a:pt x="4" y="4"/>
                    </a:lnTo>
                    <a:cubicBezTo>
                      <a:pt x="4" y="5"/>
                      <a:pt x="5" y="6"/>
                      <a:pt x="6" y="7"/>
                    </a:cubicBezTo>
                    <a:lnTo>
                      <a:pt x="5" y="8"/>
                    </a:lnTo>
                    <a:close/>
                    <a:moveTo>
                      <a:pt x="3" y="6"/>
                    </a:moveTo>
                    <a:cubicBezTo>
                      <a:pt x="2" y="5"/>
                      <a:pt x="2" y="4"/>
                      <a:pt x="1" y="3"/>
                    </a:cubicBezTo>
                    <a:lnTo>
                      <a:pt x="1" y="2"/>
                    </a:lnTo>
                    <a:cubicBezTo>
                      <a:pt x="2" y="3"/>
                      <a:pt x="3" y="4"/>
                      <a:pt x="4" y="4"/>
                    </a:cubicBezTo>
                    <a:lnTo>
                      <a:pt x="3" y="6"/>
                    </a:lnTo>
                    <a:close/>
                    <a:moveTo>
                      <a:pt x="1" y="3"/>
                    </a:moveTo>
                    <a:lnTo>
                      <a:pt x="0" y="3"/>
                    </a:lnTo>
                    <a:lnTo>
                      <a:pt x="1" y="2"/>
                    </a:lnTo>
                    <a:lnTo>
                      <a:pt x="1" y="3"/>
                    </a:lnTo>
                    <a:close/>
                  </a:path>
                </a:pathLst>
              </a:custGeom>
              <a:solidFill>
                <a:srgbClr val="340E70"/>
              </a:solidFill>
              <a:ln>
                <a:noFill/>
              </a:ln>
            </p:spPr>
            <p:txBody>
              <a:bodyPr/>
              <a:lstStyle/>
              <a:p>
                <a:pPr>
                  <a:defRPr/>
                </a:pPr>
                <a:endParaRPr lang="en-US">
                  <a:latin typeface="+mj-lt"/>
                  <a:cs typeface="Arial" charset="0"/>
                </a:endParaRPr>
              </a:p>
            </p:txBody>
          </p:sp>
          <p:sp>
            <p:nvSpPr>
              <p:cNvPr id="96313" name="Freeform 257"/>
              <p:cNvSpPr>
                <a:spLocks/>
              </p:cNvSpPr>
              <p:nvPr/>
            </p:nvSpPr>
            <p:spPr bwMode="auto">
              <a:xfrm>
                <a:off x="264" y="4155"/>
                <a:ext cx="98" cy="63"/>
              </a:xfrm>
              <a:custGeom>
                <a:avLst/>
                <a:gdLst>
                  <a:gd name="T0" fmla="*/ 21870 w 6"/>
                  <a:gd name="T1" fmla="*/ 1738 h 12"/>
                  <a:gd name="T2" fmla="*/ 0 w 6"/>
                  <a:gd name="T3" fmla="*/ 441 h 12"/>
                  <a:gd name="T4" fmla="*/ 13067 w 6"/>
                  <a:gd name="T5" fmla="*/ 137 h 12"/>
                  <a:gd name="T6" fmla="*/ 21870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5" y="12"/>
                    </a:moveTo>
                    <a:cubicBezTo>
                      <a:pt x="2" y="12"/>
                      <a:pt x="0" y="6"/>
                      <a:pt x="0" y="3"/>
                    </a:cubicBezTo>
                    <a:cubicBezTo>
                      <a:pt x="1" y="0"/>
                      <a:pt x="2" y="0"/>
                      <a:pt x="3" y="1"/>
                    </a:cubicBezTo>
                    <a:cubicBezTo>
                      <a:pt x="6" y="5"/>
                      <a:pt x="6" y="10"/>
                      <a:pt x="5" y="12"/>
                    </a:cubicBezTo>
                    <a:close/>
                  </a:path>
                </a:pathLst>
              </a:custGeom>
              <a:solidFill>
                <a:srgbClr val="FFFFFF"/>
              </a:solidFill>
              <a:ln>
                <a:noFill/>
              </a:ln>
            </p:spPr>
            <p:txBody>
              <a:bodyPr/>
              <a:lstStyle/>
              <a:p>
                <a:pPr>
                  <a:defRPr/>
                </a:pPr>
                <a:endParaRPr lang="en-US">
                  <a:latin typeface="+mj-lt"/>
                  <a:cs typeface="Arial" charset="0"/>
                </a:endParaRPr>
              </a:p>
            </p:txBody>
          </p:sp>
          <p:sp>
            <p:nvSpPr>
              <p:cNvPr id="96314" name="Freeform 258"/>
              <p:cNvSpPr>
                <a:spLocks/>
              </p:cNvSpPr>
              <p:nvPr/>
            </p:nvSpPr>
            <p:spPr bwMode="auto">
              <a:xfrm>
                <a:off x="264" y="4155"/>
                <a:ext cx="98" cy="63"/>
              </a:xfrm>
              <a:custGeom>
                <a:avLst/>
                <a:gdLst>
                  <a:gd name="T0" fmla="*/ 21870 w 6"/>
                  <a:gd name="T1" fmla="*/ 1738 h 12"/>
                  <a:gd name="T2" fmla="*/ 0 w 6"/>
                  <a:gd name="T3" fmla="*/ 441 h 12"/>
                  <a:gd name="T4" fmla="*/ 13067 w 6"/>
                  <a:gd name="T5" fmla="*/ 137 h 12"/>
                  <a:gd name="T6" fmla="*/ 21870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5" y="12"/>
                    </a:moveTo>
                    <a:cubicBezTo>
                      <a:pt x="2" y="12"/>
                      <a:pt x="0" y="6"/>
                      <a:pt x="0" y="3"/>
                    </a:cubicBezTo>
                    <a:cubicBezTo>
                      <a:pt x="1" y="0"/>
                      <a:pt x="2" y="0"/>
                      <a:pt x="3" y="1"/>
                    </a:cubicBezTo>
                    <a:cubicBezTo>
                      <a:pt x="6" y="5"/>
                      <a:pt x="6" y="10"/>
                      <a:pt x="5" y="12"/>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15" name="Freeform 259"/>
              <p:cNvSpPr>
                <a:spLocks/>
              </p:cNvSpPr>
              <p:nvPr/>
            </p:nvSpPr>
            <p:spPr bwMode="auto">
              <a:xfrm>
                <a:off x="411" y="4229"/>
                <a:ext cx="163" cy="38"/>
              </a:xfrm>
              <a:custGeom>
                <a:avLst/>
                <a:gdLst>
                  <a:gd name="T0" fmla="*/ 0 w 10"/>
                  <a:gd name="T1" fmla="*/ 441 h 8"/>
                  <a:gd name="T2" fmla="*/ 34540 w 10"/>
                  <a:gd name="T3" fmla="*/ 882 h 8"/>
                  <a:gd name="T4" fmla="*/ 39055 w 10"/>
                  <a:gd name="T5" fmla="*/ 305 h 8"/>
                  <a:gd name="T6" fmla="*/ 0 w 10"/>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0" y="3"/>
                    </a:moveTo>
                    <a:cubicBezTo>
                      <a:pt x="1" y="6"/>
                      <a:pt x="6" y="8"/>
                      <a:pt x="8" y="6"/>
                    </a:cubicBezTo>
                    <a:cubicBezTo>
                      <a:pt x="10" y="5"/>
                      <a:pt x="10" y="3"/>
                      <a:pt x="9" y="2"/>
                    </a:cubicBezTo>
                    <a:cubicBezTo>
                      <a:pt x="5" y="0"/>
                      <a:pt x="2" y="1"/>
                      <a:pt x="0" y="3"/>
                    </a:cubicBezTo>
                    <a:close/>
                  </a:path>
                </a:pathLst>
              </a:custGeom>
              <a:solidFill>
                <a:srgbClr val="FFFFFF"/>
              </a:solidFill>
              <a:ln>
                <a:noFill/>
              </a:ln>
            </p:spPr>
            <p:txBody>
              <a:bodyPr/>
              <a:lstStyle/>
              <a:p>
                <a:pPr>
                  <a:defRPr/>
                </a:pPr>
                <a:endParaRPr lang="en-US">
                  <a:latin typeface="+mj-lt"/>
                  <a:cs typeface="Arial" charset="0"/>
                </a:endParaRPr>
              </a:p>
            </p:txBody>
          </p:sp>
          <p:sp>
            <p:nvSpPr>
              <p:cNvPr id="96316" name="Freeform 260"/>
              <p:cNvSpPr>
                <a:spLocks/>
              </p:cNvSpPr>
              <p:nvPr/>
            </p:nvSpPr>
            <p:spPr bwMode="auto">
              <a:xfrm>
                <a:off x="411" y="4229"/>
                <a:ext cx="163" cy="38"/>
              </a:xfrm>
              <a:custGeom>
                <a:avLst/>
                <a:gdLst>
                  <a:gd name="T0" fmla="*/ 0 w 10"/>
                  <a:gd name="T1" fmla="*/ 441 h 8"/>
                  <a:gd name="T2" fmla="*/ 34540 w 10"/>
                  <a:gd name="T3" fmla="*/ 882 h 8"/>
                  <a:gd name="T4" fmla="*/ 39055 w 10"/>
                  <a:gd name="T5" fmla="*/ 305 h 8"/>
                  <a:gd name="T6" fmla="*/ 0 w 10"/>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0" y="3"/>
                    </a:moveTo>
                    <a:cubicBezTo>
                      <a:pt x="1" y="6"/>
                      <a:pt x="6" y="8"/>
                      <a:pt x="8" y="6"/>
                    </a:cubicBezTo>
                    <a:cubicBezTo>
                      <a:pt x="10" y="5"/>
                      <a:pt x="10" y="3"/>
                      <a:pt x="9" y="2"/>
                    </a:cubicBezTo>
                    <a:cubicBezTo>
                      <a:pt x="5" y="0"/>
                      <a:pt x="2" y="1"/>
                      <a:pt x="0" y="3"/>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17" name="Freeform 261"/>
              <p:cNvSpPr>
                <a:spLocks/>
              </p:cNvSpPr>
              <p:nvPr/>
            </p:nvSpPr>
            <p:spPr bwMode="auto">
              <a:xfrm>
                <a:off x="444" y="4192"/>
                <a:ext cx="98" cy="31"/>
              </a:xfrm>
              <a:custGeom>
                <a:avLst/>
                <a:gdLst>
                  <a:gd name="T0" fmla="*/ 0 w 6"/>
                  <a:gd name="T1" fmla="*/ 692 h 6"/>
                  <a:gd name="T2" fmla="*/ 26150 w 6"/>
                  <a:gd name="T3" fmla="*/ 429 h 6"/>
                  <a:gd name="T4" fmla="*/ 21870 w 6"/>
                  <a:gd name="T5" fmla="*/ 134 h 6"/>
                  <a:gd name="T6" fmla="*/ 0 w 6"/>
                  <a:gd name="T7" fmla="*/ 692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0" y="5"/>
                    </a:moveTo>
                    <a:cubicBezTo>
                      <a:pt x="1" y="6"/>
                      <a:pt x="5" y="5"/>
                      <a:pt x="6" y="3"/>
                    </a:cubicBezTo>
                    <a:cubicBezTo>
                      <a:pt x="6" y="2"/>
                      <a:pt x="6" y="1"/>
                      <a:pt x="5" y="1"/>
                    </a:cubicBezTo>
                    <a:cubicBezTo>
                      <a:pt x="2" y="0"/>
                      <a:pt x="0" y="3"/>
                      <a:pt x="0" y="5"/>
                    </a:cubicBezTo>
                    <a:close/>
                  </a:path>
                </a:pathLst>
              </a:custGeom>
              <a:solidFill>
                <a:srgbClr val="FFFFFF"/>
              </a:solidFill>
              <a:ln>
                <a:noFill/>
              </a:ln>
            </p:spPr>
            <p:txBody>
              <a:bodyPr/>
              <a:lstStyle/>
              <a:p>
                <a:pPr>
                  <a:defRPr/>
                </a:pPr>
                <a:endParaRPr lang="en-US">
                  <a:latin typeface="+mj-lt"/>
                  <a:cs typeface="Arial" charset="0"/>
                </a:endParaRPr>
              </a:p>
            </p:txBody>
          </p:sp>
          <p:sp>
            <p:nvSpPr>
              <p:cNvPr id="96318" name="Freeform 262"/>
              <p:cNvSpPr>
                <a:spLocks/>
              </p:cNvSpPr>
              <p:nvPr/>
            </p:nvSpPr>
            <p:spPr bwMode="auto">
              <a:xfrm>
                <a:off x="444" y="4192"/>
                <a:ext cx="98" cy="31"/>
              </a:xfrm>
              <a:custGeom>
                <a:avLst/>
                <a:gdLst>
                  <a:gd name="T0" fmla="*/ 0 w 6"/>
                  <a:gd name="T1" fmla="*/ 692 h 6"/>
                  <a:gd name="T2" fmla="*/ 26150 w 6"/>
                  <a:gd name="T3" fmla="*/ 429 h 6"/>
                  <a:gd name="T4" fmla="*/ 21870 w 6"/>
                  <a:gd name="T5" fmla="*/ 134 h 6"/>
                  <a:gd name="T6" fmla="*/ 0 w 6"/>
                  <a:gd name="T7" fmla="*/ 692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0" y="5"/>
                    </a:moveTo>
                    <a:cubicBezTo>
                      <a:pt x="1" y="6"/>
                      <a:pt x="5" y="5"/>
                      <a:pt x="6" y="3"/>
                    </a:cubicBezTo>
                    <a:cubicBezTo>
                      <a:pt x="6" y="2"/>
                      <a:pt x="6" y="1"/>
                      <a:pt x="5" y="1"/>
                    </a:cubicBezTo>
                    <a:cubicBezTo>
                      <a:pt x="2" y="0"/>
                      <a:pt x="0" y="3"/>
                      <a:pt x="0" y="5"/>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19" name="Freeform 263"/>
              <p:cNvSpPr>
                <a:spLocks/>
              </p:cNvSpPr>
              <p:nvPr/>
            </p:nvSpPr>
            <p:spPr bwMode="auto">
              <a:xfrm>
                <a:off x="346" y="4149"/>
                <a:ext cx="65" cy="52"/>
              </a:xfrm>
              <a:custGeom>
                <a:avLst/>
                <a:gdLst>
                  <a:gd name="T0" fmla="*/ 12935 w 4"/>
                  <a:gd name="T1" fmla="*/ 1365 h 9"/>
                  <a:gd name="T2" fmla="*/ 12935 w 4"/>
                  <a:gd name="T3" fmla="*/ 144 h 9"/>
                  <a:gd name="T4" fmla="*/ 4225 w 4"/>
                  <a:gd name="T5" fmla="*/ 144 h 9"/>
                  <a:gd name="T6" fmla="*/ 12935 w 4"/>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3" y="9"/>
                    </a:moveTo>
                    <a:cubicBezTo>
                      <a:pt x="4" y="8"/>
                      <a:pt x="4" y="3"/>
                      <a:pt x="3" y="1"/>
                    </a:cubicBezTo>
                    <a:cubicBezTo>
                      <a:pt x="2" y="0"/>
                      <a:pt x="2" y="0"/>
                      <a:pt x="1" y="1"/>
                    </a:cubicBezTo>
                    <a:cubicBezTo>
                      <a:pt x="0" y="5"/>
                      <a:pt x="2" y="8"/>
                      <a:pt x="3" y="9"/>
                    </a:cubicBezTo>
                    <a:close/>
                  </a:path>
                </a:pathLst>
              </a:custGeom>
              <a:solidFill>
                <a:srgbClr val="FFFFFF"/>
              </a:solidFill>
              <a:ln>
                <a:noFill/>
              </a:ln>
            </p:spPr>
            <p:txBody>
              <a:bodyPr/>
              <a:lstStyle/>
              <a:p>
                <a:pPr>
                  <a:defRPr/>
                </a:pPr>
                <a:endParaRPr lang="en-US">
                  <a:latin typeface="+mj-lt"/>
                  <a:cs typeface="Arial" charset="0"/>
                </a:endParaRPr>
              </a:p>
            </p:txBody>
          </p:sp>
          <p:sp>
            <p:nvSpPr>
              <p:cNvPr id="96320" name="Freeform 264"/>
              <p:cNvSpPr>
                <a:spLocks/>
              </p:cNvSpPr>
              <p:nvPr/>
            </p:nvSpPr>
            <p:spPr bwMode="auto">
              <a:xfrm>
                <a:off x="346" y="4149"/>
                <a:ext cx="65" cy="52"/>
              </a:xfrm>
              <a:custGeom>
                <a:avLst/>
                <a:gdLst>
                  <a:gd name="T0" fmla="*/ 12935 w 4"/>
                  <a:gd name="T1" fmla="*/ 1365 h 9"/>
                  <a:gd name="T2" fmla="*/ 12935 w 4"/>
                  <a:gd name="T3" fmla="*/ 144 h 9"/>
                  <a:gd name="T4" fmla="*/ 4225 w 4"/>
                  <a:gd name="T5" fmla="*/ 144 h 9"/>
                  <a:gd name="T6" fmla="*/ 12935 w 4"/>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3" y="9"/>
                    </a:moveTo>
                    <a:cubicBezTo>
                      <a:pt x="4" y="8"/>
                      <a:pt x="4" y="3"/>
                      <a:pt x="3" y="1"/>
                    </a:cubicBezTo>
                    <a:cubicBezTo>
                      <a:pt x="2" y="0"/>
                      <a:pt x="2" y="0"/>
                      <a:pt x="1" y="1"/>
                    </a:cubicBezTo>
                    <a:cubicBezTo>
                      <a:pt x="0" y="5"/>
                      <a:pt x="2" y="8"/>
                      <a:pt x="3" y="9"/>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21" name="Freeform 265"/>
              <p:cNvSpPr>
                <a:spLocks/>
              </p:cNvSpPr>
              <p:nvPr/>
            </p:nvSpPr>
            <p:spPr bwMode="auto">
              <a:xfrm>
                <a:off x="362" y="4149"/>
                <a:ext cx="147" cy="82"/>
              </a:xfrm>
              <a:custGeom>
                <a:avLst/>
                <a:gdLst>
                  <a:gd name="T0" fmla="*/ 4263 w 9"/>
                  <a:gd name="T1" fmla="*/ 2277 h 15"/>
                  <a:gd name="T2" fmla="*/ 26150 w 9"/>
                  <a:gd name="T3" fmla="*/ 144 h 15"/>
                  <a:gd name="T4" fmla="*/ 39216 w 9"/>
                  <a:gd name="T5" fmla="*/ 453 h 15"/>
                  <a:gd name="T6" fmla="*/ 4263 w 9"/>
                  <a:gd name="T7" fmla="*/ 2277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1" y="15"/>
                    </a:moveTo>
                    <a:cubicBezTo>
                      <a:pt x="0" y="12"/>
                      <a:pt x="3" y="3"/>
                      <a:pt x="6" y="1"/>
                    </a:cubicBezTo>
                    <a:cubicBezTo>
                      <a:pt x="8" y="0"/>
                      <a:pt x="9" y="1"/>
                      <a:pt x="9" y="3"/>
                    </a:cubicBezTo>
                    <a:cubicBezTo>
                      <a:pt x="8" y="10"/>
                      <a:pt x="3" y="15"/>
                      <a:pt x="1" y="15"/>
                    </a:cubicBezTo>
                    <a:close/>
                  </a:path>
                </a:pathLst>
              </a:custGeom>
              <a:solidFill>
                <a:srgbClr val="FFFFFF"/>
              </a:solidFill>
              <a:ln>
                <a:noFill/>
              </a:ln>
            </p:spPr>
            <p:txBody>
              <a:bodyPr/>
              <a:lstStyle/>
              <a:p>
                <a:pPr>
                  <a:defRPr/>
                </a:pPr>
                <a:endParaRPr lang="en-US">
                  <a:latin typeface="+mj-lt"/>
                  <a:cs typeface="Arial" charset="0"/>
                </a:endParaRPr>
              </a:p>
            </p:txBody>
          </p:sp>
          <p:sp>
            <p:nvSpPr>
              <p:cNvPr id="96322" name="Freeform 266"/>
              <p:cNvSpPr>
                <a:spLocks/>
              </p:cNvSpPr>
              <p:nvPr/>
            </p:nvSpPr>
            <p:spPr bwMode="auto">
              <a:xfrm>
                <a:off x="362" y="4149"/>
                <a:ext cx="147" cy="82"/>
              </a:xfrm>
              <a:custGeom>
                <a:avLst/>
                <a:gdLst>
                  <a:gd name="T0" fmla="*/ 4263 w 9"/>
                  <a:gd name="T1" fmla="*/ 2277 h 15"/>
                  <a:gd name="T2" fmla="*/ 26150 w 9"/>
                  <a:gd name="T3" fmla="*/ 144 h 15"/>
                  <a:gd name="T4" fmla="*/ 39216 w 9"/>
                  <a:gd name="T5" fmla="*/ 453 h 15"/>
                  <a:gd name="T6" fmla="*/ 4263 w 9"/>
                  <a:gd name="T7" fmla="*/ 2277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1" y="15"/>
                    </a:moveTo>
                    <a:cubicBezTo>
                      <a:pt x="0" y="12"/>
                      <a:pt x="3" y="3"/>
                      <a:pt x="6" y="1"/>
                    </a:cubicBezTo>
                    <a:cubicBezTo>
                      <a:pt x="8" y="0"/>
                      <a:pt x="9" y="1"/>
                      <a:pt x="9" y="3"/>
                    </a:cubicBezTo>
                    <a:cubicBezTo>
                      <a:pt x="8" y="10"/>
                      <a:pt x="3" y="15"/>
                      <a:pt x="1" y="15"/>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23" name="Freeform 267"/>
              <p:cNvSpPr>
                <a:spLocks/>
              </p:cNvSpPr>
              <p:nvPr/>
            </p:nvSpPr>
            <p:spPr bwMode="auto">
              <a:xfrm>
                <a:off x="297" y="4218"/>
                <a:ext cx="114" cy="52"/>
              </a:xfrm>
              <a:custGeom>
                <a:avLst/>
                <a:gdLst>
                  <a:gd name="T0" fmla="*/ 12996 w 7"/>
                  <a:gd name="T1" fmla="*/ 0 h 10"/>
                  <a:gd name="T2" fmla="*/ 30243 w 7"/>
                  <a:gd name="T3" fmla="*/ 758 h 10"/>
                  <a:gd name="T4" fmla="*/ 12996 w 7"/>
                  <a:gd name="T5" fmla="*/ 0 h 10"/>
                  <a:gd name="T6" fmla="*/ 0 60000 65536"/>
                  <a:gd name="T7" fmla="*/ 0 60000 65536"/>
                  <a:gd name="T8" fmla="*/ 0 60000 65536"/>
                </a:gdLst>
                <a:ahLst/>
                <a:cxnLst>
                  <a:cxn ang="T6">
                    <a:pos x="T0" y="T1"/>
                  </a:cxn>
                  <a:cxn ang="T7">
                    <a:pos x="T2" y="T3"/>
                  </a:cxn>
                  <a:cxn ang="T8">
                    <a:pos x="T4" y="T5"/>
                  </a:cxn>
                </a:cxnLst>
                <a:rect l="0" t="0" r="r" b="b"/>
                <a:pathLst>
                  <a:path w="7" h="10">
                    <a:moveTo>
                      <a:pt x="3" y="0"/>
                    </a:moveTo>
                    <a:cubicBezTo>
                      <a:pt x="0" y="5"/>
                      <a:pt x="4" y="10"/>
                      <a:pt x="7" y="5"/>
                    </a:cubicBezTo>
                    <a:cubicBezTo>
                      <a:pt x="6" y="4"/>
                      <a:pt x="4" y="2"/>
                      <a:pt x="3" y="0"/>
                    </a:cubicBezTo>
                    <a:close/>
                  </a:path>
                </a:pathLst>
              </a:custGeom>
              <a:solidFill>
                <a:srgbClr val="FFFFFF"/>
              </a:solidFill>
              <a:ln>
                <a:noFill/>
              </a:ln>
            </p:spPr>
            <p:txBody>
              <a:bodyPr/>
              <a:lstStyle/>
              <a:p>
                <a:pPr>
                  <a:defRPr/>
                </a:pPr>
                <a:endParaRPr lang="en-US">
                  <a:latin typeface="+mj-lt"/>
                  <a:cs typeface="Arial" charset="0"/>
                </a:endParaRPr>
              </a:p>
            </p:txBody>
          </p:sp>
          <p:sp>
            <p:nvSpPr>
              <p:cNvPr id="96324" name="Freeform 268"/>
              <p:cNvSpPr>
                <a:spLocks/>
              </p:cNvSpPr>
              <p:nvPr/>
            </p:nvSpPr>
            <p:spPr bwMode="auto">
              <a:xfrm>
                <a:off x="297" y="4218"/>
                <a:ext cx="114" cy="52"/>
              </a:xfrm>
              <a:custGeom>
                <a:avLst/>
                <a:gdLst>
                  <a:gd name="T0" fmla="*/ 12996 w 7"/>
                  <a:gd name="T1" fmla="*/ 0 h 10"/>
                  <a:gd name="T2" fmla="*/ 30243 w 7"/>
                  <a:gd name="T3" fmla="*/ 758 h 10"/>
                  <a:gd name="T4" fmla="*/ 12996 w 7"/>
                  <a:gd name="T5" fmla="*/ 0 h 10"/>
                  <a:gd name="T6" fmla="*/ 0 60000 65536"/>
                  <a:gd name="T7" fmla="*/ 0 60000 65536"/>
                  <a:gd name="T8" fmla="*/ 0 60000 65536"/>
                </a:gdLst>
                <a:ahLst/>
                <a:cxnLst>
                  <a:cxn ang="T6">
                    <a:pos x="T0" y="T1"/>
                  </a:cxn>
                  <a:cxn ang="T7">
                    <a:pos x="T2" y="T3"/>
                  </a:cxn>
                  <a:cxn ang="T8">
                    <a:pos x="T4" y="T5"/>
                  </a:cxn>
                </a:cxnLst>
                <a:rect l="0" t="0" r="r" b="b"/>
                <a:pathLst>
                  <a:path w="7" h="10">
                    <a:moveTo>
                      <a:pt x="3" y="0"/>
                    </a:moveTo>
                    <a:cubicBezTo>
                      <a:pt x="0" y="5"/>
                      <a:pt x="4" y="10"/>
                      <a:pt x="7" y="5"/>
                    </a:cubicBezTo>
                    <a:cubicBezTo>
                      <a:pt x="6" y="4"/>
                      <a:pt x="4" y="2"/>
                      <a:pt x="3" y="0"/>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25" name="Freeform 269"/>
              <p:cNvSpPr>
                <a:spLocks/>
              </p:cNvSpPr>
              <p:nvPr/>
            </p:nvSpPr>
            <p:spPr bwMode="auto">
              <a:xfrm>
                <a:off x="5372" y="564"/>
                <a:ext cx="294" cy="327"/>
              </a:xfrm>
              <a:custGeom>
                <a:avLst/>
                <a:gdLst>
                  <a:gd name="T0" fmla="*/ 52283 w 18"/>
                  <a:gd name="T1" fmla="*/ 7927 h 62"/>
                  <a:gd name="T2" fmla="*/ 61087 w 18"/>
                  <a:gd name="T3" fmla="*/ 8070 h 62"/>
                  <a:gd name="T4" fmla="*/ 43479 w 18"/>
                  <a:gd name="T5" fmla="*/ 7036 h 62"/>
                  <a:gd name="T6" fmla="*/ 56562 w 18"/>
                  <a:gd name="T7" fmla="*/ 5148 h 62"/>
                  <a:gd name="T8" fmla="*/ 48020 w 18"/>
                  <a:gd name="T9" fmla="*/ 3228 h 62"/>
                  <a:gd name="T10" fmla="*/ 74170 w 18"/>
                  <a:gd name="T11" fmla="*/ 2505 h 62"/>
                  <a:gd name="T12" fmla="*/ 56562 w 18"/>
                  <a:gd name="T13" fmla="*/ 1308 h 62"/>
                  <a:gd name="T14" fmla="*/ 39216 w 18"/>
                  <a:gd name="T15" fmla="*/ 2336 h 62"/>
                  <a:gd name="T16" fmla="*/ 56562 w 18"/>
                  <a:gd name="T17" fmla="*/ 1751 h 62"/>
                  <a:gd name="T18" fmla="*/ 39216 w 18"/>
                  <a:gd name="T19" fmla="*/ 2642 h 62"/>
                  <a:gd name="T20" fmla="*/ 13067 w 18"/>
                  <a:gd name="T21" fmla="*/ 0 h 62"/>
                  <a:gd name="T22" fmla="*/ 4263 w 18"/>
                  <a:gd name="T23" fmla="*/ 443 h 62"/>
                  <a:gd name="T24" fmla="*/ 34953 w 18"/>
                  <a:gd name="T25" fmla="*/ 2922 h 62"/>
                  <a:gd name="T26" fmla="*/ 48020 w 18"/>
                  <a:gd name="T27" fmla="*/ 4562 h 62"/>
                  <a:gd name="T28" fmla="*/ 30413 w 18"/>
                  <a:gd name="T29" fmla="*/ 5564 h 62"/>
                  <a:gd name="T30" fmla="*/ 21870 w 18"/>
                  <a:gd name="T31" fmla="*/ 5285 h 62"/>
                  <a:gd name="T32" fmla="*/ 26150 w 18"/>
                  <a:gd name="T33" fmla="*/ 5870 h 62"/>
                  <a:gd name="T34" fmla="*/ 52283 w 18"/>
                  <a:gd name="T35" fmla="*/ 5285 h 62"/>
                  <a:gd name="T36" fmla="*/ 61087 w 18"/>
                  <a:gd name="T37" fmla="*/ 8513 h 62"/>
                  <a:gd name="T38" fmla="*/ 56562 w 18"/>
                  <a:gd name="T39" fmla="*/ 7036 h 62"/>
                  <a:gd name="T40" fmla="*/ 52283 w 18"/>
                  <a:gd name="T41" fmla="*/ 7927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12" y="54"/>
                    </a:moveTo>
                    <a:cubicBezTo>
                      <a:pt x="14" y="50"/>
                      <a:pt x="16" y="54"/>
                      <a:pt x="14" y="55"/>
                    </a:cubicBezTo>
                    <a:cubicBezTo>
                      <a:pt x="11" y="57"/>
                      <a:pt x="9" y="55"/>
                      <a:pt x="10" y="48"/>
                    </a:cubicBezTo>
                    <a:cubicBezTo>
                      <a:pt x="10" y="42"/>
                      <a:pt x="12" y="39"/>
                      <a:pt x="13" y="35"/>
                    </a:cubicBezTo>
                    <a:cubicBezTo>
                      <a:pt x="14" y="30"/>
                      <a:pt x="14" y="25"/>
                      <a:pt x="11" y="22"/>
                    </a:cubicBezTo>
                    <a:cubicBezTo>
                      <a:pt x="13" y="22"/>
                      <a:pt x="16" y="22"/>
                      <a:pt x="17" y="17"/>
                    </a:cubicBezTo>
                    <a:cubicBezTo>
                      <a:pt x="17" y="13"/>
                      <a:pt x="16" y="9"/>
                      <a:pt x="13" y="9"/>
                    </a:cubicBezTo>
                    <a:cubicBezTo>
                      <a:pt x="9" y="9"/>
                      <a:pt x="7" y="14"/>
                      <a:pt x="9" y="16"/>
                    </a:cubicBezTo>
                    <a:cubicBezTo>
                      <a:pt x="11" y="19"/>
                      <a:pt x="15" y="16"/>
                      <a:pt x="13" y="12"/>
                    </a:cubicBezTo>
                    <a:cubicBezTo>
                      <a:pt x="18" y="16"/>
                      <a:pt x="13" y="22"/>
                      <a:pt x="9" y="18"/>
                    </a:cubicBezTo>
                    <a:cubicBezTo>
                      <a:pt x="5" y="16"/>
                      <a:pt x="2" y="5"/>
                      <a:pt x="3" y="0"/>
                    </a:cubicBezTo>
                    <a:cubicBezTo>
                      <a:pt x="2" y="1"/>
                      <a:pt x="2" y="2"/>
                      <a:pt x="1" y="3"/>
                    </a:cubicBezTo>
                    <a:cubicBezTo>
                      <a:pt x="0" y="5"/>
                      <a:pt x="5" y="18"/>
                      <a:pt x="8" y="20"/>
                    </a:cubicBezTo>
                    <a:cubicBezTo>
                      <a:pt x="11" y="22"/>
                      <a:pt x="12" y="24"/>
                      <a:pt x="11" y="31"/>
                    </a:cubicBezTo>
                    <a:cubicBezTo>
                      <a:pt x="11" y="34"/>
                      <a:pt x="9" y="39"/>
                      <a:pt x="7" y="38"/>
                    </a:cubicBezTo>
                    <a:cubicBezTo>
                      <a:pt x="8" y="37"/>
                      <a:pt x="6" y="35"/>
                      <a:pt x="5" y="36"/>
                    </a:cubicBezTo>
                    <a:cubicBezTo>
                      <a:pt x="4" y="36"/>
                      <a:pt x="4" y="40"/>
                      <a:pt x="6" y="40"/>
                    </a:cubicBezTo>
                    <a:cubicBezTo>
                      <a:pt x="8" y="40"/>
                      <a:pt x="10" y="38"/>
                      <a:pt x="12" y="36"/>
                    </a:cubicBezTo>
                    <a:cubicBezTo>
                      <a:pt x="7" y="40"/>
                      <a:pt x="6" y="62"/>
                      <a:pt x="14" y="58"/>
                    </a:cubicBezTo>
                    <a:cubicBezTo>
                      <a:pt x="18" y="56"/>
                      <a:pt x="17" y="49"/>
                      <a:pt x="13" y="48"/>
                    </a:cubicBezTo>
                    <a:cubicBezTo>
                      <a:pt x="11" y="48"/>
                      <a:pt x="10" y="54"/>
                      <a:pt x="12" y="54"/>
                    </a:cubicBezTo>
                    <a:close/>
                  </a:path>
                </a:pathLst>
              </a:custGeom>
              <a:solidFill>
                <a:srgbClr val="340E70"/>
              </a:solidFill>
              <a:ln>
                <a:noFill/>
              </a:ln>
            </p:spPr>
            <p:txBody>
              <a:bodyPr/>
              <a:lstStyle/>
              <a:p>
                <a:pPr>
                  <a:defRPr/>
                </a:pPr>
                <a:endParaRPr lang="en-US">
                  <a:latin typeface="+mj-lt"/>
                  <a:cs typeface="Arial" charset="0"/>
                </a:endParaRPr>
              </a:p>
            </p:txBody>
          </p:sp>
          <p:sp>
            <p:nvSpPr>
              <p:cNvPr id="96326" name="Freeform 270"/>
              <p:cNvSpPr>
                <a:spLocks/>
              </p:cNvSpPr>
              <p:nvPr/>
            </p:nvSpPr>
            <p:spPr bwMode="auto">
              <a:xfrm>
                <a:off x="5372" y="564"/>
                <a:ext cx="294" cy="327"/>
              </a:xfrm>
              <a:custGeom>
                <a:avLst/>
                <a:gdLst>
                  <a:gd name="T0" fmla="*/ 52283 w 18"/>
                  <a:gd name="T1" fmla="*/ 7927 h 62"/>
                  <a:gd name="T2" fmla="*/ 61087 w 18"/>
                  <a:gd name="T3" fmla="*/ 8070 h 62"/>
                  <a:gd name="T4" fmla="*/ 43479 w 18"/>
                  <a:gd name="T5" fmla="*/ 7036 h 62"/>
                  <a:gd name="T6" fmla="*/ 56562 w 18"/>
                  <a:gd name="T7" fmla="*/ 5148 h 62"/>
                  <a:gd name="T8" fmla="*/ 48020 w 18"/>
                  <a:gd name="T9" fmla="*/ 3228 h 62"/>
                  <a:gd name="T10" fmla="*/ 74170 w 18"/>
                  <a:gd name="T11" fmla="*/ 2505 h 62"/>
                  <a:gd name="T12" fmla="*/ 56562 w 18"/>
                  <a:gd name="T13" fmla="*/ 1308 h 62"/>
                  <a:gd name="T14" fmla="*/ 39216 w 18"/>
                  <a:gd name="T15" fmla="*/ 2336 h 62"/>
                  <a:gd name="T16" fmla="*/ 56562 w 18"/>
                  <a:gd name="T17" fmla="*/ 1751 h 62"/>
                  <a:gd name="T18" fmla="*/ 39216 w 18"/>
                  <a:gd name="T19" fmla="*/ 2642 h 62"/>
                  <a:gd name="T20" fmla="*/ 13067 w 18"/>
                  <a:gd name="T21" fmla="*/ 0 h 62"/>
                  <a:gd name="T22" fmla="*/ 4263 w 18"/>
                  <a:gd name="T23" fmla="*/ 443 h 62"/>
                  <a:gd name="T24" fmla="*/ 34953 w 18"/>
                  <a:gd name="T25" fmla="*/ 2922 h 62"/>
                  <a:gd name="T26" fmla="*/ 48020 w 18"/>
                  <a:gd name="T27" fmla="*/ 4562 h 62"/>
                  <a:gd name="T28" fmla="*/ 30413 w 18"/>
                  <a:gd name="T29" fmla="*/ 5564 h 62"/>
                  <a:gd name="T30" fmla="*/ 21870 w 18"/>
                  <a:gd name="T31" fmla="*/ 5285 h 62"/>
                  <a:gd name="T32" fmla="*/ 26150 w 18"/>
                  <a:gd name="T33" fmla="*/ 5870 h 62"/>
                  <a:gd name="T34" fmla="*/ 52283 w 18"/>
                  <a:gd name="T35" fmla="*/ 5285 h 62"/>
                  <a:gd name="T36" fmla="*/ 61087 w 18"/>
                  <a:gd name="T37" fmla="*/ 8513 h 62"/>
                  <a:gd name="T38" fmla="*/ 56562 w 18"/>
                  <a:gd name="T39" fmla="*/ 7036 h 62"/>
                  <a:gd name="T40" fmla="*/ 52283 w 18"/>
                  <a:gd name="T41" fmla="*/ 7927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12" y="54"/>
                    </a:moveTo>
                    <a:cubicBezTo>
                      <a:pt x="14" y="50"/>
                      <a:pt x="16" y="54"/>
                      <a:pt x="14" y="55"/>
                    </a:cubicBezTo>
                    <a:cubicBezTo>
                      <a:pt x="11" y="57"/>
                      <a:pt x="9" y="55"/>
                      <a:pt x="10" y="48"/>
                    </a:cubicBezTo>
                    <a:cubicBezTo>
                      <a:pt x="10" y="42"/>
                      <a:pt x="12" y="39"/>
                      <a:pt x="13" y="35"/>
                    </a:cubicBezTo>
                    <a:cubicBezTo>
                      <a:pt x="14" y="30"/>
                      <a:pt x="14" y="25"/>
                      <a:pt x="11" y="22"/>
                    </a:cubicBezTo>
                    <a:cubicBezTo>
                      <a:pt x="13" y="22"/>
                      <a:pt x="16" y="22"/>
                      <a:pt x="17" y="17"/>
                    </a:cubicBezTo>
                    <a:cubicBezTo>
                      <a:pt x="17" y="13"/>
                      <a:pt x="16" y="9"/>
                      <a:pt x="13" y="9"/>
                    </a:cubicBezTo>
                    <a:cubicBezTo>
                      <a:pt x="9" y="9"/>
                      <a:pt x="7" y="14"/>
                      <a:pt x="9" y="16"/>
                    </a:cubicBezTo>
                    <a:cubicBezTo>
                      <a:pt x="11" y="19"/>
                      <a:pt x="15" y="16"/>
                      <a:pt x="13" y="12"/>
                    </a:cubicBezTo>
                    <a:cubicBezTo>
                      <a:pt x="18" y="16"/>
                      <a:pt x="13" y="22"/>
                      <a:pt x="9" y="18"/>
                    </a:cubicBezTo>
                    <a:cubicBezTo>
                      <a:pt x="5" y="16"/>
                      <a:pt x="2" y="5"/>
                      <a:pt x="3" y="0"/>
                    </a:cubicBezTo>
                    <a:cubicBezTo>
                      <a:pt x="2" y="1"/>
                      <a:pt x="2" y="2"/>
                      <a:pt x="1" y="3"/>
                    </a:cubicBezTo>
                    <a:cubicBezTo>
                      <a:pt x="0" y="5"/>
                      <a:pt x="5" y="18"/>
                      <a:pt x="8" y="20"/>
                    </a:cubicBezTo>
                    <a:cubicBezTo>
                      <a:pt x="11" y="22"/>
                      <a:pt x="12" y="24"/>
                      <a:pt x="11" y="31"/>
                    </a:cubicBezTo>
                    <a:cubicBezTo>
                      <a:pt x="11" y="34"/>
                      <a:pt x="9" y="39"/>
                      <a:pt x="7" y="38"/>
                    </a:cubicBezTo>
                    <a:cubicBezTo>
                      <a:pt x="8" y="37"/>
                      <a:pt x="6" y="35"/>
                      <a:pt x="5" y="36"/>
                    </a:cubicBezTo>
                    <a:cubicBezTo>
                      <a:pt x="4" y="36"/>
                      <a:pt x="4" y="40"/>
                      <a:pt x="6" y="40"/>
                    </a:cubicBezTo>
                    <a:cubicBezTo>
                      <a:pt x="8" y="40"/>
                      <a:pt x="10" y="38"/>
                      <a:pt x="12" y="36"/>
                    </a:cubicBezTo>
                    <a:cubicBezTo>
                      <a:pt x="7" y="40"/>
                      <a:pt x="6" y="62"/>
                      <a:pt x="14" y="58"/>
                    </a:cubicBezTo>
                    <a:cubicBezTo>
                      <a:pt x="18" y="56"/>
                      <a:pt x="17" y="49"/>
                      <a:pt x="13" y="48"/>
                    </a:cubicBezTo>
                    <a:cubicBezTo>
                      <a:pt x="11" y="48"/>
                      <a:pt x="10" y="54"/>
                      <a:pt x="12" y="54"/>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27" name="Freeform 271"/>
              <p:cNvSpPr>
                <a:spLocks/>
              </p:cNvSpPr>
              <p:nvPr/>
            </p:nvSpPr>
            <p:spPr bwMode="auto">
              <a:xfrm>
                <a:off x="4589" y="432"/>
                <a:ext cx="819" cy="153"/>
              </a:xfrm>
              <a:custGeom>
                <a:avLst/>
                <a:gdLst>
                  <a:gd name="T0" fmla="*/ 216546 w 50"/>
                  <a:gd name="T1" fmla="*/ 3814 h 29"/>
                  <a:gd name="T2" fmla="*/ 160213 w 50"/>
                  <a:gd name="T3" fmla="*/ 2949 h 29"/>
                  <a:gd name="T4" fmla="*/ 186244 w 50"/>
                  <a:gd name="T5" fmla="*/ 2949 h 29"/>
                  <a:gd name="T6" fmla="*/ 129927 w 50"/>
                  <a:gd name="T7" fmla="*/ 723 h 29"/>
                  <a:gd name="T8" fmla="*/ 147189 w 50"/>
                  <a:gd name="T9" fmla="*/ 306 h 29"/>
                  <a:gd name="T10" fmla="*/ 121158 w 50"/>
                  <a:gd name="T11" fmla="*/ 723 h 29"/>
                  <a:gd name="T12" fmla="*/ 129927 w 50"/>
                  <a:gd name="T13" fmla="*/ 1752 h 29"/>
                  <a:gd name="T14" fmla="*/ 82364 w 50"/>
                  <a:gd name="T15" fmla="*/ 1614 h 29"/>
                  <a:gd name="T16" fmla="*/ 26031 w 50"/>
                  <a:gd name="T17" fmla="*/ 2643 h 29"/>
                  <a:gd name="T18" fmla="*/ 13024 w 50"/>
                  <a:gd name="T19" fmla="*/ 1477 h 29"/>
                  <a:gd name="T20" fmla="*/ 21793 w 50"/>
                  <a:gd name="T21" fmla="*/ 1920 h 29"/>
                  <a:gd name="T22" fmla="*/ 17278 w 50"/>
                  <a:gd name="T23" fmla="*/ 1029 h 29"/>
                  <a:gd name="T24" fmla="*/ 8769 w 50"/>
                  <a:gd name="T25" fmla="*/ 2200 h 29"/>
                  <a:gd name="T26" fmla="*/ 47563 w 50"/>
                  <a:gd name="T27" fmla="*/ 2786 h 29"/>
                  <a:gd name="T28" fmla="*/ 99642 w 50"/>
                  <a:gd name="T29" fmla="*/ 1752 h 29"/>
                  <a:gd name="T30" fmla="*/ 77849 w 50"/>
                  <a:gd name="T31" fmla="*/ 3229 h 29"/>
                  <a:gd name="T32" fmla="*/ 95388 w 50"/>
                  <a:gd name="T33" fmla="*/ 3229 h 29"/>
                  <a:gd name="T34" fmla="*/ 82364 w 50"/>
                  <a:gd name="T35" fmla="*/ 2949 h 29"/>
                  <a:gd name="T36" fmla="*/ 108395 w 50"/>
                  <a:gd name="T37" fmla="*/ 1752 h 29"/>
                  <a:gd name="T38" fmla="*/ 151704 w 50"/>
                  <a:gd name="T39" fmla="*/ 2643 h 29"/>
                  <a:gd name="T40" fmla="*/ 155958 w 50"/>
                  <a:gd name="T41" fmla="*/ 3366 h 29"/>
                  <a:gd name="T42" fmla="*/ 125673 w 50"/>
                  <a:gd name="T43" fmla="*/ 3366 h 29"/>
                  <a:gd name="T44" fmla="*/ 142935 w 50"/>
                  <a:gd name="T45" fmla="*/ 3366 h 29"/>
                  <a:gd name="T46" fmla="*/ 121158 w 50"/>
                  <a:gd name="T47" fmla="*/ 2786 h 29"/>
                  <a:gd name="T48" fmla="*/ 138697 w 50"/>
                  <a:gd name="T49" fmla="*/ 4258 h 29"/>
                  <a:gd name="T50" fmla="*/ 160213 w 50"/>
                  <a:gd name="T51" fmla="*/ 3229 h 29"/>
                  <a:gd name="T52" fmla="*/ 212291 w 50"/>
                  <a:gd name="T53" fmla="*/ 4120 h 29"/>
                  <a:gd name="T54" fmla="*/ 216546 w 50"/>
                  <a:gd name="T55" fmla="*/ 3814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50" y="26"/>
                    </a:moveTo>
                    <a:cubicBezTo>
                      <a:pt x="46" y="26"/>
                      <a:pt x="39" y="23"/>
                      <a:pt x="37" y="20"/>
                    </a:cubicBezTo>
                    <a:lnTo>
                      <a:pt x="43" y="20"/>
                    </a:lnTo>
                    <a:cubicBezTo>
                      <a:pt x="38" y="19"/>
                      <a:pt x="27" y="13"/>
                      <a:pt x="30" y="5"/>
                    </a:cubicBezTo>
                    <a:cubicBezTo>
                      <a:pt x="32" y="11"/>
                      <a:pt x="36" y="5"/>
                      <a:pt x="34" y="2"/>
                    </a:cubicBezTo>
                    <a:cubicBezTo>
                      <a:pt x="33" y="0"/>
                      <a:pt x="29" y="1"/>
                      <a:pt x="28" y="5"/>
                    </a:cubicBezTo>
                    <a:cubicBezTo>
                      <a:pt x="28" y="8"/>
                      <a:pt x="28" y="10"/>
                      <a:pt x="30" y="12"/>
                    </a:cubicBezTo>
                    <a:cubicBezTo>
                      <a:pt x="27" y="10"/>
                      <a:pt x="23" y="8"/>
                      <a:pt x="19" y="11"/>
                    </a:cubicBezTo>
                    <a:cubicBezTo>
                      <a:pt x="14" y="13"/>
                      <a:pt x="12" y="20"/>
                      <a:pt x="6" y="18"/>
                    </a:cubicBezTo>
                    <a:cubicBezTo>
                      <a:pt x="3" y="16"/>
                      <a:pt x="2" y="13"/>
                      <a:pt x="3" y="10"/>
                    </a:cubicBezTo>
                    <a:cubicBezTo>
                      <a:pt x="3" y="13"/>
                      <a:pt x="4" y="13"/>
                      <a:pt x="5" y="13"/>
                    </a:cubicBezTo>
                    <a:cubicBezTo>
                      <a:pt x="8" y="12"/>
                      <a:pt x="7" y="6"/>
                      <a:pt x="4" y="7"/>
                    </a:cubicBezTo>
                    <a:cubicBezTo>
                      <a:pt x="2" y="8"/>
                      <a:pt x="0" y="11"/>
                      <a:pt x="2" y="15"/>
                    </a:cubicBezTo>
                    <a:cubicBezTo>
                      <a:pt x="3" y="20"/>
                      <a:pt x="6" y="21"/>
                      <a:pt x="11" y="19"/>
                    </a:cubicBezTo>
                    <a:cubicBezTo>
                      <a:pt x="14" y="17"/>
                      <a:pt x="19" y="11"/>
                      <a:pt x="23" y="12"/>
                    </a:cubicBezTo>
                    <a:cubicBezTo>
                      <a:pt x="21" y="14"/>
                      <a:pt x="17" y="16"/>
                      <a:pt x="18" y="22"/>
                    </a:cubicBezTo>
                    <a:cubicBezTo>
                      <a:pt x="19" y="25"/>
                      <a:pt x="21" y="24"/>
                      <a:pt x="22" y="22"/>
                    </a:cubicBezTo>
                    <a:cubicBezTo>
                      <a:pt x="22" y="20"/>
                      <a:pt x="20" y="18"/>
                      <a:pt x="19" y="20"/>
                    </a:cubicBezTo>
                    <a:cubicBezTo>
                      <a:pt x="19" y="17"/>
                      <a:pt x="23" y="12"/>
                      <a:pt x="25" y="12"/>
                    </a:cubicBezTo>
                    <a:cubicBezTo>
                      <a:pt x="29" y="12"/>
                      <a:pt x="31" y="15"/>
                      <a:pt x="35" y="18"/>
                    </a:cubicBezTo>
                    <a:cubicBezTo>
                      <a:pt x="36" y="20"/>
                      <a:pt x="37" y="21"/>
                      <a:pt x="36" y="23"/>
                    </a:cubicBezTo>
                    <a:cubicBezTo>
                      <a:pt x="36" y="29"/>
                      <a:pt x="27" y="28"/>
                      <a:pt x="29" y="23"/>
                    </a:cubicBezTo>
                    <a:cubicBezTo>
                      <a:pt x="29" y="26"/>
                      <a:pt x="33" y="24"/>
                      <a:pt x="33" y="23"/>
                    </a:cubicBezTo>
                    <a:cubicBezTo>
                      <a:pt x="33" y="20"/>
                      <a:pt x="31" y="17"/>
                      <a:pt x="28" y="19"/>
                    </a:cubicBezTo>
                    <a:cubicBezTo>
                      <a:pt x="25" y="24"/>
                      <a:pt x="28" y="29"/>
                      <a:pt x="32" y="29"/>
                    </a:cubicBezTo>
                    <a:cubicBezTo>
                      <a:pt x="35" y="29"/>
                      <a:pt x="37" y="27"/>
                      <a:pt x="37" y="22"/>
                    </a:cubicBezTo>
                    <a:cubicBezTo>
                      <a:pt x="40" y="26"/>
                      <a:pt x="45" y="27"/>
                      <a:pt x="49" y="28"/>
                    </a:cubicBezTo>
                    <a:cubicBezTo>
                      <a:pt x="49" y="27"/>
                      <a:pt x="49" y="27"/>
                      <a:pt x="50" y="26"/>
                    </a:cubicBezTo>
                    <a:close/>
                  </a:path>
                </a:pathLst>
              </a:custGeom>
              <a:solidFill>
                <a:srgbClr val="340E70"/>
              </a:solidFill>
              <a:ln>
                <a:noFill/>
              </a:ln>
            </p:spPr>
            <p:txBody>
              <a:bodyPr/>
              <a:lstStyle/>
              <a:p>
                <a:pPr>
                  <a:defRPr/>
                </a:pPr>
                <a:endParaRPr lang="en-US">
                  <a:latin typeface="+mj-lt"/>
                  <a:cs typeface="Arial" charset="0"/>
                </a:endParaRPr>
              </a:p>
            </p:txBody>
          </p:sp>
          <p:sp>
            <p:nvSpPr>
              <p:cNvPr id="96328" name="Freeform 272"/>
              <p:cNvSpPr>
                <a:spLocks/>
              </p:cNvSpPr>
              <p:nvPr/>
            </p:nvSpPr>
            <p:spPr bwMode="auto">
              <a:xfrm>
                <a:off x="4589" y="432"/>
                <a:ext cx="819" cy="153"/>
              </a:xfrm>
              <a:custGeom>
                <a:avLst/>
                <a:gdLst>
                  <a:gd name="T0" fmla="*/ 216546 w 50"/>
                  <a:gd name="T1" fmla="*/ 3814 h 29"/>
                  <a:gd name="T2" fmla="*/ 160213 w 50"/>
                  <a:gd name="T3" fmla="*/ 2949 h 29"/>
                  <a:gd name="T4" fmla="*/ 186244 w 50"/>
                  <a:gd name="T5" fmla="*/ 2949 h 29"/>
                  <a:gd name="T6" fmla="*/ 129927 w 50"/>
                  <a:gd name="T7" fmla="*/ 723 h 29"/>
                  <a:gd name="T8" fmla="*/ 147189 w 50"/>
                  <a:gd name="T9" fmla="*/ 306 h 29"/>
                  <a:gd name="T10" fmla="*/ 121158 w 50"/>
                  <a:gd name="T11" fmla="*/ 723 h 29"/>
                  <a:gd name="T12" fmla="*/ 129927 w 50"/>
                  <a:gd name="T13" fmla="*/ 1752 h 29"/>
                  <a:gd name="T14" fmla="*/ 82364 w 50"/>
                  <a:gd name="T15" fmla="*/ 1614 h 29"/>
                  <a:gd name="T16" fmla="*/ 26031 w 50"/>
                  <a:gd name="T17" fmla="*/ 2643 h 29"/>
                  <a:gd name="T18" fmla="*/ 13024 w 50"/>
                  <a:gd name="T19" fmla="*/ 1477 h 29"/>
                  <a:gd name="T20" fmla="*/ 21793 w 50"/>
                  <a:gd name="T21" fmla="*/ 1920 h 29"/>
                  <a:gd name="T22" fmla="*/ 17278 w 50"/>
                  <a:gd name="T23" fmla="*/ 1029 h 29"/>
                  <a:gd name="T24" fmla="*/ 8769 w 50"/>
                  <a:gd name="T25" fmla="*/ 2200 h 29"/>
                  <a:gd name="T26" fmla="*/ 47563 w 50"/>
                  <a:gd name="T27" fmla="*/ 2786 h 29"/>
                  <a:gd name="T28" fmla="*/ 99642 w 50"/>
                  <a:gd name="T29" fmla="*/ 1752 h 29"/>
                  <a:gd name="T30" fmla="*/ 77849 w 50"/>
                  <a:gd name="T31" fmla="*/ 3229 h 29"/>
                  <a:gd name="T32" fmla="*/ 95388 w 50"/>
                  <a:gd name="T33" fmla="*/ 3229 h 29"/>
                  <a:gd name="T34" fmla="*/ 82364 w 50"/>
                  <a:gd name="T35" fmla="*/ 2949 h 29"/>
                  <a:gd name="T36" fmla="*/ 108395 w 50"/>
                  <a:gd name="T37" fmla="*/ 1752 h 29"/>
                  <a:gd name="T38" fmla="*/ 151704 w 50"/>
                  <a:gd name="T39" fmla="*/ 2643 h 29"/>
                  <a:gd name="T40" fmla="*/ 155958 w 50"/>
                  <a:gd name="T41" fmla="*/ 3366 h 29"/>
                  <a:gd name="T42" fmla="*/ 125673 w 50"/>
                  <a:gd name="T43" fmla="*/ 3366 h 29"/>
                  <a:gd name="T44" fmla="*/ 142935 w 50"/>
                  <a:gd name="T45" fmla="*/ 3366 h 29"/>
                  <a:gd name="T46" fmla="*/ 121158 w 50"/>
                  <a:gd name="T47" fmla="*/ 2786 h 29"/>
                  <a:gd name="T48" fmla="*/ 138697 w 50"/>
                  <a:gd name="T49" fmla="*/ 4258 h 29"/>
                  <a:gd name="T50" fmla="*/ 160213 w 50"/>
                  <a:gd name="T51" fmla="*/ 3229 h 29"/>
                  <a:gd name="T52" fmla="*/ 212291 w 50"/>
                  <a:gd name="T53" fmla="*/ 4120 h 29"/>
                  <a:gd name="T54" fmla="*/ 216546 w 50"/>
                  <a:gd name="T55" fmla="*/ 3814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50" y="26"/>
                    </a:moveTo>
                    <a:cubicBezTo>
                      <a:pt x="46" y="26"/>
                      <a:pt x="39" y="23"/>
                      <a:pt x="37" y="20"/>
                    </a:cubicBezTo>
                    <a:lnTo>
                      <a:pt x="43" y="20"/>
                    </a:lnTo>
                    <a:cubicBezTo>
                      <a:pt x="38" y="19"/>
                      <a:pt x="27" y="13"/>
                      <a:pt x="30" y="5"/>
                    </a:cubicBezTo>
                    <a:cubicBezTo>
                      <a:pt x="32" y="11"/>
                      <a:pt x="36" y="5"/>
                      <a:pt x="34" y="2"/>
                    </a:cubicBezTo>
                    <a:cubicBezTo>
                      <a:pt x="33" y="0"/>
                      <a:pt x="29" y="1"/>
                      <a:pt x="28" y="5"/>
                    </a:cubicBezTo>
                    <a:cubicBezTo>
                      <a:pt x="28" y="8"/>
                      <a:pt x="28" y="10"/>
                      <a:pt x="30" y="12"/>
                    </a:cubicBezTo>
                    <a:cubicBezTo>
                      <a:pt x="27" y="10"/>
                      <a:pt x="23" y="8"/>
                      <a:pt x="19" y="11"/>
                    </a:cubicBezTo>
                    <a:cubicBezTo>
                      <a:pt x="14" y="13"/>
                      <a:pt x="12" y="20"/>
                      <a:pt x="6" y="18"/>
                    </a:cubicBezTo>
                    <a:cubicBezTo>
                      <a:pt x="3" y="16"/>
                      <a:pt x="2" y="13"/>
                      <a:pt x="3" y="10"/>
                    </a:cubicBezTo>
                    <a:cubicBezTo>
                      <a:pt x="3" y="13"/>
                      <a:pt x="4" y="13"/>
                      <a:pt x="5" y="13"/>
                    </a:cubicBezTo>
                    <a:cubicBezTo>
                      <a:pt x="8" y="12"/>
                      <a:pt x="7" y="6"/>
                      <a:pt x="4" y="7"/>
                    </a:cubicBezTo>
                    <a:cubicBezTo>
                      <a:pt x="2" y="8"/>
                      <a:pt x="0" y="11"/>
                      <a:pt x="2" y="15"/>
                    </a:cubicBezTo>
                    <a:cubicBezTo>
                      <a:pt x="3" y="20"/>
                      <a:pt x="6" y="21"/>
                      <a:pt x="11" y="19"/>
                    </a:cubicBezTo>
                    <a:cubicBezTo>
                      <a:pt x="14" y="17"/>
                      <a:pt x="19" y="11"/>
                      <a:pt x="23" y="12"/>
                    </a:cubicBezTo>
                    <a:cubicBezTo>
                      <a:pt x="21" y="14"/>
                      <a:pt x="17" y="16"/>
                      <a:pt x="18" y="22"/>
                    </a:cubicBezTo>
                    <a:cubicBezTo>
                      <a:pt x="19" y="25"/>
                      <a:pt x="21" y="24"/>
                      <a:pt x="22" y="22"/>
                    </a:cubicBezTo>
                    <a:cubicBezTo>
                      <a:pt x="22" y="20"/>
                      <a:pt x="20" y="18"/>
                      <a:pt x="19" y="20"/>
                    </a:cubicBezTo>
                    <a:cubicBezTo>
                      <a:pt x="19" y="17"/>
                      <a:pt x="23" y="12"/>
                      <a:pt x="25" y="12"/>
                    </a:cubicBezTo>
                    <a:cubicBezTo>
                      <a:pt x="29" y="12"/>
                      <a:pt x="31" y="15"/>
                      <a:pt x="35" y="18"/>
                    </a:cubicBezTo>
                    <a:cubicBezTo>
                      <a:pt x="36" y="20"/>
                      <a:pt x="37" y="21"/>
                      <a:pt x="36" y="23"/>
                    </a:cubicBezTo>
                    <a:cubicBezTo>
                      <a:pt x="36" y="29"/>
                      <a:pt x="27" y="28"/>
                      <a:pt x="29" y="23"/>
                    </a:cubicBezTo>
                    <a:cubicBezTo>
                      <a:pt x="29" y="26"/>
                      <a:pt x="33" y="24"/>
                      <a:pt x="33" y="23"/>
                    </a:cubicBezTo>
                    <a:cubicBezTo>
                      <a:pt x="33" y="20"/>
                      <a:pt x="31" y="17"/>
                      <a:pt x="28" y="19"/>
                    </a:cubicBezTo>
                    <a:cubicBezTo>
                      <a:pt x="25" y="24"/>
                      <a:pt x="28" y="29"/>
                      <a:pt x="32" y="29"/>
                    </a:cubicBezTo>
                    <a:cubicBezTo>
                      <a:pt x="35" y="29"/>
                      <a:pt x="37" y="27"/>
                      <a:pt x="37" y="22"/>
                    </a:cubicBezTo>
                    <a:cubicBezTo>
                      <a:pt x="40" y="26"/>
                      <a:pt x="45" y="27"/>
                      <a:pt x="49" y="28"/>
                    </a:cubicBezTo>
                    <a:cubicBezTo>
                      <a:pt x="49" y="27"/>
                      <a:pt x="49" y="27"/>
                      <a:pt x="50" y="26"/>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29" name="Freeform 273"/>
              <p:cNvSpPr>
                <a:spLocks/>
              </p:cNvSpPr>
              <p:nvPr/>
            </p:nvSpPr>
            <p:spPr bwMode="auto">
              <a:xfrm>
                <a:off x="5453" y="564"/>
                <a:ext cx="147" cy="42"/>
              </a:xfrm>
              <a:custGeom>
                <a:avLst/>
                <a:gdLst>
                  <a:gd name="T0" fmla="*/ 0 w 9"/>
                  <a:gd name="T1" fmla="*/ 441 h 8"/>
                  <a:gd name="T2" fmla="*/ 34953 w 9"/>
                  <a:gd name="T3" fmla="*/ 1019 h 8"/>
                  <a:gd name="T4" fmla="*/ 34953 w 9"/>
                  <a:gd name="T5" fmla="*/ 441 h 8"/>
                  <a:gd name="T6" fmla="*/ 0 w 9"/>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0" y="3"/>
                    </a:moveTo>
                    <a:cubicBezTo>
                      <a:pt x="1" y="6"/>
                      <a:pt x="6" y="8"/>
                      <a:pt x="8" y="7"/>
                    </a:cubicBezTo>
                    <a:cubicBezTo>
                      <a:pt x="9" y="6"/>
                      <a:pt x="9" y="4"/>
                      <a:pt x="8" y="3"/>
                    </a:cubicBezTo>
                    <a:cubicBezTo>
                      <a:pt x="5" y="0"/>
                      <a:pt x="1" y="2"/>
                      <a:pt x="0" y="3"/>
                    </a:cubicBezTo>
                    <a:close/>
                  </a:path>
                </a:pathLst>
              </a:custGeom>
              <a:solidFill>
                <a:srgbClr val="FFFFFF"/>
              </a:solidFill>
              <a:ln>
                <a:noFill/>
              </a:ln>
            </p:spPr>
            <p:txBody>
              <a:bodyPr/>
              <a:lstStyle/>
              <a:p>
                <a:pPr>
                  <a:defRPr/>
                </a:pPr>
                <a:endParaRPr lang="en-US">
                  <a:latin typeface="+mj-lt"/>
                  <a:cs typeface="Arial" charset="0"/>
                </a:endParaRPr>
              </a:p>
            </p:txBody>
          </p:sp>
          <p:sp>
            <p:nvSpPr>
              <p:cNvPr id="96330" name="Freeform 274"/>
              <p:cNvSpPr>
                <a:spLocks/>
              </p:cNvSpPr>
              <p:nvPr/>
            </p:nvSpPr>
            <p:spPr bwMode="auto">
              <a:xfrm>
                <a:off x="5453" y="564"/>
                <a:ext cx="147" cy="42"/>
              </a:xfrm>
              <a:custGeom>
                <a:avLst/>
                <a:gdLst>
                  <a:gd name="T0" fmla="*/ 0 w 9"/>
                  <a:gd name="T1" fmla="*/ 441 h 8"/>
                  <a:gd name="T2" fmla="*/ 34953 w 9"/>
                  <a:gd name="T3" fmla="*/ 1019 h 8"/>
                  <a:gd name="T4" fmla="*/ 34953 w 9"/>
                  <a:gd name="T5" fmla="*/ 441 h 8"/>
                  <a:gd name="T6" fmla="*/ 0 w 9"/>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0" y="3"/>
                    </a:moveTo>
                    <a:cubicBezTo>
                      <a:pt x="1" y="6"/>
                      <a:pt x="6" y="8"/>
                      <a:pt x="8" y="7"/>
                    </a:cubicBezTo>
                    <a:cubicBezTo>
                      <a:pt x="9" y="6"/>
                      <a:pt x="9" y="4"/>
                      <a:pt x="8" y="3"/>
                    </a:cubicBezTo>
                    <a:cubicBezTo>
                      <a:pt x="5" y="0"/>
                      <a:pt x="1" y="2"/>
                      <a:pt x="0" y="3"/>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31" name="Freeform 275"/>
              <p:cNvSpPr>
                <a:spLocks/>
              </p:cNvSpPr>
              <p:nvPr/>
            </p:nvSpPr>
            <p:spPr bwMode="auto">
              <a:xfrm>
                <a:off x="5307" y="490"/>
                <a:ext cx="97" cy="63"/>
              </a:xfrm>
              <a:custGeom>
                <a:avLst/>
                <a:gdLst>
                  <a:gd name="T0" fmla="*/ 16991 w 6"/>
                  <a:gd name="T1" fmla="*/ 1738 h 12"/>
                  <a:gd name="T2" fmla="*/ 0 w 6"/>
                  <a:gd name="T3" fmla="*/ 441 h 12"/>
                  <a:gd name="T4" fmla="*/ 12804 w 6"/>
                  <a:gd name="T5" fmla="*/ 137 h 12"/>
                  <a:gd name="T6" fmla="*/ 16991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4" y="12"/>
                    </a:moveTo>
                    <a:cubicBezTo>
                      <a:pt x="2" y="12"/>
                      <a:pt x="0" y="6"/>
                      <a:pt x="0" y="3"/>
                    </a:cubicBezTo>
                    <a:cubicBezTo>
                      <a:pt x="1" y="0"/>
                      <a:pt x="2" y="0"/>
                      <a:pt x="3" y="1"/>
                    </a:cubicBezTo>
                    <a:cubicBezTo>
                      <a:pt x="6" y="5"/>
                      <a:pt x="5" y="10"/>
                      <a:pt x="4" y="12"/>
                    </a:cubicBezTo>
                    <a:close/>
                  </a:path>
                </a:pathLst>
              </a:custGeom>
              <a:solidFill>
                <a:srgbClr val="FFFFFF"/>
              </a:solidFill>
              <a:ln>
                <a:noFill/>
              </a:ln>
            </p:spPr>
            <p:txBody>
              <a:bodyPr/>
              <a:lstStyle/>
              <a:p>
                <a:pPr>
                  <a:defRPr/>
                </a:pPr>
                <a:endParaRPr lang="en-US">
                  <a:latin typeface="+mj-lt"/>
                  <a:cs typeface="Arial" charset="0"/>
                </a:endParaRPr>
              </a:p>
            </p:txBody>
          </p:sp>
          <p:sp>
            <p:nvSpPr>
              <p:cNvPr id="96332" name="Freeform 276"/>
              <p:cNvSpPr>
                <a:spLocks/>
              </p:cNvSpPr>
              <p:nvPr/>
            </p:nvSpPr>
            <p:spPr bwMode="auto">
              <a:xfrm>
                <a:off x="5307" y="490"/>
                <a:ext cx="97" cy="63"/>
              </a:xfrm>
              <a:custGeom>
                <a:avLst/>
                <a:gdLst>
                  <a:gd name="T0" fmla="*/ 16991 w 6"/>
                  <a:gd name="T1" fmla="*/ 1738 h 12"/>
                  <a:gd name="T2" fmla="*/ 0 w 6"/>
                  <a:gd name="T3" fmla="*/ 441 h 12"/>
                  <a:gd name="T4" fmla="*/ 12804 w 6"/>
                  <a:gd name="T5" fmla="*/ 137 h 12"/>
                  <a:gd name="T6" fmla="*/ 16991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4" y="12"/>
                    </a:moveTo>
                    <a:cubicBezTo>
                      <a:pt x="2" y="12"/>
                      <a:pt x="0" y="6"/>
                      <a:pt x="0" y="3"/>
                    </a:cubicBezTo>
                    <a:cubicBezTo>
                      <a:pt x="1" y="0"/>
                      <a:pt x="2" y="0"/>
                      <a:pt x="3" y="1"/>
                    </a:cubicBezTo>
                    <a:cubicBezTo>
                      <a:pt x="6" y="5"/>
                      <a:pt x="5" y="10"/>
                      <a:pt x="4" y="12"/>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33" name="Freeform 277"/>
              <p:cNvSpPr>
                <a:spLocks/>
              </p:cNvSpPr>
              <p:nvPr/>
            </p:nvSpPr>
            <p:spPr bwMode="auto">
              <a:xfrm>
                <a:off x="5421" y="490"/>
                <a:ext cx="49" cy="48"/>
              </a:xfrm>
              <a:custGeom>
                <a:avLst/>
                <a:gdLst>
                  <a:gd name="T0" fmla="*/ 4263 w 3"/>
                  <a:gd name="T1" fmla="*/ 1365 h 9"/>
                  <a:gd name="T2" fmla="*/ 4263 w 3"/>
                  <a:gd name="T3" fmla="*/ 144 h 9"/>
                  <a:gd name="T4" fmla="*/ 13067 w 3"/>
                  <a:gd name="T5" fmla="*/ 144 h 9"/>
                  <a:gd name="T6" fmla="*/ 4263 w 3"/>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1" y="9"/>
                    </a:moveTo>
                    <a:cubicBezTo>
                      <a:pt x="0" y="8"/>
                      <a:pt x="0" y="3"/>
                      <a:pt x="1" y="1"/>
                    </a:cubicBezTo>
                    <a:cubicBezTo>
                      <a:pt x="2" y="0"/>
                      <a:pt x="2" y="0"/>
                      <a:pt x="3" y="1"/>
                    </a:cubicBezTo>
                    <a:cubicBezTo>
                      <a:pt x="3" y="5"/>
                      <a:pt x="2" y="8"/>
                      <a:pt x="1" y="9"/>
                    </a:cubicBezTo>
                    <a:close/>
                  </a:path>
                </a:pathLst>
              </a:custGeom>
              <a:solidFill>
                <a:srgbClr val="FFFFFF"/>
              </a:solidFill>
              <a:ln>
                <a:noFill/>
              </a:ln>
            </p:spPr>
            <p:txBody>
              <a:bodyPr/>
              <a:lstStyle/>
              <a:p>
                <a:pPr>
                  <a:defRPr/>
                </a:pPr>
                <a:endParaRPr lang="en-US">
                  <a:latin typeface="+mj-lt"/>
                  <a:cs typeface="Arial" charset="0"/>
                </a:endParaRPr>
              </a:p>
            </p:txBody>
          </p:sp>
          <p:sp>
            <p:nvSpPr>
              <p:cNvPr id="96334" name="Freeform 278"/>
              <p:cNvSpPr>
                <a:spLocks/>
              </p:cNvSpPr>
              <p:nvPr/>
            </p:nvSpPr>
            <p:spPr bwMode="auto">
              <a:xfrm>
                <a:off x="5421" y="490"/>
                <a:ext cx="49" cy="48"/>
              </a:xfrm>
              <a:custGeom>
                <a:avLst/>
                <a:gdLst>
                  <a:gd name="T0" fmla="*/ 4263 w 3"/>
                  <a:gd name="T1" fmla="*/ 1365 h 9"/>
                  <a:gd name="T2" fmla="*/ 4263 w 3"/>
                  <a:gd name="T3" fmla="*/ 144 h 9"/>
                  <a:gd name="T4" fmla="*/ 13067 w 3"/>
                  <a:gd name="T5" fmla="*/ 144 h 9"/>
                  <a:gd name="T6" fmla="*/ 4263 w 3"/>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1" y="9"/>
                    </a:moveTo>
                    <a:cubicBezTo>
                      <a:pt x="0" y="8"/>
                      <a:pt x="0" y="3"/>
                      <a:pt x="1" y="1"/>
                    </a:cubicBezTo>
                    <a:cubicBezTo>
                      <a:pt x="2" y="0"/>
                      <a:pt x="2" y="0"/>
                      <a:pt x="3" y="1"/>
                    </a:cubicBezTo>
                    <a:cubicBezTo>
                      <a:pt x="3" y="5"/>
                      <a:pt x="2" y="8"/>
                      <a:pt x="1" y="9"/>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35" name="Freeform 279"/>
              <p:cNvSpPr>
                <a:spLocks/>
              </p:cNvSpPr>
              <p:nvPr/>
            </p:nvSpPr>
            <p:spPr bwMode="auto">
              <a:xfrm>
                <a:off x="5486" y="538"/>
                <a:ext cx="114" cy="31"/>
              </a:xfrm>
              <a:custGeom>
                <a:avLst/>
                <a:gdLst>
                  <a:gd name="T0" fmla="*/ 0 w 7"/>
                  <a:gd name="T1" fmla="*/ 429 h 6"/>
                  <a:gd name="T2" fmla="*/ 25992 w 7"/>
                  <a:gd name="T3" fmla="*/ 134 h 6"/>
                  <a:gd name="T4" fmla="*/ 25992 w 7"/>
                  <a:gd name="T5" fmla="*/ 429 h 6"/>
                  <a:gd name="T6" fmla="*/ 0 w 7"/>
                  <a:gd name="T7" fmla="*/ 429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0" y="3"/>
                    </a:moveTo>
                    <a:cubicBezTo>
                      <a:pt x="1" y="1"/>
                      <a:pt x="4" y="0"/>
                      <a:pt x="6" y="1"/>
                    </a:cubicBezTo>
                    <a:cubicBezTo>
                      <a:pt x="7" y="2"/>
                      <a:pt x="7" y="3"/>
                      <a:pt x="6" y="3"/>
                    </a:cubicBezTo>
                    <a:cubicBezTo>
                      <a:pt x="4" y="6"/>
                      <a:pt x="1" y="5"/>
                      <a:pt x="0" y="3"/>
                    </a:cubicBezTo>
                    <a:close/>
                  </a:path>
                </a:pathLst>
              </a:custGeom>
              <a:solidFill>
                <a:srgbClr val="FFFFFF"/>
              </a:solidFill>
              <a:ln>
                <a:noFill/>
              </a:ln>
            </p:spPr>
            <p:txBody>
              <a:bodyPr/>
              <a:lstStyle/>
              <a:p>
                <a:pPr>
                  <a:defRPr/>
                </a:pPr>
                <a:endParaRPr lang="en-US">
                  <a:latin typeface="+mj-lt"/>
                  <a:cs typeface="Arial" charset="0"/>
                </a:endParaRPr>
              </a:p>
            </p:txBody>
          </p:sp>
          <p:sp>
            <p:nvSpPr>
              <p:cNvPr id="96336" name="Freeform 280"/>
              <p:cNvSpPr>
                <a:spLocks/>
              </p:cNvSpPr>
              <p:nvPr/>
            </p:nvSpPr>
            <p:spPr bwMode="auto">
              <a:xfrm>
                <a:off x="5486" y="538"/>
                <a:ext cx="114" cy="31"/>
              </a:xfrm>
              <a:custGeom>
                <a:avLst/>
                <a:gdLst>
                  <a:gd name="T0" fmla="*/ 0 w 7"/>
                  <a:gd name="T1" fmla="*/ 429 h 6"/>
                  <a:gd name="T2" fmla="*/ 25992 w 7"/>
                  <a:gd name="T3" fmla="*/ 134 h 6"/>
                  <a:gd name="T4" fmla="*/ 25992 w 7"/>
                  <a:gd name="T5" fmla="*/ 429 h 6"/>
                  <a:gd name="T6" fmla="*/ 0 w 7"/>
                  <a:gd name="T7" fmla="*/ 429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0" y="3"/>
                    </a:moveTo>
                    <a:cubicBezTo>
                      <a:pt x="1" y="1"/>
                      <a:pt x="4" y="0"/>
                      <a:pt x="6" y="1"/>
                    </a:cubicBezTo>
                    <a:cubicBezTo>
                      <a:pt x="7" y="2"/>
                      <a:pt x="7" y="3"/>
                      <a:pt x="6" y="3"/>
                    </a:cubicBezTo>
                    <a:cubicBezTo>
                      <a:pt x="4" y="6"/>
                      <a:pt x="1" y="5"/>
                      <a:pt x="0" y="3"/>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37" name="Freeform 281"/>
              <p:cNvSpPr>
                <a:spLocks/>
              </p:cNvSpPr>
              <p:nvPr/>
            </p:nvSpPr>
            <p:spPr bwMode="auto">
              <a:xfrm>
                <a:off x="5421" y="495"/>
                <a:ext cx="147" cy="74"/>
              </a:xfrm>
              <a:custGeom>
                <a:avLst/>
                <a:gdLst>
                  <a:gd name="T0" fmla="*/ 0 w 9"/>
                  <a:gd name="T1" fmla="*/ 2067 h 14"/>
                  <a:gd name="T2" fmla="*/ 39216 w 9"/>
                  <a:gd name="T3" fmla="*/ 449 h 14"/>
                  <a:gd name="T4" fmla="*/ 30413 w 9"/>
                  <a:gd name="T5" fmla="*/ 0 h 14"/>
                  <a:gd name="T6" fmla="*/ 0 w 9"/>
                  <a:gd name="T7" fmla="*/ 2067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0" y="14"/>
                    </a:moveTo>
                    <a:cubicBezTo>
                      <a:pt x="3" y="14"/>
                      <a:pt x="8" y="7"/>
                      <a:pt x="9" y="3"/>
                    </a:cubicBezTo>
                    <a:cubicBezTo>
                      <a:pt x="9" y="0"/>
                      <a:pt x="8" y="0"/>
                      <a:pt x="7" y="0"/>
                    </a:cubicBezTo>
                    <a:cubicBezTo>
                      <a:pt x="2" y="3"/>
                      <a:pt x="0" y="11"/>
                      <a:pt x="0" y="14"/>
                    </a:cubicBezTo>
                    <a:close/>
                  </a:path>
                </a:pathLst>
              </a:custGeom>
              <a:solidFill>
                <a:srgbClr val="FFFFFF"/>
              </a:solidFill>
              <a:ln>
                <a:noFill/>
              </a:ln>
            </p:spPr>
            <p:txBody>
              <a:bodyPr/>
              <a:lstStyle/>
              <a:p>
                <a:pPr>
                  <a:defRPr/>
                </a:pPr>
                <a:endParaRPr lang="en-US">
                  <a:latin typeface="+mj-lt"/>
                  <a:cs typeface="Arial" charset="0"/>
                </a:endParaRPr>
              </a:p>
            </p:txBody>
          </p:sp>
          <p:sp>
            <p:nvSpPr>
              <p:cNvPr id="96338" name="Freeform 282"/>
              <p:cNvSpPr>
                <a:spLocks/>
              </p:cNvSpPr>
              <p:nvPr/>
            </p:nvSpPr>
            <p:spPr bwMode="auto">
              <a:xfrm>
                <a:off x="5421" y="495"/>
                <a:ext cx="147" cy="74"/>
              </a:xfrm>
              <a:custGeom>
                <a:avLst/>
                <a:gdLst>
                  <a:gd name="T0" fmla="*/ 0 w 9"/>
                  <a:gd name="T1" fmla="*/ 2067 h 14"/>
                  <a:gd name="T2" fmla="*/ 39216 w 9"/>
                  <a:gd name="T3" fmla="*/ 449 h 14"/>
                  <a:gd name="T4" fmla="*/ 30413 w 9"/>
                  <a:gd name="T5" fmla="*/ 0 h 14"/>
                  <a:gd name="T6" fmla="*/ 0 w 9"/>
                  <a:gd name="T7" fmla="*/ 2067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0" y="14"/>
                    </a:moveTo>
                    <a:cubicBezTo>
                      <a:pt x="3" y="14"/>
                      <a:pt x="8" y="7"/>
                      <a:pt x="9" y="3"/>
                    </a:cubicBezTo>
                    <a:cubicBezTo>
                      <a:pt x="9" y="0"/>
                      <a:pt x="8" y="0"/>
                      <a:pt x="7" y="0"/>
                    </a:cubicBezTo>
                    <a:cubicBezTo>
                      <a:pt x="2" y="3"/>
                      <a:pt x="0" y="11"/>
                      <a:pt x="0" y="14"/>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39" name="Freeform 283"/>
              <p:cNvSpPr>
                <a:spLocks/>
              </p:cNvSpPr>
              <p:nvPr/>
            </p:nvSpPr>
            <p:spPr bwMode="auto">
              <a:xfrm>
                <a:off x="5339" y="559"/>
                <a:ext cx="114" cy="38"/>
              </a:xfrm>
              <a:custGeom>
                <a:avLst/>
                <a:gdLst>
                  <a:gd name="T0" fmla="*/ 30243 w 7"/>
                  <a:gd name="T1" fmla="*/ 578 h 8"/>
                  <a:gd name="T2" fmla="*/ 8745 w 7"/>
                  <a:gd name="T3" fmla="*/ 0 h 8"/>
                  <a:gd name="T4" fmla="*/ 30243 w 7"/>
                  <a:gd name="T5" fmla="*/ 578 h 8"/>
                  <a:gd name="T6" fmla="*/ 0 60000 65536"/>
                  <a:gd name="T7" fmla="*/ 0 60000 65536"/>
                  <a:gd name="T8" fmla="*/ 0 60000 65536"/>
                </a:gdLst>
                <a:ahLst/>
                <a:cxnLst>
                  <a:cxn ang="T6">
                    <a:pos x="T0" y="T1"/>
                  </a:cxn>
                  <a:cxn ang="T7">
                    <a:pos x="T2" y="T3"/>
                  </a:cxn>
                  <a:cxn ang="T8">
                    <a:pos x="T4" y="T5"/>
                  </a:cxn>
                </a:cxnLst>
                <a:rect l="0" t="0" r="r" b="b"/>
                <a:pathLst>
                  <a:path w="7" h="8">
                    <a:moveTo>
                      <a:pt x="7" y="4"/>
                    </a:moveTo>
                    <a:cubicBezTo>
                      <a:pt x="5" y="8"/>
                      <a:pt x="0" y="5"/>
                      <a:pt x="2" y="0"/>
                    </a:cubicBezTo>
                    <a:cubicBezTo>
                      <a:pt x="4" y="1"/>
                      <a:pt x="5" y="3"/>
                      <a:pt x="7" y="4"/>
                    </a:cubicBezTo>
                    <a:close/>
                  </a:path>
                </a:pathLst>
              </a:custGeom>
              <a:solidFill>
                <a:srgbClr val="FFFFFF"/>
              </a:solidFill>
              <a:ln>
                <a:noFill/>
              </a:ln>
            </p:spPr>
            <p:txBody>
              <a:bodyPr/>
              <a:lstStyle/>
              <a:p>
                <a:pPr>
                  <a:defRPr/>
                </a:pPr>
                <a:endParaRPr lang="en-US">
                  <a:latin typeface="+mj-lt"/>
                  <a:cs typeface="Arial" charset="0"/>
                </a:endParaRPr>
              </a:p>
            </p:txBody>
          </p:sp>
          <p:sp>
            <p:nvSpPr>
              <p:cNvPr id="96340" name="Freeform 284"/>
              <p:cNvSpPr>
                <a:spLocks noEditPoints="1"/>
              </p:cNvSpPr>
              <p:nvPr/>
            </p:nvSpPr>
            <p:spPr bwMode="auto">
              <a:xfrm>
                <a:off x="5356" y="553"/>
                <a:ext cx="114" cy="43"/>
              </a:xfrm>
              <a:custGeom>
                <a:avLst/>
                <a:gdLst>
                  <a:gd name="T0" fmla="*/ 25992 w 7"/>
                  <a:gd name="T1" fmla="*/ 925 h 8"/>
                  <a:gd name="T2" fmla="*/ 17247 w 7"/>
                  <a:gd name="T3" fmla="*/ 1242 h 8"/>
                  <a:gd name="T4" fmla="*/ 12996 w 7"/>
                  <a:gd name="T5" fmla="*/ 925 h 8"/>
                  <a:gd name="T6" fmla="*/ 21481 w 7"/>
                  <a:gd name="T7" fmla="*/ 779 h 8"/>
                  <a:gd name="T8" fmla="*/ 25992 w 7"/>
                  <a:gd name="T9" fmla="*/ 925 h 8"/>
                  <a:gd name="T10" fmla="*/ 17247 w 7"/>
                  <a:gd name="T11" fmla="*/ 1242 h 8"/>
                  <a:gd name="T12" fmla="*/ 8745 w 7"/>
                  <a:gd name="T13" fmla="*/ 1242 h 8"/>
                  <a:gd name="T14" fmla="*/ 12996 w 7"/>
                  <a:gd name="T15" fmla="*/ 925 h 8"/>
                  <a:gd name="T16" fmla="*/ 12996 w 7"/>
                  <a:gd name="T17" fmla="*/ 925 h 8"/>
                  <a:gd name="T18" fmla="*/ 17247 w 7"/>
                  <a:gd name="T19" fmla="*/ 1242 h 8"/>
                  <a:gd name="T20" fmla="*/ 8745 w 7"/>
                  <a:gd name="T21" fmla="*/ 1242 h 8"/>
                  <a:gd name="T22" fmla="*/ 4251 w 7"/>
                  <a:gd name="T23" fmla="*/ 925 h 8"/>
                  <a:gd name="T24" fmla="*/ 8745 w 7"/>
                  <a:gd name="T25" fmla="*/ 925 h 8"/>
                  <a:gd name="T26" fmla="*/ 12996 w 7"/>
                  <a:gd name="T27" fmla="*/ 925 h 8"/>
                  <a:gd name="T28" fmla="*/ 8745 w 7"/>
                  <a:gd name="T29" fmla="*/ 1242 h 8"/>
                  <a:gd name="T30" fmla="*/ 8745 w 7"/>
                  <a:gd name="T31" fmla="*/ 925 h 8"/>
                  <a:gd name="T32" fmla="*/ 8745 w 7"/>
                  <a:gd name="T33" fmla="*/ 925 h 8"/>
                  <a:gd name="T34" fmla="*/ 4251 w 7"/>
                  <a:gd name="T35" fmla="*/ 925 h 8"/>
                  <a:gd name="T36" fmla="*/ 8745 w 7"/>
                  <a:gd name="T37" fmla="*/ 925 h 8"/>
                  <a:gd name="T38" fmla="*/ 4251 w 7"/>
                  <a:gd name="T39" fmla="*/ 925 h 8"/>
                  <a:gd name="T40" fmla="*/ 4251 w 7"/>
                  <a:gd name="T41" fmla="*/ 145 h 8"/>
                  <a:gd name="T42" fmla="*/ 8745 w 7"/>
                  <a:gd name="T43" fmla="*/ 145 h 8"/>
                  <a:gd name="T44" fmla="*/ 8745 w 7"/>
                  <a:gd name="T45" fmla="*/ 925 h 8"/>
                  <a:gd name="T46" fmla="*/ 4251 w 7"/>
                  <a:gd name="T47" fmla="*/ 925 h 8"/>
                  <a:gd name="T48" fmla="*/ 4251 w 7"/>
                  <a:gd name="T49" fmla="*/ 145 h 8"/>
                  <a:gd name="T50" fmla="*/ 4251 w 7"/>
                  <a:gd name="T51" fmla="*/ 0 h 8"/>
                  <a:gd name="T52" fmla="*/ 8745 w 7"/>
                  <a:gd name="T53" fmla="*/ 0 h 8"/>
                  <a:gd name="T54" fmla="*/ 4251 w 7"/>
                  <a:gd name="T55" fmla="*/ 145 h 8"/>
                  <a:gd name="T56" fmla="*/ 8745 w 7"/>
                  <a:gd name="T57" fmla="*/ 0 h 8"/>
                  <a:gd name="T58" fmla="*/ 17247 w 7"/>
                  <a:gd name="T59" fmla="*/ 317 h 8"/>
                  <a:gd name="T60" fmla="*/ 12996 w 7"/>
                  <a:gd name="T61" fmla="*/ 634 h 8"/>
                  <a:gd name="T62" fmla="*/ 4251 w 7"/>
                  <a:gd name="T63" fmla="*/ 145 h 8"/>
                  <a:gd name="T64" fmla="*/ 8745 w 7"/>
                  <a:gd name="T65" fmla="*/ 0 h 8"/>
                  <a:gd name="T66" fmla="*/ 17247 w 7"/>
                  <a:gd name="T67" fmla="*/ 317 h 8"/>
                  <a:gd name="T68" fmla="*/ 25992 w 7"/>
                  <a:gd name="T69" fmla="*/ 779 h 8"/>
                  <a:gd name="T70" fmla="*/ 25992 w 7"/>
                  <a:gd name="T71" fmla="*/ 925 h 8"/>
                  <a:gd name="T72" fmla="*/ 12996 w 7"/>
                  <a:gd name="T73" fmla="*/ 634 h 8"/>
                  <a:gd name="T74" fmla="*/ 17247 w 7"/>
                  <a:gd name="T75" fmla="*/ 317 h 8"/>
                  <a:gd name="T76" fmla="*/ 25992 w 7"/>
                  <a:gd name="T77" fmla="*/ 779 h 8"/>
                  <a:gd name="T78" fmla="*/ 30243 w 7"/>
                  <a:gd name="T79" fmla="*/ 779 h 8"/>
                  <a:gd name="T80" fmla="*/ 25992 w 7"/>
                  <a:gd name="T81" fmla="*/ 925 h 8"/>
                  <a:gd name="T82" fmla="*/ 25992 w 7"/>
                  <a:gd name="T83" fmla="*/ 779 h 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7" h="8">
                    <a:moveTo>
                      <a:pt x="6" y="6"/>
                    </a:moveTo>
                    <a:cubicBezTo>
                      <a:pt x="6" y="7"/>
                      <a:pt x="5" y="8"/>
                      <a:pt x="4" y="8"/>
                    </a:cubicBezTo>
                    <a:lnTo>
                      <a:pt x="3" y="6"/>
                    </a:lnTo>
                    <a:cubicBezTo>
                      <a:pt x="4" y="6"/>
                      <a:pt x="5" y="6"/>
                      <a:pt x="5" y="5"/>
                    </a:cubicBezTo>
                    <a:lnTo>
                      <a:pt x="6" y="6"/>
                    </a:lnTo>
                    <a:close/>
                    <a:moveTo>
                      <a:pt x="4" y="8"/>
                    </a:moveTo>
                    <a:cubicBezTo>
                      <a:pt x="3" y="8"/>
                      <a:pt x="3" y="8"/>
                      <a:pt x="2" y="8"/>
                    </a:cubicBezTo>
                    <a:lnTo>
                      <a:pt x="3" y="6"/>
                    </a:lnTo>
                    <a:cubicBezTo>
                      <a:pt x="3" y="6"/>
                      <a:pt x="3" y="7"/>
                      <a:pt x="3" y="6"/>
                    </a:cubicBezTo>
                    <a:lnTo>
                      <a:pt x="4" y="8"/>
                    </a:lnTo>
                    <a:close/>
                    <a:moveTo>
                      <a:pt x="2" y="8"/>
                    </a:moveTo>
                    <a:cubicBezTo>
                      <a:pt x="2" y="7"/>
                      <a:pt x="1" y="7"/>
                      <a:pt x="1" y="6"/>
                    </a:cubicBezTo>
                    <a:lnTo>
                      <a:pt x="2" y="6"/>
                    </a:lnTo>
                    <a:cubicBezTo>
                      <a:pt x="2" y="6"/>
                      <a:pt x="2" y="6"/>
                      <a:pt x="3" y="6"/>
                    </a:cubicBezTo>
                    <a:lnTo>
                      <a:pt x="2" y="8"/>
                    </a:lnTo>
                    <a:close/>
                    <a:moveTo>
                      <a:pt x="2" y="6"/>
                    </a:moveTo>
                    <a:lnTo>
                      <a:pt x="2" y="6"/>
                    </a:lnTo>
                    <a:lnTo>
                      <a:pt x="1" y="6"/>
                    </a:lnTo>
                    <a:lnTo>
                      <a:pt x="2" y="6"/>
                    </a:lnTo>
                    <a:close/>
                    <a:moveTo>
                      <a:pt x="1" y="6"/>
                    </a:moveTo>
                    <a:cubicBezTo>
                      <a:pt x="0" y="5"/>
                      <a:pt x="0" y="3"/>
                      <a:pt x="1" y="1"/>
                    </a:cubicBezTo>
                    <a:lnTo>
                      <a:pt x="2" y="1"/>
                    </a:lnTo>
                    <a:cubicBezTo>
                      <a:pt x="1" y="3"/>
                      <a:pt x="1" y="5"/>
                      <a:pt x="2" y="6"/>
                    </a:cubicBezTo>
                    <a:lnTo>
                      <a:pt x="1" y="6"/>
                    </a:lnTo>
                    <a:close/>
                    <a:moveTo>
                      <a:pt x="1" y="1"/>
                    </a:moveTo>
                    <a:lnTo>
                      <a:pt x="1" y="0"/>
                    </a:lnTo>
                    <a:lnTo>
                      <a:pt x="2" y="0"/>
                    </a:lnTo>
                    <a:lnTo>
                      <a:pt x="1" y="1"/>
                    </a:lnTo>
                    <a:close/>
                    <a:moveTo>
                      <a:pt x="2" y="0"/>
                    </a:moveTo>
                    <a:cubicBezTo>
                      <a:pt x="3" y="1"/>
                      <a:pt x="3" y="2"/>
                      <a:pt x="4" y="2"/>
                    </a:cubicBezTo>
                    <a:lnTo>
                      <a:pt x="3" y="4"/>
                    </a:lnTo>
                    <a:cubicBezTo>
                      <a:pt x="3" y="3"/>
                      <a:pt x="2" y="2"/>
                      <a:pt x="1" y="1"/>
                    </a:cubicBezTo>
                    <a:lnTo>
                      <a:pt x="2" y="0"/>
                    </a:lnTo>
                    <a:close/>
                    <a:moveTo>
                      <a:pt x="4" y="2"/>
                    </a:moveTo>
                    <a:cubicBezTo>
                      <a:pt x="5" y="3"/>
                      <a:pt x="5" y="4"/>
                      <a:pt x="6" y="5"/>
                    </a:cubicBezTo>
                    <a:lnTo>
                      <a:pt x="6" y="6"/>
                    </a:lnTo>
                    <a:cubicBezTo>
                      <a:pt x="5" y="5"/>
                      <a:pt x="4" y="4"/>
                      <a:pt x="3" y="4"/>
                    </a:cubicBezTo>
                    <a:lnTo>
                      <a:pt x="4" y="2"/>
                    </a:lnTo>
                    <a:close/>
                    <a:moveTo>
                      <a:pt x="6" y="5"/>
                    </a:moveTo>
                    <a:lnTo>
                      <a:pt x="7" y="5"/>
                    </a:lnTo>
                    <a:lnTo>
                      <a:pt x="6" y="6"/>
                    </a:lnTo>
                    <a:lnTo>
                      <a:pt x="6" y="5"/>
                    </a:lnTo>
                    <a:close/>
                  </a:path>
                </a:pathLst>
              </a:custGeom>
              <a:solidFill>
                <a:srgbClr val="340E70"/>
              </a:solidFill>
              <a:ln>
                <a:noFill/>
              </a:ln>
            </p:spPr>
            <p:txBody>
              <a:bodyPr/>
              <a:lstStyle/>
              <a:p>
                <a:pPr>
                  <a:defRPr/>
                </a:pPr>
                <a:endParaRPr lang="en-US">
                  <a:latin typeface="+mj-lt"/>
                  <a:cs typeface="Arial" charset="0"/>
                </a:endParaRPr>
              </a:p>
            </p:txBody>
          </p:sp>
          <p:sp>
            <p:nvSpPr>
              <p:cNvPr id="96341" name="Freeform 285"/>
              <p:cNvSpPr>
                <a:spLocks/>
              </p:cNvSpPr>
              <p:nvPr/>
            </p:nvSpPr>
            <p:spPr bwMode="auto">
              <a:xfrm>
                <a:off x="5356" y="627"/>
                <a:ext cx="97" cy="64"/>
              </a:xfrm>
              <a:custGeom>
                <a:avLst/>
                <a:gdLst>
                  <a:gd name="T0" fmla="*/ 4187 w 6"/>
                  <a:gd name="T1" fmla="*/ 0 h 12"/>
                  <a:gd name="T2" fmla="*/ 25349 w 6"/>
                  <a:gd name="T3" fmla="*/ 1365 h 12"/>
                  <a:gd name="T4" fmla="*/ 12804 w 6"/>
                  <a:gd name="T5" fmla="*/ 1680 h 12"/>
                  <a:gd name="T6" fmla="*/ 4187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1" y="0"/>
                    </a:moveTo>
                    <a:cubicBezTo>
                      <a:pt x="4" y="0"/>
                      <a:pt x="6" y="6"/>
                      <a:pt x="6" y="9"/>
                    </a:cubicBezTo>
                    <a:cubicBezTo>
                      <a:pt x="5" y="12"/>
                      <a:pt x="4" y="12"/>
                      <a:pt x="3" y="11"/>
                    </a:cubicBezTo>
                    <a:cubicBezTo>
                      <a:pt x="0" y="7"/>
                      <a:pt x="0" y="2"/>
                      <a:pt x="1" y="0"/>
                    </a:cubicBezTo>
                    <a:close/>
                  </a:path>
                </a:pathLst>
              </a:custGeom>
              <a:solidFill>
                <a:srgbClr val="FFFFFF"/>
              </a:solidFill>
              <a:ln>
                <a:noFill/>
              </a:ln>
            </p:spPr>
            <p:txBody>
              <a:bodyPr/>
              <a:lstStyle/>
              <a:p>
                <a:pPr>
                  <a:defRPr/>
                </a:pPr>
                <a:endParaRPr lang="en-US">
                  <a:latin typeface="+mj-lt"/>
                  <a:cs typeface="Arial" charset="0"/>
                </a:endParaRPr>
              </a:p>
            </p:txBody>
          </p:sp>
          <p:sp>
            <p:nvSpPr>
              <p:cNvPr id="96342" name="Freeform 286"/>
              <p:cNvSpPr>
                <a:spLocks/>
              </p:cNvSpPr>
              <p:nvPr/>
            </p:nvSpPr>
            <p:spPr bwMode="auto">
              <a:xfrm>
                <a:off x="5356" y="627"/>
                <a:ext cx="97" cy="64"/>
              </a:xfrm>
              <a:custGeom>
                <a:avLst/>
                <a:gdLst>
                  <a:gd name="T0" fmla="*/ 4187 w 6"/>
                  <a:gd name="T1" fmla="*/ 0 h 12"/>
                  <a:gd name="T2" fmla="*/ 25349 w 6"/>
                  <a:gd name="T3" fmla="*/ 1365 h 12"/>
                  <a:gd name="T4" fmla="*/ 12804 w 6"/>
                  <a:gd name="T5" fmla="*/ 1680 h 12"/>
                  <a:gd name="T6" fmla="*/ 4187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1" y="0"/>
                    </a:moveTo>
                    <a:cubicBezTo>
                      <a:pt x="4" y="0"/>
                      <a:pt x="6" y="6"/>
                      <a:pt x="6" y="9"/>
                    </a:cubicBezTo>
                    <a:cubicBezTo>
                      <a:pt x="5" y="12"/>
                      <a:pt x="4" y="12"/>
                      <a:pt x="3" y="11"/>
                    </a:cubicBezTo>
                    <a:cubicBezTo>
                      <a:pt x="0" y="7"/>
                      <a:pt x="0" y="2"/>
                      <a:pt x="1" y="0"/>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43" name="Freeform 287"/>
              <p:cNvSpPr>
                <a:spLocks/>
              </p:cNvSpPr>
              <p:nvPr/>
            </p:nvSpPr>
            <p:spPr bwMode="auto">
              <a:xfrm>
                <a:off x="5143" y="575"/>
                <a:ext cx="164" cy="38"/>
              </a:xfrm>
              <a:custGeom>
                <a:avLst/>
                <a:gdLst>
                  <a:gd name="T0" fmla="*/ 44116 w 10"/>
                  <a:gd name="T1" fmla="*/ 719 h 8"/>
                  <a:gd name="T2" fmla="*/ 8872 w 10"/>
                  <a:gd name="T3" fmla="*/ 305 h 8"/>
                  <a:gd name="T4" fmla="*/ 4297 w 10"/>
                  <a:gd name="T5" fmla="*/ 882 h 8"/>
                  <a:gd name="T6" fmla="*/ 44116 w 10"/>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10" y="5"/>
                    </a:moveTo>
                    <a:cubicBezTo>
                      <a:pt x="9" y="2"/>
                      <a:pt x="4" y="0"/>
                      <a:pt x="2" y="2"/>
                    </a:cubicBezTo>
                    <a:cubicBezTo>
                      <a:pt x="0" y="3"/>
                      <a:pt x="0" y="5"/>
                      <a:pt x="1" y="6"/>
                    </a:cubicBezTo>
                    <a:cubicBezTo>
                      <a:pt x="5" y="8"/>
                      <a:pt x="8" y="7"/>
                      <a:pt x="10" y="5"/>
                    </a:cubicBezTo>
                    <a:close/>
                  </a:path>
                </a:pathLst>
              </a:custGeom>
              <a:solidFill>
                <a:srgbClr val="FFFFFF"/>
              </a:solidFill>
              <a:ln>
                <a:noFill/>
              </a:ln>
            </p:spPr>
            <p:txBody>
              <a:bodyPr/>
              <a:lstStyle/>
              <a:p>
                <a:pPr>
                  <a:defRPr/>
                </a:pPr>
                <a:endParaRPr lang="en-US">
                  <a:latin typeface="+mj-lt"/>
                  <a:cs typeface="Arial" charset="0"/>
                </a:endParaRPr>
              </a:p>
            </p:txBody>
          </p:sp>
          <p:sp>
            <p:nvSpPr>
              <p:cNvPr id="96344" name="Freeform 288"/>
              <p:cNvSpPr>
                <a:spLocks/>
              </p:cNvSpPr>
              <p:nvPr/>
            </p:nvSpPr>
            <p:spPr bwMode="auto">
              <a:xfrm>
                <a:off x="5143" y="575"/>
                <a:ext cx="164" cy="38"/>
              </a:xfrm>
              <a:custGeom>
                <a:avLst/>
                <a:gdLst>
                  <a:gd name="T0" fmla="*/ 44116 w 10"/>
                  <a:gd name="T1" fmla="*/ 719 h 8"/>
                  <a:gd name="T2" fmla="*/ 8872 w 10"/>
                  <a:gd name="T3" fmla="*/ 305 h 8"/>
                  <a:gd name="T4" fmla="*/ 4297 w 10"/>
                  <a:gd name="T5" fmla="*/ 882 h 8"/>
                  <a:gd name="T6" fmla="*/ 44116 w 10"/>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10" y="5"/>
                    </a:moveTo>
                    <a:cubicBezTo>
                      <a:pt x="9" y="2"/>
                      <a:pt x="4" y="0"/>
                      <a:pt x="2" y="2"/>
                    </a:cubicBezTo>
                    <a:cubicBezTo>
                      <a:pt x="0" y="3"/>
                      <a:pt x="0" y="5"/>
                      <a:pt x="1" y="6"/>
                    </a:cubicBezTo>
                    <a:cubicBezTo>
                      <a:pt x="5" y="8"/>
                      <a:pt x="8" y="7"/>
                      <a:pt x="10" y="5"/>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45" name="Freeform 289"/>
              <p:cNvSpPr>
                <a:spLocks/>
              </p:cNvSpPr>
              <p:nvPr/>
            </p:nvSpPr>
            <p:spPr bwMode="auto">
              <a:xfrm>
                <a:off x="5176" y="622"/>
                <a:ext cx="98" cy="32"/>
              </a:xfrm>
              <a:custGeom>
                <a:avLst/>
                <a:gdLst>
                  <a:gd name="T0" fmla="*/ 26150 w 6"/>
                  <a:gd name="T1" fmla="*/ 144 h 6"/>
                  <a:gd name="T2" fmla="*/ 0 w 6"/>
                  <a:gd name="T3" fmla="*/ 453 h 6"/>
                  <a:gd name="T4" fmla="*/ 4263 w 6"/>
                  <a:gd name="T5" fmla="*/ 768 h 6"/>
                  <a:gd name="T6" fmla="*/ 26150 w 6"/>
                  <a:gd name="T7" fmla="*/ 144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6" y="1"/>
                    </a:moveTo>
                    <a:cubicBezTo>
                      <a:pt x="5" y="0"/>
                      <a:pt x="1" y="1"/>
                      <a:pt x="0" y="3"/>
                    </a:cubicBezTo>
                    <a:cubicBezTo>
                      <a:pt x="0" y="4"/>
                      <a:pt x="0" y="5"/>
                      <a:pt x="1" y="5"/>
                    </a:cubicBezTo>
                    <a:cubicBezTo>
                      <a:pt x="4" y="6"/>
                      <a:pt x="6" y="3"/>
                      <a:pt x="6" y="1"/>
                    </a:cubicBezTo>
                    <a:close/>
                  </a:path>
                </a:pathLst>
              </a:custGeom>
              <a:solidFill>
                <a:srgbClr val="FFFFFF"/>
              </a:solidFill>
              <a:ln>
                <a:noFill/>
              </a:ln>
            </p:spPr>
            <p:txBody>
              <a:bodyPr/>
              <a:lstStyle/>
              <a:p>
                <a:pPr>
                  <a:defRPr/>
                </a:pPr>
                <a:endParaRPr lang="en-US">
                  <a:latin typeface="+mj-lt"/>
                  <a:cs typeface="Arial" charset="0"/>
                </a:endParaRPr>
              </a:p>
            </p:txBody>
          </p:sp>
          <p:sp>
            <p:nvSpPr>
              <p:cNvPr id="96346" name="Freeform 290"/>
              <p:cNvSpPr>
                <a:spLocks/>
              </p:cNvSpPr>
              <p:nvPr/>
            </p:nvSpPr>
            <p:spPr bwMode="auto">
              <a:xfrm>
                <a:off x="5176" y="622"/>
                <a:ext cx="98" cy="32"/>
              </a:xfrm>
              <a:custGeom>
                <a:avLst/>
                <a:gdLst>
                  <a:gd name="T0" fmla="*/ 26150 w 6"/>
                  <a:gd name="T1" fmla="*/ 144 h 6"/>
                  <a:gd name="T2" fmla="*/ 0 w 6"/>
                  <a:gd name="T3" fmla="*/ 453 h 6"/>
                  <a:gd name="T4" fmla="*/ 4263 w 6"/>
                  <a:gd name="T5" fmla="*/ 768 h 6"/>
                  <a:gd name="T6" fmla="*/ 26150 w 6"/>
                  <a:gd name="T7" fmla="*/ 144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6" y="1"/>
                    </a:moveTo>
                    <a:cubicBezTo>
                      <a:pt x="5" y="0"/>
                      <a:pt x="1" y="1"/>
                      <a:pt x="0" y="3"/>
                    </a:cubicBezTo>
                    <a:cubicBezTo>
                      <a:pt x="0" y="4"/>
                      <a:pt x="0" y="5"/>
                      <a:pt x="1" y="5"/>
                    </a:cubicBezTo>
                    <a:cubicBezTo>
                      <a:pt x="4" y="6"/>
                      <a:pt x="6" y="3"/>
                      <a:pt x="6" y="1"/>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47" name="Freeform 291"/>
              <p:cNvSpPr>
                <a:spLocks/>
              </p:cNvSpPr>
              <p:nvPr/>
            </p:nvSpPr>
            <p:spPr bwMode="auto">
              <a:xfrm>
                <a:off x="5307" y="648"/>
                <a:ext cx="65" cy="52"/>
              </a:xfrm>
              <a:custGeom>
                <a:avLst/>
                <a:gdLst>
                  <a:gd name="T0" fmla="*/ 4225 w 4"/>
                  <a:gd name="T1" fmla="*/ 0 h 9"/>
                  <a:gd name="T2" fmla="*/ 4225 w 4"/>
                  <a:gd name="T3" fmla="*/ 1221 h 9"/>
                  <a:gd name="T4" fmla="*/ 12935 w 4"/>
                  <a:gd name="T5" fmla="*/ 1221 h 9"/>
                  <a:gd name="T6" fmla="*/ 4225 w 4"/>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1" y="0"/>
                    </a:moveTo>
                    <a:cubicBezTo>
                      <a:pt x="0" y="1"/>
                      <a:pt x="0" y="6"/>
                      <a:pt x="1" y="8"/>
                    </a:cubicBezTo>
                    <a:cubicBezTo>
                      <a:pt x="2" y="9"/>
                      <a:pt x="2" y="9"/>
                      <a:pt x="3" y="8"/>
                    </a:cubicBezTo>
                    <a:cubicBezTo>
                      <a:pt x="4" y="4"/>
                      <a:pt x="2" y="1"/>
                      <a:pt x="1" y="0"/>
                    </a:cubicBezTo>
                    <a:close/>
                  </a:path>
                </a:pathLst>
              </a:custGeom>
              <a:solidFill>
                <a:srgbClr val="FFFFFF"/>
              </a:solidFill>
              <a:ln>
                <a:noFill/>
              </a:ln>
            </p:spPr>
            <p:txBody>
              <a:bodyPr/>
              <a:lstStyle/>
              <a:p>
                <a:pPr>
                  <a:defRPr/>
                </a:pPr>
                <a:endParaRPr lang="en-US">
                  <a:latin typeface="+mj-lt"/>
                  <a:cs typeface="Arial" charset="0"/>
                </a:endParaRPr>
              </a:p>
            </p:txBody>
          </p:sp>
          <p:sp>
            <p:nvSpPr>
              <p:cNvPr id="96348" name="Freeform 292"/>
              <p:cNvSpPr>
                <a:spLocks/>
              </p:cNvSpPr>
              <p:nvPr/>
            </p:nvSpPr>
            <p:spPr bwMode="auto">
              <a:xfrm>
                <a:off x="5307" y="648"/>
                <a:ext cx="65" cy="52"/>
              </a:xfrm>
              <a:custGeom>
                <a:avLst/>
                <a:gdLst>
                  <a:gd name="T0" fmla="*/ 4225 w 4"/>
                  <a:gd name="T1" fmla="*/ 0 h 9"/>
                  <a:gd name="T2" fmla="*/ 4225 w 4"/>
                  <a:gd name="T3" fmla="*/ 1221 h 9"/>
                  <a:gd name="T4" fmla="*/ 12935 w 4"/>
                  <a:gd name="T5" fmla="*/ 1221 h 9"/>
                  <a:gd name="T6" fmla="*/ 4225 w 4"/>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1" y="0"/>
                    </a:moveTo>
                    <a:cubicBezTo>
                      <a:pt x="0" y="1"/>
                      <a:pt x="0" y="6"/>
                      <a:pt x="1" y="8"/>
                    </a:cubicBezTo>
                    <a:cubicBezTo>
                      <a:pt x="2" y="9"/>
                      <a:pt x="2" y="9"/>
                      <a:pt x="3" y="8"/>
                    </a:cubicBezTo>
                    <a:cubicBezTo>
                      <a:pt x="4" y="4"/>
                      <a:pt x="2" y="1"/>
                      <a:pt x="1" y="0"/>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49" name="Freeform 293"/>
              <p:cNvSpPr>
                <a:spLocks/>
              </p:cNvSpPr>
              <p:nvPr/>
            </p:nvSpPr>
            <p:spPr bwMode="auto">
              <a:xfrm>
                <a:off x="5209" y="617"/>
                <a:ext cx="147" cy="82"/>
              </a:xfrm>
              <a:custGeom>
                <a:avLst/>
                <a:gdLst>
                  <a:gd name="T0" fmla="*/ 34953 w 9"/>
                  <a:gd name="T1" fmla="*/ 0 h 15"/>
                  <a:gd name="T2" fmla="*/ 13067 w 9"/>
                  <a:gd name="T3" fmla="*/ 2054 h 15"/>
                  <a:gd name="T4" fmla="*/ 0 w 9"/>
                  <a:gd name="T5" fmla="*/ 1749 h 15"/>
                  <a:gd name="T6" fmla="*/ 34953 w 9"/>
                  <a:gd name="T7" fmla="*/ 0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8" y="0"/>
                    </a:moveTo>
                    <a:cubicBezTo>
                      <a:pt x="9" y="3"/>
                      <a:pt x="6" y="12"/>
                      <a:pt x="3" y="14"/>
                    </a:cubicBezTo>
                    <a:cubicBezTo>
                      <a:pt x="1" y="15"/>
                      <a:pt x="0" y="14"/>
                      <a:pt x="0" y="12"/>
                    </a:cubicBezTo>
                    <a:cubicBezTo>
                      <a:pt x="1" y="5"/>
                      <a:pt x="6" y="0"/>
                      <a:pt x="8" y="0"/>
                    </a:cubicBezTo>
                    <a:close/>
                  </a:path>
                </a:pathLst>
              </a:custGeom>
              <a:solidFill>
                <a:srgbClr val="FFFFFF"/>
              </a:solidFill>
              <a:ln>
                <a:noFill/>
              </a:ln>
            </p:spPr>
            <p:txBody>
              <a:bodyPr/>
              <a:lstStyle/>
              <a:p>
                <a:pPr>
                  <a:defRPr/>
                </a:pPr>
                <a:endParaRPr lang="en-US">
                  <a:latin typeface="+mj-lt"/>
                  <a:cs typeface="Arial" charset="0"/>
                </a:endParaRPr>
              </a:p>
            </p:txBody>
          </p:sp>
          <p:sp>
            <p:nvSpPr>
              <p:cNvPr id="96350" name="Freeform 294"/>
              <p:cNvSpPr>
                <a:spLocks/>
              </p:cNvSpPr>
              <p:nvPr/>
            </p:nvSpPr>
            <p:spPr bwMode="auto">
              <a:xfrm>
                <a:off x="5209" y="617"/>
                <a:ext cx="147" cy="82"/>
              </a:xfrm>
              <a:custGeom>
                <a:avLst/>
                <a:gdLst>
                  <a:gd name="T0" fmla="*/ 34953 w 9"/>
                  <a:gd name="T1" fmla="*/ 0 h 15"/>
                  <a:gd name="T2" fmla="*/ 13067 w 9"/>
                  <a:gd name="T3" fmla="*/ 2054 h 15"/>
                  <a:gd name="T4" fmla="*/ 0 w 9"/>
                  <a:gd name="T5" fmla="*/ 1749 h 15"/>
                  <a:gd name="T6" fmla="*/ 34953 w 9"/>
                  <a:gd name="T7" fmla="*/ 0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8" y="0"/>
                    </a:moveTo>
                    <a:cubicBezTo>
                      <a:pt x="9" y="3"/>
                      <a:pt x="6" y="12"/>
                      <a:pt x="3" y="14"/>
                    </a:cubicBezTo>
                    <a:cubicBezTo>
                      <a:pt x="1" y="15"/>
                      <a:pt x="0" y="14"/>
                      <a:pt x="0" y="12"/>
                    </a:cubicBezTo>
                    <a:cubicBezTo>
                      <a:pt x="1" y="5"/>
                      <a:pt x="6" y="0"/>
                      <a:pt x="8" y="0"/>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51" name="Freeform 295"/>
              <p:cNvSpPr>
                <a:spLocks/>
              </p:cNvSpPr>
              <p:nvPr/>
            </p:nvSpPr>
            <p:spPr bwMode="auto">
              <a:xfrm>
                <a:off x="5307" y="575"/>
                <a:ext cx="114" cy="52"/>
              </a:xfrm>
              <a:custGeom>
                <a:avLst/>
                <a:gdLst>
                  <a:gd name="T0" fmla="*/ 17247 w 7"/>
                  <a:gd name="T1" fmla="*/ 1404 h 10"/>
                  <a:gd name="T2" fmla="*/ 0 w 7"/>
                  <a:gd name="T3" fmla="*/ 702 h 10"/>
                  <a:gd name="T4" fmla="*/ 17247 w 7"/>
                  <a:gd name="T5" fmla="*/ 1404 h 10"/>
                  <a:gd name="T6" fmla="*/ 0 60000 65536"/>
                  <a:gd name="T7" fmla="*/ 0 60000 65536"/>
                  <a:gd name="T8" fmla="*/ 0 60000 65536"/>
                </a:gdLst>
                <a:ahLst/>
                <a:cxnLst>
                  <a:cxn ang="T6">
                    <a:pos x="T0" y="T1"/>
                  </a:cxn>
                  <a:cxn ang="T7">
                    <a:pos x="T2" y="T3"/>
                  </a:cxn>
                  <a:cxn ang="T8">
                    <a:pos x="T4" y="T5"/>
                  </a:cxn>
                </a:cxnLst>
                <a:rect l="0" t="0" r="r" b="b"/>
                <a:pathLst>
                  <a:path w="7" h="10">
                    <a:moveTo>
                      <a:pt x="4" y="10"/>
                    </a:moveTo>
                    <a:cubicBezTo>
                      <a:pt x="7" y="5"/>
                      <a:pt x="3" y="0"/>
                      <a:pt x="0" y="5"/>
                    </a:cubicBezTo>
                    <a:cubicBezTo>
                      <a:pt x="1" y="6"/>
                      <a:pt x="3" y="8"/>
                      <a:pt x="4" y="10"/>
                    </a:cubicBezTo>
                    <a:close/>
                  </a:path>
                </a:pathLst>
              </a:custGeom>
              <a:solidFill>
                <a:srgbClr val="FFFFFF"/>
              </a:solidFill>
              <a:ln>
                <a:noFill/>
              </a:ln>
            </p:spPr>
            <p:txBody>
              <a:bodyPr/>
              <a:lstStyle/>
              <a:p>
                <a:pPr>
                  <a:defRPr/>
                </a:pPr>
                <a:endParaRPr lang="en-US">
                  <a:latin typeface="+mj-lt"/>
                  <a:cs typeface="Arial" charset="0"/>
                </a:endParaRPr>
              </a:p>
            </p:txBody>
          </p:sp>
          <p:sp>
            <p:nvSpPr>
              <p:cNvPr id="96352" name="Freeform 296"/>
              <p:cNvSpPr>
                <a:spLocks/>
              </p:cNvSpPr>
              <p:nvPr/>
            </p:nvSpPr>
            <p:spPr bwMode="auto">
              <a:xfrm>
                <a:off x="5307" y="575"/>
                <a:ext cx="114" cy="52"/>
              </a:xfrm>
              <a:custGeom>
                <a:avLst/>
                <a:gdLst>
                  <a:gd name="T0" fmla="*/ 17247 w 7"/>
                  <a:gd name="T1" fmla="*/ 1404 h 10"/>
                  <a:gd name="T2" fmla="*/ 0 w 7"/>
                  <a:gd name="T3" fmla="*/ 702 h 10"/>
                  <a:gd name="T4" fmla="*/ 17247 w 7"/>
                  <a:gd name="T5" fmla="*/ 1404 h 10"/>
                  <a:gd name="T6" fmla="*/ 0 60000 65536"/>
                  <a:gd name="T7" fmla="*/ 0 60000 65536"/>
                  <a:gd name="T8" fmla="*/ 0 60000 65536"/>
                </a:gdLst>
                <a:ahLst/>
                <a:cxnLst>
                  <a:cxn ang="T6">
                    <a:pos x="T0" y="T1"/>
                  </a:cxn>
                  <a:cxn ang="T7">
                    <a:pos x="T2" y="T3"/>
                  </a:cxn>
                  <a:cxn ang="T8">
                    <a:pos x="T4" y="T5"/>
                  </a:cxn>
                </a:cxnLst>
                <a:rect l="0" t="0" r="r" b="b"/>
                <a:pathLst>
                  <a:path w="7" h="10">
                    <a:moveTo>
                      <a:pt x="4" y="10"/>
                    </a:moveTo>
                    <a:cubicBezTo>
                      <a:pt x="7" y="5"/>
                      <a:pt x="3" y="0"/>
                      <a:pt x="0" y="5"/>
                    </a:cubicBezTo>
                    <a:cubicBezTo>
                      <a:pt x="1" y="6"/>
                      <a:pt x="3" y="8"/>
                      <a:pt x="4" y="10"/>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53" name="Freeform 297"/>
              <p:cNvSpPr>
                <a:spLocks/>
              </p:cNvSpPr>
              <p:nvPr/>
            </p:nvSpPr>
            <p:spPr bwMode="auto">
              <a:xfrm>
                <a:off x="5372" y="3954"/>
                <a:ext cx="294" cy="327"/>
              </a:xfrm>
              <a:custGeom>
                <a:avLst/>
                <a:gdLst>
                  <a:gd name="T0" fmla="*/ 52283 w 18"/>
                  <a:gd name="T1" fmla="*/ 1171 h 62"/>
                  <a:gd name="T2" fmla="*/ 61087 w 18"/>
                  <a:gd name="T3" fmla="*/ 1028 h 62"/>
                  <a:gd name="T4" fmla="*/ 43479 w 18"/>
                  <a:gd name="T5" fmla="*/ 2057 h 62"/>
                  <a:gd name="T6" fmla="*/ 56562 w 18"/>
                  <a:gd name="T7" fmla="*/ 3950 h 62"/>
                  <a:gd name="T8" fmla="*/ 48020 w 18"/>
                  <a:gd name="T9" fmla="*/ 5870 h 62"/>
                  <a:gd name="T10" fmla="*/ 74170 w 18"/>
                  <a:gd name="T11" fmla="*/ 6593 h 62"/>
                  <a:gd name="T12" fmla="*/ 56562 w 18"/>
                  <a:gd name="T13" fmla="*/ 7790 h 62"/>
                  <a:gd name="T14" fmla="*/ 39216 w 18"/>
                  <a:gd name="T15" fmla="*/ 6762 h 62"/>
                  <a:gd name="T16" fmla="*/ 56562 w 18"/>
                  <a:gd name="T17" fmla="*/ 7342 h 62"/>
                  <a:gd name="T18" fmla="*/ 39216 w 18"/>
                  <a:gd name="T19" fmla="*/ 6456 h 62"/>
                  <a:gd name="T20" fmla="*/ 13067 w 18"/>
                  <a:gd name="T21" fmla="*/ 9098 h 62"/>
                  <a:gd name="T22" fmla="*/ 4263 w 18"/>
                  <a:gd name="T23" fmla="*/ 8650 h 62"/>
                  <a:gd name="T24" fmla="*/ 34953 w 18"/>
                  <a:gd name="T25" fmla="*/ 6176 h 62"/>
                  <a:gd name="T26" fmla="*/ 48020 w 18"/>
                  <a:gd name="T27" fmla="*/ 4562 h 62"/>
                  <a:gd name="T28" fmla="*/ 30413 w 18"/>
                  <a:gd name="T29" fmla="*/ 3534 h 62"/>
                  <a:gd name="T30" fmla="*/ 21870 w 18"/>
                  <a:gd name="T31" fmla="*/ 3813 h 62"/>
                  <a:gd name="T32" fmla="*/ 26150 w 18"/>
                  <a:gd name="T33" fmla="*/ 3228 h 62"/>
                  <a:gd name="T34" fmla="*/ 52283 w 18"/>
                  <a:gd name="T35" fmla="*/ 3813 h 62"/>
                  <a:gd name="T36" fmla="*/ 61087 w 18"/>
                  <a:gd name="T37" fmla="*/ 585 h 62"/>
                  <a:gd name="T38" fmla="*/ 56562 w 18"/>
                  <a:gd name="T39" fmla="*/ 2057 h 62"/>
                  <a:gd name="T40" fmla="*/ 52283 w 18"/>
                  <a:gd name="T41" fmla="*/ 1171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12" y="8"/>
                    </a:moveTo>
                    <a:cubicBezTo>
                      <a:pt x="14" y="12"/>
                      <a:pt x="16" y="8"/>
                      <a:pt x="14" y="7"/>
                    </a:cubicBezTo>
                    <a:cubicBezTo>
                      <a:pt x="11" y="5"/>
                      <a:pt x="9" y="7"/>
                      <a:pt x="10" y="14"/>
                    </a:cubicBezTo>
                    <a:cubicBezTo>
                      <a:pt x="10" y="20"/>
                      <a:pt x="12" y="23"/>
                      <a:pt x="13" y="27"/>
                    </a:cubicBezTo>
                    <a:cubicBezTo>
                      <a:pt x="14" y="32"/>
                      <a:pt x="14" y="37"/>
                      <a:pt x="11" y="40"/>
                    </a:cubicBezTo>
                    <a:cubicBezTo>
                      <a:pt x="13" y="40"/>
                      <a:pt x="16" y="40"/>
                      <a:pt x="17" y="45"/>
                    </a:cubicBezTo>
                    <a:cubicBezTo>
                      <a:pt x="17" y="49"/>
                      <a:pt x="16" y="53"/>
                      <a:pt x="13" y="53"/>
                    </a:cubicBezTo>
                    <a:cubicBezTo>
                      <a:pt x="9" y="53"/>
                      <a:pt x="7" y="48"/>
                      <a:pt x="9" y="46"/>
                    </a:cubicBezTo>
                    <a:cubicBezTo>
                      <a:pt x="11" y="43"/>
                      <a:pt x="15" y="46"/>
                      <a:pt x="13" y="50"/>
                    </a:cubicBezTo>
                    <a:cubicBezTo>
                      <a:pt x="18" y="46"/>
                      <a:pt x="13" y="40"/>
                      <a:pt x="9" y="44"/>
                    </a:cubicBezTo>
                    <a:cubicBezTo>
                      <a:pt x="5" y="46"/>
                      <a:pt x="2" y="57"/>
                      <a:pt x="3" y="62"/>
                    </a:cubicBezTo>
                    <a:cubicBezTo>
                      <a:pt x="2" y="61"/>
                      <a:pt x="2" y="60"/>
                      <a:pt x="1" y="59"/>
                    </a:cubicBezTo>
                    <a:cubicBezTo>
                      <a:pt x="0" y="57"/>
                      <a:pt x="5" y="44"/>
                      <a:pt x="8" y="42"/>
                    </a:cubicBezTo>
                    <a:cubicBezTo>
                      <a:pt x="11" y="40"/>
                      <a:pt x="12" y="38"/>
                      <a:pt x="11" y="31"/>
                    </a:cubicBezTo>
                    <a:cubicBezTo>
                      <a:pt x="11" y="28"/>
                      <a:pt x="9" y="23"/>
                      <a:pt x="7" y="24"/>
                    </a:cubicBezTo>
                    <a:cubicBezTo>
                      <a:pt x="8" y="25"/>
                      <a:pt x="6" y="27"/>
                      <a:pt x="5" y="26"/>
                    </a:cubicBezTo>
                    <a:cubicBezTo>
                      <a:pt x="4" y="26"/>
                      <a:pt x="4" y="22"/>
                      <a:pt x="6" y="22"/>
                    </a:cubicBezTo>
                    <a:cubicBezTo>
                      <a:pt x="8" y="22"/>
                      <a:pt x="10" y="24"/>
                      <a:pt x="12" y="26"/>
                    </a:cubicBezTo>
                    <a:cubicBezTo>
                      <a:pt x="7" y="22"/>
                      <a:pt x="6" y="0"/>
                      <a:pt x="14" y="4"/>
                    </a:cubicBezTo>
                    <a:cubicBezTo>
                      <a:pt x="18" y="6"/>
                      <a:pt x="17" y="13"/>
                      <a:pt x="13" y="14"/>
                    </a:cubicBezTo>
                    <a:cubicBezTo>
                      <a:pt x="11" y="14"/>
                      <a:pt x="10" y="8"/>
                      <a:pt x="12" y="8"/>
                    </a:cubicBezTo>
                    <a:close/>
                  </a:path>
                </a:pathLst>
              </a:custGeom>
              <a:solidFill>
                <a:srgbClr val="340E70"/>
              </a:solidFill>
              <a:ln>
                <a:noFill/>
              </a:ln>
            </p:spPr>
            <p:txBody>
              <a:bodyPr/>
              <a:lstStyle/>
              <a:p>
                <a:pPr>
                  <a:defRPr/>
                </a:pPr>
                <a:endParaRPr lang="en-US">
                  <a:latin typeface="+mj-lt"/>
                  <a:cs typeface="Arial" charset="0"/>
                </a:endParaRPr>
              </a:p>
            </p:txBody>
          </p:sp>
          <p:sp>
            <p:nvSpPr>
              <p:cNvPr id="96354" name="Freeform 298"/>
              <p:cNvSpPr>
                <a:spLocks/>
              </p:cNvSpPr>
              <p:nvPr/>
            </p:nvSpPr>
            <p:spPr bwMode="auto">
              <a:xfrm>
                <a:off x="5372" y="3954"/>
                <a:ext cx="294" cy="327"/>
              </a:xfrm>
              <a:custGeom>
                <a:avLst/>
                <a:gdLst>
                  <a:gd name="T0" fmla="*/ 52283 w 18"/>
                  <a:gd name="T1" fmla="*/ 1171 h 62"/>
                  <a:gd name="T2" fmla="*/ 61087 w 18"/>
                  <a:gd name="T3" fmla="*/ 1028 h 62"/>
                  <a:gd name="T4" fmla="*/ 43479 w 18"/>
                  <a:gd name="T5" fmla="*/ 2057 h 62"/>
                  <a:gd name="T6" fmla="*/ 56562 w 18"/>
                  <a:gd name="T7" fmla="*/ 3950 h 62"/>
                  <a:gd name="T8" fmla="*/ 48020 w 18"/>
                  <a:gd name="T9" fmla="*/ 5870 h 62"/>
                  <a:gd name="T10" fmla="*/ 74170 w 18"/>
                  <a:gd name="T11" fmla="*/ 6593 h 62"/>
                  <a:gd name="T12" fmla="*/ 56562 w 18"/>
                  <a:gd name="T13" fmla="*/ 7790 h 62"/>
                  <a:gd name="T14" fmla="*/ 39216 w 18"/>
                  <a:gd name="T15" fmla="*/ 6762 h 62"/>
                  <a:gd name="T16" fmla="*/ 56562 w 18"/>
                  <a:gd name="T17" fmla="*/ 7342 h 62"/>
                  <a:gd name="T18" fmla="*/ 39216 w 18"/>
                  <a:gd name="T19" fmla="*/ 6456 h 62"/>
                  <a:gd name="T20" fmla="*/ 13067 w 18"/>
                  <a:gd name="T21" fmla="*/ 9098 h 62"/>
                  <a:gd name="T22" fmla="*/ 4263 w 18"/>
                  <a:gd name="T23" fmla="*/ 8650 h 62"/>
                  <a:gd name="T24" fmla="*/ 34953 w 18"/>
                  <a:gd name="T25" fmla="*/ 6176 h 62"/>
                  <a:gd name="T26" fmla="*/ 48020 w 18"/>
                  <a:gd name="T27" fmla="*/ 4562 h 62"/>
                  <a:gd name="T28" fmla="*/ 30413 w 18"/>
                  <a:gd name="T29" fmla="*/ 3534 h 62"/>
                  <a:gd name="T30" fmla="*/ 21870 w 18"/>
                  <a:gd name="T31" fmla="*/ 3813 h 62"/>
                  <a:gd name="T32" fmla="*/ 26150 w 18"/>
                  <a:gd name="T33" fmla="*/ 3228 h 62"/>
                  <a:gd name="T34" fmla="*/ 52283 w 18"/>
                  <a:gd name="T35" fmla="*/ 3813 h 62"/>
                  <a:gd name="T36" fmla="*/ 61087 w 18"/>
                  <a:gd name="T37" fmla="*/ 585 h 62"/>
                  <a:gd name="T38" fmla="*/ 56562 w 18"/>
                  <a:gd name="T39" fmla="*/ 2057 h 62"/>
                  <a:gd name="T40" fmla="*/ 52283 w 18"/>
                  <a:gd name="T41" fmla="*/ 1171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12" y="8"/>
                    </a:moveTo>
                    <a:cubicBezTo>
                      <a:pt x="14" y="12"/>
                      <a:pt x="16" y="8"/>
                      <a:pt x="14" y="7"/>
                    </a:cubicBezTo>
                    <a:cubicBezTo>
                      <a:pt x="11" y="5"/>
                      <a:pt x="9" y="7"/>
                      <a:pt x="10" y="14"/>
                    </a:cubicBezTo>
                    <a:cubicBezTo>
                      <a:pt x="10" y="20"/>
                      <a:pt x="12" y="23"/>
                      <a:pt x="13" y="27"/>
                    </a:cubicBezTo>
                    <a:cubicBezTo>
                      <a:pt x="14" y="32"/>
                      <a:pt x="14" y="37"/>
                      <a:pt x="11" y="40"/>
                    </a:cubicBezTo>
                    <a:cubicBezTo>
                      <a:pt x="13" y="40"/>
                      <a:pt x="16" y="40"/>
                      <a:pt x="17" y="45"/>
                    </a:cubicBezTo>
                    <a:cubicBezTo>
                      <a:pt x="17" y="49"/>
                      <a:pt x="16" y="53"/>
                      <a:pt x="13" y="53"/>
                    </a:cubicBezTo>
                    <a:cubicBezTo>
                      <a:pt x="9" y="53"/>
                      <a:pt x="7" y="48"/>
                      <a:pt x="9" y="46"/>
                    </a:cubicBezTo>
                    <a:cubicBezTo>
                      <a:pt x="11" y="43"/>
                      <a:pt x="15" y="46"/>
                      <a:pt x="13" y="50"/>
                    </a:cubicBezTo>
                    <a:cubicBezTo>
                      <a:pt x="18" y="46"/>
                      <a:pt x="13" y="40"/>
                      <a:pt x="9" y="44"/>
                    </a:cubicBezTo>
                    <a:cubicBezTo>
                      <a:pt x="5" y="46"/>
                      <a:pt x="2" y="57"/>
                      <a:pt x="3" y="62"/>
                    </a:cubicBezTo>
                    <a:cubicBezTo>
                      <a:pt x="2" y="61"/>
                      <a:pt x="2" y="60"/>
                      <a:pt x="1" y="59"/>
                    </a:cubicBezTo>
                    <a:cubicBezTo>
                      <a:pt x="0" y="57"/>
                      <a:pt x="5" y="44"/>
                      <a:pt x="8" y="42"/>
                    </a:cubicBezTo>
                    <a:cubicBezTo>
                      <a:pt x="11" y="40"/>
                      <a:pt x="12" y="38"/>
                      <a:pt x="11" y="31"/>
                    </a:cubicBezTo>
                    <a:cubicBezTo>
                      <a:pt x="11" y="28"/>
                      <a:pt x="9" y="23"/>
                      <a:pt x="7" y="24"/>
                    </a:cubicBezTo>
                    <a:cubicBezTo>
                      <a:pt x="8" y="25"/>
                      <a:pt x="6" y="27"/>
                      <a:pt x="5" y="26"/>
                    </a:cubicBezTo>
                    <a:cubicBezTo>
                      <a:pt x="4" y="26"/>
                      <a:pt x="4" y="22"/>
                      <a:pt x="6" y="22"/>
                    </a:cubicBezTo>
                    <a:cubicBezTo>
                      <a:pt x="8" y="22"/>
                      <a:pt x="10" y="24"/>
                      <a:pt x="12" y="26"/>
                    </a:cubicBezTo>
                    <a:cubicBezTo>
                      <a:pt x="7" y="22"/>
                      <a:pt x="6" y="0"/>
                      <a:pt x="14" y="4"/>
                    </a:cubicBezTo>
                    <a:cubicBezTo>
                      <a:pt x="18" y="6"/>
                      <a:pt x="17" y="13"/>
                      <a:pt x="13" y="14"/>
                    </a:cubicBezTo>
                    <a:cubicBezTo>
                      <a:pt x="11" y="14"/>
                      <a:pt x="10" y="8"/>
                      <a:pt x="12" y="8"/>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55" name="Freeform 299"/>
              <p:cNvSpPr>
                <a:spLocks/>
              </p:cNvSpPr>
              <p:nvPr/>
            </p:nvSpPr>
            <p:spPr bwMode="auto">
              <a:xfrm>
                <a:off x="4589" y="4260"/>
                <a:ext cx="819" cy="153"/>
              </a:xfrm>
              <a:custGeom>
                <a:avLst/>
                <a:gdLst>
                  <a:gd name="T0" fmla="*/ 216546 w 50"/>
                  <a:gd name="T1" fmla="*/ 443 h 29"/>
                  <a:gd name="T2" fmla="*/ 160213 w 50"/>
                  <a:gd name="T3" fmla="*/ 1308 h 29"/>
                  <a:gd name="T4" fmla="*/ 186244 w 50"/>
                  <a:gd name="T5" fmla="*/ 1308 h 29"/>
                  <a:gd name="T6" fmla="*/ 129927 w 50"/>
                  <a:gd name="T7" fmla="*/ 3535 h 29"/>
                  <a:gd name="T8" fmla="*/ 147189 w 50"/>
                  <a:gd name="T9" fmla="*/ 3952 h 29"/>
                  <a:gd name="T10" fmla="*/ 121158 w 50"/>
                  <a:gd name="T11" fmla="*/ 3535 h 29"/>
                  <a:gd name="T12" fmla="*/ 129927 w 50"/>
                  <a:gd name="T13" fmla="*/ 2506 h 29"/>
                  <a:gd name="T14" fmla="*/ 82364 w 50"/>
                  <a:gd name="T15" fmla="*/ 2643 h 29"/>
                  <a:gd name="T16" fmla="*/ 26031 w 50"/>
                  <a:gd name="T17" fmla="*/ 1614 h 29"/>
                  <a:gd name="T18" fmla="*/ 13024 w 50"/>
                  <a:gd name="T19" fmla="*/ 2786 h 29"/>
                  <a:gd name="T20" fmla="*/ 21793 w 50"/>
                  <a:gd name="T21" fmla="*/ 2337 h 29"/>
                  <a:gd name="T22" fmla="*/ 17278 w 50"/>
                  <a:gd name="T23" fmla="*/ 3229 h 29"/>
                  <a:gd name="T24" fmla="*/ 8769 w 50"/>
                  <a:gd name="T25" fmla="*/ 2058 h 29"/>
                  <a:gd name="T26" fmla="*/ 47563 w 50"/>
                  <a:gd name="T27" fmla="*/ 1477 h 29"/>
                  <a:gd name="T28" fmla="*/ 99642 w 50"/>
                  <a:gd name="T29" fmla="*/ 2506 h 29"/>
                  <a:gd name="T30" fmla="*/ 77849 w 50"/>
                  <a:gd name="T31" fmla="*/ 1029 h 29"/>
                  <a:gd name="T32" fmla="*/ 95388 w 50"/>
                  <a:gd name="T33" fmla="*/ 1029 h 29"/>
                  <a:gd name="T34" fmla="*/ 82364 w 50"/>
                  <a:gd name="T35" fmla="*/ 1308 h 29"/>
                  <a:gd name="T36" fmla="*/ 108395 w 50"/>
                  <a:gd name="T37" fmla="*/ 2506 h 29"/>
                  <a:gd name="T38" fmla="*/ 151704 w 50"/>
                  <a:gd name="T39" fmla="*/ 1614 h 29"/>
                  <a:gd name="T40" fmla="*/ 155958 w 50"/>
                  <a:gd name="T41" fmla="*/ 892 h 29"/>
                  <a:gd name="T42" fmla="*/ 125673 w 50"/>
                  <a:gd name="T43" fmla="*/ 892 h 29"/>
                  <a:gd name="T44" fmla="*/ 142935 w 50"/>
                  <a:gd name="T45" fmla="*/ 892 h 29"/>
                  <a:gd name="T46" fmla="*/ 121158 w 50"/>
                  <a:gd name="T47" fmla="*/ 1477 h 29"/>
                  <a:gd name="T48" fmla="*/ 138697 w 50"/>
                  <a:gd name="T49" fmla="*/ 0 h 29"/>
                  <a:gd name="T50" fmla="*/ 160213 w 50"/>
                  <a:gd name="T51" fmla="*/ 1029 h 29"/>
                  <a:gd name="T52" fmla="*/ 212291 w 50"/>
                  <a:gd name="T53" fmla="*/ 137 h 29"/>
                  <a:gd name="T54" fmla="*/ 216546 w 50"/>
                  <a:gd name="T55" fmla="*/ 443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50" y="3"/>
                    </a:moveTo>
                    <a:cubicBezTo>
                      <a:pt x="46" y="3"/>
                      <a:pt x="39" y="6"/>
                      <a:pt x="37" y="9"/>
                    </a:cubicBezTo>
                    <a:lnTo>
                      <a:pt x="43" y="9"/>
                    </a:lnTo>
                    <a:cubicBezTo>
                      <a:pt x="38" y="10"/>
                      <a:pt x="27" y="16"/>
                      <a:pt x="30" y="24"/>
                    </a:cubicBezTo>
                    <a:cubicBezTo>
                      <a:pt x="32" y="18"/>
                      <a:pt x="36" y="24"/>
                      <a:pt x="34" y="27"/>
                    </a:cubicBezTo>
                    <a:cubicBezTo>
                      <a:pt x="33" y="29"/>
                      <a:pt x="29" y="28"/>
                      <a:pt x="28" y="24"/>
                    </a:cubicBezTo>
                    <a:cubicBezTo>
                      <a:pt x="28" y="21"/>
                      <a:pt x="28" y="19"/>
                      <a:pt x="30" y="17"/>
                    </a:cubicBezTo>
                    <a:cubicBezTo>
                      <a:pt x="27" y="19"/>
                      <a:pt x="23" y="21"/>
                      <a:pt x="19" y="18"/>
                    </a:cubicBezTo>
                    <a:cubicBezTo>
                      <a:pt x="14" y="16"/>
                      <a:pt x="12" y="9"/>
                      <a:pt x="6" y="11"/>
                    </a:cubicBezTo>
                    <a:cubicBezTo>
                      <a:pt x="3" y="13"/>
                      <a:pt x="2" y="16"/>
                      <a:pt x="3" y="19"/>
                    </a:cubicBezTo>
                    <a:cubicBezTo>
                      <a:pt x="3" y="16"/>
                      <a:pt x="4" y="16"/>
                      <a:pt x="5" y="16"/>
                    </a:cubicBezTo>
                    <a:cubicBezTo>
                      <a:pt x="8" y="17"/>
                      <a:pt x="7" y="23"/>
                      <a:pt x="4" y="22"/>
                    </a:cubicBezTo>
                    <a:cubicBezTo>
                      <a:pt x="2" y="21"/>
                      <a:pt x="0" y="18"/>
                      <a:pt x="2" y="14"/>
                    </a:cubicBezTo>
                    <a:cubicBezTo>
                      <a:pt x="3" y="9"/>
                      <a:pt x="6" y="8"/>
                      <a:pt x="11" y="10"/>
                    </a:cubicBezTo>
                    <a:cubicBezTo>
                      <a:pt x="14" y="12"/>
                      <a:pt x="19" y="18"/>
                      <a:pt x="23" y="17"/>
                    </a:cubicBezTo>
                    <a:cubicBezTo>
                      <a:pt x="21" y="15"/>
                      <a:pt x="17" y="13"/>
                      <a:pt x="18" y="7"/>
                    </a:cubicBezTo>
                    <a:cubicBezTo>
                      <a:pt x="19" y="4"/>
                      <a:pt x="21" y="5"/>
                      <a:pt x="22" y="7"/>
                    </a:cubicBezTo>
                    <a:cubicBezTo>
                      <a:pt x="22" y="9"/>
                      <a:pt x="20" y="11"/>
                      <a:pt x="19" y="9"/>
                    </a:cubicBezTo>
                    <a:cubicBezTo>
                      <a:pt x="19" y="12"/>
                      <a:pt x="23" y="17"/>
                      <a:pt x="25" y="17"/>
                    </a:cubicBezTo>
                    <a:cubicBezTo>
                      <a:pt x="29" y="17"/>
                      <a:pt x="31" y="14"/>
                      <a:pt x="35" y="11"/>
                    </a:cubicBezTo>
                    <a:cubicBezTo>
                      <a:pt x="36" y="9"/>
                      <a:pt x="37" y="8"/>
                      <a:pt x="36" y="6"/>
                    </a:cubicBezTo>
                    <a:cubicBezTo>
                      <a:pt x="36" y="0"/>
                      <a:pt x="27" y="1"/>
                      <a:pt x="29" y="6"/>
                    </a:cubicBezTo>
                    <a:cubicBezTo>
                      <a:pt x="29" y="3"/>
                      <a:pt x="33" y="5"/>
                      <a:pt x="33" y="6"/>
                    </a:cubicBezTo>
                    <a:cubicBezTo>
                      <a:pt x="33" y="9"/>
                      <a:pt x="31" y="12"/>
                      <a:pt x="28" y="10"/>
                    </a:cubicBezTo>
                    <a:cubicBezTo>
                      <a:pt x="25" y="5"/>
                      <a:pt x="28" y="0"/>
                      <a:pt x="32" y="0"/>
                    </a:cubicBezTo>
                    <a:cubicBezTo>
                      <a:pt x="35" y="0"/>
                      <a:pt x="37" y="2"/>
                      <a:pt x="37" y="7"/>
                    </a:cubicBezTo>
                    <a:cubicBezTo>
                      <a:pt x="40" y="3"/>
                      <a:pt x="45" y="2"/>
                      <a:pt x="49" y="1"/>
                    </a:cubicBezTo>
                    <a:cubicBezTo>
                      <a:pt x="49" y="2"/>
                      <a:pt x="49" y="2"/>
                      <a:pt x="50" y="3"/>
                    </a:cubicBezTo>
                    <a:close/>
                  </a:path>
                </a:pathLst>
              </a:custGeom>
              <a:solidFill>
                <a:srgbClr val="340E70"/>
              </a:solidFill>
              <a:ln>
                <a:noFill/>
              </a:ln>
            </p:spPr>
            <p:txBody>
              <a:bodyPr/>
              <a:lstStyle/>
              <a:p>
                <a:pPr>
                  <a:defRPr/>
                </a:pPr>
                <a:endParaRPr lang="en-US">
                  <a:latin typeface="+mj-lt"/>
                  <a:cs typeface="Arial" charset="0"/>
                </a:endParaRPr>
              </a:p>
            </p:txBody>
          </p:sp>
          <p:sp>
            <p:nvSpPr>
              <p:cNvPr id="96356" name="Freeform 300"/>
              <p:cNvSpPr>
                <a:spLocks/>
              </p:cNvSpPr>
              <p:nvPr/>
            </p:nvSpPr>
            <p:spPr bwMode="auto">
              <a:xfrm>
                <a:off x="4589" y="4260"/>
                <a:ext cx="819" cy="153"/>
              </a:xfrm>
              <a:custGeom>
                <a:avLst/>
                <a:gdLst>
                  <a:gd name="T0" fmla="*/ 216546 w 50"/>
                  <a:gd name="T1" fmla="*/ 443 h 29"/>
                  <a:gd name="T2" fmla="*/ 160213 w 50"/>
                  <a:gd name="T3" fmla="*/ 1308 h 29"/>
                  <a:gd name="T4" fmla="*/ 186244 w 50"/>
                  <a:gd name="T5" fmla="*/ 1308 h 29"/>
                  <a:gd name="T6" fmla="*/ 129927 w 50"/>
                  <a:gd name="T7" fmla="*/ 3535 h 29"/>
                  <a:gd name="T8" fmla="*/ 147189 w 50"/>
                  <a:gd name="T9" fmla="*/ 3952 h 29"/>
                  <a:gd name="T10" fmla="*/ 121158 w 50"/>
                  <a:gd name="T11" fmla="*/ 3535 h 29"/>
                  <a:gd name="T12" fmla="*/ 129927 w 50"/>
                  <a:gd name="T13" fmla="*/ 2506 h 29"/>
                  <a:gd name="T14" fmla="*/ 82364 w 50"/>
                  <a:gd name="T15" fmla="*/ 2643 h 29"/>
                  <a:gd name="T16" fmla="*/ 26031 w 50"/>
                  <a:gd name="T17" fmla="*/ 1614 h 29"/>
                  <a:gd name="T18" fmla="*/ 13024 w 50"/>
                  <a:gd name="T19" fmla="*/ 2786 h 29"/>
                  <a:gd name="T20" fmla="*/ 21793 w 50"/>
                  <a:gd name="T21" fmla="*/ 2337 h 29"/>
                  <a:gd name="T22" fmla="*/ 17278 w 50"/>
                  <a:gd name="T23" fmla="*/ 3229 h 29"/>
                  <a:gd name="T24" fmla="*/ 8769 w 50"/>
                  <a:gd name="T25" fmla="*/ 2058 h 29"/>
                  <a:gd name="T26" fmla="*/ 47563 w 50"/>
                  <a:gd name="T27" fmla="*/ 1477 h 29"/>
                  <a:gd name="T28" fmla="*/ 99642 w 50"/>
                  <a:gd name="T29" fmla="*/ 2506 h 29"/>
                  <a:gd name="T30" fmla="*/ 77849 w 50"/>
                  <a:gd name="T31" fmla="*/ 1029 h 29"/>
                  <a:gd name="T32" fmla="*/ 95388 w 50"/>
                  <a:gd name="T33" fmla="*/ 1029 h 29"/>
                  <a:gd name="T34" fmla="*/ 82364 w 50"/>
                  <a:gd name="T35" fmla="*/ 1308 h 29"/>
                  <a:gd name="T36" fmla="*/ 108395 w 50"/>
                  <a:gd name="T37" fmla="*/ 2506 h 29"/>
                  <a:gd name="T38" fmla="*/ 151704 w 50"/>
                  <a:gd name="T39" fmla="*/ 1614 h 29"/>
                  <a:gd name="T40" fmla="*/ 155958 w 50"/>
                  <a:gd name="T41" fmla="*/ 892 h 29"/>
                  <a:gd name="T42" fmla="*/ 125673 w 50"/>
                  <a:gd name="T43" fmla="*/ 892 h 29"/>
                  <a:gd name="T44" fmla="*/ 142935 w 50"/>
                  <a:gd name="T45" fmla="*/ 892 h 29"/>
                  <a:gd name="T46" fmla="*/ 121158 w 50"/>
                  <a:gd name="T47" fmla="*/ 1477 h 29"/>
                  <a:gd name="T48" fmla="*/ 138697 w 50"/>
                  <a:gd name="T49" fmla="*/ 0 h 29"/>
                  <a:gd name="T50" fmla="*/ 160213 w 50"/>
                  <a:gd name="T51" fmla="*/ 1029 h 29"/>
                  <a:gd name="T52" fmla="*/ 212291 w 50"/>
                  <a:gd name="T53" fmla="*/ 137 h 29"/>
                  <a:gd name="T54" fmla="*/ 216546 w 50"/>
                  <a:gd name="T55" fmla="*/ 443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50" y="3"/>
                    </a:moveTo>
                    <a:cubicBezTo>
                      <a:pt x="46" y="3"/>
                      <a:pt x="39" y="6"/>
                      <a:pt x="37" y="9"/>
                    </a:cubicBezTo>
                    <a:lnTo>
                      <a:pt x="43" y="9"/>
                    </a:lnTo>
                    <a:cubicBezTo>
                      <a:pt x="38" y="10"/>
                      <a:pt x="27" y="16"/>
                      <a:pt x="30" y="24"/>
                    </a:cubicBezTo>
                    <a:cubicBezTo>
                      <a:pt x="32" y="18"/>
                      <a:pt x="36" y="24"/>
                      <a:pt x="34" y="27"/>
                    </a:cubicBezTo>
                    <a:cubicBezTo>
                      <a:pt x="33" y="29"/>
                      <a:pt x="29" y="28"/>
                      <a:pt x="28" y="24"/>
                    </a:cubicBezTo>
                    <a:cubicBezTo>
                      <a:pt x="28" y="21"/>
                      <a:pt x="28" y="19"/>
                      <a:pt x="30" y="17"/>
                    </a:cubicBezTo>
                    <a:cubicBezTo>
                      <a:pt x="27" y="19"/>
                      <a:pt x="23" y="21"/>
                      <a:pt x="19" y="18"/>
                    </a:cubicBezTo>
                    <a:cubicBezTo>
                      <a:pt x="14" y="16"/>
                      <a:pt x="12" y="9"/>
                      <a:pt x="6" y="11"/>
                    </a:cubicBezTo>
                    <a:cubicBezTo>
                      <a:pt x="3" y="13"/>
                      <a:pt x="2" y="16"/>
                      <a:pt x="3" y="19"/>
                    </a:cubicBezTo>
                    <a:cubicBezTo>
                      <a:pt x="3" y="16"/>
                      <a:pt x="4" y="16"/>
                      <a:pt x="5" y="16"/>
                    </a:cubicBezTo>
                    <a:cubicBezTo>
                      <a:pt x="8" y="17"/>
                      <a:pt x="7" y="23"/>
                      <a:pt x="4" y="22"/>
                    </a:cubicBezTo>
                    <a:cubicBezTo>
                      <a:pt x="2" y="21"/>
                      <a:pt x="0" y="18"/>
                      <a:pt x="2" y="14"/>
                    </a:cubicBezTo>
                    <a:cubicBezTo>
                      <a:pt x="3" y="9"/>
                      <a:pt x="6" y="8"/>
                      <a:pt x="11" y="10"/>
                    </a:cubicBezTo>
                    <a:cubicBezTo>
                      <a:pt x="14" y="12"/>
                      <a:pt x="19" y="18"/>
                      <a:pt x="23" y="17"/>
                    </a:cubicBezTo>
                    <a:cubicBezTo>
                      <a:pt x="21" y="15"/>
                      <a:pt x="17" y="13"/>
                      <a:pt x="18" y="7"/>
                    </a:cubicBezTo>
                    <a:cubicBezTo>
                      <a:pt x="19" y="4"/>
                      <a:pt x="21" y="5"/>
                      <a:pt x="22" y="7"/>
                    </a:cubicBezTo>
                    <a:cubicBezTo>
                      <a:pt x="22" y="9"/>
                      <a:pt x="20" y="11"/>
                      <a:pt x="19" y="9"/>
                    </a:cubicBezTo>
                    <a:cubicBezTo>
                      <a:pt x="19" y="12"/>
                      <a:pt x="23" y="17"/>
                      <a:pt x="25" y="17"/>
                    </a:cubicBezTo>
                    <a:cubicBezTo>
                      <a:pt x="29" y="17"/>
                      <a:pt x="31" y="14"/>
                      <a:pt x="35" y="11"/>
                    </a:cubicBezTo>
                    <a:cubicBezTo>
                      <a:pt x="36" y="9"/>
                      <a:pt x="37" y="8"/>
                      <a:pt x="36" y="6"/>
                    </a:cubicBezTo>
                    <a:cubicBezTo>
                      <a:pt x="36" y="0"/>
                      <a:pt x="27" y="1"/>
                      <a:pt x="29" y="6"/>
                    </a:cubicBezTo>
                    <a:cubicBezTo>
                      <a:pt x="29" y="3"/>
                      <a:pt x="33" y="5"/>
                      <a:pt x="33" y="6"/>
                    </a:cubicBezTo>
                    <a:cubicBezTo>
                      <a:pt x="33" y="9"/>
                      <a:pt x="31" y="12"/>
                      <a:pt x="28" y="10"/>
                    </a:cubicBezTo>
                    <a:cubicBezTo>
                      <a:pt x="25" y="5"/>
                      <a:pt x="28" y="0"/>
                      <a:pt x="32" y="0"/>
                    </a:cubicBezTo>
                    <a:cubicBezTo>
                      <a:pt x="35" y="0"/>
                      <a:pt x="37" y="2"/>
                      <a:pt x="37" y="7"/>
                    </a:cubicBezTo>
                    <a:cubicBezTo>
                      <a:pt x="40" y="3"/>
                      <a:pt x="45" y="2"/>
                      <a:pt x="49" y="1"/>
                    </a:cubicBezTo>
                    <a:cubicBezTo>
                      <a:pt x="49" y="2"/>
                      <a:pt x="49" y="2"/>
                      <a:pt x="50" y="3"/>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57" name="Freeform 301"/>
              <p:cNvSpPr>
                <a:spLocks/>
              </p:cNvSpPr>
              <p:nvPr/>
            </p:nvSpPr>
            <p:spPr bwMode="auto">
              <a:xfrm>
                <a:off x="5453" y="4239"/>
                <a:ext cx="147" cy="42"/>
              </a:xfrm>
              <a:custGeom>
                <a:avLst/>
                <a:gdLst>
                  <a:gd name="T0" fmla="*/ 0 w 9"/>
                  <a:gd name="T1" fmla="*/ 719 h 8"/>
                  <a:gd name="T2" fmla="*/ 34953 w 9"/>
                  <a:gd name="T3" fmla="*/ 137 h 8"/>
                  <a:gd name="T4" fmla="*/ 34953 w 9"/>
                  <a:gd name="T5" fmla="*/ 719 h 8"/>
                  <a:gd name="T6" fmla="*/ 0 w 9"/>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0" y="5"/>
                    </a:moveTo>
                    <a:cubicBezTo>
                      <a:pt x="1" y="2"/>
                      <a:pt x="6" y="0"/>
                      <a:pt x="8" y="1"/>
                    </a:cubicBezTo>
                    <a:cubicBezTo>
                      <a:pt x="9" y="2"/>
                      <a:pt x="9" y="4"/>
                      <a:pt x="8" y="5"/>
                    </a:cubicBezTo>
                    <a:cubicBezTo>
                      <a:pt x="5" y="8"/>
                      <a:pt x="1" y="6"/>
                      <a:pt x="0" y="5"/>
                    </a:cubicBezTo>
                    <a:close/>
                  </a:path>
                </a:pathLst>
              </a:custGeom>
              <a:solidFill>
                <a:srgbClr val="FFFFFF"/>
              </a:solidFill>
              <a:ln>
                <a:noFill/>
              </a:ln>
            </p:spPr>
            <p:txBody>
              <a:bodyPr/>
              <a:lstStyle/>
              <a:p>
                <a:pPr>
                  <a:defRPr/>
                </a:pPr>
                <a:endParaRPr lang="en-US">
                  <a:latin typeface="+mj-lt"/>
                  <a:cs typeface="Arial" charset="0"/>
                </a:endParaRPr>
              </a:p>
            </p:txBody>
          </p:sp>
          <p:sp>
            <p:nvSpPr>
              <p:cNvPr id="96358" name="Freeform 302"/>
              <p:cNvSpPr>
                <a:spLocks/>
              </p:cNvSpPr>
              <p:nvPr/>
            </p:nvSpPr>
            <p:spPr bwMode="auto">
              <a:xfrm>
                <a:off x="5453" y="4239"/>
                <a:ext cx="147" cy="42"/>
              </a:xfrm>
              <a:custGeom>
                <a:avLst/>
                <a:gdLst>
                  <a:gd name="T0" fmla="*/ 0 w 9"/>
                  <a:gd name="T1" fmla="*/ 719 h 8"/>
                  <a:gd name="T2" fmla="*/ 34953 w 9"/>
                  <a:gd name="T3" fmla="*/ 137 h 8"/>
                  <a:gd name="T4" fmla="*/ 34953 w 9"/>
                  <a:gd name="T5" fmla="*/ 719 h 8"/>
                  <a:gd name="T6" fmla="*/ 0 w 9"/>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0" y="5"/>
                    </a:moveTo>
                    <a:cubicBezTo>
                      <a:pt x="1" y="2"/>
                      <a:pt x="6" y="0"/>
                      <a:pt x="8" y="1"/>
                    </a:cubicBezTo>
                    <a:cubicBezTo>
                      <a:pt x="9" y="2"/>
                      <a:pt x="9" y="4"/>
                      <a:pt x="8" y="5"/>
                    </a:cubicBezTo>
                    <a:cubicBezTo>
                      <a:pt x="5" y="8"/>
                      <a:pt x="1" y="6"/>
                      <a:pt x="0" y="5"/>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59" name="Freeform 303"/>
              <p:cNvSpPr>
                <a:spLocks/>
              </p:cNvSpPr>
              <p:nvPr/>
            </p:nvSpPr>
            <p:spPr bwMode="auto">
              <a:xfrm>
                <a:off x="5307" y="4292"/>
                <a:ext cx="97" cy="63"/>
              </a:xfrm>
              <a:custGeom>
                <a:avLst/>
                <a:gdLst>
                  <a:gd name="T0" fmla="*/ 16991 w 6"/>
                  <a:gd name="T1" fmla="*/ 0 h 12"/>
                  <a:gd name="T2" fmla="*/ 0 w 6"/>
                  <a:gd name="T3" fmla="*/ 1297 h 12"/>
                  <a:gd name="T4" fmla="*/ 12804 w 6"/>
                  <a:gd name="T5" fmla="*/ 1601 h 12"/>
                  <a:gd name="T6" fmla="*/ 16991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4" y="0"/>
                    </a:moveTo>
                    <a:cubicBezTo>
                      <a:pt x="2" y="0"/>
                      <a:pt x="0" y="6"/>
                      <a:pt x="0" y="9"/>
                    </a:cubicBezTo>
                    <a:cubicBezTo>
                      <a:pt x="1" y="12"/>
                      <a:pt x="2" y="12"/>
                      <a:pt x="3" y="11"/>
                    </a:cubicBezTo>
                    <a:cubicBezTo>
                      <a:pt x="6" y="7"/>
                      <a:pt x="5" y="2"/>
                      <a:pt x="4" y="0"/>
                    </a:cubicBezTo>
                    <a:close/>
                  </a:path>
                </a:pathLst>
              </a:custGeom>
              <a:solidFill>
                <a:srgbClr val="FFFFFF"/>
              </a:solidFill>
              <a:ln>
                <a:noFill/>
              </a:ln>
            </p:spPr>
            <p:txBody>
              <a:bodyPr/>
              <a:lstStyle/>
              <a:p>
                <a:pPr>
                  <a:defRPr/>
                </a:pPr>
                <a:endParaRPr lang="en-US">
                  <a:latin typeface="+mj-lt"/>
                  <a:cs typeface="Arial" charset="0"/>
                </a:endParaRPr>
              </a:p>
            </p:txBody>
          </p:sp>
          <p:sp>
            <p:nvSpPr>
              <p:cNvPr id="96360" name="Freeform 304"/>
              <p:cNvSpPr>
                <a:spLocks/>
              </p:cNvSpPr>
              <p:nvPr/>
            </p:nvSpPr>
            <p:spPr bwMode="auto">
              <a:xfrm>
                <a:off x="5307" y="4292"/>
                <a:ext cx="97" cy="63"/>
              </a:xfrm>
              <a:custGeom>
                <a:avLst/>
                <a:gdLst>
                  <a:gd name="T0" fmla="*/ 16991 w 6"/>
                  <a:gd name="T1" fmla="*/ 0 h 12"/>
                  <a:gd name="T2" fmla="*/ 0 w 6"/>
                  <a:gd name="T3" fmla="*/ 1297 h 12"/>
                  <a:gd name="T4" fmla="*/ 12804 w 6"/>
                  <a:gd name="T5" fmla="*/ 1601 h 12"/>
                  <a:gd name="T6" fmla="*/ 16991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4" y="0"/>
                    </a:moveTo>
                    <a:cubicBezTo>
                      <a:pt x="2" y="0"/>
                      <a:pt x="0" y="6"/>
                      <a:pt x="0" y="9"/>
                    </a:cubicBezTo>
                    <a:cubicBezTo>
                      <a:pt x="1" y="12"/>
                      <a:pt x="2" y="12"/>
                      <a:pt x="3" y="11"/>
                    </a:cubicBezTo>
                    <a:cubicBezTo>
                      <a:pt x="6" y="7"/>
                      <a:pt x="5" y="2"/>
                      <a:pt x="4" y="0"/>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61" name="Freeform 305"/>
              <p:cNvSpPr>
                <a:spLocks/>
              </p:cNvSpPr>
              <p:nvPr/>
            </p:nvSpPr>
            <p:spPr bwMode="auto">
              <a:xfrm>
                <a:off x="5421" y="4308"/>
                <a:ext cx="49" cy="47"/>
              </a:xfrm>
              <a:custGeom>
                <a:avLst/>
                <a:gdLst>
                  <a:gd name="T0" fmla="*/ 4263 w 3"/>
                  <a:gd name="T1" fmla="*/ 0 h 9"/>
                  <a:gd name="T2" fmla="*/ 4263 w 3"/>
                  <a:gd name="T3" fmla="*/ 1144 h 9"/>
                  <a:gd name="T4" fmla="*/ 13067 w 3"/>
                  <a:gd name="T5" fmla="*/ 1144 h 9"/>
                  <a:gd name="T6" fmla="*/ 4263 w 3"/>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1" y="0"/>
                    </a:moveTo>
                    <a:cubicBezTo>
                      <a:pt x="0" y="1"/>
                      <a:pt x="0" y="6"/>
                      <a:pt x="1" y="8"/>
                    </a:cubicBezTo>
                    <a:cubicBezTo>
                      <a:pt x="2" y="9"/>
                      <a:pt x="2" y="9"/>
                      <a:pt x="3" y="8"/>
                    </a:cubicBezTo>
                    <a:cubicBezTo>
                      <a:pt x="3" y="4"/>
                      <a:pt x="2" y="1"/>
                      <a:pt x="1" y="0"/>
                    </a:cubicBezTo>
                    <a:close/>
                  </a:path>
                </a:pathLst>
              </a:custGeom>
              <a:solidFill>
                <a:srgbClr val="FFFFFF"/>
              </a:solidFill>
              <a:ln>
                <a:noFill/>
              </a:ln>
            </p:spPr>
            <p:txBody>
              <a:bodyPr/>
              <a:lstStyle/>
              <a:p>
                <a:pPr>
                  <a:defRPr/>
                </a:pPr>
                <a:endParaRPr lang="en-US">
                  <a:latin typeface="+mj-lt"/>
                  <a:cs typeface="Arial" charset="0"/>
                </a:endParaRPr>
              </a:p>
            </p:txBody>
          </p:sp>
          <p:sp>
            <p:nvSpPr>
              <p:cNvPr id="96362" name="Freeform 306"/>
              <p:cNvSpPr>
                <a:spLocks/>
              </p:cNvSpPr>
              <p:nvPr/>
            </p:nvSpPr>
            <p:spPr bwMode="auto">
              <a:xfrm>
                <a:off x="5421" y="4308"/>
                <a:ext cx="49" cy="47"/>
              </a:xfrm>
              <a:custGeom>
                <a:avLst/>
                <a:gdLst>
                  <a:gd name="T0" fmla="*/ 4263 w 3"/>
                  <a:gd name="T1" fmla="*/ 0 h 9"/>
                  <a:gd name="T2" fmla="*/ 4263 w 3"/>
                  <a:gd name="T3" fmla="*/ 1144 h 9"/>
                  <a:gd name="T4" fmla="*/ 13067 w 3"/>
                  <a:gd name="T5" fmla="*/ 1144 h 9"/>
                  <a:gd name="T6" fmla="*/ 4263 w 3"/>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1" y="0"/>
                    </a:moveTo>
                    <a:cubicBezTo>
                      <a:pt x="0" y="1"/>
                      <a:pt x="0" y="6"/>
                      <a:pt x="1" y="8"/>
                    </a:cubicBezTo>
                    <a:cubicBezTo>
                      <a:pt x="2" y="9"/>
                      <a:pt x="2" y="9"/>
                      <a:pt x="3" y="8"/>
                    </a:cubicBezTo>
                    <a:cubicBezTo>
                      <a:pt x="3" y="4"/>
                      <a:pt x="2" y="1"/>
                      <a:pt x="1" y="0"/>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63" name="Freeform 307"/>
              <p:cNvSpPr>
                <a:spLocks/>
              </p:cNvSpPr>
              <p:nvPr/>
            </p:nvSpPr>
            <p:spPr bwMode="auto">
              <a:xfrm>
                <a:off x="5486" y="4276"/>
                <a:ext cx="114" cy="32"/>
              </a:xfrm>
              <a:custGeom>
                <a:avLst/>
                <a:gdLst>
                  <a:gd name="T0" fmla="*/ 0 w 7"/>
                  <a:gd name="T1" fmla="*/ 453 h 6"/>
                  <a:gd name="T2" fmla="*/ 25992 w 7"/>
                  <a:gd name="T3" fmla="*/ 768 h 6"/>
                  <a:gd name="T4" fmla="*/ 25992 w 7"/>
                  <a:gd name="T5" fmla="*/ 453 h 6"/>
                  <a:gd name="T6" fmla="*/ 0 w 7"/>
                  <a:gd name="T7" fmla="*/ 453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0" y="3"/>
                    </a:moveTo>
                    <a:cubicBezTo>
                      <a:pt x="1" y="5"/>
                      <a:pt x="4" y="6"/>
                      <a:pt x="6" y="5"/>
                    </a:cubicBezTo>
                    <a:cubicBezTo>
                      <a:pt x="7" y="4"/>
                      <a:pt x="7" y="3"/>
                      <a:pt x="6" y="3"/>
                    </a:cubicBezTo>
                    <a:cubicBezTo>
                      <a:pt x="4" y="0"/>
                      <a:pt x="1" y="1"/>
                      <a:pt x="0" y="3"/>
                    </a:cubicBezTo>
                    <a:close/>
                  </a:path>
                </a:pathLst>
              </a:custGeom>
              <a:solidFill>
                <a:srgbClr val="FFFFFF"/>
              </a:solidFill>
              <a:ln>
                <a:noFill/>
              </a:ln>
            </p:spPr>
            <p:txBody>
              <a:bodyPr/>
              <a:lstStyle/>
              <a:p>
                <a:pPr>
                  <a:defRPr/>
                </a:pPr>
                <a:endParaRPr lang="en-US">
                  <a:latin typeface="+mj-lt"/>
                  <a:cs typeface="Arial" charset="0"/>
                </a:endParaRPr>
              </a:p>
            </p:txBody>
          </p:sp>
          <p:sp>
            <p:nvSpPr>
              <p:cNvPr id="96364" name="Freeform 308"/>
              <p:cNvSpPr>
                <a:spLocks/>
              </p:cNvSpPr>
              <p:nvPr/>
            </p:nvSpPr>
            <p:spPr bwMode="auto">
              <a:xfrm>
                <a:off x="5486" y="4276"/>
                <a:ext cx="114" cy="32"/>
              </a:xfrm>
              <a:custGeom>
                <a:avLst/>
                <a:gdLst>
                  <a:gd name="T0" fmla="*/ 0 w 7"/>
                  <a:gd name="T1" fmla="*/ 453 h 6"/>
                  <a:gd name="T2" fmla="*/ 25992 w 7"/>
                  <a:gd name="T3" fmla="*/ 768 h 6"/>
                  <a:gd name="T4" fmla="*/ 25992 w 7"/>
                  <a:gd name="T5" fmla="*/ 453 h 6"/>
                  <a:gd name="T6" fmla="*/ 0 w 7"/>
                  <a:gd name="T7" fmla="*/ 453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0" y="3"/>
                    </a:moveTo>
                    <a:cubicBezTo>
                      <a:pt x="1" y="5"/>
                      <a:pt x="4" y="6"/>
                      <a:pt x="6" y="5"/>
                    </a:cubicBezTo>
                    <a:cubicBezTo>
                      <a:pt x="7" y="4"/>
                      <a:pt x="7" y="3"/>
                      <a:pt x="6" y="3"/>
                    </a:cubicBezTo>
                    <a:cubicBezTo>
                      <a:pt x="4" y="0"/>
                      <a:pt x="1" y="1"/>
                      <a:pt x="0" y="3"/>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65" name="Freeform 309"/>
              <p:cNvSpPr>
                <a:spLocks/>
              </p:cNvSpPr>
              <p:nvPr/>
            </p:nvSpPr>
            <p:spPr bwMode="auto">
              <a:xfrm>
                <a:off x="5421" y="4276"/>
                <a:ext cx="147" cy="74"/>
              </a:xfrm>
              <a:custGeom>
                <a:avLst/>
                <a:gdLst>
                  <a:gd name="T0" fmla="*/ 0 w 9"/>
                  <a:gd name="T1" fmla="*/ 0 h 14"/>
                  <a:gd name="T2" fmla="*/ 39216 w 9"/>
                  <a:gd name="T3" fmla="*/ 1623 h 14"/>
                  <a:gd name="T4" fmla="*/ 30413 w 9"/>
                  <a:gd name="T5" fmla="*/ 2067 h 14"/>
                  <a:gd name="T6" fmla="*/ 0 w 9"/>
                  <a:gd name="T7" fmla="*/ 0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0" y="0"/>
                    </a:moveTo>
                    <a:cubicBezTo>
                      <a:pt x="3" y="0"/>
                      <a:pt x="8" y="7"/>
                      <a:pt x="9" y="11"/>
                    </a:cubicBezTo>
                    <a:cubicBezTo>
                      <a:pt x="9" y="14"/>
                      <a:pt x="8" y="14"/>
                      <a:pt x="7" y="14"/>
                    </a:cubicBezTo>
                    <a:cubicBezTo>
                      <a:pt x="2" y="11"/>
                      <a:pt x="0" y="3"/>
                      <a:pt x="0" y="0"/>
                    </a:cubicBezTo>
                    <a:close/>
                  </a:path>
                </a:pathLst>
              </a:custGeom>
              <a:solidFill>
                <a:srgbClr val="FFFFFF"/>
              </a:solidFill>
              <a:ln>
                <a:noFill/>
              </a:ln>
            </p:spPr>
            <p:txBody>
              <a:bodyPr/>
              <a:lstStyle/>
              <a:p>
                <a:pPr>
                  <a:defRPr/>
                </a:pPr>
                <a:endParaRPr lang="en-US">
                  <a:latin typeface="+mj-lt"/>
                  <a:cs typeface="Arial" charset="0"/>
                </a:endParaRPr>
              </a:p>
            </p:txBody>
          </p:sp>
          <p:sp>
            <p:nvSpPr>
              <p:cNvPr id="96366" name="Freeform 310"/>
              <p:cNvSpPr>
                <a:spLocks/>
              </p:cNvSpPr>
              <p:nvPr/>
            </p:nvSpPr>
            <p:spPr bwMode="auto">
              <a:xfrm>
                <a:off x="5421" y="4276"/>
                <a:ext cx="147" cy="74"/>
              </a:xfrm>
              <a:custGeom>
                <a:avLst/>
                <a:gdLst>
                  <a:gd name="T0" fmla="*/ 0 w 9"/>
                  <a:gd name="T1" fmla="*/ 0 h 14"/>
                  <a:gd name="T2" fmla="*/ 39216 w 9"/>
                  <a:gd name="T3" fmla="*/ 1623 h 14"/>
                  <a:gd name="T4" fmla="*/ 30413 w 9"/>
                  <a:gd name="T5" fmla="*/ 2067 h 14"/>
                  <a:gd name="T6" fmla="*/ 0 w 9"/>
                  <a:gd name="T7" fmla="*/ 0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0" y="0"/>
                    </a:moveTo>
                    <a:cubicBezTo>
                      <a:pt x="3" y="0"/>
                      <a:pt x="8" y="7"/>
                      <a:pt x="9" y="11"/>
                    </a:cubicBezTo>
                    <a:cubicBezTo>
                      <a:pt x="9" y="14"/>
                      <a:pt x="8" y="14"/>
                      <a:pt x="7" y="14"/>
                    </a:cubicBezTo>
                    <a:cubicBezTo>
                      <a:pt x="2" y="11"/>
                      <a:pt x="0" y="3"/>
                      <a:pt x="0" y="0"/>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67" name="Freeform 311"/>
              <p:cNvSpPr>
                <a:spLocks/>
              </p:cNvSpPr>
              <p:nvPr/>
            </p:nvSpPr>
            <p:spPr bwMode="auto">
              <a:xfrm>
                <a:off x="5339" y="4244"/>
                <a:ext cx="114" cy="43"/>
              </a:xfrm>
              <a:custGeom>
                <a:avLst/>
                <a:gdLst>
                  <a:gd name="T0" fmla="*/ 30243 w 7"/>
                  <a:gd name="T1" fmla="*/ 634 h 8"/>
                  <a:gd name="T2" fmla="*/ 8745 w 7"/>
                  <a:gd name="T3" fmla="*/ 1242 h 8"/>
                  <a:gd name="T4" fmla="*/ 30243 w 7"/>
                  <a:gd name="T5" fmla="*/ 634 h 8"/>
                  <a:gd name="T6" fmla="*/ 0 60000 65536"/>
                  <a:gd name="T7" fmla="*/ 0 60000 65536"/>
                  <a:gd name="T8" fmla="*/ 0 60000 65536"/>
                </a:gdLst>
                <a:ahLst/>
                <a:cxnLst>
                  <a:cxn ang="T6">
                    <a:pos x="T0" y="T1"/>
                  </a:cxn>
                  <a:cxn ang="T7">
                    <a:pos x="T2" y="T3"/>
                  </a:cxn>
                  <a:cxn ang="T8">
                    <a:pos x="T4" y="T5"/>
                  </a:cxn>
                </a:cxnLst>
                <a:rect l="0" t="0" r="r" b="b"/>
                <a:pathLst>
                  <a:path w="7" h="8">
                    <a:moveTo>
                      <a:pt x="7" y="4"/>
                    </a:moveTo>
                    <a:cubicBezTo>
                      <a:pt x="5" y="0"/>
                      <a:pt x="0" y="3"/>
                      <a:pt x="2" y="8"/>
                    </a:cubicBezTo>
                    <a:cubicBezTo>
                      <a:pt x="4" y="7"/>
                      <a:pt x="5" y="5"/>
                      <a:pt x="7" y="4"/>
                    </a:cubicBezTo>
                    <a:close/>
                  </a:path>
                </a:pathLst>
              </a:custGeom>
              <a:solidFill>
                <a:srgbClr val="FFFFFF"/>
              </a:solidFill>
              <a:ln>
                <a:noFill/>
              </a:ln>
            </p:spPr>
            <p:txBody>
              <a:bodyPr/>
              <a:lstStyle/>
              <a:p>
                <a:pPr>
                  <a:defRPr/>
                </a:pPr>
                <a:endParaRPr lang="en-US">
                  <a:latin typeface="+mj-lt"/>
                  <a:cs typeface="Arial" charset="0"/>
                </a:endParaRPr>
              </a:p>
            </p:txBody>
          </p:sp>
          <p:sp>
            <p:nvSpPr>
              <p:cNvPr id="96368" name="Freeform 312"/>
              <p:cNvSpPr>
                <a:spLocks noEditPoints="1"/>
              </p:cNvSpPr>
              <p:nvPr/>
            </p:nvSpPr>
            <p:spPr bwMode="auto">
              <a:xfrm>
                <a:off x="5356" y="4250"/>
                <a:ext cx="114" cy="42"/>
              </a:xfrm>
              <a:custGeom>
                <a:avLst/>
                <a:gdLst>
                  <a:gd name="T0" fmla="*/ 21481 w 7"/>
                  <a:gd name="T1" fmla="*/ 441 h 8"/>
                  <a:gd name="T2" fmla="*/ 12996 w 7"/>
                  <a:gd name="T3" fmla="*/ 305 h 8"/>
                  <a:gd name="T4" fmla="*/ 17247 w 7"/>
                  <a:gd name="T5" fmla="*/ 0 h 8"/>
                  <a:gd name="T6" fmla="*/ 25992 w 7"/>
                  <a:gd name="T7" fmla="*/ 305 h 8"/>
                  <a:gd name="T8" fmla="*/ 21481 w 7"/>
                  <a:gd name="T9" fmla="*/ 441 h 8"/>
                  <a:gd name="T10" fmla="*/ 12996 w 7"/>
                  <a:gd name="T11" fmla="*/ 305 h 8"/>
                  <a:gd name="T12" fmla="*/ 12996 w 7"/>
                  <a:gd name="T13" fmla="*/ 305 h 8"/>
                  <a:gd name="T14" fmla="*/ 8745 w 7"/>
                  <a:gd name="T15" fmla="*/ 0 h 8"/>
                  <a:gd name="T16" fmla="*/ 17247 w 7"/>
                  <a:gd name="T17" fmla="*/ 0 h 8"/>
                  <a:gd name="T18" fmla="*/ 12996 w 7"/>
                  <a:gd name="T19" fmla="*/ 305 h 8"/>
                  <a:gd name="T20" fmla="*/ 12996 w 7"/>
                  <a:gd name="T21" fmla="*/ 305 h 8"/>
                  <a:gd name="T22" fmla="*/ 8745 w 7"/>
                  <a:gd name="T23" fmla="*/ 305 h 8"/>
                  <a:gd name="T24" fmla="*/ 4251 w 7"/>
                  <a:gd name="T25" fmla="*/ 305 h 8"/>
                  <a:gd name="T26" fmla="*/ 8745 w 7"/>
                  <a:gd name="T27" fmla="*/ 0 h 8"/>
                  <a:gd name="T28" fmla="*/ 12996 w 7"/>
                  <a:gd name="T29" fmla="*/ 305 h 8"/>
                  <a:gd name="T30" fmla="*/ 8745 w 7"/>
                  <a:gd name="T31" fmla="*/ 305 h 8"/>
                  <a:gd name="T32" fmla="*/ 8745 w 7"/>
                  <a:gd name="T33" fmla="*/ 305 h 8"/>
                  <a:gd name="T34" fmla="*/ 4251 w 7"/>
                  <a:gd name="T35" fmla="*/ 305 h 8"/>
                  <a:gd name="T36" fmla="*/ 8745 w 7"/>
                  <a:gd name="T37" fmla="*/ 305 h 8"/>
                  <a:gd name="T38" fmla="*/ 8745 w 7"/>
                  <a:gd name="T39" fmla="*/ 305 h 8"/>
                  <a:gd name="T40" fmla="*/ 8745 w 7"/>
                  <a:gd name="T41" fmla="*/ 1019 h 8"/>
                  <a:gd name="T42" fmla="*/ 4251 w 7"/>
                  <a:gd name="T43" fmla="*/ 1019 h 8"/>
                  <a:gd name="T44" fmla="*/ 4251 w 7"/>
                  <a:gd name="T45" fmla="*/ 305 h 8"/>
                  <a:gd name="T46" fmla="*/ 8745 w 7"/>
                  <a:gd name="T47" fmla="*/ 305 h 8"/>
                  <a:gd name="T48" fmla="*/ 8745 w 7"/>
                  <a:gd name="T49" fmla="*/ 1160 h 8"/>
                  <a:gd name="T50" fmla="*/ 4251 w 7"/>
                  <a:gd name="T51" fmla="*/ 1160 h 8"/>
                  <a:gd name="T52" fmla="*/ 4251 w 7"/>
                  <a:gd name="T53" fmla="*/ 1019 h 8"/>
                  <a:gd name="T54" fmla="*/ 4251 w 7"/>
                  <a:gd name="T55" fmla="*/ 1019 h 8"/>
                  <a:gd name="T56" fmla="*/ 8745 w 7"/>
                  <a:gd name="T57" fmla="*/ 1160 h 8"/>
                  <a:gd name="T58" fmla="*/ 4251 w 7"/>
                  <a:gd name="T59" fmla="*/ 1019 h 8"/>
                  <a:gd name="T60" fmla="*/ 12996 w 7"/>
                  <a:gd name="T61" fmla="*/ 578 h 8"/>
                  <a:gd name="T62" fmla="*/ 17247 w 7"/>
                  <a:gd name="T63" fmla="*/ 882 h 8"/>
                  <a:gd name="T64" fmla="*/ 8745 w 7"/>
                  <a:gd name="T65" fmla="*/ 1160 h 8"/>
                  <a:gd name="T66" fmla="*/ 4251 w 7"/>
                  <a:gd name="T67" fmla="*/ 1019 h 8"/>
                  <a:gd name="T68" fmla="*/ 12996 w 7"/>
                  <a:gd name="T69" fmla="*/ 578 h 8"/>
                  <a:gd name="T70" fmla="*/ 25992 w 7"/>
                  <a:gd name="T71" fmla="*/ 305 h 8"/>
                  <a:gd name="T72" fmla="*/ 25992 w 7"/>
                  <a:gd name="T73" fmla="*/ 441 h 8"/>
                  <a:gd name="T74" fmla="*/ 17247 w 7"/>
                  <a:gd name="T75" fmla="*/ 882 h 8"/>
                  <a:gd name="T76" fmla="*/ 12996 w 7"/>
                  <a:gd name="T77" fmla="*/ 578 h 8"/>
                  <a:gd name="T78" fmla="*/ 25992 w 7"/>
                  <a:gd name="T79" fmla="*/ 305 h 8"/>
                  <a:gd name="T80" fmla="*/ 30243 w 7"/>
                  <a:gd name="T81" fmla="*/ 441 h 8"/>
                  <a:gd name="T82" fmla="*/ 25992 w 7"/>
                  <a:gd name="T83" fmla="*/ 441 h 8"/>
                  <a:gd name="T84" fmla="*/ 25992 w 7"/>
                  <a:gd name="T85" fmla="*/ 441 h 8"/>
                  <a:gd name="T86" fmla="*/ 25992 w 7"/>
                  <a:gd name="T87" fmla="*/ 305 h 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7" h="8">
                    <a:moveTo>
                      <a:pt x="5" y="3"/>
                    </a:moveTo>
                    <a:cubicBezTo>
                      <a:pt x="5" y="2"/>
                      <a:pt x="4" y="2"/>
                      <a:pt x="3" y="2"/>
                    </a:cubicBezTo>
                    <a:lnTo>
                      <a:pt x="4" y="0"/>
                    </a:lnTo>
                    <a:cubicBezTo>
                      <a:pt x="5" y="0"/>
                      <a:pt x="6" y="1"/>
                      <a:pt x="6" y="2"/>
                    </a:cubicBezTo>
                    <a:lnTo>
                      <a:pt x="5" y="3"/>
                    </a:lnTo>
                    <a:close/>
                    <a:moveTo>
                      <a:pt x="3" y="2"/>
                    </a:moveTo>
                    <a:cubicBezTo>
                      <a:pt x="3" y="1"/>
                      <a:pt x="3" y="2"/>
                      <a:pt x="3" y="2"/>
                    </a:cubicBezTo>
                    <a:lnTo>
                      <a:pt x="2" y="0"/>
                    </a:lnTo>
                    <a:cubicBezTo>
                      <a:pt x="3" y="0"/>
                      <a:pt x="3" y="0"/>
                      <a:pt x="4" y="0"/>
                    </a:cubicBezTo>
                    <a:lnTo>
                      <a:pt x="3" y="2"/>
                    </a:lnTo>
                    <a:close/>
                    <a:moveTo>
                      <a:pt x="3" y="2"/>
                    </a:moveTo>
                    <a:cubicBezTo>
                      <a:pt x="2" y="2"/>
                      <a:pt x="2" y="2"/>
                      <a:pt x="2" y="2"/>
                    </a:cubicBezTo>
                    <a:lnTo>
                      <a:pt x="1" y="2"/>
                    </a:lnTo>
                    <a:cubicBezTo>
                      <a:pt x="1" y="1"/>
                      <a:pt x="2" y="1"/>
                      <a:pt x="2" y="0"/>
                    </a:cubicBezTo>
                    <a:lnTo>
                      <a:pt x="3" y="2"/>
                    </a:lnTo>
                    <a:close/>
                    <a:moveTo>
                      <a:pt x="2" y="2"/>
                    </a:moveTo>
                    <a:lnTo>
                      <a:pt x="2" y="2"/>
                    </a:lnTo>
                    <a:lnTo>
                      <a:pt x="1" y="2"/>
                    </a:lnTo>
                    <a:lnTo>
                      <a:pt x="2" y="2"/>
                    </a:lnTo>
                    <a:close/>
                    <a:moveTo>
                      <a:pt x="2" y="2"/>
                    </a:moveTo>
                    <a:cubicBezTo>
                      <a:pt x="1" y="3"/>
                      <a:pt x="1" y="5"/>
                      <a:pt x="2" y="7"/>
                    </a:cubicBezTo>
                    <a:lnTo>
                      <a:pt x="1" y="7"/>
                    </a:lnTo>
                    <a:cubicBezTo>
                      <a:pt x="0" y="5"/>
                      <a:pt x="0" y="3"/>
                      <a:pt x="1" y="2"/>
                    </a:cubicBezTo>
                    <a:lnTo>
                      <a:pt x="2" y="2"/>
                    </a:lnTo>
                    <a:close/>
                    <a:moveTo>
                      <a:pt x="2" y="8"/>
                    </a:moveTo>
                    <a:lnTo>
                      <a:pt x="1" y="8"/>
                    </a:lnTo>
                    <a:lnTo>
                      <a:pt x="1" y="7"/>
                    </a:lnTo>
                    <a:lnTo>
                      <a:pt x="2" y="8"/>
                    </a:lnTo>
                    <a:close/>
                    <a:moveTo>
                      <a:pt x="1" y="7"/>
                    </a:moveTo>
                    <a:cubicBezTo>
                      <a:pt x="2" y="6"/>
                      <a:pt x="3" y="5"/>
                      <a:pt x="3" y="4"/>
                    </a:cubicBezTo>
                    <a:lnTo>
                      <a:pt x="4" y="6"/>
                    </a:lnTo>
                    <a:cubicBezTo>
                      <a:pt x="3" y="6"/>
                      <a:pt x="3" y="7"/>
                      <a:pt x="2" y="8"/>
                    </a:cubicBezTo>
                    <a:lnTo>
                      <a:pt x="1" y="7"/>
                    </a:lnTo>
                    <a:close/>
                    <a:moveTo>
                      <a:pt x="3" y="4"/>
                    </a:moveTo>
                    <a:cubicBezTo>
                      <a:pt x="4" y="4"/>
                      <a:pt x="5" y="3"/>
                      <a:pt x="6" y="2"/>
                    </a:cubicBezTo>
                    <a:lnTo>
                      <a:pt x="6" y="3"/>
                    </a:lnTo>
                    <a:cubicBezTo>
                      <a:pt x="5" y="4"/>
                      <a:pt x="5" y="5"/>
                      <a:pt x="4" y="6"/>
                    </a:cubicBezTo>
                    <a:lnTo>
                      <a:pt x="3" y="4"/>
                    </a:lnTo>
                    <a:close/>
                    <a:moveTo>
                      <a:pt x="6" y="2"/>
                    </a:moveTo>
                    <a:lnTo>
                      <a:pt x="7" y="3"/>
                    </a:lnTo>
                    <a:lnTo>
                      <a:pt x="6" y="3"/>
                    </a:lnTo>
                    <a:lnTo>
                      <a:pt x="6" y="2"/>
                    </a:lnTo>
                    <a:close/>
                  </a:path>
                </a:pathLst>
              </a:custGeom>
              <a:solidFill>
                <a:srgbClr val="340E70"/>
              </a:solidFill>
              <a:ln>
                <a:noFill/>
              </a:ln>
            </p:spPr>
            <p:txBody>
              <a:bodyPr/>
              <a:lstStyle/>
              <a:p>
                <a:pPr>
                  <a:defRPr/>
                </a:pPr>
                <a:endParaRPr lang="en-US">
                  <a:latin typeface="+mj-lt"/>
                  <a:cs typeface="Arial" charset="0"/>
                </a:endParaRPr>
              </a:p>
            </p:txBody>
          </p:sp>
          <p:sp>
            <p:nvSpPr>
              <p:cNvPr id="96369" name="Freeform 313"/>
              <p:cNvSpPr>
                <a:spLocks/>
              </p:cNvSpPr>
              <p:nvPr/>
            </p:nvSpPr>
            <p:spPr bwMode="auto">
              <a:xfrm>
                <a:off x="5356" y="4155"/>
                <a:ext cx="97" cy="63"/>
              </a:xfrm>
              <a:custGeom>
                <a:avLst/>
                <a:gdLst>
                  <a:gd name="T0" fmla="*/ 4187 w 6"/>
                  <a:gd name="T1" fmla="*/ 1738 h 12"/>
                  <a:gd name="T2" fmla="*/ 25349 w 6"/>
                  <a:gd name="T3" fmla="*/ 441 h 12"/>
                  <a:gd name="T4" fmla="*/ 12804 w 6"/>
                  <a:gd name="T5" fmla="*/ 137 h 12"/>
                  <a:gd name="T6" fmla="*/ 4187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1" y="12"/>
                    </a:moveTo>
                    <a:cubicBezTo>
                      <a:pt x="4" y="12"/>
                      <a:pt x="6" y="6"/>
                      <a:pt x="6" y="3"/>
                    </a:cubicBezTo>
                    <a:cubicBezTo>
                      <a:pt x="5" y="0"/>
                      <a:pt x="4" y="0"/>
                      <a:pt x="3" y="1"/>
                    </a:cubicBezTo>
                    <a:cubicBezTo>
                      <a:pt x="0" y="5"/>
                      <a:pt x="0" y="10"/>
                      <a:pt x="1" y="12"/>
                    </a:cubicBezTo>
                    <a:close/>
                  </a:path>
                </a:pathLst>
              </a:custGeom>
              <a:solidFill>
                <a:srgbClr val="FFFFFF"/>
              </a:solidFill>
              <a:ln>
                <a:noFill/>
              </a:ln>
            </p:spPr>
            <p:txBody>
              <a:bodyPr/>
              <a:lstStyle/>
              <a:p>
                <a:pPr>
                  <a:defRPr/>
                </a:pPr>
                <a:endParaRPr lang="en-US">
                  <a:latin typeface="+mj-lt"/>
                  <a:cs typeface="Arial" charset="0"/>
                </a:endParaRPr>
              </a:p>
            </p:txBody>
          </p:sp>
          <p:sp>
            <p:nvSpPr>
              <p:cNvPr id="96370" name="Freeform 314"/>
              <p:cNvSpPr>
                <a:spLocks/>
              </p:cNvSpPr>
              <p:nvPr/>
            </p:nvSpPr>
            <p:spPr bwMode="auto">
              <a:xfrm>
                <a:off x="5356" y="4155"/>
                <a:ext cx="97" cy="63"/>
              </a:xfrm>
              <a:custGeom>
                <a:avLst/>
                <a:gdLst>
                  <a:gd name="T0" fmla="*/ 4187 w 6"/>
                  <a:gd name="T1" fmla="*/ 1738 h 12"/>
                  <a:gd name="T2" fmla="*/ 25349 w 6"/>
                  <a:gd name="T3" fmla="*/ 441 h 12"/>
                  <a:gd name="T4" fmla="*/ 12804 w 6"/>
                  <a:gd name="T5" fmla="*/ 137 h 12"/>
                  <a:gd name="T6" fmla="*/ 4187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1" y="12"/>
                    </a:moveTo>
                    <a:cubicBezTo>
                      <a:pt x="4" y="12"/>
                      <a:pt x="6" y="6"/>
                      <a:pt x="6" y="3"/>
                    </a:cubicBezTo>
                    <a:cubicBezTo>
                      <a:pt x="5" y="0"/>
                      <a:pt x="4" y="0"/>
                      <a:pt x="3" y="1"/>
                    </a:cubicBezTo>
                    <a:cubicBezTo>
                      <a:pt x="0" y="5"/>
                      <a:pt x="0" y="10"/>
                      <a:pt x="1" y="12"/>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71" name="Freeform 315"/>
              <p:cNvSpPr>
                <a:spLocks/>
              </p:cNvSpPr>
              <p:nvPr/>
            </p:nvSpPr>
            <p:spPr bwMode="auto">
              <a:xfrm>
                <a:off x="5143" y="4229"/>
                <a:ext cx="164" cy="38"/>
              </a:xfrm>
              <a:custGeom>
                <a:avLst/>
                <a:gdLst>
                  <a:gd name="T0" fmla="*/ 44116 w 10"/>
                  <a:gd name="T1" fmla="*/ 441 h 8"/>
                  <a:gd name="T2" fmla="*/ 8872 w 10"/>
                  <a:gd name="T3" fmla="*/ 882 h 8"/>
                  <a:gd name="T4" fmla="*/ 4297 w 10"/>
                  <a:gd name="T5" fmla="*/ 305 h 8"/>
                  <a:gd name="T6" fmla="*/ 44116 w 10"/>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10" y="3"/>
                    </a:moveTo>
                    <a:cubicBezTo>
                      <a:pt x="9" y="6"/>
                      <a:pt x="4" y="8"/>
                      <a:pt x="2" y="6"/>
                    </a:cubicBezTo>
                    <a:cubicBezTo>
                      <a:pt x="0" y="5"/>
                      <a:pt x="0" y="3"/>
                      <a:pt x="1" y="2"/>
                    </a:cubicBezTo>
                    <a:cubicBezTo>
                      <a:pt x="5" y="0"/>
                      <a:pt x="8" y="1"/>
                      <a:pt x="10" y="3"/>
                    </a:cubicBezTo>
                    <a:close/>
                  </a:path>
                </a:pathLst>
              </a:custGeom>
              <a:solidFill>
                <a:srgbClr val="FFFFFF"/>
              </a:solidFill>
              <a:ln>
                <a:noFill/>
              </a:ln>
            </p:spPr>
            <p:txBody>
              <a:bodyPr/>
              <a:lstStyle/>
              <a:p>
                <a:pPr>
                  <a:defRPr/>
                </a:pPr>
                <a:endParaRPr lang="en-US">
                  <a:latin typeface="+mj-lt"/>
                  <a:cs typeface="Arial" charset="0"/>
                </a:endParaRPr>
              </a:p>
            </p:txBody>
          </p:sp>
          <p:sp>
            <p:nvSpPr>
              <p:cNvPr id="96372" name="Freeform 316"/>
              <p:cNvSpPr>
                <a:spLocks/>
              </p:cNvSpPr>
              <p:nvPr/>
            </p:nvSpPr>
            <p:spPr bwMode="auto">
              <a:xfrm>
                <a:off x="5143" y="4229"/>
                <a:ext cx="164" cy="38"/>
              </a:xfrm>
              <a:custGeom>
                <a:avLst/>
                <a:gdLst>
                  <a:gd name="T0" fmla="*/ 44116 w 10"/>
                  <a:gd name="T1" fmla="*/ 441 h 8"/>
                  <a:gd name="T2" fmla="*/ 8872 w 10"/>
                  <a:gd name="T3" fmla="*/ 882 h 8"/>
                  <a:gd name="T4" fmla="*/ 4297 w 10"/>
                  <a:gd name="T5" fmla="*/ 305 h 8"/>
                  <a:gd name="T6" fmla="*/ 44116 w 10"/>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10" y="3"/>
                    </a:moveTo>
                    <a:cubicBezTo>
                      <a:pt x="9" y="6"/>
                      <a:pt x="4" y="8"/>
                      <a:pt x="2" y="6"/>
                    </a:cubicBezTo>
                    <a:cubicBezTo>
                      <a:pt x="0" y="5"/>
                      <a:pt x="0" y="3"/>
                      <a:pt x="1" y="2"/>
                    </a:cubicBezTo>
                    <a:cubicBezTo>
                      <a:pt x="5" y="0"/>
                      <a:pt x="8" y="1"/>
                      <a:pt x="10" y="3"/>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73" name="Freeform 317"/>
              <p:cNvSpPr>
                <a:spLocks/>
              </p:cNvSpPr>
              <p:nvPr/>
            </p:nvSpPr>
            <p:spPr bwMode="auto">
              <a:xfrm>
                <a:off x="5176" y="4192"/>
                <a:ext cx="98" cy="31"/>
              </a:xfrm>
              <a:custGeom>
                <a:avLst/>
                <a:gdLst>
                  <a:gd name="T0" fmla="*/ 26150 w 6"/>
                  <a:gd name="T1" fmla="*/ 692 h 6"/>
                  <a:gd name="T2" fmla="*/ 0 w 6"/>
                  <a:gd name="T3" fmla="*/ 429 h 6"/>
                  <a:gd name="T4" fmla="*/ 4263 w 6"/>
                  <a:gd name="T5" fmla="*/ 134 h 6"/>
                  <a:gd name="T6" fmla="*/ 26150 w 6"/>
                  <a:gd name="T7" fmla="*/ 692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6" y="5"/>
                    </a:moveTo>
                    <a:cubicBezTo>
                      <a:pt x="5" y="6"/>
                      <a:pt x="1" y="5"/>
                      <a:pt x="0" y="3"/>
                    </a:cubicBezTo>
                    <a:cubicBezTo>
                      <a:pt x="0" y="2"/>
                      <a:pt x="0" y="1"/>
                      <a:pt x="1" y="1"/>
                    </a:cubicBezTo>
                    <a:cubicBezTo>
                      <a:pt x="4" y="0"/>
                      <a:pt x="6" y="3"/>
                      <a:pt x="6" y="5"/>
                    </a:cubicBezTo>
                    <a:close/>
                  </a:path>
                </a:pathLst>
              </a:custGeom>
              <a:solidFill>
                <a:srgbClr val="FFFFFF"/>
              </a:solidFill>
              <a:ln>
                <a:noFill/>
              </a:ln>
            </p:spPr>
            <p:txBody>
              <a:bodyPr/>
              <a:lstStyle/>
              <a:p>
                <a:pPr>
                  <a:defRPr/>
                </a:pPr>
                <a:endParaRPr lang="en-US">
                  <a:latin typeface="+mj-lt"/>
                  <a:cs typeface="Arial" charset="0"/>
                </a:endParaRPr>
              </a:p>
            </p:txBody>
          </p:sp>
          <p:sp>
            <p:nvSpPr>
              <p:cNvPr id="96374" name="Freeform 318"/>
              <p:cNvSpPr>
                <a:spLocks/>
              </p:cNvSpPr>
              <p:nvPr/>
            </p:nvSpPr>
            <p:spPr bwMode="auto">
              <a:xfrm>
                <a:off x="5176" y="4192"/>
                <a:ext cx="98" cy="31"/>
              </a:xfrm>
              <a:custGeom>
                <a:avLst/>
                <a:gdLst>
                  <a:gd name="T0" fmla="*/ 26150 w 6"/>
                  <a:gd name="T1" fmla="*/ 692 h 6"/>
                  <a:gd name="T2" fmla="*/ 0 w 6"/>
                  <a:gd name="T3" fmla="*/ 429 h 6"/>
                  <a:gd name="T4" fmla="*/ 4263 w 6"/>
                  <a:gd name="T5" fmla="*/ 134 h 6"/>
                  <a:gd name="T6" fmla="*/ 26150 w 6"/>
                  <a:gd name="T7" fmla="*/ 692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6" y="5"/>
                    </a:moveTo>
                    <a:cubicBezTo>
                      <a:pt x="5" y="6"/>
                      <a:pt x="1" y="5"/>
                      <a:pt x="0" y="3"/>
                    </a:cubicBezTo>
                    <a:cubicBezTo>
                      <a:pt x="0" y="2"/>
                      <a:pt x="0" y="1"/>
                      <a:pt x="1" y="1"/>
                    </a:cubicBezTo>
                    <a:cubicBezTo>
                      <a:pt x="4" y="0"/>
                      <a:pt x="6" y="3"/>
                      <a:pt x="6" y="5"/>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75" name="Freeform 319"/>
              <p:cNvSpPr>
                <a:spLocks/>
              </p:cNvSpPr>
              <p:nvPr/>
            </p:nvSpPr>
            <p:spPr bwMode="auto">
              <a:xfrm>
                <a:off x="5307" y="4149"/>
                <a:ext cx="65" cy="52"/>
              </a:xfrm>
              <a:custGeom>
                <a:avLst/>
                <a:gdLst>
                  <a:gd name="T0" fmla="*/ 4225 w 4"/>
                  <a:gd name="T1" fmla="*/ 1365 h 9"/>
                  <a:gd name="T2" fmla="*/ 4225 w 4"/>
                  <a:gd name="T3" fmla="*/ 144 h 9"/>
                  <a:gd name="T4" fmla="*/ 12935 w 4"/>
                  <a:gd name="T5" fmla="*/ 144 h 9"/>
                  <a:gd name="T6" fmla="*/ 4225 w 4"/>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1" y="9"/>
                    </a:moveTo>
                    <a:cubicBezTo>
                      <a:pt x="0" y="8"/>
                      <a:pt x="0" y="3"/>
                      <a:pt x="1" y="1"/>
                    </a:cubicBezTo>
                    <a:cubicBezTo>
                      <a:pt x="2" y="0"/>
                      <a:pt x="2" y="0"/>
                      <a:pt x="3" y="1"/>
                    </a:cubicBezTo>
                    <a:cubicBezTo>
                      <a:pt x="4" y="5"/>
                      <a:pt x="2" y="8"/>
                      <a:pt x="1" y="9"/>
                    </a:cubicBezTo>
                    <a:close/>
                  </a:path>
                </a:pathLst>
              </a:custGeom>
              <a:solidFill>
                <a:srgbClr val="FFFFFF"/>
              </a:solidFill>
              <a:ln>
                <a:noFill/>
              </a:ln>
            </p:spPr>
            <p:txBody>
              <a:bodyPr/>
              <a:lstStyle/>
              <a:p>
                <a:pPr>
                  <a:defRPr/>
                </a:pPr>
                <a:endParaRPr lang="en-US">
                  <a:latin typeface="+mj-lt"/>
                  <a:cs typeface="Arial" charset="0"/>
                </a:endParaRPr>
              </a:p>
            </p:txBody>
          </p:sp>
          <p:sp>
            <p:nvSpPr>
              <p:cNvPr id="96376" name="Freeform 320"/>
              <p:cNvSpPr>
                <a:spLocks/>
              </p:cNvSpPr>
              <p:nvPr/>
            </p:nvSpPr>
            <p:spPr bwMode="auto">
              <a:xfrm>
                <a:off x="5307" y="4149"/>
                <a:ext cx="65" cy="52"/>
              </a:xfrm>
              <a:custGeom>
                <a:avLst/>
                <a:gdLst>
                  <a:gd name="T0" fmla="*/ 4225 w 4"/>
                  <a:gd name="T1" fmla="*/ 1365 h 9"/>
                  <a:gd name="T2" fmla="*/ 4225 w 4"/>
                  <a:gd name="T3" fmla="*/ 144 h 9"/>
                  <a:gd name="T4" fmla="*/ 12935 w 4"/>
                  <a:gd name="T5" fmla="*/ 144 h 9"/>
                  <a:gd name="T6" fmla="*/ 4225 w 4"/>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1" y="9"/>
                    </a:moveTo>
                    <a:cubicBezTo>
                      <a:pt x="0" y="8"/>
                      <a:pt x="0" y="3"/>
                      <a:pt x="1" y="1"/>
                    </a:cubicBezTo>
                    <a:cubicBezTo>
                      <a:pt x="2" y="0"/>
                      <a:pt x="2" y="0"/>
                      <a:pt x="3" y="1"/>
                    </a:cubicBezTo>
                    <a:cubicBezTo>
                      <a:pt x="4" y="5"/>
                      <a:pt x="2" y="8"/>
                      <a:pt x="1" y="9"/>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77" name="Freeform 321"/>
              <p:cNvSpPr>
                <a:spLocks/>
              </p:cNvSpPr>
              <p:nvPr/>
            </p:nvSpPr>
            <p:spPr bwMode="auto">
              <a:xfrm>
                <a:off x="5209" y="4149"/>
                <a:ext cx="147" cy="82"/>
              </a:xfrm>
              <a:custGeom>
                <a:avLst/>
                <a:gdLst>
                  <a:gd name="T0" fmla="*/ 34953 w 9"/>
                  <a:gd name="T1" fmla="*/ 2277 h 15"/>
                  <a:gd name="T2" fmla="*/ 13067 w 9"/>
                  <a:gd name="T3" fmla="*/ 144 h 15"/>
                  <a:gd name="T4" fmla="*/ 0 w 9"/>
                  <a:gd name="T5" fmla="*/ 453 h 15"/>
                  <a:gd name="T6" fmla="*/ 34953 w 9"/>
                  <a:gd name="T7" fmla="*/ 2277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8" y="15"/>
                    </a:moveTo>
                    <a:cubicBezTo>
                      <a:pt x="9" y="12"/>
                      <a:pt x="6" y="3"/>
                      <a:pt x="3" y="1"/>
                    </a:cubicBezTo>
                    <a:cubicBezTo>
                      <a:pt x="1" y="0"/>
                      <a:pt x="0" y="1"/>
                      <a:pt x="0" y="3"/>
                    </a:cubicBezTo>
                    <a:cubicBezTo>
                      <a:pt x="1" y="10"/>
                      <a:pt x="6" y="15"/>
                      <a:pt x="8" y="15"/>
                    </a:cubicBezTo>
                    <a:close/>
                  </a:path>
                </a:pathLst>
              </a:custGeom>
              <a:solidFill>
                <a:srgbClr val="FFFFFF"/>
              </a:solidFill>
              <a:ln>
                <a:noFill/>
              </a:ln>
            </p:spPr>
            <p:txBody>
              <a:bodyPr/>
              <a:lstStyle/>
              <a:p>
                <a:pPr>
                  <a:defRPr/>
                </a:pPr>
                <a:endParaRPr lang="en-US">
                  <a:latin typeface="+mj-lt"/>
                  <a:cs typeface="Arial" charset="0"/>
                </a:endParaRPr>
              </a:p>
            </p:txBody>
          </p:sp>
          <p:sp>
            <p:nvSpPr>
              <p:cNvPr id="96378" name="Freeform 322"/>
              <p:cNvSpPr>
                <a:spLocks/>
              </p:cNvSpPr>
              <p:nvPr/>
            </p:nvSpPr>
            <p:spPr bwMode="auto">
              <a:xfrm>
                <a:off x="5209" y="4149"/>
                <a:ext cx="147" cy="82"/>
              </a:xfrm>
              <a:custGeom>
                <a:avLst/>
                <a:gdLst>
                  <a:gd name="T0" fmla="*/ 34953 w 9"/>
                  <a:gd name="T1" fmla="*/ 2277 h 15"/>
                  <a:gd name="T2" fmla="*/ 13067 w 9"/>
                  <a:gd name="T3" fmla="*/ 144 h 15"/>
                  <a:gd name="T4" fmla="*/ 0 w 9"/>
                  <a:gd name="T5" fmla="*/ 453 h 15"/>
                  <a:gd name="T6" fmla="*/ 34953 w 9"/>
                  <a:gd name="T7" fmla="*/ 2277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8" y="15"/>
                    </a:moveTo>
                    <a:cubicBezTo>
                      <a:pt x="9" y="12"/>
                      <a:pt x="6" y="3"/>
                      <a:pt x="3" y="1"/>
                    </a:cubicBezTo>
                    <a:cubicBezTo>
                      <a:pt x="1" y="0"/>
                      <a:pt x="0" y="1"/>
                      <a:pt x="0" y="3"/>
                    </a:cubicBezTo>
                    <a:cubicBezTo>
                      <a:pt x="1" y="10"/>
                      <a:pt x="6" y="15"/>
                      <a:pt x="8" y="15"/>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79" name="Freeform 323"/>
              <p:cNvSpPr>
                <a:spLocks/>
              </p:cNvSpPr>
              <p:nvPr/>
            </p:nvSpPr>
            <p:spPr bwMode="auto">
              <a:xfrm>
                <a:off x="5307" y="4218"/>
                <a:ext cx="114" cy="52"/>
              </a:xfrm>
              <a:custGeom>
                <a:avLst/>
                <a:gdLst>
                  <a:gd name="T0" fmla="*/ 17247 w 7"/>
                  <a:gd name="T1" fmla="*/ 0 h 10"/>
                  <a:gd name="T2" fmla="*/ 0 w 7"/>
                  <a:gd name="T3" fmla="*/ 758 h 10"/>
                  <a:gd name="T4" fmla="*/ 17247 w 7"/>
                  <a:gd name="T5" fmla="*/ 0 h 10"/>
                  <a:gd name="T6" fmla="*/ 0 60000 65536"/>
                  <a:gd name="T7" fmla="*/ 0 60000 65536"/>
                  <a:gd name="T8" fmla="*/ 0 60000 65536"/>
                </a:gdLst>
                <a:ahLst/>
                <a:cxnLst>
                  <a:cxn ang="T6">
                    <a:pos x="T0" y="T1"/>
                  </a:cxn>
                  <a:cxn ang="T7">
                    <a:pos x="T2" y="T3"/>
                  </a:cxn>
                  <a:cxn ang="T8">
                    <a:pos x="T4" y="T5"/>
                  </a:cxn>
                </a:cxnLst>
                <a:rect l="0" t="0" r="r" b="b"/>
                <a:pathLst>
                  <a:path w="7" h="10">
                    <a:moveTo>
                      <a:pt x="4" y="0"/>
                    </a:moveTo>
                    <a:cubicBezTo>
                      <a:pt x="7" y="5"/>
                      <a:pt x="3" y="10"/>
                      <a:pt x="0" y="5"/>
                    </a:cubicBezTo>
                    <a:cubicBezTo>
                      <a:pt x="1" y="4"/>
                      <a:pt x="3" y="2"/>
                      <a:pt x="4" y="0"/>
                    </a:cubicBezTo>
                    <a:close/>
                  </a:path>
                </a:pathLst>
              </a:custGeom>
              <a:solidFill>
                <a:srgbClr val="FFFFFF"/>
              </a:solidFill>
              <a:ln>
                <a:noFill/>
              </a:ln>
            </p:spPr>
            <p:txBody>
              <a:bodyPr/>
              <a:lstStyle/>
              <a:p>
                <a:pPr>
                  <a:defRPr/>
                </a:pPr>
                <a:endParaRPr lang="en-US">
                  <a:latin typeface="+mj-lt"/>
                  <a:cs typeface="Arial" charset="0"/>
                </a:endParaRPr>
              </a:p>
            </p:txBody>
          </p:sp>
          <p:sp>
            <p:nvSpPr>
              <p:cNvPr id="96380" name="Freeform 324"/>
              <p:cNvSpPr>
                <a:spLocks/>
              </p:cNvSpPr>
              <p:nvPr/>
            </p:nvSpPr>
            <p:spPr bwMode="auto">
              <a:xfrm>
                <a:off x="5307" y="4218"/>
                <a:ext cx="114" cy="52"/>
              </a:xfrm>
              <a:custGeom>
                <a:avLst/>
                <a:gdLst>
                  <a:gd name="T0" fmla="*/ 17247 w 7"/>
                  <a:gd name="T1" fmla="*/ 0 h 10"/>
                  <a:gd name="T2" fmla="*/ 0 w 7"/>
                  <a:gd name="T3" fmla="*/ 758 h 10"/>
                  <a:gd name="T4" fmla="*/ 17247 w 7"/>
                  <a:gd name="T5" fmla="*/ 0 h 10"/>
                  <a:gd name="T6" fmla="*/ 0 60000 65536"/>
                  <a:gd name="T7" fmla="*/ 0 60000 65536"/>
                  <a:gd name="T8" fmla="*/ 0 60000 65536"/>
                </a:gdLst>
                <a:ahLst/>
                <a:cxnLst>
                  <a:cxn ang="T6">
                    <a:pos x="T0" y="T1"/>
                  </a:cxn>
                  <a:cxn ang="T7">
                    <a:pos x="T2" y="T3"/>
                  </a:cxn>
                  <a:cxn ang="T8">
                    <a:pos x="T4" y="T5"/>
                  </a:cxn>
                </a:cxnLst>
                <a:rect l="0" t="0" r="r" b="b"/>
                <a:pathLst>
                  <a:path w="7" h="10">
                    <a:moveTo>
                      <a:pt x="4" y="0"/>
                    </a:moveTo>
                    <a:cubicBezTo>
                      <a:pt x="7" y="5"/>
                      <a:pt x="3" y="10"/>
                      <a:pt x="0" y="5"/>
                    </a:cubicBezTo>
                    <a:cubicBezTo>
                      <a:pt x="1" y="4"/>
                      <a:pt x="3" y="2"/>
                      <a:pt x="4" y="0"/>
                    </a:cubicBezTo>
                    <a:close/>
                  </a:path>
                </a:pathLst>
              </a:custGeom>
              <a:noFill/>
              <a:ln w="0">
                <a:solidFill>
                  <a:srgbClr val="340E70"/>
                </a:solidFill>
                <a:prstDash val="solid"/>
                <a:round/>
                <a:headEnd/>
                <a:tailEnd/>
              </a:ln>
            </p:spPr>
            <p:txBody>
              <a:bodyPr/>
              <a:lstStyle/>
              <a:p>
                <a:pPr>
                  <a:defRPr/>
                </a:pPr>
                <a:endParaRPr lang="en-US">
                  <a:latin typeface="+mj-lt"/>
                  <a:cs typeface="Arial" charset="0"/>
                </a:endParaRPr>
              </a:p>
            </p:txBody>
          </p:sp>
          <p:sp>
            <p:nvSpPr>
              <p:cNvPr id="96381" name="Freeform 325"/>
              <p:cNvSpPr>
                <a:spLocks noEditPoints="1"/>
              </p:cNvSpPr>
              <p:nvPr/>
            </p:nvSpPr>
            <p:spPr bwMode="auto">
              <a:xfrm>
                <a:off x="101" y="474"/>
                <a:ext cx="5516" cy="3897"/>
              </a:xfrm>
              <a:custGeom>
                <a:avLst/>
                <a:gdLst>
                  <a:gd name="T0" fmla="*/ 264996 w 338"/>
                  <a:gd name="T1" fmla="*/ 0 h 738"/>
                  <a:gd name="T2" fmla="*/ 1212590 w 338"/>
                  <a:gd name="T3" fmla="*/ 0 h 738"/>
                  <a:gd name="T4" fmla="*/ 1212590 w 338"/>
                  <a:gd name="T5" fmla="*/ 444 h 738"/>
                  <a:gd name="T6" fmla="*/ 264996 w 338"/>
                  <a:gd name="T7" fmla="*/ 444 h 738"/>
                  <a:gd name="T8" fmla="*/ 264996 w 338"/>
                  <a:gd name="T9" fmla="*/ 0 h 738"/>
                  <a:gd name="T10" fmla="*/ 1469067 w 338"/>
                  <a:gd name="T11" fmla="*/ 10735 h 738"/>
                  <a:gd name="T12" fmla="*/ 1469067 w 338"/>
                  <a:gd name="T13" fmla="*/ 97927 h 738"/>
                  <a:gd name="T14" fmla="*/ 1460271 w 338"/>
                  <a:gd name="T15" fmla="*/ 97927 h 738"/>
                  <a:gd name="T16" fmla="*/ 1460271 w 338"/>
                  <a:gd name="T17" fmla="*/ 10735 h 738"/>
                  <a:gd name="T18" fmla="*/ 1469067 w 338"/>
                  <a:gd name="T19" fmla="*/ 10735 h 738"/>
                  <a:gd name="T20" fmla="*/ 1208330 w 338"/>
                  <a:gd name="T21" fmla="*/ 108662 h 738"/>
                  <a:gd name="T22" fmla="*/ 260737 w 338"/>
                  <a:gd name="T23" fmla="*/ 108662 h 738"/>
                  <a:gd name="T24" fmla="*/ 260737 w 338"/>
                  <a:gd name="T25" fmla="*/ 108218 h 738"/>
                  <a:gd name="T26" fmla="*/ 1208330 w 338"/>
                  <a:gd name="T27" fmla="*/ 108218 h 738"/>
                  <a:gd name="T28" fmla="*/ 1208330 w 338"/>
                  <a:gd name="T29" fmla="*/ 108662 h 738"/>
                  <a:gd name="T30" fmla="*/ 0 w 338"/>
                  <a:gd name="T31" fmla="*/ 97483 h 738"/>
                  <a:gd name="T32" fmla="*/ 0 w 338"/>
                  <a:gd name="T33" fmla="*/ 10735 h 738"/>
                  <a:gd name="T34" fmla="*/ 8796 w 338"/>
                  <a:gd name="T35" fmla="*/ 10735 h 738"/>
                  <a:gd name="T36" fmla="*/ 8796 w 338"/>
                  <a:gd name="T37" fmla="*/ 97483 h 738"/>
                  <a:gd name="T38" fmla="*/ 0 w 338"/>
                  <a:gd name="T39" fmla="*/ 97483 h 73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38" h="738">
                    <a:moveTo>
                      <a:pt x="61" y="0"/>
                    </a:moveTo>
                    <a:lnTo>
                      <a:pt x="279" y="0"/>
                    </a:lnTo>
                    <a:lnTo>
                      <a:pt x="279" y="3"/>
                    </a:lnTo>
                    <a:lnTo>
                      <a:pt x="61" y="3"/>
                    </a:lnTo>
                    <a:lnTo>
                      <a:pt x="61" y="0"/>
                    </a:lnTo>
                    <a:close/>
                    <a:moveTo>
                      <a:pt x="338" y="73"/>
                    </a:moveTo>
                    <a:lnTo>
                      <a:pt x="338" y="665"/>
                    </a:lnTo>
                    <a:lnTo>
                      <a:pt x="336" y="665"/>
                    </a:lnTo>
                    <a:lnTo>
                      <a:pt x="336" y="73"/>
                    </a:lnTo>
                    <a:lnTo>
                      <a:pt x="338" y="73"/>
                    </a:lnTo>
                    <a:close/>
                    <a:moveTo>
                      <a:pt x="278" y="738"/>
                    </a:moveTo>
                    <a:lnTo>
                      <a:pt x="60" y="738"/>
                    </a:lnTo>
                    <a:lnTo>
                      <a:pt x="60" y="735"/>
                    </a:lnTo>
                    <a:lnTo>
                      <a:pt x="278" y="735"/>
                    </a:lnTo>
                    <a:lnTo>
                      <a:pt x="278" y="738"/>
                    </a:lnTo>
                    <a:close/>
                    <a:moveTo>
                      <a:pt x="0" y="662"/>
                    </a:moveTo>
                    <a:lnTo>
                      <a:pt x="0" y="73"/>
                    </a:lnTo>
                    <a:lnTo>
                      <a:pt x="2" y="73"/>
                    </a:lnTo>
                    <a:lnTo>
                      <a:pt x="2" y="662"/>
                    </a:lnTo>
                    <a:lnTo>
                      <a:pt x="0" y="662"/>
                    </a:lnTo>
                    <a:close/>
                  </a:path>
                </a:pathLst>
              </a:custGeom>
              <a:solidFill>
                <a:srgbClr val="340E70"/>
              </a:solidFill>
              <a:ln w="9525">
                <a:solidFill>
                  <a:srgbClr val="0066FF"/>
                </a:solidFill>
                <a:round/>
                <a:headEnd/>
                <a:tailEnd/>
              </a:ln>
            </p:spPr>
            <p:txBody>
              <a:bodyPr/>
              <a:lstStyle/>
              <a:p>
                <a:pPr>
                  <a:defRPr/>
                </a:pPr>
                <a:endParaRPr lang="en-US">
                  <a:latin typeface="+mj-lt"/>
                  <a:cs typeface="Arial" charset="0"/>
                </a:endParaRPr>
              </a:p>
            </p:txBody>
          </p:sp>
        </p:grpSp>
      </p:grpSp>
      <p:sp>
        <p:nvSpPr>
          <p:cNvPr id="96259" name="Text Box 202"/>
          <p:cNvSpPr txBox="1">
            <a:spLocks noChangeArrowheads="1"/>
          </p:cNvSpPr>
          <p:nvPr/>
        </p:nvSpPr>
        <p:spPr bwMode="auto">
          <a:xfrm>
            <a:off x="5314950" y="5124451"/>
            <a:ext cx="1143000" cy="523875"/>
          </a:xfrm>
          <a:prstGeom prst="rect">
            <a:avLst/>
          </a:prstGeom>
          <a:noFill/>
          <a:ln>
            <a:noFill/>
          </a:ln>
          <a:effectLst/>
        </p:spPr>
        <p:txBody>
          <a:bodyPr>
            <a:spAutoFit/>
          </a:bodyPr>
          <a:lstStyle>
            <a:lvl1pPr eaLnBrk="0" hangingPunct="0">
              <a:defRPr sz="3200">
                <a:solidFill>
                  <a:schemeClr val="tx1"/>
                </a:solidFill>
                <a:latin typeface=".VnTime" pitchFamily="34" charset="0"/>
              </a:defRPr>
            </a:lvl1pPr>
            <a:lvl2pPr marL="742950" indent="-285750" eaLnBrk="0" hangingPunct="0">
              <a:defRPr sz="3200">
                <a:solidFill>
                  <a:schemeClr val="tx1"/>
                </a:solidFill>
                <a:latin typeface=".VnTime" pitchFamily="34" charset="0"/>
              </a:defRPr>
            </a:lvl2pPr>
            <a:lvl3pPr marL="1143000" indent="-228600" eaLnBrk="0" hangingPunct="0">
              <a:defRPr sz="3200">
                <a:solidFill>
                  <a:schemeClr val="tx1"/>
                </a:solidFill>
                <a:latin typeface=".VnTime" pitchFamily="34" charset="0"/>
              </a:defRPr>
            </a:lvl3pPr>
            <a:lvl4pPr marL="1600200" indent="-228600" eaLnBrk="0" hangingPunct="0">
              <a:defRPr sz="3200">
                <a:solidFill>
                  <a:schemeClr val="tx1"/>
                </a:solidFill>
                <a:latin typeface=".VnTime" pitchFamily="34" charset="0"/>
              </a:defRPr>
            </a:lvl4pPr>
            <a:lvl5pPr marL="2057400" indent="-228600" eaLnBrk="0" hangingPunct="0">
              <a:defRPr sz="3200">
                <a:solidFill>
                  <a:schemeClr val="tx1"/>
                </a:solidFill>
                <a:latin typeface=".VnTime" pitchFamily="34" charset="0"/>
              </a:defRPr>
            </a:lvl5pPr>
            <a:lvl6pPr marL="2514600" indent="-228600" eaLnBrk="0" fontAlgn="base" hangingPunct="0">
              <a:spcBef>
                <a:spcPct val="0"/>
              </a:spcBef>
              <a:spcAft>
                <a:spcPct val="0"/>
              </a:spcAft>
              <a:defRPr sz="3200">
                <a:solidFill>
                  <a:schemeClr val="tx1"/>
                </a:solidFill>
                <a:latin typeface=".VnTime" pitchFamily="34" charset="0"/>
              </a:defRPr>
            </a:lvl6pPr>
            <a:lvl7pPr marL="2971800" indent="-228600" eaLnBrk="0" fontAlgn="base" hangingPunct="0">
              <a:spcBef>
                <a:spcPct val="0"/>
              </a:spcBef>
              <a:spcAft>
                <a:spcPct val="0"/>
              </a:spcAft>
              <a:defRPr sz="3200">
                <a:solidFill>
                  <a:schemeClr val="tx1"/>
                </a:solidFill>
                <a:latin typeface=".VnTime" pitchFamily="34" charset="0"/>
              </a:defRPr>
            </a:lvl7pPr>
            <a:lvl8pPr marL="3429000" indent="-228600" eaLnBrk="0" fontAlgn="base" hangingPunct="0">
              <a:spcBef>
                <a:spcPct val="0"/>
              </a:spcBef>
              <a:spcAft>
                <a:spcPct val="0"/>
              </a:spcAft>
              <a:defRPr sz="3200">
                <a:solidFill>
                  <a:schemeClr val="tx1"/>
                </a:solidFill>
                <a:latin typeface=".VnTime" pitchFamily="34" charset="0"/>
              </a:defRPr>
            </a:lvl8pPr>
            <a:lvl9pPr marL="3886200" indent="-228600" eaLnBrk="0" fontAlgn="base" hangingPunct="0">
              <a:spcBef>
                <a:spcPct val="0"/>
              </a:spcBef>
              <a:spcAft>
                <a:spcPct val="0"/>
              </a:spcAft>
              <a:defRPr sz="3200">
                <a:solidFill>
                  <a:schemeClr val="tx1"/>
                </a:solidFill>
                <a:latin typeface=".VnTime" pitchFamily="34" charset="0"/>
              </a:defRPr>
            </a:lvl9pPr>
          </a:lstStyle>
          <a:p>
            <a:pPr eaLnBrk="1" hangingPunct="1">
              <a:spcBef>
                <a:spcPct val="50000"/>
              </a:spcBef>
              <a:defRPr/>
            </a:pPr>
            <a:endParaRPr lang="en-US" sz="2800">
              <a:latin typeface="+mj-lt"/>
              <a:cs typeface="Times New Roman" pitchFamily="18" charset="0"/>
            </a:endParaRPr>
          </a:p>
        </p:txBody>
      </p:sp>
      <p:sp>
        <p:nvSpPr>
          <p:cNvPr id="96260" name="Text Box 203"/>
          <p:cNvSpPr txBox="1">
            <a:spLocks noChangeArrowheads="1"/>
          </p:cNvSpPr>
          <p:nvPr/>
        </p:nvSpPr>
        <p:spPr bwMode="auto">
          <a:xfrm>
            <a:off x="5353050" y="5353051"/>
            <a:ext cx="1143000" cy="523875"/>
          </a:xfrm>
          <a:prstGeom prst="rect">
            <a:avLst/>
          </a:prstGeom>
          <a:noFill/>
          <a:ln>
            <a:noFill/>
          </a:ln>
          <a:effectLst/>
        </p:spPr>
        <p:txBody>
          <a:bodyPr>
            <a:spAutoFit/>
          </a:bodyPr>
          <a:lstStyle>
            <a:lvl1pPr eaLnBrk="0" hangingPunct="0">
              <a:defRPr sz="3200">
                <a:solidFill>
                  <a:schemeClr val="tx1"/>
                </a:solidFill>
                <a:latin typeface=".VnTime" pitchFamily="34" charset="0"/>
              </a:defRPr>
            </a:lvl1pPr>
            <a:lvl2pPr marL="742950" indent="-285750" eaLnBrk="0" hangingPunct="0">
              <a:defRPr sz="3200">
                <a:solidFill>
                  <a:schemeClr val="tx1"/>
                </a:solidFill>
                <a:latin typeface=".VnTime" pitchFamily="34" charset="0"/>
              </a:defRPr>
            </a:lvl2pPr>
            <a:lvl3pPr marL="1143000" indent="-228600" eaLnBrk="0" hangingPunct="0">
              <a:defRPr sz="3200">
                <a:solidFill>
                  <a:schemeClr val="tx1"/>
                </a:solidFill>
                <a:latin typeface=".VnTime" pitchFamily="34" charset="0"/>
              </a:defRPr>
            </a:lvl3pPr>
            <a:lvl4pPr marL="1600200" indent="-228600" eaLnBrk="0" hangingPunct="0">
              <a:defRPr sz="3200">
                <a:solidFill>
                  <a:schemeClr val="tx1"/>
                </a:solidFill>
                <a:latin typeface=".VnTime" pitchFamily="34" charset="0"/>
              </a:defRPr>
            </a:lvl4pPr>
            <a:lvl5pPr marL="2057400" indent="-228600" eaLnBrk="0" hangingPunct="0">
              <a:defRPr sz="3200">
                <a:solidFill>
                  <a:schemeClr val="tx1"/>
                </a:solidFill>
                <a:latin typeface=".VnTime" pitchFamily="34" charset="0"/>
              </a:defRPr>
            </a:lvl5pPr>
            <a:lvl6pPr marL="2514600" indent="-228600" eaLnBrk="0" fontAlgn="base" hangingPunct="0">
              <a:spcBef>
                <a:spcPct val="0"/>
              </a:spcBef>
              <a:spcAft>
                <a:spcPct val="0"/>
              </a:spcAft>
              <a:defRPr sz="3200">
                <a:solidFill>
                  <a:schemeClr val="tx1"/>
                </a:solidFill>
                <a:latin typeface=".VnTime" pitchFamily="34" charset="0"/>
              </a:defRPr>
            </a:lvl6pPr>
            <a:lvl7pPr marL="2971800" indent="-228600" eaLnBrk="0" fontAlgn="base" hangingPunct="0">
              <a:spcBef>
                <a:spcPct val="0"/>
              </a:spcBef>
              <a:spcAft>
                <a:spcPct val="0"/>
              </a:spcAft>
              <a:defRPr sz="3200">
                <a:solidFill>
                  <a:schemeClr val="tx1"/>
                </a:solidFill>
                <a:latin typeface=".VnTime" pitchFamily="34" charset="0"/>
              </a:defRPr>
            </a:lvl7pPr>
            <a:lvl8pPr marL="3429000" indent="-228600" eaLnBrk="0" fontAlgn="base" hangingPunct="0">
              <a:spcBef>
                <a:spcPct val="0"/>
              </a:spcBef>
              <a:spcAft>
                <a:spcPct val="0"/>
              </a:spcAft>
              <a:defRPr sz="3200">
                <a:solidFill>
                  <a:schemeClr val="tx1"/>
                </a:solidFill>
                <a:latin typeface=".VnTime" pitchFamily="34" charset="0"/>
              </a:defRPr>
            </a:lvl8pPr>
            <a:lvl9pPr marL="3886200" indent="-228600" eaLnBrk="0" fontAlgn="base" hangingPunct="0">
              <a:spcBef>
                <a:spcPct val="0"/>
              </a:spcBef>
              <a:spcAft>
                <a:spcPct val="0"/>
              </a:spcAft>
              <a:defRPr sz="3200">
                <a:solidFill>
                  <a:schemeClr val="tx1"/>
                </a:solidFill>
                <a:latin typeface=".VnTime" pitchFamily="34" charset="0"/>
              </a:defRPr>
            </a:lvl9pPr>
          </a:lstStyle>
          <a:p>
            <a:pPr eaLnBrk="1" hangingPunct="1">
              <a:spcBef>
                <a:spcPct val="50000"/>
              </a:spcBef>
              <a:defRPr/>
            </a:pPr>
            <a:endParaRPr lang="en-US" sz="2800">
              <a:latin typeface="+mj-lt"/>
              <a:cs typeface="Times New Roman" pitchFamily="18" charset="0"/>
            </a:endParaRPr>
          </a:p>
        </p:txBody>
      </p:sp>
      <p:sp>
        <p:nvSpPr>
          <p:cNvPr id="96261" name="Text Box 204"/>
          <p:cNvSpPr txBox="1">
            <a:spLocks noChangeArrowheads="1"/>
          </p:cNvSpPr>
          <p:nvPr/>
        </p:nvSpPr>
        <p:spPr bwMode="auto">
          <a:xfrm>
            <a:off x="5334000" y="5581651"/>
            <a:ext cx="2209800" cy="523875"/>
          </a:xfrm>
          <a:prstGeom prst="rect">
            <a:avLst/>
          </a:prstGeom>
          <a:noFill/>
          <a:ln>
            <a:noFill/>
          </a:ln>
          <a:effectLst/>
        </p:spPr>
        <p:txBody>
          <a:bodyPr>
            <a:spAutoFit/>
          </a:bodyPr>
          <a:lstStyle>
            <a:lvl1pPr eaLnBrk="0" hangingPunct="0">
              <a:defRPr sz="3200">
                <a:solidFill>
                  <a:schemeClr val="tx1"/>
                </a:solidFill>
                <a:latin typeface=".VnTime" pitchFamily="34" charset="0"/>
              </a:defRPr>
            </a:lvl1pPr>
            <a:lvl2pPr marL="742950" indent="-285750" eaLnBrk="0" hangingPunct="0">
              <a:defRPr sz="3200">
                <a:solidFill>
                  <a:schemeClr val="tx1"/>
                </a:solidFill>
                <a:latin typeface=".VnTime" pitchFamily="34" charset="0"/>
              </a:defRPr>
            </a:lvl2pPr>
            <a:lvl3pPr marL="1143000" indent="-228600" eaLnBrk="0" hangingPunct="0">
              <a:defRPr sz="3200">
                <a:solidFill>
                  <a:schemeClr val="tx1"/>
                </a:solidFill>
                <a:latin typeface=".VnTime" pitchFamily="34" charset="0"/>
              </a:defRPr>
            </a:lvl3pPr>
            <a:lvl4pPr marL="1600200" indent="-228600" eaLnBrk="0" hangingPunct="0">
              <a:defRPr sz="3200">
                <a:solidFill>
                  <a:schemeClr val="tx1"/>
                </a:solidFill>
                <a:latin typeface=".VnTime" pitchFamily="34" charset="0"/>
              </a:defRPr>
            </a:lvl4pPr>
            <a:lvl5pPr marL="2057400" indent="-228600" eaLnBrk="0" hangingPunct="0">
              <a:defRPr sz="3200">
                <a:solidFill>
                  <a:schemeClr val="tx1"/>
                </a:solidFill>
                <a:latin typeface=".VnTime" pitchFamily="34" charset="0"/>
              </a:defRPr>
            </a:lvl5pPr>
            <a:lvl6pPr marL="2514600" indent="-228600" eaLnBrk="0" fontAlgn="base" hangingPunct="0">
              <a:spcBef>
                <a:spcPct val="0"/>
              </a:spcBef>
              <a:spcAft>
                <a:spcPct val="0"/>
              </a:spcAft>
              <a:defRPr sz="3200">
                <a:solidFill>
                  <a:schemeClr val="tx1"/>
                </a:solidFill>
                <a:latin typeface=".VnTime" pitchFamily="34" charset="0"/>
              </a:defRPr>
            </a:lvl6pPr>
            <a:lvl7pPr marL="2971800" indent="-228600" eaLnBrk="0" fontAlgn="base" hangingPunct="0">
              <a:spcBef>
                <a:spcPct val="0"/>
              </a:spcBef>
              <a:spcAft>
                <a:spcPct val="0"/>
              </a:spcAft>
              <a:defRPr sz="3200">
                <a:solidFill>
                  <a:schemeClr val="tx1"/>
                </a:solidFill>
                <a:latin typeface=".VnTime" pitchFamily="34" charset="0"/>
              </a:defRPr>
            </a:lvl7pPr>
            <a:lvl8pPr marL="3429000" indent="-228600" eaLnBrk="0" fontAlgn="base" hangingPunct="0">
              <a:spcBef>
                <a:spcPct val="0"/>
              </a:spcBef>
              <a:spcAft>
                <a:spcPct val="0"/>
              </a:spcAft>
              <a:defRPr sz="3200">
                <a:solidFill>
                  <a:schemeClr val="tx1"/>
                </a:solidFill>
                <a:latin typeface=".VnTime" pitchFamily="34" charset="0"/>
              </a:defRPr>
            </a:lvl8pPr>
            <a:lvl9pPr marL="3886200" indent="-228600" eaLnBrk="0" fontAlgn="base" hangingPunct="0">
              <a:spcBef>
                <a:spcPct val="0"/>
              </a:spcBef>
              <a:spcAft>
                <a:spcPct val="0"/>
              </a:spcAft>
              <a:defRPr sz="3200">
                <a:solidFill>
                  <a:schemeClr val="tx1"/>
                </a:solidFill>
                <a:latin typeface=".VnTime" pitchFamily="34" charset="0"/>
              </a:defRPr>
            </a:lvl9pPr>
          </a:lstStyle>
          <a:p>
            <a:pPr eaLnBrk="1" hangingPunct="1">
              <a:spcBef>
                <a:spcPct val="50000"/>
              </a:spcBef>
              <a:defRPr/>
            </a:pPr>
            <a:endParaRPr lang="en-US" sz="2800">
              <a:latin typeface="+mj-lt"/>
              <a:cs typeface="Times New Roman" pitchFamily="18" charset="0"/>
            </a:endParaRPr>
          </a:p>
        </p:txBody>
      </p:sp>
      <p:sp>
        <p:nvSpPr>
          <p:cNvPr id="96262" name="Text Box 205"/>
          <p:cNvSpPr txBox="1">
            <a:spLocks noChangeArrowheads="1"/>
          </p:cNvSpPr>
          <p:nvPr/>
        </p:nvSpPr>
        <p:spPr bwMode="auto">
          <a:xfrm>
            <a:off x="5353050" y="5905501"/>
            <a:ext cx="2209800" cy="523875"/>
          </a:xfrm>
          <a:prstGeom prst="rect">
            <a:avLst/>
          </a:prstGeom>
          <a:noFill/>
          <a:ln>
            <a:noFill/>
          </a:ln>
          <a:effectLst/>
        </p:spPr>
        <p:txBody>
          <a:bodyPr>
            <a:spAutoFit/>
          </a:bodyPr>
          <a:lstStyle>
            <a:lvl1pPr eaLnBrk="0" hangingPunct="0">
              <a:defRPr sz="3200">
                <a:solidFill>
                  <a:schemeClr val="tx1"/>
                </a:solidFill>
                <a:latin typeface=".VnTime" pitchFamily="34" charset="0"/>
              </a:defRPr>
            </a:lvl1pPr>
            <a:lvl2pPr marL="742950" indent="-285750" eaLnBrk="0" hangingPunct="0">
              <a:defRPr sz="3200">
                <a:solidFill>
                  <a:schemeClr val="tx1"/>
                </a:solidFill>
                <a:latin typeface=".VnTime" pitchFamily="34" charset="0"/>
              </a:defRPr>
            </a:lvl2pPr>
            <a:lvl3pPr marL="1143000" indent="-228600" eaLnBrk="0" hangingPunct="0">
              <a:defRPr sz="3200">
                <a:solidFill>
                  <a:schemeClr val="tx1"/>
                </a:solidFill>
                <a:latin typeface=".VnTime" pitchFamily="34" charset="0"/>
              </a:defRPr>
            </a:lvl3pPr>
            <a:lvl4pPr marL="1600200" indent="-228600" eaLnBrk="0" hangingPunct="0">
              <a:defRPr sz="3200">
                <a:solidFill>
                  <a:schemeClr val="tx1"/>
                </a:solidFill>
                <a:latin typeface=".VnTime" pitchFamily="34" charset="0"/>
              </a:defRPr>
            </a:lvl4pPr>
            <a:lvl5pPr marL="2057400" indent="-228600" eaLnBrk="0" hangingPunct="0">
              <a:defRPr sz="3200">
                <a:solidFill>
                  <a:schemeClr val="tx1"/>
                </a:solidFill>
                <a:latin typeface=".VnTime" pitchFamily="34" charset="0"/>
              </a:defRPr>
            </a:lvl5pPr>
            <a:lvl6pPr marL="2514600" indent="-228600" eaLnBrk="0" fontAlgn="base" hangingPunct="0">
              <a:spcBef>
                <a:spcPct val="0"/>
              </a:spcBef>
              <a:spcAft>
                <a:spcPct val="0"/>
              </a:spcAft>
              <a:defRPr sz="3200">
                <a:solidFill>
                  <a:schemeClr val="tx1"/>
                </a:solidFill>
                <a:latin typeface=".VnTime" pitchFamily="34" charset="0"/>
              </a:defRPr>
            </a:lvl6pPr>
            <a:lvl7pPr marL="2971800" indent="-228600" eaLnBrk="0" fontAlgn="base" hangingPunct="0">
              <a:spcBef>
                <a:spcPct val="0"/>
              </a:spcBef>
              <a:spcAft>
                <a:spcPct val="0"/>
              </a:spcAft>
              <a:defRPr sz="3200">
                <a:solidFill>
                  <a:schemeClr val="tx1"/>
                </a:solidFill>
                <a:latin typeface=".VnTime" pitchFamily="34" charset="0"/>
              </a:defRPr>
            </a:lvl7pPr>
            <a:lvl8pPr marL="3429000" indent="-228600" eaLnBrk="0" fontAlgn="base" hangingPunct="0">
              <a:spcBef>
                <a:spcPct val="0"/>
              </a:spcBef>
              <a:spcAft>
                <a:spcPct val="0"/>
              </a:spcAft>
              <a:defRPr sz="3200">
                <a:solidFill>
                  <a:schemeClr val="tx1"/>
                </a:solidFill>
                <a:latin typeface=".VnTime" pitchFamily="34" charset="0"/>
              </a:defRPr>
            </a:lvl8pPr>
            <a:lvl9pPr marL="3886200" indent="-228600" eaLnBrk="0" fontAlgn="base" hangingPunct="0">
              <a:spcBef>
                <a:spcPct val="0"/>
              </a:spcBef>
              <a:spcAft>
                <a:spcPct val="0"/>
              </a:spcAft>
              <a:defRPr sz="3200">
                <a:solidFill>
                  <a:schemeClr val="tx1"/>
                </a:solidFill>
                <a:latin typeface=".VnTime" pitchFamily="34" charset="0"/>
              </a:defRPr>
            </a:lvl9pPr>
          </a:lstStyle>
          <a:p>
            <a:pPr eaLnBrk="1" hangingPunct="1">
              <a:spcBef>
                <a:spcPct val="50000"/>
              </a:spcBef>
              <a:defRPr/>
            </a:pPr>
            <a:endParaRPr lang="en-US" sz="2800">
              <a:latin typeface="+mj-lt"/>
              <a:cs typeface="Times New Roman" pitchFamily="18" charset="0"/>
            </a:endParaRPr>
          </a:p>
        </p:txBody>
      </p:sp>
      <p:sp>
        <p:nvSpPr>
          <p:cNvPr id="96263" name="Text Box 120"/>
          <p:cNvSpPr txBox="1">
            <a:spLocks noChangeArrowheads="1"/>
          </p:cNvSpPr>
          <p:nvPr/>
        </p:nvSpPr>
        <p:spPr bwMode="auto">
          <a:xfrm>
            <a:off x="7353300" y="6491289"/>
            <a:ext cx="990600" cy="523875"/>
          </a:xfrm>
          <a:prstGeom prst="rect">
            <a:avLst/>
          </a:prstGeom>
          <a:noFill/>
          <a:ln>
            <a:noFill/>
          </a:ln>
          <a:effectLst/>
        </p:spPr>
        <p:txBody>
          <a:bodyPr>
            <a:spAutoFit/>
          </a:bodyPr>
          <a:lstStyle>
            <a:lvl1pPr eaLnBrk="0" hangingPunct="0">
              <a:defRPr sz="3200">
                <a:solidFill>
                  <a:schemeClr val="tx1"/>
                </a:solidFill>
                <a:latin typeface=".VnTime" pitchFamily="34" charset="0"/>
              </a:defRPr>
            </a:lvl1pPr>
            <a:lvl2pPr marL="742950" indent="-285750" eaLnBrk="0" hangingPunct="0">
              <a:defRPr sz="3200">
                <a:solidFill>
                  <a:schemeClr val="tx1"/>
                </a:solidFill>
                <a:latin typeface=".VnTime" pitchFamily="34" charset="0"/>
              </a:defRPr>
            </a:lvl2pPr>
            <a:lvl3pPr marL="1143000" indent="-228600" eaLnBrk="0" hangingPunct="0">
              <a:defRPr sz="3200">
                <a:solidFill>
                  <a:schemeClr val="tx1"/>
                </a:solidFill>
                <a:latin typeface=".VnTime" pitchFamily="34" charset="0"/>
              </a:defRPr>
            </a:lvl3pPr>
            <a:lvl4pPr marL="1600200" indent="-228600" eaLnBrk="0" hangingPunct="0">
              <a:defRPr sz="3200">
                <a:solidFill>
                  <a:schemeClr val="tx1"/>
                </a:solidFill>
                <a:latin typeface=".VnTime" pitchFamily="34" charset="0"/>
              </a:defRPr>
            </a:lvl4pPr>
            <a:lvl5pPr marL="2057400" indent="-228600" eaLnBrk="0" hangingPunct="0">
              <a:defRPr sz="3200">
                <a:solidFill>
                  <a:schemeClr val="tx1"/>
                </a:solidFill>
                <a:latin typeface=".VnTime" pitchFamily="34" charset="0"/>
              </a:defRPr>
            </a:lvl5pPr>
            <a:lvl6pPr marL="2514600" indent="-228600" eaLnBrk="0" fontAlgn="base" hangingPunct="0">
              <a:spcBef>
                <a:spcPct val="0"/>
              </a:spcBef>
              <a:spcAft>
                <a:spcPct val="0"/>
              </a:spcAft>
              <a:defRPr sz="3200">
                <a:solidFill>
                  <a:schemeClr val="tx1"/>
                </a:solidFill>
                <a:latin typeface=".VnTime" pitchFamily="34" charset="0"/>
              </a:defRPr>
            </a:lvl6pPr>
            <a:lvl7pPr marL="2971800" indent="-228600" eaLnBrk="0" fontAlgn="base" hangingPunct="0">
              <a:spcBef>
                <a:spcPct val="0"/>
              </a:spcBef>
              <a:spcAft>
                <a:spcPct val="0"/>
              </a:spcAft>
              <a:defRPr sz="3200">
                <a:solidFill>
                  <a:schemeClr val="tx1"/>
                </a:solidFill>
                <a:latin typeface=".VnTime" pitchFamily="34" charset="0"/>
              </a:defRPr>
            </a:lvl7pPr>
            <a:lvl8pPr marL="3429000" indent="-228600" eaLnBrk="0" fontAlgn="base" hangingPunct="0">
              <a:spcBef>
                <a:spcPct val="0"/>
              </a:spcBef>
              <a:spcAft>
                <a:spcPct val="0"/>
              </a:spcAft>
              <a:defRPr sz="3200">
                <a:solidFill>
                  <a:schemeClr val="tx1"/>
                </a:solidFill>
                <a:latin typeface=".VnTime" pitchFamily="34" charset="0"/>
              </a:defRPr>
            </a:lvl8pPr>
            <a:lvl9pPr marL="3886200" indent="-228600" eaLnBrk="0" fontAlgn="base" hangingPunct="0">
              <a:spcBef>
                <a:spcPct val="0"/>
              </a:spcBef>
              <a:spcAft>
                <a:spcPct val="0"/>
              </a:spcAft>
              <a:defRPr sz="3200">
                <a:solidFill>
                  <a:schemeClr val="tx1"/>
                </a:solidFill>
                <a:latin typeface=".VnTime" pitchFamily="34" charset="0"/>
              </a:defRPr>
            </a:lvl9pPr>
          </a:lstStyle>
          <a:p>
            <a:pPr eaLnBrk="1" hangingPunct="1">
              <a:spcBef>
                <a:spcPct val="50000"/>
              </a:spcBef>
              <a:defRPr/>
            </a:pPr>
            <a:endParaRPr lang="en-US" sz="2800">
              <a:latin typeface="+mj-lt"/>
              <a:cs typeface="Times New Roman" pitchFamily="18" charset="0"/>
            </a:endParaRPr>
          </a:p>
        </p:txBody>
      </p:sp>
      <p:sp>
        <p:nvSpPr>
          <p:cNvPr id="72019" name="Rectangle 339"/>
          <p:cNvSpPr>
            <a:spLocks noChangeArrowheads="1"/>
          </p:cNvSpPr>
          <p:nvPr/>
        </p:nvSpPr>
        <p:spPr bwMode="auto">
          <a:xfrm>
            <a:off x="5048156" y="659637"/>
            <a:ext cx="251863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vi-VN" sz="4800" b="1" i="1" u="sng" dirty="0">
                <a:solidFill>
                  <a:srgbClr val="0000FF"/>
                </a:solidFill>
                <a:latin typeface="Times New Roman" panose="02020603050405020304" pitchFamily="18" charset="0"/>
                <a:cs typeface="Times New Roman" panose="02020603050405020304" pitchFamily="18" charset="0"/>
              </a:rPr>
              <a:t>Ghi nhớ:</a:t>
            </a:r>
          </a:p>
        </p:txBody>
      </p:sp>
      <p:sp>
        <p:nvSpPr>
          <p:cNvPr id="72020" name="Rectangle 340"/>
          <p:cNvSpPr>
            <a:spLocks noChangeArrowheads="1"/>
          </p:cNvSpPr>
          <p:nvPr/>
        </p:nvSpPr>
        <p:spPr bwMode="auto">
          <a:xfrm>
            <a:off x="1234145" y="692150"/>
            <a:ext cx="1014666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vi-VN" sz="2800" i="1" dirty="0">
                <a:latin typeface="Times New Roman" panose="02020603050405020304" pitchFamily="18" charset="0"/>
                <a:cs typeface="Times New Roman" panose="02020603050405020304" pitchFamily="18" charset="0"/>
              </a:rPr>
              <a:t>   </a:t>
            </a:r>
          </a:p>
        </p:txBody>
      </p:sp>
      <p:sp>
        <p:nvSpPr>
          <p:cNvPr id="125" name="Text Box 9"/>
          <p:cNvSpPr txBox="1">
            <a:spLocks noChangeArrowheads="1"/>
          </p:cNvSpPr>
          <p:nvPr/>
        </p:nvSpPr>
        <p:spPr bwMode="auto">
          <a:xfrm>
            <a:off x="1631004" y="1719234"/>
            <a:ext cx="9438165"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altLang="vi-VN" sz="3600" i="1" dirty="0">
                <a:solidFill>
                  <a:srgbClr val="FF0000"/>
                </a:solidFill>
                <a:latin typeface="Times New Roman" panose="02020603050405020304" pitchFamily="18" charset="0"/>
                <a:cs typeface="Times New Roman" panose="02020603050405020304" pitchFamily="18" charset="0"/>
              </a:rPr>
              <a:t>♠ </a:t>
            </a:r>
            <a:r>
              <a:rPr lang="en-US" altLang="vi-VN" sz="3600" i="1" dirty="0">
                <a:solidFill>
                  <a:srgbClr val="9933FF"/>
                </a:solidFill>
                <a:latin typeface="Times New Roman" panose="02020603050405020304" pitchFamily="18" charset="0"/>
              </a:rPr>
              <a:t>Có nhiều cách dùng nam châm để tạo ra dòng điện trong một cuộn dây dẫn kín. Dòng điện được tạo ra theo cách đó gọi là dòng điện cảm ứng.</a:t>
            </a:r>
          </a:p>
          <a:p>
            <a:pPr algn="just"/>
            <a:r>
              <a:rPr lang="en-US" altLang="vi-VN" sz="3600" i="1" dirty="0">
                <a:solidFill>
                  <a:srgbClr val="FF0000"/>
                </a:solidFill>
                <a:latin typeface="Times New Roman" panose="02020603050405020304" pitchFamily="18" charset="0"/>
                <a:cs typeface="Times New Roman" panose="02020603050405020304" pitchFamily="18" charset="0"/>
              </a:rPr>
              <a:t>♠</a:t>
            </a:r>
            <a:r>
              <a:rPr lang="en-US" altLang="vi-VN" sz="3600" i="1" dirty="0"/>
              <a:t> </a:t>
            </a:r>
            <a:r>
              <a:rPr lang="en-US" altLang="vi-VN" sz="3600" i="1" dirty="0">
                <a:solidFill>
                  <a:srgbClr val="CC0099"/>
                </a:solidFill>
                <a:latin typeface="Times New Roman" panose="02020603050405020304" pitchFamily="18" charset="0"/>
              </a:rPr>
              <a:t>Hiện tượng xuất hiện dòng điện cảm ứng gọi là hiện tượng cảm ứng điện từ.</a:t>
            </a:r>
          </a:p>
        </p:txBody>
      </p:sp>
    </p:spTree>
    <p:extLst>
      <p:ext uri="{BB962C8B-B14F-4D97-AF65-F5344CB8AC3E}">
        <p14:creationId xmlns:p14="http://schemas.microsoft.com/office/powerpoint/2010/main" val="127195292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grpId="0" nodeType="withEffect">
                                  <p:stCondLst>
                                    <p:cond delay="0"/>
                                  </p:stCondLst>
                                  <p:childTnLst>
                                    <p:set>
                                      <p:cBhvr>
                                        <p:cTn id="6" dur="1" fill="hold">
                                          <p:stCondLst>
                                            <p:cond delay="0"/>
                                          </p:stCondLst>
                                        </p:cTn>
                                        <p:tgtEl>
                                          <p:spTgt spid="72019"/>
                                        </p:tgtEl>
                                        <p:attrNameLst>
                                          <p:attrName>style.visibility</p:attrName>
                                        </p:attrNameLst>
                                      </p:cBhvr>
                                      <p:to>
                                        <p:strVal val="visible"/>
                                      </p:to>
                                    </p:set>
                                    <p:animEffect transition="in" filter="circle(in)">
                                      <p:cBhvr>
                                        <p:cTn id="7" dur="2000"/>
                                        <p:tgtEl>
                                          <p:spTgt spid="72019"/>
                                        </p:tgtEl>
                                      </p:cBhvr>
                                    </p:animEffect>
                                  </p:childTnLst>
                                </p:cTn>
                              </p:par>
                              <p:par>
                                <p:cTn id="8" presetID="14" presetClass="entr" presetSubtype="10" fill="hold" grpId="0" nodeType="withEffect">
                                  <p:stCondLst>
                                    <p:cond delay="2100"/>
                                  </p:stCondLst>
                                  <p:childTnLst>
                                    <p:set>
                                      <p:cBhvr>
                                        <p:cTn id="9" dur="1" fill="hold">
                                          <p:stCondLst>
                                            <p:cond delay="0"/>
                                          </p:stCondLst>
                                        </p:cTn>
                                        <p:tgtEl>
                                          <p:spTgt spid="125">
                                            <p:txEl>
                                              <p:pRg st="0" end="0"/>
                                            </p:txEl>
                                          </p:spTgt>
                                        </p:tgtEl>
                                        <p:attrNameLst>
                                          <p:attrName>style.visibility</p:attrName>
                                        </p:attrNameLst>
                                      </p:cBhvr>
                                      <p:to>
                                        <p:strVal val="visible"/>
                                      </p:to>
                                    </p:set>
                                    <p:animEffect transition="in" filter="randombar(horizontal)">
                                      <p:cBhvr>
                                        <p:cTn id="10" dur="500"/>
                                        <p:tgtEl>
                                          <p:spTgt spid="125">
                                            <p:txEl>
                                              <p:pRg st="0" end="0"/>
                                            </p:txEl>
                                          </p:spTgt>
                                        </p:tgtEl>
                                      </p:cBhvr>
                                    </p:animEffect>
                                  </p:childTnLst>
                                </p:cTn>
                              </p:par>
                              <p:par>
                                <p:cTn id="11" presetID="14" presetClass="entr" presetSubtype="10" fill="hold" grpId="0" nodeType="withEffect">
                                  <p:stCondLst>
                                    <p:cond delay="2600"/>
                                  </p:stCondLst>
                                  <p:childTnLst>
                                    <p:set>
                                      <p:cBhvr>
                                        <p:cTn id="12" dur="1" fill="hold">
                                          <p:stCondLst>
                                            <p:cond delay="0"/>
                                          </p:stCondLst>
                                        </p:cTn>
                                        <p:tgtEl>
                                          <p:spTgt spid="125">
                                            <p:txEl>
                                              <p:pRg st="1" end="1"/>
                                            </p:txEl>
                                          </p:spTgt>
                                        </p:tgtEl>
                                        <p:attrNameLst>
                                          <p:attrName>style.visibility</p:attrName>
                                        </p:attrNameLst>
                                      </p:cBhvr>
                                      <p:to>
                                        <p:strVal val="visible"/>
                                      </p:to>
                                    </p:set>
                                    <p:animEffect transition="in" filter="randombar(horizontal)">
                                      <p:cBhvr>
                                        <p:cTn id="13" dur="700"/>
                                        <p:tgtEl>
                                          <p:spTgt spid="12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019" grpId="0"/>
      <p:bldP spid="125" grpId="0" uiExpand="1"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 Box 7"/>
          <p:cNvSpPr txBox="1">
            <a:spLocks noChangeArrowheads="1"/>
          </p:cNvSpPr>
          <p:nvPr/>
        </p:nvSpPr>
        <p:spPr bwMode="auto">
          <a:xfrm>
            <a:off x="736978" y="2841697"/>
            <a:ext cx="5131559"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altLang="vi-VN" sz="2400" b="1" i="1" dirty="0">
                <a:solidFill>
                  <a:srgbClr val="0070C0"/>
                </a:solidFill>
                <a:latin typeface="Times New Roman" panose="02020603050405020304" pitchFamily="18" charset="0"/>
              </a:rPr>
              <a:t>Hiện tượng cảm ứng điện từ do nhà bác học người anh M.Pha-ra-đây (1791 – 1857) phát minh sa năm 1831. đó được xem như một phát minh vĩ đại về Vật lí cuối thế kỉ XIX, mở đường cho việc chế tạo máy phát điện và nhiều máy quan trọng khác có ứng dụng rộng rãi trong sản xuất và đười sống</a:t>
            </a:r>
          </a:p>
        </p:txBody>
      </p:sp>
      <p:grpSp>
        <p:nvGrpSpPr>
          <p:cNvPr id="3" name="Group 2"/>
          <p:cNvGrpSpPr/>
          <p:nvPr/>
        </p:nvGrpSpPr>
        <p:grpSpPr>
          <a:xfrm>
            <a:off x="1433014" y="31845"/>
            <a:ext cx="3261815" cy="2256430"/>
            <a:chOff x="736978" y="-9099"/>
            <a:chExt cx="3261815" cy="2256430"/>
          </a:xfrm>
        </p:grpSpPr>
        <p:pic>
          <p:nvPicPr>
            <p:cNvPr id="71683" name="Picture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6978" y="113731"/>
              <a:ext cx="31242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736978" y="-9099"/>
              <a:ext cx="3261815" cy="523220"/>
            </a:xfrm>
            <a:prstGeom prst="rect">
              <a:avLst/>
            </a:prstGeom>
            <a:solidFill>
              <a:schemeClr val="bg1"/>
            </a:solidFill>
          </p:spPr>
          <p:txBody>
            <a:bodyPr wrap="square" rtlCol="0">
              <a:spAutoFit/>
            </a:bodyPr>
            <a:lstStyle/>
            <a:p>
              <a:r>
                <a:rPr lang="en-US" sz="2800" b="1" dirty="0">
                  <a:solidFill>
                    <a:srgbClr val="FF0000"/>
                  </a:solidFill>
                </a:rPr>
                <a:t>Có thể em chưa biết</a:t>
              </a:r>
              <a:endParaRPr lang="vi-VN" sz="2800" b="1" dirty="0">
                <a:solidFill>
                  <a:srgbClr val="FF0000"/>
                </a:solidFill>
              </a:endParaRPr>
            </a:p>
          </p:txBody>
        </p:sp>
      </p:grpSp>
      <p:grpSp>
        <p:nvGrpSpPr>
          <p:cNvPr id="4" name="Group 3"/>
          <p:cNvGrpSpPr/>
          <p:nvPr/>
        </p:nvGrpSpPr>
        <p:grpSpPr>
          <a:xfrm>
            <a:off x="6109316" y="154675"/>
            <a:ext cx="5095496" cy="6615133"/>
            <a:chOff x="6109316" y="154675"/>
            <a:chExt cx="5095496" cy="6615133"/>
          </a:xfrm>
        </p:grpSpPr>
        <p:pic>
          <p:nvPicPr>
            <p:cNvPr id="71706" name="Picture 26" descr="File:Faraday-Millikan-Gale-1913.jp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09316" y="154675"/>
              <a:ext cx="5095496" cy="5700215"/>
            </a:xfrm>
            <a:prstGeom prst="rect">
              <a:avLst/>
            </a:prstGeom>
            <a:noFill/>
            <a:extLst>
              <a:ext uri="{909E8E84-426E-40DD-AFC4-6F175D3DCCD1}">
                <a14:hiddenFill xmlns:a14="http://schemas.microsoft.com/office/drawing/2010/main">
                  <a:solidFill>
                    <a:srgbClr val="FFFFFF"/>
                  </a:solidFill>
                </a14:hiddenFill>
              </a:ext>
            </a:extLst>
          </p:spPr>
        </p:pic>
        <p:sp>
          <p:nvSpPr>
            <p:cNvPr id="33" name="TextBox 32"/>
            <p:cNvSpPr txBox="1"/>
            <p:nvPr/>
          </p:nvSpPr>
          <p:spPr>
            <a:xfrm>
              <a:off x="7230873" y="5938811"/>
              <a:ext cx="2852382" cy="830997"/>
            </a:xfrm>
            <a:prstGeom prst="rect">
              <a:avLst/>
            </a:prstGeom>
            <a:solidFill>
              <a:schemeClr val="bg1"/>
            </a:solidFill>
          </p:spPr>
          <p:txBody>
            <a:bodyPr wrap="square" rtlCol="0">
              <a:spAutoFit/>
            </a:bodyPr>
            <a:lstStyle/>
            <a:p>
              <a:pPr algn="ctr"/>
              <a:r>
                <a:rPr lang="en-US" sz="2400" b="1" dirty="0">
                  <a:solidFill>
                    <a:srgbClr val="FF0000"/>
                  </a:solidFill>
                </a:rPr>
                <a:t>Michael Faraday (1791 – 1867)</a:t>
              </a:r>
              <a:endParaRPr lang="vi-VN" sz="2400" b="1" dirty="0">
                <a:solidFill>
                  <a:srgbClr val="FF0000"/>
                </a:solidFill>
              </a:endParaRPr>
            </a:p>
          </p:txBody>
        </p:sp>
      </p:grpSp>
    </p:spTree>
    <p:extLst>
      <p:ext uri="{BB962C8B-B14F-4D97-AF65-F5344CB8AC3E}">
        <p14:creationId xmlns:p14="http://schemas.microsoft.com/office/powerpoint/2010/main" val="3041417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30">
                                            <p:txEl>
                                              <p:pRg st="0" end="0"/>
                                            </p:txEl>
                                          </p:spTgt>
                                        </p:tgtEl>
                                        <p:attrNameLst>
                                          <p:attrName>style.visibility</p:attrName>
                                        </p:attrNameLst>
                                      </p:cBhvr>
                                      <p:to>
                                        <p:strVal val="visible"/>
                                      </p:to>
                                    </p:set>
                                    <p:animEffect transition="in" filter="wipe(down)">
                                      <p:cBhvr>
                                        <p:cTn id="12" dur="580">
                                          <p:stCondLst>
                                            <p:cond delay="0"/>
                                          </p:stCondLst>
                                        </p:cTn>
                                        <p:tgtEl>
                                          <p:spTgt spid="30">
                                            <p:txEl>
                                              <p:pRg st="0" end="0"/>
                                            </p:txEl>
                                          </p:spTgt>
                                        </p:tgtEl>
                                      </p:cBhvr>
                                    </p:animEffect>
                                    <p:anim calcmode="lin" valueType="num">
                                      <p:cBhvr>
                                        <p:cTn id="13" dur="1822" tmFilter="0,0; 0.14,0.36; 0.43,0.73; 0.71,0.91; 1.0,1.0">
                                          <p:stCondLst>
                                            <p:cond delay="0"/>
                                          </p:stCondLst>
                                        </p:cTn>
                                        <p:tgtEl>
                                          <p:spTgt spid="30">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0">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0">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0">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0">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0">
                                            <p:txEl>
                                              <p:pRg st="0" end="0"/>
                                            </p:txEl>
                                          </p:spTgt>
                                        </p:tgtEl>
                                      </p:cBhvr>
                                      <p:to x="100000" y="60000"/>
                                    </p:animScale>
                                    <p:animScale>
                                      <p:cBhvr>
                                        <p:cTn id="19" dur="166" decel="50000">
                                          <p:stCondLst>
                                            <p:cond delay="676"/>
                                          </p:stCondLst>
                                        </p:cTn>
                                        <p:tgtEl>
                                          <p:spTgt spid="30">
                                            <p:txEl>
                                              <p:pRg st="0" end="0"/>
                                            </p:txEl>
                                          </p:spTgt>
                                        </p:tgtEl>
                                      </p:cBhvr>
                                      <p:to x="100000" y="100000"/>
                                    </p:animScale>
                                    <p:animScale>
                                      <p:cBhvr>
                                        <p:cTn id="20" dur="26">
                                          <p:stCondLst>
                                            <p:cond delay="1312"/>
                                          </p:stCondLst>
                                        </p:cTn>
                                        <p:tgtEl>
                                          <p:spTgt spid="30">
                                            <p:txEl>
                                              <p:pRg st="0" end="0"/>
                                            </p:txEl>
                                          </p:spTgt>
                                        </p:tgtEl>
                                      </p:cBhvr>
                                      <p:to x="100000" y="80000"/>
                                    </p:animScale>
                                    <p:animScale>
                                      <p:cBhvr>
                                        <p:cTn id="21" dur="166" decel="50000">
                                          <p:stCondLst>
                                            <p:cond delay="1338"/>
                                          </p:stCondLst>
                                        </p:cTn>
                                        <p:tgtEl>
                                          <p:spTgt spid="30">
                                            <p:txEl>
                                              <p:pRg st="0" end="0"/>
                                            </p:txEl>
                                          </p:spTgt>
                                        </p:tgtEl>
                                      </p:cBhvr>
                                      <p:to x="100000" y="100000"/>
                                    </p:animScale>
                                    <p:animScale>
                                      <p:cBhvr>
                                        <p:cTn id="22" dur="26">
                                          <p:stCondLst>
                                            <p:cond delay="1642"/>
                                          </p:stCondLst>
                                        </p:cTn>
                                        <p:tgtEl>
                                          <p:spTgt spid="30">
                                            <p:txEl>
                                              <p:pRg st="0" end="0"/>
                                            </p:txEl>
                                          </p:spTgt>
                                        </p:tgtEl>
                                      </p:cBhvr>
                                      <p:to x="100000" y="90000"/>
                                    </p:animScale>
                                    <p:animScale>
                                      <p:cBhvr>
                                        <p:cTn id="23" dur="166" decel="50000">
                                          <p:stCondLst>
                                            <p:cond delay="1668"/>
                                          </p:stCondLst>
                                        </p:cTn>
                                        <p:tgtEl>
                                          <p:spTgt spid="30">
                                            <p:txEl>
                                              <p:pRg st="0" end="0"/>
                                            </p:txEl>
                                          </p:spTgt>
                                        </p:tgtEl>
                                      </p:cBhvr>
                                      <p:to x="100000" y="100000"/>
                                    </p:animScale>
                                    <p:animScale>
                                      <p:cBhvr>
                                        <p:cTn id="24" dur="26">
                                          <p:stCondLst>
                                            <p:cond delay="1808"/>
                                          </p:stCondLst>
                                        </p:cTn>
                                        <p:tgtEl>
                                          <p:spTgt spid="30">
                                            <p:txEl>
                                              <p:pRg st="0" end="0"/>
                                            </p:txEl>
                                          </p:spTgt>
                                        </p:tgtEl>
                                      </p:cBhvr>
                                      <p:to x="100000" y="95000"/>
                                    </p:animScale>
                                    <p:animScale>
                                      <p:cBhvr>
                                        <p:cTn id="25" dur="166" decel="50000">
                                          <p:stCondLst>
                                            <p:cond delay="1834"/>
                                          </p:stCondLst>
                                        </p:cTn>
                                        <p:tgtEl>
                                          <p:spTgt spid="30">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Pea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5" name="WordArt 3"/>
          <p:cNvSpPr>
            <a:spLocks noChangeArrowheads="1" noChangeShapeType="1" noTextEdit="1"/>
          </p:cNvSpPr>
          <p:nvPr/>
        </p:nvSpPr>
        <p:spPr bwMode="auto">
          <a:xfrm>
            <a:off x="4419600" y="533400"/>
            <a:ext cx="3429000" cy="609600"/>
          </a:xfrm>
          <a:prstGeom prst="rect">
            <a:avLst/>
          </a:prstGeom>
        </p:spPr>
        <p:txBody>
          <a:bodyPr wrap="none" fromWordArt="1">
            <a:prstTxWarp prst="textPlain">
              <a:avLst>
                <a:gd name="adj" fmla="val 50000"/>
              </a:avLst>
            </a:prstTxWarp>
          </a:bodyPr>
          <a:lstStyle/>
          <a:p>
            <a:r>
              <a:rPr lang="vi-VN" sz="3600" b="1" i="1" kern="10">
                <a:ln w="9525">
                  <a:solidFill>
                    <a:srgbClr val="FF3300"/>
                  </a:solidFill>
                  <a:round/>
                  <a:headEnd/>
                  <a:tailEnd/>
                </a:ln>
                <a:solidFill>
                  <a:srgbClr val="FF33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Hướng dẫn về nhà</a:t>
            </a:r>
          </a:p>
        </p:txBody>
      </p:sp>
      <p:cxnSp>
        <p:nvCxnSpPr>
          <p:cNvPr id="20484" name="AutoShape 4"/>
          <p:cNvCxnSpPr>
            <a:cxnSpLocks noChangeShapeType="1"/>
          </p:cNvCxnSpPr>
          <p:nvPr/>
        </p:nvCxnSpPr>
        <p:spPr bwMode="auto">
          <a:xfrm>
            <a:off x="1524000" y="3429000"/>
            <a:ext cx="0"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0485" name="Rectangle 7"/>
          <p:cNvSpPr>
            <a:spLocks noGrp="1" noChangeArrowheads="1"/>
          </p:cNvSpPr>
          <p:nvPr>
            <p:ph type="body" idx="1"/>
          </p:nvPr>
        </p:nvSpPr>
        <p:spPr>
          <a:xfrm>
            <a:off x="1733266" y="1825625"/>
            <a:ext cx="8761862" cy="4351338"/>
          </a:xfrm>
          <a:noFill/>
        </p:spPr>
        <p:txBody>
          <a:bodyPr/>
          <a:lstStyle/>
          <a:p>
            <a:pPr marL="609600" indent="-609600">
              <a:buNone/>
            </a:pPr>
            <a:r>
              <a:rPr lang="en-US" altLang="vi-VN" b="1" i="1" dirty="0">
                <a:solidFill>
                  <a:srgbClr val="0000FF"/>
                </a:solidFill>
                <a:latin typeface="Times New Roman" panose="02020603050405020304" pitchFamily="18" charset="0"/>
              </a:rPr>
              <a:t>1. Học thuộc nội dung bài học</a:t>
            </a:r>
          </a:p>
          <a:p>
            <a:pPr marL="609600" indent="-609600">
              <a:buNone/>
            </a:pPr>
            <a:r>
              <a:rPr lang="en-US" altLang="vi-VN" b="1" i="1" dirty="0">
                <a:solidFill>
                  <a:srgbClr val="0000FF"/>
                </a:solidFill>
                <a:latin typeface="Times New Roman" panose="02020603050405020304" pitchFamily="18" charset="0"/>
              </a:rPr>
              <a:t>2. Làm bài tập SBT </a:t>
            </a:r>
          </a:p>
          <a:p>
            <a:pPr marL="0" indent="0">
              <a:buNone/>
            </a:pPr>
            <a:r>
              <a:rPr lang="en-US" altLang="vi-VN" b="1" i="1" dirty="0">
                <a:solidFill>
                  <a:srgbClr val="0000FF"/>
                </a:solidFill>
                <a:latin typeface="Times New Roman" panose="02020603050405020304" pitchFamily="18" charset="0"/>
              </a:rPr>
              <a:t>3. Đọc trước nội dung bài 32: “Điều kiện xuất hiện dòng điện cảm ứng”</a:t>
            </a:r>
          </a:p>
          <a:p>
            <a:pPr marL="609600" indent="-609600"/>
            <a:endParaRPr lang="en-US" altLang="vi-VN" b="1" i="1" dirty="0">
              <a:solidFill>
                <a:srgbClr val="0000FF"/>
              </a:solidFill>
              <a:latin typeface="Times New Roman" panose="02020603050405020304" pitchFamily="18" charset="0"/>
            </a:endParaRPr>
          </a:p>
        </p:txBody>
      </p:sp>
      <p:grpSp>
        <p:nvGrpSpPr>
          <p:cNvPr id="20486" name="Group 8"/>
          <p:cNvGrpSpPr>
            <a:grpSpLocks/>
          </p:cNvGrpSpPr>
          <p:nvPr/>
        </p:nvGrpSpPr>
        <p:grpSpPr bwMode="auto">
          <a:xfrm>
            <a:off x="3794078" y="3875964"/>
            <a:ext cx="5295331" cy="2105736"/>
            <a:chOff x="4130" y="2318"/>
            <a:chExt cx="2835" cy="1620"/>
          </a:xfrm>
        </p:grpSpPr>
        <p:sp>
          <p:nvSpPr>
            <p:cNvPr id="20487" name="Freeform 9"/>
            <p:cNvSpPr>
              <a:spLocks/>
            </p:cNvSpPr>
            <p:nvPr/>
          </p:nvSpPr>
          <p:spPr bwMode="auto">
            <a:xfrm>
              <a:off x="4130" y="2618"/>
              <a:ext cx="2835" cy="1186"/>
            </a:xfrm>
            <a:custGeom>
              <a:avLst/>
              <a:gdLst>
                <a:gd name="T0" fmla="*/ 2726 w 2835"/>
                <a:gd name="T1" fmla="*/ 335 h 1186"/>
                <a:gd name="T2" fmla="*/ 2549 w 2835"/>
                <a:gd name="T3" fmla="*/ 397 h 1186"/>
                <a:gd name="T4" fmla="*/ 2368 w 2835"/>
                <a:gd name="T5" fmla="*/ 459 h 1186"/>
                <a:gd name="T6" fmla="*/ 2185 w 2835"/>
                <a:gd name="T7" fmla="*/ 515 h 1186"/>
                <a:gd name="T8" fmla="*/ 2008 w 2835"/>
                <a:gd name="T9" fmla="*/ 567 h 1186"/>
                <a:gd name="T10" fmla="*/ 1840 w 2835"/>
                <a:gd name="T11" fmla="*/ 609 h 1186"/>
                <a:gd name="T12" fmla="*/ 1688 w 2835"/>
                <a:gd name="T13" fmla="*/ 645 h 1186"/>
                <a:gd name="T14" fmla="*/ 1556 w 2835"/>
                <a:gd name="T15" fmla="*/ 662 h 1186"/>
                <a:gd name="T16" fmla="*/ 1452 w 2835"/>
                <a:gd name="T17" fmla="*/ 669 h 1186"/>
                <a:gd name="T18" fmla="*/ 1377 w 2835"/>
                <a:gd name="T19" fmla="*/ 658 h 1186"/>
                <a:gd name="T20" fmla="*/ 1343 w 2835"/>
                <a:gd name="T21" fmla="*/ 630 h 1186"/>
                <a:gd name="T22" fmla="*/ 1327 w 2835"/>
                <a:gd name="T23" fmla="*/ 527 h 1186"/>
                <a:gd name="T24" fmla="*/ 1347 w 2835"/>
                <a:gd name="T25" fmla="*/ 424 h 1186"/>
                <a:gd name="T26" fmla="*/ 1318 w 2835"/>
                <a:gd name="T27" fmla="*/ 320 h 1186"/>
                <a:gd name="T28" fmla="*/ 1249 w 2835"/>
                <a:gd name="T29" fmla="*/ 227 h 1186"/>
                <a:gd name="T30" fmla="*/ 1182 w 2835"/>
                <a:gd name="T31" fmla="*/ 126 h 1186"/>
                <a:gd name="T32" fmla="*/ 1104 w 2835"/>
                <a:gd name="T33" fmla="*/ 40 h 1186"/>
                <a:gd name="T34" fmla="*/ 1001 w 2835"/>
                <a:gd name="T35" fmla="*/ 0 h 1186"/>
                <a:gd name="T36" fmla="*/ 861 w 2835"/>
                <a:gd name="T37" fmla="*/ 26 h 1186"/>
                <a:gd name="T38" fmla="*/ 704 w 2835"/>
                <a:gd name="T39" fmla="*/ 79 h 1186"/>
                <a:gd name="T40" fmla="*/ 595 w 2835"/>
                <a:gd name="T41" fmla="*/ 126 h 1186"/>
                <a:gd name="T42" fmla="*/ 509 w 2835"/>
                <a:gd name="T43" fmla="*/ 170 h 1186"/>
                <a:gd name="T44" fmla="*/ 413 w 2835"/>
                <a:gd name="T45" fmla="*/ 214 h 1186"/>
                <a:gd name="T46" fmla="*/ 276 w 2835"/>
                <a:gd name="T47" fmla="*/ 267 h 1186"/>
                <a:gd name="T48" fmla="*/ 69 w 2835"/>
                <a:gd name="T49" fmla="*/ 825 h 1186"/>
                <a:gd name="T50" fmla="*/ 250 w 2835"/>
                <a:gd name="T51" fmla="*/ 757 h 1186"/>
                <a:gd name="T52" fmla="*/ 400 w 2835"/>
                <a:gd name="T53" fmla="*/ 698 h 1186"/>
                <a:gd name="T54" fmla="*/ 538 w 2835"/>
                <a:gd name="T55" fmla="*/ 654 h 1186"/>
                <a:gd name="T56" fmla="*/ 670 w 2835"/>
                <a:gd name="T57" fmla="*/ 609 h 1186"/>
                <a:gd name="T58" fmla="*/ 818 w 2835"/>
                <a:gd name="T59" fmla="*/ 573 h 1186"/>
                <a:gd name="T60" fmla="*/ 791 w 2835"/>
                <a:gd name="T61" fmla="*/ 812 h 1186"/>
                <a:gd name="T62" fmla="*/ 784 w 2835"/>
                <a:gd name="T63" fmla="*/ 959 h 1186"/>
                <a:gd name="T64" fmla="*/ 832 w 2835"/>
                <a:gd name="T65" fmla="*/ 1052 h 1186"/>
                <a:gd name="T66" fmla="*/ 910 w 2835"/>
                <a:gd name="T67" fmla="*/ 1125 h 1186"/>
                <a:gd name="T68" fmla="*/ 1014 w 2835"/>
                <a:gd name="T69" fmla="*/ 1171 h 1186"/>
                <a:gd name="T70" fmla="*/ 1126 w 2835"/>
                <a:gd name="T71" fmla="*/ 1186 h 1186"/>
                <a:gd name="T72" fmla="*/ 1231 w 2835"/>
                <a:gd name="T73" fmla="*/ 1171 h 1186"/>
                <a:gd name="T74" fmla="*/ 1328 w 2835"/>
                <a:gd name="T75" fmla="*/ 1157 h 1186"/>
                <a:gd name="T76" fmla="*/ 1436 w 2835"/>
                <a:gd name="T77" fmla="*/ 1145 h 1186"/>
                <a:gd name="T78" fmla="*/ 1557 w 2835"/>
                <a:gd name="T79" fmla="*/ 1127 h 1186"/>
                <a:gd name="T80" fmla="*/ 1688 w 2835"/>
                <a:gd name="T81" fmla="*/ 1107 h 1186"/>
                <a:gd name="T82" fmla="*/ 1829 w 2835"/>
                <a:gd name="T83" fmla="*/ 1082 h 1186"/>
                <a:gd name="T84" fmla="*/ 1971 w 2835"/>
                <a:gd name="T85" fmla="*/ 1053 h 1186"/>
                <a:gd name="T86" fmla="*/ 2118 w 2835"/>
                <a:gd name="T87" fmla="*/ 1021 h 1186"/>
                <a:gd name="T88" fmla="*/ 2269 w 2835"/>
                <a:gd name="T89" fmla="*/ 981 h 1186"/>
                <a:gd name="T90" fmla="*/ 2418 w 2835"/>
                <a:gd name="T91" fmla="*/ 935 h 1186"/>
                <a:gd name="T92" fmla="*/ 2568 w 2835"/>
                <a:gd name="T93" fmla="*/ 884 h 118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835"/>
                <a:gd name="T142" fmla="*/ 0 h 1186"/>
                <a:gd name="T143" fmla="*/ 2835 w 2835"/>
                <a:gd name="T144" fmla="*/ 1186 h 118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835" h="1186">
                  <a:moveTo>
                    <a:pt x="2835" y="293"/>
                  </a:moveTo>
                  <a:lnTo>
                    <a:pt x="2782" y="312"/>
                  </a:lnTo>
                  <a:lnTo>
                    <a:pt x="2726" y="335"/>
                  </a:lnTo>
                  <a:lnTo>
                    <a:pt x="2668" y="355"/>
                  </a:lnTo>
                  <a:lnTo>
                    <a:pt x="2609" y="377"/>
                  </a:lnTo>
                  <a:lnTo>
                    <a:pt x="2549" y="397"/>
                  </a:lnTo>
                  <a:lnTo>
                    <a:pt x="2490" y="417"/>
                  </a:lnTo>
                  <a:lnTo>
                    <a:pt x="2430" y="440"/>
                  </a:lnTo>
                  <a:lnTo>
                    <a:pt x="2368" y="459"/>
                  </a:lnTo>
                  <a:lnTo>
                    <a:pt x="2307" y="478"/>
                  </a:lnTo>
                  <a:lnTo>
                    <a:pt x="2247" y="498"/>
                  </a:lnTo>
                  <a:lnTo>
                    <a:pt x="2185" y="515"/>
                  </a:lnTo>
                  <a:lnTo>
                    <a:pt x="2125" y="534"/>
                  </a:lnTo>
                  <a:lnTo>
                    <a:pt x="2067" y="553"/>
                  </a:lnTo>
                  <a:lnTo>
                    <a:pt x="2008" y="567"/>
                  </a:lnTo>
                  <a:lnTo>
                    <a:pt x="1952" y="583"/>
                  </a:lnTo>
                  <a:lnTo>
                    <a:pt x="1895" y="596"/>
                  </a:lnTo>
                  <a:lnTo>
                    <a:pt x="1840" y="609"/>
                  </a:lnTo>
                  <a:lnTo>
                    <a:pt x="1788" y="622"/>
                  </a:lnTo>
                  <a:lnTo>
                    <a:pt x="1737" y="635"/>
                  </a:lnTo>
                  <a:lnTo>
                    <a:pt x="1688" y="645"/>
                  </a:lnTo>
                  <a:lnTo>
                    <a:pt x="1640" y="654"/>
                  </a:lnTo>
                  <a:lnTo>
                    <a:pt x="1597" y="658"/>
                  </a:lnTo>
                  <a:lnTo>
                    <a:pt x="1556" y="662"/>
                  </a:lnTo>
                  <a:lnTo>
                    <a:pt x="1520" y="668"/>
                  </a:lnTo>
                  <a:lnTo>
                    <a:pt x="1485" y="669"/>
                  </a:lnTo>
                  <a:lnTo>
                    <a:pt x="1452" y="669"/>
                  </a:lnTo>
                  <a:lnTo>
                    <a:pt x="1423" y="668"/>
                  </a:lnTo>
                  <a:lnTo>
                    <a:pt x="1399" y="662"/>
                  </a:lnTo>
                  <a:lnTo>
                    <a:pt x="1377" y="658"/>
                  </a:lnTo>
                  <a:lnTo>
                    <a:pt x="1363" y="654"/>
                  </a:lnTo>
                  <a:lnTo>
                    <a:pt x="1348" y="641"/>
                  </a:lnTo>
                  <a:lnTo>
                    <a:pt x="1343" y="630"/>
                  </a:lnTo>
                  <a:lnTo>
                    <a:pt x="1328" y="593"/>
                  </a:lnTo>
                  <a:lnTo>
                    <a:pt x="1321" y="561"/>
                  </a:lnTo>
                  <a:lnTo>
                    <a:pt x="1327" y="527"/>
                  </a:lnTo>
                  <a:lnTo>
                    <a:pt x="1333" y="493"/>
                  </a:lnTo>
                  <a:lnTo>
                    <a:pt x="1341" y="460"/>
                  </a:lnTo>
                  <a:lnTo>
                    <a:pt x="1347" y="424"/>
                  </a:lnTo>
                  <a:lnTo>
                    <a:pt x="1348" y="387"/>
                  </a:lnTo>
                  <a:lnTo>
                    <a:pt x="1343" y="349"/>
                  </a:lnTo>
                  <a:lnTo>
                    <a:pt x="1318" y="320"/>
                  </a:lnTo>
                  <a:lnTo>
                    <a:pt x="1295" y="293"/>
                  </a:lnTo>
                  <a:lnTo>
                    <a:pt x="1271" y="263"/>
                  </a:lnTo>
                  <a:lnTo>
                    <a:pt x="1249" y="227"/>
                  </a:lnTo>
                  <a:lnTo>
                    <a:pt x="1228" y="192"/>
                  </a:lnTo>
                  <a:lnTo>
                    <a:pt x="1206" y="159"/>
                  </a:lnTo>
                  <a:lnTo>
                    <a:pt x="1182" y="126"/>
                  </a:lnTo>
                  <a:lnTo>
                    <a:pt x="1157" y="94"/>
                  </a:lnTo>
                  <a:lnTo>
                    <a:pt x="1131" y="66"/>
                  </a:lnTo>
                  <a:lnTo>
                    <a:pt x="1104" y="40"/>
                  </a:lnTo>
                  <a:lnTo>
                    <a:pt x="1071" y="20"/>
                  </a:lnTo>
                  <a:lnTo>
                    <a:pt x="1039" y="7"/>
                  </a:lnTo>
                  <a:lnTo>
                    <a:pt x="1001" y="0"/>
                  </a:lnTo>
                  <a:lnTo>
                    <a:pt x="959" y="0"/>
                  </a:lnTo>
                  <a:lnTo>
                    <a:pt x="913" y="9"/>
                  </a:lnTo>
                  <a:lnTo>
                    <a:pt x="861" y="26"/>
                  </a:lnTo>
                  <a:lnTo>
                    <a:pt x="802" y="45"/>
                  </a:lnTo>
                  <a:lnTo>
                    <a:pt x="750" y="64"/>
                  </a:lnTo>
                  <a:lnTo>
                    <a:pt x="704" y="79"/>
                  </a:lnTo>
                  <a:lnTo>
                    <a:pt x="663" y="94"/>
                  </a:lnTo>
                  <a:lnTo>
                    <a:pt x="628" y="110"/>
                  </a:lnTo>
                  <a:lnTo>
                    <a:pt x="595" y="126"/>
                  </a:lnTo>
                  <a:lnTo>
                    <a:pt x="565" y="140"/>
                  </a:lnTo>
                  <a:lnTo>
                    <a:pt x="538" y="154"/>
                  </a:lnTo>
                  <a:lnTo>
                    <a:pt x="509" y="170"/>
                  </a:lnTo>
                  <a:lnTo>
                    <a:pt x="479" y="183"/>
                  </a:lnTo>
                  <a:lnTo>
                    <a:pt x="447" y="199"/>
                  </a:lnTo>
                  <a:lnTo>
                    <a:pt x="413" y="214"/>
                  </a:lnTo>
                  <a:lnTo>
                    <a:pt x="372" y="229"/>
                  </a:lnTo>
                  <a:lnTo>
                    <a:pt x="329" y="248"/>
                  </a:lnTo>
                  <a:lnTo>
                    <a:pt x="276" y="267"/>
                  </a:lnTo>
                  <a:lnTo>
                    <a:pt x="217" y="284"/>
                  </a:lnTo>
                  <a:lnTo>
                    <a:pt x="0" y="848"/>
                  </a:lnTo>
                  <a:lnTo>
                    <a:pt x="69" y="825"/>
                  </a:lnTo>
                  <a:lnTo>
                    <a:pt x="132" y="799"/>
                  </a:lnTo>
                  <a:lnTo>
                    <a:pt x="194" y="776"/>
                  </a:lnTo>
                  <a:lnTo>
                    <a:pt x="250" y="757"/>
                  </a:lnTo>
                  <a:lnTo>
                    <a:pt x="303" y="737"/>
                  </a:lnTo>
                  <a:lnTo>
                    <a:pt x="352" y="716"/>
                  </a:lnTo>
                  <a:lnTo>
                    <a:pt x="400" y="698"/>
                  </a:lnTo>
                  <a:lnTo>
                    <a:pt x="447" y="682"/>
                  </a:lnTo>
                  <a:lnTo>
                    <a:pt x="492" y="668"/>
                  </a:lnTo>
                  <a:lnTo>
                    <a:pt x="538" y="654"/>
                  </a:lnTo>
                  <a:lnTo>
                    <a:pt x="581" y="636"/>
                  </a:lnTo>
                  <a:lnTo>
                    <a:pt x="625" y="622"/>
                  </a:lnTo>
                  <a:lnTo>
                    <a:pt x="670" y="609"/>
                  </a:lnTo>
                  <a:lnTo>
                    <a:pt x="717" y="597"/>
                  </a:lnTo>
                  <a:lnTo>
                    <a:pt x="765" y="584"/>
                  </a:lnTo>
                  <a:lnTo>
                    <a:pt x="818" y="573"/>
                  </a:lnTo>
                  <a:lnTo>
                    <a:pt x="819" y="649"/>
                  </a:lnTo>
                  <a:lnTo>
                    <a:pt x="809" y="731"/>
                  </a:lnTo>
                  <a:lnTo>
                    <a:pt x="791" y="812"/>
                  </a:lnTo>
                  <a:lnTo>
                    <a:pt x="779" y="894"/>
                  </a:lnTo>
                  <a:lnTo>
                    <a:pt x="781" y="929"/>
                  </a:lnTo>
                  <a:lnTo>
                    <a:pt x="784" y="959"/>
                  </a:lnTo>
                  <a:lnTo>
                    <a:pt x="798" y="993"/>
                  </a:lnTo>
                  <a:lnTo>
                    <a:pt x="814" y="1023"/>
                  </a:lnTo>
                  <a:lnTo>
                    <a:pt x="832" y="1052"/>
                  </a:lnTo>
                  <a:lnTo>
                    <a:pt x="854" y="1078"/>
                  </a:lnTo>
                  <a:lnTo>
                    <a:pt x="881" y="1102"/>
                  </a:lnTo>
                  <a:lnTo>
                    <a:pt x="910" y="1125"/>
                  </a:lnTo>
                  <a:lnTo>
                    <a:pt x="943" y="1144"/>
                  </a:lnTo>
                  <a:lnTo>
                    <a:pt x="976" y="1160"/>
                  </a:lnTo>
                  <a:lnTo>
                    <a:pt x="1014" y="1171"/>
                  </a:lnTo>
                  <a:lnTo>
                    <a:pt x="1051" y="1182"/>
                  </a:lnTo>
                  <a:lnTo>
                    <a:pt x="1087" y="1186"/>
                  </a:lnTo>
                  <a:lnTo>
                    <a:pt x="1126" y="1186"/>
                  </a:lnTo>
                  <a:lnTo>
                    <a:pt x="1163" y="1184"/>
                  </a:lnTo>
                  <a:lnTo>
                    <a:pt x="1202" y="1176"/>
                  </a:lnTo>
                  <a:lnTo>
                    <a:pt x="1231" y="1171"/>
                  </a:lnTo>
                  <a:lnTo>
                    <a:pt x="1261" y="1167"/>
                  </a:lnTo>
                  <a:lnTo>
                    <a:pt x="1294" y="1163"/>
                  </a:lnTo>
                  <a:lnTo>
                    <a:pt x="1328" y="1157"/>
                  </a:lnTo>
                  <a:lnTo>
                    <a:pt x="1363" y="1154"/>
                  </a:lnTo>
                  <a:lnTo>
                    <a:pt x="1399" y="1148"/>
                  </a:lnTo>
                  <a:lnTo>
                    <a:pt x="1436" y="1145"/>
                  </a:lnTo>
                  <a:lnTo>
                    <a:pt x="1475" y="1140"/>
                  </a:lnTo>
                  <a:lnTo>
                    <a:pt x="1517" y="1134"/>
                  </a:lnTo>
                  <a:lnTo>
                    <a:pt x="1557" y="1127"/>
                  </a:lnTo>
                  <a:lnTo>
                    <a:pt x="1602" y="1121"/>
                  </a:lnTo>
                  <a:lnTo>
                    <a:pt x="1645" y="1114"/>
                  </a:lnTo>
                  <a:lnTo>
                    <a:pt x="1688" y="1107"/>
                  </a:lnTo>
                  <a:lnTo>
                    <a:pt x="1734" y="1099"/>
                  </a:lnTo>
                  <a:lnTo>
                    <a:pt x="1780" y="1091"/>
                  </a:lnTo>
                  <a:lnTo>
                    <a:pt x="1829" y="1082"/>
                  </a:lnTo>
                  <a:lnTo>
                    <a:pt x="1875" y="1073"/>
                  </a:lnTo>
                  <a:lnTo>
                    <a:pt x="1924" y="1063"/>
                  </a:lnTo>
                  <a:lnTo>
                    <a:pt x="1971" y="1053"/>
                  </a:lnTo>
                  <a:lnTo>
                    <a:pt x="2021" y="1044"/>
                  </a:lnTo>
                  <a:lnTo>
                    <a:pt x="2070" y="1034"/>
                  </a:lnTo>
                  <a:lnTo>
                    <a:pt x="2118" y="1021"/>
                  </a:lnTo>
                  <a:lnTo>
                    <a:pt x="2168" y="1008"/>
                  </a:lnTo>
                  <a:lnTo>
                    <a:pt x="2218" y="994"/>
                  </a:lnTo>
                  <a:lnTo>
                    <a:pt x="2269" y="981"/>
                  </a:lnTo>
                  <a:lnTo>
                    <a:pt x="2319" y="967"/>
                  </a:lnTo>
                  <a:lnTo>
                    <a:pt x="2368" y="951"/>
                  </a:lnTo>
                  <a:lnTo>
                    <a:pt x="2418" y="935"/>
                  </a:lnTo>
                  <a:lnTo>
                    <a:pt x="2468" y="922"/>
                  </a:lnTo>
                  <a:lnTo>
                    <a:pt x="2517" y="900"/>
                  </a:lnTo>
                  <a:lnTo>
                    <a:pt x="2568" y="884"/>
                  </a:lnTo>
                  <a:lnTo>
                    <a:pt x="2616" y="864"/>
                  </a:lnTo>
                  <a:lnTo>
                    <a:pt x="2835" y="293"/>
                  </a:lnTo>
                  <a:close/>
                </a:path>
              </a:pathLst>
            </a:custGeom>
            <a:solidFill>
              <a:srgbClr val="CCFFFF"/>
            </a:solidFill>
            <a:ln w="9525">
              <a:solidFill>
                <a:srgbClr val="0000FF"/>
              </a:solidFill>
              <a:round/>
              <a:headEnd/>
              <a:tailEnd/>
            </a:ln>
          </p:spPr>
          <p:txBody>
            <a:bodyPr/>
            <a:lstStyle/>
            <a:p>
              <a:endParaRPr lang="vi-VN"/>
            </a:p>
          </p:txBody>
        </p:sp>
        <p:sp>
          <p:nvSpPr>
            <p:cNvPr id="20488" name="Freeform 10"/>
            <p:cNvSpPr>
              <a:spLocks/>
            </p:cNvSpPr>
            <p:nvPr/>
          </p:nvSpPr>
          <p:spPr bwMode="auto">
            <a:xfrm>
              <a:off x="4672" y="2318"/>
              <a:ext cx="975" cy="1105"/>
            </a:xfrm>
            <a:custGeom>
              <a:avLst/>
              <a:gdLst>
                <a:gd name="T0" fmla="*/ 975 w 975"/>
                <a:gd name="T1" fmla="*/ 0 h 1105"/>
                <a:gd name="T2" fmla="*/ 877 w 975"/>
                <a:gd name="T3" fmla="*/ 23 h 1105"/>
                <a:gd name="T4" fmla="*/ 785 w 975"/>
                <a:gd name="T5" fmla="*/ 56 h 1105"/>
                <a:gd name="T6" fmla="*/ 690 w 975"/>
                <a:gd name="T7" fmla="*/ 102 h 1105"/>
                <a:gd name="T8" fmla="*/ 601 w 975"/>
                <a:gd name="T9" fmla="*/ 153 h 1105"/>
                <a:gd name="T10" fmla="*/ 516 w 975"/>
                <a:gd name="T11" fmla="*/ 212 h 1105"/>
                <a:gd name="T12" fmla="*/ 436 w 975"/>
                <a:gd name="T13" fmla="*/ 283 h 1105"/>
                <a:gd name="T14" fmla="*/ 359 w 975"/>
                <a:gd name="T15" fmla="*/ 355 h 1105"/>
                <a:gd name="T16" fmla="*/ 290 w 975"/>
                <a:gd name="T17" fmla="*/ 431 h 1105"/>
                <a:gd name="T18" fmla="*/ 226 w 975"/>
                <a:gd name="T19" fmla="*/ 512 h 1105"/>
                <a:gd name="T20" fmla="*/ 170 w 975"/>
                <a:gd name="T21" fmla="*/ 597 h 1105"/>
                <a:gd name="T22" fmla="*/ 118 w 975"/>
                <a:gd name="T23" fmla="*/ 684 h 1105"/>
                <a:gd name="T24" fmla="*/ 78 w 975"/>
                <a:gd name="T25" fmla="*/ 772 h 1105"/>
                <a:gd name="T26" fmla="*/ 43 w 975"/>
                <a:gd name="T27" fmla="*/ 857 h 1105"/>
                <a:gd name="T28" fmla="*/ 19 w 975"/>
                <a:gd name="T29" fmla="*/ 945 h 1105"/>
                <a:gd name="T30" fmla="*/ 4 w 975"/>
                <a:gd name="T31" fmla="*/ 1026 h 1105"/>
                <a:gd name="T32" fmla="*/ 0 w 975"/>
                <a:gd name="T33" fmla="*/ 1105 h 1105"/>
                <a:gd name="T34" fmla="*/ 9 w 975"/>
                <a:gd name="T35" fmla="*/ 1080 h 1105"/>
                <a:gd name="T36" fmla="*/ 14 w 975"/>
                <a:gd name="T37" fmla="*/ 1055 h 1105"/>
                <a:gd name="T38" fmla="*/ 19 w 975"/>
                <a:gd name="T39" fmla="*/ 1036 h 1105"/>
                <a:gd name="T40" fmla="*/ 29 w 975"/>
                <a:gd name="T41" fmla="*/ 1021 h 1105"/>
                <a:gd name="T42" fmla="*/ 23 w 975"/>
                <a:gd name="T43" fmla="*/ 1000 h 1105"/>
                <a:gd name="T44" fmla="*/ 23 w 975"/>
                <a:gd name="T45" fmla="*/ 969 h 1105"/>
                <a:gd name="T46" fmla="*/ 32 w 975"/>
                <a:gd name="T47" fmla="*/ 935 h 1105"/>
                <a:gd name="T48" fmla="*/ 52 w 975"/>
                <a:gd name="T49" fmla="*/ 896 h 1105"/>
                <a:gd name="T50" fmla="*/ 86 w 975"/>
                <a:gd name="T51" fmla="*/ 866 h 1105"/>
                <a:gd name="T52" fmla="*/ 138 w 975"/>
                <a:gd name="T53" fmla="*/ 841 h 1105"/>
                <a:gd name="T54" fmla="*/ 208 w 975"/>
                <a:gd name="T55" fmla="*/ 828 h 1105"/>
                <a:gd name="T56" fmla="*/ 299 w 975"/>
                <a:gd name="T57" fmla="*/ 835 h 1105"/>
                <a:gd name="T58" fmla="*/ 322 w 975"/>
                <a:gd name="T59" fmla="*/ 802 h 1105"/>
                <a:gd name="T60" fmla="*/ 359 w 975"/>
                <a:gd name="T61" fmla="*/ 750 h 1105"/>
                <a:gd name="T62" fmla="*/ 408 w 975"/>
                <a:gd name="T63" fmla="*/ 687 h 1105"/>
                <a:gd name="T64" fmla="*/ 463 w 975"/>
                <a:gd name="T65" fmla="*/ 620 h 1105"/>
                <a:gd name="T66" fmla="*/ 518 w 975"/>
                <a:gd name="T67" fmla="*/ 563 h 1105"/>
                <a:gd name="T68" fmla="*/ 572 w 975"/>
                <a:gd name="T69" fmla="*/ 514 h 1105"/>
                <a:gd name="T70" fmla="*/ 614 w 975"/>
                <a:gd name="T71" fmla="*/ 490 h 1105"/>
                <a:gd name="T72" fmla="*/ 643 w 975"/>
                <a:gd name="T73" fmla="*/ 492 h 1105"/>
                <a:gd name="T74" fmla="*/ 630 w 975"/>
                <a:gd name="T75" fmla="*/ 479 h 1105"/>
                <a:gd name="T76" fmla="*/ 612 w 975"/>
                <a:gd name="T77" fmla="*/ 470 h 1105"/>
                <a:gd name="T78" fmla="*/ 592 w 975"/>
                <a:gd name="T79" fmla="*/ 466 h 1105"/>
                <a:gd name="T80" fmla="*/ 572 w 975"/>
                <a:gd name="T81" fmla="*/ 466 h 1105"/>
                <a:gd name="T82" fmla="*/ 548 w 975"/>
                <a:gd name="T83" fmla="*/ 467 h 1105"/>
                <a:gd name="T84" fmla="*/ 520 w 975"/>
                <a:gd name="T85" fmla="*/ 475 h 1105"/>
                <a:gd name="T86" fmla="*/ 495 w 975"/>
                <a:gd name="T87" fmla="*/ 486 h 1105"/>
                <a:gd name="T88" fmla="*/ 469 w 975"/>
                <a:gd name="T89" fmla="*/ 499 h 1105"/>
                <a:gd name="T90" fmla="*/ 484 w 975"/>
                <a:gd name="T91" fmla="*/ 483 h 1105"/>
                <a:gd name="T92" fmla="*/ 502 w 975"/>
                <a:gd name="T93" fmla="*/ 467 h 1105"/>
                <a:gd name="T94" fmla="*/ 525 w 975"/>
                <a:gd name="T95" fmla="*/ 454 h 1105"/>
                <a:gd name="T96" fmla="*/ 549 w 975"/>
                <a:gd name="T97" fmla="*/ 440 h 1105"/>
                <a:gd name="T98" fmla="*/ 576 w 975"/>
                <a:gd name="T99" fmla="*/ 428 h 1105"/>
                <a:gd name="T100" fmla="*/ 604 w 975"/>
                <a:gd name="T101" fmla="*/ 423 h 1105"/>
                <a:gd name="T102" fmla="*/ 631 w 975"/>
                <a:gd name="T103" fmla="*/ 421 h 1105"/>
                <a:gd name="T104" fmla="*/ 660 w 975"/>
                <a:gd name="T105" fmla="*/ 423 h 1105"/>
                <a:gd name="T106" fmla="*/ 658 w 975"/>
                <a:gd name="T107" fmla="*/ 398 h 1105"/>
                <a:gd name="T108" fmla="*/ 663 w 975"/>
                <a:gd name="T109" fmla="*/ 368 h 1105"/>
                <a:gd name="T110" fmla="*/ 676 w 975"/>
                <a:gd name="T111" fmla="*/ 326 h 1105"/>
                <a:gd name="T112" fmla="*/ 697 w 975"/>
                <a:gd name="T113" fmla="*/ 281 h 1105"/>
                <a:gd name="T114" fmla="*/ 736 w 975"/>
                <a:gd name="T115" fmla="*/ 226 h 1105"/>
                <a:gd name="T116" fmla="*/ 794 w 975"/>
                <a:gd name="T117" fmla="*/ 163 h 1105"/>
                <a:gd name="T118" fmla="*/ 870 w 975"/>
                <a:gd name="T119" fmla="*/ 87 h 1105"/>
                <a:gd name="T120" fmla="*/ 975 w 975"/>
                <a:gd name="T121" fmla="*/ 0 h 110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75"/>
                <a:gd name="T184" fmla="*/ 0 h 1105"/>
                <a:gd name="T185" fmla="*/ 975 w 975"/>
                <a:gd name="T186" fmla="*/ 1105 h 110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75" h="1105">
                  <a:moveTo>
                    <a:pt x="975" y="0"/>
                  </a:moveTo>
                  <a:lnTo>
                    <a:pt x="877" y="23"/>
                  </a:lnTo>
                  <a:lnTo>
                    <a:pt x="785" y="56"/>
                  </a:lnTo>
                  <a:lnTo>
                    <a:pt x="690" y="102"/>
                  </a:lnTo>
                  <a:lnTo>
                    <a:pt x="601" y="153"/>
                  </a:lnTo>
                  <a:lnTo>
                    <a:pt x="516" y="212"/>
                  </a:lnTo>
                  <a:lnTo>
                    <a:pt x="436" y="283"/>
                  </a:lnTo>
                  <a:lnTo>
                    <a:pt x="359" y="355"/>
                  </a:lnTo>
                  <a:lnTo>
                    <a:pt x="290" y="431"/>
                  </a:lnTo>
                  <a:lnTo>
                    <a:pt x="226" y="512"/>
                  </a:lnTo>
                  <a:lnTo>
                    <a:pt x="170" y="597"/>
                  </a:lnTo>
                  <a:lnTo>
                    <a:pt x="118" y="684"/>
                  </a:lnTo>
                  <a:lnTo>
                    <a:pt x="78" y="772"/>
                  </a:lnTo>
                  <a:lnTo>
                    <a:pt x="43" y="857"/>
                  </a:lnTo>
                  <a:lnTo>
                    <a:pt x="19" y="945"/>
                  </a:lnTo>
                  <a:lnTo>
                    <a:pt x="4" y="1026"/>
                  </a:lnTo>
                  <a:lnTo>
                    <a:pt x="0" y="1105"/>
                  </a:lnTo>
                  <a:lnTo>
                    <a:pt x="9" y="1080"/>
                  </a:lnTo>
                  <a:lnTo>
                    <a:pt x="14" y="1055"/>
                  </a:lnTo>
                  <a:lnTo>
                    <a:pt x="19" y="1036"/>
                  </a:lnTo>
                  <a:lnTo>
                    <a:pt x="29" y="1021"/>
                  </a:lnTo>
                  <a:lnTo>
                    <a:pt x="23" y="1000"/>
                  </a:lnTo>
                  <a:lnTo>
                    <a:pt x="23" y="969"/>
                  </a:lnTo>
                  <a:lnTo>
                    <a:pt x="32" y="935"/>
                  </a:lnTo>
                  <a:lnTo>
                    <a:pt x="52" y="896"/>
                  </a:lnTo>
                  <a:lnTo>
                    <a:pt x="86" y="866"/>
                  </a:lnTo>
                  <a:lnTo>
                    <a:pt x="138" y="841"/>
                  </a:lnTo>
                  <a:lnTo>
                    <a:pt x="208" y="828"/>
                  </a:lnTo>
                  <a:lnTo>
                    <a:pt x="299" y="835"/>
                  </a:lnTo>
                  <a:lnTo>
                    <a:pt x="322" y="802"/>
                  </a:lnTo>
                  <a:lnTo>
                    <a:pt x="359" y="750"/>
                  </a:lnTo>
                  <a:lnTo>
                    <a:pt x="408" y="687"/>
                  </a:lnTo>
                  <a:lnTo>
                    <a:pt x="463" y="620"/>
                  </a:lnTo>
                  <a:lnTo>
                    <a:pt x="518" y="563"/>
                  </a:lnTo>
                  <a:lnTo>
                    <a:pt x="572" y="514"/>
                  </a:lnTo>
                  <a:lnTo>
                    <a:pt x="614" y="490"/>
                  </a:lnTo>
                  <a:lnTo>
                    <a:pt x="643" y="492"/>
                  </a:lnTo>
                  <a:lnTo>
                    <a:pt x="630" y="479"/>
                  </a:lnTo>
                  <a:lnTo>
                    <a:pt x="612" y="470"/>
                  </a:lnTo>
                  <a:lnTo>
                    <a:pt x="592" y="466"/>
                  </a:lnTo>
                  <a:lnTo>
                    <a:pt x="572" y="466"/>
                  </a:lnTo>
                  <a:lnTo>
                    <a:pt x="548" y="467"/>
                  </a:lnTo>
                  <a:lnTo>
                    <a:pt x="520" y="475"/>
                  </a:lnTo>
                  <a:lnTo>
                    <a:pt x="495" y="486"/>
                  </a:lnTo>
                  <a:lnTo>
                    <a:pt x="469" y="499"/>
                  </a:lnTo>
                  <a:lnTo>
                    <a:pt x="484" y="483"/>
                  </a:lnTo>
                  <a:lnTo>
                    <a:pt x="502" y="467"/>
                  </a:lnTo>
                  <a:lnTo>
                    <a:pt x="525" y="454"/>
                  </a:lnTo>
                  <a:lnTo>
                    <a:pt x="549" y="440"/>
                  </a:lnTo>
                  <a:lnTo>
                    <a:pt x="576" y="428"/>
                  </a:lnTo>
                  <a:lnTo>
                    <a:pt x="604" y="423"/>
                  </a:lnTo>
                  <a:lnTo>
                    <a:pt x="631" y="421"/>
                  </a:lnTo>
                  <a:lnTo>
                    <a:pt x="660" y="423"/>
                  </a:lnTo>
                  <a:lnTo>
                    <a:pt x="658" y="398"/>
                  </a:lnTo>
                  <a:lnTo>
                    <a:pt x="663" y="368"/>
                  </a:lnTo>
                  <a:lnTo>
                    <a:pt x="676" y="326"/>
                  </a:lnTo>
                  <a:lnTo>
                    <a:pt x="697" y="281"/>
                  </a:lnTo>
                  <a:lnTo>
                    <a:pt x="736" y="226"/>
                  </a:lnTo>
                  <a:lnTo>
                    <a:pt x="794" y="163"/>
                  </a:lnTo>
                  <a:lnTo>
                    <a:pt x="870" y="87"/>
                  </a:lnTo>
                  <a:lnTo>
                    <a:pt x="975" y="0"/>
                  </a:lnTo>
                  <a:close/>
                </a:path>
              </a:pathLst>
            </a:custGeom>
            <a:solidFill>
              <a:srgbClr val="99CCFF"/>
            </a:solidFill>
            <a:ln w="9525">
              <a:solidFill>
                <a:srgbClr val="0000FF"/>
              </a:solidFill>
              <a:round/>
              <a:headEnd/>
              <a:tailEnd/>
            </a:ln>
          </p:spPr>
          <p:txBody>
            <a:bodyPr/>
            <a:lstStyle/>
            <a:p>
              <a:endParaRPr lang="vi-VN"/>
            </a:p>
          </p:txBody>
        </p:sp>
        <p:sp>
          <p:nvSpPr>
            <p:cNvPr id="20489" name="Freeform 11"/>
            <p:cNvSpPr>
              <a:spLocks/>
            </p:cNvSpPr>
            <p:nvPr/>
          </p:nvSpPr>
          <p:spPr bwMode="auto">
            <a:xfrm>
              <a:off x="4672" y="2318"/>
              <a:ext cx="975" cy="1105"/>
            </a:xfrm>
            <a:custGeom>
              <a:avLst/>
              <a:gdLst>
                <a:gd name="T0" fmla="*/ 975 w 975"/>
                <a:gd name="T1" fmla="*/ 0 h 1105"/>
                <a:gd name="T2" fmla="*/ 785 w 975"/>
                <a:gd name="T3" fmla="*/ 56 h 1105"/>
                <a:gd name="T4" fmla="*/ 601 w 975"/>
                <a:gd name="T5" fmla="*/ 153 h 1105"/>
                <a:gd name="T6" fmla="*/ 436 w 975"/>
                <a:gd name="T7" fmla="*/ 283 h 1105"/>
                <a:gd name="T8" fmla="*/ 290 w 975"/>
                <a:gd name="T9" fmla="*/ 431 h 1105"/>
                <a:gd name="T10" fmla="*/ 170 w 975"/>
                <a:gd name="T11" fmla="*/ 597 h 1105"/>
                <a:gd name="T12" fmla="*/ 78 w 975"/>
                <a:gd name="T13" fmla="*/ 772 h 1105"/>
                <a:gd name="T14" fmla="*/ 19 w 975"/>
                <a:gd name="T15" fmla="*/ 945 h 1105"/>
                <a:gd name="T16" fmla="*/ 0 w 975"/>
                <a:gd name="T17" fmla="*/ 1105 h 1105"/>
                <a:gd name="T18" fmla="*/ 9 w 975"/>
                <a:gd name="T19" fmla="*/ 1080 h 1105"/>
                <a:gd name="T20" fmla="*/ 19 w 975"/>
                <a:gd name="T21" fmla="*/ 1036 h 1105"/>
                <a:gd name="T22" fmla="*/ 29 w 975"/>
                <a:gd name="T23" fmla="*/ 1021 h 1105"/>
                <a:gd name="T24" fmla="*/ 23 w 975"/>
                <a:gd name="T25" fmla="*/ 969 h 1105"/>
                <a:gd name="T26" fmla="*/ 52 w 975"/>
                <a:gd name="T27" fmla="*/ 896 h 1105"/>
                <a:gd name="T28" fmla="*/ 138 w 975"/>
                <a:gd name="T29" fmla="*/ 841 h 1105"/>
                <a:gd name="T30" fmla="*/ 299 w 975"/>
                <a:gd name="T31" fmla="*/ 835 h 1105"/>
                <a:gd name="T32" fmla="*/ 322 w 975"/>
                <a:gd name="T33" fmla="*/ 802 h 1105"/>
                <a:gd name="T34" fmla="*/ 408 w 975"/>
                <a:gd name="T35" fmla="*/ 687 h 1105"/>
                <a:gd name="T36" fmla="*/ 518 w 975"/>
                <a:gd name="T37" fmla="*/ 563 h 1105"/>
                <a:gd name="T38" fmla="*/ 614 w 975"/>
                <a:gd name="T39" fmla="*/ 490 h 1105"/>
                <a:gd name="T40" fmla="*/ 643 w 975"/>
                <a:gd name="T41" fmla="*/ 492 h 1105"/>
                <a:gd name="T42" fmla="*/ 612 w 975"/>
                <a:gd name="T43" fmla="*/ 470 h 1105"/>
                <a:gd name="T44" fmla="*/ 572 w 975"/>
                <a:gd name="T45" fmla="*/ 466 h 1105"/>
                <a:gd name="T46" fmla="*/ 520 w 975"/>
                <a:gd name="T47" fmla="*/ 475 h 1105"/>
                <a:gd name="T48" fmla="*/ 469 w 975"/>
                <a:gd name="T49" fmla="*/ 499 h 1105"/>
                <a:gd name="T50" fmla="*/ 484 w 975"/>
                <a:gd name="T51" fmla="*/ 483 h 1105"/>
                <a:gd name="T52" fmla="*/ 525 w 975"/>
                <a:gd name="T53" fmla="*/ 454 h 1105"/>
                <a:gd name="T54" fmla="*/ 576 w 975"/>
                <a:gd name="T55" fmla="*/ 428 h 1105"/>
                <a:gd name="T56" fmla="*/ 631 w 975"/>
                <a:gd name="T57" fmla="*/ 421 h 1105"/>
                <a:gd name="T58" fmla="*/ 660 w 975"/>
                <a:gd name="T59" fmla="*/ 423 h 1105"/>
                <a:gd name="T60" fmla="*/ 663 w 975"/>
                <a:gd name="T61" fmla="*/ 368 h 1105"/>
                <a:gd name="T62" fmla="*/ 697 w 975"/>
                <a:gd name="T63" fmla="*/ 281 h 1105"/>
                <a:gd name="T64" fmla="*/ 794 w 975"/>
                <a:gd name="T65" fmla="*/ 163 h 1105"/>
                <a:gd name="T66" fmla="*/ 975 w 975"/>
                <a:gd name="T67" fmla="*/ 0 h 110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75"/>
                <a:gd name="T103" fmla="*/ 0 h 1105"/>
                <a:gd name="T104" fmla="*/ 975 w 975"/>
                <a:gd name="T105" fmla="*/ 1105 h 110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75" h="1105">
                  <a:moveTo>
                    <a:pt x="975" y="0"/>
                  </a:moveTo>
                  <a:lnTo>
                    <a:pt x="975" y="0"/>
                  </a:lnTo>
                  <a:lnTo>
                    <a:pt x="877" y="23"/>
                  </a:lnTo>
                  <a:lnTo>
                    <a:pt x="785" y="56"/>
                  </a:lnTo>
                  <a:lnTo>
                    <a:pt x="690" y="102"/>
                  </a:lnTo>
                  <a:lnTo>
                    <a:pt x="601" y="153"/>
                  </a:lnTo>
                  <a:lnTo>
                    <a:pt x="516" y="212"/>
                  </a:lnTo>
                  <a:lnTo>
                    <a:pt x="436" y="283"/>
                  </a:lnTo>
                  <a:lnTo>
                    <a:pt x="359" y="355"/>
                  </a:lnTo>
                  <a:lnTo>
                    <a:pt x="290" y="431"/>
                  </a:lnTo>
                  <a:lnTo>
                    <a:pt x="226" y="512"/>
                  </a:lnTo>
                  <a:lnTo>
                    <a:pt x="170" y="597"/>
                  </a:lnTo>
                  <a:lnTo>
                    <a:pt x="118" y="684"/>
                  </a:lnTo>
                  <a:lnTo>
                    <a:pt x="78" y="772"/>
                  </a:lnTo>
                  <a:lnTo>
                    <a:pt x="43" y="857"/>
                  </a:lnTo>
                  <a:lnTo>
                    <a:pt x="19" y="945"/>
                  </a:lnTo>
                  <a:lnTo>
                    <a:pt x="4" y="1026"/>
                  </a:lnTo>
                  <a:lnTo>
                    <a:pt x="0" y="1105"/>
                  </a:lnTo>
                  <a:lnTo>
                    <a:pt x="9" y="1080"/>
                  </a:lnTo>
                  <a:lnTo>
                    <a:pt x="14" y="1055"/>
                  </a:lnTo>
                  <a:lnTo>
                    <a:pt x="19" y="1036"/>
                  </a:lnTo>
                  <a:lnTo>
                    <a:pt x="29" y="1021"/>
                  </a:lnTo>
                  <a:lnTo>
                    <a:pt x="23" y="1000"/>
                  </a:lnTo>
                  <a:lnTo>
                    <a:pt x="23" y="969"/>
                  </a:lnTo>
                  <a:lnTo>
                    <a:pt x="32" y="935"/>
                  </a:lnTo>
                  <a:lnTo>
                    <a:pt x="52" y="896"/>
                  </a:lnTo>
                  <a:lnTo>
                    <a:pt x="86" y="866"/>
                  </a:lnTo>
                  <a:lnTo>
                    <a:pt x="138" y="841"/>
                  </a:lnTo>
                  <a:lnTo>
                    <a:pt x="208" y="828"/>
                  </a:lnTo>
                  <a:lnTo>
                    <a:pt x="299" y="835"/>
                  </a:lnTo>
                  <a:lnTo>
                    <a:pt x="322" y="802"/>
                  </a:lnTo>
                  <a:lnTo>
                    <a:pt x="359" y="750"/>
                  </a:lnTo>
                  <a:lnTo>
                    <a:pt x="408" y="687"/>
                  </a:lnTo>
                  <a:lnTo>
                    <a:pt x="463" y="620"/>
                  </a:lnTo>
                  <a:lnTo>
                    <a:pt x="518" y="563"/>
                  </a:lnTo>
                  <a:lnTo>
                    <a:pt x="572" y="514"/>
                  </a:lnTo>
                  <a:lnTo>
                    <a:pt x="614" y="490"/>
                  </a:lnTo>
                  <a:lnTo>
                    <a:pt x="643" y="492"/>
                  </a:lnTo>
                  <a:lnTo>
                    <a:pt x="630" y="479"/>
                  </a:lnTo>
                  <a:lnTo>
                    <a:pt x="612" y="470"/>
                  </a:lnTo>
                  <a:lnTo>
                    <a:pt x="592" y="466"/>
                  </a:lnTo>
                  <a:lnTo>
                    <a:pt x="572" y="466"/>
                  </a:lnTo>
                  <a:lnTo>
                    <a:pt x="548" y="467"/>
                  </a:lnTo>
                  <a:lnTo>
                    <a:pt x="520" y="475"/>
                  </a:lnTo>
                  <a:lnTo>
                    <a:pt x="495" y="486"/>
                  </a:lnTo>
                  <a:lnTo>
                    <a:pt x="469" y="499"/>
                  </a:lnTo>
                  <a:lnTo>
                    <a:pt x="484" y="483"/>
                  </a:lnTo>
                  <a:lnTo>
                    <a:pt x="502" y="467"/>
                  </a:lnTo>
                  <a:lnTo>
                    <a:pt x="525" y="454"/>
                  </a:lnTo>
                  <a:lnTo>
                    <a:pt x="549" y="440"/>
                  </a:lnTo>
                  <a:lnTo>
                    <a:pt x="576" y="428"/>
                  </a:lnTo>
                  <a:lnTo>
                    <a:pt x="604" y="423"/>
                  </a:lnTo>
                  <a:lnTo>
                    <a:pt x="631" y="421"/>
                  </a:lnTo>
                  <a:lnTo>
                    <a:pt x="660" y="423"/>
                  </a:lnTo>
                  <a:lnTo>
                    <a:pt x="658" y="398"/>
                  </a:lnTo>
                  <a:lnTo>
                    <a:pt x="663" y="368"/>
                  </a:lnTo>
                  <a:lnTo>
                    <a:pt x="676" y="326"/>
                  </a:lnTo>
                  <a:lnTo>
                    <a:pt x="697" y="281"/>
                  </a:lnTo>
                  <a:lnTo>
                    <a:pt x="736" y="226"/>
                  </a:lnTo>
                  <a:lnTo>
                    <a:pt x="794" y="163"/>
                  </a:lnTo>
                  <a:lnTo>
                    <a:pt x="870" y="87"/>
                  </a:lnTo>
                  <a:lnTo>
                    <a:pt x="975" y="0"/>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490" name="Freeform 12"/>
            <p:cNvSpPr>
              <a:spLocks/>
            </p:cNvSpPr>
            <p:nvPr/>
          </p:nvSpPr>
          <p:spPr bwMode="auto">
            <a:xfrm>
              <a:off x="4568" y="3248"/>
              <a:ext cx="255" cy="303"/>
            </a:xfrm>
            <a:custGeom>
              <a:avLst/>
              <a:gdLst>
                <a:gd name="T0" fmla="*/ 229 w 255"/>
                <a:gd name="T1" fmla="*/ 303 h 303"/>
                <a:gd name="T2" fmla="*/ 242 w 255"/>
                <a:gd name="T3" fmla="*/ 302 h 303"/>
                <a:gd name="T4" fmla="*/ 253 w 255"/>
                <a:gd name="T5" fmla="*/ 292 h 303"/>
                <a:gd name="T6" fmla="*/ 255 w 255"/>
                <a:gd name="T7" fmla="*/ 273 h 303"/>
                <a:gd name="T8" fmla="*/ 255 w 255"/>
                <a:gd name="T9" fmla="*/ 249 h 303"/>
                <a:gd name="T10" fmla="*/ 245 w 255"/>
                <a:gd name="T11" fmla="*/ 197 h 303"/>
                <a:gd name="T12" fmla="*/ 236 w 255"/>
                <a:gd name="T13" fmla="*/ 158 h 303"/>
                <a:gd name="T14" fmla="*/ 225 w 255"/>
                <a:gd name="T15" fmla="*/ 129 h 303"/>
                <a:gd name="T16" fmla="*/ 216 w 255"/>
                <a:gd name="T17" fmla="*/ 112 h 303"/>
                <a:gd name="T18" fmla="*/ 206 w 255"/>
                <a:gd name="T19" fmla="*/ 101 h 303"/>
                <a:gd name="T20" fmla="*/ 195 w 255"/>
                <a:gd name="T21" fmla="*/ 96 h 303"/>
                <a:gd name="T22" fmla="*/ 183 w 255"/>
                <a:gd name="T23" fmla="*/ 91 h 303"/>
                <a:gd name="T24" fmla="*/ 173 w 255"/>
                <a:gd name="T25" fmla="*/ 91 h 303"/>
                <a:gd name="T26" fmla="*/ 173 w 255"/>
                <a:gd name="T27" fmla="*/ 90 h 303"/>
                <a:gd name="T28" fmla="*/ 173 w 255"/>
                <a:gd name="T29" fmla="*/ 83 h 303"/>
                <a:gd name="T30" fmla="*/ 173 w 255"/>
                <a:gd name="T31" fmla="*/ 75 h 303"/>
                <a:gd name="T32" fmla="*/ 173 w 255"/>
                <a:gd name="T33" fmla="*/ 64 h 303"/>
                <a:gd name="T34" fmla="*/ 187 w 255"/>
                <a:gd name="T35" fmla="*/ 61 h 303"/>
                <a:gd name="T36" fmla="*/ 199 w 255"/>
                <a:gd name="T37" fmla="*/ 52 h 303"/>
                <a:gd name="T38" fmla="*/ 209 w 255"/>
                <a:gd name="T39" fmla="*/ 39 h 303"/>
                <a:gd name="T40" fmla="*/ 210 w 255"/>
                <a:gd name="T41" fmla="*/ 26 h 303"/>
                <a:gd name="T42" fmla="*/ 209 w 255"/>
                <a:gd name="T43" fmla="*/ 15 h 303"/>
                <a:gd name="T44" fmla="*/ 199 w 255"/>
                <a:gd name="T45" fmla="*/ 5 h 303"/>
                <a:gd name="T46" fmla="*/ 187 w 255"/>
                <a:gd name="T47" fmla="*/ 0 h 303"/>
                <a:gd name="T48" fmla="*/ 173 w 255"/>
                <a:gd name="T49" fmla="*/ 0 h 303"/>
                <a:gd name="T50" fmla="*/ 84 w 255"/>
                <a:gd name="T51" fmla="*/ 0 h 303"/>
                <a:gd name="T52" fmla="*/ 68 w 255"/>
                <a:gd name="T53" fmla="*/ 0 h 303"/>
                <a:gd name="T54" fmla="*/ 58 w 255"/>
                <a:gd name="T55" fmla="*/ 5 h 303"/>
                <a:gd name="T56" fmla="*/ 49 w 255"/>
                <a:gd name="T57" fmla="*/ 15 h 303"/>
                <a:gd name="T58" fmla="*/ 46 w 255"/>
                <a:gd name="T59" fmla="*/ 26 h 303"/>
                <a:gd name="T60" fmla="*/ 49 w 255"/>
                <a:gd name="T61" fmla="*/ 39 h 303"/>
                <a:gd name="T62" fmla="*/ 58 w 255"/>
                <a:gd name="T63" fmla="*/ 52 h 303"/>
                <a:gd name="T64" fmla="*/ 68 w 255"/>
                <a:gd name="T65" fmla="*/ 61 h 303"/>
                <a:gd name="T66" fmla="*/ 84 w 255"/>
                <a:gd name="T67" fmla="*/ 64 h 303"/>
                <a:gd name="T68" fmla="*/ 84 w 255"/>
                <a:gd name="T69" fmla="*/ 75 h 303"/>
                <a:gd name="T70" fmla="*/ 84 w 255"/>
                <a:gd name="T71" fmla="*/ 83 h 303"/>
                <a:gd name="T72" fmla="*/ 84 w 255"/>
                <a:gd name="T73" fmla="*/ 90 h 303"/>
                <a:gd name="T74" fmla="*/ 84 w 255"/>
                <a:gd name="T75" fmla="*/ 91 h 303"/>
                <a:gd name="T76" fmla="*/ 72 w 255"/>
                <a:gd name="T77" fmla="*/ 91 h 303"/>
                <a:gd name="T78" fmla="*/ 62 w 255"/>
                <a:gd name="T79" fmla="*/ 96 h 303"/>
                <a:gd name="T80" fmla="*/ 51 w 255"/>
                <a:gd name="T81" fmla="*/ 101 h 303"/>
                <a:gd name="T82" fmla="*/ 41 w 255"/>
                <a:gd name="T83" fmla="*/ 112 h 303"/>
                <a:gd name="T84" fmla="*/ 32 w 255"/>
                <a:gd name="T85" fmla="*/ 129 h 303"/>
                <a:gd name="T86" fmla="*/ 21 w 255"/>
                <a:gd name="T87" fmla="*/ 158 h 303"/>
                <a:gd name="T88" fmla="*/ 12 w 255"/>
                <a:gd name="T89" fmla="*/ 197 h 303"/>
                <a:gd name="T90" fmla="*/ 0 w 255"/>
                <a:gd name="T91" fmla="*/ 249 h 303"/>
                <a:gd name="T92" fmla="*/ 0 w 255"/>
                <a:gd name="T93" fmla="*/ 273 h 303"/>
                <a:gd name="T94" fmla="*/ 6 w 255"/>
                <a:gd name="T95" fmla="*/ 292 h 303"/>
                <a:gd name="T96" fmla="*/ 13 w 255"/>
                <a:gd name="T97" fmla="*/ 302 h 303"/>
                <a:gd name="T98" fmla="*/ 28 w 255"/>
                <a:gd name="T99" fmla="*/ 303 h 303"/>
                <a:gd name="T100" fmla="*/ 229 w 255"/>
                <a:gd name="T101" fmla="*/ 303 h 30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55"/>
                <a:gd name="T154" fmla="*/ 0 h 303"/>
                <a:gd name="T155" fmla="*/ 255 w 255"/>
                <a:gd name="T156" fmla="*/ 303 h 30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55" h="303">
                  <a:moveTo>
                    <a:pt x="229" y="303"/>
                  </a:moveTo>
                  <a:lnTo>
                    <a:pt x="242" y="302"/>
                  </a:lnTo>
                  <a:lnTo>
                    <a:pt x="253" y="292"/>
                  </a:lnTo>
                  <a:lnTo>
                    <a:pt x="255" y="273"/>
                  </a:lnTo>
                  <a:lnTo>
                    <a:pt x="255" y="249"/>
                  </a:lnTo>
                  <a:lnTo>
                    <a:pt x="245" y="197"/>
                  </a:lnTo>
                  <a:lnTo>
                    <a:pt x="236" y="158"/>
                  </a:lnTo>
                  <a:lnTo>
                    <a:pt x="225" y="129"/>
                  </a:lnTo>
                  <a:lnTo>
                    <a:pt x="216" y="112"/>
                  </a:lnTo>
                  <a:lnTo>
                    <a:pt x="206" y="101"/>
                  </a:lnTo>
                  <a:lnTo>
                    <a:pt x="195" y="96"/>
                  </a:lnTo>
                  <a:lnTo>
                    <a:pt x="183" y="91"/>
                  </a:lnTo>
                  <a:lnTo>
                    <a:pt x="173" y="91"/>
                  </a:lnTo>
                  <a:lnTo>
                    <a:pt x="173" y="90"/>
                  </a:lnTo>
                  <a:lnTo>
                    <a:pt x="173" y="83"/>
                  </a:lnTo>
                  <a:lnTo>
                    <a:pt x="173" y="75"/>
                  </a:lnTo>
                  <a:lnTo>
                    <a:pt x="173" y="64"/>
                  </a:lnTo>
                  <a:lnTo>
                    <a:pt x="187" y="61"/>
                  </a:lnTo>
                  <a:lnTo>
                    <a:pt x="199" y="52"/>
                  </a:lnTo>
                  <a:lnTo>
                    <a:pt x="209" y="39"/>
                  </a:lnTo>
                  <a:lnTo>
                    <a:pt x="210" y="26"/>
                  </a:lnTo>
                  <a:lnTo>
                    <a:pt x="209" y="15"/>
                  </a:lnTo>
                  <a:lnTo>
                    <a:pt x="199" y="5"/>
                  </a:lnTo>
                  <a:lnTo>
                    <a:pt x="187" y="0"/>
                  </a:lnTo>
                  <a:lnTo>
                    <a:pt x="173" y="0"/>
                  </a:lnTo>
                  <a:lnTo>
                    <a:pt x="84" y="0"/>
                  </a:lnTo>
                  <a:lnTo>
                    <a:pt x="68" y="0"/>
                  </a:lnTo>
                  <a:lnTo>
                    <a:pt x="58" y="5"/>
                  </a:lnTo>
                  <a:lnTo>
                    <a:pt x="49" y="15"/>
                  </a:lnTo>
                  <a:lnTo>
                    <a:pt x="46" y="26"/>
                  </a:lnTo>
                  <a:lnTo>
                    <a:pt x="49" y="39"/>
                  </a:lnTo>
                  <a:lnTo>
                    <a:pt x="58" y="52"/>
                  </a:lnTo>
                  <a:lnTo>
                    <a:pt x="68" y="61"/>
                  </a:lnTo>
                  <a:lnTo>
                    <a:pt x="84" y="64"/>
                  </a:lnTo>
                  <a:lnTo>
                    <a:pt x="84" y="75"/>
                  </a:lnTo>
                  <a:lnTo>
                    <a:pt x="84" y="83"/>
                  </a:lnTo>
                  <a:lnTo>
                    <a:pt x="84" y="90"/>
                  </a:lnTo>
                  <a:lnTo>
                    <a:pt x="84" y="91"/>
                  </a:lnTo>
                  <a:lnTo>
                    <a:pt x="72" y="91"/>
                  </a:lnTo>
                  <a:lnTo>
                    <a:pt x="62" y="96"/>
                  </a:lnTo>
                  <a:lnTo>
                    <a:pt x="51" y="101"/>
                  </a:lnTo>
                  <a:lnTo>
                    <a:pt x="41" y="112"/>
                  </a:lnTo>
                  <a:lnTo>
                    <a:pt x="32" y="129"/>
                  </a:lnTo>
                  <a:lnTo>
                    <a:pt x="21" y="158"/>
                  </a:lnTo>
                  <a:lnTo>
                    <a:pt x="12" y="197"/>
                  </a:lnTo>
                  <a:lnTo>
                    <a:pt x="0" y="249"/>
                  </a:lnTo>
                  <a:lnTo>
                    <a:pt x="0" y="273"/>
                  </a:lnTo>
                  <a:lnTo>
                    <a:pt x="6" y="292"/>
                  </a:lnTo>
                  <a:lnTo>
                    <a:pt x="13" y="302"/>
                  </a:lnTo>
                  <a:lnTo>
                    <a:pt x="28" y="303"/>
                  </a:lnTo>
                  <a:lnTo>
                    <a:pt x="229" y="303"/>
                  </a:lnTo>
                  <a:close/>
                </a:path>
              </a:pathLst>
            </a:custGeom>
            <a:solidFill>
              <a:srgbClr val="CC99FF"/>
            </a:solidFill>
            <a:ln w="9525">
              <a:solidFill>
                <a:srgbClr val="0000FF"/>
              </a:solidFill>
              <a:round/>
              <a:headEnd/>
              <a:tailEnd/>
            </a:ln>
          </p:spPr>
          <p:txBody>
            <a:bodyPr/>
            <a:lstStyle/>
            <a:p>
              <a:endParaRPr lang="vi-VN"/>
            </a:p>
          </p:txBody>
        </p:sp>
        <p:sp>
          <p:nvSpPr>
            <p:cNvPr id="20491" name="Freeform 13"/>
            <p:cNvSpPr>
              <a:spLocks/>
            </p:cNvSpPr>
            <p:nvPr/>
          </p:nvSpPr>
          <p:spPr bwMode="auto">
            <a:xfrm>
              <a:off x="5743" y="3234"/>
              <a:ext cx="552" cy="658"/>
            </a:xfrm>
            <a:custGeom>
              <a:avLst/>
              <a:gdLst>
                <a:gd name="T0" fmla="*/ 552 w 552"/>
                <a:gd name="T1" fmla="*/ 154 h 658"/>
                <a:gd name="T2" fmla="*/ 542 w 552"/>
                <a:gd name="T3" fmla="*/ 164 h 658"/>
                <a:gd name="T4" fmla="*/ 523 w 552"/>
                <a:gd name="T5" fmla="*/ 185 h 658"/>
                <a:gd name="T6" fmla="*/ 497 w 552"/>
                <a:gd name="T7" fmla="*/ 214 h 658"/>
                <a:gd name="T8" fmla="*/ 464 w 552"/>
                <a:gd name="T9" fmla="*/ 248 h 658"/>
                <a:gd name="T10" fmla="*/ 428 w 552"/>
                <a:gd name="T11" fmla="*/ 284 h 658"/>
                <a:gd name="T12" fmla="*/ 387 w 552"/>
                <a:gd name="T13" fmla="*/ 329 h 658"/>
                <a:gd name="T14" fmla="*/ 342 w 552"/>
                <a:gd name="T15" fmla="*/ 372 h 658"/>
                <a:gd name="T16" fmla="*/ 299 w 552"/>
                <a:gd name="T17" fmla="*/ 420 h 658"/>
                <a:gd name="T18" fmla="*/ 253 w 552"/>
                <a:gd name="T19" fmla="*/ 465 h 658"/>
                <a:gd name="T20" fmla="*/ 213 w 552"/>
                <a:gd name="T21" fmla="*/ 506 h 658"/>
                <a:gd name="T22" fmla="*/ 174 w 552"/>
                <a:gd name="T23" fmla="*/ 548 h 658"/>
                <a:gd name="T24" fmla="*/ 137 w 552"/>
                <a:gd name="T25" fmla="*/ 584 h 658"/>
                <a:gd name="T26" fmla="*/ 108 w 552"/>
                <a:gd name="T27" fmla="*/ 615 h 658"/>
                <a:gd name="T28" fmla="*/ 85 w 552"/>
                <a:gd name="T29" fmla="*/ 638 h 658"/>
                <a:gd name="T30" fmla="*/ 69 w 552"/>
                <a:gd name="T31" fmla="*/ 654 h 658"/>
                <a:gd name="T32" fmla="*/ 65 w 552"/>
                <a:gd name="T33" fmla="*/ 658 h 658"/>
                <a:gd name="T34" fmla="*/ 52 w 552"/>
                <a:gd name="T35" fmla="*/ 645 h 658"/>
                <a:gd name="T36" fmla="*/ 40 w 552"/>
                <a:gd name="T37" fmla="*/ 623 h 658"/>
                <a:gd name="T38" fmla="*/ 30 w 552"/>
                <a:gd name="T39" fmla="*/ 596 h 658"/>
                <a:gd name="T40" fmla="*/ 19 w 552"/>
                <a:gd name="T41" fmla="*/ 566 h 658"/>
                <a:gd name="T42" fmla="*/ 12 w 552"/>
                <a:gd name="T43" fmla="*/ 538 h 658"/>
                <a:gd name="T44" fmla="*/ 7 w 552"/>
                <a:gd name="T45" fmla="*/ 514 h 658"/>
                <a:gd name="T46" fmla="*/ 1 w 552"/>
                <a:gd name="T47" fmla="*/ 498 h 658"/>
                <a:gd name="T48" fmla="*/ 0 w 552"/>
                <a:gd name="T49" fmla="*/ 491 h 658"/>
                <a:gd name="T50" fmla="*/ 1 w 552"/>
                <a:gd name="T51" fmla="*/ 491 h 658"/>
                <a:gd name="T52" fmla="*/ 3 w 552"/>
                <a:gd name="T53" fmla="*/ 491 h 658"/>
                <a:gd name="T54" fmla="*/ 10 w 552"/>
                <a:gd name="T55" fmla="*/ 491 h 658"/>
                <a:gd name="T56" fmla="*/ 19 w 552"/>
                <a:gd name="T57" fmla="*/ 486 h 658"/>
                <a:gd name="T58" fmla="*/ 27 w 552"/>
                <a:gd name="T59" fmla="*/ 479 h 658"/>
                <a:gd name="T60" fmla="*/ 40 w 552"/>
                <a:gd name="T61" fmla="*/ 470 h 658"/>
                <a:gd name="T62" fmla="*/ 58 w 552"/>
                <a:gd name="T63" fmla="*/ 457 h 658"/>
                <a:gd name="T64" fmla="*/ 70 w 552"/>
                <a:gd name="T65" fmla="*/ 437 h 658"/>
                <a:gd name="T66" fmla="*/ 82 w 552"/>
                <a:gd name="T67" fmla="*/ 424 h 658"/>
                <a:gd name="T68" fmla="*/ 102 w 552"/>
                <a:gd name="T69" fmla="*/ 405 h 658"/>
                <a:gd name="T70" fmla="*/ 124 w 552"/>
                <a:gd name="T71" fmla="*/ 378 h 658"/>
                <a:gd name="T72" fmla="*/ 150 w 552"/>
                <a:gd name="T73" fmla="*/ 351 h 658"/>
                <a:gd name="T74" fmla="*/ 180 w 552"/>
                <a:gd name="T75" fmla="*/ 319 h 658"/>
                <a:gd name="T76" fmla="*/ 213 w 552"/>
                <a:gd name="T77" fmla="*/ 283 h 658"/>
                <a:gd name="T78" fmla="*/ 247 w 552"/>
                <a:gd name="T79" fmla="*/ 251 h 658"/>
                <a:gd name="T80" fmla="*/ 285 w 552"/>
                <a:gd name="T81" fmla="*/ 214 h 658"/>
                <a:gd name="T82" fmla="*/ 319 w 552"/>
                <a:gd name="T83" fmla="*/ 176 h 658"/>
                <a:gd name="T84" fmla="*/ 354 w 552"/>
                <a:gd name="T85" fmla="*/ 143 h 658"/>
                <a:gd name="T86" fmla="*/ 388 w 552"/>
                <a:gd name="T87" fmla="*/ 110 h 658"/>
                <a:gd name="T88" fmla="*/ 418 w 552"/>
                <a:gd name="T89" fmla="*/ 78 h 658"/>
                <a:gd name="T90" fmla="*/ 447 w 552"/>
                <a:gd name="T91" fmla="*/ 52 h 658"/>
                <a:gd name="T92" fmla="*/ 470 w 552"/>
                <a:gd name="T93" fmla="*/ 30 h 658"/>
                <a:gd name="T94" fmla="*/ 492 w 552"/>
                <a:gd name="T95" fmla="*/ 12 h 658"/>
                <a:gd name="T96" fmla="*/ 503 w 552"/>
                <a:gd name="T97" fmla="*/ 0 h 658"/>
                <a:gd name="T98" fmla="*/ 505 w 552"/>
                <a:gd name="T99" fmla="*/ 42 h 658"/>
                <a:gd name="T100" fmla="*/ 515 w 552"/>
                <a:gd name="T101" fmla="*/ 91 h 658"/>
                <a:gd name="T102" fmla="*/ 529 w 552"/>
                <a:gd name="T103" fmla="*/ 134 h 658"/>
                <a:gd name="T104" fmla="*/ 552 w 552"/>
                <a:gd name="T105" fmla="*/ 154 h 65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552"/>
                <a:gd name="T160" fmla="*/ 0 h 658"/>
                <a:gd name="T161" fmla="*/ 552 w 552"/>
                <a:gd name="T162" fmla="*/ 658 h 65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552" h="658">
                  <a:moveTo>
                    <a:pt x="552" y="154"/>
                  </a:moveTo>
                  <a:lnTo>
                    <a:pt x="542" y="164"/>
                  </a:lnTo>
                  <a:lnTo>
                    <a:pt x="523" y="185"/>
                  </a:lnTo>
                  <a:lnTo>
                    <a:pt x="497" y="214"/>
                  </a:lnTo>
                  <a:lnTo>
                    <a:pt x="464" y="248"/>
                  </a:lnTo>
                  <a:lnTo>
                    <a:pt x="428" y="284"/>
                  </a:lnTo>
                  <a:lnTo>
                    <a:pt x="387" y="329"/>
                  </a:lnTo>
                  <a:lnTo>
                    <a:pt x="342" y="372"/>
                  </a:lnTo>
                  <a:lnTo>
                    <a:pt x="299" y="420"/>
                  </a:lnTo>
                  <a:lnTo>
                    <a:pt x="253" y="465"/>
                  </a:lnTo>
                  <a:lnTo>
                    <a:pt x="213" y="506"/>
                  </a:lnTo>
                  <a:lnTo>
                    <a:pt x="174" y="548"/>
                  </a:lnTo>
                  <a:lnTo>
                    <a:pt x="137" y="584"/>
                  </a:lnTo>
                  <a:lnTo>
                    <a:pt x="108" y="615"/>
                  </a:lnTo>
                  <a:lnTo>
                    <a:pt x="85" y="638"/>
                  </a:lnTo>
                  <a:lnTo>
                    <a:pt x="69" y="654"/>
                  </a:lnTo>
                  <a:lnTo>
                    <a:pt x="65" y="658"/>
                  </a:lnTo>
                  <a:lnTo>
                    <a:pt x="52" y="645"/>
                  </a:lnTo>
                  <a:lnTo>
                    <a:pt x="40" y="623"/>
                  </a:lnTo>
                  <a:lnTo>
                    <a:pt x="30" y="596"/>
                  </a:lnTo>
                  <a:lnTo>
                    <a:pt x="19" y="566"/>
                  </a:lnTo>
                  <a:lnTo>
                    <a:pt x="12" y="538"/>
                  </a:lnTo>
                  <a:lnTo>
                    <a:pt x="7" y="514"/>
                  </a:lnTo>
                  <a:lnTo>
                    <a:pt x="1" y="498"/>
                  </a:lnTo>
                  <a:lnTo>
                    <a:pt x="0" y="491"/>
                  </a:lnTo>
                  <a:lnTo>
                    <a:pt x="1" y="491"/>
                  </a:lnTo>
                  <a:lnTo>
                    <a:pt x="3" y="491"/>
                  </a:lnTo>
                  <a:lnTo>
                    <a:pt x="10" y="491"/>
                  </a:lnTo>
                  <a:lnTo>
                    <a:pt x="19" y="486"/>
                  </a:lnTo>
                  <a:lnTo>
                    <a:pt x="27" y="479"/>
                  </a:lnTo>
                  <a:lnTo>
                    <a:pt x="40" y="470"/>
                  </a:lnTo>
                  <a:lnTo>
                    <a:pt x="58" y="457"/>
                  </a:lnTo>
                  <a:lnTo>
                    <a:pt x="70" y="437"/>
                  </a:lnTo>
                  <a:lnTo>
                    <a:pt x="82" y="424"/>
                  </a:lnTo>
                  <a:lnTo>
                    <a:pt x="102" y="405"/>
                  </a:lnTo>
                  <a:lnTo>
                    <a:pt x="124" y="378"/>
                  </a:lnTo>
                  <a:lnTo>
                    <a:pt x="150" y="351"/>
                  </a:lnTo>
                  <a:lnTo>
                    <a:pt x="180" y="319"/>
                  </a:lnTo>
                  <a:lnTo>
                    <a:pt x="213" y="283"/>
                  </a:lnTo>
                  <a:lnTo>
                    <a:pt x="247" y="251"/>
                  </a:lnTo>
                  <a:lnTo>
                    <a:pt x="285" y="214"/>
                  </a:lnTo>
                  <a:lnTo>
                    <a:pt x="319" y="176"/>
                  </a:lnTo>
                  <a:lnTo>
                    <a:pt x="354" y="143"/>
                  </a:lnTo>
                  <a:lnTo>
                    <a:pt x="388" y="110"/>
                  </a:lnTo>
                  <a:lnTo>
                    <a:pt x="418" y="78"/>
                  </a:lnTo>
                  <a:lnTo>
                    <a:pt x="447" y="52"/>
                  </a:lnTo>
                  <a:lnTo>
                    <a:pt x="470" y="30"/>
                  </a:lnTo>
                  <a:lnTo>
                    <a:pt x="492" y="12"/>
                  </a:lnTo>
                  <a:lnTo>
                    <a:pt x="503" y="0"/>
                  </a:lnTo>
                  <a:lnTo>
                    <a:pt x="505" y="42"/>
                  </a:lnTo>
                  <a:lnTo>
                    <a:pt x="515" y="91"/>
                  </a:lnTo>
                  <a:lnTo>
                    <a:pt x="529" y="134"/>
                  </a:lnTo>
                  <a:lnTo>
                    <a:pt x="552" y="154"/>
                  </a:lnTo>
                  <a:close/>
                </a:path>
              </a:pathLst>
            </a:custGeom>
            <a:solidFill>
              <a:srgbClr val="FFFFFF"/>
            </a:solidFill>
            <a:ln w="9525">
              <a:solidFill>
                <a:srgbClr val="0000FF"/>
              </a:solidFill>
              <a:round/>
              <a:headEnd/>
              <a:tailEnd/>
            </a:ln>
          </p:spPr>
          <p:txBody>
            <a:bodyPr/>
            <a:lstStyle/>
            <a:p>
              <a:endParaRPr lang="vi-VN"/>
            </a:p>
          </p:txBody>
        </p:sp>
        <p:sp>
          <p:nvSpPr>
            <p:cNvPr id="20492" name="Freeform 14"/>
            <p:cNvSpPr>
              <a:spLocks/>
            </p:cNvSpPr>
            <p:nvPr/>
          </p:nvSpPr>
          <p:spPr bwMode="auto">
            <a:xfrm>
              <a:off x="5743" y="3234"/>
              <a:ext cx="552" cy="658"/>
            </a:xfrm>
            <a:custGeom>
              <a:avLst/>
              <a:gdLst>
                <a:gd name="T0" fmla="*/ 552 w 552"/>
                <a:gd name="T1" fmla="*/ 154 h 658"/>
                <a:gd name="T2" fmla="*/ 552 w 552"/>
                <a:gd name="T3" fmla="*/ 154 h 658"/>
                <a:gd name="T4" fmla="*/ 542 w 552"/>
                <a:gd name="T5" fmla="*/ 164 h 658"/>
                <a:gd name="T6" fmla="*/ 523 w 552"/>
                <a:gd name="T7" fmla="*/ 185 h 658"/>
                <a:gd name="T8" fmla="*/ 497 w 552"/>
                <a:gd name="T9" fmla="*/ 214 h 658"/>
                <a:gd name="T10" fmla="*/ 464 w 552"/>
                <a:gd name="T11" fmla="*/ 248 h 658"/>
                <a:gd name="T12" fmla="*/ 428 w 552"/>
                <a:gd name="T13" fmla="*/ 284 h 658"/>
                <a:gd name="T14" fmla="*/ 387 w 552"/>
                <a:gd name="T15" fmla="*/ 329 h 658"/>
                <a:gd name="T16" fmla="*/ 342 w 552"/>
                <a:gd name="T17" fmla="*/ 372 h 658"/>
                <a:gd name="T18" fmla="*/ 299 w 552"/>
                <a:gd name="T19" fmla="*/ 420 h 658"/>
                <a:gd name="T20" fmla="*/ 253 w 552"/>
                <a:gd name="T21" fmla="*/ 465 h 658"/>
                <a:gd name="T22" fmla="*/ 213 w 552"/>
                <a:gd name="T23" fmla="*/ 506 h 658"/>
                <a:gd name="T24" fmla="*/ 174 w 552"/>
                <a:gd name="T25" fmla="*/ 548 h 658"/>
                <a:gd name="T26" fmla="*/ 137 w 552"/>
                <a:gd name="T27" fmla="*/ 584 h 658"/>
                <a:gd name="T28" fmla="*/ 108 w 552"/>
                <a:gd name="T29" fmla="*/ 615 h 658"/>
                <a:gd name="T30" fmla="*/ 85 w 552"/>
                <a:gd name="T31" fmla="*/ 638 h 658"/>
                <a:gd name="T32" fmla="*/ 69 w 552"/>
                <a:gd name="T33" fmla="*/ 654 h 658"/>
                <a:gd name="T34" fmla="*/ 65 w 552"/>
                <a:gd name="T35" fmla="*/ 658 h 658"/>
                <a:gd name="T36" fmla="*/ 65 w 552"/>
                <a:gd name="T37" fmla="*/ 658 h 658"/>
                <a:gd name="T38" fmla="*/ 52 w 552"/>
                <a:gd name="T39" fmla="*/ 645 h 658"/>
                <a:gd name="T40" fmla="*/ 40 w 552"/>
                <a:gd name="T41" fmla="*/ 623 h 658"/>
                <a:gd name="T42" fmla="*/ 30 w 552"/>
                <a:gd name="T43" fmla="*/ 596 h 658"/>
                <a:gd name="T44" fmla="*/ 19 w 552"/>
                <a:gd name="T45" fmla="*/ 566 h 658"/>
                <a:gd name="T46" fmla="*/ 12 w 552"/>
                <a:gd name="T47" fmla="*/ 538 h 658"/>
                <a:gd name="T48" fmla="*/ 7 w 552"/>
                <a:gd name="T49" fmla="*/ 514 h 658"/>
                <a:gd name="T50" fmla="*/ 1 w 552"/>
                <a:gd name="T51" fmla="*/ 498 h 658"/>
                <a:gd name="T52" fmla="*/ 0 w 552"/>
                <a:gd name="T53" fmla="*/ 491 h 658"/>
                <a:gd name="T54" fmla="*/ 0 w 552"/>
                <a:gd name="T55" fmla="*/ 491 h 658"/>
                <a:gd name="T56" fmla="*/ 1 w 552"/>
                <a:gd name="T57" fmla="*/ 491 h 658"/>
                <a:gd name="T58" fmla="*/ 3 w 552"/>
                <a:gd name="T59" fmla="*/ 491 h 658"/>
                <a:gd name="T60" fmla="*/ 10 w 552"/>
                <a:gd name="T61" fmla="*/ 491 h 658"/>
                <a:gd name="T62" fmla="*/ 19 w 552"/>
                <a:gd name="T63" fmla="*/ 486 h 658"/>
                <a:gd name="T64" fmla="*/ 27 w 552"/>
                <a:gd name="T65" fmla="*/ 479 h 658"/>
                <a:gd name="T66" fmla="*/ 40 w 552"/>
                <a:gd name="T67" fmla="*/ 470 h 658"/>
                <a:gd name="T68" fmla="*/ 58 w 552"/>
                <a:gd name="T69" fmla="*/ 457 h 658"/>
                <a:gd name="T70" fmla="*/ 70 w 552"/>
                <a:gd name="T71" fmla="*/ 437 h 658"/>
                <a:gd name="T72" fmla="*/ 70 w 552"/>
                <a:gd name="T73" fmla="*/ 437 h 658"/>
                <a:gd name="T74" fmla="*/ 82 w 552"/>
                <a:gd name="T75" fmla="*/ 424 h 658"/>
                <a:gd name="T76" fmla="*/ 102 w 552"/>
                <a:gd name="T77" fmla="*/ 405 h 658"/>
                <a:gd name="T78" fmla="*/ 124 w 552"/>
                <a:gd name="T79" fmla="*/ 378 h 658"/>
                <a:gd name="T80" fmla="*/ 150 w 552"/>
                <a:gd name="T81" fmla="*/ 351 h 658"/>
                <a:gd name="T82" fmla="*/ 180 w 552"/>
                <a:gd name="T83" fmla="*/ 319 h 658"/>
                <a:gd name="T84" fmla="*/ 213 w 552"/>
                <a:gd name="T85" fmla="*/ 283 h 658"/>
                <a:gd name="T86" fmla="*/ 247 w 552"/>
                <a:gd name="T87" fmla="*/ 251 h 658"/>
                <a:gd name="T88" fmla="*/ 285 w 552"/>
                <a:gd name="T89" fmla="*/ 214 h 658"/>
                <a:gd name="T90" fmla="*/ 319 w 552"/>
                <a:gd name="T91" fmla="*/ 176 h 658"/>
                <a:gd name="T92" fmla="*/ 354 w 552"/>
                <a:gd name="T93" fmla="*/ 143 h 658"/>
                <a:gd name="T94" fmla="*/ 388 w 552"/>
                <a:gd name="T95" fmla="*/ 110 h 658"/>
                <a:gd name="T96" fmla="*/ 418 w 552"/>
                <a:gd name="T97" fmla="*/ 78 h 658"/>
                <a:gd name="T98" fmla="*/ 447 w 552"/>
                <a:gd name="T99" fmla="*/ 52 h 658"/>
                <a:gd name="T100" fmla="*/ 470 w 552"/>
                <a:gd name="T101" fmla="*/ 30 h 658"/>
                <a:gd name="T102" fmla="*/ 492 w 552"/>
                <a:gd name="T103" fmla="*/ 12 h 658"/>
                <a:gd name="T104" fmla="*/ 503 w 552"/>
                <a:gd name="T105" fmla="*/ 0 h 658"/>
                <a:gd name="T106" fmla="*/ 503 w 552"/>
                <a:gd name="T107" fmla="*/ 0 h 658"/>
                <a:gd name="T108" fmla="*/ 505 w 552"/>
                <a:gd name="T109" fmla="*/ 42 h 658"/>
                <a:gd name="T110" fmla="*/ 515 w 552"/>
                <a:gd name="T111" fmla="*/ 91 h 658"/>
                <a:gd name="T112" fmla="*/ 529 w 552"/>
                <a:gd name="T113" fmla="*/ 134 h 658"/>
                <a:gd name="T114" fmla="*/ 552 w 552"/>
                <a:gd name="T115" fmla="*/ 154 h 65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52"/>
                <a:gd name="T175" fmla="*/ 0 h 658"/>
                <a:gd name="T176" fmla="*/ 552 w 552"/>
                <a:gd name="T177" fmla="*/ 658 h 65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52" h="658">
                  <a:moveTo>
                    <a:pt x="552" y="154"/>
                  </a:moveTo>
                  <a:lnTo>
                    <a:pt x="552" y="154"/>
                  </a:lnTo>
                  <a:lnTo>
                    <a:pt x="542" y="164"/>
                  </a:lnTo>
                  <a:lnTo>
                    <a:pt x="523" y="185"/>
                  </a:lnTo>
                  <a:lnTo>
                    <a:pt x="497" y="214"/>
                  </a:lnTo>
                  <a:lnTo>
                    <a:pt x="464" y="248"/>
                  </a:lnTo>
                  <a:lnTo>
                    <a:pt x="428" y="284"/>
                  </a:lnTo>
                  <a:lnTo>
                    <a:pt x="387" y="329"/>
                  </a:lnTo>
                  <a:lnTo>
                    <a:pt x="342" y="372"/>
                  </a:lnTo>
                  <a:lnTo>
                    <a:pt x="299" y="420"/>
                  </a:lnTo>
                  <a:lnTo>
                    <a:pt x="253" y="465"/>
                  </a:lnTo>
                  <a:lnTo>
                    <a:pt x="213" y="506"/>
                  </a:lnTo>
                  <a:lnTo>
                    <a:pt x="174" y="548"/>
                  </a:lnTo>
                  <a:lnTo>
                    <a:pt x="137" y="584"/>
                  </a:lnTo>
                  <a:lnTo>
                    <a:pt x="108" y="615"/>
                  </a:lnTo>
                  <a:lnTo>
                    <a:pt x="85" y="638"/>
                  </a:lnTo>
                  <a:lnTo>
                    <a:pt x="69" y="654"/>
                  </a:lnTo>
                  <a:lnTo>
                    <a:pt x="65" y="658"/>
                  </a:lnTo>
                  <a:lnTo>
                    <a:pt x="52" y="645"/>
                  </a:lnTo>
                  <a:lnTo>
                    <a:pt x="40" y="623"/>
                  </a:lnTo>
                  <a:lnTo>
                    <a:pt x="30" y="596"/>
                  </a:lnTo>
                  <a:lnTo>
                    <a:pt x="19" y="566"/>
                  </a:lnTo>
                  <a:lnTo>
                    <a:pt x="12" y="538"/>
                  </a:lnTo>
                  <a:lnTo>
                    <a:pt x="7" y="514"/>
                  </a:lnTo>
                  <a:lnTo>
                    <a:pt x="1" y="498"/>
                  </a:lnTo>
                  <a:lnTo>
                    <a:pt x="0" y="491"/>
                  </a:lnTo>
                  <a:lnTo>
                    <a:pt x="1" y="491"/>
                  </a:lnTo>
                  <a:lnTo>
                    <a:pt x="3" y="491"/>
                  </a:lnTo>
                  <a:lnTo>
                    <a:pt x="10" y="491"/>
                  </a:lnTo>
                  <a:lnTo>
                    <a:pt x="19" y="486"/>
                  </a:lnTo>
                  <a:lnTo>
                    <a:pt x="27" y="479"/>
                  </a:lnTo>
                  <a:lnTo>
                    <a:pt x="40" y="470"/>
                  </a:lnTo>
                  <a:lnTo>
                    <a:pt x="58" y="457"/>
                  </a:lnTo>
                  <a:lnTo>
                    <a:pt x="70" y="437"/>
                  </a:lnTo>
                  <a:lnTo>
                    <a:pt x="82" y="424"/>
                  </a:lnTo>
                  <a:lnTo>
                    <a:pt x="102" y="405"/>
                  </a:lnTo>
                  <a:lnTo>
                    <a:pt x="124" y="378"/>
                  </a:lnTo>
                  <a:lnTo>
                    <a:pt x="150" y="351"/>
                  </a:lnTo>
                  <a:lnTo>
                    <a:pt x="180" y="319"/>
                  </a:lnTo>
                  <a:lnTo>
                    <a:pt x="213" y="283"/>
                  </a:lnTo>
                  <a:lnTo>
                    <a:pt x="247" y="251"/>
                  </a:lnTo>
                  <a:lnTo>
                    <a:pt x="285" y="214"/>
                  </a:lnTo>
                  <a:lnTo>
                    <a:pt x="319" y="176"/>
                  </a:lnTo>
                  <a:lnTo>
                    <a:pt x="354" y="143"/>
                  </a:lnTo>
                  <a:lnTo>
                    <a:pt x="388" y="110"/>
                  </a:lnTo>
                  <a:lnTo>
                    <a:pt x="418" y="78"/>
                  </a:lnTo>
                  <a:lnTo>
                    <a:pt x="447" y="52"/>
                  </a:lnTo>
                  <a:lnTo>
                    <a:pt x="470" y="30"/>
                  </a:lnTo>
                  <a:lnTo>
                    <a:pt x="492" y="12"/>
                  </a:lnTo>
                  <a:lnTo>
                    <a:pt x="503" y="0"/>
                  </a:lnTo>
                  <a:lnTo>
                    <a:pt x="505" y="42"/>
                  </a:lnTo>
                  <a:lnTo>
                    <a:pt x="515" y="91"/>
                  </a:lnTo>
                  <a:lnTo>
                    <a:pt x="529" y="134"/>
                  </a:lnTo>
                  <a:lnTo>
                    <a:pt x="552" y="154"/>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493" name="Freeform 15"/>
            <p:cNvSpPr>
              <a:spLocks/>
            </p:cNvSpPr>
            <p:nvPr/>
          </p:nvSpPr>
          <p:spPr bwMode="auto">
            <a:xfrm>
              <a:off x="4914" y="2918"/>
              <a:ext cx="1407" cy="1020"/>
            </a:xfrm>
            <a:custGeom>
              <a:avLst/>
              <a:gdLst>
                <a:gd name="T0" fmla="*/ 317 w 1407"/>
                <a:gd name="T1" fmla="*/ 762 h 1020"/>
                <a:gd name="T2" fmla="*/ 261 w 1407"/>
                <a:gd name="T3" fmla="*/ 681 h 1020"/>
                <a:gd name="T4" fmla="*/ 231 w 1407"/>
                <a:gd name="T5" fmla="*/ 603 h 1020"/>
                <a:gd name="T6" fmla="*/ 238 w 1407"/>
                <a:gd name="T7" fmla="*/ 544 h 1020"/>
                <a:gd name="T8" fmla="*/ 109 w 1407"/>
                <a:gd name="T9" fmla="*/ 488 h 1020"/>
                <a:gd name="T10" fmla="*/ 103 w 1407"/>
                <a:gd name="T11" fmla="*/ 550 h 1020"/>
                <a:gd name="T12" fmla="*/ 133 w 1407"/>
                <a:gd name="T13" fmla="*/ 629 h 1020"/>
                <a:gd name="T14" fmla="*/ 189 w 1407"/>
                <a:gd name="T15" fmla="*/ 708 h 1020"/>
                <a:gd name="T16" fmla="*/ 255 w 1407"/>
                <a:gd name="T17" fmla="*/ 752 h 1020"/>
                <a:gd name="T18" fmla="*/ 218 w 1407"/>
                <a:gd name="T19" fmla="*/ 736 h 1020"/>
                <a:gd name="T20" fmla="*/ 189 w 1407"/>
                <a:gd name="T21" fmla="*/ 726 h 1020"/>
                <a:gd name="T22" fmla="*/ 97 w 1407"/>
                <a:gd name="T23" fmla="*/ 672 h 1020"/>
                <a:gd name="T24" fmla="*/ 41 w 1407"/>
                <a:gd name="T25" fmla="*/ 592 h 1020"/>
                <a:gd name="T26" fmla="*/ 12 w 1407"/>
                <a:gd name="T27" fmla="*/ 512 h 1020"/>
                <a:gd name="T28" fmla="*/ 18 w 1407"/>
                <a:gd name="T29" fmla="*/ 453 h 1020"/>
                <a:gd name="T30" fmla="*/ 31 w 1407"/>
                <a:gd name="T31" fmla="*/ 442 h 1020"/>
                <a:gd name="T32" fmla="*/ 40 w 1407"/>
                <a:gd name="T33" fmla="*/ 407 h 1020"/>
                <a:gd name="T34" fmla="*/ 80 w 1407"/>
                <a:gd name="T35" fmla="*/ 355 h 1020"/>
                <a:gd name="T36" fmla="*/ 159 w 1407"/>
                <a:gd name="T37" fmla="*/ 271 h 1020"/>
                <a:gd name="T38" fmla="*/ 283 w 1407"/>
                <a:gd name="T39" fmla="*/ 150 h 1020"/>
                <a:gd name="T40" fmla="*/ 406 w 1407"/>
                <a:gd name="T41" fmla="*/ 23 h 1020"/>
                <a:gd name="T42" fmla="*/ 437 w 1407"/>
                <a:gd name="T43" fmla="*/ 2 h 1020"/>
                <a:gd name="T44" fmla="*/ 474 w 1407"/>
                <a:gd name="T45" fmla="*/ 4 h 1020"/>
                <a:gd name="T46" fmla="*/ 539 w 1407"/>
                <a:gd name="T47" fmla="*/ 26 h 1020"/>
                <a:gd name="T48" fmla="*/ 694 w 1407"/>
                <a:gd name="T49" fmla="*/ 77 h 1020"/>
                <a:gd name="T50" fmla="*/ 899 w 1407"/>
                <a:gd name="T51" fmla="*/ 139 h 1020"/>
                <a:gd name="T52" fmla="*/ 1105 w 1407"/>
                <a:gd name="T53" fmla="*/ 202 h 1020"/>
                <a:gd name="T54" fmla="*/ 1259 w 1407"/>
                <a:gd name="T55" fmla="*/ 253 h 1020"/>
                <a:gd name="T56" fmla="*/ 1334 w 1407"/>
                <a:gd name="T57" fmla="*/ 281 h 1020"/>
                <a:gd name="T58" fmla="*/ 1332 w 1407"/>
                <a:gd name="T59" fmla="*/ 316 h 1020"/>
                <a:gd name="T60" fmla="*/ 1276 w 1407"/>
                <a:gd name="T61" fmla="*/ 368 h 1020"/>
                <a:gd name="T62" fmla="*/ 1183 w 1407"/>
                <a:gd name="T63" fmla="*/ 459 h 1020"/>
                <a:gd name="T64" fmla="*/ 1076 w 1407"/>
                <a:gd name="T65" fmla="*/ 567 h 1020"/>
                <a:gd name="T66" fmla="*/ 979 w 1407"/>
                <a:gd name="T67" fmla="*/ 667 h 1020"/>
                <a:gd name="T68" fmla="*/ 911 w 1407"/>
                <a:gd name="T69" fmla="*/ 740 h 1020"/>
                <a:gd name="T70" fmla="*/ 869 w 1407"/>
                <a:gd name="T71" fmla="*/ 786 h 1020"/>
                <a:gd name="T72" fmla="*/ 839 w 1407"/>
                <a:gd name="T73" fmla="*/ 807 h 1020"/>
                <a:gd name="T74" fmla="*/ 829 w 1407"/>
                <a:gd name="T75" fmla="*/ 807 h 1020"/>
                <a:gd name="T76" fmla="*/ 841 w 1407"/>
                <a:gd name="T77" fmla="*/ 854 h 1020"/>
                <a:gd name="T78" fmla="*/ 869 w 1407"/>
                <a:gd name="T79" fmla="*/ 939 h 1020"/>
                <a:gd name="T80" fmla="*/ 898 w 1407"/>
                <a:gd name="T81" fmla="*/ 970 h 1020"/>
                <a:gd name="T82" fmla="*/ 966 w 1407"/>
                <a:gd name="T83" fmla="*/ 900 h 1020"/>
                <a:gd name="T84" fmla="*/ 1082 w 1407"/>
                <a:gd name="T85" fmla="*/ 781 h 1020"/>
                <a:gd name="T86" fmla="*/ 1216 w 1407"/>
                <a:gd name="T87" fmla="*/ 645 h 1020"/>
                <a:gd name="T88" fmla="*/ 1326 w 1407"/>
                <a:gd name="T89" fmla="*/ 530 h 1020"/>
                <a:gd name="T90" fmla="*/ 1381 w 1407"/>
                <a:gd name="T91" fmla="*/ 470 h 1020"/>
                <a:gd name="T92" fmla="*/ 1401 w 1407"/>
                <a:gd name="T93" fmla="*/ 485 h 1020"/>
                <a:gd name="T94" fmla="*/ 1302 w 1407"/>
                <a:gd name="T95" fmla="*/ 590 h 1020"/>
                <a:gd name="T96" fmla="*/ 1183 w 1407"/>
                <a:gd name="T97" fmla="*/ 714 h 1020"/>
                <a:gd name="T98" fmla="*/ 1081 w 1407"/>
                <a:gd name="T99" fmla="*/ 825 h 1020"/>
                <a:gd name="T100" fmla="*/ 1000 w 1407"/>
                <a:gd name="T101" fmla="*/ 915 h 1020"/>
                <a:gd name="T102" fmla="*/ 945 w 1407"/>
                <a:gd name="T103" fmla="*/ 970 h 1020"/>
                <a:gd name="T104" fmla="*/ 928 w 1407"/>
                <a:gd name="T105" fmla="*/ 990 h 1020"/>
                <a:gd name="T106" fmla="*/ 914 w 1407"/>
                <a:gd name="T107" fmla="*/ 1016 h 1020"/>
                <a:gd name="T108" fmla="*/ 876 w 1407"/>
                <a:gd name="T109" fmla="*/ 1016 h 1020"/>
                <a:gd name="T110" fmla="*/ 839 w 1407"/>
                <a:gd name="T111" fmla="*/ 995 h 1020"/>
                <a:gd name="T112" fmla="*/ 779 w 1407"/>
                <a:gd name="T113" fmla="*/ 968 h 1020"/>
                <a:gd name="T114" fmla="*/ 690 w 1407"/>
                <a:gd name="T115" fmla="*/ 931 h 1020"/>
                <a:gd name="T116" fmla="*/ 585 w 1407"/>
                <a:gd name="T117" fmla="*/ 884 h 1020"/>
                <a:gd name="T118" fmla="*/ 474 w 1407"/>
                <a:gd name="T119" fmla="*/ 840 h 102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407"/>
                <a:gd name="T181" fmla="*/ 0 h 1020"/>
                <a:gd name="T182" fmla="*/ 1407 w 1407"/>
                <a:gd name="T183" fmla="*/ 1020 h 102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407" h="1020">
                  <a:moveTo>
                    <a:pt x="401" y="808"/>
                  </a:moveTo>
                  <a:lnTo>
                    <a:pt x="353" y="786"/>
                  </a:lnTo>
                  <a:lnTo>
                    <a:pt x="317" y="762"/>
                  </a:lnTo>
                  <a:lnTo>
                    <a:pt x="293" y="736"/>
                  </a:lnTo>
                  <a:lnTo>
                    <a:pt x="274" y="708"/>
                  </a:lnTo>
                  <a:lnTo>
                    <a:pt x="261" y="681"/>
                  </a:lnTo>
                  <a:lnTo>
                    <a:pt x="251" y="655"/>
                  </a:lnTo>
                  <a:lnTo>
                    <a:pt x="242" y="629"/>
                  </a:lnTo>
                  <a:lnTo>
                    <a:pt x="231" y="603"/>
                  </a:lnTo>
                  <a:lnTo>
                    <a:pt x="219" y="570"/>
                  </a:lnTo>
                  <a:lnTo>
                    <a:pt x="224" y="550"/>
                  </a:lnTo>
                  <a:lnTo>
                    <a:pt x="238" y="544"/>
                  </a:lnTo>
                  <a:lnTo>
                    <a:pt x="257" y="550"/>
                  </a:lnTo>
                  <a:lnTo>
                    <a:pt x="129" y="496"/>
                  </a:lnTo>
                  <a:lnTo>
                    <a:pt x="109" y="488"/>
                  </a:lnTo>
                  <a:lnTo>
                    <a:pt x="96" y="496"/>
                  </a:lnTo>
                  <a:lnTo>
                    <a:pt x="92" y="517"/>
                  </a:lnTo>
                  <a:lnTo>
                    <a:pt x="103" y="550"/>
                  </a:lnTo>
                  <a:lnTo>
                    <a:pt x="113" y="576"/>
                  </a:lnTo>
                  <a:lnTo>
                    <a:pt x="122" y="600"/>
                  </a:lnTo>
                  <a:lnTo>
                    <a:pt x="133" y="629"/>
                  </a:lnTo>
                  <a:lnTo>
                    <a:pt x="146" y="655"/>
                  </a:lnTo>
                  <a:lnTo>
                    <a:pt x="163" y="684"/>
                  </a:lnTo>
                  <a:lnTo>
                    <a:pt x="189" y="708"/>
                  </a:lnTo>
                  <a:lnTo>
                    <a:pt x="224" y="736"/>
                  </a:lnTo>
                  <a:lnTo>
                    <a:pt x="270" y="757"/>
                  </a:lnTo>
                  <a:lnTo>
                    <a:pt x="255" y="752"/>
                  </a:lnTo>
                  <a:lnTo>
                    <a:pt x="242" y="747"/>
                  </a:lnTo>
                  <a:lnTo>
                    <a:pt x="230" y="743"/>
                  </a:lnTo>
                  <a:lnTo>
                    <a:pt x="218" y="736"/>
                  </a:lnTo>
                  <a:lnTo>
                    <a:pt x="208" y="731"/>
                  </a:lnTo>
                  <a:lnTo>
                    <a:pt x="198" y="727"/>
                  </a:lnTo>
                  <a:lnTo>
                    <a:pt x="189" y="726"/>
                  </a:lnTo>
                  <a:lnTo>
                    <a:pt x="181" y="721"/>
                  </a:lnTo>
                  <a:lnTo>
                    <a:pt x="133" y="697"/>
                  </a:lnTo>
                  <a:lnTo>
                    <a:pt x="97" y="672"/>
                  </a:lnTo>
                  <a:lnTo>
                    <a:pt x="71" y="646"/>
                  </a:lnTo>
                  <a:lnTo>
                    <a:pt x="54" y="622"/>
                  </a:lnTo>
                  <a:lnTo>
                    <a:pt x="41" y="592"/>
                  </a:lnTo>
                  <a:lnTo>
                    <a:pt x="31" y="567"/>
                  </a:lnTo>
                  <a:lnTo>
                    <a:pt x="23" y="540"/>
                  </a:lnTo>
                  <a:lnTo>
                    <a:pt x="12" y="512"/>
                  </a:lnTo>
                  <a:lnTo>
                    <a:pt x="0" y="480"/>
                  </a:lnTo>
                  <a:lnTo>
                    <a:pt x="4" y="459"/>
                  </a:lnTo>
                  <a:lnTo>
                    <a:pt x="18" y="453"/>
                  </a:lnTo>
                  <a:lnTo>
                    <a:pt x="38" y="462"/>
                  </a:lnTo>
                  <a:lnTo>
                    <a:pt x="34" y="453"/>
                  </a:lnTo>
                  <a:lnTo>
                    <a:pt x="31" y="442"/>
                  </a:lnTo>
                  <a:lnTo>
                    <a:pt x="31" y="433"/>
                  </a:lnTo>
                  <a:lnTo>
                    <a:pt x="34" y="420"/>
                  </a:lnTo>
                  <a:lnTo>
                    <a:pt x="40" y="407"/>
                  </a:lnTo>
                  <a:lnTo>
                    <a:pt x="48" y="391"/>
                  </a:lnTo>
                  <a:lnTo>
                    <a:pt x="61" y="374"/>
                  </a:lnTo>
                  <a:lnTo>
                    <a:pt x="80" y="355"/>
                  </a:lnTo>
                  <a:lnTo>
                    <a:pt x="100" y="332"/>
                  </a:lnTo>
                  <a:lnTo>
                    <a:pt x="126" y="304"/>
                  </a:lnTo>
                  <a:lnTo>
                    <a:pt x="159" y="271"/>
                  </a:lnTo>
                  <a:lnTo>
                    <a:pt x="194" y="235"/>
                  </a:lnTo>
                  <a:lnTo>
                    <a:pt x="235" y="195"/>
                  </a:lnTo>
                  <a:lnTo>
                    <a:pt x="283" y="150"/>
                  </a:lnTo>
                  <a:lnTo>
                    <a:pt x="334" y="95"/>
                  </a:lnTo>
                  <a:lnTo>
                    <a:pt x="393" y="36"/>
                  </a:lnTo>
                  <a:lnTo>
                    <a:pt x="406" y="23"/>
                  </a:lnTo>
                  <a:lnTo>
                    <a:pt x="418" y="12"/>
                  </a:lnTo>
                  <a:lnTo>
                    <a:pt x="429" y="4"/>
                  </a:lnTo>
                  <a:lnTo>
                    <a:pt x="437" y="2"/>
                  </a:lnTo>
                  <a:lnTo>
                    <a:pt x="448" y="0"/>
                  </a:lnTo>
                  <a:lnTo>
                    <a:pt x="460" y="2"/>
                  </a:lnTo>
                  <a:lnTo>
                    <a:pt x="474" y="4"/>
                  </a:lnTo>
                  <a:lnTo>
                    <a:pt x="493" y="10"/>
                  </a:lnTo>
                  <a:lnTo>
                    <a:pt x="510" y="16"/>
                  </a:lnTo>
                  <a:lnTo>
                    <a:pt x="539" y="26"/>
                  </a:lnTo>
                  <a:lnTo>
                    <a:pt x="580" y="40"/>
                  </a:lnTo>
                  <a:lnTo>
                    <a:pt x="634" y="55"/>
                  </a:lnTo>
                  <a:lnTo>
                    <a:pt x="694" y="77"/>
                  </a:lnTo>
                  <a:lnTo>
                    <a:pt x="760" y="95"/>
                  </a:lnTo>
                  <a:lnTo>
                    <a:pt x="829" y="117"/>
                  </a:lnTo>
                  <a:lnTo>
                    <a:pt x="899" y="139"/>
                  </a:lnTo>
                  <a:lnTo>
                    <a:pt x="970" y="160"/>
                  </a:lnTo>
                  <a:lnTo>
                    <a:pt x="1040" y="182"/>
                  </a:lnTo>
                  <a:lnTo>
                    <a:pt x="1105" y="202"/>
                  </a:lnTo>
                  <a:lnTo>
                    <a:pt x="1165" y="219"/>
                  </a:lnTo>
                  <a:lnTo>
                    <a:pt x="1217" y="240"/>
                  </a:lnTo>
                  <a:lnTo>
                    <a:pt x="1259" y="253"/>
                  </a:lnTo>
                  <a:lnTo>
                    <a:pt x="1289" y="261"/>
                  </a:lnTo>
                  <a:lnTo>
                    <a:pt x="1306" y="267"/>
                  </a:lnTo>
                  <a:lnTo>
                    <a:pt x="1334" y="281"/>
                  </a:lnTo>
                  <a:lnTo>
                    <a:pt x="1345" y="293"/>
                  </a:lnTo>
                  <a:lnTo>
                    <a:pt x="1341" y="304"/>
                  </a:lnTo>
                  <a:lnTo>
                    <a:pt x="1332" y="316"/>
                  </a:lnTo>
                  <a:lnTo>
                    <a:pt x="1321" y="328"/>
                  </a:lnTo>
                  <a:lnTo>
                    <a:pt x="1299" y="346"/>
                  </a:lnTo>
                  <a:lnTo>
                    <a:pt x="1276" y="368"/>
                  </a:lnTo>
                  <a:lnTo>
                    <a:pt x="1247" y="394"/>
                  </a:lnTo>
                  <a:lnTo>
                    <a:pt x="1217" y="426"/>
                  </a:lnTo>
                  <a:lnTo>
                    <a:pt x="1183" y="459"/>
                  </a:lnTo>
                  <a:lnTo>
                    <a:pt x="1148" y="492"/>
                  </a:lnTo>
                  <a:lnTo>
                    <a:pt x="1114" y="530"/>
                  </a:lnTo>
                  <a:lnTo>
                    <a:pt x="1076" y="567"/>
                  </a:lnTo>
                  <a:lnTo>
                    <a:pt x="1042" y="599"/>
                  </a:lnTo>
                  <a:lnTo>
                    <a:pt x="1009" y="635"/>
                  </a:lnTo>
                  <a:lnTo>
                    <a:pt x="979" y="667"/>
                  </a:lnTo>
                  <a:lnTo>
                    <a:pt x="953" y="694"/>
                  </a:lnTo>
                  <a:lnTo>
                    <a:pt x="931" y="721"/>
                  </a:lnTo>
                  <a:lnTo>
                    <a:pt x="911" y="740"/>
                  </a:lnTo>
                  <a:lnTo>
                    <a:pt x="899" y="753"/>
                  </a:lnTo>
                  <a:lnTo>
                    <a:pt x="887" y="773"/>
                  </a:lnTo>
                  <a:lnTo>
                    <a:pt x="869" y="786"/>
                  </a:lnTo>
                  <a:lnTo>
                    <a:pt x="856" y="795"/>
                  </a:lnTo>
                  <a:lnTo>
                    <a:pt x="848" y="802"/>
                  </a:lnTo>
                  <a:lnTo>
                    <a:pt x="839" y="807"/>
                  </a:lnTo>
                  <a:lnTo>
                    <a:pt x="832" y="807"/>
                  </a:lnTo>
                  <a:lnTo>
                    <a:pt x="830" y="807"/>
                  </a:lnTo>
                  <a:lnTo>
                    <a:pt x="829" y="807"/>
                  </a:lnTo>
                  <a:lnTo>
                    <a:pt x="830" y="814"/>
                  </a:lnTo>
                  <a:lnTo>
                    <a:pt x="836" y="830"/>
                  </a:lnTo>
                  <a:lnTo>
                    <a:pt x="841" y="854"/>
                  </a:lnTo>
                  <a:lnTo>
                    <a:pt x="848" y="882"/>
                  </a:lnTo>
                  <a:lnTo>
                    <a:pt x="859" y="912"/>
                  </a:lnTo>
                  <a:lnTo>
                    <a:pt x="869" y="939"/>
                  </a:lnTo>
                  <a:lnTo>
                    <a:pt x="881" y="961"/>
                  </a:lnTo>
                  <a:lnTo>
                    <a:pt x="894" y="974"/>
                  </a:lnTo>
                  <a:lnTo>
                    <a:pt x="898" y="970"/>
                  </a:lnTo>
                  <a:lnTo>
                    <a:pt x="914" y="954"/>
                  </a:lnTo>
                  <a:lnTo>
                    <a:pt x="937" y="931"/>
                  </a:lnTo>
                  <a:lnTo>
                    <a:pt x="966" y="900"/>
                  </a:lnTo>
                  <a:lnTo>
                    <a:pt x="1003" y="864"/>
                  </a:lnTo>
                  <a:lnTo>
                    <a:pt x="1042" y="822"/>
                  </a:lnTo>
                  <a:lnTo>
                    <a:pt x="1082" y="781"/>
                  </a:lnTo>
                  <a:lnTo>
                    <a:pt x="1128" y="736"/>
                  </a:lnTo>
                  <a:lnTo>
                    <a:pt x="1171" y="688"/>
                  </a:lnTo>
                  <a:lnTo>
                    <a:pt x="1216" y="645"/>
                  </a:lnTo>
                  <a:lnTo>
                    <a:pt x="1257" y="600"/>
                  </a:lnTo>
                  <a:lnTo>
                    <a:pt x="1293" y="564"/>
                  </a:lnTo>
                  <a:lnTo>
                    <a:pt x="1326" y="530"/>
                  </a:lnTo>
                  <a:lnTo>
                    <a:pt x="1352" y="501"/>
                  </a:lnTo>
                  <a:lnTo>
                    <a:pt x="1371" y="480"/>
                  </a:lnTo>
                  <a:lnTo>
                    <a:pt x="1381" y="470"/>
                  </a:lnTo>
                  <a:lnTo>
                    <a:pt x="1398" y="457"/>
                  </a:lnTo>
                  <a:lnTo>
                    <a:pt x="1407" y="466"/>
                  </a:lnTo>
                  <a:lnTo>
                    <a:pt x="1401" y="485"/>
                  </a:lnTo>
                  <a:lnTo>
                    <a:pt x="1390" y="508"/>
                  </a:lnTo>
                  <a:lnTo>
                    <a:pt x="1345" y="548"/>
                  </a:lnTo>
                  <a:lnTo>
                    <a:pt x="1302" y="590"/>
                  </a:lnTo>
                  <a:lnTo>
                    <a:pt x="1262" y="632"/>
                  </a:lnTo>
                  <a:lnTo>
                    <a:pt x="1220" y="672"/>
                  </a:lnTo>
                  <a:lnTo>
                    <a:pt x="1183" y="714"/>
                  </a:lnTo>
                  <a:lnTo>
                    <a:pt x="1145" y="752"/>
                  </a:lnTo>
                  <a:lnTo>
                    <a:pt x="1114" y="789"/>
                  </a:lnTo>
                  <a:lnTo>
                    <a:pt x="1081" y="825"/>
                  </a:lnTo>
                  <a:lnTo>
                    <a:pt x="1049" y="857"/>
                  </a:lnTo>
                  <a:lnTo>
                    <a:pt x="1023" y="886"/>
                  </a:lnTo>
                  <a:lnTo>
                    <a:pt x="1000" y="915"/>
                  </a:lnTo>
                  <a:lnTo>
                    <a:pt x="979" y="936"/>
                  </a:lnTo>
                  <a:lnTo>
                    <a:pt x="961" y="957"/>
                  </a:lnTo>
                  <a:lnTo>
                    <a:pt x="945" y="970"/>
                  </a:lnTo>
                  <a:lnTo>
                    <a:pt x="935" y="978"/>
                  </a:lnTo>
                  <a:lnTo>
                    <a:pt x="927" y="980"/>
                  </a:lnTo>
                  <a:lnTo>
                    <a:pt x="928" y="990"/>
                  </a:lnTo>
                  <a:lnTo>
                    <a:pt x="927" y="1000"/>
                  </a:lnTo>
                  <a:lnTo>
                    <a:pt x="922" y="1008"/>
                  </a:lnTo>
                  <a:lnTo>
                    <a:pt x="914" y="1016"/>
                  </a:lnTo>
                  <a:lnTo>
                    <a:pt x="902" y="1020"/>
                  </a:lnTo>
                  <a:lnTo>
                    <a:pt x="889" y="1020"/>
                  </a:lnTo>
                  <a:lnTo>
                    <a:pt x="876" y="1016"/>
                  </a:lnTo>
                  <a:lnTo>
                    <a:pt x="861" y="1008"/>
                  </a:lnTo>
                  <a:lnTo>
                    <a:pt x="852" y="1004"/>
                  </a:lnTo>
                  <a:lnTo>
                    <a:pt x="839" y="995"/>
                  </a:lnTo>
                  <a:lnTo>
                    <a:pt x="822" y="985"/>
                  </a:lnTo>
                  <a:lnTo>
                    <a:pt x="802" y="978"/>
                  </a:lnTo>
                  <a:lnTo>
                    <a:pt x="779" y="968"/>
                  </a:lnTo>
                  <a:lnTo>
                    <a:pt x="753" y="957"/>
                  </a:lnTo>
                  <a:lnTo>
                    <a:pt x="723" y="944"/>
                  </a:lnTo>
                  <a:lnTo>
                    <a:pt x="690" y="931"/>
                  </a:lnTo>
                  <a:lnTo>
                    <a:pt x="657" y="916"/>
                  </a:lnTo>
                  <a:lnTo>
                    <a:pt x="622" y="900"/>
                  </a:lnTo>
                  <a:lnTo>
                    <a:pt x="585" y="884"/>
                  </a:lnTo>
                  <a:lnTo>
                    <a:pt x="549" y="869"/>
                  </a:lnTo>
                  <a:lnTo>
                    <a:pt x="511" y="854"/>
                  </a:lnTo>
                  <a:lnTo>
                    <a:pt x="474" y="840"/>
                  </a:lnTo>
                  <a:lnTo>
                    <a:pt x="437" y="825"/>
                  </a:lnTo>
                  <a:lnTo>
                    <a:pt x="401" y="808"/>
                  </a:lnTo>
                  <a:close/>
                </a:path>
              </a:pathLst>
            </a:custGeom>
            <a:solidFill>
              <a:srgbClr val="7F7F7F"/>
            </a:solidFill>
            <a:ln w="9525">
              <a:solidFill>
                <a:srgbClr val="0000FF"/>
              </a:solidFill>
              <a:round/>
              <a:headEnd/>
              <a:tailEnd/>
            </a:ln>
          </p:spPr>
          <p:txBody>
            <a:bodyPr/>
            <a:lstStyle/>
            <a:p>
              <a:endParaRPr lang="vi-VN"/>
            </a:p>
          </p:txBody>
        </p:sp>
        <p:sp>
          <p:nvSpPr>
            <p:cNvPr id="20494" name="Freeform 16"/>
            <p:cNvSpPr>
              <a:spLocks/>
            </p:cNvSpPr>
            <p:nvPr/>
          </p:nvSpPr>
          <p:spPr bwMode="auto">
            <a:xfrm>
              <a:off x="4914" y="2918"/>
              <a:ext cx="1407" cy="1020"/>
            </a:xfrm>
            <a:custGeom>
              <a:avLst/>
              <a:gdLst>
                <a:gd name="T0" fmla="*/ 317 w 1407"/>
                <a:gd name="T1" fmla="*/ 762 h 1020"/>
                <a:gd name="T2" fmla="*/ 251 w 1407"/>
                <a:gd name="T3" fmla="*/ 655 h 1020"/>
                <a:gd name="T4" fmla="*/ 219 w 1407"/>
                <a:gd name="T5" fmla="*/ 570 h 1020"/>
                <a:gd name="T6" fmla="*/ 129 w 1407"/>
                <a:gd name="T7" fmla="*/ 496 h 1020"/>
                <a:gd name="T8" fmla="*/ 92 w 1407"/>
                <a:gd name="T9" fmla="*/ 517 h 1020"/>
                <a:gd name="T10" fmla="*/ 122 w 1407"/>
                <a:gd name="T11" fmla="*/ 600 h 1020"/>
                <a:gd name="T12" fmla="*/ 189 w 1407"/>
                <a:gd name="T13" fmla="*/ 708 h 1020"/>
                <a:gd name="T14" fmla="*/ 255 w 1407"/>
                <a:gd name="T15" fmla="*/ 752 h 1020"/>
                <a:gd name="T16" fmla="*/ 208 w 1407"/>
                <a:gd name="T17" fmla="*/ 731 h 1020"/>
                <a:gd name="T18" fmla="*/ 181 w 1407"/>
                <a:gd name="T19" fmla="*/ 721 h 1020"/>
                <a:gd name="T20" fmla="*/ 54 w 1407"/>
                <a:gd name="T21" fmla="*/ 622 h 1020"/>
                <a:gd name="T22" fmla="*/ 12 w 1407"/>
                <a:gd name="T23" fmla="*/ 512 h 1020"/>
                <a:gd name="T24" fmla="*/ 18 w 1407"/>
                <a:gd name="T25" fmla="*/ 453 h 1020"/>
                <a:gd name="T26" fmla="*/ 31 w 1407"/>
                <a:gd name="T27" fmla="*/ 442 h 1020"/>
                <a:gd name="T28" fmla="*/ 48 w 1407"/>
                <a:gd name="T29" fmla="*/ 391 h 1020"/>
                <a:gd name="T30" fmla="*/ 126 w 1407"/>
                <a:gd name="T31" fmla="*/ 304 h 1020"/>
                <a:gd name="T32" fmla="*/ 283 w 1407"/>
                <a:gd name="T33" fmla="*/ 150 h 1020"/>
                <a:gd name="T34" fmla="*/ 406 w 1407"/>
                <a:gd name="T35" fmla="*/ 23 h 1020"/>
                <a:gd name="T36" fmla="*/ 448 w 1407"/>
                <a:gd name="T37" fmla="*/ 0 h 1020"/>
                <a:gd name="T38" fmla="*/ 493 w 1407"/>
                <a:gd name="T39" fmla="*/ 10 h 1020"/>
                <a:gd name="T40" fmla="*/ 634 w 1407"/>
                <a:gd name="T41" fmla="*/ 55 h 1020"/>
                <a:gd name="T42" fmla="*/ 899 w 1407"/>
                <a:gd name="T43" fmla="*/ 139 h 1020"/>
                <a:gd name="T44" fmla="*/ 1165 w 1407"/>
                <a:gd name="T45" fmla="*/ 219 h 1020"/>
                <a:gd name="T46" fmla="*/ 1306 w 1407"/>
                <a:gd name="T47" fmla="*/ 267 h 1020"/>
                <a:gd name="T48" fmla="*/ 1341 w 1407"/>
                <a:gd name="T49" fmla="*/ 304 h 1020"/>
                <a:gd name="T50" fmla="*/ 1299 w 1407"/>
                <a:gd name="T51" fmla="*/ 346 h 1020"/>
                <a:gd name="T52" fmla="*/ 1183 w 1407"/>
                <a:gd name="T53" fmla="*/ 459 h 1020"/>
                <a:gd name="T54" fmla="*/ 1042 w 1407"/>
                <a:gd name="T55" fmla="*/ 599 h 1020"/>
                <a:gd name="T56" fmla="*/ 931 w 1407"/>
                <a:gd name="T57" fmla="*/ 721 h 1020"/>
                <a:gd name="T58" fmla="*/ 887 w 1407"/>
                <a:gd name="T59" fmla="*/ 773 h 1020"/>
                <a:gd name="T60" fmla="*/ 839 w 1407"/>
                <a:gd name="T61" fmla="*/ 807 h 1020"/>
                <a:gd name="T62" fmla="*/ 829 w 1407"/>
                <a:gd name="T63" fmla="*/ 807 h 1020"/>
                <a:gd name="T64" fmla="*/ 848 w 1407"/>
                <a:gd name="T65" fmla="*/ 882 h 1020"/>
                <a:gd name="T66" fmla="*/ 894 w 1407"/>
                <a:gd name="T67" fmla="*/ 974 h 1020"/>
                <a:gd name="T68" fmla="*/ 937 w 1407"/>
                <a:gd name="T69" fmla="*/ 931 h 1020"/>
                <a:gd name="T70" fmla="*/ 1082 w 1407"/>
                <a:gd name="T71" fmla="*/ 781 h 1020"/>
                <a:gd name="T72" fmla="*/ 1257 w 1407"/>
                <a:gd name="T73" fmla="*/ 600 h 1020"/>
                <a:gd name="T74" fmla="*/ 1371 w 1407"/>
                <a:gd name="T75" fmla="*/ 480 h 1020"/>
                <a:gd name="T76" fmla="*/ 1407 w 1407"/>
                <a:gd name="T77" fmla="*/ 466 h 1020"/>
                <a:gd name="T78" fmla="*/ 1345 w 1407"/>
                <a:gd name="T79" fmla="*/ 548 h 1020"/>
                <a:gd name="T80" fmla="*/ 1183 w 1407"/>
                <a:gd name="T81" fmla="*/ 714 h 1020"/>
                <a:gd name="T82" fmla="*/ 1049 w 1407"/>
                <a:gd name="T83" fmla="*/ 857 h 1020"/>
                <a:gd name="T84" fmla="*/ 961 w 1407"/>
                <a:gd name="T85" fmla="*/ 957 h 1020"/>
                <a:gd name="T86" fmla="*/ 927 w 1407"/>
                <a:gd name="T87" fmla="*/ 980 h 1020"/>
                <a:gd name="T88" fmla="*/ 914 w 1407"/>
                <a:gd name="T89" fmla="*/ 1016 h 1020"/>
                <a:gd name="T90" fmla="*/ 861 w 1407"/>
                <a:gd name="T91" fmla="*/ 1008 h 1020"/>
                <a:gd name="T92" fmla="*/ 822 w 1407"/>
                <a:gd name="T93" fmla="*/ 985 h 1020"/>
                <a:gd name="T94" fmla="*/ 723 w 1407"/>
                <a:gd name="T95" fmla="*/ 944 h 1020"/>
                <a:gd name="T96" fmla="*/ 585 w 1407"/>
                <a:gd name="T97" fmla="*/ 884 h 1020"/>
                <a:gd name="T98" fmla="*/ 437 w 1407"/>
                <a:gd name="T99" fmla="*/ 825 h 102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407"/>
                <a:gd name="T151" fmla="*/ 0 h 1020"/>
                <a:gd name="T152" fmla="*/ 1407 w 1407"/>
                <a:gd name="T153" fmla="*/ 1020 h 1020"/>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407" h="1020">
                  <a:moveTo>
                    <a:pt x="401" y="808"/>
                  </a:moveTo>
                  <a:lnTo>
                    <a:pt x="401" y="808"/>
                  </a:lnTo>
                  <a:lnTo>
                    <a:pt x="353" y="786"/>
                  </a:lnTo>
                  <a:lnTo>
                    <a:pt x="317" y="762"/>
                  </a:lnTo>
                  <a:lnTo>
                    <a:pt x="293" y="736"/>
                  </a:lnTo>
                  <a:lnTo>
                    <a:pt x="274" y="708"/>
                  </a:lnTo>
                  <a:lnTo>
                    <a:pt x="261" y="681"/>
                  </a:lnTo>
                  <a:lnTo>
                    <a:pt x="251" y="655"/>
                  </a:lnTo>
                  <a:lnTo>
                    <a:pt x="242" y="629"/>
                  </a:lnTo>
                  <a:lnTo>
                    <a:pt x="231" y="603"/>
                  </a:lnTo>
                  <a:lnTo>
                    <a:pt x="219" y="570"/>
                  </a:lnTo>
                  <a:lnTo>
                    <a:pt x="224" y="550"/>
                  </a:lnTo>
                  <a:lnTo>
                    <a:pt x="238" y="544"/>
                  </a:lnTo>
                  <a:lnTo>
                    <a:pt x="257" y="550"/>
                  </a:lnTo>
                  <a:lnTo>
                    <a:pt x="129" y="496"/>
                  </a:lnTo>
                  <a:lnTo>
                    <a:pt x="109" y="488"/>
                  </a:lnTo>
                  <a:lnTo>
                    <a:pt x="96" y="496"/>
                  </a:lnTo>
                  <a:lnTo>
                    <a:pt x="92" y="517"/>
                  </a:lnTo>
                  <a:lnTo>
                    <a:pt x="103" y="550"/>
                  </a:lnTo>
                  <a:lnTo>
                    <a:pt x="113" y="576"/>
                  </a:lnTo>
                  <a:lnTo>
                    <a:pt x="122" y="600"/>
                  </a:lnTo>
                  <a:lnTo>
                    <a:pt x="133" y="629"/>
                  </a:lnTo>
                  <a:lnTo>
                    <a:pt x="146" y="655"/>
                  </a:lnTo>
                  <a:lnTo>
                    <a:pt x="163" y="684"/>
                  </a:lnTo>
                  <a:lnTo>
                    <a:pt x="189" y="708"/>
                  </a:lnTo>
                  <a:lnTo>
                    <a:pt x="224" y="736"/>
                  </a:lnTo>
                  <a:lnTo>
                    <a:pt x="270" y="757"/>
                  </a:lnTo>
                  <a:lnTo>
                    <a:pt x="255" y="752"/>
                  </a:lnTo>
                  <a:lnTo>
                    <a:pt x="242" y="747"/>
                  </a:lnTo>
                  <a:lnTo>
                    <a:pt x="230" y="743"/>
                  </a:lnTo>
                  <a:lnTo>
                    <a:pt x="218" y="736"/>
                  </a:lnTo>
                  <a:lnTo>
                    <a:pt x="208" y="731"/>
                  </a:lnTo>
                  <a:lnTo>
                    <a:pt x="198" y="727"/>
                  </a:lnTo>
                  <a:lnTo>
                    <a:pt x="189" y="726"/>
                  </a:lnTo>
                  <a:lnTo>
                    <a:pt x="181" y="721"/>
                  </a:lnTo>
                  <a:lnTo>
                    <a:pt x="133" y="697"/>
                  </a:lnTo>
                  <a:lnTo>
                    <a:pt x="97" y="672"/>
                  </a:lnTo>
                  <a:lnTo>
                    <a:pt x="71" y="646"/>
                  </a:lnTo>
                  <a:lnTo>
                    <a:pt x="54" y="622"/>
                  </a:lnTo>
                  <a:lnTo>
                    <a:pt x="41" y="592"/>
                  </a:lnTo>
                  <a:lnTo>
                    <a:pt x="31" y="567"/>
                  </a:lnTo>
                  <a:lnTo>
                    <a:pt x="23" y="540"/>
                  </a:lnTo>
                  <a:lnTo>
                    <a:pt x="12" y="512"/>
                  </a:lnTo>
                  <a:lnTo>
                    <a:pt x="0" y="480"/>
                  </a:lnTo>
                  <a:lnTo>
                    <a:pt x="4" y="459"/>
                  </a:lnTo>
                  <a:lnTo>
                    <a:pt x="18" y="453"/>
                  </a:lnTo>
                  <a:lnTo>
                    <a:pt x="38" y="462"/>
                  </a:lnTo>
                  <a:lnTo>
                    <a:pt x="34" y="453"/>
                  </a:lnTo>
                  <a:lnTo>
                    <a:pt x="31" y="442"/>
                  </a:lnTo>
                  <a:lnTo>
                    <a:pt x="31" y="433"/>
                  </a:lnTo>
                  <a:lnTo>
                    <a:pt x="34" y="420"/>
                  </a:lnTo>
                  <a:lnTo>
                    <a:pt x="40" y="407"/>
                  </a:lnTo>
                  <a:lnTo>
                    <a:pt x="48" y="391"/>
                  </a:lnTo>
                  <a:lnTo>
                    <a:pt x="61" y="374"/>
                  </a:lnTo>
                  <a:lnTo>
                    <a:pt x="80" y="355"/>
                  </a:lnTo>
                  <a:lnTo>
                    <a:pt x="100" y="332"/>
                  </a:lnTo>
                  <a:lnTo>
                    <a:pt x="126" y="304"/>
                  </a:lnTo>
                  <a:lnTo>
                    <a:pt x="159" y="271"/>
                  </a:lnTo>
                  <a:lnTo>
                    <a:pt x="194" y="235"/>
                  </a:lnTo>
                  <a:lnTo>
                    <a:pt x="235" y="195"/>
                  </a:lnTo>
                  <a:lnTo>
                    <a:pt x="283" y="150"/>
                  </a:lnTo>
                  <a:lnTo>
                    <a:pt x="334" y="95"/>
                  </a:lnTo>
                  <a:lnTo>
                    <a:pt x="393" y="36"/>
                  </a:lnTo>
                  <a:lnTo>
                    <a:pt x="406" y="23"/>
                  </a:lnTo>
                  <a:lnTo>
                    <a:pt x="418" y="12"/>
                  </a:lnTo>
                  <a:lnTo>
                    <a:pt x="429" y="4"/>
                  </a:lnTo>
                  <a:lnTo>
                    <a:pt x="437" y="2"/>
                  </a:lnTo>
                  <a:lnTo>
                    <a:pt x="448" y="0"/>
                  </a:lnTo>
                  <a:lnTo>
                    <a:pt x="460" y="2"/>
                  </a:lnTo>
                  <a:lnTo>
                    <a:pt x="474" y="4"/>
                  </a:lnTo>
                  <a:lnTo>
                    <a:pt x="493" y="10"/>
                  </a:lnTo>
                  <a:lnTo>
                    <a:pt x="510" y="16"/>
                  </a:lnTo>
                  <a:lnTo>
                    <a:pt x="539" y="26"/>
                  </a:lnTo>
                  <a:lnTo>
                    <a:pt x="580" y="40"/>
                  </a:lnTo>
                  <a:lnTo>
                    <a:pt x="634" y="55"/>
                  </a:lnTo>
                  <a:lnTo>
                    <a:pt x="694" y="77"/>
                  </a:lnTo>
                  <a:lnTo>
                    <a:pt x="760" y="95"/>
                  </a:lnTo>
                  <a:lnTo>
                    <a:pt x="829" y="117"/>
                  </a:lnTo>
                  <a:lnTo>
                    <a:pt x="899" y="139"/>
                  </a:lnTo>
                  <a:lnTo>
                    <a:pt x="970" y="160"/>
                  </a:lnTo>
                  <a:lnTo>
                    <a:pt x="1040" y="182"/>
                  </a:lnTo>
                  <a:lnTo>
                    <a:pt x="1105" y="202"/>
                  </a:lnTo>
                  <a:lnTo>
                    <a:pt x="1165" y="219"/>
                  </a:lnTo>
                  <a:lnTo>
                    <a:pt x="1217" y="240"/>
                  </a:lnTo>
                  <a:lnTo>
                    <a:pt x="1259" y="253"/>
                  </a:lnTo>
                  <a:lnTo>
                    <a:pt x="1289" y="261"/>
                  </a:lnTo>
                  <a:lnTo>
                    <a:pt x="1306" y="267"/>
                  </a:lnTo>
                  <a:lnTo>
                    <a:pt x="1334" y="281"/>
                  </a:lnTo>
                  <a:lnTo>
                    <a:pt x="1345" y="293"/>
                  </a:lnTo>
                  <a:lnTo>
                    <a:pt x="1341" y="304"/>
                  </a:lnTo>
                  <a:lnTo>
                    <a:pt x="1332" y="316"/>
                  </a:lnTo>
                  <a:lnTo>
                    <a:pt x="1321" y="328"/>
                  </a:lnTo>
                  <a:lnTo>
                    <a:pt x="1299" y="346"/>
                  </a:lnTo>
                  <a:lnTo>
                    <a:pt x="1276" y="368"/>
                  </a:lnTo>
                  <a:lnTo>
                    <a:pt x="1247" y="394"/>
                  </a:lnTo>
                  <a:lnTo>
                    <a:pt x="1217" y="426"/>
                  </a:lnTo>
                  <a:lnTo>
                    <a:pt x="1183" y="459"/>
                  </a:lnTo>
                  <a:lnTo>
                    <a:pt x="1148" y="492"/>
                  </a:lnTo>
                  <a:lnTo>
                    <a:pt x="1114" y="530"/>
                  </a:lnTo>
                  <a:lnTo>
                    <a:pt x="1076" y="567"/>
                  </a:lnTo>
                  <a:lnTo>
                    <a:pt x="1042" y="599"/>
                  </a:lnTo>
                  <a:lnTo>
                    <a:pt x="1009" y="635"/>
                  </a:lnTo>
                  <a:lnTo>
                    <a:pt x="979" y="667"/>
                  </a:lnTo>
                  <a:lnTo>
                    <a:pt x="953" y="694"/>
                  </a:lnTo>
                  <a:lnTo>
                    <a:pt x="931" y="721"/>
                  </a:lnTo>
                  <a:lnTo>
                    <a:pt x="911" y="740"/>
                  </a:lnTo>
                  <a:lnTo>
                    <a:pt x="899" y="753"/>
                  </a:lnTo>
                  <a:lnTo>
                    <a:pt x="887" y="773"/>
                  </a:lnTo>
                  <a:lnTo>
                    <a:pt x="869" y="786"/>
                  </a:lnTo>
                  <a:lnTo>
                    <a:pt x="856" y="795"/>
                  </a:lnTo>
                  <a:lnTo>
                    <a:pt x="848" y="802"/>
                  </a:lnTo>
                  <a:lnTo>
                    <a:pt x="839" y="807"/>
                  </a:lnTo>
                  <a:lnTo>
                    <a:pt x="832" y="807"/>
                  </a:lnTo>
                  <a:lnTo>
                    <a:pt x="830" y="807"/>
                  </a:lnTo>
                  <a:lnTo>
                    <a:pt x="829" y="807"/>
                  </a:lnTo>
                  <a:lnTo>
                    <a:pt x="830" y="814"/>
                  </a:lnTo>
                  <a:lnTo>
                    <a:pt x="836" y="830"/>
                  </a:lnTo>
                  <a:lnTo>
                    <a:pt x="841" y="854"/>
                  </a:lnTo>
                  <a:lnTo>
                    <a:pt x="848" y="882"/>
                  </a:lnTo>
                  <a:lnTo>
                    <a:pt x="859" y="912"/>
                  </a:lnTo>
                  <a:lnTo>
                    <a:pt x="869" y="939"/>
                  </a:lnTo>
                  <a:lnTo>
                    <a:pt x="881" y="961"/>
                  </a:lnTo>
                  <a:lnTo>
                    <a:pt x="894" y="974"/>
                  </a:lnTo>
                  <a:lnTo>
                    <a:pt x="898" y="970"/>
                  </a:lnTo>
                  <a:lnTo>
                    <a:pt x="914" y="954"/>
                  </a:lnTo>
                  <a:lnTo>
                    <a:pt x="937" y="931"/>
                  </a:lnTo>
                  <a:lnTo>
                    <a:pt x="966" y="900"/>
                  </a:lnTo>
                  <a:lnTo>
                    <a:pt x="1003" y="864"/>
                  </a:lnTo>
                  <a:lnTo>
                    <a:pt x="1042" y="822"/>
                  </a:lnTo>
                  <a:lnTo>
                    <a:pt x="1082" y="781"/>
                  </a:lnTo>
                  <a:lnTo>
                    <a:pt x="1128" y="736"/>
                  </a:lnTo>
                  <a:lnTo>
                    <a:pt x="1171" y="688"/>
                  </a:lnTo>
                  <a:lnTo>
                    <a:pt x="1216" y="645"/>
                  </a:lnTo>
                  <a:lnTo>
                    <a:pt x="1257" y="600"/>
                  </a:lnTo>
                  <a:lnTo>
                    <a:pt x="1293" y="564"/>
                  </a:lnTo>
                  <a:lnTo>
                    <a:pt x="1326" y="530"/>
                  </a:lnTo>
                  <a:lnTo>
                    <a:pt x="1352" y="501"/>
                  </a:lnTo>
                  <a:lnTo>
                    <a:pt x="1371" y="480"/>
                  </a:lnTo>
                  <a:lnTo>
                    <a:pt x="1381" y="470"/>
                  </a:lnTo>
                  <a:lnTo>
                    <a:pt x="1398" y="457"/>
                  </a:lnTo>
                  <a:lnTo>
                    <a:pt x="1407" y="466"/>
                  </a:lnTo>
                  <a:lnTo>
                    <a:pt x="1401" y="485"/>
                  </a:lnTo>
                  <a:lnTo>
                    <a:pt x="1390" y="508"/>
                  </a:lnTo>
                  <a:lnTo>
                    <a:pt x="1345" y="548"/>
                  </a:lnTo>
                  <a:lnTo>
                    <a:pt x="1302" y="590"/>
                  </a:lnTo>
                  <a:lnTo>
                    <a:pt x="1262" y="632"/>
                  </a:lnTo>
                  <a:lnTo>
                    <a:pt x="1220" y="672"/>
                  </a:lnTo>
                  <a:lnTo>
                    <a:pt x="1183" y="714"/>
                  </a:lnTo>
                  <a:lnTo>
                    <a:pt x="1145" y="752"/>
                  </a:lnTo>
                  <a:lnTo>
                    <a:pt x="1114" y="789"/>
                  </a:lnTo>
                  <a:lnTo>
                    <a:pt x="1081" y="825"/>
                  </a:lnTo>
                  <a:lnTo>
                    <a:pt x="1049" y="857"/>
                  </a:lnTo>
                  <a:lnTo>
                    <a:pt x="1023" y="886"/>
                  </a:lnTo>
                  <a:lnTo>
                    <a:pt x="1000" y="915"/>
                  </a:lnTo>
                  <a:lnTo>
                    <a:pt x="979" y="936"/>
                  </a:lnTo>
                  <a:lnTo>
                    <a:pt x="961" y="957"/>
                  </a:lnTo>
                  <a:lnTo>
                    <a:pt x="945" y="970"/>
                  </a:lnTo>
                  <a:lnTo>
                    <a:pt x="935" y="978"/>
                  </a:lnTo>
                  <a:lnTo>
                    <a:pt x="927" y="980"/>
                  </a:lnTo>
                  <a:lnTo>
                    <a:pt x="928" y="990"/>
                  </a:lnTo>
                  <a:lnTo>
                    <a:pt x="927" y="1000"/>
                  </a:lnTo>
                  <a:lnTo>
                    <a:pt x="922" y="1008"/>
                  </a:lnTo>
                  <a:lnTo>
                    <a:pt x="914" y="1016"/>
                  </a:lnTo>
                  <a:lnTo>
                    <a:pt x="902" y="1020"/>
                  </a:lnTo>
                  <a:lnTo>
                    <a:pt x="889" y="1020"/>
                  </a:lnTo>
                  <a:lnTo>
                    <a:pt x="876" y="1016"/>
                  </a:lnTo>
                  <a:lnTo>
                    <a:pt x="861" y="1008"/>
                  </a:lnTo>
                  <a:lnTo>
                    <a:pt x="852" y="1004"/>
                  </a:lnTo>
                  <a:lnTo>
                    <a:pt x="839" y="995"/>
                  </a:lnTo>
                  <a:lnTo>
                    <a:pt x="822" y="985"/>
                  </a:lnTo>
                  <a:lnTo>
                    <a:pt x="802" y="978"/>
                  </a:lnTo>
                  <a:lnTo>
                    <a:pt x="779" y="968"/>
                  </a:lnTo>
                  <a:lnTo>
                    <a:pt x="753" y="957"/>
                  </a:lnTo>
                  <a:lnTo>
                    <a:pt x="723" y="944"/>
                  </a:lnTo>
                  <a:lnTo>
                    <a:pt x="690" y="931"/>
                  </a:lnTo>
                  <a:lnTo>
                    <a:pt x="657" y="916"/>
                  </a:lnTo>
                  <a:lnTo>
                    <a:pt x="622" y="900"/>
                  </a:lnTo>
                  <a:lnTo>
                    <a:pt x="585" y="884"/>
                  </a:lnTo>
                  <a:lnTo>
                    <a:pt x="549" y="869"/>
                  </a:lnTo>
                  <a:lnTo>
                    <a:pt x="511" y="854"/>
                  </a:lnTo>
                  <a:lnTo>
                    <a:pt x="474" y="840"/>
                  </a:lnTo>
                  <a:lnTo>
                    <a:pt x="437" y="825"/>
                  </a:lnTo>
                  <a:lnTo>
                    <a:pt x="401" y="808"/>
                  </a:lnTo>
                </a:path>
              </a:pathLst>
            </a:custGeom>
            <a:solidFill>
              <a:srgbClr val="FF0000"/>
            </a:solidFill>
            <a:ln w="0">
              <a:solidFill>
                <a:srgbClr val="0000FF"/>
              </a:solidFill>
              <a:prstDash val="solid"/>
              <a:round/>
              <a:headEnd/>
              <a:tailEnd/>
            </a:ln>
          </p:spPr>
          <p:txBody>
            <a:bodyPr/>
            <a:lstStyle/>
            <a:p>
              <a:endParaRPr lang="vi-VN"/>
            </a:p>
          </p:txBody>
        </p:sp>
        <p:sp>
          <p:nvSpPr>
            <p:cNvPr id="20495" name="Line 17"/>
            <p:cNvSpPr>
              <a:spLocks noChangeShapeType="1"/>
            </p:cNvSpPr>
            <p:nvPr/>
          </p:nvSpPr>
          <p:spPr bwMode="auto">
            <a:xfrm>
              <a:off x="4952" y="3380"/>
              <a:ext cx="784" cy="310"/>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6" name="Line 18"/>
            <p:cNvSpPr>
              <a:spLocks noChangeShapeType="1"/>
            </p:cNvSpPr>
            <p:nvPr/>
          </p:nvSpPr>
          <p:spPr bwMode="auto">
            <a:xfrm flipH="1">
              <a:off x="5762" y="3313"/>
              <a:ext cx="493" cy="487"/>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7" name="Line 19"/>
            <p:cNvSpPr>
              <a:spLocks noChangeShapeType="1"/>
            </p:cNvSpPr>
            <p:nvPr/>
          </p:nvSpPr>
          <p:spPr bwMode="auto">
            <a:xfrm flipV="1">
              <a:off x="5773" y="3401"/>
              <a:ext cx="421" cy="419"/>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8" name="Line 20"/>
            <p:cNvSpPr>
              <a:spLocks noChangeShapeType="1"/>
            </p:cNvSpPr>
            <p:nvPr/>
          </p:nvSpPr>
          <p:spPr bwMode="auto">
            <a:xfrm flipV="1">
              <a:off x="5782" y="3598"/>
              <a:ext cx="247" cy="251"/>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9" name="Freeform 21"/>
            <p:cNvSpPr>
              <a:spLocks/>
            </p:cNvSpPr>
            <p:nvPr/>
          </p:nvSpPr>
          <p:spPr bwMode="auto">
            <a:xfrm>
              <a:off x="5954" y="3514"/>
              <a:ext cx="298" cy="258"/>
            </a:xfrm>
            <a:custGeom>
              <a:avLst/>
              <a:gdLst>
                <a:gd name="T0" fmla="*/ 95 w 298"/>
                <a:gd name="T1" fmla="*/ 0 h 258"/>
                <a:gd name="T2" fmla="*/ 0 w 298"/>
                <a:gd name="T3" fmla="*/ 101 h 258"/>
                <a:gd name="T4" fmla="*/ 16 w 298"/>
                <a:gd name="T5" fmla="*/ 105 h 258"/>
                <a:gd name="T6" fmla="*/ 42 w 298"/>
                <a:gd name="T7" fmla="*/ 121 h 258"/>
                <a:gd name="T8" fmla="*/ 74 w 298"/>
                <a:gd name="T9" fmla="*/ 138 h 258"/>
                <a:gd name="T10" fmla="*/ 104 w 298"/>
                <a:gd name="T11" fmla="*/ 160 h 258"/>
                <a:gd name="T12" fmla="*/ 134 w 298"/>
                <a:gd name="T13" fmla="*/ 185 h 258"/>
                <a:gd name="T14" fmla="*/ 160 w 298"/>
                <a:gd name="T15" fmla="*/ 208 h 258"/>
                <a:gd name="T16" fmla="*/ 180 w 298"/>
                <a:gd name="T17" fmla="*/ 235 h 258"/>
                <a:gd name="T18" fmla="*/ 190 w 298"/>
                <a:gd name="T19" fmla="*/ 258 h 258"/>
                <a:gd name="T20" fmla="*/ 197 w 298"/>
                <a:gd name="T21" fmla="*/ 234 h 258"/>
                <a:gd name="T22" fmla="*/ 202 w 298"/>
                <a:gd name="T23" fmla="*/ 195 h 258"/>
                <a:gd name="T24" fmla="*/ 199 w 298"/>
                <a:gd name="T25" fmla="*/ 157 h 258"/>
                <a:gd name="T26" fmla="*/ 190 w 298"/>
                <a:gd name="T27" fmla="*/ 135 h 258"/>
                <a:gd name="T28" fmla="*/ 203 w 298"/>
                <a:gd name="T29" fmla="*/ 135 h 258"/>
                <a:gd name="T30" fmla="*/ 219 w 298"/>
                <a:gd name="T31" fmla="*/ 135 h 258"/>
                <a:gd name="T32" fmla="*/ 235 w 298"/>
                <a:gd name="T33" fmla="*/ 135 h 258"/>
                <a:gd name="T34" fmla="*/ 249 w 298"/>
                <a:gd name="T35" fmla="*/ 138 h 258"/>
                <a:gd name="T36" fmla="*/ 263 w 298"/>
                <a:gd name="T37" fmla="*/ 140 h 258"/>
                <a:gd name="T38" fmla="*/ 281 w 298"/>
                <a:gd name="T39" fmla="*/ 144 h 258"/>
                <a:gd name="T40" fmla="*/ 291 w 298"/>
                <a:gd name="T41" fmla="*/ 151 h 258"/>
                <a:gd name="T42" fmla="*/ 298 w 298"/>
                <a:gd name="T43" fmla="*/ 161 h 258"/>
                <a:gd name="T44" fmla="*/ 291 w 298"/>
                <a:gd name="T45" fmla="*/ 144 h 258"/>
                <a:gd name="T46" fmla="*/ 276 w 298"/>
                <a:gd name="T47" fmla="*/ 123 h 258"/>
                <a:gd name="T48" fmla="*/ 253 w 298"/>
                <a:gd name="T49" fmla="*/ 92 h 258"/>
                <a:gd name="T50" fmla="*/ 227 w 298"/>
                <a:gd name="T51" fmla="*/ 63 h 258"/>
                <a:gd name="T52" fmla="*/ 197 w 298"/>
                <a:gd name="T53" fmla="*/ 39 h 258"/>
                <a:gd name="T54" fmla="*/ 164 w 298"/>
                <a:gd name="T55" fmla="*/ 16 h 258"/>
                <a:gd name="T56" fmla="*/ 130 w 298"/>
                <a:gd name="T57" fmla="*/ 3 h 258"/>
                <a:gd name="T58" fmla="*/ 95 w 298"/>
                <a:gd name="T59" fmla="*/ 0 h 25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8"/>
                <a:gd name="T91" fmla="*/ 0 h 258"/>
                <a:gd name="T92" fmla="*/ 298 w 298"/>
                <a:gd name="T93" fmla="*/ 258 h 25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close/>
                </a:path>
              </a:pathLst>
            </a:custGeom>
            <a:solidFill>
              <a:srgbClr val="000000"/>
            </a:solidFill>
            <a:ln w="9525">
              <a:solidFill>
                <a:srgbClr val="0000FF"/>
              </a:solidFill>
              <a:round/>
              <a:headEnd/>
              <a:tailEnd/>
            </a:ln>
          </p:spPr>
          <p:txBody>
            <a:bodyPr/>
            <a:lstStyle/>
            <a:p>
              <a:endParaRPr lang="vi-VN"/>
            </a:p>
          </p:txBody>
        </p:sp>
        <p:sp>
          <p:nvSpPr>
            <p:cNvPr id="20500" name="Freeform 22"/>
            <p:cNvSpPr>
              <a:spLocks/>
            </p:cNvSpPr>
            <p:nvPr/>
          </p:nvSpPr>
          <p:spPr bwMode="auto">
            <a:xfrm>
              <a:off x="5954" y="3514"/>
              <a:ext cx="298" cy="258"/>
            </a:xfrm>
            <a:custGeom>
              <a:avLst/>
              <a:gdLst>
                <a:gd name="T0" fmla="*/ 95 w 298"/>
                <a:gd name="T1" fmla="*/ 0 h 258"/>
                <a:gd name="T2" fmla="*/ 0 w 298"/>
                <a:gd name="T3" fmla="*/ 101 h 258"/>
                <a:gd name="T4" fmla="*/ 16 w 298"/>
                <a:gd name="T5" fmla="*/ 105 h 258"/>
                <a:gd name="T6" fmla="*/ 42 w 298"/>
                <a:gd name="T7" fmla="*/ 121 h 258"/>
                <a:gd name="T8" fmla="*/ 74 w 298"/>
                <a:gd name="T9" fmla="*/ 138 h 258"/>
                <a:gd name="T10" fmla="*/ 104 w 298"/>
                <a:gd name="T11" fmla="*/ 160 h 258"/>
                <a:gd name="T12" fmla="*/ 134 w 298"/>
                <a:gd name="T13" fmla="*/ 185 h 258"/>
                <a:gd name="T14" fmla="*/ 160 w 298"/>
                <a:gd name="T15" fmla="*/ 208 h 258"/>
                <a:gd name="T16" fmla="*/ 180 w 298"/>
                <a:gd name="T17" fmla="*/ 235 h 258"/>
                <a:gd name="T18" fmla="*/ 190 w 298"/>
                <a:gd name="T19" fmla="*/ 258 h 258"/>
                <a:gd name="T20" fmla="*/ 197 w 298"/>
                <a:gd name="T21" fmla="*/ 234 h 258"/>
                <a:gd name="T22" fmla="*/ 202 w 298"/>
                <a:gd name="T23" fmla="*/ 195 h 258"/>
                <a:gd name="T24" fmla="*/ 199 w 298"/>
                <a:gd name="T25" fmla="*/ 157 h 258"/>
                <a:gd name="T26" fmla="*/ 190 w 298"/>
                <a:gd name="T27" fmla="*/ 135 h 258"/>
                <a:gd name="T28" fmla="*/ 203 w 298"/>
                <a:gd name="T29" fmla="*/ 135 h 258"/>
                <a:gd name="T30" fmla="*/ 219 w 298"/>
                <a:gd name="T31" fmla="*/ 135 h 258"/>
                <a:gd name="T32" fmla="*/ 235 w 298"/>
                <a:gd name="T33" fmla="*/ 135 h 258"/>
                <a:gd name="T34" fmla="*/ 249 w 298"/>
                <a:gd name="T35" fmla="*/ 138 h 258"/>
                <a:gd name="T36" fmla="*/ 263 w 298"/>
                <a:gd name="T37" fmla="*/ 140 h 258"/>
                <a:gd name="T38" fmla="*/ 281 w 298"/>
                <a:gd name="T39" fmla="*/ 144 h 258"/>
                <a:gd name="T40" fmla="*/ 291 w 298"/>
                <a:gd name="T41" fmla="*/ 151 h 258"/>
                <a:gd name="T42" fmla="*/ 298 w 298"/>
                <a:gd name="T43" fmla="*/ 161 h 258"/>
                <a:gd name="T44" fmla="*/ 291 w 298"/>
                <a:gd name="T45" fmla="*/ 144 h 258"/>
                <a:gd name="T46" fmla="*/ 276 w 298"/>
                <a:gd name="T47" fmla="*/ 123 h 258"/>
                <a:gd name="T48" fmla="*/ 253 w 298"/>
                <a:gd name="T49" fmla="*/ 92 h 258"/>
                <a:gd name="T50" fmla="*/ 227 w 298"/>
                <a:gd name="T51" fmla="*/ 63 h 258"/>
                <a:gd name="T52" fmla="*/ 197 w 298"/>
                <a:gd name="T53" fmla="*/ 39 h 258"/>
                <a:gd name="T54" fmla="*/ 164 w 298"/>
                <a:gd name="T55" fmla="*/ 16 h 258"/>
                <a:gd name="T56" fmla="*/ 130 w 298"/>
                <a:gd name="T57" fmla="*/ 3 h 258"/>
                <a:gd name="T58" fmla="*/ 95 w 298"/>
                <a:gd name="T59" fmla="*/ 0 h 25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8"/>
                <a:gd name="T91" fmla="*/ 0 h 258"/>
                <a:gd name="T92" fmla="*/ 298 w 298"/>
                <a:gd name="T93" fmla="*/ 258 h 25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close/>
                </a:path>
              </a:pathLst>
            </a:custGeom>
            <a:solidFill>
              <a:srgbClr val="3F3F3F"/>
            </a:solidFill>
            <a:ln w="9525">
              <a:solidFill>
                <a:srgbClr val="0000FF"/>
              </a:solidFill>
              <a:round/>
              <a:headEnd/>
              <a:tailEnd/>
            </a:ln>
          </p:spPr>
          <p:txBody>
            <a:bodyPr/>
            <a:lstStyle/>
            <a:p>
              <a:endParaRPr lang="vi-VN"/>
            </a:p>
          </p:txBody>
        </p:sp>
        <p:sp>
          <p:nvSpPr>
            <p:cNvPr id="20501" name="Freeform 23"/>
            <p:cNvSpPr>
              <a:spLocks/>
            </p:cNvSpPr>
            <p:nvPr/>
          </p:nvSpPr>
          <p:spPr bwMode="auto">
            <a:xfrm>
              <a:off x="5954" y="3514"/>
              <a:ext cx="298" cy="258"/>
            </a:xfrm>
            <a:custGeom>
              <a:avLst/>
              <a:gdLst>
                <a:gd name="T0" fmla="*/ 95 w 298"/>
                <a:gd name="T1" fmla="*/ 0 h 258"/>
                <a:gd name="T2" fmla="*/ 0 w 298"/>
                <a:gd name="T3" fmla="*/ 101 h 258"/>
                <a:gd name="T4" fmla="*/ 0 w 298"/>
                <a:gd name="T5" fmla="*/ 101 h 258"/>
                <a:gd name="T6" fmla="*/ 16 w 298"/>
                <a:gd name="T7" fmla="*/ 105 h 258"/>
                <a:gd name="T8" fmla="*/ 42 w 298"/>
                <a:gd name="T9" fmla="*/ 121 h 258"/>
                <a:gd name="T10" fmla="*/ 74 w 298"/>
                <a:gd name="T11" fmla="*/ 138 h 258"/>
                <a:gd name="T12" fmla="*/ 104 w 298"/>
                <a:gd name="T13" fmla="*/ 160 h 258"/>
                <a:gd name="T14" fmla="*/ 134 w 298"/>
                <a:gd name="T15" fmla="*/ 185 h 258"/>
                <a:gd name="T16" fmla="*/ 160 w 298"/>
                <a:gd name="T17" fmla="*/ 208 h 258"/>
                <a:gd name="T18" fmla="*/ 180 w 298"/>
                <a:gd name="T19" fmla="*/ 235 h 258"/>
                <a:gd name="T20" fmla="*/ 190 w 298"/>
                <a:gd name="T21" fmla="*/ 258 h 258"/>
                <a:gd name="T22" fmla="*/ 190 w 298"/>
                <a:gd name="T23" fmla="*/ 258 h 258"/>
                <a:gd name="T24" fmla="*/ 197 w 298"/>
                <a:gd name="T25" fmla="*/ 234 h 258"/>
                <a:gd name="T26" fmla="*/ 202 w 298"/>
                <a:gd name="T27" fmla="*/ 195 h 258"/>
                <a:gd name="T28" fmla="*/ 199 w 298"/>
                <a:gd name="T29" fmla="*/ 157 h 258"/>
                <a:gd name="T30" fmla="*/ 190 w 298"/>
                <a:gd name="T31" fmla="*/ 135 h 258"/>
                <a:gd name="T32" fmla="*/ 190 w 298"/>
                <a:gd name="T33" fmla="*/ 135 h 258"/>
                <a:gd name="T34" fmla="*/ 203 w 298"/>
                <a:gd name="T35" fmla="*/ 135 h 258"/>
                <a:gd name="T36" fmla="*/ 219 w 298"/>
                <a:gd name="T37" fmla="*/ 135 h 258"/>
                <a:gd name="T38" fmla="*/ 235 w 298"/>
                <a:gd name="T39" fmla="*/ 135 h 258"/>
                <a:gd name="T40" fmla="*/ 249 w 298"/>
                <a:gd name="T41" fmla="*/ 138 h 258"/>
                <a:gd name="T42" fmla="*/ 263 w 298"/>
                <a:gd name="T43" fmla="*/ 140 h 258"/>
                <a:gd name="T44" fmla="*/ 281 w 298"/>
                <a:gd name="T45" fmla="*/ 144 h 258"/>
                <a:gd name="T46" fmla="*/ 291 w 298"/>
                <a:gd name="T47" fmla="*/ 151 h 258"/>
                <a:gd name="T48" fmla="*/ 298 w 298"/>
                <a:gd name="T49" fmla="*/ 161 h 258"/>
                <a:gd name="T50" fmla="*/ 298 w 298"/>
                <a:gd name="T51" fmla="*/ 161 h 258"/>
                <a:gd name="T52" fmla="*/ 291 w 298"/>
                <a:gd name="T53" fmla="*/ 144 h 258"/>
                <a:gd name="T54" fmla="*/ 276 w 298"/>
                <a:gd name="T55" fmla="*/ 123 h 258"/>
                <a:gd name="T56" fmla="*/ 253 w 298"/>
                <a:gd name="T57" fmla="*/ 92 h 258"/>
                <a:gd name="T58" fmla="*/ 227 w 298"/>
                <a:gd name="T59" fmla="*/ 63 h 258"/>
                <a:gd name="T60" fmla="*/ 197 w 298"/>
                <a:gd name="T61" fmla="*/ 39 h 258"/>
                <a:gd name="T62" fmla="*/ 164 w 298"/>
                <a:gd name="T63" fmla="*/ 16 h 258"/>
                <a:gd name="T64" fmla="*/ 130 w 298"/>
                <a:gd name="T65" fmla="*/ 3 h 258"/>
                <a:gd name="T66" fmla="*/ 95 w 298"/>
                <a:gd name="T67" fmla="*/ 0 h 25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98"/>
                <a:gd name="T103" fmla="*/ 0 h 258"/>
                <a:gd name="T104" fmla="*/ 298 w 298"/>
                <a:gd name="T105" fmla="*/ 258 h 25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path>
              </a:pathLst>
            </a:custGeom>
            <a:solidFill>
              <a:srgbClr val="FFFF00"/>
            </a:solidFill>
            <a:ln w="0">
              <a:solidFill>
                <a:srgbClr val="0000FF"/>
              </a:solidFill>
              <a:prstDash val="solid"/>
              <a:round/>
              <a:headEnd/>
              <a:tailEnd/>
            </a:ln>
          </p:spPr>
          <p:txBody>
            <a:bodyPr/>
            <a:lstStyle/>
            <a:p>
              <a:endParaRPr lang="vi-VN"/>
            </a:p>
          </p:txBody>
        </p:sp>
        <p:sp>
          <p:nvSpPr>
            <p:cNvPr id="20502" name="Freeform 24"/>
            <p:cNvSpPr>
              <a:spLocks/>
            </p:cNvSpPr>
            <p:nvPr/>
          </p:nvSpPr>
          <p:spPr bwMode="auto">
            <a:xfrm>
              <a:off x="5006" y="3406"/>
              <a:ext cx="309" cy="320"/>
            </a:xfrm>
            <a:custGeom>
              <a:avLst/>
              <a:gdLst>
                <a:gd name="T0" fmla="*/ 309 w 309"/>
                <a:gd name="T1" fmla="*/ 320 h 320"/>
                <a:gd name="T2" fmla="*/ 261 w 309"/>
                <a:gd name="T3" fmla="*/ 298 h 320"/>
                <a:gd name="T4" fmla="*/ 225 w 309"/>
                <a:gd name="T5" fmla="*/ 274 h 320"/>
                <a:gd name="T6" fmla="*/ 201 w 309"/>
                <a:gd name="T7" fmla="*/ 248 h 320"/>
                <a:gd name="T8" fmla="*/ 182 w 309"/>
                <a:gd name="T9" fmla="*/ 220 h 320"/>
                <a:gd name="T10" fmla="*/ 169 w 309"/>
                <a:gd name="T11" fmla="*/ 193 h 320"/>
                <a:gd name="T12" fmla="*/ 159 w 309"/>
                <a:gd name="T13" fmla="*/ 167 h 320"/>
                <a:gd name="T14" fmla="*/ 150 w 309"/>
                <a:gd name="T15" fmla="*/ 141 h 320"/>
                <a:gd name="T16" fmla="*/ 139 w 309"/>
                <a:gd name="T17" fmla="*/ 115 h 320"/>
                <a:gd name="T18" fmla="*/ 127 w 309"/>
                <a:gd name="T19" fmla="*/ 82 h 320"/>
                <a:gd name="T20" fmla="*/ 132 w 309"/>
                <a:gd name="T21" fmla="*/ 62 h 320"/>
                <a:gd name="T22" fmla="*/ 146 w 309"/>
                <a:gd name="T23" fmla="*/ 56 h 320"/>
                <a:gd name="T24" fmla="*/ 165 w 309"/>
                <a:gd name="T25" fmla="*/ 62 h 320"/>
                <a:gd name="T26" fmla="*/ 37 w 309"/>
                <a:gd name="T27" fmla="*/ 8 h 320"/>
                <a:gd name="T28" fmla="*/ 17 w 309"/>
                <a:gd name="T29" fmla="*/ 0 h 320"/>
                <a:gd name="T30" fmla="*/ 4 w 309"/>
                <a:gd name="T31" fmla="*/ 8 h 320"/>
                <a:gd name="T32" fmla="*/ 0 w 309"/>
                <a:gd name="T33" fmla="*/ 29 h 320"/>
                <a:gd name="T34" fmla="*/ 11 w 309"/>
                <a:gd name="T35" fmla="*/ 62 h 320"/>
                <a:gd name="T36" fmla="*/ 21 w 309"/>
                <a:gd name="T37" fmla="*/ 88 h 320"/>
                <a:gd name="T38" fmla="*/ 30 w 309"/>
                <a:gd name="T39" fmla="*/ 112 h 320"/>
                <a:gd name="T40" fmla="*/ 41 w 309"/>
                <a:gd name="T41" fmla="*/ 141 h 320"/>
                <a:gd name="T42" fmla="*/ 54 w 309"/>
                <a:gd name="T43" fmla="*/ 167 h 320"/>
                <a:gd name="T44" fmla="*/ 71 w 309"/>
                <a:gd name="T45" fmla="*/ 196 h 320"/>
                <a:gd name="T46" fmla="*/ 97 w 309"/>
                <a:gd name="T47" fmla="*/ 220 h 320"/>
                <a:gd name="T48" fmla="*/ 132 w 309"/>
                <a:gd name="T49" fmla="*/ 248 h 320"/>
                <a:gd name="T50" fmla="*/ 178 w 309"/>
                <a:gd name="T51" fmla="*/ 269 h 320"/>
                <a:gd name="T52" fmla="*/ 309 w 309"/>
                <a:gd name="T53" fmla="*/ 320 h 3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09"/>
                <a:gd name="T82" fmla="*/ 0 h 320"/>
                <a:gd name="T83" fmla="*/ 309 w 309"/>
                <a:gd name="T84" fmla="*/ 320 h 320"/>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09" h="320">
                  <a:moveTo>
                    <a:pt x="309" y="320"/>
                  </a:moveTo>
                  <a:lnTo>
                    <a:pt x="261" y="298"/>
                  </a:lnTo>
                  <a:lnTo>
                    <a:pt x="225" y="274"/>
                  </a:lnTo>
                  <a:lnTo>
                    <a:pt x="201" y="248"/>
                  </a:lnTo>
                  <a:lnTo>
                    <a:pt x="182" y="220"/>
                  </a:lnTo>
                  <a:lnTo>
                    <a:pt x="169" y="193"/>
                  </a:lnTo>
                  <a:lnTo>
                    <a:pt x="159" y="167"/>
                  </a:lnTo>
                  <a:lnTo>
                    <a:pt x="150" y="141"/>
                  </a:lnTo>
                  <a:lnTo>
                    <a:pt x="139" y="115"/>
                  </a:lnTo>
                  <a:lnTo>
                    <a:pt x="127" y="82"/>
                  </a:lnTo>
                  <a:lnTo>
                    <a:pt x="132" y="62"/>
                  </a:lnTo>
                  <a:lnTo>
                    <a:pt x="146" y="56"/>
                  </a:lnTo>
                  <a:lnTo>
                    <a:pt x="165" y="62"/>
                  </a:lnTo>
                  <a:lnTo>
                    <a:pt x="37" y="8"/>
                  </a:lnTo>
                  <a:lnTo>
                    <a:pt x="17" y="0"/>
                  </a:lnTo>
                  <a:lnTo>
                    <a:pt x="4" y="8"/>
                  </a:lnTo>
                  <a:lnTo>
                    <a:pt x="0" y="29"/>
                  </a:lnTo>
                  <a:lnTo>
                    <a:pt x="11" y="62"/>
                  </a:lnTo>
                  <a:lnTo>
                    <a:pt x="21" y="88"/>
                  </a:lnTo>
                  <a:lnTo>
                    <a:pt x="30" y="112"/>
                  </a:lnTo>
                  <a:lnTo>
                    <a:pt x="41" y="141"/>
                  </a:lnTo>
                  <a:lnTo>
                    <a:pt x="54" y="167"/>
                  </a:lnTo>
                  <a:lnTo>
                    <a:pt x="71" y="196"/>
                  </a:lnTo>
                  <a:lnTo>
                    <a:pt x="97" y="220"/>
                  </a:lnTo>
                  <a:lnTo>
                    <a:pt x="132" y="248"/>
                  </a:lnTo>
                  <a:lnTo>
                    <a:pt x="178" y="269"/>
                  </a:lnTo>
                  <a:lnTo>
                    <a:pt x="309" y="320"/>
                  </a:lnTo>
                  <a:close/>
                </a:path>
              </a:pathLst>
            </a:custGeom>
            <a:solidFill>
              <a:srgbClr val="FFFFFF"/>
            </a:solidFill>
            <a:ln w="9525">
              <a:solidFill>
                <a:srgbClr val="0000FF"/>
              </a:solidFill>
              <a:round/>
              <a:headEnd/>
              <a:tailEnd/>
            </a:ln>
          </p:spPr>
          <p:txBody>
            <a:bodyPr/>
            <a:lstStyle/>
            <a:p>
              <a:endParaRPr lang="vi-VN"/>
            </a:p>
          </p:txBody>
        </p:sp>
        <p:sp>
          <p:nvSpPr>
            <p:cNvPr id="20503" name="Freeform 25"/>
            <p:cNvSpPr>
              <a:spLocks/>
            </p:cNvSpPr>
            <p:nvPr/>
          </p:nvSpPr>
          <p:spPr bwMode="auto">
            <a:xfrm>
              <a:off x="5006" y="3406"/>
              <a:ext cx="309" cy="320"/>
            </a:xfrm>
            <a:custGeom>
              <a:avLst/>
              <a:gdLst>
                <a:gd name="T0" fmla="*/ 309 w 309"/>
                <a:gd name="T1" fmla="*/ 320 h 320"/>
                <a:gd name="T2" fmla="*/ 309 w 309"/>
                <a:gd name="T3" fmla="*/ 320 h 320"/>
                <a:gd name="T4" fmla="*/ 261 w 309"/>
                <a:gd name="T5" fmla="*/ 298 h 320"/>
                <a:gd name="T6" fmla="*/ 225 w 309"/>
                <a:gd name="T7" fmla="*/ 274 h 320"/>
                <a:gd name="T8" fmla="*/ 201 w 309"/>
                <a:gd name="T9" fmla="*/ 248 h 320"/>
                <a:gd name="T10" fmla="*/ 182 w 309"/>
                <a:gd name="T11" fmla="*/ 220 h 320"/>
                <a:gd name="T12" fmla="*/ 169 w 309"/>
                <a:gd name="T13" fmla="*/ 193 h 320"/>
                <a:gd name="T14" fmla="*/ 159 w 309"/>
                <a:gd name="T15" fmla="*/ 167 h 320"/>
                <a:gd name="T16" fmla="*/ 150 w 309"/>
                <a:gd name="T17" fmla="*/ 141 h 320"/>
                <a:gd name="T18" fmla="*/ 139 w 309"/>
                <a:gd name="T19" fmla="*/ 115 h 320"/>
                <a:gd name="T20" fmla="*/ 139 w 309"/>
                <a:gd name="T21" fmla="*/ 115 h 320"/>
                <a:gd name="T22" fmla="*/ 127 w 309"/>
                <a:gd name="T23" fmla="*/ 82 h 320"/>
                <a:gd name="T24" fmla="*/ 132 w 309"/>
                <a:gd name="T25" fmla="*/ 62 h 320"/>
                <a:gd name="T26" fmla="*/ 146 w 309"/>
                <a:gd name="T27" fmla="*/ 56 h 320"/>
                <a:gd name="T28" fmla="*/ 165 w 309"/>
                <a:gd name="T29" fmla="*/ 62 h 320"/>
                <a:gd name="T30" fmla="*/ 37 w 309"/>
                <a:gd name="T31" fmla="*/ 8 h 320"/>
                <a:gd name="T32" fmla="*/ 37 w 309"/>
                <a:gd name="T33" fmla="*/ 8 h 320"/>
                <a:gd name="T34" fmla="*/ 17 w 309"/>
                <a:gd name="T35" fmla="*/ 0 h 320"/>
                <a:gd name="T36" fmla="*/ 4 w 309"/>
                <a:gd name="T37" fmla="*/ 8 h 320"/>
                <a:gd name="T38" fmla="*/ 0 w 309"/>
                <a:gd name="T39" fmla="*/ 29 h 320"/>
                <a:gd name="T40" fmla="*/ 11 w 309"/>
                <a:gd name="T41" fmla="*/ 62 h 320"/>
                <a:gd name="T42" fmla="*/ 11 w 309"/>
                <a:gd name="T43" fmla="*/ 62 h 320"/>
                <a:gd name="T44" fmla="*/ 21 w 309"/>
                <a:gd name="T45" fmla="*/ 88 h 320"/>
                <a:gd name="T46" fmla="*/ 30 w 309"/>
                <a:gd name="T47" fmla="*/ 112 h 320"/>
                <a:gd name="T48" fmla="*/ 41 w 309"/>
                <a:gd name="T49" fmla="*/ 141 h 320"/>
                <a:gd name="T50" fmla="*/ 54 w 309"/>
                <a:gd name="T51" fmla="*/ 167 h 320"/>
                <a:gd name="T52" fmla="*/ 71 w 309"/>
                <a:gd name="T53" fmla="*/ 196 h 320"/>
                <a:gd name="T54" fmla="*/ 97 w 309"/>
                <a:gd name="T55" fmla="*/ 220 h 320"/>
                <a:gd name="T56" fmla="*/ 132 w 309"/>
                <a:gd name="T57" fmla="*/ 248 h 320"/>
                <a:gd name="T58" fmla="*/ 178 w 309"/>
                <a:gd name="T59" fmla="*/ 269 h 320"/>
                <a:gd name="T60" fmla="*/ 309 w 309"/>
                <a:gd name="T61" fmla="*/ 320 h 32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309"/>
                <a:gd name="T94" fmla="*/ 0 h 320"/>
                <a:gd name="T95" fmla="*/ 309 w 309"/>
                <a:gd name="T96" fmla="*/ 320 h 32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309" h="320">
                  <a:moveTo>
                    <a:pt x="309" y="320"/>
                  </a:moveTo>
                  <a:lnTo>
                    <a:pt x="309" y="320"/>
                  </a:lnTo>
                  <a:lnTo>
                    <a:pt x="261" y="298"/>
                  </a:lnTo>
                  <a:lnTo>
                    <a:pt x="225" y="274"/>
                  </a:lnTo>
                  <a:lnTo>
                    <a:pt x="201" y="248"/>
                  </a:lnTo>
                  <a:lnTo>
                    <a:pt x="182" y="220"/>
                  </a:lnTo>
                  <a:lnTo>
                    <a:pt x="169" y="193"/>
                  </a:lnTo>
                  <a:lnTo>
                    <a:pt x="159" y="167"/>
                  </a:lnTo>
                  <a:lnTo>
                    <a:pt x="150" y="141"/>
                  </a:lnTo>
                  <a:lnTo>
                    <a:pt x="139" y="115"/>
                  </a:lnTo>
                  <a:lnTo>
                    <a:pt x="127" y="82"/>
                  </a:lnTo>
                  <a:lnTo>
                    <a:pt x="132" y="62"/>
                  </a:lnTo>
                  <a:lnTo>
                    <a:pt x="146" y="56"/>
                  </a:lnTo>
                  <a:lnTo>
                    <a:pt x="165" y="62"/>
                  </a:lnTo>
                  <a:lnTo>
                    <a:pt x="37" y="8"/>
                  </a:lnTo>
                  <a:lnTo>
                    <a:pt x="17" y="0"/>
                  </a:lnTo>
                  <a:lnTo>
                    <a:pt x="4" y="8"/>
                  </a:lnTo>
                  <a:lnTo>
                    <a:pt x="0" y="29"/>
                  </a:lnTo>
                  <a:lnTo>
                    <a:pt x="11" y="62"/>
                  </a:lnTo>
                  <a:lnTo>
                    <a:pt x="21" y="88"/>
                  </a:lnTo>
                  <a:lnTo>
                    <a:pt x="30" y="112"/>
                  </a:lnTo>
                  <a:lnTo>
                    <a:pt x="41" y="141"/>
                  </a:lnTo>
                  <a:lnTo>
                    <a:pt x="54" y="167"/>
                  </a:lnTo>
                  <a:lnTo>
                    <a:pt x="71" y="196"/>
                  </a:lnTo>
                  <a:lnTo>
                    <a:pt x="97" y="220"/>
                  </a:lnTo>
                  <a:lnTo>
                    <a:pt x="132" y="248"/>
                  </a:lnTo>
                  <a:lnTo>
                    <a:pt x="178" y="269"/>
                  </a:lnTo>
                  <a:lnTo>
                    <a:pt x="309" y="320"/>
                  </a:lnTo>
                </a:path>
              </a:pathLst>
            </a:custGeom>
            <a:solidFill>
              <a:srgbClr val="0000FF"/>
            </a:solidFill>
            <a:ln w="0">
              <a:solidFill>
                <a:srgbClr val="0000FF"/>
              </a:solidFill>
              <a:prstDash val="solid"/>
              <a:round/>
              <a:headEnd/>
              <a:tailEnd/>
            </a:ln>
          </p:spPr>
          <p:txBody>
            <a:bodyPr/>
            <a:lstStyle/>
            <a:p>
              <a:endParaRPr lang="vi-VN"/>
            </a:p>
          </p:txBody>
        </p:sp>
        <p:sp>
          <p:nvSpPr>
            <p:cNvPr id="20504" name="Freeform 26"/>
            <p:cNvSpPr>
              <a:spLocks/>
            </p:cNvSpPr>
            <p:nvPr/>
          </p:nvSpPr>
          <p:spPr bwMode="auto">
            <a:xfrm>
              <a:off x="5073" y="2795"/>
              <a:ext cx="1362" cy="710"/>
            </a:xfrm>
            <a:custGeom>
              <a:avLst/>
              <a:gdLst>
                <a:gd name="T0" fmla="*/ 43 w 1362"/>
                <a:gd name="T1" fmla="*/ 80 h 710"/>
                <a:gd name="T2" fmla="*/ 16 w 1362"/>
                <a:gd name="T3" fmla="*/ 113 h 710"/>
                <a:gd name="T4" fmla="*/ 12 w 1362"/>
                <a:gd name="T5" fmla="*/ 159 h 710"/>
                <a:gd name="T6" fmla="*/ 62 w 1362"/>
                <a:gd name="T7" fmla="*/ 329 h 710"/>
                <a:gd name="T8" fmla="*/ 125 w 1362"/>
                <a:gd name="T9" fmla="*/ 536 h 710"/>
                <a:gd name="T10" fmla="*/ 174 w 1362"/>
                <a:gd name="T11" fmla="*/ 690 h 710"/>
                <a:gd name="T12" fmla="*/ 194 w 1362"/>
                <a:gd name="T13" fmla="*/ 710 h 710"/>
                <a:gd name="T14" fmla="*/ 230 w 1362"/>
                <a:gd name="T15" fmla="*/ 707 h 710"/>
                <a:gd name="T16" fmla="*/ 285 w 1362"/>
                <a:gd name="T17" fmla="*/ 699 h 710"/>
                <a:gd name="T18" fmla="*/ 347 w 1362"/>
                <a:gd name="T19" fmla="*/ 690 h 710"/>
                <a:gd name="T20" fmla="*/ 410 w 1362"/>
                <a:gd name="T21" fmla="*/ 678 h 710"/>
                <a:gd name="T22" fmla="*/ 472 w 1362"/>
                <a:gd name="T23" fmla="*/ 664 h 710"/>
                <a:gd name="T24" fmla="*/ 526 w 1362"/>
                <a:gd name="T25" fmla="*/ 650 h 710"/>
                <a:gd name="T26" fmla="*/ 568 w 1362"/>
                <a:gd name="T27" fmla="*/ 632 h 710"/>
                <a:gd name="T28" fmla="*/ 605 w 1362"/>
                <a:gd name="T29" fmla="*/ 615 h 710"/>
                <a:gd name="T30" fmla="*/ 641 w 1362"/>
                <a:gd name="T31" fmla="*/ 606 h 710"/>
                <a:gd name="T32" fmla="*/ 669 w 1362"/>
                <a:gd name="T33" fmla="*/ 615 h 710"/>
                <a:gd name="T34" fmla="*/ 677 w 1362"/>
                <a:gd name="T35" fmla="*/ 635 h 710"/>
                <a:gd name="T36" fmla="*/ 697 w 1362"/>
                <a:gd name="T37" fmla="*/ 645 h 710"/>
                <a:gd name="T38" fmla="*/ 755 w 1362"/>
                <a:gd name="T39" fmla="*/ 640 h 710"/>
                <a:gd name="T40" fmla="*/ 818 w 1362"/>
                <a:gd name="T41" fmla="*/ 635 h 710"/>
                <a:gd name="T42" fmla="*/ 863 w 1362"/>
                <a:gd name="T43" fmla="*/ 632 h 710"/>
                <a:gd name="T44" fmla="*/ 873 w 1362"/>
                <a:gd name="T45" fmla="*/ 622 h 710"/>
                <a:gd name="T46" fmla="*/ 887 w 1362"/>
                <a:gd name="T47" fmla="*/ 603 h 710"/>
                <a:gd name="T48" fmla="*/ 910 w 1362"/>
                <a:gd name="T49" fmla="*/ 592 h 710"/>
                <a:gd name="T50" fmla="*/ 940 w 1362"/>
                <a:gd name="T51" fmla="*/ 593 h 710"/>
                <a:gd name="T52" fmla="*/ 972 w 1362"/>
                <a:gd name="T53" fmla="*/ 603 h 710"/>
                <a:gd name="T54" fmla="*/ 1012 w 1362"/>
                <a:gd name="T55" fmla="*/ 611 h 710"/>
                <a:gd name="T56" fmla="*/ 1070 w 1362"/>
                <a:gd name="T57" fmla="*/ 612 h 710"/>
                <a:gd name="T58" fmla="*/ 1134 w 1362"/>
                <a:gd name="T59" fmla="*/ 612 h 710"/>
                <a:gd name="T60" fmla="*/ 1202 w 1362"/>
                <a:gd name="T61" fmla="*/ 611 h 710"/>
                <a:gd name="T62" fmla="*/ 1265 w 1362"/>
                <a:gd name="T63" fmla="*/ 608 h 710"/>
                <a:gd name="T64" fmla="*/ 1317 w 1362"/>
                <a:gd name="T65" fmla="*/ 603 h 710"/>
                <a:gd name="T66" fmla="*/ 1353 w 1362"/>
                <a:gd name="T67" fmla="*/ 602 h 710"/>
                <a:gd name="T68" fmla="*/ 1357 w 1362"/>
                <a:gd name="T69" fmla="*/ 592 h 710"/>
                <a:gd name="T70" fmla="*/ 1334 w 1362"/>
                <a:gd name="T71" fmla="*/ 540 h 710"/>
                <a:gd name="T72" fmla="*/ 1313 w 1362"/>
                <a:gd name="T73" fmla="*/ 484 h 710"/>
                <a:gd name="T74" fmla="*/ 1248 w 1362"/>
                <a:gd name="T75" fmla="*/ 341 h 710"/>
                <a:gd name="T76" fmla="*/ 1172 w 1362"/>
                <a:gd name="T77" fmla="*/ 174 h 710"/>
                <a:gd name="T78" fmla="*/ 1117 w 1362"/>
                <a:gd name="T79" fmla="*/ 52 h 710"/>
                <a:gd name="T80" fmla="*/ 1083 w 1362"/>
                <a:gd name="T81" fmla="*/ 41 h 710"/>
                <a:gd name="T82" fmla="*/ 1019 w 1362"/>
                <a:gd name="T83" fmla="*/ 44 h 710"/>
                <a:gd name="T84" fmla="*/ 946 w 1362"/>
                <a:gd name="T85" fmla="*/ 35 h 710"/>
                <a:gd name="T86" fmla="*/ 864 w 1362"/>
                <a:gd name="T87" fmla="*/ 19 h 710"/>
                <a:gd name="T88" fmla="*/ 785 w 1362"/>
                <a:gd name="T89" fmla="*/ 6 h 710"/>
                <a:gd name="T90" fmla="*/ 713 w 1362"/>
                <a:gd name="T91" fmla="*/ 0 h 710"/>
                <a:gd name="T92" fmla="*/ 654 w 1362"/>
                <a:gd name="T93" fmla="*/ 5 h 710"/>
                <a:gd name="T94" fmla="*/ 611 w 1362"/>
                <a:gd name="T95" fmla="*/ 24 h 710"/>
                <a:gd name="T96" fmla="*/ 565 w 1362"/>
                <a:gd name="T97" fmla="*/ 26 h 710"/>
                <a:gd name="T98" fmla="*/ 498 w 1362"/>
                <a:gd name="T99" fmla="*/ 11 h 710"/>
                <a:gd name="T100" fmla="*/ 433 w 1362"/>
                <a:gd name="T101" fmla="*/ 13 h 710"/>
                <a:gd name="T102" fmla="*/ 371 w 1362"/>
                <a:gd name="T103" fmla="*/ 26 h 710"/>
                <a:gd name="T104" fmla="*/ 309 w 1362"/>
                <a:gd name="T105" fmla="*/ 45 h 710"/>
                <a:gd name="T106" fmla="*/ 246 w 1362"/>
                <a:gd name="T107" fmla="*/ 65 h 710"/>
                <a:gd name="T108" fmla="*/ 175 w 1362"/>
                <a:gd name="T109" fmla="*/ 74 h 710"/>
                <a:gd name="T110" fmla="*/ 101 w 1362"/>
                <a:gd name="T111" fmla="*/ 68 h 71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362"/>
                <a:gd name="T169" fmla="*/ 0 h 710"/>
                <a:gd name="T170" fmla="*/ 1362 w 1362"/>
                <a:gd name="T171" fmla="*/ 710 h 71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362" h="710">
                  <a:moveTo>
                    <a:pt x="59" y="54"/>
                  </a:moveTo>
                  <a:lnTo>
                    <a:pt x="43" y="80"/>
                  </a:lnTo>
                  <a:lnTo>
                    <a:pt x="30" y="99"/>
                  </a:lnTo>
                  <a:lnTo>
                    <a:pt x="16" y="113"/>
                  </a:lnTo>
                  <a:lnTo>
                    <a:pt x="0" y="123"/>
                  </a:lnTo>
                  <a:lnTo>
                    <a:pt x="12" y="159"/>
                  </a:lnTo>
                  <a:lnTo>
                    <a:pt x="35" y="233"/>
                  </a:lnTo>
                  <a:lnTo>
                    <a:pt x="62" y="329"/>
                  </a:lnTo>
                  <a:lnTo>
                    <a:pt x="96" y="435"/>
                  </a:lnTo>
                  <a:lnTo>
                    <a:pt x="125" y="536"/>
                  </a:lnTo>
                  <a:lnTo>
                    <a:pt x="154" y="627"/>
                  </a:lnTo>
                  <a:lnTo>
                    <a:pt x="174" y="690"/>
                  </a:lnTo>
                  <a:lnTo>
                    <a:pt x="180" y="710"/>
                  </a:lnTo>
                  <a:lnTo>
                    <a:pt x="194" y="710"/>
                  </a:lnTo>
                  <a:lnTo>
                    <a:pt x="211" y="709"/>
                  </a:lnTo>
                  <a:lnTo>
                    <a:pt x="230" y="707"/>
                  </a:lnTo>
                  <a:lnTo>
                    <a:pt x="257" y="704"/>
                  </a:lnTo>
                  <a:lnTo>
                    <a:pt x="285" y="699"/>
                  </a:lnTo>
                  <a:lnTo>
                    <a:pt x="313" y="696"/>
                  </a:lnTo>
                  <a:lnTo>
                    <a:pt x="347" y="690"/>
                  </a:lnTo>
                  <a:lnTo>
                    <a:pt x="378" y="686"/>
                  </a:lnTo>
                  <a:lnTo>
                    <a:pt x="410" y="678"/>
                  </a:lnTo>
                  <a:lnTo>
                    <a:pt x="441" y="671"/>
                  </a:lnTo>
                  <a:lnTo>
                    <a:pt x="472" y="664"/>
                  </a:lnTo>
                  <a:lnTo>
                    <a:pt x="500" y="658"/>
                  </a:lnTo>
                  <a:lnTo>
                    <a:pt x="526" y="650"/>
                  </a:lnTo>
                  <a:lnTo>
                    <a:pt x="549" y="641"/>
                  </a:lnTo>
                  <a:lnTo>
                    <a:pt x="568" y="632"/>
                  </a:lnTo>
                  <a:lnTo>
                    <a:pt x="582" y="627"/>
                  </a:lnTo>
                  <a:lnTo>
                    <a:pt x="605" y="615"/>
                  </a:lnTo>
                  <a:lnTo>
                    <a:pt x="627" y="608"/>
                  </a:lnTo>
                  <a:lnTo>
                    <a:pt x="641" y="606"/>
                  </a:lnTo>
                  <a:lnTo>
                    <a:pt x="656" y="608"/>
                  </a:lnTo>
                  <a:lnTo>
                    <a:pt x="669" y="615"/>
                  </a:lnTo>
                  <a:lnTo>
                    <a:pt x="673" y="624"/>
                  </a:lnTo>
                  <a:lnTo>
                    <a:pt x="677" y="635"/>
                  </a:lnTo>
                  <a:lnTo>
                    <a:pt x="680" y="648"/>
                  </a:lnTo>
                  <a:lnTo>
                    <a:pt x="697" y="645"/>
                  </a:lnTo>
                  <a:lnTo>
                    <a:pt x="723" y="641"/>
                  </a:lnTo>
                  <a:lnTo>
                    <a:pt x="755" y="640"/>
                  </a:lnTo>
                  <a:lnTo>
                    <a:pt x="786" y="635"/>
                  </a:lnTo>
                  <a:lnTo>
                    <a:pt x="818" y="635"/>
                  </a:lnTo>
                  <a:lnTo>
                    <a:pt x="845" y="635"/>
                  </a:lnTo>
                  <a:lnTo>
                    <a:pt x="863" y="632"/>
                  </a:lnTo>
                  <a:lnTo>
                    <a:pt x="868" y="632"/>
                  </a:lnTo>
                  <a:lnTo>
                    <a:pt x="873" y="622"/>
                  </a:lnTo>
                  <a:lnTo>
                    <a:pt x="878" y="612"/>
                  </a:lnTo>
                  <a:lnTo>
                    <a:pt x="887" y="603"/>
                  </a:lnTo>
                  <a:lnTo>
                    <a:pt x="897" y="595"/>
                  </a:lnTo>
                  <a:lnTo>
                    <a:pt x="910" y="592"/>
                  </a:lnTo>
                  <a:lnTo>
                    <a:pt x="923" y="592"/>
                  </a:lnTo>
                  <a:lnTo>
                    <a:pt x="940" y="593"/>
                  </a:lnTo>
                  <a:lnTo>
                    <a:pt x="958" y="599"/>
                  </a:lnTo>
                  <a:lnTo>
                    <a:pt x="972" y="603"/>
                  </a:lnTo>
                  <a:lnTo>
                    <a:pt x="989" y="608"/>
                  </a:lnTo>
                  <a:lnTo>
                    <a:pt x="1012" y="611"/>
                  </a:lnTo>
                  <a:lnTo>
                    <a:pt x="1039" y="611"/>
                  </a:lnTo>
                  <a:lnTo>
                    <a:pt x="1070" y="612"/>
                  </a:lnTo>
                  <a:lnTo>
                    <a:pt x="1100" y="612"/>
                  </a:lnTo>
                  <a:lnTo>
                    <a:pt x="1134" y="612"/>
                  </a:lnTo>
                  <a:lnTo>
                    <a:pt x="1167" y="612"/>
                  </a:lnTo>
                  <a:lnTo>
                    <a:pt x="1202" y="611"/>
                  </a:lnTo>
                  <a:lnTo>
                    <a:pt x="1234" y="608"/>
                  </a:lnTo>
                  <a:lnTo>
                    <a:pt x="1265" y="608"/>
                  </a:lnTo>
                  <a:lnTo>
                    <a:pt x="1293" y="606"/>
                  </a:lnTo>
                  <a:lnTo>
                    <a:pt x="1317" y="603"/>
                  </a:lnTo>
                  <a:lnTo>
                    <a:pt x="1339" y="602"/>
                  </a:lnTo>
                  <a:lnTo>
                    <a:pt x="1353" y="602"/>
                  </a:lnTo>
                  <a:lnTo>
                    <a:pt x="1362" y="599"/>
                  </a:lnTo>
                  <a:lnTo>
                    <a:pt x="1357" y="592"/>
                  </a:lnTo>
                  <a:lnTo>
                    <a:pt x="1347" y="569"/>
                  </a:lnTo>
                  <a:lnTo>
                    <a:pt x="1334" y="540"/>
                  </a:lnTo>
                  <a:lnTo>
                    <a:pt x="1330" y="521"/>
                  </a:lnTo>
                  <a:lnTo>
                    <a:pt x="1313" y="484"/>
                  </a:lnTo>
                  <a:lnTo>
                    <a:pt x="1284" y="420"/>
                  </a:lnTo>
                  <a:lnTo>
                    <a:pt x="1248" y="341"/>
                  </a:lnTo>
                  <a:lnTo>
                    <a:pt x="1211" y="256"/>
                  </a:lnTo>
                  <a:lnTo>
                    <a:pt x="1172" y="174"/>
                  </a:lnTo>
                  <a:lnTo>
                    <a:pt x="1139" y="103"/>
                  </a:lnTo>
                  <a:lnTo>
                    <a:pt x="1117" y="52"/>
                  </a:lnTo>
                  <a:lnTo>
                    <a:pt x="1108" y="35"/>
                  </a:lnTo>
                  <a:lnTo>
                    <a:pt x="1083" y="41"/>
                  </a:lnTo>
                  <a:lnTo>
                    <a:pt x="1052" y="44"/>
                  </a:lnTo>
                  <a:lnTo>
                    <a:pt x="1019" y="44"/>
                  </a:lnTo>
                  <a:lnTo>
                    <a:pt x="982" y="39"/>
                  </a:lnTo>
                  <a:lnTo>
                    <a:pt x="946" y="35"/>
                  </a:lnTo>
                  <a:lnTo>
                    <a:pt x="904" y="28"/>
                  </a:lnTo>
                  <a:lnTo>
                    <a:pt x="864" y="19"/>
                  </a:lnTo>
                  <a:lnTo>
                    <a:pt x="827" y="13"/>
                  </a:lnTo>
                  <a:lnTo>
                    <a:pt x="785" y="6"/>
                  </a:lnTo>
                  <a:lnTo>
                    <a:pt x="748" y="2"/>
                  </a:lnTo>
                  <a:lnTo>
                    <a:pt x="713" y="0"/>
                  </a:lnTo>
                  <a:lnTo>
                    <a:pt x="680" y="0"/>
                  </a:lnTo>
                  <a:lnTo>
                    <a:pt x="654" y="5"/>
                  </a:lnTo>
                  <a:lnTo>
                    <a:pt x="631" y="11"/>
                  </a:lnTo>
                  <a:lnTo>
                    <a:pt x="611" y="24"/>
                  </a:lnTo>
                  <a:lnTo>
                    <a:pt x="601" y="41"/>
                  </a:lnTo>
                  <a:lnTo>
                    <a:pt x="565" y="26"/>
                  </a:lnTo>
                  <a:lnTo>
                    <a:pt x="531" y="15"/>
                  </a:lnTo>
                  <a:lnTo>
                    <a:pt x="498" y="11"/>
                  </a:lnTo>
                  <a:lnTo>
                    <a:pt x="464" y="9"/>
                  </a:lnTo>
                  <a:lnTo>
                    <a:pt x="433" y="13"/>
                  </a:lnTo>
                  <a:lnTo>
                    <a:pt x="401" y="19"/>
                  </a:lnTo>
                  <a:lnTo>
                    <a:pt x="371" y="26"/>
                  </a:lnTo>
                  <a:lnTo>
                    <a:pt x="342" y="35"/>
                  </a:lnTo>
                  <a:lnTo>
                    <a:pt x="309" y="45"/>
                  </a:lnTo>
                  <a:lnTo>
                    <a:pt x="278" y="54"/>
                  </a:lnTo>
                  <a:lnTo>
                    <a:pt x="246" y="65"/>
                  </a:lnTo>
                  <a:lnTo>
                    <a:pt x="211" y="70"/>
                  </a:lnTo>
                  <a:lnTo>
                    <a:pt x="175" y="74"/>
                  </a:lnTo>
                  <a:lnTo>
                    <a:pt x="140" y="71"/>
                  </a:lnTo>
                  <a:lnTo>
                    <a:pt x="101" y="68"/>
                  </a:lnTo>
                  <a:lnTo>
                    <a:pt x="59" y="54"/>
                  </a:lnTo>
                  <a:close/>
                </a:path>
              </a:pathLst>
            </a:custGeom>
            <a:solidFill>
              <a:srgbClr val="FFFFFF"/>
            </a:solidFill>
            <a:ln w="9525">
              <a:solidFill>
                <a:srgbClr val="0000FF"/>
              </a:solidFill>
              <a:round/>
              <a:headEnd/>
              <a:tailEnd/>
            </a:ln>
          </p:spPr>
          <p:txBody>
            <a:bodyPr/>
            <a:lstStyle/>
            <a:p>
              <a:endParaRPr lang="vi-VN"/>
            </a:p>
          </p:txBody>
        </p:sp>
        <p:sp>
          <p:nvSpPr>
            <p:cNvPr id="20505" name="Freeform 27"/>
            <p:cNvSpPr>
              <a:spLocks/>
            </p:cNvSpPr>
            <p:nvPr/>
          </p:nvSpPr>
          <p:spPr bwMode="auto">
            <a:xfrm>
              <a:off x="5132" y="2849"/>
              <a:ext cx="1271" cy="564"/>
            </a:xfrm>
            <a:custGeom>
              <a:avLst/>
              <a:gdLst>
                <a:gd name="T0" fmla="*/ 1271 w 1271"/>
                <a:gd name="T1" fmla="*/ 467 h 564"/>
                <a:gd name="T2" fmla="*/ 1271 w 1271"/>
                <a:gd name="T3" fmla="*/ 467 h 564"/>
                <a:gd name="T4" fmla="*/ 1242 w 1271"/>
                <a:gd name="T5" fmla="*/ 480 h 564"/>
                <a:gd name="T6" fmla="*/ 1208 w 1271"/>
                <a:gd name="T7" fmla="*/ 489 h 564"/>
                <a:gd name="T8" fmla="*/ 1172 w 1271"/>
                <a:gd name="T9" fmla="*/ 490 h 564"/>
                <a:gd name="T10" fmla="*/ 1131 w 1271"/>
                <a:gd name="T11" fmla="*/ 489 h 564"/>
                <a:gd name="T12" fmla="*/ 1090 w 1271"/>
                <a:gd name="T13" fmla="*/ 485 h 564"/>
                <a:gd name="T14" fmla="*/ 1048 w 1271"/>
                <a:gd name="T15" fmla="*/ 477 h 564"/>
                <a:gd name="T16" fmla="*/ 1002 w 1271"/>
                <a:gd name="T17" fmla="*/ 469 h 564"/>
                <a:gd name="T18" fmla="*/ 960 w 1271"/>
                <a:gd name="T19" fmla="*/ 463 h 564"/>
                <a:gd name="T20" fmla="*/ 917 w 1271"/>
                <a:gd name="T21" fmla="*/ 456 h 564"/>
                <a:gd name="T22" fmla="*/ 876 w 1271"/>
                <a:gd name="T23" fmla="*/ 451 h 564"/>
                <a:gd name="T24" fmla="*/ 838 w 1271"/>
                <a:gd name="T25" fmla="*/ 451 h 564"/>
                <a:gd name="T26" fmla="*/ 804 w 1271"/>
                <a:gd name="T27" fmla="*/ 454 h 564"/>
                <a:gd name="T28" fmla="*/ 775 w 1271"/>
                <a:gd name="T29" fmla="*/ 463 h 564"/>
                <a:gd name="T30" fmla="*/ 749 w 1271"/>
                <a:gd name="T31" fmla="*/ 477 h 564"/>
                <a:gd name="T32" fmla="*/ 732 w 1271"/>
                <a:gd name="T33" fmla="*/ 502 h 564"/>
                <a:gd name="T34" fmla="*/ 719 w 1271"/>
                <a:gd name="T35" fmla="*/ 532 h 564"/>
                <a:gd name="T36" fmla="*/ 719 w 1271"/>
                <a:gd name="T37" fmla="*/ 532 h 564"/>
                <a:gd name="T38" fmla="*/ 702 w 1271"/>
                <a:gd name="T39" fmla="*/ 505 h 564"/>
                <a:gd name="T40" fmla="*/ 680 w 1271"/>
                <a:gd name="T41" fmla="*/ 485 h 564"/>
                <a:gd name="T42" fmla="*/ 656 w 1271"/>
                <a:gd name="T43" fmla="*/ 474 h 564"/>
                <a:gd name="T44" fmla="*/ 628 w 1271"/>
                <a:gd name="T45" fmla="*/ 467 h 564"/>
                <a:gd name="T46" fmla="*/ 595 w 1271"/>
                <a:gd name="T47" fmla="*/ 467 h 564"/>
                <a:gd name="T48" fmla="*/ 562 w 1271"/>
                <a:gd name="T49" fmla="*/ 474 h 564"/>
                <a:gd name="T50" fmla="*/ 528 w 1271"/>
                <a:gd name="T51" fmla="*/ 482 h 564"/>
                <a:gd name="T52" fmla="*/ 490 w 1271"/>
                <a:gd name="T53" fmla="*/ 495 h 564"/>
                <a:gd name="T54" fmla="*/ 451 w 1271"/>
                <a:gd name="T55" fmla="*/ 509 h 564"/>
                <a:gd name="T56" fmla="*/ 413 w 1271"/>
                <a:gd name="T57" fmla="*/ 522 h 564"/>
                <a:gd name="T58" fmla="*/ 374 w 1271"/>
                <a:gd name="T59" fmla="*/ 535 h 564"/>
                <a:gd name="T60" fmla="*/ 336 w 1271"/>
                <a:gd name="T61" fmla="*/ 545 h 564"/>
                <a:gd name="T62" fmla="*/ 298 w 1271"/>
                <a:gd name="T63" fmla="*/ 554 h 564"/>
                <a:gd name="T64" fmla="*/ 262 w 1271"/>
                <a:gd name="T65" fmla="*/ 561 h 564"/>
                <a:gd name="T66" fmla="*/ 226 w 1271"/>
                <a:gd name="T67" fmla="*/ 564 h 564"/>
                <a:gd name="T68" fmla="*/ 191 w 1271"/>
                <a:gd name="T69" fmla="*/ 558 h 564"/>
                <a:gd name="T70" fmla="*/ 191 w 1271"/>
                <a:gd name="T71" fmla="*/ 558 h 564"/>
                <a:gd name="T72" fmla="*/ 174 w 1271"/>
                <a:gd name="T73" fmla="*/ 511 h 564"/>
                <a:gd name="T74" fmla="*/ 148 w 1271"/>
                <a:gd name="T75" fmla="*/ 437 h 564"/>
                <a:gd name="T76" fmla="*/ 116 w 1271"/>
                <a:gd name="T77" fmla="*/ 346 h 564"/>
                <a:gd name="T78" fmla="*/ 83 w 1271"/>
                <a:gd name="T79" fmla="*/ 249 h 564"/>
                <a:gd name="T80" fmla="*/ 52 w 1271"/>
                <a:gd name="T81" fmla="*/ 156 h 564"/>
                <a:gd name="T82" fmla="*/ 26 w 1271"/>
                <a:gd name="T83" fmla="*/ 78 h 564"/>
                <a:gd name="T84" fmla="*/ 6 w 1271"/>
                <a:gd name="T85" fmla="*/ 23 h 564"/>
                <a:gd name="T86" fmla="*/ 0 w 1271"/>
                <a:gd name="T87" fmla="*/ 0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271"/>
                <a:gd name="T133" fmla="*/ 0 h 564"/>
                <a:gd name="T134" fmla="*/ 1271 w 1271"/>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271" h="564">
                  <a:moveTo>
                    <a:pt x="1271" y="467"/>
                  </a:moveTo>
                  <a:lnTo>
                    <a:pt x="1271" y="467"/>
                  </a:lnTo>
                  <a:lnTo>
                    <a:pt x="1242" y="480"/>
                  </a:lnTo>
                  <a:lnTo>
                    <a:pt x="1208" y="489"/>
                  </a:lnTo>
                  <a:lnTo>
                    <a:pt x="1172" y="490"/>
                  </a:lnTo>
                  <a:lnTo>
                    <a:pt x="1131" y="489"/>
                  </a:lnTo>
                  <a:lnTo>
                    <a:pt x="1090" y="485"/>
                  </a:lnTo>
                  <a:lnTo>
                    <a:pt x="1048" y="477"/>
                  </a:lnTo>
                  <a:lnTo>
                    <a:pt x="1002" y="469"/>
                  </a:lnTo>
                  <a:lnTo>
                    <a:pt x="960" y="463"/>
                  </a:lnTo>
                  <a:lnTo>
                    <a:pt x="917" y="456"/>
                  </a:lnTo>
                  <a:lnTo>
                    <a:pt x="876" y="451"/>
                  </a:lnTo>
                  <a:lnTo>
                    <a:pt x="838" y="451"/>
                  </a:lnTo>
                  <a:lnTo>
                    <a:pt x="804" y="454"/>
                  </a:lnTo>
                  <a:lnTo>
                    <a:pt x="775" y="463"/>
                  </a:lnTo>
                  <a:lnTo>
                    <a:pt x="749" y="477"/>
                  </a:lnTo>
                  <a:lnTo>
                    <a:pt x="732" y="502"/>
                  </a:lnTo>
                  <a:lnTo>
                    <a:pt x="719" y="532"/>
                  </a:lnTo>
                  <a:lnTo>
                    <a:pt x="702" y="505"/>
                  </a:lnTo>
                  <a:lnTo>
                    <a:pt x="680" y="485"/>
                  </a:lnTo>
                  <a:lnTo>
                    <a:pt x="656" y="474"/>
                  </a:lnTo>
                  <a:lnTo>
                    <a:pt x="628" y="467"/>
                  </a:lnTo>
                  <a:lnTo>
                    <a:pt x="595" y="467"/>
                  </a:lnTo>
                  <a:lnTo>
                    <a:pt x="562" y="474"/>
                  </a:lnTo>
                  <a:lnTo>
                    <a:pt x="528" y="482"/>
                  </a:lnTo>
                  <a:lnTo>
                    <a:pt x="490" y="495"/>
                  </a:lnTo>
                  <a:lnTo>
                    <a:pt x="451" y="509"/>
                  </a:lnTo>
                  <a:lnTo>
                    <a:pt x="413" y="522"/>
                  </a:lnTo>
                  <a:lnTo>
                    <a:pt x="374" y="535"/>
                  </a:lnTo>
                  <a:lnTo>
                    <a:pt x="336" y="545"/>
                  </a:lnTo>
                  <a:lnTo>
                    <a:pt x="298" y="554"/>
                  </a:lnTo>
                  <a:lnTo>
                    <a:pt x="262" y="561"/>
                  </a:lnTo>
                  <a:lnTo>
                    <a:pt x="226" y="564"/>
                  </a:lnTo>
                  <a:lnTo>
                    <a:pt x="191" y="558"/>
                  </a:lnTo>
                  <a:lnTo>
                    <a:pt x="174" y="511"/>
                  </a:lnTo>
                  <a:lnTo>
                    <a:pt x="148" y="437"/>
                  </a:lnTo>
                  <a:lnTo>
                    <a:pt x="116" y="346"/>
                  </a:lnTo>
                  <a:lnTo>
                    <a:pt x="83" y="249"/>
                  </a:lnTo>
                  <a:lnTo>
                    <a:pt x="52" y="156"/>
                  </a:lnTo>
                  <a:lnTo>
                    <a:pt x="26" y="78"/>
                  </a:lnTo>
                  <a:lnTo>
                    <a:pt x="6" y="23"/>
                  </a:lnTo>
                  <a:lnTo>
                    <a:pt x="0" y="0"/>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06" name="Freeform 28"/>
            <p:cNvSpPr>
              <a:spLocks/>
            </p:cNvSpPr>
            <p:nvPr/>
          </p:nvSpPr>
          <p:spPr bwMode="auto">
            <a:xfrm>
              <a:off x="5034" y="2881"/>
              <a:ext cx="1441" cy="683"/>
            </a:xfrm>
            <a:custGeom>
              <a:avLst/>
              <a:gdLst>
                <a:gd name="T0" fmla="*/ 1198 w 1441"/>
                <a:gd name="T1" fmla="*/ 23 h 683"/>
                <a:gd name="T2" fmla="*/ 1258 w 1441"/>
                <a:gd name="T3" fmla="*/ 138 h 683"/>
                <a:gd name="T4" fmla="*/ 1431 w 1441"/>
                <a:gd name="T5" fmla="*/ 507 h 683"/>
                <a:gd name="T6" fmla="*/ 1432 w 1441"/>
                <a:gd name="T7" fmla="*/ 549 h 683"/>
                <a:gd name="T8" fmla="*/ 1382 w 1441"/>
                <a:gd name="T9" fmla="*/ 546 h 683"/>
                <a:gd name="T10" fmla="*/ 1297 w 1441"/>
                <a:gd name="T11" fmla="*/ 549 h 683"/>
                <a:gd name="T12" fmla="*/ 1186 w 1441"/>
                <a:gd name="T13" fmla="*/ 549 h 683"/>
                <a:gd name="T14" fmla="*/ 1076 w 1441"/>
                <a:gd name="T15" fmla="*/ 555 h 683"/>
                <a:gd name="T16" fmla="*/ 985 w 1441"/>
                <a:gd name="T17" fmla="*/ 562 h 683"/>
                <a:gd name="T18" fmla="*/ 952 w 1441"/>
                <a:gd name="T19" fmla="*/ 582 h 683"/>
                <a:gd name="T20" fmla="*/ 903 w 1441"/>
                <a:gd name="T21" fmla="*/ 613 h 683"/>
                <a:gd name="T22" fmla="*/ 813 w 1441"/>
                <a:gd name="T23" fmla="*/ 621 h 683"/>
                <a:gd name="T24" fmla="*/ 721 w 1441"/>
                <a:gd name="T25" fmla="*/ 624 h 683"/>
                <a:gd name="T26" fmla="*/ 672 w 1441"/>
                <a:gd name="T27" fmla="*/ 618 h 683"/>
                <a:gd name="T28" fmla="*/ 659 w 1441"/>
                <a:gd name="T29" fmla="*/ 595 h 683"/>
                <a:gd name="T30" fmla="*/ 626 w 1441"/>
                <a:gd name="T31" fmla="*/ 601 h 683"/>
                <a:gd name="T32" fmla="*/ 541 w 1441"/>
                <a:gd name="T33" fmla="*/ 616 h 683"/>
                <a:gd name="T34" fmla="*/ 434 w 1441"/>
                <a:gd name="T35" fmla="*/ 637 h 683"/>
                <a:gd name="T36" fmla="*/ 328 w 1441"/>
                <a:gd name="T37" fmla="*/ 660 h 683"/>
                <a:gd name="T38" fmla="*/ 248 w 1441"/>
                <a:gd name="T39" fmla="*/ 675 h 683"/>
                <a:gd name="T40" fmla="*/ 196 w 1441"/>
                <a:gd name="T41" fmla="*/ 683 h 683"/>
                <a:gd name="T42" fmla="*/ 174 w 1441"/>
                <a:gd name="T43" fmla="*/ 663 h 683"/>
                <a:gd name="T44" fmla="*/ 164 w 1441"/>
                <a:gd name="T45" fmla="*/ 610 h 683"/>
                <a:gd name="T46" fmla="*/ 114 w 1441"/>
                <a:gd name="T47" fmla="*/ 431 h 683"/>
                <a:gd name="T48" fmla="*/ 38 w 1441"/>
                <a:gd name="T49" fmla="*/ 176 h 683"/>
                <a:gd name="T50" fmla="*/ 2 w 1441"/>
                <a:gd name="T51" fmla="*/ 47 h 683"/>
                <a:gd name="T52" fmla="*/ 9 w 1441"/>
                <a:gd name="T53" fmla="*/ 13 h 683"/>
                <a:gd name="T54" fmla="*/ 55 w 1441"/>
                <a:gd name="T55" fmla="*/ 4 h 683"/>
                <a:gd name="T56" fmla="*/ 59 w 1441"/>
                <a:gd name="T57" fmla="*/ 23 h 683"/>
                <a:gd name="T58" fmla="*/ 51 w 1441"/>
                <a:gd name="T59" fmla="*/ 73 h 683"/>
                <a:gd name="T60" fmla="*/ 135 w 1441"/>
                <a:gd name="T61" fmla="*/ 349 h 683"/>
                <a:gd name="T62" fmla="*/ 213 w 1441"/>
                <a:gd name="T63" fmla="*/ 604 h 683"/>
                <a:gd name="T64" fmla="*/ 250 w 1441"/>
                <a:gd name="T65" fmla="*/ 623 h 683"/>
                <a:gd name="T66" fmla="*/ 324 w 1441"/>
                <a:gd name="T67" fmla="*/ 613 h 683"/>
                <a:gd name="T68" fmla="*/ 417 w 1441"/>
                <a:gd name="T69" fmla="*/ 600 h 683"/>
                <a:gd name="T70" fmla="*/ 511 w 1441"/>
                <a:gd name="T71" fmla="*/ 578 h 683"/>
                <a:gd name="T72" fmla="*/ 588 w 1441"/>
                <a:gd name="T73" fmla="*/ 555 h 683"/>
                <a:gd name="T74" fmla="*/ 644 w 1441"/>
                <a:gd name="T75" fmla="*/ 529 h 683"/>
                <a:gd name="T76" fmla="*/ 695 w 1441"/>
                <a:gd name="T77" fmla="*/ 522 h 683"/>
                <a:gd name="T78" fmla="*/ 716 w 1441"/>
                <a:gd name="T79" fmla="*/ 549 h 683"/>
                <a:gd name="T80" fmla="*/ 762 w 1441"/>
                <a:gd name="T81" fmla="*/ 555 h 683"/>
                <a:gd name="T82" fmla="*/ 857 w 1441"/>
                <a:gd name="T83" fmla="*/ 549 h 683"/>
                <a:gd name="T84" fmla="*/ 907 w 1441"/>
                <a:gd name="T85" fmla="*/ 546 h 683"/>
                <a:gd name="T86" fmla="*/ 926 w 1441"/>
                <a:gd name="T87" fmla="*/ 517 h 683"/>
                <a:gd name="T88" fmla="*/ 962 w 1441"/>
                <a:gd name="T89" fmla="*/ 506 h 683"/>
                <a:gd name="T90" fmla="*/ 1011 w 1441"/>
                <a:gd name="T91" fmla="*/ 517 h 683"/>
                <a:gd name="T92" fmla="*/ 1078 w 1441"/>
                <a:gd name="T93" fmla="*/ 525 h 683"/>
                <a:gd name="T94" fmla="*/ 1173 w 1441"/>
                <a:gd name="T95" fmla="*/ 526 h 683"/>
                <a:gd name="T96" fmla="*/ 1273 w 1441"/>
                <a:gd name="T97" fmla="*/ 522 h 683"/>
                <a:gd name="T98" fmla="*/ 1356 w 1441"/>
                <a:gd name="T99" fmla="*/ 517 h 683"/>
                <a:gd name="T100" fmla="*/ 1401 w 1441"/>
                <a:gd name="T101" fmla="*/ 513 h 683"/>
                <a:gd name="T102" fmla="*/ 1373 w 1441"/>
                <a:gd name="T103" fmla="*/ 454 h 683"/>
                <a:gd name="T104" fmla="*/ 1329 w 1441"/>
                <a:gd name="T105" fmla="*/ 344 h 683"/>
                <a:gd name="T106" fmla="*/ 1232 w 1441"/>
                <a:gd name="T107" fmla="*/ 134 h 683"/>
                <a:gd name="T108" fmla="*/ 1179 w 1441"/>
                <a:gd name="T109" fmla="*/ 18 h 68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41"/>
                <a:gd name="T166" fmla="*/ 0 h 683"/>
                <a:gd name="T167" fmla="*/ 1441 w 1441"/>
                <a:gd name="T168" fmla="*/ 683 h 683"/>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41" h="683">
                  <a:moveTo>
                    <a:pt x="1179" y="18"/>
                  </a:moveTo>
                  <a:lnTo>
                    <a:pt x="1188" y="17"/>
                  </a:lnTo>
                  <a:lnTo>
                    <a:pt x="1198" y="23"/>
                  </a:lnTo>
                  <a:lnTo>
                    <a:pt x="1211" y="41"/>
                  </a:lnTo>
                  <a:lnTo>
                    <a:pt x="1229" y="80"/>
                  </a:lnTo>
                  <a:lnTo>
                    <a:pt x="1258" y="138"/>
                  </a:lnTo>
                  <a:lnTo>
                    <a:pt x="1300" y="228"/>
                  </a:lnTo>
                  <a:lnTo>
                    <a:pt x="1356" y="349"/>
                  </a:lnTo>
                  <a:lnTo>
                    <a:pt x="1431" y="507"/>
                  </a:lnTo>
                  <a:lnTo>
                    <a:pt x="1438" y="526"/>
                  </a:lnTo>
                  <a:lnTo>
                    <a:pt x="1441" y="542"/>
                  </a:lnTo>
                  <a:lnTo>
                    <a:pt x="1432" y="549"/>
                  </a:lnTo>
                  <a:lnTo>
                    <a:pt x="1411" y="549"/>
                  </a:lnTo>
                  <a:lnTo>
                    <a:pt x="1399" y="546"/>
                  </a:lnTo>
                  <a:lnTo>
                    <a:pt x="1382" y="546"/>
                  </a:lnTo>
                  <a:lnTo>
                    <a:pt x="1359" y="546"/>
                  </a:lnTo>
                  <a:lnTo>
                    <a:pt x="1330" y="546"/>
                  </a:lnTo>
                  <a:lnTo>
                    <a:pt x="1297" y="549"/>
                  </a:lnTo>
                  <a:lnTo>
                    <a:pt x="1263" y="549"/>
                  </a:lnTo>
                  <a:lnTo>
                    <a:pt x="1225" y="549"/>
                  </a:lnTo>
                  <a:lnTo>
                    <a:pt x="1186" y="549"/>
                  </a:lnTo>
                  <a:lnTo>
                    <a:pt x="1150" y="554"/>
                  </a:lnTo>
                  <a:lnTo>
                    <a:pt x="1110" y="555"/>
                  </a:lnTo>
                  <a:lnTo>
                    <a:pt x="1076" y="555"/>
                  </a:lnTo>
                  <a:lnTo>
                    <a:pt x="1041" y="559"/>
                  </a:lnTo>
                  <a:lnTo>
                    <a:pt x="1011" y="562"/>
                  </a:lnTo>
                  <a:lnTo>
                    <a:pt x="985" y="562"/>
                  </a:lnTo>
                  <a:lnTo>
                    <a:pt x="965" y="562"/>
                  </a:lnTo>
                  <a:lnTo>
                    <a:pt x="949" y="562"/>
                  </a:lnTo>
                  <a:lnTo>
                    <a:pt x="952" y="582"/>
                  </a:lnTo>
                  <a:lnTo>
                    <a:pt x="943" y="600"/>
                  </a:lnTo>
                  <a:lnTo>
                    <a:pt x="929" y="607"/>
                  </a:lnTo>
                  <a:lnTo>
                    <a:pt x="903" y="613"/>
                  </a:lnTo>
                  <a:lnTo>
                    <a:pt x="879" y="618"/>
                  </a:lnTo>
                  <a:lnTo>
                    <a:pt x="846" y="618"/>
                  </a:lnTo>
                  <a:lnTo>
                    <a:pt x="813" y="621"/>
                  </a:lnTo>
                  <a:lnTo>
                    <a:pt x="778" y="623"/>
                  </a:lnTo>
                  <a:lnTo>
                    <a:pt x="748" y="624"/>
                  </a:lnTo>
                  <a:lnTo>
                    <a:pt x="721" y="624"/>
                  </a:lnTo>
                  <a:lnTo>
                    <a:pt x="699" y="624"/>
                  </a:lnTo>
                  <a:lnTo>
                    <a:pt x="685" y="623"/>
                  </a:lnTo>
                  <a:lnTo>
                    <a:pt x="672" y="618"/>
                  </a:lnTo>
                  <a:lnTo>
                    <a:pt x="666" y="613"/>
                  </a:lnTo>
                  <a:lnTo>
                    <a:pt x="660" y="604"/>
                  </a:lnTo>
                  <a:lnTo>
                    <a:pt x="659" y="595"/>
                  </a:lnTo>
                  <a:lnTo>
                    <a:pt x="653" y="595"/>
                  </a:lnTo>
                  <a:lnTo>
                    <a:pt x="644" y="597"/>
                  </a:lnTo>
                  <a:lnTo>
                    <a:pt x="626" y="601"/>
                  </a:lnTo>
                  <a:lnTo>
                    <a:pt x="603" y="605"/>
                  </a:lnTo>
                  <a:lnTo>
                    <a:pt x="574" y="610"/>
                  </a:lnTo>
                  <a:lnTo>
                    <a:pt x="541" y="616"/>
                  </a:lnTo>
                  <a:lnTo>
                    <a:pt x="508" y="623"/>
                  </a:lnTo>
                  <a:lnTo>
                    <a:pt x="472" y="629"/>
                  </a:lnTo>
                  <a:lnTo>
                    <a:pt x="434" y="637"/>
                  </a:lnTo>
                  <a:lnTo>
                    <a:pt x="398" y="644"/>
                  </a:lnTo>
                  <a:lnTo>
                    <a:pt x="364" y="650"/>
                  </a:lnTo>
                  <a:lnTo>
                    <a:pt x="328" y="660"/>
                  </a:lnTo>
                  <a:lnTo>
                    <a:pt x="298" y="666"/>
                  </a:lnTo>
                  <a:lnTo>
                    <a:pt x="272" y="670"/>
                  </a:lnTo>
                  <a:lnTo>
                    <a:pt x="248" y="675"/>
                  </a:lnTo>
                  <a:lnTo>
                    <a:pt x="233" y="679"/>
                  </a:lnTo>
                  <a:lnTo>
                    <a:pt x="210" y="683"/>
                  </a:lnTo>
                  <a:lnTo>
                    <a:pt x="196" y="683"/>
                  </a:lnTo>
                  <a:lnTo>
                    <a:pt x="186" y="682"/>
                  </a:lnTo>
                  <a:lnTo>
                    <a:pt x="179" y="675"/>
                  </a:lnTo>
                  <a:lnTo>
                    <a:pt x="174" y="663"/>
                  </a:lnTo>
                  <a:lnTo>
                    <a:pt x="173" y="646"/>
                  </a:lnTo>
                  <a:lnTo>
                    <a:pt x="170" y="629"/>
                  </a:lnTo>
                  <a:lnTo>
                    <a:pt x="164" y="610"/>
                  </a:lnTo>
                  <a:lnTo>
                    <a:pt x="154" y="572"/>
                  </a:lnTo>
                  <a:lnTo>
                    <a:pt x="137" y="509"/>
                  </a:lnTo>
                  <a:lnTo>
                    <a:pt x="114" y="431"/>
                  </a:lnTo>
                  <a:lnTo>
                    <a:pt x="88" y="341"/>
                  </a:lnTo>
                  <a:lnTo>
                    <a:pt x="61" y="255"/>
                  </a:lnTo>
                  <a:lnTo>
                    <a:pt x="38" y="176"/>
                  </a:lnTo>
                  <a:lnTo>
                    <a:pt x="18" y="109"/>
                  </a:lnTo>
                  <a:lnTo>
                    <a:pt x="6" y="69"/>
                  </a:lnTo>
                  <a:lnTo>
                    <a:pt x="2" y="47"/>
                  </a:lnTo>
                  <a:lnTo>
                    <a:pt x="0" y="30"/>
                  </a:lnTo>
                  <a:lnTo>
                    <a:pt x="2" y="18"/>
                  </a:lnTo>
                  <a:lnTo>
                    <a:pt x="9" y="13"/>
                  </a:lnTo>
                  <a:lnTo>
                    <a:pt x="20" y="8"/>
                  </a:lnTo>
                  <a:lnTo>
                    <a:pt x="35" y="5"/>
                  </a:lnTo>
                  <a:lnTo>
                    <a:pt x="55" y="4"/>
                  </a:lnTo>
                  <a:lnTo>
                    <a:pt x="78" y="0"/>
                  </a:lnTo>
                  <a:lnTo>
                    <a:pt x="69" y="13"/>
                  </a:lnTo>
                  <a:lnTo>
                    <a:pt x="59" y="23"/>
                  </a:lnTo>
                  <a:lnTo>
                    <a:pt x="51" y="31"/>
                  </a:lnTo>
                  <a:lnTo>
                    <a:pt x="39" y="37"/>
                  </a:lnTo>
                  <a:lnTo>
                    <a:pt x="51" y="73"/>
                  </a:lnTo>
                  <a:lnTo>
                    <a:pt x="74" y="147"/>
                  </a:lnTo>
                  <a:lnTo>
                    <a:pt x="101" y="243"/>
                  </a:lnTo>
                  <a:lnTo>
                    <a:pt x="135" y="349"/>
                  </a:lnTo>
                  <a:lnTo>
                    <a:pt x="164" y="450"/>
                  </a:lnTo>
                  <a:lnTo>
                    <a:pt x="193" y="541"/>
                  </a:lnTo>
                  <a:lnTo>
                    <a:pt x="213" y="604"/>
                  </a:lnTo>
                  <a:lnTo>
                    <a:pt x="219" y="624"/>
                  </a:lnTo>
                  <a:lnTo>
                    <a:pt x="233" y="624"/>
                  </a:lnTo>
                  <a:lnTo>
                    <a:pt x="250" y="623"/>
                  </a:lnTo>
                  <a:lnTo>
                    <a:pt x="269" y="621"/>
                  </a:lnTo>
                  <a:lnTo>
                    <a:pt x="296" y="618"/>
                  </a:lnTo>
                  <a:lnTo>
                    <a:pt x="324" y="613"/>
                  </a:lnTo>
                  <a:lnTo>
                    <a:pt x="352" y="610"/>
                  </a:lnTo>
                  <a:lnTo>
                    <a:pt x="386" y="604"/>
                  </a:lnTo>
                  <a:lnTo>
                    <a:pt x="417" y="600"/>
                  </a:lnTo>
                  <a:lnTo>
                    <a:pt x="449" y="592"/>
                  </a:lnTo>
                  <a:lnTo>
                    <a:pt x="480" y="585"/>
                  </a:lnTo>
                  <a:lnTo>
                    <a:pt x="511" y="578"/>
                  </a:lnTo>
                  <a:lnTo>
                    <a:pt x="539" y="572"/>
                  </a:lnTo>
                  <a:lnTo>
                    <a:pt x="565" y="564"/>
                  </a:lnTo>
                  <a:lnTo>
                    <a:pt x="588" y="555"/>
                  </a:lnTo>
                  <a:lnTo>
                    <a:pt x="607" y="546"/>
                  </a:lnTo>
                  <a:lnTo>
                    <a:pt x="621" y="541"/>
                  </a:lnTo>
                  <a:lnTo>
                    <a:pt x="644" y="529"/>
                  </a:lnTo>
                  <a:lnTo>
                    <a:pt x="666" y="522"/>
                  </a:lnTo>
                  <a:lnTo>
                    <a:pt x="680" y="520"/>
                  </a:lnTo>
                  <a:lnTo>
                    <a:pt x="695" y="522"/>
                  </a:lnTo>
                  <a:lnTo>
                    <a:pt x="708" y="529"/>
                  </a:lnTo>
                  <a:lnTo>
                    <a:pt x="712" y="538"/>
                  </a:lnTo>
                  <a:lnTo>
                    <a:pt x="716" y="549"/>
                  </a:lnTo>
                  <a:lnTo>
                    <a:pt x="719" y="562"/>
                  </a:lnTo>
                  <a:lnTo>
                    <a:pt x="736" y="559"/>
                  </a:lnTo>
                  <a:lnTo>
                    <a:pt x="762" y="555"/>
                  </a:lnTo>
                  <a:lnTo>
                    <a:pt x="794" y="554"/>
                  </a:lnTo>
                  <a:lnTo>
                    <a:pt x="825" y="549"/>
                  </a:lnTo>
                  <a:lnTo>
                    <a:pt x="857" y="549"/>
                  </a:lnTo>
                  <a:lnTo>
                    <a:pt x="884" y="549"/>
                  </a:lnTo>
                  <a:lnTo>
                    <a:pt x="902" y="546"/>
                  </a:lnTo>
                  <a:lnTo>
                    <a:pt x="907" y="546"/>
                  </a:lnTo>
                  <a:lnTo>
                    <a:pt x="912" y="536"/>
                  </a:lnTo>
                  <a:lnTo>
                    <a:pt x="917" y="526"/>
                  </a:lnTo>
                  <a:lnTo>
                    <a:pt x="926" y="517"/>
                  </a:lnTo>
                  <a:lnTo>
                    <a:pt x="936" y="509"/>
                  </a:lnTo>
                  <a:lnTo>
                    <a:pt x="949" y="506"/>
                  </a:lnTo>
                  <a:lnTo>
                    <a:pt x="962" y="506"/>
                  </a:lnTo>
                  <a:lnTo>
                    <a:pt x="979" y="507"/>
                  </a:lnTo>
                  <a:lnTo>
                    <a:pt x="997" y="513"/>
                  </a:lnTo>
                  <a:lnTo>
                    <a:pt x="1011" y="517"/>
                  </a:lnTo>
                  <a:lnTo>
                    <a:pt x="1028" y="522"/>
                  </a:lnTo>
                  <a:lnTo>
                    <a:pt x="1051" y="525"/>
                  </a:lnTo>
                  <a:lnTo>
                    <a:pt x="1078" y="525"/>
                  </a:lnTo>
                  <a:lnTo>
                    <a:pt x="1109" y="526"/>
                  </a:lnTo>
                  <a:lnTo>
                    <a:pt x="1139" y="526"/>
                  </a:lnTo>
                  <a:lnTo>
                    <a:pt x="1173" y="526"/>
                  </a:lnTo>
                  <a:lnTo>
                    <a:pt x="1206" y="526"/>
                  </a:lnTo>
                  <a:lnTo>
                    <a:pt x="1241" y="525"/>
                  </a:lnTo>
                  <a:lnTo>
                    <a:pt x="1273" y="522"/>
                  </a:lnTo>
                  <a:lnTo>
                    <a:pt x="1304" y="522"/>
                  </a:lnTo>
                  <a:lnTo>
                    <a:pt x="1332" y="520"/>
                  </a:lnTo>
                  <a:lnTo>
                    <a:pt x="1356" y="517"/>
                  </a:lnTo>
                  <a:lnTo>
                    <a:pt x="1378" y="516"/>
                  </a:lnTo>
                  <a:lnTo>
                    <a:pt x="1392" y="516"/>
                  </a:lnTo>
                  <a:lnTo>
                    <a:pt x="1401" y="513"/>
                  </a:lnTo>
                  <a:lnTo>
                    <a:pt x="1396" y="506"/>
                  </a:lnTo>
                  <a:lnTo>
                    <a:pt x="1386" y="483"/>
                  </a:lnTo>
                  <a:lnTo>
                    <a:pt x="1373" y="454"/>
                  </a:lnTo>
                  <a:lnTo>
                    <a:pt x="1369" y="435"/>
                  </a:lnTo>
                  <a:lnTo>
                    <a:pt x="1355" y="399"/>
                  </a:lnTo>
                  <a:lnTo>
                    <a:pt x="1329" y="344"/>
                  </a:lnTo>
                  <a:lnTo>
                    <a:pt x="1297" y="278"/>
                  </a:lnTo>
                  <a:lnTo>
                    <a:pt x="1264" y="204"/>
                  </a:lnTo>
                  <a:lnTo>
                    <a:pt x="1232" y="134"/>
                  </a:lnTo>
                  <a:lnTo>
                    <a:pt x="1206" y="73"/>
                  </a:lnTo>
                  <a:lnTo>
                    <a:pt x="1186" y="34"/>
                  </a:lnTo>
                  <a:lnTo>
                    <a:pt x="1179" y="18"/>
                  </a:lnTo>
                  <a:close/>
                </a:path>
              </a:pathLst>
            </a:custGeom>
            <a:solidFill>
              <a:srgbClr val="000000"/>
            </a:solidFill>
            <a:ln w="9525">
              <a:solidFill>
                <a:srgbClr val="0000FF"/>
              </a:solidFill>
              <a:round/>
              <a:headEnd/>
              <a:tailEnd/>
            </a:ln>
          </p:spPr>
          <p:txBody>
            <a:bodyPr/>
            <a:lstStyle/>
            <a:p>
              <a:endParaRPr lang="vi-VN"/>
            </a:p>
          </p:txBody>
        </p:sp>
        <p:sp>
          <p:nvSpPr>
            <p:cNvPr id="20507" name="Freeform 29"/>
            <p:cNvSpPr>
              <a:spLocks/>
            </p:cNvSpPr>
            <p:nvPr/>
          </p:nvSpPr>
          <p:spPr bwMode="auto">
            <a:xfrm>
              <a:off x="5073" y="2795"/>
              <a:ext cx="1362" cy="710"/>
            </a:xfrm>
            <a:custGeom>
              <a:avLst/>
              <a:gdLst>
                <a:gd name="T0" fmla="*/ 59 w 1362"/>
                <a:gd name="T1" fmla="*/ 54 h 710"/>
                <a:gd name="T2" fmla="*/ 30 w 1362"/>
                <a:gd name="T3" fmla="*/ 99 h 710"/>
                <a:gd name="T4" fmla="*/ 0 w 1362"/>
                <a:gd name="T5" fmla="*/ 123 h 710"/>
                <a:gd name="T6" fmla="*/ 12 w 1362"/>
                <a:gd name="T7" fmla="*/ 159 h 710"/>
                <a:gd name="T8" fmla="*/ 62 w 1362"/>
                <a:gd name="T9" fmla="*/ 329 h 710"/>
                <a:gd name="T10" fmla="*/ 125 w 1362"/>
                <a:gd name="T11" fmla="*/ 536 h 710"/>
                <a:gd name="T12" fmla="*/ 174 w 1362"/>
                <a:gd name="T13" fmla="*/ 690 h 710"/>
                <a:gd name="T14" fmla="*/ 180 w 1362"/>
                <a:gd name="T15" fmla="*/ 710 h 710"/>
                <a:gd name="T16" fmla="*/ 211 w 1362"/>
                <a:gd name="T17" fmla="*/ 709 h 710"/>
                <a:gd name="T18" fmla="*/ 257 w 1362"/>
                <a:gd name="T19" fmla="*/ 704 h 710"/>
                <a:gd name="T20" fmla="*/ 313 w 1362"/>
                <a:gd name="T21" fmla="*/ 696 h 710"/>
                <a:gd name="T22" fmla="*/ 378 w 1362"/>
                <a:gd name="T23" fmla="*/ 686 h 710"/>
                <a:gd name="T24" fmla="*/ 441 w 1362"/>
                <a:gd name="T25" fmla="*/ 671 h 710"/>
                <a:gd name="T26" fmla="*/ 500 w 1362"/>
                <a:gd name="T27" fmla="*/ 658 h 710"/>
                <a:gd name="T28" fmla="*/ 549 w 1362"/>
                <a:gd name="T29" fmla="*/ 641 h 710"/>
                <a:gd name="T30" fmla="*/ 582 w 1362"/>
                <a:gd name="T31" fmla="*/ 627 h 710"/>
                <a:gd name="T32" fmla="*/ 605 w 1362"/>
                <a:gd name="T33" fmla="*/ 615 h 710"/>
                <a:gd name="T34" fmla="*/ 641 w 1362"/>
                <a:gd name="T35" fmla="*/ 606 h 710"/>
                <a:gd name="T36" fmla="*/ 669 w 1362"/>
                <a:gd name="T37" fmla="*/ 615 h 710"/>
                <a:gd name="T38" fmla="*/ 677 w 1362"/>
                <a:gd name="T39" fmla="*/ 635 h 710"/>
                <a:gd name="T40" fmla="*/ 680 w 1362"/>
                <a:gd name="T41" fmla="*/ 648 h 710"/>
                <a:gd name="T42" fmla="*/ 723 w 1362"/>
                <a:gd name="T43" fmla="*/ 641 h 710"/>
                <a:gd name="T44" fmla="*/ 786 w 1362"/>
                <a:gd name="T45" fmla="*/ 635 h 710"/>
                <a:gd name="T46" fmla="*/ 845 w 1362"/>
                <a:gd name="T47" fmla="*/ 635 h 710"/>
                <a:gd name="T48" fmla="*/ 868 w 1362"/>
                <a:gd name="T49" fmla="*/ 632 h 710"/>
                <a:gd name="T50" fmla="*/ 873 w 1362"/>
                <a:gd name="T51" fmla="*/ 622 h 710"/>
                <a:gd name="T52" fmla="*/ 887 w 1362"/>
                <a:gd name="T53" fmla="*/ 603 h 710"/>
                <a:gd name="T54" fmla="*/ 910 w 1362"/>
                <a:gd name="T55" fmla="*/ 592 h 710"/>
                <a:gd name="T56" fmla="*/ 940 w 1362"/>
                <a:gd name="T57" fmla="*/ 593 h 710"/>
                <a:gd name="T58" fmla="*/ 958 w 1362"/>
                <a:gd name="T59" fmla="*/ 599 h 710"/>
                <a:gd name="T60" fmla="*/ 989 w 1362"/>
                <a:gd name="T61" fmla="*/ 608 h 710"/>
                <a:gd name="T62" fmla="*/ 1039 w 1362"/>
                <a:gd name="T63" fmla="*/ 611 h 710"/>
                <a:gd name="T64" fmla="*/ 1100 w 1362"/>
                <a:gd name="T65" fmla="*/ 612 h 710"/>
                <a:gd name="T66" fmla="*/ 1167 w 1362"/>
                <a:gd name="T67" fmla="*/ 612 h 710"/>
                <a:gd name="T68" fmla="*/ 1234 w 1362"/>
                <a:gd name="T69" fmla="*/ 608 h 710"/>
                <a:gd name="T70" fmla="*/ 1293 w 1362"/>
                <a:gd name="T71" fmla="*/ 606 h 710"/>
                <a:gd name="T72" fmla="*/ 1339 w 1362"/>
                <a:gd name="T73" fmla="*/ 602 h 710"/>
                <a:gd name="T74" fmla="*/ 1362 w 1362"/>
                <a:gd name="T75" fmla="*/ 599 h 710"/>
                <a:gd name="T76" fmla="*/ 1357 w 1362"/>
                <a:gd name="T77" fmla="*/ 592 h 710"/>
                <a:gd name="T78" fmla="*/ 1334 w 1362"/>
                <a:gd name="T79" fmla="*/ 540 h 710"/>
                <a:gd name="T80" fmla="*/ 1330 w 1362"/>
                <a:gd name="T81" fmla="*/ 521 h 710"/>
                <a:gd name="T82" fmla="*/ 1284 w 1362"/>
                <a:gd name="T83" fmla="*/ 420 h 710"/>
                <a:gd name="T84" fmla="*/ 1211 w 1362"/>
                <a:gd name="T85" fmla="*/ 256 h 710"/>
                <a:gd name="T86" fmla="*/ 1139 w 1362"/>
                <a:gd name="T87" fmla="*/ 103 h 710"/>
                <a:gd name="T88" fmla="*/ 1108 w 1362"/>
                <a:gd name="T89" fmla="*/ 35 h 710"/>
                <a:gd name="T90" fmla="*/ 1083 w 1362"/>
                <a:gd name="T91" fmla="*/ 41 h 710"/>
                <a:gd name="T92" fmla="*/ 1019 w 1362"/>
                <a:gd name="T93" fmla="*/ 44 h 710"/>
                <a:gd name="T94" fmla="*/ 946 w 1362"/>
                <a:gd name="T95" fmla="*/ 35 h 710"/>
                <a:gd name="T96" fmla="*/ 864 w 1362"/>
                <a:gd name="T97" fmla="*/ 19 h 710"/>
                <a:gd name="T98" fmla="*/ 785 w 1362"/>
                <a:gd name="T99" fmla="*/ 6 h 710"/>
                <a:gd name="T100" fmla="*/ 713 w 1362"/>
                <a:gd name="T101" fmla="*/ 0 h 710"/>
                <a:gd name="T102" fmla="*/ 654 w 1362"/>
                <a:gd name="T103" fmla="*/ 5 h 710"/>
                <a:gd name="T104" fmla="*/ 611 w 1362"/>
                <a:gd name="T105" fmla="*/ 24 h 710"/>
                <a:gd name="T106" fmla="*/ 601 w 1362"/>
                <a:gd name="T107" fmla="*/ 41 h 710"/>
                <a:gd name="T108" fmla="*/ 531 w 1362"/>
                <a:gd name="T109" fmla="*/ 15 h 710"/>
                <a:gd name="T110" fmla="*/ 464 w 1362"/>
                <a:gd name="T111" fmla="*/ 9 h 710"/>
                <a:gd name="T112" fmla="*/ 401 w 1362"/>
                <a:gd name="T113" fmla="*/ 19 h 710"/>
                <a:gd name="T114" fmla="*/ 342 w 1362"/>
                <a:gd name="T115" fmla="*/ 35 h 710"/>
                <a:gd name="T116" fmla="*/ 278 w 1362"/>
                <a:gd name="T117" fmla="*/ 54 h 710"/>
                <a:gd name="T118" fmla="*/ 211 w 1362"/>
                <a:gd name="T119" fmla="*/ 70 h 710"/>
                <a:gd name="T120" fmla="*/ 140 w 1362"/>
                <a:gd name="T121" fmla="*/ 71 h 710"/>
                <a:gd name="T122" fmla="*/ 59 w 1362"/>
                <a:gd name="T123" fmla="*/ 54 h 71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362"/>
                <a:gd name="T187" fmla="*/ 0 h 710"/>
                <a:gd name="T188" fmla="*/ 1362 w 1362"/>
                <a:gd name="T189" fmla="*/ 710 h 710"/>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362" h="710">
                  <a:moveTo>
                    <a:pt x="59" y="54"/>
                  </a:moveTo>
                  <a:lnTo>
                    <a:pt x="59" y="54"/>
                  </a:lnTo>
                  <a:lnTo>
                    <a:pt x="43" y="80"/>
                  </a:lnTo>
                  <a:lnTo>
                    <a:pt x="30" y="99"/>
                  </a:lnTo>
                  <a:lnTo>
                    <a:pt x="16" y="113"/>
                  </a:lnTo>
                  <a:lnTo>
                    <a:pt x="0" y="123"/>
                  </a:lnTo>
                  <a:lnTo>
                    <a:pt x="12" y="159"/>
                  </a:lnTo>
                  <a:lnTo>
                    <a:pt x="35" y="233"/>
                  </a:lnTo>
                  <a:lnTo>
                    <a:pt x="62" y="329"/>
                  </a:lnTo>
                  <a:lnTo>
                    <a:pt x="96" y="435"/>
                  </a:lnTo>
                  <a:lnTo>
                    <a:pt x="125" y="536"/>
                  </a:lnTo>
                  <a:lnTo>
                    <a:pt x="154" y="627"/>
                  </a:lnTo>
                  <a:lnTo>
                    <a:pt x="174" y="690"/>
                  </a:lnTo>
                  <a:lnTo>
                    <a:pt x="180" y="710"/>
                  </a:lnTo>
                  <a:lnTo>
                    <a:pt x="194" y="710"/>
                  </a:lnTo>
                  <a:lnTo>
                    <a:pt x="211" y="709"/>
                  </a:lnTo>
                  <a:lnTo>
                    <a:pt x="230" y="707"/>
                  </a:lnTo>
                  <a:lnTo>
                    <a:pt x="257" y="704"/>
                  </a:lnTo>
                  <a:lnTo>
                    <a:pt x="285" y="699"/>
                  </a:lnTo>
                  <a:lnTo>
                    <a:pt x="313" y="696"/>
                  </a:lnTo>
                  <a:lnTo>
                    <a:pt x="347" y="690"/>
                  </a:lnTo>
                  <a:lnTo>
                    <a:pt x="378" y="686"/>
                  </a:lnTo>
                  <a:lnTo>
                    <a:pt x="410" y="678"/>
                  </a:lnTo>
                  <a:lnTo>
                    <a:pt x="441" y="671"/>
                  </a:lnTo>
                  <a:lnTo>
                    <a:pt x="472" y="664"/>
                  </a:lnTo>
                  <a:lnTo>
                    <a:pt x="500" y="658"/>
                  </a:lnTo>
                  <a:lnTo>
                    <a:pt x="526" y="650"/>
                  </a:lnTo>
                  <a:lnTo>
                    <a:pt x="549" y="641"/>
                  </a:lnTo>
                  <a:lnTo>
                    <a:pt x="568" y="632"/>
                  </a:lnTo>
                  <a:lnTo>
                    <a:pt x="582" y="627"/>
                  </a:lnTo>
                  <a:lnTo>
                    <a:pt x="605" y="615"/>
                  </a:lnTo>
                  <a:lnTo>
                    <a:pt x="627" y="608"/>
                  </a:lnTo>
                  <a:lnTo>
                    <a:pt x="641" y="606"/>
                  </a:lnTo>
                  <a:lnTo>
                    <a:pt x="656" y="608"/>
                  </a:lnTo>
                  <a:lnTo>
                    <a:pt x="669" y="615"/>
                  </a:lnTo>
                  <a:lnTo>
                    <a:pt x="673" y="624"/>
                  </a:lnTo>
                  <a:lnTo>
                    <a:pt x="677" y="635"/>
                  </a:lnTo>
                  <a:lnTo>
                    <a:pt x="680" y="648"/>
                  </a:lnTo>
                  <a:lnTo>
                    <a:pt x="697" y="645"/>
                  </a:lnTo>
                  <a:lnTo>
                    <a:pt x="723" y="641"/>
                  </a:lnTo>
                  <a:lnTo>
                    <a:pt x="755" y="640"/>
                  </a:lnTo>
                  <a:lnTo>
                    <a:pt x="786" y="635"/>
                  </a:lnTo>
                  <a:lnTo>
                    <a:pt x="818" y="635"/>
                  </a:lnTo>
                  <a:lnTo>
                    <a:pt x="845" y="635"/>
                  </a:lnTo>
                  <a:lnTo>
                    <a:pt x="863" y="632"/>
                  </a:lnTo>
                  <a:lnTo>
                    <a:pt x="868" y="632"/>
                  </a:lnTo>
                  <a:lnTo>
                    <a:pt x="873" y="622"/>
                  </a:lnTo>
                  <a:lnTo>
                    <a:pt x="878" y="612"/>
                  </a:lnTo>
                  <a:lnTo>
                    <a:pt x="887" y="603"/>
                  </a:lnTo>
                  <a:lnTo>
                    <a:pt x="897" y="595"/>
                  </a:lnTo>
                  <a:lnTo>
                    <a:pt x="910" y="592"/>
                  </a:lnTo>
                  <a:lnTo>
                    <a:pt x="923" y="592"/>
                  </a:lnTo>
                  <a:lnTo>
                    <a:pt x="940" y="593"/>
                  </a:lnTo>
                  <a:lnTo>
                    <a:pt x="958" y="599"/>
                  </a:lnTo>
                  <a:lnTo>
                    <a:pt x="972" y="603"/>
                  </a:lnTo>
                  <a:lnTo>
                    <a:pt x="989" y="608"/>
                  </a:lnTo>
                  <a:lnTo>
                    <a:pt x="1012" y="611"/>
                  </a:lnTo>
                  <a:lnTo>
                    <a:pt x="1039" y="611"/>
                  </a:lnTo>
                  <a:lnTo>
                    <a:pt x="1070" y="612"/>
                  </a:lnTo>
                  <a:lnTo>
                    <a:pt x="1100" y="612"/>
                  </a:lnTo>
                  <a:lnTo>
                    <a:pt x="1134" y="612"/>
                  </a:lnTo>
                  <a:lnTo>
                    <a:pt x="1167" y="612"/>
                  </a:lnTo>
                  <a:lnTo>
                    <a:pt x="1202" y="611"/>
                  </a:lnTo>
                  <a:lnTo>
                    <a:pt x="1234" y="608"/>
                  </a:lnTo>
                  <a:lnTo>
                    <a:pt x="1265" y="608"/>
                  </a:lnTo>
                  <a:lnTo>
                    <a:pt x="1293" y="606"/>
                  </a:lnTo>
                  <a:lnTo>
                    <a:pt x="1317" y="603"/>
                  </a:lnTo>
                  <a:lnTo>
                    <a:pt x="1339" y="602"/>
                  </a:lnTo>
                  <a:lnTo>
                    <a:pt x="1353" y="602"/>
                  </a:lnTo>
                  <a:lnTo>
                    <a:pt x="1362" y="599"/>
                  </a:lnTo>
                  <a:lnTo>
                    <a:pt x="1357" y="592"/>
                  </a:lnTo>
                  <a:lnTo>
                    <a:pt x="1347" y="569"/>
                  </a:lnTo>
                  <a:lnTo>
                    <a:pt x="1334" y="540"/>
                  </a:lnTo>
                  <a:lnTo>
                    <a:pt x="1330" y="521"/>
                  </a:lnTo>
                  <a:lnTo>
                    <a:pt x="1313" y="484"/>
                  </a:lnTo>
                  <a:lnTo>
                    <a:pt x="1284" y="420"/>
                  </a:lnTo>
                  <a:lnTo>
                    <a:pt x="1248" y="341"/>
                  </a:lnTo>
                  <a:lnTo>
                    <a:pt x="1211" y="256"/>
                  </a:lnTo>
                  <a:lnTo>
                    <a:pt x="1172" y="174"/>
                  </a:lnTo>
                  <a:lnTo>
                    <a:pt x="1139" y="103"/>
                  </a:lnTo>
                  <a:lnTo>
                    <a:pt x="1117" y="52"/>
                  </a:lnTo>
                  <a:lnTo>
                    <a:pt x="1108" y="35"/>
                  </a:lnTo>
                  <a:lnTo>
                    <a:pt x="1083" y="41"/>
                  </a:lnTo>
                  <a:lnTo>
                    <a:pt x="1052" y="44"/>
                  </a:lnTo>
                  <a:lnTo>
                    <a:pt x="1019" y="44"/>
                  </a:lnTo>
                  <a:lnTo>
                    <a:pt x="982" y="39"/>
                  </a:lnTo>
                  <a:lnTo>
                    <a:pt x="946" y="35"/>
                  </a:lnTo>
                  <a:lnTo>
                    <a:pt x="904" y="28"/>
                  </a:lnTo>
                  <a:lnTo>
                    <a:pt x="864" y="19"/>
                  </a:lnTo>
                  <a:lnTo>
                    <a:pt x="827" y="13"/>
                  </a:lnTo>
                  <a:lnTo>
                    <a:pt x="785" y="6"/>
                  </a:lnTo>
                  <a:lnTo>
                    <a:pt x="748" y="2"/>
                  </a:lnTo>
                  <a:lnTo>
                    <a:pt x="713" y="0"/>
                  </a:lnTo>
                  <a:lnTo>
                    <a:pt x="680" y="0"/>
                  </a:lnTo>
                  <a:lnTo>
                    <a:pt x="654" y="5"/>
                  </a:lnTo>
                  <a:lnTo>
                    <a:pt x="631" y="11"/>
                  </a:lnTo>
                  <a:lnTo>
                    <a:pt x="611" y="24"/>
                  </a:lnTo>
                  <a:lnTo>
                    <a:pt x="601" y="41"/>
                  </a:lnTo>
                  <a:lnTo>
                    <a:pt x="565" y="26"/>
                  </a:lnTo>
                  <a:lnTo>
                    <a:pt x="531" y="15"/>
                  </a:lnTo>
                  <a:lnTo>
                    <a:pt x="498" y="11"/>
                  </a:lnTo>
                  <a:lnTo>
                    <a:pt x="464" y="9"/>
                  </a:lnTo>
                  <a:lnTo>
                    <a:pt x="433" y="13"/>
                  </a:lnTo>
                  <a:lnTo>
                    <a:pt x="401" y="19"/>
                  </a:lnTo>
                  <a:lnTo>
                    <a:pt x="371" y="26"/>
                  </a:lnTo>
                  <a:lnTo>
                    <a:pt x="342" y="35"/>
                  </a:lnTo>
                  <a:lnTo>
                    <a:pt x="309" y="45"/>
                  </a:lnTo>
                  <a:lnTo>
                    <a:pt x="278" y="54"/>
                  </a:lnTo>
                  <a:lnTo>
                    <a:pt x="246" y="65"/>
                  </a:lnTo>
                  <a:lnTo>
                    <a:pt x="211" y="70"/>
                  </a:lnTo>
                  <a:lnTo>
                    <a:pt x="175" y="74"/>
                  </a:lnTo>
                  <a:lnTo>
                    <a:pt x="140" y="71"/>
                  </a:lnTo>
                  <a:lnTo>
                    <a:pt x="101" y="68"/>
                  </a:lnTo>
                  <a:lnTo>
                    <a:pt x="59" y="54"/>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08" name="Freeform 30"/>
            <p:cNvSpPr>
              <a:spLocks/>
            </p:cNvSpPr>
            <p:nvPr/>
          </p:nvSpPr>
          <p:spPr bwMode="auto">
            <a:xfrm>
              <a:off x="5253" y="3407"/>
              <a:ext cx="70" cy="98"/>
            </a:xfrm>
            <a:custGeom>
              <a:avLst/>
              <a:gdLst>
                <a:gd name="T0" fmla="*/ 70 w 70"/>
                <a:gd name="T1" fmla="*/ 0 h 98"/>
                <a:gd name="T2" fmla="*/ 70 w 70"/>
                <a:gd name="T3" fmla="*/ 0 h 98"/>
                <a:gd name="T4" fmla="*/ 62 w 70"/>
                <a:gd name="T5" fmla="*/ 15 h 98"/>
                <a:gd name="T6" fmla="*/ 53 w 70"/>
                <a:gd name="T7" fmla="*/ 28 h 98"/>
                <a:gd name="T8" fmla="*/ 44 w 70"/>
                <a:gd name="T9" fmla="*/ 45 h 98"/>
                <a:gd name="T10" fmla="*/ 34 w 70"/>
                <a:gd name="T11" fmla="*/ 59 h 98"/>
                <a:gd name="T12" fmla="*/ 27 w 70"/>
                <a:gd name="T13" fmla="*/ 74 h 98"/>
                <a:gd name="T14" fmla="*/ 18 w 70"/>
                <a:gd name="T15" fmla="*/ 84 h 98"/>
                <a:gd name="T16" fmla="*/ 8 w 70"/>
                <a:gd name="T17" fmla="*/ 92 h 98"/>
                <a:gd name="T18" fmla="*/ 0 w 70"/>
                <a:gd name="T19" fmla="*/ 98 h 9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0"/>
                <a:gd name="T31" fmla="*/ 0 h 98"/>
                <a:gd name="T32" fmla="*/ 70 w 70"/>
                <a:gd name="T33" fmla="*/ 98 h 9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0" h="98">
                  <a:moveTo>
                    <a:pt x="70" y="0"/>
                  </a:moveTo>
                  <a:lnTo>
                    <a:pt x="70" y="0"/>
                  </a:lnTo>
                  <a:lnTo>
                    <a:pt x="62" y="15"/>
                  </a:lnTo>
                  <a:lnTo>
                    <a:pt x="53" y="28"/>
                  </a:lnTo>
                  <a:lnTo>
                    <a:pt x="44" y="45"/>
                  </a:lnTo>
                  <a:lnTo>
                    <a:pt x="34" y="59"/>
                  </a:lnTo>
                  <a:lnTo>
                    <a:pt x="27" y="74"/>
                  </a:lnTo>
                  <a:lnTo>
                    <a:pt x="18" y="84"/>
                  </a:lnTo>
                  <a:lnTo>
                    <a:pt x="8" y="92"/>
                  </a:lnTo>
                  <a:lnTo>
                    <a:pt x="0" y="98"/>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09" name="Freeform 31"/>
            <p:cNvSpPr>
              <a:spLocks/>
            </p:cNvSpPr>
            <p:nvPr/>
          </p:nvSpPr>
          <p:spPr bwMode="auto">
            <a:xfrm>
              <a:off x="5851" y="3381"/>
              <a:ext cx="3" cy="49"/>
            </a:xfrm>
            <a:custGeom>
              <a:avLst/>
              <a:gdLst>
                <a:gd name="T0" fmla="*/ 0 w 3"/>
                <a:gd name="T1" fmla="*/ 0 h 49"/>
                <a:gd name="T2" fmla="*/ 0 w 3"/>
                <a:gd name="T3" fmla="*/ 0 h 49"/>
                <a:gd name="T4" fmla="*/ 0 w 3"/>
                <a:gd name="T5" fmla="*/ 12 h 49"/>
                <a:gd name="T6" fmla="*/ 3 w 3"/>
                <a:gd name="T7" fmla="*/ 29 h 49"/>
                <a:gd name="T8" fmla="*/ 3 w 3"/>
                <a:gd name="T9" fmla="*/ 45 h 49"/>
                <a:gd name="T10" fmla="*/ 3 w 3"/>
                <a:gd name="T11" fmla="*/ 49 h 49"/>
                <a:gd name="T12" fmla="*/ 0 60000 65536"/>
                <a:gd name="T13" fmla="*/ 0 60000 65536"/>
                <a:gd name="T14" fmla="*/ 0 60000 65536"/>
                <a:gd name="T15" fmla="*/ 0 60000 65536"/>
                <a:gd name="T16" fmla="*/ 0 60000 65536"/>
                <a:gd name="T17" fmla="*/ 0 60000 65536"/>
                <a:gd name="T18" fmla="*/ 0 w 3"/>
                <a:gd name="T19" fmla="*/ 0 h 49"/>
                <a:gd name="T20" fmla="*/ 3 w 3"/>
                <a:gd name="T21" fmla="*/ 49 h 49"/>
              </a:gdLst>
              <a:ahLst/>
              <a:cxnLst>
                <a:cxn ang="T12">
                  <a:pos x="T0" y="T1"/>
                </a:cxn>
                <a:cxn ang="T13">
                  <a:pos x="T2" y="T3"/>
                </a:cxn>
                <a:cxn ang="T14">
                  <a:pos x="T4" y="T5"/>
                </a:cxn>
                <a:cxn ang="T15">
                  <a:pos x="T6" y="T7"/>
                </a:cxn>
                <a:cxn ang="T16">
                  <a:pos x="T8" y="T9"/>
                </a:cxn>
                <a:cxn ang="T17">
                  <a:pos x="T10" y="T11"/>
                </a:cxn>
              </a:cxnLst>
              <a:rect l="T18" t="T19" r="T20" b="T21"/>
              <a:pathLst>
                <a:path w="3" h="49">
                  <a:moveTo>
                    <a:pt x="0" y="0"/>
                  </a:moveTo>
                  <a:lnTo>
                    <a:pt x="0" y="0"/>
                  </a:lnTo>
                  <a:lnTo>
                    <a:pt x="0" y="12"/>
                  </a:lnTo>
                  <a:lnTo>
                    <a:pt x="3" y="29"/>
                  </a:lnTo>
                  <a:lnTo>
                    <a:pt x="3" y="45"/>
                  </a:lnTo>
                  <a:lnTo>
                    <a:pt x="3" y="49"/>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10" name="Line 32"/>
            <p:cNvSpPr>
              <a:spLocks noChangeShapeType="1"/>
            </p:cNvSpPr>
            <p:nvPr/>
          </p:nvSpPr>
          <p:spPr bwMode="auto">
            <a:xfrm>
              <a:off x="5674" y="2836"/>
              <a:ext cx="173" cy="535"/>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511" name="WordArt 33"/>
            <p:cNvSpPr>
              <a:spLocks noChangeArrowheads="1" noChangeShapeType="1" noTextEdit="1"/>
            </p:cNvSpPr>
            <p:nvPr/>
          </p:nvSpPr>
          <p:spPr bwMode="auto">
            <a:xfrm>
              <a:off x="5276" y="3570"/>
              <a:ext cx="390" cy="239"/>
            </a:xfrm>
            <a:prstGeom prst="rect">
              <a:avLst/>
            </a:prstGeom>
          </p:spPr>
          <p:txBody>
            <a:bodyPr wrap="none" fromWordArt="1">
              <a:prstTxWarp prst="textPlain">
                <a:avLst>
                  <a:gd name="adj" fmla="val 50000"/>
                </a:avLst>
              </a:prstTxWarp>
              <a:scene3d>
                <a:camera prst="legacyObliqueTopRight">
                  <a:rot lat="16199997" lon="20399998" rev="0"/>
                </a:camera>
                <a:lightRig rig="legacyFlat3" dir="b"/>
              </a:scene3d>
              <a:sp3d prstMaterial="legacyMatte">
                <a:extrusionClr>
                  <a:srgbClr val="008000"/>
                </a:extrusionClr>
                <a:contourClr>
                  <a:srgbClr val="008000"/>
                </a:contourClr>
              </a:sp3d>
            </a:bodyPr>
            <a:lstStyle/>
            <a:p>
              <a:r>
                <a:rPr lang="vi-VN" sz="3600" b="1" kern="10">
                  <a:ln w="9525">
                    <a:round/>
                    <a:headEnd/>
                    <a:tailEnd/>
                  </a:ln>
                  <a:solidFill>
                    <a:srgbClr val="008000"/>
                  </a:solidFill>
                </a:rPr>
                <a:t>KCT</a:t>
              </a:r>
            </a:p>
          </p:txBody>
        </p:sp>
      </p:grpSp>
    </p:spTree>
    <p:extLst>
      <p:ext uri="{BB962C8B-B14F-4D97-AF65-F5344CB8AC3E}">
        <p14:creationId xmlns:p14="http://schemas.microsoft.com/office/powerpoint/2010/main" val="16346291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nodeType="withEffect">
                                  <p:stCondLst>
                                    <p:cond delay="0"/>
                                  </p:stCondLst>
                                  <p:childTnLst>
                                    <p:set>
                                      <p:cBhvr>
                                        <p:cTn id="6" dur="1" fill="hold">
                                          <p:stCondLst>
                                            <p:cond delay="0"/>
                                          </p:stCondLst>
                                        </p:cTn>
                                        <p:tgtEl>
                                          <p:spTgt spid="44035"/>
                                        </p:tgtEl>
                                        <p:attrNameLst>
                                          <p:attrName>style.visibility</p:attrName>
                                        </p:attrNameLst>
                                      </p:cBhvr>
                                      <p:to>
                                        <p:strVal val="visible"/>
                                      </p:to>
                                    </p:set>
                                    <p:animEffect transition="in" filter="slide(fromLeft)">
                                      <p:cBhvr>
                                        <p:cTn id="7" dur="2000"/>
                                        <p:tgtEl>
                                          <p:spTgt spid="4403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0485">
                                            <p:txEl>
                                              <p:pRg st="0" end="0"/>
                                            </p:txEl>
                                          </p:spTgt>
                                        </p:tgtEl>
                                        <p:attrNameLst>
                                          <p:attrName>style.visibility</p:attrName>
                                        </p:attrNameLst>
                                      </p:cBhvr>
                                      <p:to>
                                        <p:strVal val="visible"/>
                                      </p:to>
                                    </p:set>
                                    <p:animEffect transition="in" filter="circle(in)">
                                      <p:cBhvr>
                                        <p:cTn id="12" dur="2000"/>
                                        <p:tgtEl>
                                          <p:spTgt spid="2048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0485">
                                            <p:txEl>
                                              <p:pRg st="1" end="1"/>
                                            </p:txEl>
                                          </p:spTgt>
                                        </p:tgtEl>
                                        <p:attrNameLst>
                                          <p:attrName>style.visibility</p:attrName>
                                        </p:attrNameLst>
                                      </p:cBhvr>
                                      <p:to>
                                        <p:strVal val="visible"/>
                                      </p:to>
                                    </p:set>
                                    <p:animEffect transition="in" filter="circle(in)">
                                      <p:cBhvr>
                                        <p:cTn id="17" dur="2000"/>
                                        <p:tgtEl>
                                          <p:spTgt spid="2048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0485">
                                            <p:txEl>
                                              <p:pRg st="2" end="2"/>
                                            </p:txEl>
                                          </p:spTgt>
                                        </p:tgtEl>
                                        <p:attrNameLst>
                                          <p:attrName>style.visibility</p:attrName>
                                        </p:attrNameLst>
                                      </p:cBhvr>
                                      <p:to>
                                        <p:strVal val="visible"/>
                                      </p:to>
                                    </p:set>
                                    <p:animEffect transition="in" filter="circle(in)">
                                      <p:cBhvr>
                                        <p:cTn id="22" dur="2000"/>
                                        <p:tgtEl>
                                          <p:spTgt spid="2048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ChangeArrowheads="1"/>
          </p:cNvSpPr>
          <p:nvPr/>
        </p:nvSpPr>
        <p:spPr bwMode="auto">
          <a:xfrm>
            <a:off x="1524000" y="0"/>
            <a:ext cx="9144000" cy="6858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vi-VN" altLang="vi-VN" sz="2000"/>
          </a:p>
        </p:txBody>
      </p:sp>
      <p:sp>
        <p:nvSpPr>
          <p:cNvPr id="123908" name="Text Box 4"/>
          <p:cNvSpPr txBox="1">
            <a:spLocks noChangeArrowheads="1"/>
          </p:cNvSpPr>
          <p:nvPr/>
        </p:nvSpPr>
        <p:spPr bwMode="auto">
          <a:xfrm>
            <a:off x="2193926" y="2819401"/>
            <a:ext cx="2149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vi-VN" altLang="vi-VN"/>
          </a:p>
        </p:txBody>
      </p:sp>
      <p:sp>
        <p:nvSpPr>
          <p:cNvPr id="123909" name="Text Box 5"/>
          <p:cNvSpPr txBox="1">
            <a:spLocks noChangeArrowheads="1"/>
          </p:cNvSpPr>
          <p:nvPr/>
        </p:nvSpPr>
        <p:spPr bwMode="auto">
          <a:xfrm>
            <a:off x="5622926" y="6096001"/>
            <a:ext cx="50450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vi-VN" altLang="vi-VN"/>
          </a:p>
        </p:txBody>
      </p:sp>
      <p:pic>
        <p:nvPicPr>
          <p:cNvPr id="73759" name="Picture 31" descr="35">
            <a:hlinkClick r:id="rId2" action="ppaction://hlinksldjump"/>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52400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4" name="Rectangle 10"/>
          <p:cNvSpPr>
            <a:spLocks noGrp="1" noChangeArrowheads="1"/>
          </p:cNvSpPr>
          <p:nvPr>
            <p:ph type="body" idx="1"/>
          </p:nvPr>
        </p:nvSpPr>
        <p:spPr bwMode="auto">
          <a:xfrm>
            <a:off x="2133600" y="1257300"/>
            <a:ext cx="8001000" cy="20066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rmAutofit lnSpcReduction="10000"/>
          </a:bodyPr>
          <a:lstStyle/>
          <a:p>
            <a:pPr>
              <a:lnSpc>
                <a:spcPct val="80000"/>
              </a:lnSpc>
            </a:pPr>
            <a:r>
              <a:rPr lang="en-US" altLang="vi-VN" sz="2000" b="1">
                <a:solidFill>
                  <a:srgbClr val="0000FF"/>
                </a:solidFill>
              </a:rPr>
              <a:t>Bài 31.5</a:t>
            </a:r>
            <a:r>
              <a:rPr lang="en-US" altLang="vi-VN" sz="2000">
                <a:solidFill>
                  <a:srgbClr val="0000FF"/>
                </a:solidFill>
              </a:rPr>
              <a:t>: </a:t>
            </a:r>
            <a:r>
              <a:rPr lang="en-US" altLang="vi-VN" sz="2000" b="1" i="1">
                <a:solidFill>
                  <a:srgbClr val="0000FF"/>
                </a:solidFill>
              </a:rPr>
              <a:t>Cách nào làm dưới đây có thể tạo ra dòng điện cảm ứng trong cuộn dây dẫn kín?</a:t>
            </a:r>
          </a:p>
          <a:p>
            <a:pPr>
              <a:lnSpc>
                <a:spcPct val="80000"/>
              </a:lnSpc>
              <a:buFontTx/>
              <a:buNone/>
            </a:pPr>
            <a:r>
              <a:rPr lang="en-US" altLang="vi-VN" sz="2000"/>
              <a:t>        </a:t>
            </a:r>
            <a:r>
              <a:rPr lang="en-US" altLang="vi-VN" sz="2000" b="1">
                <a:solidFill>
                  <a:srgbClr val="0000FF"/>
                </a:solidFill>
              </a:rPr>
              <a:t>A.</a:t>
            </a:r>
            <a:r>
              <a:rPr lang="en-US" altLang="vi-VN" sz="2000">
                <a:solidFill>
                  <a:srgbClr val="0000FF"/>
                </a:solidFill>
              </a:rPr>
              <a:t> Mắc xen vào cuộn dây dẫn kín một chiếc pin.</a:t>
            </a:r>
          </a:p>
          <a:p>
            <a:pPr>
              <a:lnSpc>
                <a:spcPct val="80000"/>
              </a:lnSpc>
              <a:buFontTx/>
              <a:buNone/>
            </a:pPr>
            <a:r>
              <a:rPr lang="en-US" altLang="vi-VN" sz="2000">
                <a:solidFill>
                  <a:srgbClr val="0000FF"/>
                </a:solidFill>
              </a:rPr>
              <a:t>        </a:t>
            </a:r>
            <a:r>
              <a:rPr lang="en-US" altLang="vi-VN" sz="2000" b="1">
                <a:solidFill>
                  <a:srgbClr val="0000FF"/>
                </a:solidFill>
              </a:rPr>
              <a:t>B.</a:t>
            </a:r>
            <a:r>
              <a:rPr lang="en-US" altLang="vi-VN" sz="2000">
                <a:solidFill>
                  <a:srgbClr val="0000FF"/>
                </a:solidFill>
              </a:rPr>
              <a:t> Dùng nam châm mạnh đặt gần đầu cuộn dây.</a:t>
            </a:r>
          </a:p>
          <a:p>
            <a:pPr>
              <a:lnSpc>
                <a:spcPct val="80000"/>
              </a:lnSpc>
              <a:buFontTx/>
              <a:buNone/>
            </a:pPr>
            <a:r>
              <a:rPr lang="en-US" altLang="vi-VN" sz="2000">
                <a:solidFill>
                  <a:srgbClr val="0000FF"/>
                </a:solidFill>
              </a:rPr>
              <a:t>        </a:t>
            </a:r>
            <a:r>
              <a:rPr lang="en-US" altLang="vi-VN" sz="2000" b="1">
                <a:solidFill>
                  <a:srgbClr val="0000FF"/>
                </a:solidFill>
              </a:rPr>
              <a:t>C.</a:t>
            </a:r>
            <a:r>
              <a:rPr lang="en-US" altLang="vi-VN" sz="2000">
                <a:solidFill>
                  <a:srgbClr val="0000FF"/>
                </a:solidFill>
              </a:rPr>
              <a:t> Cho một cực nam châm chạm vào đầu cuộn dây dẫn.</a:t>
            </a:r>
          </a:p>
          <a:p>
            <a:pPr>
              <a:lnSpc>
                <a:spcPct val="80000"/>
              </a:lnSpc>
              <a:buFontTx/>
              <a:buNone/>
            </a:pPr>
            <a:r>
              <a:rPr lang="en-US" altLang="vi-VN" sz="2000">
                <a:solidFill>
                  <a:srgbClr val="0000FF"/>
                </a:solidFill>
              </a:rPr>
              <a:t>        </a:t>
            </a:r>
            <a:r>
              <a:rPr lang="en-US" altLang="vi-VN" sz="2000" b="1">
                <a:solidFill>
                  <a:srgbClr val="0000FF"/>
                </a:solidFill>
              </a:rPr>
              <a:t>D.</a:t>
            </a:r>
            <a:r>
              <a:rPr lang="en-US" altLang="vi-VN" sz="2000">
                <a:solidFill>
                  <a:srgbClr val="0000FF"/>
                </a:solidFill>
              </a:rPr>
              <a:t> Đưa một cực thanh nam châm từ ngoài vào trong cuộn dây.</a:t>
            </a:r>
          </a:p>
          <a:p>
            <a:pPr>
              <a:lnSpc>
                <a:spcPct val="80000"/>
              </a:lnSpc>
              <a:buFontTx/>
              <a:buNone/>
            </a:pPr>
            <a:endParaRPr lang="en-US" altLang="vi-VN" sz="2000"/>
          </a:p>
          <a:p>
            <a:pPr>
              <a:lnSpc>
                <a:spcPct val="80000"/>
              </a:lnSpc>
              <a:buFontTx/>
              <a:buNone/>
            </a:pPr>
            <a:endParaRPr lang="en-US" altLang="vi-VN" sz="2400"/>
          </a:p>
          <a:p>
            <a:pPr>
              <a:lnSpc>
                <a:spcPct val="80000"/>
              </a:lnSpc>
            </a:pPr>
            <a:endParaRPr lang="en-US" altLang="vi-VN" sz="1400"/>
          </a:p>
        </p:txBody>
      </p:sp>
      <p:sp>
        <p:nvSpPr>
          <p:cNvPr id="123915" name="Rectangle 11"/>
          <p:cNvSpPr>
            <a:spLocks noChangeArrowheads="1"/>
          </p:cNvSpPr>
          <p:nvPr/>
        </p:nvSpPr>
        <p:spPr bwMode="auto">
          <a:xfrm>
            <a:off x="2057400" y="3581400"/>
            <a:ext cx="8077200"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fontAlgn="base">
              <a:spcBef>
                <a:spcPct val="20000"/>
              </a:spcBef>
              <a:spcAft>
                <a:spcPct val="0"/>
              </a:spcAft>
              <a:buChar char="»"/>
              <a:defRPr sz="2000">
                <a:solidFill>
                  <a:schemeClr val="tx1"/>
                </a:solidFill>
                <a:latin typeface="Arial" panose="020B0604020202020204" pitchFamily="34" charset="0"/>
              </a:defRPr>
            </a:lvl6pPr>
            <a:lvl7pPr marL="2971800" indent="-228600" fontAlgn="base">
              <a:spcBef>
                <a:spcPct val="20000"/>
              </a:spcBef>
              <a:spcAft>
                <a:spcPct val="0"/>
              </a:spcAft>
              <a:buChar char="»"/>
              <a:defRPr sz="2000">
                <a:solidFill>
                  <a:schemeClr val="tx1"/>
                </a:solidFill>
                <a:latin typeface="Arial" panose="020B0604020202020204" pitchFamily="34" charset="0"/>
              </a:defRPr>
            </a:lvl7pPr>
            <a:lvl8pPr marL="3429000" indent="-228600" fontAlgn="base">
              <a:spcBef>
                <a:spcPct val="20000"/>
              </a:spcBef>
              <a:spcAft>
                <a:spcPct val="0"/>
              </a:spcAft>
              <a:buChar char="»"/>
              <a:defRPr sz="2000">
                <a:solidFill>
                  <a:schemeClr val="tx1"/>
                </a:solidFill>
                <a:latin typeface="Arial" panose="020B0604020202020204" pitchFamily="34" charset="0"/>
              </a:defRPr>
            </a:lvl8pPr>
            <a:lvl9pPr marL="3886200" indent="-228600" fontAlgn="base">
              <a:spcBef>
                <a:spcPct val="20000"/>
              </a:spcBef>
              <a:spcAft>
                <a:spcPct val="0"/>
              </a:spcAft>
              <a:buChar char="»"/>
              <a:defRPr sz="2000">
                <a:solidFill>
                  <a:schemeClr val="tx1"/>
                </a:solidFill>
                <a:latin typeface="Arial" panose="020B0604020202020204" pitchFamily="34" charset="0"/>
              </a:defRPr>
            </a:lvl9pPr>
          </a:lstStyle>
          <a:p>
            <a:r>
              <a:rPr lang="en-US" altLang="vi-VN" sz="2000" b="1">
                <a:solidFill>
                  <a:srgbClr val="0000FF"/>
                </a:solidFill>
              </a:rPr>
              <a:t>Bài 31.7</a:t>
            </a:r>
            <a:r>
              <a:rPr lang="en-US" altLang="vi-VN" sz="2000">
                <a:solidFill>
                  <a:srgbClr val="0000FF"/>
                </a:solidFill>
              </a:rPr>
              <a:t>: </a:t>
            </a:r>
            <a:r>
              <a:rPr lang="en-US" altLang="vi-VN" sz="2000" b="1" i="1">
                <a:solidFill>
                  <a:srgbClr val="0000FF"/>
                </a:solidFill>
              </a:rPr>
              <a:t>Làm cách nào để tạo ra dòng điện cảm ứng trong đinamô xe đạp?</a:t>
            </a:r>
          </a:p>
          <a:p>
            <a:pPr>
              <a:buFontTx/>
              <a:buNone/>
            </a:pPr>
            <a:r>
              <a:rPr lang="en-US" altLang="vi-VN" sz="2000"/>
              <a:t>          </a:t>
            </a:r>
            <a:r>
              <a:rPr lang="en-US" altLang="vi-VN" sz="2000" b="1">
                <a:solidFill>
                  <a:srgbClr val="0000FF"/>
                </a:solidFill>
              </a:rPr>
              <a:t>A.</a:t>
            </a:r>
            <a:r>
              <a:rPr lang="en-US" altLang="vi-VN" sz="2000">
                <a:solidFill>
                  <a:srgbClr val="0000FF"/>
                </a:solidFill>
              </a:rPr>
              <a:t> Nối hai đầu của đinamô với hai cực của ăcquy.</a:t>
            </a:r>
          </a:p>
          <a:p>
            <a:pPr>
              <a:buFontTx/>
              <a:buNone/>
            </a:pPr>
            <a:r>
              <a:rPr lang="en-US" altLang="vi-VN" sz="2000">
                <a:solidFill>
                  <a:srgbClr val="0000FF"/>
                </a:solidFill>
              </a:rPr>
              <a:t>          </a:t>
            </a:r>
            <a:r>
              <a:rPr lang="en-US" altLang="vi-VN" sz="2000" b="1">
                <a:solidFill>
                  <a:srgbClr val="0000FF"/>
                </a:solidFill>
              </a:rPr>
              <a:t>B.</a:t>
            </a:r>
            <a:r>
              <a:rPr lang="en-US" altLang="vi-VN" sz="2000">
                <a:solidFill>
                  <a:srgbClr val="0000FF"/>
                </a:solidFill>
              </a:rPr>
              <a:t> Cho bánh xe đạp cọ xát mạnh vào núm của đinamô.</a:t>
            </a:r>
          </a:p>
          <a:p>
            <a:pPr>
              <a:buFontTx/>
              <a:buNone/>
            </a:pPr>
            <a:r>
              <a:rPr lang="en-US" altLang="vi-VN" sz="2000">
                <a:solidFill>
                  <a:srgbClr val="0000FF"/>
                </a:solidFill>
              </a:rPr>
              <a:t>          </a:t>
            </a:r>
            <a:r>
              <a:rPr lang="en-US" altLang="vi-VN" sz="2000" b="1">
                <a:solidFill>
                  <a:srgbClr val="0000FF"/>
                </a:solidFill>
              </a:rPr>
              <a:t>C.</a:t>
            </a:r>
            <a:r>
              <a:rPr lang="en-US" altLang="vi-VN" sz="2000">
                <a:solidFill>
                  <a:srgbClr val="0000FF"/>
                </a:solidFill>
              </a:rPr>
              <a:t> Làm cho nam châm trong đinamô quay trước cuộn dây.</a:t>
            </a:r>
          </a:p>
          <a:p>
            <a:pPr>
              <a:buFontTx/>
              <a:buNone/>
            </a:pPr>
            <a:r>
              <a:rPr lang="en-US" altLang="vi-VN" sz="2000">
                <a:solidFill>
                  <a:srgbClr val="0000FF"/>
                </a:solidFill>
              </a:rPr>
              <a:t>          </a:t>
            </a:r>
            <a:r>
              <a:rPr lang="en-US" altLang="vi-VN" sz="2000" b="1">
                <a:solidFill>
                  <a:srgbClr val="0000FF"/>
                </a:solidFill>
              </a:rPr>
              <a:t>D.</a:t>
            </a:r>
            <a:r>
              <a:rPr lang="en-US" altLang="vi-VN" sz="2000">
                <a:solidFill>
                  <a:srgbClr val="0000FF"/>
                </a:solidFill>
              </a:rPr>
              <a:t> Cho xe đạp chạy nhanh trên đường.</a:t>
            </a:r>
          </a:p>
        </p:txBody>
      </p:sp>
      <p:sp>
        <p:nvSpPr>
          <p:cNvPr id="123916" name="Oval 12"/>
          <p:cNvSpPr>
            <a:spLocks noChangeArrowheads="1"/>
          </p:cNvSpPr>
          <p:nvPr/>
        </p:nvSpPr>
        <p:spPr bwMode="auto">
          <a:xfrm>
            <a:off x="2667000" y="2667000"/>
            <a:ext cx="381000" cy="3810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23917" name="Oval 13"/>
          <p:cNvSpPr>
            <a:spLocks noChangeArrowheads="1"/>
          </p:cNvSpPr>
          <p:nvPr/>
        </p:nvSpPr>
        <p:spPr bwMode="auto">
          <a:xfrm>
            <a:off x="2743200" y="4953000"/>
            <a:ext cx="406400" cy="3810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23918" name="Rectangle 14"/>
          <p:cNvSpPr>
            <a:spLocks noChangeArrowheads="1"/>
          </p:cNvSpPr>
          <p:nvPr/>
        </p:nvSpPr>
        <p:spPr bwMode="auto">
          <a:xfrm>
            <a:off x="2286000" y="762000"/>
            <a:ext cx="3276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fontAlgn="base">
              <a:spcBef>
                <a:spcPct val="20000"/>
              </a:spcBef>
              <a:spcAft>
                <a:spcPct val="0"/>
              </a:spcAft>
              <a:buChar char="»"/>
              <a:defRPr sz="2000">
                <a:solidFill>
                  <a:schemeClr val="tx1"/>
                </a:solidFill>
                <a:latin typeface="Arial" panose="020B0604020202020204" pitchFamily="34" charset="0"/>
              </a:defRPr>
            </a:lvl6pPr>
            <a:lvl7pPr marL="2971800" indent="-228600" fontAlgn="base">
              <a:spcBef>
                <a:spcPct val="20000"/>
              </a:spcBef>
              <a:spcAft>
                <a:spcPct val="0"/>
              </a:spcAft>
              <a:buChar char="»"/>
              <a:defRPr sz="2000">
                <a:solidFill>
                  <a:schemeClr val="tx1"/>
                </a:solidFill>
                <a:latin typeface="Arial" panose="020B0604020202020204" pitchFamily="34" charset="0"/>
              </a:defRPr>
            </a:lvl7pPr>
            <a:lvl8pPr marL="3429000" indent="-228600" fontAlgn="base">
              <a:spcBef>
                <a:spcPct val="20000"/>
              </a:spcBef>
              <a:spcAft>
                <a:spcPct val="0"/>
              </a:spcAft>
              <a:buChar char="»"/>
              <a:defRPr sz="2000">
                <a:solidFill>
                  <a:schemeClr val="tx1"/>
                </a:solidFill>
                <a:latin typeface="Arial" panose="020B0604020202020204" pitchFamily="34" charset="0"/>
              </a:defRPr>
            </a:lvl8pPr>
            <a:lvl9pPr marL="3886200" indent="-228600" fontAlgn="base">
              <a:spcBef>
                <a:spcPct val="20000"/>
              </a:spcBef>
              <a:spcAft>
                <a:spcPct val="0"/>
              </a:spcAft>
              <a:buChar char="»"/>
              <a:defRPr sz="2000">
                <a:solidFill>
                  <a:schemeClr val="tx1"/>
                </a:solidFill>
                <a:latin typeface="Arial" panose="020B0604020202020204" pitchFamily="34" charset="0"/>
              </a:defRPr>
            </a:lvl9pPr>
          </a:lstStyle>
          <a:p>
            <a:pPr>
              <a:lnSpc>
                <a:spcPct val="80000"/>
              </a:lnSpc>
              <a:buFontTx/>
              <a:buNone/>
            </a:pPr>
            <a:r>
              <a:rPr lang="en-US" altLang="vi-VN" sz="2400" b="1">
                <a:solidFill>
                  <a:srgbClr val="0000FF"/>
                </a:solidFill>
              </a:rPr>
              <a:t>Bài Tập:</a:t>
            </a:r>
            <a:endParaRPr lang="en-US" altLang="vi-VN" sz="2400" b="1"/>
          </a:p>
          <a:p>
            <a:pPr>
              <a:lnSpc>
                <a:spcPct val="80000"/>
              </a:lnSpc>
              <a:buFontTx/>
              <a:buNone/>
            </a:pPr>
            <a:endParaRPr lang="en-US" altLang="vi-VN" sz="2400" b="1"/>
          </a:p>
          <a:p>
            <a:pPr>
              <a:lnSpc>
                <a:spcPct val="80000"/>
              </a:lnSpc>
            </a:pPr>
            <a:endParaRPr lang="en-US" altLang="vi-VN" sz="1400"/>
          </a:p>
        </p:txBody>
      </p:sp>
    </p:spTree>
    <p:extLst>
      <p:ext uri="{BB962C8B-B14F-4D97-AF65-F5344CB8AC3E}">
        <p14:creationId xmlns:p14="http://schemas.microsoft.com/office/powerpoint/2010/main" val="11057439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123918">
                                            <p:txEl>
                                              <p:pRg st="0" end="0"/>
                                            </p:txEl>
                                          </p:spTgt>
                                        </p:tgtEl>
                                        <p:attrNameLst>
                                          <p:attrName>style.visibility</p:attrName>
                                        </p:attrNameLst>
                                      </p:cBhvr>
                                      <p:to>
                                        <p:strVal val="visible"/>
                                      </p:to>
                                    </p:set>
                                    <p:anim calcmode="lin" valueType="num">
                                      <p:cBhvr additive="base">
                                        <p:cTn id="7" dur="1000" fill="hold"/>
                                        <p:tgtEl>
                                          <p:spTgt spid="123918">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1239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3914">
                                            <p:txEl>
                                              <p:pRg st="0" end="0"/>
                                            </p:txEl>
                                          </p:spTgt>
                                        </p:tgtEl>
                                        <p:attrNameLst>
                                          <p:attrName>style.visibility</p:attrName>
                                        </p:attrNameLst>
                                      </p:cBhvr>
                                      <p:to>
                                        <p:strVal val="visible"/>
                                      </p:to>
                                    </p:set>
                                    <p:anim calcmode="lin" valueType="num">
                                      <p:cBhvr additive="base">
                                        <p:cTn id="13" dur="1000" fill="hold"/>
                                        <p:tgtEl>
                                          <p:spTgt spid="123914">
                                            <p:txEl>
                                              <p:pRg st="0" end="0"/>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123914">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23914">
                                            <p:txEl>
                                              <p:pRg st="1" end="1"/>
                                            </p:txEl>
                                          </p:spTgt>
                                        </p:tgtEl>
                                        <p:attrNameLst>
                                          <p:attrName>style.visibility</p:attrName>
                                        </p:attrNameLst>
                                      </p:cBhvr>
                                      <p:to>
                                        <p:strVal val="visible"/>
                                      </p:to>
                                    </p:set>
                                    <p:anim calcmode="lin" valueType="num">
                                      <p:cBhvr additive="base">
                                        <p:cTn id="17" dur="1000" fill="hold"/>
                                        <p:tgtEl>
                                          <p:spTgt spid="123914">
                                            <p:txEl>
                                              <p:pRg st="1" end="1"/>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123914">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23914">
                                            <p:txEl>
                                              <p:pRg st="2" end="2"/>
                                            </p:txEl>
                                          </p:spTgt>
                                        </p:tgtEl>
                                        <p:attrNameLst>
                                          <p:attrName>style.visibility</p:attrName>
                                        </p:attrNameLst>
                                      </p:cBhvr>
                                      <p:to>
                                        <p:strVal val="visible"/>
                                      </p:to>
                                    </p:set>
                                    <p:anim calcmode="lin" valueType="num">
                                      <p:cBhvr additive="base">
                                        <p:cTn id="21" dur="1000" fill="hold"/>
                                        <p:tgtEl>
                                          <p:spTgt spid="123914">
                                            <p:txEl>
                                              <p:pRg st="2" end="2"/>
                                            </p:txEl>
                                          </p:spTgt>
                                        </p:tgtEl>
                                        <p:attrNameLst>
                                          <p:attrName>ppt_x</p:attrName>
                                        </p:attrNameLst>
                                      </p:cBhvr>
                                      <p:tavLst>
                                        <p:tav tm="0">
                                          <p:val>
                                            <p:strVal val="#ppt_x"/>
                                          </p:val>
                                        </p:tav>
                                        <p:tav tm="100000">
                                          <p:val>
                                            <p:strVal val="#ppt_x"/>
                                          </p:val>
                                        </p:tav>
                                      </p:tavLst>
                                    </p:anim>
                                    <p:anim calcmode="lin" valueType="num">
                                      <p:cBhvr additive="base">
                                        <p:cTn id="22" dur="1000" fill="hold"/>
                                        <p:tgtEl>
                                          <p:spTgt spid="123914">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23914">
                                            <p:txEl>
                                              <p:pRg st="3" end="3"/>
                                            </p:txEl>
                                          </p:spTgt>
                                        </p:tgtEl>
                                        <p:attrNameLst>
                                          <p:attrName>style.visibility</p:attrName>
                                        </p:attrNameLst>
                                      </p:cBhvr>
                                      <p:to>
                                        <p:strVal val="visible"/>
                                      </p:to>
                                    </p:set>
                                    <p:anim calcmode="lin" valueType="num">
                                      <p:cBhvr additive="base">
                                        <p:cTn id="25" dur="1000" fill="hold"/>
                                        <p:tgtEl>
                                          <p:spTgt spid="123914">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123914">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23914">
                                            <p:txEl>
                                              <p:pRg st="4" end="4"/>
                                            </p:txEl>
                                          </p:spTgt>
                                        </p:tgtEl>
                                        <p:attrNameLst>
                                          <p:attrName>style.visibility</p:attrName>
                                        </p:attrNameLst>
                                      </p:cBhvr>
                                      <p:to>
                                        <p:strVal val="visible"/>
                                      </p:to>
                                    </p:set>
                                    <p:anim calcmode="lin" valueType="num">
                                      <p:cBhvr additive="base">
                                        <p:cTn id="29" dur="1000" fill="hold"/>
                                        <p:tgtEl>
                                          <p:spTgt spid="123914">
                                            <p:txEl>
                                              <p:pRg st="4" end="4"/>
                                            </p:txEl>
                                          </p:spTgt>
                                        </p:tgtEl>
                                        <p:attrNameLst>
                                          <p:attrName>ppt_x</p:attrName>
                                        </p:attrNameLst>
                                      </p:cBhvr>
                                      <p:tavLst>
                                        <p:tav tm="0">
                                          <p:val>
                                            <p:strVal val="#ppt_x"/>
                                          </p:val>
                                        </p:tav>
                                        <p:tav tm="100000">
                                          <p:val>
                                            <p:strVal val="#ppt_x"/>
                                          </p:val>
                                        </p:tav>
                                      </p:tavLst>
                                    </p:anim>
                                    <p:anim calcmode="lin" valueType="num">
                                      <p:cBhvr additive="base">
                                        <p:cTn id="30" dur="1000" fill="hold"/>
                                        <p:tgtEl>
                                          <p:spTgt spid="12391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0" presetClass="entr" presetSubtype="0" fill="hold" nodeType="clickEffect">
                                  <p:stCondLst>
                                    <p:cond delay="0"/>
                                  </p:stCondLst>
                                  <p:childTnLst>
                                    <p:set>
                                      <p:cBhvr>
                                        <p:cTn id="34" dur="1" fill="hold">
                                          <p:stCondLst>
                                            <p:cond delay="0"/>
                                          </p:stCondLst>
                                        </p:cTn>
                                        <p:tgtEl>
                                          <p:spTgt spid="123916"/>
                                        </p:tgtEl>
                                        <p:attrNameLst>
                                          <p:attrName>style.visibility</p:attrName>
                                        </p:attrNameLst>
                                      </p:cBhvr>
                                      <p:to>
                                        <p:strVal val="visible"/>
                                      </p:to>
                                    </p:set>
                                    <p:animEffect transition="in" filter="wedge">
                                      <p:cBhvr>
                                        <p:cTn id="35" dur="2000"/>
                                        <p:tgtEl>
                                          <p:spTgt spid="123916"/>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8" presetClass="entr" presetSubtype="16" fill="hold" grpId="0" nodeType="clickEffect">
                                  <p:stCondLst>
                                    <p:cond delay="0"/>
                                  </p:stCondLst>
                                  <p:childTnLst>
                                    <p:set>
                                      <p:cBhvr>
                                        <p:cTn id="39" dur="1" fill="hold">
                                          <p:stCondLst>
                                            <p:cond delay="0"/>
                                          </p:stCondLst>
                                        </p:cTn>
                                        <p:tgtEl>
                                          <p:spTgt spid="123915"/>
                                        </p:tgtEl>
                                        <p:attrNameLst>
                                          <p:attrName>style.visibility</p:attrName>
                                        </p:attrNameLst>
                                      </p:cBhvr>
                                      <p:to>
                                        <p:strVal val="visible"/>
                                      </p:to>
                                    </p:set>
                                    <p:animEffect transition="in" filter="diamond(in)">
                                      <p:cBhvr>
                                        <p:cTn id="40" dur="1000"/>
                                        <p:tgtEl>
                                          <p:spTgt spid="123915"/>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0" presetClass="entr" presetSubtype="0" fill="hold" nodeType="clickEffect">
                                  <p:stCondLst>
                                    <p:cond delay="0"/>
                                  </p:stCondLst>
                                  <p:childTnLst>
                                    <p:set>
                                      <p:cBhvr>
                                        <p:cTn id="44" dur="1" fill="hold">
                                          <p:stCondLst>
                                            <p:cond delay="0"/>
                                          </p:stCondLst>
                                        </p:cTn>
                                        <p:tgtEl>
                                          <p:spTgt spid="123917"/>
                                        </p:tgtEl>
                                        <p:attrNameLst>
                                          <p:attrName>style.visibility</p:attrName>
                                        </p:attrNameLst>
                                      </p:cBhvr>
                                      <p:to>
                                        <p:strVal val="visible"/>
                                      </p:to>
                                    </p:set>
                                    <p:animEffect transition="in" filter="wedge">
                                      <p:cBhvr>
                                        <p:cTn id="45" dur="2000"/>
                                        <p:tgtEl>
                                          <p:spTgt spid="1239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14" grpId="0" uiExpand="1" build="p"/>
      <p:bldP spid="123915" grpId="0"/>
      <p:bldP spid="123918"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10" name="Rectangle 6"/>
          <p:cNvSpPr>
            <a:spLocks noChangeArrowheads="1"/>
          </p:cNvSpPr>
          <p:nvPr/>
        </p:nvSpPr>
        <p:spPr bwMode="auto">
          <a:xfrm>
            <a:off x="1600200" y="1022350"/>
            <a:ext cx="9067800" cy="5410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vi-VN" altLang="vi-VN"/>
          </a:p>
        </p:txBody>
      </p:sp>
      <p:sp>
        <p:nvSpPr>
          <p:cNvPr id="72712" name="Text Box 8"/>
          <p:cNvSpPr txBox="1">
            <a:spLocks noChangeArrowheads="1"/>
          </p:cNvSpPr>
          <p:nvPr/>
        </p:nvSpPr>
        <p:spPr bwMode="auto">
          <a:xfrm>
            <a:off x="5622926" y="6096001"/>
            <a:ext cx="50450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vi-VN" altLang="vi-VN"/>
          </a:p>
        </p:txBody>
      </p:sp>
      <p:pic>
        <p:nvPicPr>
          <p:cNvPr id="73759" name="Picture 31" descr="35">
            <a:hlinkClick r:id="rId2" action="ppaction://hlinksldjump"/>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23999" y="102235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715" name="Rectangle 11"/>
          <p:cNvSpPr>
            <a:spLocks noChangeArrowheads="1"/>
          </p:cNvSpPr>
          <p:nvPr/>
        </p:nvSpPr>
        <p:spPr bwMode="auto">
          <a:xfrm>
            <a:off x="4419600" y="249238"/>
            <a:ext cx="1371600" cy="512762"/>
          </a:xfrm>
          <a:prstGeom prst="rect">
            <a:avLst/>
          </a:prstGeom>
          <a:solidFill>
            <a:srgbClr val="D8CFC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vi-VN" sz="2800" b="1" i="1" u="sng">
                <a:solidFill>
                  <a:srgbClr val="FF0000"/>
                </a:solidFill>
                <a:latin typeface=".VnTime" panose="020B7200000000000000" pitchFamily="34" charset="0"/>
              </a:rPr>
              <a:t>TiÕt 32</a:t>
            </a:r>
          </a:p>
        </p:txBody>
      </p:sp>
      <p:sp>
        <p:nvSpPr>
          <p:cNvPr id="72713" name="Text Box 9"/>
          <p:cNvSpPr txBox="1">
            <a:spLocks noChangeArrowheads="1"/>
          </p:cNvSpPr>
          <p:nvPr/>
        </p:nvSpPr>
        <p:spPr bwMode="auto">
          <a:xfrm>
            <a:off x="1981200" y="1416051"/>
            <a:ext cx="83058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vi-VN" sz="2400" b="1" dirty="0">
                <a:solidFill>
                  <a:srgbClr val="FF9900"/>
                </a:solidFill>
                <a:latin typeface="Times New Roman" panose="02020603050405020304" pitchFamily="18" charset="0"/>
              </a:rPr>
              <a:t>Bài tập 31.1 – sách BT)</a:t>
            </a:r>
          </a:p>
          <a:p>
            <a:pPr>
              <a:spcBef>
                <a:spcPct val="50000"/>
              </a:spcBef>
            </a:pPr>
            <a:r>
              <a:rPr lang="en-US" altLang="vi-VN" sz="2400" dirty="0">
                <a:solidFill>
                  <a:srgbClr val="0000FF"/>
                </a:solidFill>
              </a:rPr>
              <a:t>Cách làm nào dưới đây có thể tạo ra dòng điện cảm ứng ?</a:t>
            </a:r>
          </a:p>
          <a:p>
            <a:pPr algn="ctr"/>
            <a:endParaRPr lang="en-US" altLang="vi-VN" sz="2400" b="1" dirty="0">
              <a:solidFill>
                <a:srgbClr val="FF9900"/>
              </a:solidFill>
              <a:latin typeface="Times New Roman" panose="02020603050405020304" pitchFamily="18" charset="0"/>
            </a:endParaRPr>
          </a:p>
        </p:txBody>
      </p:sp>
      <p:sp>
        <p:nvSpPr>
          <p:cNvPr id="72718" name="Text Box 14"/>
          <p:cNvSpPr txBox="1">
            <a:spLocks noChangeArrowheads="1"/>
          </p:cNvSpPr>
          <p:nvPr/>
        </p:nvSpPr>
        <p:spPr bwMode="auto">
          <a:xfrm>
            <a:off x="3505200" y="2667000"/>
            <a:ext cx="55626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800">
                <a:solidFill>
                  <a:srgbClr val="0000FF"/>
                </a:solidFill>
                <a:latin typeface="Times New Roman" panose="02020603050405020304" pitchFamily="18" charset="0"/>
              </a:rPr>
              <a:t>A. Nối hai cực của Pin vào hai đầu cuộn dây dẫn</a:t>
            </a:r>
          </a:p>
        </p:txBody>
      </p:sp>
      <p:sp>
        <p:nvSpPr>
          <p:cNvPr id="72719" name="Text Box 15"/>
          <p:cNvSpPr txBox="1">
            <a:spLocks noChangeArrowheads="1"/>
          </p:cNvSpPr>
          <p:nvPr/>
        </p:nvSpPr>
        <p:spPr bwMode="auto">
          <a:xfrm>
            <a:off x="3429000" y="3581400"/>
            <a:ext cx="55626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800">
                <a:solidFill>
                  <a:srgbClr val="0000FF"/>
                </a:solidFill>
                <a:latin typeface="Times New Roman" panose="02020603050405020304" pitchFamily="18" charset="0"/>
              </a:rPr>
              <a:t>B. Nối hai cực của nam châm với hai đầu cuộn dây dẫn</a:t>
            </a:r>
          </a:p>
        </p:txBody>
      </p:sp>
      <p:sp>
        <p:nvSpPr>
          <p:cNvPr id="72720" name="Text Box 16"/>
          <p:cNvSpPr txBox="1">
            <a:spLocks noChangeArrowheads="1"/>
          </p:cNvSpPr>
          <p:nvPr/>
        </p:nvSpPr>
        <p:spPr bwMode="auto">
          <a:xfrm>
            <a:off x="3429000" y="4495800"/>
            <a:ext cx="59436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800">
                <a:solidFill>
                  <a:srgbClr val="0000FF"/>
                </a:solidFill>
                <a:latin typeface="Times New Roman" panose="02020603050405020304" pitchFamily="18" charset="0"/>
              </a:rPr>
              <a:t>C. Đưa một cực của pin từ ngoài vào trong một cuộn dây dẫn kín.</a:t>
            </a:r>
          </a:p>
        </p:txBody>
      </p:sp>
      <p:sp>
        <p:nvSpPr>
          <p:cNvPr id="72721" name="Text Box 17"/>
          <p:cNvSpPr txBox="1">
            <a:spLocks noChangeArrowheads="1"/>
          </p:cNvSpPr>
          <p:nvPr/>
        </p:nvSpPr>
        <p:spPr bwMode="auto">
          <a:xfrm>
            <a:off x="3429000" y="5486400"/>
            <a:ext cx="58674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800">
                <a:solidFill>
                  <a:srgbClr val="0000FF"/>
                </a:solidFill>
                <a:latin typeface="Times New Roman" panose="02020603050405020304" pitchFamily="18" charset="0"/>
              </a:rPr>
              <a:t>D. Đưa một cực của nam châm từ ngoài vào trong cuộn dây dẫn kín</a:t>
            </a:r>
          </a:p>
        </p:txBody>
      </p:sp>
      <p:sp>
        <p:nvSpPr>
          <p:cNvPr id="72722" name="Oval 18"/>
          <p:cNvSpPr>
            <a:spLocks noChangeArrowheads="1"/>
          </p:cNvSpPr>
          <p:nvPr/>
        </p:nvSpPr>
        <p:spPr bwMode="auto">
          <a:xfrm>
            <a:off x="3276600" y="5486400"/>
            <a:ext cx="609600" cy="5334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Tree>
    <p:extLst>
      <p:ext uri="{BB962C8B-B14F-4D97-AF65-F5344CB8AC3E}">
        <p14:creationId xmlns:p14="http://schemas.microsoft.com/office/powerpoint/2010/main" val="18762879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72718"/>
                                        </p:tgtEl>
                                        <p:attrNameLst>
                                          <p:attrName>style.visibility</p:attrName>
                                        </p:attrNameLst>
                                      </p:cBhvr>
                                      <p:to>
                                        <p:strVal val="visible"/>
                                      </p:to>
                                    </p:set>
                                    <p:animEffect transition="in" filter="blinds(horizontal)">
                                      <p:cBhvr>
                                        <p:cTn id="7" dur="500"/>
                                        <p:tgtEl>
                                          <p:spTgt spid="7271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72719"/>
                                        </p:tgtEl>
                                        <p:attrNameLst>
                                          <p:attrName>style.visibility</p:attrName>
                                        </p:attrNameLst>
                                      </p:cBhvr>
                                      <p:to>
                                        <p:strVal val="visible"/>
                                      </p:to>
                                    </p:set>
                                    <p:animEffect transition="in" filter="blinds(horizontal)">
                                      <p:cBhvr>
                                        <p:cTn id="10" dur="500"/>
                                        <p:tgtEl>
                                          <p:spTgt spid="72719"/>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72720"/>
                                        </p:tgtEl>
                                        <p:attrNameLst>
                                          <p:attrName>style.visibility</p:attrName>
                                        </p:attrNameLst>
                                      </p:cBhvr>
                                      <p:to>
                                        <p:strVal val="visible"/>
                                      </p:to>
                                    </p:set>
                                    <p:animEffect transition="in" filter="blinds(horizontal)">
                                      <p:cBhvr>
                                        <p:cTn id="13" dur="500"/>
                                        <p:tgtEl>
                                          <p:spTgt spid="72720"/>
                                        </p:tgtEl>
                                      </p:cBhvr>
                                    </p:animEffect>
                                  </p:childTnLst>
                                </p:cTn>
                              </p:par>
                              <p:par>
                                <p:cTn id="14" presetID="3" presetClass="entr" presetSubtype="10" fill="hold" nodeType="withEffect">
                                  <p:stCondLst>
                                    <p:cond delay="0"/>
                                  </p:stCondLst>
                                  <p:childTnLst>
                                    <p:set>
                                      <p:cBhvr>
                                        <p:cTn id="15" dur="1" fill="hold">
                                          <p:stCondLst>
                                            <p:cond delay="0"/>
                                          </p:stCondLst>
                                        </p:cTn>
                                        <p:tgtEl>
                                          <p:spTgt spid="72721"/>
                                        </p:tgtEl>
                                        <p:attrNameLst>
                                          <p:attrName>style.visibility</p:attrName>
                                        </p:attrNameLst>
                                      </p:cBhvr>
                                      <p:to>
                                        <p:strVal val="visible"/>
                                      </p:to>
                                    </p:set>
                                    <p:animEffect transition="in" filter="blinds(horizontal)">
                                      <p:cBhvr>
                                        <p:cTn id="16" dur="500"/>
                                        <p:tgtEl>
                                          <p:spTgt spid="72721"/>
                                        </p:tgtEl>
                                      </p:cBhvr>
                                    </p:animEffect>
                                  </p:childTnLst>
                                </p:cTn>
                              </p:par>
                              <p:par>
                                <p:cTn id="17" presetID="4" presetClass="entr" presetSubtype="16" fill="hold" nodeType="withEffect">
                                  <p:stCondLst>
                                    <p:cond delay="0"/>
                                  </p:stCondLst>
                                  <p:childTnLst>
                                    <p:set>
                                      <p:cBhvr>
                                        <p:cTn id="18" dur="1" fill="hold">
                                          <p:stCondLst>
                                            <p:cond delay="0"/>
                                          </p:stCondLst>
                                        </p:cTn>
                                        <p:tgtEl>
                                          <p:spTgt spid="72713"/>
                                        </p:tgtEl>
                                        <p:attrNameLst>
                                          <p:attrName>style.visibility</p:attrName>
                                        </p:attrNameLst>
                                      </p:cBhvr>
                                      <p:to>
                                        <p:strVal val="visible"/>
                                      </p:to>
                                    </p:set>
                                    <p:animEffect transition="in" filter="box(in)">
                                      <p:cBhvr>
                                        <p:cTn id="19" dur="500"/>
                                        <p:tgtEl>
                                          <p:spTgt spid="7271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0" presetClass="entr" presetSubtype="0" fill="hold" nodeType="clickEffect">
                                  <p:stCondLst>
                                    <p:cond delay="0"/>
                                  </p:stCondLst>
                                  <p:childTnLst>
                                    <p:set>
                                      <p:cBhvr>
                                        <p:cTn id="23" dur="1" fill="hold">
                                          <p:stCondLst>
                                            <p:cond delay="0"/>
                                          </p:stCondLst>
                                        </p:cTn>
                                        <p:tgtEl>
                                          <p:spTgt spid="72722"/>
                                        </p:tgtEl>
                                        <p:attrNameLst>
                                          <p:attrName>style.visibility</p:attrName>
                                        </p:attrNameLst>
                                      </p:cBhvr>
                                      <p:to>
                                        <p:strVal val="visible"/>
                                      </p:to>
                                    </p:set>
                                    <p:animEffect transition="in" filter="wedge">
                                      <p:cBhvr>
                                        <p:cTn id="24" dur="2000"/>
                                        <p:tgtEl>
                                          <p:spTgt spid="72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18" grpId="0"/>
      <p:bldP spid="72719" grpId="0"/>
      <p:bldP spid="7272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439"/>
            <a:ext cx="12192000" cy="682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6"/>
          <p:cNvSpPr txBox="1">
            <a:spLocks noChangeArrowheads="1"/>
          </p:cNvSpPr>
          <p:nvPr/>
        </p:nvSpPr>
        <p:spPr bwMode="auto">
          <a:xfrm>
            <a:off x="4840941" y="394298"/>
            <a:ext cx="2563812" cy="830997"/>
          </a:xfrm>
          <a:prstGeom prst="rect">
            <a:avLst/>
          </a:prstGeom>
          <a:noFill/>
          <a:ln w="9525">
            <a:noFill/>
            <a:miter lim="800000"/>
            <a:headEnd/>
            <a:tailEnd/>
          </a:ln>
          <a:effectLst/>
        </p:spPr>
        <p:txBody>
          <a:bodyPr>
            <a:spAutoFit/>
          </a:bodyPr>
          <a:lstStyle/>
          <a:p>
            <a:pPr algn="l">
              <a:spcBef>
                <a:spcPct val="50000"/>
              </a:spcBef>
              <a:defRPr/>
            </a:pPr>
            <a:r>
              <a:rPr lang="en-US" sz="4800" b="1" i="1" dirty="0">
                <a:solidFill>
                  <a:srgbClr val="FF0000"/>
                </a:solidFill>
                <a:effectLst>
                  <a:outerShdw blurRad="38100" dist="38100" dir="2700000" algn="tl">
                    <a:srgbClr val="C0C0C0"/>
                  </a:outerShdw>
                </a:effectLst>
                <a:latin typeface="Arial" charset="0"/>
                <a:cs typeface="Arial" charset="0"/>
              </a:rPr>
              <a:t>Tiết 37:</a:t>
            </a:r>
          </a:p>
        </p:txBody>
      </p:sp>
      <p:sp>
        <p:nvSpPr>
          <p:cNvPr id="3079" name="Text Box 7"/>
          <p:cNvSpPr txBox="1">
            <a:spLocks noChangeArrowheads="1"/>
          </p:cNvSpPr>
          <p:nvPr/>
        </p:nvSpPr>
        <p:spPr bwMode="auto">
          <a:xfrm>
            <a:off x="1886758" y="1047557"/>
            <a:ext cx="9170894" cy="769441"/>
          </a:xfrm>
          <a:prstGeom prst="rect">
            <a:avLst/>
          </a:prstGeom>
          <a:noFill/>
          <a:ln w="9525">
            <a:noFill/>
            <a:miter lim="800000"/>
            <a:headEnd/>
            <a:tailEnd/>
          </a:ln>
          <a:effectLst/>
        </p:spPr>
        <p:txBody>
          <a:bodyPr wrap="square">
            <a:spAutoFit/>
          </a:bodyPr>
          <a:lstStyle/>
          <a:p>
            <a:pPr algn="ctr">
              <a:spcBef>
                <a:spcPct val="50000"/>
              </a:spcBef>
              <a:defRPr/>
            </a:pPr>
            <a:r>
              <a:rPr lang="en-US" sz="4400" b="1" dirty="0">
                <a:solidFill>
                  <a:srgbClr val="800000"/>
                </a:solidFill>
                <a:effectLst>
                  <a:outerShdw blurRad="38100" dist="38100" dir="2700000" algn="tl">
                    <a:srgbClr val="C0C0C0"/>
                  </a:outerShdw>
                </a:effectLst>
                <a:latin typeface="Arial" charset="0"/>
                <a:cs typeface="Arial" charset="0"/>
              </a:rPr>
              <a:t>HIỆN TƯỢNG CẢM ỨNG ĐIỆN TỪ</a:t>
            </a:r>
            <a:endParaRPr lang="en-US" sz="4400" b="1" i="1" dirty="0">
              <a:solidFill>
                <a:srgbClr val="800000"/>
              </a:solidFill>
              <a:effectLst>
                <a:outerShdw blurRad="38100" dist="38100" dir="2700000" algn="tl">
                  <a:srgbClr val="C0C0C0"/>
                </a:outerShdw>
              </a:effectLst>
              <a:latin typeface="Arial" charset="0"/>
              <a:cs typeface="Arial" charset="0"/>
            </a:endParaRPr>
          </a:p>
        </p:txBody>
      </p:sp>
      <p:sp>
        <p:nvSpPr>
          <p:cNvPr id="15" name="Oval 8"/>
          <p:cNvSpPr>
            <a:spLocks noChangeArrowheads="1"/>
          </p:cNvSpPr>
          <p:nvPr/>
        </p:nvSpPr>
        <p:spPr bwMode="auto">
          <a:xfrm>
            <a:off x="2841544" y="1846197"/>
            <a:ext cx="3124200" cy="4513659"/>
          </a:xfrm>
          <a:prstGeom prst="ellipse">
            <a:avLst/>
          </a:prstGeom>
          <a:gradFill rotWithShape="1">
            <a:gsLst>
              <a:gs pos="0">
                <a:srgbClr val="CCFFCC"/>
              </a:gs>
              <a:gs pos="50000">
                <a:srgbClr val="CCFFCC">
                  <a:gamma/>
                  <a:tint val="0"/>
                  <a:invGamma/>
                </a:srgbClr>
              </a:gs>
              <a:gs pos="100000">
                <a:srgbClr val="CCFFCC"/>
              </a:gs>
            </a:gsLst>
            <a:lin ang="0" scaled="1"/>
          </a:gradFill>
          <a:ln w="9525" algn="ctr">
            <a:solidFill>
              <a:srgbClr val="FFFF99"/>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7" name="Line 10"/>
          <p:cNvSpPr>
            <a:spLocks noChangeShapeType="1"/>
          </p:cNvSpPr>
          <p:nvPr/>
        </p:nvSpPr>
        <p:spPr bwMode="auto">
          <a:xfrm flipH="1">
            <a:off x="4206794" y="2431108"/>
            <a:ext cx="0" cy="234636"/>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8" name="Arc 11"/>
          <p:cNvSpPr>
            <a:spLocks/>
          </p:cNvSpPr>
          <p:nvPr/>
        </p:nvSpPr>
        <p:spPr bwMode="auto">
          <a:xfrm rot="6388226">
            <a:off x="3721377" y="2712285"/>
            <a:ext cx="503233" cy="333375"/>
          </a:xfrm>
          <a:custGeom>
            <a:avLst/>
            <a:gdLst>
              <a:gd name="G0" fmla="+- 7077 0 0"/>
              <a:gd name="G1" fmla="+- 21600 0 0"/>
              <a:gd name="G2" fmla="+- 21600 0 0"/>
              <a:gd name="T0" fmla="*/ 0 w 27242"/>
              <a:gd name="T1" fmla="*/ 1192 h 21600"/>
              <a:gd name="T2" fmla="*/ 27242 w 27242"/>
              <a:gd name="T3" fmla="*/ 13858 h 21600"/>
              <a:gd name="T4" fmla="*/ 7077 w 27242"/>
              <a:gd name="T5" fmla="*/ 21600 h 21600"/>
            </a:gdLst>
            <a:ahLst/>
            <a:cxnLst>
              <a:cxn ang="0">
                <a:pos x="T0" y="T1"/>
              </a:cxn>
              <a:cxn ang="0">
                <a:pos x="T2" y="T3"/>
              </a:cxn>
              <a:cxn ang="0">
                <a:pos x="T4" y="T5"/>
              </a:cxn>
            </a:cxnLst>
            <a:rect l="0" t="0" r="r" b="b"/>
            <a:pathLst>
              <a:path w="27242" h="21600" fill="none" extrusionOk="0">
                <a:moveTo>
                  <a:pt x="0" y="1192"/>
                </a:moveTo>
                <a:cubicBezTo>
                  <a:pt x="2276" y="402"/>
                  <a:pt x="4668" y="0"/>
                  <a:pt x="7077" y="0"/>
                </a:cubicBezTo>
                <a:cubicBezTo>
                  <a:pt x="16019" y="0"/>
                  <a:pt x="24036" y="5510"/>
                  <a:pt x="27241" y="13858"/>
                </a:cubicBezTo>
              </a:path>
              <a:path w="27242" h="21600" stroke="0" extrusionOk="0">
                <a:moveTo>
                  <a:pt x="0" y="1192"/>
                </a:moveTo>
                <a:cubicBezTo>
                  <a:pt x="2276" y="402"/>
                  <a:pt x="4668" y="0"/>
                  <a:pt x="7077" y="0"/>
                </a:cubicBezTo>
                <a:cubicBezTo>
                  <a:pt x="16019" y="0"/>
                  <a:pt x="24036" y="5510"/>
                  <a:pt x="27241" y="13858"/>
                </a:cubicBezTo>
                <a:lnTo>
                  <a:pt x="7077"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9" name="Line 12"/>
          <p:cNvSpPr>
            <a:spLocks noChangeShapeType="1"/>
          </p:cNvSpPr>
          <p:nvPr/>
        </p:nvSpPr>
        <p:spPr bwMode="auto">
          <a:xfrm flipH="1">
            <a:off x="3540044" y="3335354"/>
            <a:ext cx="0" cy="1889439"/>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0" name="Arc 13"/>
          <p:cNvSpPr>
            <a:spLocks/>
          </p:cNvSpPr>
          <p:nvPr/>
        </p:nvSpPr>
        <p:spPr bwMode="auto">
          <a:xfrm rot="15980149">
            <a:off x="3498343" y="5081176"/>
            <a:ext cx="339605" cy="280988"/>
          </a:xfrm>
          <a:custGeom>
            <a:avLst/>
            <a:gdLst>
              <a:gd name="G0" fmla="+- 21271 0 0"/>
              <a:gd name="G1" fmla="+- 19728 0 0"/>
              <a:gd name="G2" fmla="+- 21600 0 0"/>
              <a:gd name="T0" fmla="*/ 0 w 21271"/>
              <a:gd name="T1" fmla="*/ 15973 h 19728"/>
              <a:gd name="T2" fmla="*/ 12474 w 21271"/>
              <a:gd name="T3" fmla="*/ 0 h 19728"/>
              <a:gd name="T4" fmla="*/ 21271 w 21271"/>
              <a:gd name="T5" fmla="*/ 19728 h 19728"/>
            </a:gdLst>
            <a:ahLst/>
            <a:cxnLst>
              <a:cxn ang="0">
                <a:pos x="T0" y="T1"/>
              </a:cxn>
              <a:cxn ang="0">
                <a:pos x="T2" y="T3"/>
              </a:cxn>
              <a:cxn ang="0">
                <a:pos x="T4" y="T5"/>
              </a:cxn>
            </a:cxnLst>
            <a:rect l="0" t="0" r="r" b="b"/>
            <a:pathLst>
              <a:path w="21271" h="19728" fill="none" extrusionOk="0">
                <a:moveTo>
                  <a:pt x="-1" y="15972"/>
                </a:moveTo>
                <a:cubicBezTo>
                  <a:pt x="1247" y="8907"/>
                  <a:pt x="5921" y="2922"/>
                  <a:pt x="12474" y="0"/>
                </a:cubicBezTo>
              </a:path>
              <a:path w="21271" h="19728" stroke="0" extrusionOk="0">
                <a:moveTo>
                  <a:pt x="-1" y="15972"/>
                </a:moveTo>
                <a:cubicBezTo>
                  <a:pt x="1247" y="8907"/>
                  <a:pt x="5921" y="2922"/>
                  <a:pt x="12474" y="0"/>
                </a:cubicBezTo>
                <a:lnTo>
                  <a:pt x="21271" y="19728"/>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21" name="Arc 14"/>
          <p:cNvSpPr>
            <a:spLocks/>
          </p:cNvSpPr>
          <p:nvPr/>
        </p:nvSpPr>
        <p:spPr bwMode="auto">
          <a:xfrm flipH="1">
            <a:off x="3540044" y="3104174"/>
            <a:ext cx="333375" cy="17752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22" name="Line 15"/>
          <p:cNvSpPr>
            <a:spLocks noChangeShapeType="1"/>
          </p:cNvSpPr>
          <p:nvPr/>
        </p:nvSpPr>
        <p:spPr bwMode="auto">
          <a:xfrm>
            <a:off x="4622719" y="2439046"/>
            <a:ext cx="0" cy="234636"/>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3" name="Arc 16"/>
          <p:cNvSpPr>
            <a:spLocks/>
          </p:cNvSpPr>
          <p:nvPr/>
        </p:nvSpPr>
        <p:spPr bwMode="auto">
          <a:xfrm rot="15211774" flipH="1">
            <a:off x="4595380" y="2712285"/>
            <a:ext cx="503233" cy="333375"/>
          </a:xfrm>
          <a:custGeom>
            <a:avLst/>
            <a:gdLst>
              <a:gd name="G0" fmla="+- 7077 0 0"/>
              <a:gd name="G1" fmla="+- 21600 0 0"/>
              <a:gd name="G2" fmla="+- 21600 0 0"/>
              <a:gd name="T0" fmla="*/ 0 w 27242"/>
              <a:gd name="T1" fmla="*/ 1192 h 21600"/>
              <a:gd name="T2" fmla="*/ 27242 w 27242"/>
              <a:gd name="T3" fmla="*/ 13858 h 21600"/>
              <a:gd name="T4" fmla="*/ 7077 w 27242"/>
              <a:gd name="T5" fmla="*/ 21600 h 21600"/>
            </a:gdLst>
            <a:ahLst/>
            <a:cxnLst>
              <a:cxn ang="0">
                <a:pos x="T0" y="T1"/>
              </a:cxn>
              <a:cxn ang="0">
                <a:pos x="T2" y="T3"/>
              </a:cxn>
              <a:cxn ang="0">
                <a:pos x="T4" y="T5"/>
              </a:cxn>
            </a:cxnLst>
            <a:rect l="0" t="0" r="r" b="b"/>
            <a:pathLst>
              <a:path w="27242" h="21600" fill="none" extrusionOk="0">
                <a:moveTo>
                  <a:pt x="0" y="1192"/>
                </a:moveTo>
                <a:cubicBezTo>
                  <a:pt x="2276" y="402"/>
                  <a:pt x="4668" y="0"/>
                  <a:pt x="7077" y="0"/>
                </a:cubicBezTo>
                <a:cubicBezTo>
                  <a:pt x="16019" y="0"/>
                  <a:pt x="24036" y="5510"/>
                  <a:pt x="27241" y="13858"/>
                </a:cubicBezTo>
              </a:path>
              <a:path w="27242" h="21600" stroke="0" extrusionOk="0">
                <a:moveTo>
                  <a:pt x="0" y="1192"/>
                </a:moveTo>
                <a:cubicBezTo>
                  <a:pt x="2276" y="402"/>
                  <a:pt x="4668" y="0"/>
                  <a:pt x="7077" y="0"/>
                </a:cubicBezTo>
                <a:cubicBezTo>
                  <a:pt x="16019" y="0"/>
                  <a:pt x="24036" y="5510"/>
                  <a:pt x="27241" y="13858"/>
                </a:cubicBezTo>
                <a:lnTo>
                  <a:pt x="7077"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24" name="Line 17"/>
          <p:cNvSpPr>
            <a:spLocks noChangeShapeType="1"/>
          </p:cNvSpPr>
          <p:nvPr/>
        </p:nvSpPr>
        <p:spPr bwMode="auto">
          <a:xfrm>
            <a:off x="5278357" y="3335354"/>
            <a:ext cx="0" cy="1889439"/>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5" name="Arc 18"/>
          <p:cNvSpPr>
            <a:spLocks/>
          </p:cNvSpPr>
          <p:nvPr/>
        </p:nvSpPr>
        <p:spPr bwMode="auto">
          <a:xfrm rot="5619851" flipH="1">
            <a:off x="4981246" y="5081969"/>
            <a:ext cx="339605" cy="279400"/>
          </a:xfrm>
          <a:custGeom>
            <a:avLst/>
            <a:gdLst>
              <a:gd name="G0" fmla="+- 21271 0 0"/>
              <a:gd name="G1" fmla="+- 19728 0 0"/>
              <a:gd name="G2" fmla="+- 21600 0 0"/>
              <a:gd name="T0" fmla="*/ 0 w 21271"/>
              <a:gd name="T1" fmla="*/ 15973 h 19728"/>
              <a:gd name="T2" fmla="*/ 12474 w 21271"/>
              <a:gd name="T3" fmla="*/ 0 h 19728"/>
              <a:gd name="T4" fmla="*/ 21271 w 21271"/>
              <a:gd name="T5" fmla="*/ 19728 h 19728"/>
            </a:gdLst>
            <a:ahLst/>
            <a:cxnLst>
              <a:cxn ang="0">
                <a:pos x="T0" y="T1"/>
              </a:cxn>
              <a:cxn ang="0">
                <a:pos x="T2" y="T3"/>
              </a:cxn>
              <a:cxn ang="0">
                <a:pos x="T4" y="T5"/>
              </a:cxn>
            </a:cxnLst>
            <a:rect l="0" t="0" r="r" b="b"/>
            <a:pathLst>
              <a:path w="21271" h="19728" fill="none" extrusionOk="0">
                <a:moveTo>
                  <a:pt x="-1" y="15972"/>
                </a:moveTo>
                <a:cubicBezTo>
                  <a:pt x="1247" y="8907"/>
                  <a:pt x="5921" y="2922"/>
                  <a:pt x="12474" y="0"/>
                </a:cubicBezTo>
              </a:path>
              <a:path w="21271" h="19728" stroke="0" extrusionOk="0">
                <a:moveTo>
                  <a:pt x="-1" y="15972"/>
                </a:moveTo>
                <a:cubicBezTo>
                  <a:pt x="1247" y="8907"/>
                  <a:pt x="5921" y="2922"/>
                  <a:pt x="12474" y="0"/>
                </a:cubicBezTo>
                <a:lnTo>
                  <a:pt x="21271" y="19728"/>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26" name="Arc 19"/>
          <p:cNvSpPr>
            <a:spLocks/>
          </p:cNvSpPr>
          <p:nvPr/>
        </p:nvSpPr>
        <p:spPr bwMode="auto">
          <a:xfrm>
            <a:off x="4944983" y="3104174"/>
            <a:ext cx="333375" cy="17752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27" name="AutoShape 20"/>
          <p:cNvSpPr>
            <a:spLocks noChangeArrowheads="1"/>
          </p:cNvSpPr>
          <p:nvPr/>
        </p:nvSpPr>
        <p:spPr bwMode="auto">
          <a:xfrm>
            <a:off x="4073444" y="1992341"/>
            <a:ext cx="674688" cy="492427"/>
          </a:xfrm>
          <a:prstGeom prst="can">
            <a:avLst>
              <a:gd name="adj" fmla="val 25000"/>
            </a:avLst>
          </a:prstGeom>
          <a:gradFill rotWithShape="1">
            <a:gsLst>
              <a:gs pos="0">
                <a:srgbClr val="808080"/>
              </a:gs>
              <a:gs pos="100000">
                <a:schemeClr val="tx1"/>
              </a:gs>
            </a:gsLst>
            <a:lin ang="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28" name="Line 21"/>
          <p:cNvSpPr>
            <a:spLocks noChangeShapeType="1"/>
          </p:cNvSpPr>
          <p:nvPr/>
        </p:nvSpPr>
        <p:spPr bwMode="auto">
          <a:xfrm>
            <a:off x="3732132" y="5391482"/>
            <a:ext cx="13208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29" name="AutoShape 22"/>
          <p:cNvSpPr>
            <a:spLocks/>
          </p:cNvSpPr>
          <p:nvPr/>
        </p:nvSpPr>
        <p:spPr bwMode="auto">
          <a:xfrm rot="5400000">
            <a:off x="4349875" y="5817137"/>
            <a:ext cx="182152" cy="68263"/>
          </a:xfrm>
          <a:prstGeom prst="rightBracket">
            <a:avLst>
              <a:gd name="adj" fmla="val 8333"/>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0" name="Line 23"/>
          <p:cNvSpPr>
            <a:spLocks noChangeShapeType="1"/>
          </p:cNvSpPr>
          <p:nvPr/>
        </p:nvSpPr>
        <p:spPr bwMode="auto">
          <a:xfrm>
            <a:off x="4635419" y="2453377"/>
            <a:ext cx="0" cy="23618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1" name="Arc 24"/>
          <p:cNvSpPr>
            <a:spLocks/>
          </p:cNvSpPr>
          <p:nvPr/>
        </p:nvSpPr>
        <p:spPr bwMode="auto">
          <a:xfrm rot="15211774" flipH="1">
            <a:off x="4594614" y="2727388"/>
            <a:ext cx="504777" cy="333375"/>
          </a:xfrm>
          <a:custGeom>
            <a:avLst/>
            <a:gdLst>
              <a:gd name="G0" fmla="+- 7077 0 0"/>
              <a:gd name="G1" fmla="+- 21600 0 0"/>
              <a:gd name="G2" fmla="+- 21600 0 0"/>
              <a:gd name="T0" fmla="*/ 0 w 27242"/>
              <a:gd name="T1" fmla="*/ 1192 h 21600"/>
              <a:gd name="T2" fmla="*/ 27242 w 27242"/>
              <a:gd name="T3" fmla="*/ 13858 h 21600"/>
              <a:gd name="T4" fmla="*/ 7077 w 27242"/>
              <a:gd name="T5" fmla="*/ 21600 h 21600"/>
            </a:gdLst>
            <a:ahLst/>
            <a:cxnLst>
              <a:cxn ang="0">
                <a:pos x="T0" y="T1"/>
              </a:cxn>
              <a:cxn ang="0">
                <a:pos x="T2" y="T3"/>
              </a:cxn>
              <a:cxn ang="0">
                <a:pos x="T4" y="T5"/>
              </a:cxn>
            </a:cxnLst>
            <a:rect l="0" t="0" r="r" b="b"/>
            <a:pathLst>
              <a:path w="27242" h="21600" fill="none" extrusionOk="0">
                <a:moveTo>
                  <a:pt x="0" y="1192"/>
                </a:moveTo>
                <a:cubicBezTo>
                  <a:pt x="2276" y="402"/>
                  <a:pt x="4668" y="0"/>
                  <a:pt x="7077" y="0"/>
                </a:cubicBezTo>
                <a:cubicBezTo>
                  <a:pt x="16019" y="0"/>
                  <a:pt x="24036" y="5510"/>
                  <a:pt x="27241" y="13858"/>
                </a:cubicBezTo>
              </a:path>
              <a:path w="27242" h="21600" stroke="0" extrusionOk="0">
                <a:moveTo>
                  <a:pt x="0" y="1192"/>
                </a:moveTo>
                <a:cubicBezTo>
                  <a:pt x="2276" y="402"/>
                  <a:pt x="4668" y="0"/>
                  <a:pt x="7077" y="0"/>
                </a:cubicBezTo>
                <a:cubicBezTo>
                  <a:pt x="16019" y="0"/>
                  <a:pt x="24036" y="5510"/>
                  <a:pt x="27241" y="13858"/>
                </a:cubicBezTo>
                <a:lnTo>
                  <a:pt x="7077"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2" name="Line 25"/>
          <p:cNvSpPr>
            <a:spLocks noChangeShapeType="1"/>
          </p:cNvSpPr>
          <p:nvPr/>
        </p:nvSpPr>
        <p:spPr bwMode="auto">
          <a:xfrm>
            <a:off x="5278357" y="3352775"/>
            <a:ext cx="0" cy="188789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3" name="Arc 26"/>
          <p:cNvSpPr>
            <a:spLocks/>
          </p:cNvSpPr>
          <p:nvPr/>
        </p:nvSpPr>
        <p:spPr bwMode="auto">
          <a:xfrm rot="5619851" flipH="1">
            <a:off x="4982019" y="5097029"/>
            <a:ext cx="338061" cy="279400"/>
          </a:xfrm>
          <a:custGeom>
            <a:avLst/>
            <a:gdLst>
              <a:gd name="G0" fmla="+- 21271 0 0"/>
              <a:gd name="G1" fmla="+- 19728 0 0"/>
              <a:gd name="G2" fmla="+- 21600 0 0"/>
              <a:gd name="T0" fmla="*/ 0 w 21271"/>
              <a:gd name="T1" fmla="*/ 15973 h 19728"/>
              <a:gd name="T2" fmla="*/ 12474 w 21271"/>
              <a:gd name="T3" fmla="*/ 0 h 19728"/>
              <a:gd name="T4" fmla="*/ 21271 w 21271"/>
              <a:gd name="T5" fmla="*/ 19728 h 19728"/>
            </a:gdLst>
            <a:ahLst/>
            <a:cxnLst>
              <a:cxn ang="0">
                <a:pos x="T0" y="T1"/>
              </a:cxn>
              <a:cxn ang="0">
                <a:pos x="T2" y="T3"/>
              </a:cxn>
              <a:cxn ang="0">
                <a:pos x="T4" y="T5"/>
              </a:cxn>
            </a:cxnLst>
            <a:rect l="0" t="0" r="r" b="b"/>
            <a:pathLst>
              <a:path w="21271" h="19728" fill="none" extrusionOk="0">
                <a:moveTo>
                  <a:pt x="-1" y="15972"/>
                </a:moveTo>
                <a:cubicBezTo>
                  <a:pt x="1247" y="8907"/>
                  <a:pt x="5921" y="2922"/>
                  <a:pt x="12474" y="0"/>
                </a:cubicBezTo>
              </a:path>
              <a:path w="21271" h="19728" stroke="0" extrusionOk="0">
                <a:moveTo>
                  <a:pt x="-1" y="15972"/>
                </a:moveTo>
                <a:cubicBezTo>
                  <a:pt x="1247" y="8907"/>
                  <a:pt x="5921" y="2922"/>
                  <a:pt x="12474" y="0"/>
                </a:cubicBezTo>
                <a:lnTo>
                  <a:pt x="21271" y="19728"/>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4" name="Arc 27"/>
          <p:cNvSpPr>
            <a:spLocks/>
          </p:cNvSpPr>
          <p:nvPr/>
        </p:nvSpPr>
        <p:spPr bwMode="auto">
          <a:xfrm>
            <a:off x="4944983" y="3121637"/>
            <a:ext cx="333375" cy="177521"/>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5" name="Line 28"/>
          <p:cNvSpPr>
            <a:spLocks noChangeShapeType="1"/>
          </p:cNvSpPr>
          <p:nvPr/>
        </p:nvSpPr>
        <p:spPr bwMode="auto">
          <a:xfrm flipH="1">
            <a:off x="4186157" y="2480504"/>
            <a:ext cx="0" cy="185239"/>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6" name="Arc 29"/>
          <p:cNvSpPr>
            <a:spLocks/>
          </p:cNvSpPr>
          <p:nvPr/>
        </p:nvSpPr>
        <p:spPr bwMode="auto">
          <a:xfrm rot="6388226">
            <a:off x="3720600" y="2703573"/>
            <a:ext cx="504776" cy="333375"/>
          </a:xfrm>
          <a:custGeom>
            <a:avLst/>
            <a:gdLst>
              <a:gd name="G0" fmla="+- 7077 0 0"/>
              <a:gd name="G1" fmla="+- 21600 0 0"/>
              <a:gd name="G2" fmla="+- 21600 0 0"/>
              <a:gd name="T0" fmla="*/ 0 w 27242"/>
              <a:gd name="T1" fmla="*/ 1192 h 21600"/>
              <a:gd name="T2" fmla="*/ 27242 w 27242"/>
              <a:gd name="T3" fmla="*/ 13858 h 21600"/>
              <a:gd name="T4" fmla="*/ 7077 w 27242"/>
              <a:gd name="T5" fmla="*/ 21600 h 21600"/>
            </a:gdLst>
            <a:ahLst/>
            <a:cxnLst>
              <a:cxn ang="0">
                <a:pos x="T0" y="T1"/>
              </a:cxn>
              <a:cxn ang="0">
                <a:pos x="T2" y="T3"/>
              </a:cxn>
              <a:cxn ang="0">
                <a:pos x="T4" y="T5"/>
              </a:cxn>
            </a:cxnLst>
            <a:rect l="0" t="0" r="r" b="b"/>
            <a:pathLst>
              <a:path w="27242" h="21600" fill="none" extrusionOk="0">
                <a:moveTo>
                  <a:pt x="0" y="1192"/>
                </a:moveTo>
                <a:cubicBezTo>
                  <a:pt x="2276" y="402"/>
                  <a:pt x="4668" y="0"/>
                  <a:pt x="7077" y="0"/>
                </a:cubicBezTo>
                <a:cubicBezTo>
                  <a:pt x="16019" y="0"/>
                  <a:pt x="24036" y="5510"/>
                  <a:pt x="27241" y="13858"/>
                </a:cubicBezTo>
              </a:path>
              <a:path w="27242" h="21600" stroke="0" extrusionOk="0">
                <a:moveTo>
                  <a:pt x="0" y="1192"/>
                </a:moveTo>
                <a:cubicBezTo>
                  <a:pt x="2276" y="402"/>
                  <a:pt x="4668" y="0"/>
                  <a:pt x="7077" y="0"/>
                </a:cubicBezTo>
                <a:cubicBezTo>
                  <a:pt x="16019" y="0"/>
                  <a:pt x="24036" y="5510"/>
                  <a:pt x="27241" y="13858"/>
                </a:cubicBezTo>
                <a:lnTo>
                  <a:pt x="7077"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7" name="Line 30"/>
          <p:cNvSpPr>
            <a:spLocks noChangeShapeType="1"/>
          </p:cNvSpPr>
          <p:nvPr/>
        </p:nvSpPr>
        <p:spPr bwMode="auto">
          <a:xfrm flipH="1">
            <a:off x="3540044" y="3327417"/>
            <a:ext cx="0" cy="1889439"/>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8" name="Arc 31"/>
          <p:cNvSpPr>
            <a:spLocks/>
          </p:cNvSpPr>
          <p:nvPr/>
        </p:nvSpPr>
        <p:spPr bwMode="auto">
          <a:xfrm rot="15980149">
            <a:off x="3499114" y="5072422"/>
            <a:ext cx="338062" cy="280988"/>
          </a:xfrm>
          <a:custGeom>
            <a:avLst/>
            <a:gdLst>
              <a:gd name="G0" fmla="+- 21271 0 0"/>
              <a:gd name="G1" fmla="+- 19728 0 0"/>
              <a:gd name="G2" fmla="+- 21600 0 0"/>
              <a:gd name="T0" fmla="*/ 0 w 21271"/>
              <a:gd name="T1" fmla="*/ 15973 h 19728"/>
              <a:gd name="T2" fmla="*/ 12474 w 21271"/>
              <a:gd name="T3" fmla="*/ 0 h 19728"/>
              <a:gd name="T4" fmla="*/ 21271 w 21271"/>
              <a:gd name="T5" fmla="*/ 19728 h 19728"/>
            </a:gdLst>
            <a:ahLst/>
            <a:cxnLst>
              <a:cxn ang="0">
                <a:pos x="T0" y="T1"/>
              </a:cxn>
              <a:cxn ang="0">
                <a:pos x="T2" y="T3"/>
              </a:cxn>
              <a:cxn ang="0">
                <a:pos x="T4" y="T5"/>
              </a:cxn>
            </a:cxnLst>
            <a:rect l="0" t="0" r="r" b="b"/>
            <a:pathLst>
              <a:path w="21271" h="19728" fill="none" extrusionOk="0">
                <a:moveTo>
                  <a:pt x="-1" y="15972"/>
                </a:moveTo>
                <a:cubicBezTo>
                  <a:pt x="1247" y="8907"/>
                  <a:pt x="5921" y="2922"/>
                  <a:pt x="12474" y="0"/>
                </a:cubicBezTo>
              </a:path>
              <a:path w="21271" h="19728" stroke="0" extrusionOk="0">
                <a:moveTo>
                  <a:pt x="-1" y="15972"/>
                </a:moveTo>
                <a:cubicBezTo>
                  <a:pt x="1247" y="8907"/>
                  <a:pt x="5921" y="2922"/>
                  <a:pt x="12474" y="0"/>
                </a:cubicBezTo>
                <a:lnTo>
                  <a:pt x="21271" y="19728"/>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9" name="Arc 32"/>
          <p:cNvSpPr>
            <a:spLocks/>
          </p:cNvSpPr>
          <p:nvPr/>
        </p:nvSpPr>
        <p:spPr bwMode="auto">
          <a:xfrm flipH="1">
            <a:off x="3540044" y="3096237"/>
            <a:ext cx="333375" cy="177521"/>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41" name="AutoShape 34"/>
          <p:cNvSpPr>
            <a:spLocks noChangeArrowheads="1"/>
          </p:cNvSpPr>
          <p:nvPr/>
        </p:nvSpPr>
        <p:spPr bwMode="auto">
          <a:xfrm>
            <a:off x="3933744" y="3537917"/>
            <a:ext cx="203200" cy="413701"/>
          </a:xfrm>
          <a:prstGeom prst="curvedRightArrow">
            <a:avLst>
              <a:gd name="adj1" fmla="val 41875"/>
              <a:gd name="adj2" fmla="val 83750"/>
              <a:gd name="adj3" fmla="val 33333"/>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42" name="Line 35"/>
          <p:cNvSpPr>
            <a:spLocks noChangeShapeType="1"/>
          </p:cNvSpPr>
          <p:nvPr/>
        </p:nvSpPr>
        <p:spPr bwMode="auto">
          <a:xfrm>
            <a:off x="4816394" y="2236309"/>
            <a:ext cx="0" cy="362759"/>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aphicFrame>
        <p:nvGraphicFramePr>
          <p:cNvPr id="45" name="Object 38"/>
          <p:cNvGraphicFramePr>
            <a:graphicFrameLocks noChangeAspect="1"/>
          </p:cNvGraphicFramePr>
          <p:nvPr>
            <p:extLst>
              <p:ext uri="{D42A27DB-BD31-4B8C-83A1-F6EECF244321}">
                <p14:modId xmlns:p14="http://schemas.microsoft.com/office/powerpoint/2010/main" val="1799487051"/>
              </p:ext>
            </p:extLst>
          </p:nvPr>
        </p:nvGraphicFramePr>
        <p:xfrm>
          <a:off x="4851320" y="2325465"/>
          <a:ext cx="842963" cy="3334303"/>
        </p:xfrm>
        <a:graphic>
          <a:graphicData uri="http://schemas.openxmlformats.org/presentationml/2006/ole">
            <mc:AlternateContent xmlns:mc="http://schemas.openxmlformats.org/markup-compatibility/2006">
              <mc:Choice xmlns:v="urn:schemas-microsoft-com:vml" Requires="v">
                <p:oleObj spid="_x0000_s1026" name="Flash Document" r:id="rId4" imgW="425520" imgH="3051720" progId="Flash.Movie">
                  <p:embed/>
                </p:oleObj>
              </mc:Choice>
              <mc:Fallback>
                <p:oleObj name="Flash Document" r:id="rId4" imgW="425520" imgH="3051720" progId="Flash.Movie">
                  <p:embed/>
                  <p:pic>
                    <p:nvPicPr>
                      <p:cNvPr id="91174" name="Object 3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51320" y="2325465"/>
                        <a:ext cx="842963" cy="3334303"/>
                      </a:xfrm>
                      <a:prstGeom prst="rect">
                        <a:avLst/>
                      </a:prstGeom>
                      <a:noFill/>
                      <a:ln>
                        <a:noFill/>
                      </a:ln>
                      <a:effectLst/>
                    </p:spPr>
                  </p:pic>
                </p:oleObj>
              </mc:Fallback>
            </mc:AlternateContent>
          </a:graphicData>
        </a:graphic>
      </p:graphicFrame>
      <p:graphicFrame>
        <p:nvGraphicFramePr>
          <p:cNvPr id="46" name="Object 39"/>
          <p:cNvGraphicFramePr>
            <a:graphicFrameLocks noChangeAspect="1"/>
          </p:cNvGraphicFramePr>
          <p:nvPr>
            <p:extLst>
              <p:ext uri="{D42A27DB-BD31-4B8C-83A1-F6EECF244321}">
                <p14:modId xmlns:p14="http://schemas.microsoft.com/office/powerpoint/2010/main" val="3581166279"/>
              </p:ext>
            </p:extLst>
          </p:nvPr>
        </p:nvGraphicFramePr>
        <p:xfrm>
          <a:off x="2917745" y="2332203"/>
          <a:ext cx="828675" cy="3403767"/>
        </p:xfrm>
        <a:graphic>
          <a:graphicData uri="http://schemas.openxmlformats.org/presentationml/2006/ole">
            <mc:AlternateContent xmlns:mc="http://schemas.openxmlformats.org/markup-compatibility/2006">
              <mc:Choice xmlns:v="urn:schemas-microsoft-com:vml" Requires="v">
                <p:oleObj spid="_x0000_s1027" name="Flash Document" r:id="rId6" imgW="438120" imgH="3051720" progId="Flash.Movie">
                  <p:embed/>
                </p:oleObj>
              </mc:Choice>
              <mc:Fallback>
                <p:oleObj name="Flash Document" r:id="rId6" imgW="438120" imgH="3051720" progId="Flash.Movie">
                  <p:embed/>
                  <p:pic>
                    <p:nvPicPr>
                      <p:cNvPr id="91175" name="Object 3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17745" y="2332203"/>
                        <a:ext cx="828675" cy="3403767"/>
                      </a:xfrm>
                      <a:prstGeom prst="rect">
                        <a:avLst/>
                      </a:prstGeom>
                      <a:noFill/>
                      <a:ln>
                        <a:noFill/>
                      </a:ln>
                      <a:effectLst/>
                    </p:spPr>
                  </p:pic>
                </p:oleObj>
              </mc:Fallback>
            </mc:AlternateContent>
          </a:graphicData>
        </a:graphic>
      </p:graphicFrame>
      <p:grpSp>
        <p:nvGrpSpPr>
          <p:cNvPr id="47" name="Group 40"/>
          <p:cNvGrpSpPr>
            <a:grpSpLocks/>
          </p:cNvGrpSpPr>
          <p:nvPr/>
        </p:nvGrpSpPr>
        <p:grpSpPr bwMode="auto">
          <a:xfrm>
            <a:off x="3587406" y="1745003"/>
            <a:ext cx="1571625" cy="3186112"/>
            <a:chOff x="3042" y="576"/>
            <a:chExt cx="990" cy="2064"/>
          </a:xfrm>
        </p:grpSpPr>
        <p:sp>
          <p:nvSpPr>
            <p:cNvPr id="48" name="AutoShape 41"/>
            <p:cNvSpPr>
              <a:spLocks noChangeArrowheads="1"/>
            </p:cNvSpPr>
            <p:nvPr/>
          </p:nvSpPr>
          <p:spPr bwMode="auto">
            <a:xfrm>
              <a:off x="3042" y="576"/>
              <a:ext cx="960" cy="384"/>
            </a:xfrm>
            <a:prstGeom prst="flowChartMagneticDisk">
              <a:avLst/>
            </a:prstGeom>
            <a:gradFill rotWithShape="1">
              <a:gsLst>
                <a:gs pos="0">
                  <a:schemeClr val="tx2">
                    <a:gamma/>
                    <a:tint val="34902"/>
                    <a:invGamma/>
                  </a:schemeClr>
                </a:gs>
                <a:gs pos="50000">
                  <a:schemeClr val="tx2"/>
                </a:gs>
                <a:gs pos="100000">
                  <a:schemeClr val="tx2">
                    <a:gamma/>
                    <a:tint val="34902"/>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49" name="AutoShape 42"/>
            <p:cNvSpPr>
              <a:spLocks noChangeArrowheads="1"/>
            </p:cNvSpPr>
            <p:nvPr/>
          </p:nvSpPr>
          <p:spPr bwMode="auto">
            <a:xfrm>
              <a:off x="3054" y="2064"/>
              <a:ext cx="960" cy="576"/>
            </a:xfrm>
            <a:prstGeom prst="flowChartMagneticDisk">
              <a:avLst/>
            </a:prstGeom>
            <a:gradFill rotWithShape="1">
              <a:gsLst>
                <a:gs pos="0">
                  <a:srgbClr val="FF0066"/>
                </a:gs>
                <a:gs pos="100000">
                  <a:srgbClr val="6666FF"/>
                </a:gs>
              </a:gsLst>
              <a:lin ang="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0" name="Rectangle 43"/>
            <p:cNvSpPr>
              <a:spLocks noChangeArrowheads="1"/>
            </p:cNvSpPr>
            <p:nvPr/>
          </p:nvSpPr>
          <p:spPr bwMode="auto">
            <a:xfrm>
              <a:off x="3456" y="960"/>
              <a:ext cx="144" cy="1200"/>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51" name="Text Box 44"/>
            <p:cNvSpPr txBox="1">
              <a:spLocks noChangeArrowheads="1"/>
            </p:cNvSpPr>
            <p:nvPr/>
          </p:nvSpPr>
          <p:spPr bwMode="auto">
            <a:xfrm>
              <a:off x="3120" y="225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800" b="1"/>
                <a:t>N</a:t>
              </a:r>
            </a:p>
          </p:txBody>
        </p:sp>
        <p:sp>
          <p:nvSpPr>
            <p:cNvPr id="52" name="Text Box 45"/>
            <p:cNvSpPr txBox="1">
              <a:spLocks noChangeArrowheads="1"/>
            </p:cNvSpPr>
            <p:nvPr/>
          </p:nvSpPr>
          <p:spPr bwMode="auto">
            <a:xfrm>
              <a:off x="3696" y="225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800" b="1"/>
                <a:t>S</a:t>
              </a:r>
            </a:p>
          </p:txBody>
        </p:sp>
      </p:grpSp>
      <p:sp>
        <p:nvSpPr>
          <p:cNvPr id="53" name="AutoShape 46"/>
          <p:cNvSpPr>
            <a:spLocks/>
          </p:cNvSpPr>
          <p:nvPr/>
        </p:nvSpPr>
        <p:spPr bwMode="auto">
          <a:xfrm rot="5400000">
            <a:off x="3845822" y="3692247"/>
            <a:ext cx="963243" cy="2057400"/>
          </a:xfrm>
          <a:prstGeom prst="rightBracket">
            <a:avLst>
              <a:gd name="adj" fmla="val 17308"/>
            </a:avLst>
          </a:prstGeom>
          <a:noFill/>
          <a:ln w="228600">
            <a:solidFill>
              <a:srgbClr val="00FFFF"/>
            </a:solidFill>
            <a:round/>
            <a:headEnd/>
            <a:tailEnd/>
          </a:ln>
          <a:effectLst/>
          <a:scene3d>
            <a:camera prst="legacyPerspectiveTop"/>
            <a:lightRig rig="legacyFlat3" dir="b"/>
          </a:scene3d>
          <a:sp3d extrusionH="887400" prstMaterial="legacyMatte">
            <a:bevelT w="13500" h="13500" prst="angle"/>
            <a:bevelB w="13500" h="13500" prst="angle"/>
            <a:extrusionClr>
              <a:srgbClr val="00FFFF"/>
            </a:extrusionClr>
            <a:contourClr>
              <a:srgbClr val="00FFFF"/>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vi-VN"/>
          </a:p>
        </p:txBody>
      </p:sp>
      <p:sp>
        <p:nvSpPr>
          <p:cNvPr id="54" name="Line 47"/>
          <p:cNvSpPr>
            <a:spLocks noChangeShapeType="1"/>
          </p:cNvSpPr>
          <p:nvPr/>
        </p:nvSpPr>
        <p:spPr bwMode="auto">
          <a:xfrm>
            <a:off x="3679744" y="4893765"/>
            <a:ext cx="0" cy="47390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5" name="Line 48"/>
          <p:cNvSpPr>
            <a:spLocks noChangeShapeType="1"/>
          </p:cNvSpPr>
          <p:nvPr/>
        </p:nvSpPr>
        <p:spPr bwMode="auto">
          <a:xfrm>
            <a:off x="3832144" y="4967861"/>
            <a:ext cx="0" cy="39980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6" name="Line 49"/>
          <p:cNvSpPr>
            <a:spLocks noChangeShapeType="1"/>
          </p:cNvSpPr>
          <p:nvPr/>
        </p:nvSpPr>
        <p:spPr bwMode="auto">
          <a:xfrm>
            <a:off x="3984544" y="4997191"/>
            <a:ext cx="0" cy="37047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7" name="Line 50"/>
          <p:cNvSpPr>
            <a:spLocks noChangeShapeType="1"/>
          </p:cNvSpPr>
          <p:nvPr/>
        </p:nvSpPr>
        <p:spPr bwMode="auto">
          <a:xfrm>
            <a:off x="4136944" y="4997191"/>
            <a:ext cx="0" cy="37047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8" name="Line 51"/>
          <p:cNvSpPr>
            <a:spLocks noChangeShapeType="1"/>
          </p:cNvSpPr>
          <p:nvPr/>
        </p:nvSpPr>
        <p:spPr bwMode="auto">
          <a:xfrm>
            <a:off x="4289344" y="4997191"/>
            <a:ext cx="0" cy="37047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9" name="Line 52"/>
          <p:cNvSpPr>
            <a:spLocks noChangeShapeType="1"/>
          </p:cNvSpPr>
          <p:nvPr/>
        </p:nvSpPr>
        <p:spPr bwMode="auto">
          <a:xfrm>
            <a:off x="4441744" y="4997191"/>
            <a:ext cx="0" cy="37047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0" name="Line 53"/>
          <p:cNvSpPr>
            <a:spLocks noChangeShapeType="1"/>
          </p:cNvSpPr>
          <p:nvPr/>
        </p:nvSpPr>
        <p:spPr bwMode="auto">
          <a:xfrm>
            <a:off x="4594144" y="4997191"/>
            <a:ext cx="0" cy="37047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1" name="Line 54"/>
          <p:cNvSpPr>
            <a:spLocks noChangeShapeType="1"/>
          </p:cNvSpPr>
          <p:nvPr/>
        </p:nvSpPr>
        <p:spPr bwMode="auto">
          <a:xfrm>
            <a:off x="5051344" y="4923095"/>
            <a:ext cx="0" cy="44457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2" name="Line 55"/>
          <p:cNvSpPr>
            <a:spLocks noChangeShapeType="1"/>
          </p:cNvSpPr>
          <p:nvPr/>
        </p:nvSpPr>
        <p:spPr bwMode="auto">
          <a:xfrm>
            <a:off x="4746544" y="4997191"/>
            <a:ext cx="0" cy="37047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3" name="Line 56"/>
          <p:cNvSpPr>
            <a:spLocks noChangeShapeType="1"/>
          </p:cNvSpPr>
          <p:nvPr/>
        </p:nvSpPr>
        <p:spPr bwMode="auto">
          <a:xfrm>
            <a:off x="4898944" y="4967861"/>
            <a:ext cx="0" cy="39980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4" name="Line 57"/>
          <p:cNvSpPr>
            <a:spLocks noChangeShapeType="1"/>
          </p:cNvSpPr>
          <p:nvPr/>
        </p:nvSpPr>
        <p:spPr bwMode="auto">
          <a:xfrm flipH="1">
            <a:off x="3527344" y="4923227"/>
            <a:ext cx="76200" cy="151124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5" name="Line 58"/>
          <p:cNvSpPr>
            <a:spLocks noChangeShapeType="1"/>
          </p:cNvSpPr>
          <p:nvPr/>
        </p:nvSpPr>
        <p:spPr bwMode="auto">
          <a:xfrm>
            <a:off x="5127544" y="5013951"/>
            <a:ext cx="76200" cy="140781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6" name="Line 59"/>
          <p:cNvSpPr>
            <a:spLocks noChangeShapeType="1"/>
          </p:cNvSpPr>
          <p:nvPr/>
        </p:nvSpPr>
        <p:spPr bwMode="auto">
          <a:xfrm flipV="1">
            <a:off x="3527344" y="6422119"/>
            <a:ext cx="609600" cy="1234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7" name="Line 60"/>
          <p:cNvSpPr>
            <a:spLocks noChangeShapeType="1"/>
          </p:cNvSpPr>
          <p:nvPr/>
        </p:nvSpPr>
        <p:spPr bwMode="auto">
          <a:xfrm flipH="1">
            <a:off x="4594144" y="6434469"/>
            <a:ext cx="609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8" name="Line 61"/>
          <p:cNvSpPr>
            <a:spLocks noChangeShapeType="1"/>
          </p:cNvSpPr>
          <p:nvPr/>
        </p:nvSpPr>
        <p:spPr bwMode="auto">
          <a:xfrm>
            <a:off x="3832144" y="6434469"/>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9" name="Line 62"/>
          <p:cNvSpPr>
            <a:spLocks noChangeShapeType="1"/>
          </p:cNvSpPr>
          <p:nvPr/>
        </p:nvSpPr>
        <p:spPr bwMode="auto">
          <a:xfrm flipH="1">
            <a:off x="4670344" y="6434469"/>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76" name="Group 69"/>
          <p:cNvGrpSpPr>
            <a:grpSpLocks/>
          </p:cNvGrpSpPr>
          <p:nvPr/>
        </p:nvGrpSpPr>
        <p:grpSpPr bwMode="auto">
          <a:xfrm>
            <a:off x="3610559" y="1717230"/>
            <a:ext cx="1571625" cy="3186112"/>
            <a:chOff x="3042" y="576"/>
            <a:chExt cx="990" cy="2064"/>
          </a:xfrm>
        </p:grpSpPr>
        <p:sp>
          <p:nvSpPr>
            <p:cNvPr id="77" name="AutoShape 70"/>
            <p:cNvSpPr>
              <a:spLocks noChangeArrowheads="1"/>
            </p:cNvSpPr>
            <p:nvPr/>
          </p:nvSpPr>
          <p:spPr bwMode="auto">
            <a:xfrm>
              <a:off x="3042" y="576"/>
              <a:ext cx="960" cy="384"/>
            </a:xfrm>
            <a:prstGeom prst="flowChartMagneticDisk">
              <a:avLst/>
            </a:prstGeom>
            <a:gradFill rotWithShape="1">
              <a:gsLst>
                <a:gs pos="0">
                  <a:schemeClr val="tx2">
                    <a:gamma/>
                    <a:tint val="34902"/>
                    <a:invGamma/>
                  </a:schemeClr>
                </a:gs>
                <a:gs pos="50000">
                  <a:schemeClr val="tx2"/>
                </a:gs>
                <a:gs pos="100000">
                  <a:schemeClr val="tx2">
                    <a:gamma/>
                    <a:tint val="34902"/>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78" name="AutoShape 71"/>
            <p:cNvSpPr>
              <a:spLocks noChangeArrowheads="1"/>
            </p:cNvSpPr>
            <p:nvPr/>
          </p:nvSpPr>
          <p:spPr bwMode="auto">
            <a:xfrm>
              <a:off x="3054" y="2064"/>
              <a:ext cx="960" cy="576"/>
            </a:xfrm>
            <a:prstGeom prst="flowChartMagneticDisk">
              <a:avLst/>
            </a:prstGeom>
            <a:gradFill rotWithShape="1">
              <a:gsLst>
                <a:gs pos="0">
                  <a:srgbClr val="FF0066"/>
                </a:gs>
                <a:gs pos="100000">
                  <a:srgbClr val="6666FF"/>
                </a:gs>
              </a:gsLst>
              <a:lin ang="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79" name="Rectangle 72"/>
            <p:cNvSpPr>
              <a:spLocks noChangeArrowheads="1"/>
            </p:cNvSpPr>
            <p:nvPr/>
          </p:nvSpPr>
          <p:spPr bwMode="auto">
            <a:xfrm>
              <a:off x="3456" y="960"/>
              <a:ext cx="144" cy="1200"/>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80" name="Text Box 73"/>
            <p:cNvSpPr txBox="1">
              <a:spLocks noChangeArrowheads="1"/>
            </p:cNvSpPr>
            <p:nvPr/>
          </p:nvSpPr>
          <p:spPr bwMode="auto">
            <a:xfrm>
              <a:off x="3120" y="225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800" b="1"/>
                <a:t>N</a:t>
              </a:r>
            </a:p>
          </p:txBody>
        </p:sp>
        <p:sp>
          <p:nvSpPr>
            <p:cNvPr id="81" name="Text Box 74"/>
            <p:cNvSpPr txBox="1">
              <a:spLocks noChangeArrowheads="1"/>
            </p:cNvSpPr>
            <p:nvPr/>
          </p:nvSpPr>
          <p:spPr bwMode="auto">
            <a:xfrm>
              <a:off x="3696" y="225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800" b="1"/>
                <a:t>S</a:t>
              </a:r>
            </a:p>
          </p:txBody>
        </p:sp>
      </p:grpSp>
      <p:sp>
        <p:nvSpPr>
          <p:cNvPr id="82" name="Line 75"/>
          <p:cNvSpPr>
            <a:spLocks noChangeShapeType="1"/>
          </p:cNvSpPr>
          <p:nvPr/>
        </p:nvSpPr>
        <p:spPr bwMode="auto">
          <a:xfrm>
            <a:off x="3832144" y="6434469"/>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3" name="Line 76"/>
          <p:cNvSpPr>
            <a:spLocks noChangeShapeType="1"/>
          </p:cNvSpPr>
          <p:nvPr/>
        </p:nvSpPr>
        <p:spPr bwMode="auto">
          <a:xfrm flipH="1">
            <a:off x="4794169" y="6434469"/>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4" name="Arc 77"/>
          <p:cNvSpPr>
            <a:spLocks/>
          </p:cNvSpPr>
          <p:nvPr/>
        </p:nvSpPr>
        <p:spPr bwMode="auto">
          <a:xfrm rot="10800000" flipV="1">
            <a:off x="3014582" y="5225717"/>
            <a:ext cx="2590800" cy="815052"/>
          </a:xfrm>
          <a:custGeom>
            <a:avLst/>
            <a:gdLst>
              <a:gd name="G0" fmla="+- 21600 0 0"/>
              <a:gd name="G1" fmla="+- 16713 0 0"/>
              <a:gd name="G2" fmla="+- 21600 0 0"/>
              <a:gd name="T0" fmla="*/ 35917 w 43200"/>
              <a:gd name="T1" fmla="*/ 540 h 38313"/>
              <a:gd name="T2" fmla="*/ 7917 w 43200"/>
              <a:gd name="T3" fmla="*/ 0 h 38313"/>
              <a:gd name="T4" fmla="*/ 21600 w 43200"/>
              <a:gd name="T5" fmla="*/ 16713 h 38313"/>
            </a:gdLst>
            <a:ahLst/>
            <a:cxnLst>
              <a:cxn ang="0">
                <a:pos x="T0" y="T1"/>
              </a:cxn>
              <a:cxn ang="0">
                <a:pos x="T2" y="T3"/>
              </a:cxn>
              <a:cxn ang="0">
                <a:pos x="T4" y="T5"/>
              </a:cxn>
            </a:cxnLst>
            <a:rect l="0" t="0" r="r" b="b"/>
            <a:pathLst>
              <a:path w="43200" h="38313" fill="none" extrusionOk="0">
                <a:moveTo>
                  <a:pt x="35917" y="539"/>
                </a:moveTo>
                <a:cubicBezTo>
                  <a:pt x="40548" y="4639"/>
                  <a:pt x="43200" y="10527"/>
                  <a:pt x="43200" y="16713"/>
                </a:cubicBezTo>
                <a:cubicBezTo>
                  <a:pt x="43200" y="28642"/>
                  <a:pt x="33529" y="38313"/>
                  <a:pt x="21600" y="38313"/>
                </a:cubicBezTo>
                <a:cubicBezTo>
                  <a:pt x="9670" y="38313"/>
                  <a:pt x="0" y="28642"/>
                  <a:pt x="0" y="16713"/>
                </a:cubicBezTo>
                <a:cubicBezTo>
                  <a:pt x="0" y="10236"/>
                  <a:pt x="2905" y="4102"/>
                  <a:pt x="7916" y="-1"/>
                </a:cubicBezTo>
              </a:path>
              <a:path w="43200" h="38313" stroke="0" extrusionOk="0">
                <a:moveTo>
                  <a:pt x="35917" y="539"/>
                </a:moveTo>
                <a:cubicBezTo>
                  <a:pt x="40548" y="4639"/>
                  <a:pt x="43200" y="10527"/>
                  <a:pt x="43200" y="16713"/>
                </a:cubicBezTo>
                <a:cubicBezTo>
                  <a:pt x="43200" y="28642"/>
                  <a:pt x="33529" y="38313"/>
                  <a:pt x="21600" y="38313"/>
                </a:cubicBezTo>
                <a:cubicBezTo>
                  <a:pt x="9670" y="38313"/>
                  <a:pt x="0" y="28642"/>
                  <a:pt x="0" y="16713"/>
                </a:cubicBezTo>
                <a:cubicBezTo>
                  <a:pt x="0" y="10236"/>
                  <a:pt x="2905" y="4102"/>
                  <a:pt x="7916" y="-1"/>
                </a:cubicBezTo>
                <a:lnTo>
                  <a:pt x="21600" y="16713"/>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nvGrpSpPr>
          <p:cNvPr id="85" name="Group 78"/>
          <p:cNvGrpSpPr>
            <a:grpSpLocks/>
          </p:cNvGrpSpPr>
          <p:nvPr/>
        </p:nvGrpSpPr>
        <p:grpSpPr bwMode="auto">
          <a:xfrm>
            <a:off x="4136945" y="5755961"/>
            <a:ext cx="492125" cy="703908"/>
            <a:chOff x="1402" y="2202"/>
            <a:chExt cx="449" cy="696"/>
          </a:xfrm>
        </p:grpSpPr>
        <p:sp>
          <p:nvSpPr>
            <p:cNvPr id="86" name="Litebulb"/>
            <p:cNvSpPr>
              <a:spLocks noEditPoints="1" noChangeArrowheads="1"/>
            </p:cNvSpPr>
            <p:nvPr/>
          </p:nvSpPr>
          <p:spPr bwMode="auto">
            <a:xfrm>
              <a:off x="1402" y="2202"/>
              <a:ext cx="449" cy="645"/>
            </a:xfrm>
            <a:custGeom>
              <a:avLst/>
              <a:gdLst>
                <a:gd name="T0" fmla="*/ 10800 w 21600"/>
                <a:gd name="T1" fmla="*/ 0 h 21600"/>
                <a:gd name="T2" fmla="*/ 21600 w 21600"/>
                <a:gd name="T3" fmla="*/ 7782 h 21600"/>
                <a:gd name="T4" fmla="*/ 0 w 21600"/>
                <a:gd name="T5" fmla="*/ 7782 h 21600"/>
                <a:gd name="T6" fmla="*/ 10800 w 21600"/>
                <a:gd name="T7" fmla="*/ 21600 h 21600"/>
                <a:gd name="T8" fmla="*/ 3556 w 21600"/>
                <a:gd name="T9" fmla="*/ 2188 h 21600"/>
                <a:gd name="T10" fmla="*/ 18277 w 21600"/>
                <a:gd name="T11" fmla="*/ 9282 h 21600"/>
              </a:gdLst>
              <a:ahLst/>
              <a:cxnLst>
                <a:cxn ang="0">
                  <a:pos x="T0" y="T1"/>
                </a:cxn>
                <a:cxn ang="0">
                  <a:pos x="T2" y="T3"/>
                </a:cxn>
                <a:cxn ang="0">
                  <a:pos x="T4" y="T5"/>
                </a:cxn>
                <a:cxn ang="0">
                  <a:pos x="T6" y="T7"/>
                </a:cxn>
              </a:cxnLst>
              <a:rect l="T8" t="T9" r="T10" b="T11"/>
              <a:pathLst>
                <a:path w="21600" h="21600" extrusionOk="0">
                  <a:moveTo>
                    <a:pt x="10825" y="21723"/>
                  </a:moveTo>
                  <a:lnTo>
                    <a:pt x="11215" y="21723"/>
                  </a:lnTo>
                  <a:lnTo>
                    <a:pt x="11552" y="21688"/>
                  </a:lnTo>
                  <a:lnTo>
                    <a:pt x="11916" y="21617"/>
                  </a:lnTo>
                  <a:lnTo>
                    <a:pt x="12253" y="21547"/>
                  </a:lnTo>
                  <a:lnTo>
                    <a:pt x="12617" y="21441"/>
                  </a:lnTo>
                  <a:lnTo>
                    <a:pt x="12902" y="21317"/>
                  </a:lnTo>
                  <a:lnTo>
                    <a:pt x="13162" y="21176"/>
                  </a:lnTo>
                  <a:lnTo>
                    <a:pt x="13396" y="21000"/>
                  </a:lnTo>
                  <a:lnTo>
                    <a:pt x="13655" y="20841"/>
                  </a:lnTo>
                  <a:lnTo>
                    <a:pt x="13863" y="20629"/>
                  </a:lnTo>
                  <a:lnTo>
                    <a:pt x="14045" y="20435"/>
                  </a:lnTo>
                  <a:lnTo>
                    <a:pt x="14200" y="20223"/>
                  </a:lnTo>
                  <a:lnTo>
                    <a:pt x="14356" y="19994"/>
                  </a:lnTo>
                  <a:lnTo>
                    <a:pt x="14460" y="19747"/>
                  </a:lnTo>
                  <a:lnTo>
                    <a:pt x="14512" y="19482"/>
                  </a:lnTo>
                  <a:lnTo>
                    <a:pt x="14512" y="19235"/>
                  </a:lnTo>
                  <a:lnTo>
                    <a:pt x="14512" y="19147"/>
                  </a:lnTo>
                  <a:lnTo>
                    <a:pt x="14512" y="18900"/>
                  </a:lnTo>
                  <a:lnTo>
                    <a:pt x="14512" y="18529"/>
                  </a:lnTo>
                  <a:lnTo>
                    <a:pt x="14512" y="18052"/>
                  </a:lnTo>
                  <a:lnTo>
                    <a:pt x="14512" y="17505"/>
                  </a:lnTo>
                  <a:lnTo>
                    <a:pt x="14512" y="16976"/>
                  </a:lnTo>
                  <a:lnTo>
                    <a:pt x="14512" y="16464"/>
                  </a:lnTo>
                  <a:lnTo>
                    <a:pt x="14512" y="15952"/>
                  </a:lnTo>
                  <a:lnTo>
                    <a:pt x="14512" y="15758"/>
                  </a:lnTo>
                  <a:lnTo>
                    <a:pt x="14616" y="15547"/>
                  </a:lnTo>
                  <a:lnTo>
                    <a:pt x="14694" y="15352"/>
                  </a:lnTo>
                  <a:lnTo>
                    <a:pt x="14798" y="15141"/>
                  </a:lnTo>
                  <a:lnTo>
                    <a:pt x="15161" y="14735"/>
                  </a:lnTo>
                  <a:lnTo>
                    <a:pt x="15602" y="14329"/>
                  </a:lnTo>
                  <a:lnTo>
                    <a:pt x="16745" y="13552"/>
                  </a:lnTo>
                  <a:lnTo>
                    <a:pt x="18043" y="12670"/>
                  </a:lnTo>
                  <a:lnTo>
                    <a:pt x="18744" y="12194"/>
                  </a:lnTo>
                  <a:lnTo>
                    <a:pt x="19341" y="11647"/>
                  </a:lnTo>
                  <a:lnTo>
                    <a:pt x="19938" y="11099"/>
                  </a:lnTo>
                  <a:lnTo>
                    <a:pt x="20483" y="10464"/>
                  </a:lnTo>
                  <a:lnTo>
                    <a:pt x="20743" y="10164"/>
                  </a:lnTo>
                  <a:lnTo>
                    <a:pt x="20950" y="9794"/>
                  </a:lnTo>
                  <a:lnTo>
                    <a:pt x="21132" y="9441"/>
                  </a:lnTo>
                  <a:lnTo>
                    <a:pt x="21288" y="9035"/>
                  </a:lnTo>
                  <a:lnTo>
                    <a:pt x="21444" y="8664"/>
                  </a:lnTo>
                  <a:lnTo>
                    <a:pt x="21548" y="8223"/>
                  </a:lnTo>
                  <a:lnTo>
                    <a:pt x="21600" y="7782"/>
                  </a:lnTo>
                  <a:lnTo>
                    <a:pt x="21600" y="7341"/>
                  </a:lnTo>
                  <a:lnTo>
                    <a:pt x="21600" y="6935"/>
                  </a:lnTo>
                  <a:lnTo>
                    <a:pt x="21548" y="6564"/>
                  </a:lnTo>
                  <a:lnTo>
                    <a:pt x="21496" y="6229"/>
                  </a:lnTo>
                  <a:lnTo>
                    <a:pt x="21392" y="5858"/>
                  </a:lnTo>
                  <a:lnTo>
                    <a:pt x="21288" y="5523"/>
                  </a:lnTo>
                  <a:lnTo>
                    <a:pt x="21132" y="5135"/>
                  </a:lnTo>
                  <a:lnTo>
                    <a:pt x="20950" y="4800"/>
                  </a:lnTo>
                  <a:lnTo>
                    <a:pt x="20743" y="4464"/>
                  </a:lnTo>
                  <a:lnTo>
                    <a:pt x="20535" y="4164"/>
                  </a:lnTo>
                  <a:lnTo>
                    <a:pt x="20301" y="3847"/>
                  </a:lnTo>
                  <a:lnTo>
                    <a:pt x="20042" y="3547"/>
                  </a:lnTo>
                  <a:lnTo>
                    <a:pt x="19782" y="3247"/>
                  </a:lnTo>
                  <a:lnTo>
                    <a:pt x="19133" y="2664"/>
                  </a:lnTo>
                  <a:lnTo>
                    <a:pt x="18458" y="2152"/>
                  </a:lnTo>
                  <a:lnTo>
                    <a:pt x="17705" y="1694"/>
                  </a:lnTo>
                  <a:lnTo>
                    <a:pt x="16849" y="1252"/>
                  </a:lnTo>
                  <a:lnTo>
                    <a:pt x="16407" y="1076"/>
                  </a:lnTo>
                  <a:lnTo>
                    <a:pt x="15940" y="900"/>
                  </a:lnTo>
                  <a:lnTo>
                    <a:pt x="15499" y="741"/>
                  </a:lnTo>
                  <a:lnTo>
                    <a:pt x="15057" y="600"/>
                  </a:lnTo>
                  <a:lnTo>
                    <a:pt x="14564" y="458"/>
                  </a:lnTo>
                  <a:lnTo>
                    <a:pt x="14045" y="335"/>
                  </a:lnTo>
                  <a:lnTo>
                    <a:pt x="13500" y="229"/>
                  </a:lnTo>
                  <a:lnTo>
                    <a:pt x="13006" y="158"/>
                  </a:lnTo>
                  <a:lnTo>
                    <a:pt x="12461" y="88"/>
                  </a:lnTo>
                  <a:lnTo>
                    <a:pt x="11968" y="52"/>
                  </a:lnTo>
                  <a:lnTo>
                    <a:pt x="11423" y="17"/>
                  </a:lnTo>
                  <a:lnTo>
                    <a:pt x="10825" y="17"/>
                  </a:lnTo>
                  <a:lnTo>
                    <a:pt x="10254" y="17"/>
                  </a:lnTo>
                  <a:lnTo>
                    <a:pt x="9709" y="52"/>
                  </a:lnTo>
                  <a:lnTo>
                    <a:pt x="9216" y="88"/>
                  </a:lnTo>
                  <a:lnTo>
                    <a:pt x="8671" y="158"/>
                  </a:lnTo>
                  <a:lnTo>
                    <a:pt x="8177" y="229"/>
                  </a:lnTo>
                  <a:lnTo>
                    <a:pt x="7632" y="335"/>
                  </a:lnTo>
                  <a:lnTo>
                    <a:pt x="7113" y="458"/>
                  </a:lnTo>
                  <a:lnTo>
                    <a:pt x="6620" y="600"/>
                  </a:lnTo>
                  <a:lnTo>
                    <a:pt x="6178" y="741"/>
                  </a:lnTo>
                  <a:lnTo>
                    <a:pt x="5737" y="900"/>
                  </a:lnTo>
                  <a:lnTo>
                    <a:pt x="5270" y="1076"/>
                  </a:lnTo>
                  <a:lnTo>
                    <a:pt x="4828" y="1252"/>
                  </a:lnTo>
                  <a:lnTo>
                    <a:pt x="3972" y="1694"/>
                  </a:lnTo>
                  <a:lnTo>
                    <a:pt x="3219" y="2152"/>
                  </a:lnTo>
                  <a:lnTo>
                    <a:pt x="2544" y="2664"/>
                  </a:lnTo>
                  <a:lnTo>
                    <a:pt x="1895" y="3247"/>
                  </a:lnTo>
                  <a:lnTo>
                    <a:pt x="1635" y="3547"/>
                  </a:lnTo>
                  <a:lnTo>
                    <a:pt x="1375" y="3847"/>
                  </a:lnTo>
                  <a:lnTo>
                    <a:pt x="1142" y="4164"/>
                  </a:lnTo>
                  <a:lnTo>
                    <a:pt x="934" y="4464"/>
                  </a:lnTo>
                  <a:lnTo>
                    <a:pt x="726" y="4800"/>
                  </a:lnTo>
                  <a:lnTo>
                    <a:pt x="545" y="5135"/>
                  </a:lnTo>
                  <a:lnTo>
                    <a:pt x="389" y="5523"/>
                  </a:lnTo>
                  <a:lnTo>
                    <a:pt x="285" y="5858"/>
                  </a:lnTo>
                  <a:lnTo>
                    <a:pt x="181" y="6229"/>
                  </a:lnTo>
                  <a:lnTo>
                    <a:pt x="129" y="6564"/>
                  </a:lnTo>
                  <a:lnTo>
                    <a:pt x="77" y="6935"/>
                  </a:lnTo>
                  <a:lnTo>
                    <a:pt x="77" y="7341"/>
                  </a:lnTo>
                  <a:lnTo>
                    <a:pt x="77" y="7782"/>
                  </a:lnTo>
                  <a:lnTo>
                    <a:pt x="129" y="8223"/>
                  </a:lnTo>
                  <a:lnTo>
                    <a:pt x="233" y="8664"/>
                  </a:lnTo>
                  <a:lnTo>
                    <a:pt x="389" y="9035"/>
                  </a:lnTo>
                  <a:lnTo>
                    <a:pt x="545" y="9441"/>
                  </a:lnTo>
                  <a:lnTo>
                    <a:pt x="726" y="9794"/>
                  </a:lnTo>
                  <a:lnTo>
                    <a:pt x="934" y="10164"/>
                  </a:lnTo>
                  <a:lnTo>
                    <a:pt x="1194" y="10464"/>
                  </a:lnTo>
                  <a:lnTo>
                    <a:pt x="1739" y="11099"/>
                  </a:lnTo>
                  <a:lnTo>
                    <a:pt x="2336" y="11647"/>
                  </a:lnTo>
                  <a:lnTo>
                    <a:pt x="2933" y="12194"/>
                  </a:lnTo>
                  <a:lnTo>
                    <a:pt x="3634" y="12670"/>
                  </a:lnTo>
                  <a:lnTo>
                    <a:pt x="4932" y="13552"/>
                  </a:lnTo>
                  <a:lnTo>
                    <a:pt x="6075" y="14329"/>
                  </a:lnTo>
                  <a:lnTo>
                    <a:pt x="6516" y="14735"/>
                  </a:lnTo>
                  <a:lnTo>
                    <a:pt x="6879" y="15141"/>
                  </a:lnTo>
                  <a:lnTo>
                    <a:pt x="6983" y="15352"/>
                  </a:lnTo>
                  <a:lnTo>
                    <a:pt x="7061" y="15547"/>
                  </a:lnTo>
                  <a:lnTo>
                    <a:pt x="7165" y="15758"/>
                  </a:lnTo>
                  <a:lnTo>
                    <a:pt x="7165" y="15952"/>
                  </a:lnTo>
                  <a:lnTo>
                    <a:pt x="7165" y="16464"/>
                  </a:lnTo>
                  <a:lnTo>
                    <a:pt x="7165" y="16976"/>
                  </a:lnTo>
                  <a:lnTo>
                    <a:pt x="7165" y="17505"/>
                  </a:lnTo>
                  <a:lnTo>
                    <a:pt x="7165" y="18052"/>
                  </a:lnTo>
                  <a:lnTo>
                    <a:pt x="7165" y="18529"/>
                  </a:lnTo>
                  <a:lnTo>
                    <a:pt x="7165" y="18900"/>
                  </a:lnTo>
                  <a:lnTo>
                    <a:pt x="7165" y="19147"/>
                  </a:lnTo>
                  <a:lnTo>
                    <a:pt x="7165" y="19235"/>
                  </a:lnTo>
                  <a:lnTo>
                    <a:pt x="7165" y="19482"/>
                  </a:lnTo>
                  <a:lnTo>
                    <a:pt x="7217" y="19747"/>
                  </a:lnTo>
                  <a:lnTo>
                    <a:pt x="7321" y="19994"/>
                  </a:lnTo>
                  <a:lnTo>
                    <a:pt x="7476" y="20223"/>
                  </a:lnTo>
                  <a:lnTo>
                    <a:pt x="7632" y="20435"/>
                  </a:lnTo>
                  <a:lnTo>
                    <a:pt x="7814" y="20629"/>
                  </a:lnTo>
                  <a:lnTo>
                    <a:pt x="8022" y="20841"/>
                  </a:lnTo>
                  <a:lnTo>
                    <a:pt x="8281" y="21000"/>
                  </a:lnTo>
                  <a:lnTo>
                    <a:pt x="8515" y="21176"/>
                  </a:lnTo>
                  <a:lnTo>
                    <a:pt x="8775" y="21317"/>
                  </a:lnTo>
                  <a:lnTo>
                    <a:pt x="9060" y="21441"/>
                  </a:lnTo>
                  <a:lnTo>
                    <a:pt x="9424" y="21547"/>
                  </a:lnTo>
                  <a:lnTo>
                    <a:pt x="9761" y="21617"/>
                  </a:lnTo>
                  <a:lnTo>
                    <a:pt x="10125" y="21688"/>
                  </a:lnTo>
                  <a:lnTo>
                    <a:pt x="10462" y="21723"/>
                  </a:lnTo>
                  <a:lnTo>
                    <a:pt x="10825" y="21723"/>
                  </a:lnTo>
                  <a:close/>
                </a:path>
                <a:path w="21600" h="21600" extrusionOk="0">
                  <a:moveTo>
                    <a:pt x="9242" y="14417"/>
                  </a:moveTo>
                  <a:lnTo>
                    <a:pt x="8541" y="12035"/>
                  </a:lnTo>
                  <a:lnTo>
                    <a:pt x="7295" y="10129"/>
                  </a:lnTo>
                  <a:lnTo>
                    <a:pt x="6905" y="9652"/>
                  </a:lnTo>
                  <a:lnTo>
                    <a:pt x="8541" y="10182"/>
                  </a:lnTo>
                  <a:lnTo>
                    <a:pt x="9787" y="9547"/>
                  </a:lnTo>
                  <a:lnTo>
                    <a:pt x="11189" y="10129"/>
                  </a:lnTo>
                  <a:lnTo>
                    <a:pt x="12279" y="9547"/>
                  </a:lnTo>
                  <a:lnTo>
                    <a:pt x="13370" y="10076"/>
                  </a:lnTo>
                  <a:lnTo>
                    <a:pt x="14850" y="9652"/>
                  </a:lnTo>
                  <a:lnTo>
                    <a:pt x="12902" y="12247"/>
                  </a:lnTo>
                  <a:lnTo>
                    <a:pt x="12357" y="14417"/>
                  </a:lnTo>
                  <a:moveTo>
                    <a:pt x="7191" y="15952"/>
                  </a:moveTo>
                  <a:lnTo>
                    <a:pt x="14512" y="15952"/>
                  </a:lnTo>
                  <a:lnTo>
                    <a:pt x="14512" y="17064"/>
                  </a:lnTo>
                  <a:lnTo>
                    <a:pt x="7191" y="17047"/>
                  </a:lnTo>
                  <a:lnTo>
                    <a:pt x="7191" y="18123"/>
                  </a:lnTo>
                  <a:lnTo>
                    <a:pt x="14512" y="18158"/>
                  </a:lnTo>
                  <a:lnTo>
                    <a:pt x="14538" y="19182"/>
                  </a:lnTo>
                  <a:lnTo>
                    <a:pt x="7217" y="19182"/>
                  </a:lnTo>
                </a:path>
              </a:pathLst>
            </a:custGeom>
            <a:solidFill>
              <a:schemeClr val="bg1"/>
            </a:solidFill>
            <a:ln w="3175">
              <a:solidFill>
                <a:srgbClr val="FF3300"/>
              </a:solidFill>
              <a:miter lim="800000"/>
              <a:headEnd/>
              <a:tailEnd/>
            </a:ln>
          </p:spPr>
          <p:txBody>
            <a:bodyPr/>
            <a:lstStyle/>
            <a:p>
              <a:endParaRPr lang="vi-VN"/>
            </a:p>
          </p:txBody>
        </p:sp>
        <p:sp>
          <p:nvSpPr>
            <p:cNvPr id="87" name="Oval 80"/>
            <p:cNvSpPr>
              <a:spLocks noChangeArrowheads="1"/>
            </p:cNvSpPr>
            <p:nvPr/>
          </p:nvSpPr>
          <p:spPr bwMode="auto">
            <a:xfrm>
              <a:off x="1453" y="2774"/>
              <a:ext cx="350" cy="124"/>
            </a:xfrm>
            <a:prstGeom prst="ellipse">
              <a:avLst/>
            </a:prstGeom>
            <a:solidFill>
              <a:srgbClr val="0099FF"/>
            </a:solidFill>
            <a:ln w="9525">
              <a:round/>
              <a:headEnd/>
              <a:tailEnd/>
            </a:ln>
            <a:effectLst/>
            <a:scene3d>
              <a:camera prst="legacyObliqueTopRight">
                <a:rot lat="16199998" lon="0" rev="0"/>
              </a:camera>
              <a:lightRig rig="legacyFlat1" dir="t"/>
            </a:scene3d>
            <a:sp3d extrusionH="100000" prstMaterial="legacyMetal">
              <a:bevelT w="13500" h="13500" prst="angle"/>
              <a:bevelB w="13500" h="13500" prst="angle"/>
              <a:extrusionClr>
                <a:srgbClr val="0099FF"/>
              </a:extrusionClr>
              <a:contourClr>
                <a:srgbClr val="0099F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vi-VN"/>
            </a:p>
          </p:txBody>
        </p:sp>
        <p:sp>
          <p:nvSpPr>
            <p:cNvPr id="88" name="AutoShape 81"/>
            <p:cNvSpPr>
              <a:spLocks noChangeArrowheads="1"/>
            </p:cNvSpPr>
            <p:nvPr/>
          </p:nvSpPr>
          <p:spPr bwMode="auto">
            <a:xfrm rot="16200000">
              <a:off x="1541" y="2686"/>
              <a:ext cx="172" cy="162"/>
            </a:xfrm>
            <a:prstGeom prst="flowChartOnlineStorage">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solidFill>
                <a:srgbClr val="FF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sp>
        <p:nvSpPr>
          <p:cNvPr id="89" name="Oval 82"/>
          <p:cNvSpPr>
            <a:spLocks noChangeArrowheads="1"/>
          </p:cNvSpPr>
          <p:nvPr/>
        </p:nvSpPr>
        <p:spPr bwMode="auto">
          <a:xfrm>
            <a:off x="3632370" y="5255404"/>
            <a:ext cx="1447800" cy="1185530"/>
          </a:xfrm>
          <a:prstGeom prst="ellipse">
            <a:avLst/>
          </a:prstGeom>
          <a:gradFill rotWithShape="1">
            <a:gsLst>
              <a:gs pos="0">
                <a:srgbClr val="FFFF00">
                  <a:gamma/>
                  <a:shade val="89020"/>
                  <a:invGamma/>
                </a:srgbClr>
              </a:gs>
              <a:gs pos="100000">
                <a:srgbClr val="FFFF00">
                  <a:alpha val="0"/>
                </a:srgbClr>
              </a:gs>
            </a:gsLst>
            <a:path path="shape">
              <a:fillToRect l="50000" t="50000" r="50000" b="50000"/>
            </a:path>
          </a:gradFill>
          <a:ln>
            <a:noFill/>
          </a:ln>
          <a:effectLst/>
          <a:extLst>
            <a:ext uri="{91240B29-F687-4F45-9708-019B960494DF}">
              <a14:hiddenLine xmlns:a14="http://schemas.microsoft.com/office/drawing/2010/main" w="9525">
                <a:solidFill>
                  <a:srgbClr val="00FF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vi-VN" dirty="0"/>
              <a:t>   </a:t>
            </a:r>
          </a:p>
        </p:txBody>
      </p:sp>
      <p:pic>
        <p:nvPicPr>
          <p:cNvPr id="2" name="Picture 1"/>
          <p:cNvPicPr>
            <a:picLocks noChangeAspect="1"/>
          </p:cNvPicPr>
          <p:nvPr/>
        </p:nvPicPr>
        <p:blipFill>
          <a:blip r:embed="rId8"/>
          <a:stretch>
            <a:fillRect/>
          </a:stretch>
        </p:blipFill>
        <p:spPr>
          <a:xfrm>
            <a:off x="6291181" y="1776791"/>
            <a:ext cx="4426699" cy="4631500"/>
          </a:xfrm>
          <a:prstGeom prst="rect">
            <a:avLst/>
          </a:prstGeom>
        </p:spPr>
      </p:pic>
    </p:spTree>
    <p:extLst>
      <p:ext uri="{BB962C8B-B14F-4D97-AF65-F5344CB8AC3E}">
        <p14:creationId xmlns:p14="http://schemas.microsoft.com/office/powerpoint/2010/main" val="17268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fade">
                                      <p:cBhvr>
                                        <p:cTn id="7" dur="2000"/>
                                        <p:tgtEl>
                                          <p:spTgt spid="47"/>
                                        </p:tgtEl>
                                      </p:cBhvr>
                                    </p:animEffect>
                                  </p:childTnLst>
                                </p:cTn>
                              </p:par>
                              <p:par>
                                <p:cTn id="8" presetID="10" presetClass="entr" presetSubtype="0" fill="hold" nodeType="withEffect">
                                  <p:stCondLst>
                                    <p:cond delay="0"/>
                                  </p:stCondLst>
                                  <p:childTnLst>
                                    <p:set>
                                      <p:cBhvr>
                                        <p:cTn id="9" dur="1" fill="hold">
                                          <p:stCondLst>
                                            <p:cond delay="0"/>
                                          </p:stCondLst>
                                        </p:cTn>
                                        <p:tgtEl>
                                          <p:spTgt spid="53"/>
                                        </p:tgtEl>
                                        <p:attrNameLst>
                                          <p:attrName>style.visibility</p:attrName>
                                        </p:attrNameLst>
                                      </p:cBhvr>
                                      <p:to>
                                        <p:strVal val="visible"/>
                                      </p:to>
                                    </p:set>
                                    <p:animEffect transition="in" filter="fade">
                                      <p:cBhvr>
                                        <p:cTn id="10" dur="2000"/>
                                        <p:tgtEl>
                                          <p:spTgt spid="53"/>
                                        </p:tgtEl>
                                      </p:cBhvr>
                                    </p:animEffect>
                                  </p:childTnLst>
                                </p:cTn>
                              </p:par>
                              <p:par>
                                <p:cTn id="11" presetID="10" presetClass="entr" presetSubtype="0" fill="hold" nodeType="withEffect">
                                  <p:stCondLst>
                                    <p:cond delay="0"/>
                                  </p:stCondLst>
                                  <p:childTnLst>
                                    <p:set>
                                      <p:cBhvr>
                                        <p:cTn id="12" dur="1" fill="hold">
                                          <p:stCondLst>
                                            <p:cond delay="0"/>
                                          </p:stCondLst>
                                        </p:cTn>
                                        <p:tgtEl>
                                          <p:spTgt spid="54"/>
                                        </p:tgtEl>
                                        <p:attrNameLst>
                                          <p:attrName>style.visibility</p:attrName>
                                        </p:attrNameLst>
                                      </p:cBhvr>
                                      <p:to>
                                        <p:strVal val="visible"/>
                                      </p:to>
                                    </p:set>
                                    <p:animEffect transition="in" filter="fade">
                                      <p:cBhvr>
                                        <p:cTn id="13" dur="2000"/>
                                        <p:tgtEl>
                                          <p:spTgt spid="54"/>
                                        </p:tgtEl>
                                      </p:cBhvr>
                                    </p:animEffect>
                                  </p:childTnLst>
                                </p:cTn>
                              </p:par>
                              <p:par>
                                <p:cTn id="14" presetID="10" presetClass="entr" presetSubtype="0" fill="hold" nodeType="withEffect">
                                  <p:stCondLst>
                                    <p:cond delay="0"/>
                                  </p:stCondLst>
                                  <p:childTnLst>
                                    <p:set>
                                      <p:cBhvr>
                                        <p:cTn id="15" dur="1" fill="hold">
                                          <p:stCondLst>
                                            <p:cond delay="0"/>
                                          </p:stCondLst>
                                        </p:cTn>
                                        <p:tgtEl>
                                          <p:spTgt spid="55"/>
                                        </p:tgtEl>
                                        <p:attrNameLst>
                                          <p:attrName>style.visibility</p:attrName>
                                        </p:attrNameLst>
                                      </p:cBhvr>
                                      <p:to>
                                        <p:strVal val="visible"/>
                                      </p:to>
                                    </p:set>
                                    <p:animEffect transition="in" filter="fade">
                                      <p:cBhvr>
                                        <p:cTn id="16" dur="2000"/>
                                        <p:tgtEl>
                                          <p:spTgt spid="55"/>
                                        </p:tgtEl>
                                      </p:cBhvr>
                                    </p:animEffect>
                                  </p:childTnLst>
                                </p:cTn>
                              </p:par>
                              <p:par>
                                <p:cTn id="17" presetID="10" presetClass="entr" presetSubtype="0" fill="hold" nodeType="withEffect">
                                  <p:stCondLst>
                                    <p:cond delay="0"/>
                                  </p:stCondLst>
                                  <p:childTnLst>
                                    <p:set>
                                      <p:cBhvr>
                                        <p:cTn id="18" dur="1" fill="hold">
                                          <p:stCondLst>
                                            <p:cond delay="0"/>
                                          </p:stCondLst>
                                        </p:cTn>
                                        <p:tgtEl>
                                          <p:spTgt spid="56"/>
                                        </p:tgtEl>
                                        <p:attrNameLst>
                                          <p:attrName>style.visibility</p:attrName>
                                        </p:attrNameLst>
                                      </p:cBhvr>
                                      <p:to>
                                        <p:strVal val="visible"/>
                                      </p:to>
                                    </p:set>
                                    <p:animEffect transition="in" filter="fade">
                                      <p:cBhvr>
                                        <p:cTn id="19" dur="2000"/>
                                        <p:tgtEl>
                                          <p:spTgt spid="56"/>
                                        </p:tgtEl>
                                      </p:cBhvr>
                                    </p:animEffect>
                                  </p:childTnLst>
                                </p:cTn>
                              </p:par>
                              <p:par>
                                <p:cTn id="20" presetID="10" presetClass="entr" presetSubtype="0" fill="hold" nodeType="withEffect">
                                  <p:stCondLst>
                                    <p:cond delay="0"/>
                                  </p:stCondLst>
                                  <p:childTnLst>
                                    <p:set>
                                      <p:cBhvr>
                                        <p:cTn id="21" dur="1" fill="hold">
                                          <p:stCondLst>
                                            <p:cond delay="0"/>
                                          </p:stCondLst>
                                        </p:cTn>
                                        <p:tgtEl>
                                          <p:spTgt spid="57"/>
                                        </p:tgtEl>
                                        <p:attrNameLst>
                                          <p:attrName>style.visibility</p:attrName>
                                        </p:attrNameLst>
                                      </p:cBhvr>
                                      <p:to>
                                        <p:strVal val="visible"/>
                                      </p:to>
                                    </p:set>
                                    <p:animEffect transition="in" filter="fade">
                                      <p:cBhvr>
                                        <p:cTn id="22" dur="2000"/>
                                        <p:tgtEl>
                                          <p:spTgt spid="57"/>
                                        </p:tgtEl>
                                      </p:cBhvr>
                                    </p:animEffect>
                                  </p:childTnLst>
                                </p:cTn>
                              </p:par>
                              <p:par>
                                <p:cTn id="23" presetID="10" presetClass="entr" presetSubtype="0" fill="hold" nodeType="withEffect">
                                  <p:stCondLst>
                                    <p:cond delay="0"/>
                                  </p:stCondLst>
                                  <p:childTnLst>
                                    <p:set>
                                      <p:cBhvr>
                                        <p:cTn id="24" dur="1" fill="hold">
                                          <p:stCondLst>
                                            <p:cond delay="0"/>
                                          </p:stCondLst>
                                        </p:cTn>
                                        <p:tgtEl>
                                          <p:spTgt spid="58"/>
                                        </p:tgtEl>
                                        <p:attrNameLst>
                                          <p:attrName>style.visibility</p:attrName>
                                        </p:attrNameLst>
                                      </p:cBhvr>
                                      <p:to>
                                        <p:strVal val="visible"/>
                                      </p:to>
                                    </p:set>
                                    <p:animEffect transition="in" filter="fade">
                                      <p:cBhvr>
                                        <p:cTn id="25" dur="2000"/>
                                        <p:tgtEl>
                                          <p:spTgt spid="58"/>
                                        </p:tgtEl>
                                      </p:cBhvr>
                                    </p:animEffect>
                                  </p:childTnLst>
                                </p:cTn>
                              </p:par>
                              <p:par>
                                <p:cTn id="26" presetID="10" presetClass="entr" presetSubtype="0" fill="hold" nodeType="withEffect">
                                  <p:stCondLst>
                                    <p:cond delay="0"/>
                                  </p:stCondLst>
                                  <p:childTnLst>
                                    <p:set>
                                      <p:cBhvr>
                                        <p:cTn id="27" dur="1" fill="hold">
                                          <p:stCondLst>
                                            <p:cond delay="0"/>
                                          </p:stCondLst>
                                        </p:cTn>
                                        <p:tgtEl>
                                          <p:spTgt spid="59"/>
                                        </p:tgtEl>
                                        <p:attrNameLst>
                                          <p:attrName>style.visibility</p:attrName>
                                        </p:attrNameLst>
                                      </p:cBhvr>
                                      <p:to>
                                        <p:strVal val="visible"/>
                                      </p:to>
                                    </p:set>
                                    <p:animEffect transition="in" filter="fade">
                                      <p:cBhvr>
                                        <p:cTn id="28" dur="2000"/>
                                        <p:tgtEl>
                                          <p:spTgt spid="59"/>
                                        </p:tgtEl>
                                      </p:cBhvr>
                                    </p:animEffect>
                                  </p:childTnLst>
                                </p:cTn>
                              </p:par>
                              <p:par>
                                <p:cTn id="29" presetID="10" presetClass="entr" presetSubtype="0" fill="hold" nodeType="withEffect">
                                  <p:stCondLst>
                                    <p:cond delay="0"/>
                                  </p:stCondLst>
                                  <p:childTnLst>
                                    <p:set>
                                      <p:cBhvr>
                                        <p:cTn id="30" dur="1" fill="hold">
                                          <p:stCondLst>
                                            <p:cond delay="0"/>
                                          </p:stCondLst>
                                        </p:cTn>
                                        <p:tgtEl>
                                          <p:spTgt spid="60"/>
                                        </p:tgtEl>
                                        <p:attrNameLst>
                                          <p:attrName>style.visibility</p:attrName>
                                        </p:attrNameLst>
                                      </p:cBhvr>
                                      <p:to>
                                        <p:strVal val="visible"/>
                                      </p:to>
                                    </p:set>
                                    <p:animEffect transition="in" filter="fade">
                                      <p:cBhvr>
                                        <p:cTn id="31" dur="2000"/>
                                        <p:tgtEl>
                                          <p:spTgt spid="60"/>
                                        </p:tgtEl>
                                      </p:cBhvr>
                                    </p:animEffect>
                                  </p:childTnLst>
                                </p:cTn>
                              </p:par>
                              <p:par>
                                <p:cTn id="32" presetID="10" presetClass="entr" presetSubtype="0" fill="hold" nodeType="withEffect">
                                  <p:stCondLst>
                                    <p:cond delay="0"/>
                                  </p:stCondLst>
                                  <p:childTnLst>
                                    <p:set>
                                      <p:cBhvr>
                                        <p:cTn id="33" dur="1" fill="hold">
                                          <p:stCondLst>
                                            <p:cond delay="0"/>
                                          </p:stCondLst>
                                        </p:cTn>
                                        <p:tgtEl>
                                          <p:spTgt spid="61"/>
                                        </p:tgtEl>
                                        <p:attrNameLst>
                                          <p:attrName>style.visibility</p:attrName>
                                        </p:attrNameLst>
                                      </p:cBhvr>
                                      <p:to>
                                        <p:strVal val="visible"/>
                                      </p:to>
                                    </p:set>
                                    <p:animEffect transition="in" filter="fade">
                                      <p:cBhvr>
                                        <p:cTn id="34" dur="2000"/>
                                        <p:tgtEl>
                                          <p:spTgt spid="61"/>
                                        </p:tgtEl>
                                      </p:cBhvr>
                                    </p:animEffect>
                                  </p:childTnLst>
                                </p:cTn>
                              </p:par>
                              <p:par>
                                <p:cTn id="35" presetID="10" presetClass="entr" presetSubtype="0" fill="hold" nodeType="withEffect">
                                  <p:stCondLst>
                                    <p:cond delay="0"/>
                                  </p:stCondLst>
                                  <p:childTnLst>
                                    <p:set>
                                      <p:cBhvr>
                                        <p:cTn id="36" dur="1" fill="hold">
                                          <p:stCondLst>
                                            <p:cond delay="0"/>
                                          </p:stCondLst>
                                        </p:cTn>
                                        <p:tgtEl>
                                          <p:spTgt spid="62"/>
                                        </p:tgtEl>
                                        <p:attrNameLst>
                                          <p:attrName>style.visibility</p:attrName>
                                        </p:attrNameLst>
                                      </p:cBhvr>
                                      <p:to>
                                        <p:strVal val="visible"/>
                                      </p:to>
                                    </p:set>
                                    <p:animEffect transition="in" filter="fade">
                                      <p:cBhvr>
                                        <p:cTn id="37" dur="2000"/>
                                        <p:tgtEl>
                                          <p:spTgt spid="62"/>
                                        </p:tgtEl>
                                      </p:cBhvr>
                                    </p:animEffect>
                                  </p:childTnLst>
                                </p:cTn>
                              </p:par>
                              <p:par>
                                <p:cTn id="38" presetID="10" presetClass="entr" presetSubtype="0" fill="hold" nodeType="withEffect">
                                  <p:stCondLst>
                                    <p:cond delay="0"/>
                                  </p:stCondLst>
                                  <p:childTnLst>
                                    <p:set>
                                      <p:cBhvr>
                                        <p:cTn id="39" dur="1" fill="hold">
                                          <p:stCondLst>
                                            <p:cond delay="0"/>
                                          </p:stCondLst>
                                        </p:cTn>
                                        <p:tgtEl>
                                          <p:spTgt spid="63"/>
                                        </p:tgtEl>
                                        <p:attrNameLst>
                                          <p:attrName>style.visibility</p:attrName>
                                        </p:attrNameLst>
                                      </p:cBhvr>
                                      <p:to>
                                        <p:strVal val="visible"/>
                                      </p:to>
                                    </p:set>
                                    <p:animEffect transition="in" filter="fade">
                                      <p:cBhvr>
                                        <p:cTn id="40" dur="2000"/>
                                        <p:tgtEl>
                                          <p:spTgt spid="63"/>
                                        </p:tgtEl>
                                      </p:cBhvr>
                                    </p:animEffect>
                                  </p:childTnLst>
                                </p:cTn>
                              </p:par>
                              <p:par>
                                <p:cTn id="41" presetID="10" presetClass="entr" presetSubtype="0" fill="hold" nodeType="withEffect">
                                  <p:stCondLst>
                                    <p:cond delay="0"/>
                                  </p:stCondLst>
                                  <p:childTnLst>
                                    <p:set>
                                      <p:cBhvr>
                                        <p:cTn id="42" dur="1" fill="hold">
                                          <p:stCondLst>
                                            <p:cond delay="0"/>
                                          </p:stCondLst>
                                        </p:cTn>
                                        <p:tgtEl>
                                          <p:spTgt spid="64"/>
                                        </p:tgtEl>
                                        <p:attrNameLst>
                                          <p:attrName>style.visibility</p:attrName>
                                        </p:attrNameLst>
                                      </p:cBhvr>
                                      <p:to>
                                        <p:strVal val="visible"/>
                                      </p:to>
                                    </p:set>
                                    <p:animEffect transition="in" filter="fade">
                                      <p:cBhvr>
                                        <p:cTn id="43" dur="2000"/>
                                        <p:tgtEl>
                                          <p:spTgt spid="64"/>
                                        </p:tgtEl>
                                      </p:cBhvr>
                                    </p:animEffect>
                                  </p:childTnLst>
                                </p:cTn>
                              </p:par>
                              <p:par>
                                <p:cTn id="44" presetID="10" presetClass="entr" presetSubtype="0" fill="hold" nodeType="withEffect">
                                  <p:stCondLst>
                                    <p:cond delay="0"/>
                                  </p:stCondLst>
                                  <p:childTnLst>
                                    <p:set>
                                      <p:cBhvr>
                                        <p:cTn id="45" dur="1" fill="hold">
                                          <p:stCondLst>
                                            <p:cond delay="0"/>
                                          </p:stCondLst>
                                        </p:cTn>
                                        <p:tgtEl>
                                          <p:spTgt spid="65"/>
                                        </p:tgtEl>
                                        <p:attrNameLst>
                                          <p:attrName>style.visibility</p:attrName>
                                        </p:attrNameLst>
                                      </p:cBhvr>
                                      <p:to>
                                        <p:strVal val="visible"/>
                                      </p:to>
                                    </p:set>
                                    <p:animEffect transition="in" filter="fade">
                                      <p:cBhvr>
                                        <p:cTn id="46" dur="2000"/>
                                        <p:tgtEl>
                                          <p:spTgt spid="65"/>
                                        </p:tgtEl>
                                      </p:cBhvr>
                                    </p:animEffect>
                                  </p:childTnLst>
                                </p:cTn>
                              </p:par>
                              <p:par>
                                <p:cTn id="47" presetID="10" presetClass="entr" presetSubtype="0" fill="hold" nodeType="withEffect">
                                  <p:stCondLst>
                                    <p:cond delay="0"/>
                                  </p:stCondLst>
                                  <p:childTnLst>
                                    <p:set>
                                      <p:cBhvr>
                                        <p:cTn id="48" dur="1" fill="hold">
                                          <p:stCondLst>
                                            <p:cond delay="0"/>
                                          </p:stCondLst>
                                        </p:cTn>
                                        <p:tgtEl>
                                          <p:spTgt spid="66"/>
                                        </p:tgtEl>
                                        <p:attrNameLst>
                                          <p:attrName>style.visibility</p:attrName>
                                        </p:attrNameLst>
                                      </p:cBhvr>
                                      <p:to>
                                        <p:strVal val="visible"/>
                                      </p:to>
                                    </p:set>
                                    <p:animEffect transition="in" filter="fade">
                                      <p:cBhvr>
                                        <p:cTn id="49" dur="2000"/>
                                        <p:tgtEl>
                                          <p:spTgt spid="66"/>
                                        </p:tgtEl>
                                      </p:cBhvr>
                                    </p:animEffect>
                                  </p:childTnLst>
                                </p:cTn>
                              </p:par>
                              <p:par>
                                <p:cTn id="50" presetID="10" presetClass="entr" presetSubtype="0" fill="hold" nodeType="withEffect">
                                  <p:stCondLst>
                                    <p:cond delay="0"/>
                                  </p:stCondLst>
                                  <p:childTnLst>
                                    <p:set>
                                      <p:cBhvr>
                                        <p:cTn id="51" dur="1" fill="hold">
                                          <p:stCondLst>
                                            <p:cond delay="0"/>
                                          </p:stCondLst>
                                        </p:cTn>
                                        <p:tgtEl>
                                          <p:spTgt spid="67"/>
                                        </p:tgtEl>
                                        <p:attrNameLst>
                                          <p:attrName>style.visibility</p:attrName>
                                        </p:attrNameLst>
                                      </p:cBhvr>
                                      <p:to>
                                        <p:strVal val="visible"/>
                                      </p:to>
                                    </p:set>
                                    <p:animEffect transition="in" filter="fade">
                                      <p:cBhvr>
                                        <p:cTn id="52" dur="2000"/>
                                        <p:tgtEl>
                                          <p:spTgt spid="67"/>
                                        </p:tgtEl>
                                      </p:cBhvr>
                                    </p:animEffect>
                                  </p:childTnLst>
                                </p:cTn>
                              </p:par>
                              <p:par>
                                <p:cTn id="53" presetID="10" presetClass="entr" presetSubtype="0" fill="hold" nodeType="withEffect">
                                  <p:stCondLst>
                                    <p:cond delay="0"/>
                                  </p:stCondLst>
                                  <p:childTnLst>
                                    <p:set>
                                      <p:cBhvr>
                                        <p:cTn id="54" dur="1" fill="hold">
                                          <p:stCondLst>
                                            <p:cond delay="0"/>
                                          </p:stCondLst>
                                        </p:cTn>
                                        <p:tgtEl>
                                          <p:spTgt spid="68"/>
                                        </p:tgtEl>
                                        <p:attrNameLst>
                                          <p:attrName>style.visibility</p:attrName>
                                        </p:attrNameLst>
                                      </p:cBhvr>
                                      <p:to>
                                        <p:strVal val="visible"/>
                                      </p:to>
                                    </p:set>
                                    <p:animEffect transition="in" filter="fade">
                                      <p:cBhvr>
                                        <p:cTn id="55" dur="2000"/>
                                        <p:tgtEl>
                                          <p:spTgt spid="68"/>
                                        </p:tgtEl>
                                      </p:cBhvr>
                                    </p:animEffect>
                                  </p:childTnLst>
                                </p:cTn>
                              </p:par>
                              <p:par>
                                <p:cTn id="56" presetID="10" presetClass="entr" presetSubtype="0" fill="hold" nodeType="withEffect">
                                  <p:stCondLst>
                                    <p:cond delay="0"/>
                                  </p:stCondLst>
                                  <p:childTnLst>
                                    <p:set>
                                      <p:cBhvr>
                                        <p:cTn id="57" dur="1" fill="hold">
                                          <p:stCondLst>
                                            <p:cond delay="0"/>
                                          </p:stCondLst>
                                        </p:cTn>
                                        <p:tgtEl>
                                          <p:spTgt spid="69"/>
                                        </p:tgtEl>
                                        <p:attrNameLst>
                                          <p:attrName>style.visibility</p:attrName>
                                        </p:attrNameLst>
                                      </p:cBhvr>
                                      <p:to>
                                        <p:strVal val="visible"/>
                                      </p:to>
                                    </p:set>
                                    <p:animEffect transition="in" filter="fade">
                                      <p:cBhvr>
                                        <p:cTn id="58" dur="2000"/>
                                        <p:tgtEl>
                                          <p:spTgt spid="69"/>
                                        </p:tgtEl>
                                      </p:cBhvr>
                                    </p:animEffect>
                                  </p:childTnLst>
                                </p:cTn>
                              </p:par>
                              <p:par>
                                <p:cTn id="59" presetID="10" presetClass="entr" presetSubtype="0" fill="hold" nodeType="withEffect">
                                  <p:stCondLst>
                                    <p:cond delay="0"/>
                                  </p:stCondLst>
                                  <p:childTnLst>
                                    <p:set>
                                      <p:cBhvr>
                                        <p:cTn id="60" dur="1" fill="hold">
                                          <p:stCondLst>
                                            <p:cond delay="0"/>
                                          </p:stCondLst>
                                        </p:cTn>
                                        <p:tgtEl>
                                          <p:spTgt spid="76"/>
                                        </p:tgtEl>
                                        <p:attrNameLst>
                                          <p:attrName>style.visibility</p:attrName>
                                        </p:attrNameLst>
                                      </p:cBhvr>
                                      <p:to>
                                        <p:strVal val="visible"/>
                                      </p:to>
                                    </p:set>
                                    <p:animEffect transition="in" filter="fade">
                                      <p:cBhvr>
                                        <p:cTn id="61" dur="2000"/>
                                        <p:tgtEl>
                                          <p:spTgt spid="76"/>
                                        </p:tgtEl>
                                      </p:cBhvr>
                                    </p:animEffect>
                                  </p:childTnLst>
                                </p:cTn>
                              </p:par>
                              <p:par>
                                <p:cTn id="62" presetID="10" presetClass="entr" presetSubtype="0" fill="hold" nodeType="withEffect">
                                  <p:stCondLst>
                                    <p:cond delay="0"/>
                                  </p:stCondLst>
                                  <p:childTnLst>
                                    <p:set>
                                      <p:cBhvr>
                                        <p:cTn id="63" dur="1" fill="hold">
                                          <p:stCondLst>
                                            <p:cond delay="0"/>
                                          </p:stCondLst>
                                        </p:cTn>
                                        <p:tgtEl>
                                          <p:spTgt spid="82"/>
                                        </p:tgtEl>
                                        <p:attrNameLst>
                                          <p:attrName>style.visibility</p:attrName>
                                        </p:attrNameLst>
                                      </p:cBhvr>
                                      <p:to>
                                        <p:strVal val="visible"/>
                                      </p:to>
                                    </p:set>
                                    <p:animEffect transition="in" filter="fade">
                                      <p:cBhvr>
                                        <p:cTn id="64" dur="2000"/>
                                        <p:tgtEl>
                                          <p:spTgt spid="82"/>
                                        </p:tgtEl>
                                      </p:cBhvr>
                                    </p:animEffect>
                                  </p:childTnLst>
                                </p:cTn>
                              </p:par>
                              <p:par>
                                <p:cTn id="65" presetID="10" presetClass="entr" presetSubtype="0" fill="hold" nodeType="withEffect">
                                  <p:stCondLst>
                                    <p:cond delay="0"/>
                                  </p:stCondLst>
                                  <p:childTnLst>
                                    <p:set>
                                      <p:cBhvr>
                                        <p:cTn id="66" dur="1" fill="hold">
                                          <p:stCondLst>
                                            <p:cond delay="0"/>
                                          </p:stCondLst>
                                        </p:cTn>
                                        <p:tgtEl>
                                          <p:spTgt spid="83"/>
                                        </p:tgtEl>
                                        <p:attrNameLst>
                                          <p:attrName>style.visibility</p:attrName>
                                        </p:attrNameLst>
                                      </p:cBhvr>
                                      <p:to>
                                        <p:strVal val="visible"/>
                                      </p:to>
                                    </p:set>
                                    <p:animEffect transition="in" filter="fade">
                                      <p:cBhvr>
                                        <p:cTn id="67" dur="2000"/>
                                        <p:tgtEl>
                                          <p:spTgt spid="83"/>
                                        </p:tgtEl>
                                      </p:cBhvr>
                                    </p:animEffect>
                                  </p:childTnLst>
                                </p:cTn>
                              </p:par>
                            </p:childTnLst>
                          </p:cTn>
                        </p:par>
                        <p:par>
                          <p:cTn id="68" fill="hold">
                            <p:stCondLst>
                              <p:cond delay="2000"/>
                            </p:stCondLst>
                            <p:childTnLst>
                              <p:par>
                                <p:cTn id="69" presetID="19" presetClass="entr" presetSubtype="10" repeatCount="indefinite" fill="hold" nodeType="afterEffect">
                                  <p:stCondLst>
                                    <p:cond delay="0"/>
                                  </p:stCondLst>
                                  <p:childTnLst>
                                    <p:set>
                                      <p:cBhvr>
                                        <p:cTn id="70" dur="1" fill="hold">
                                          <p:stCondLst>
                                            <p:cond delay="0"/>
                                          </p:stCondLst>
                                        </p:cTn>
                                        <p:tgtEl>
                                          <p:spTgt spid="76"/>
                                        </p:tgtEl>
                                        <p:attrNameLst>
                                          <p:attrName>style.visibility</p:attrName>
                                        </p:attrNameLst>
                                      </p:cBhvr>
                                      <p:to>
                                        <p:strVal val="visible"/>
                                      </p:to>
                                    </p:set>
                                    <p:anim calcmode="lin" valueType="num">
                                      <p:cBhvr>
                                        <p:cTn id="71" dur="500" fill="hold"/>
                                        <p:tgtEl>
                                          <p:spTgt spid="76"/>
                                        </p:tgtEl>
                                        <p:attrNameLst>
                                          <p:attrName>ppt_w</p:attrName>
                                        </p:attrNameLst>
                                      </p:cBhvr>
                                      <p:tavLst>
                                        <p:tav tm="0" fmla="#ppt_w*sin(2.5*pi*$)">
                                          <p:val>
                                            <p:fltVal val="0"/>
                                          </p:val>
                                        </p:tav>
                                        <p:tav tm="100000">
                                          <p:val>
                                            <p:fltVal val="1"/>
                                          </p:val>
                                        </p:tav>
                                      </p:tavLst>
                                    </p:anim>
                                    <p:anim calcmode="lin" valueType="num">
                                      <p:cBhvr>
                                        <p:cTn id="72" dur="500" fill="hold"/>
                                        <p:tgtEl>
                                          <p:spTgt spid="76"/>
                                        </p:tgtEl>
                                        <p:attrNameLst>
                                          <p:attrName>ppt_h</p:attrName>
                                        </p:attrNameLst>
                                      </p:cBhvr>
                                      <p:tavLst>
                                        <p:tav tm="0">
                                          <p:val>
                                            <p:strVal val="#ppt_h"/>
                                          </p:val>
                                        </p:tav>
                                        <p:tav tm="100000">
                                          <p:val>
                                            <p:strVal val="#ppt_h"/>
                                          </p:val>
                                        </p:tav>
                                      </p:tavLst>
                                    </p:anim>
                                  </p:childTnLst>
                                </p:cTn>
                              </p:par>
                              <p:par>
                                <p:cTn id="73" presetID="1" presetClass="exit" presetSubtype="0" fill="hold" nodeType="withEffect">
                                  <p:stCondLst>
                                    <p:cond delay="0"/>
                                  </p:stCondLst>
                                  <p:childTnLst>
                                    <p:set>
                                      <p:cBhvr>
                                        <p:cTn id="74" dur="1" fill="hold">
                                          <p:stCondLst>
                                            <p:cond delay="0"/>
                                          </p:stCondLst>
                                        </p:cTn>
                                        <p:tgtEl>
                                          <p:spTgt spid="47"/>
                                        </p:tgtEl>
                                        <p:attrNameLst>
                                          <p:attrName>style.visibility</p:attrName>
                                        </p:attrNameLst>
                                      </p:cBhvr>
                                      <p:to>
                                        <p:strVal val="hidden"/>
                                      </p:to>
                                    </p:set>
                                  </p:childTnLst>
                                </p:cTn>
                              </p:par>
                            </p:childTnLst>
                          </p:cTn>
                        </p:par>
                        <p:par>
                          <p:cTn id="75" fill="hold">
                            <p:stCondLst>
                              <p:cond delay="2500"/>
                            </p:stCondLst>
                            <p:childTnLst>
                              <p:par>
                                <p:cTn id="76" presetID="3" presetClass="entr" presetSubtype="10" fill="hold" grpId="0" nodeType="afterEffect">
                                  <p:stCondLst>
                                    <p:cond delay="0"/>
                                  </p:stCondLst>
                                  <p:childTnLst>
                                    <p:set>
                                      <p:cBhvr>
                                        <p:cTn id="77" dur="1" fill="hold">
                                          <p:stCondLst>
                                            <p:cond delay="0"/>
                                          </p:stCondLst>
                                        </p:cTn>
                                        <p:tgtEl>
                                          <p:spTgt spid="89"/>
                                        </p:tgtEl>
                                        <p:attrNameLst>
                                          <p:attrName>style.visibility</p:attrName>
                                        </p:attrNameLst>
                                      </p:cBhvr>
                                      <p:to>
                                        <p:strVal val="visible"/>
                                      </p:to>
                                    </p:set>
                                    <p:animEffect transition="in" filter="blinds(horizontal)">
                                      <p:cBhvr>
                                        <p:cTn id="78" dur="500"/>
                                        <p:tgtEl>
                                          <p:spTgt spid="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5" name="Text Box 7"/>
          <p:cNvSpPr txBox="1">
            <a:spLocks noChangeArrowheads="1"/>
          </p:cNvSpPr>
          <p:nvPr/>
        </p:nvSpPr>
        <p:spPr bwMode="auto">
          <a:xfrm>
            <a:off x="639244" y="1086759"/>
            <a:ext cx="182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400" b="1" dirty="0">
                <a:solidFill>
                  <a:srgbClr val="0066FF"/>
                </a:solidFill>
                <a:latin typeface="Times New Roman" panose="02020603050405020304" pitchFamily="18" charset="0"/>
              </a:rPr>
              <a:t>1. Cấu tạo :</a:t>
            </a:r>
          </a:p>
        </p:txBody>
      </p:sp>
      <p:sp>
        <p:nvSpPr>
          <p:cNvPr id="2056" name="Text Box 8"/>
          <p:cNvSpPr txBox="1">
            <a:spLocks noChangeArrowheads="1"/>
          </p:cNvSpPr>
          <p:nvPr/>
        </p:nvSpPr>
        <p:spPr bwMode="auto">
          <a:xfrm>
            <a:off x="2424546" y="1079579"/>
            <a:ext cx="716972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vi-VN" sz="2400" dirty="0">
                <a:solidFill>
                  <a:srgbClr val="0066FF"/>
                </a:solidFill>
                <a:latin typeface="Times New Roman" panose="02020603050405020304" pitchFamily="18" charset="0"/>
              </a:rPr>
              <a:t>Gồm 2 bộ phận chính: Nam châm và cuộn dây </a:t>
            </a:r>
          </a:p>
        </p:txBody>
      </p:sp>
      <p:pic>
        <p:nvPicPr>
          <p:cNvPr id="2068" name="dinamo 2.avi">
            <a:hlinkClick r:id="" action="ppaction://media"/>
          </p:cNvPr>
          <p:cNvPicPr>
            <a:picLocks noRot="1" noChangeAspect="1" noChangeArrowheads="1"/>
          </p:cNvPicPr>
          <p:nvPr>
            <a:videoFile r:link="rId1"/>
          </p:nvPr>
        </p:nvPicPr>
        <p:blipFill>
          <a:blip r:embed="rId3">
            <a:extLst>
              <a:ext uri="{28A0092B-C50C-407E-A947-70E740481C1C}">
                <a14:useLocalDpi xmlns:a14="http://schemas.microsoft.com/office/drawing/2010/main" val="0"/>
              </a:ext>
            </a:extLst>
          </a:blip>
          <a:srcRect/>
          <a:stretch>
            <a:fillRect/>
          </a:stretch>
        </p:blipFill>
        <p:spPr bwMode="auto">
          <a:xfrm>
            <a:off x="5105400" y="2667001"/>
            <a:ext cx="5562600" cy="324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70" name="AutoShape 22"/>
          <p:cNvSpPr>
            <a:spLocks noChangeArrowheads="1"/>
          </p:cNvSpPr>
          <p:nvPr/>
        </p:nvSpPr>
        <p:spPr bwMode="auto">
          <a:xfrm>
            <a:off x="5181600" y="2133600"/>
            <a:ext cx="1066800" cy="533400"/>
          </a:xfrm>
          <a:prstGeom prst="wedgeEllipseCallout">
            <a:avLst>
              <a:gd name="adj1" fmla="val 89731"/>
              <a:gd name="adj2" fmla="val 142856"/>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vi-VN"/>
              <a:t>Núm</a:t>
            </a:r>
          </a:p>
        </p:txBody>
      </p:sp>
      <p:sp>
        <p:nvSpPr>
          <p:cNvPr id="2071" name="AutoShape 23"/>
          <p:cNvSpPr>
            <a:spLocks noChangeArrowheads="1"/>
          </p:cNvSpPr>
          <p:nvPr/>
        </p:nvSpPr>
        <p:spPr bwMode="auto">
          <a:xfrm>
            <a:off x="7772400" y="2590800"/>
            <a:ext cx="1524000" cy="381000"/>
          </a:xfrm>
          <a:prstGeom prst="wedgeRoundRectCallout">
            <a:avLst>
              <a:gd name="adj1" fmla="val -96148"/>
              <a:gd name="adj2" fmla="val 342917"/>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vi-VN"/>
              <a:t>Trục quay</a:t>
            </a:r>
          </a:p>
        </p:txBody>
      </p:sp>
      <p:sp>
        <p:nvSpPr>
          <p:cNvPr id="2072" name="AutoShape 24"/>
          <p:cNvSpPr>
            <a:spLocks noChangeArrowheads="1"/>
          </p:cNvSpPr>
          <p:nvPr/>
        </p:nvSpPr>
        <p:spPr bwMode="auto">
          <a:xfrm>
            <a:off x="9296400" y="3048000"/>
            <a:ext cx="1066800" cy="457200"/>
          </a:xfrm>
          <a:prstGeom prst="wedgeRoundRectCallout">
            <a:avLst>
              <a:gd name="adj1" fmla="val -65921"/>
              <a:gd name="adj2" fmla="val 135417"/>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vi-VN"/>
              <a:t>Đèn</a:t>
            </a:r>
          </a:p>
        </p:txBody>
      </p:sp>
      <p:sp>
        <p:nvSpPr>
          <p:cNvPr id="2073" name="AutoShape 25"/>
          <p:cNvSpPr>
            <a:spLocks noChangeArrowheads="1"/>
          </p:cNvSpPr>
          <p:nvPr/>
        </p:nvSpPr>
        <p:spPr bwMode="auto">
          <a:xfrm>
            <a:off x="4953000" y="4648200"/>
            <a:ext cx="990600" cy="762000"/>
          </a:xfrm>
          <a:prstGeom prst="wedgeRoundRectCallout">
            <a:avLst>
              <a:gd name="adj1" fmla="val 88301"/>
              <a:gd name="adj2" fmla="val -1875"/>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vi-VN"/>
              <a:t>Lõi sắt non</a:t>
            </a:r>
          </a:p>
        </p:txBody>
      </p:sp>
      <p:sp>
        <p:nvSpPr>
          <p:cNvPr id="2074" name="AutoShape 26"/>
          <p:cNvSpPr>
            <a:spLocks noChangeArrowheads="1"/>
          </p:cNvSpPr>
          <p:nvPr/>
        </p:nvSpPr>
        <p:spPr bwMode="auto">
          <a:xfrm>
            <a:off x="4800600" y="3200400"/>
            <a:ext cx="990600" cy="685800"/>
          </a:xfrm>
          <a:prstGeom prst="wedgeRoundRectCallout">
            <a:avLst>
              <a:gd name="adj1" fmla="val 147435"/>
              <a:gd name="adj2" fmla="val 152315"/>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vi-VN" b="1">
                <a:solidFill>
                  <a:srgbClr val="FF0000"/>
                </a:solidFill>
              </a:rPr>
              <a:t>Nam châm</a:t>
            </a:r>
          </a:p>
        </p:txBody>
      </p:sp>
      <p:sp>
        <p:nvSpPr>
          <p:cNvPr id="2075" name="AutoShape 27"/>
          <p:cNvSpPr>
            <a:spLocks noChangeArrowheads="1"/>
          </p:cNvSpPr>
          <p:nvPr/>
        </p:nvSpPr>
        <p:spPr bwMode="auto">
          <a:xfrm>
            <a:off x="8610600" y="5257800"/>
            <a:ext cx="990600" cy="685800"/>
          </a:xfrm>
          <a:prstGeom prst="wedgeRoundRectCallout">
            <a:avLst>
              <a:gd name="adj1" fmla="val -208014"/>
              <a:gd name="adj2" fmla="val -49537"/>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vi-VN" b="1">
                <a:solidFill>
                  <a:srgbClr val="FF0000"/>
                </a:solidFill>
              </a:rPr>
              <a:t>Cuộn dây</a:t>
            </a:r>
          </a:p>
        </p:txBody>
      </p:sp>
      <p:sp>
        <p:nvSpPr>
          <p:cNvPr id="13" name="Text Box 7"/>
          <p:cNvSpPr txBox="1">
            <a:spLocks noChangeArrowheads="1"/>
          </p:cNvSpPr>
          <p:nvPr/>
        </p:nvSpPr>
        <p:spPr bwMode="auto">
          <a:xfrm>
            <a:off x="639244" y="660497"/>
            <a:ext cx="10913511" cy="461665"/>
          </a:xfrm>
          <a:prstGeom prst="rect">
            <a:avLst/>
          </a:prstGeom>
          <a:noFill/>
          <a:ln w="9525">
            <a:noFill/>
            <a:miter lim="800000"/>
            <a:headEnd/>
            <a:tailEnd/>
          </a:ln>
          <a:effectLst/>
        </p:spPr>
        <p:txBody>
          <a:bodyPr wrap="square">
            <a:spAutoFit/>
          </a:bodyPr>
          <a:lstStyle/>
          <a:p>
            <a:pPr algn="just">
              <a:spcBef>
                <a:spcPct val="50000"/>
              </a:spcBef>
              <a:defRPr/>
            </a:pPr>
            <a:r>
              <a:rPr lang="en-US" sz="2400" b="1" dirty="0">
                <a:solidFill>
                  <a:srgbClr val="800000"/>
                </a:solidFill>
                <a:effectLst>
                  <a:outerShdw blurRad="38100" dist="38100" dir="2700000" algn="tl">
                    <a:srgbClr val="C0C0C0"/>
                  </a:outerShdw>
                </a:effectLst>
                <a:latin typeface="Arial" charset="0"/>
                <a:cs typeface="Arial" charset="0"/>
              </a:rPr>
              <a:t>I. CẤU TẠO VÀ HOẠT ĐỘNG CỦA ĐINAMÔ Ở XE ĐẠP</a:t>
            </a:r>
            <a:endParaRPr lang="en-US" sz="2400" b="1" i="1" dirty="0">
              <a:solidFill>
                <a:srgbClr val="800000"/>
              </a:solidFill>
              <a:effectLst>
                <a:outerShdw blurRad="38100" dist="38100" dir="2700000" algn="tl">
                  <a:srgbClr val="C0C0C0"/>
                </a:outerShdw>
              </a:effectLst>
              <a:latin typeface="Arial" charset="0"/>
              <a:cs typeface="Arial" charset="0"/>
            </a:endParaRPr>
          </a:p>
        </p:txBody>
      </p:sp>
      <p:sp>
        <p:nvSpPr>
          <p:cNvPr id="2" name="Text Box 6">
            <a:extLst>
              <a:ext uri="{FF2B5EF4-FFF2-40B4-BE49-F238E27FC236}">
                <a16:creationId xmlns:a16="http://schemas.microsoft.com/office/drawing/2014/main" id="{29F85978-06D2-A4CE-4920-4F6FA5F0E088}"/>
              </a:ext>
            </a:extLst>
          </p:cNvPr>
          <p:cNvSpPr txBox="1">
            <a:spLocks noChangeArrowheads="1"/>
          </p:cNvSpPr>
          <p:nvPr/>
        </p:nvSpPr>
        <p:spPr bwMode="auto">
          <a:xfrm>
            <a:off x="2618709" y="28050"/>
            <a:ext cx="7259381" cy="523220"/>
          </a:xfrm>
          <a:prstGeom prst="rect">
            <a:avLst/>
          </a:prstGeom>
          <a:noFill/>
          <a:ln w="9525">
            <a:noFill/>
            <a:miter lim="800000"/>
            <a:headEnd/>
            <a:tailEnd/>
          </a:ln>
          <a:effectLst/>
        </p:spPr>
        <p:txBody>
          <a:bodyPr wrap="square">
            <a:spAutoFit/>
          </a:bodyPr>
          <a:lstStyle/>
          <a:p>
            <a:pPr>
              <a:spcBef>
                <a:spcPct val="50000"/>
              </a:spcBef>
              <a:defRPr/>
            </a:pPr>
            <a:r>
              <a:rPr lang="en-US" sz="2800" b="1" i="1" dirty="0">
                <a:solidFill>
                  <a:srgbClr val="FF0000"/>
                </a:solidFill>
                <a:effectLst>
                  <a:outerShdw blurRad="38100" dist="38100" dir="2700000" algn="tl">
                    <a:srgbClr val="C0C0C0"/>
                  </a:outerShdw>
                </a:effectLst>
                <a:latin typeface="Arial" charset="0"/>
                <a:cs typeface="Arial" charset="0"/>
              </a:rPr>
              <a:t>Tiết 37: </a:t>
            </a:r>
            <a:r>
              <a:rPr lang="en-US" sz="2800" b="1" dirty="0">
                <a:solidFill>
                  <a:srgbClr val="FF0000"/>
                </a:solidFill>
                <a:effectLst>
                  <a:outerShdw blurRad="38100" dist="38100" dir="2700000" algn="tl">
                    <a:srgbClr val="C0C0C0"/>
                  </a:outerShdw>
                </a:effectLst>
                <a:latin typeface="Arial" charset="0"/>
                <a:cs typeface="Arial" charset="0"/>
              </a:rPr>
              <a:t>HIỆN TƯỢNG CẢM ỨNG ĐIỆN TỪ</a:t>
            </a:r>
            <a:endParaRPr lang="en-US" sz="2800" b="1" i="1" dirty="0">
              <a:solidFill>
                <a:srgbClr val="FF0000"/>
              </a:solidFill>
              <a:effectLst>
                <a:outerShdw blurRad="38100" dist="38100" dir="2700000" algn="tl">
                  <a:srgbClr val="C0C0C0"/>
                </a:outerShdw>
              </a:effectLst>
              <a:latin typeface="Arial" charset="0"/>
              <a:cs typeface="Arial" charset="0"/>
            </a:endParaRPr>
          </a:p>
        </p:txBody>
      </p:sp>
    </p:spTree>
    <p:extLst>
      <p:ext uri="{BB962C8B-B14F-4D97-AF65-F5344CB8AC3E}">
        <p14:creationId xmlns:p14="http://schemas.microsoft.com/office/powerpoint/2010/main" val="13022112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2055"/>
                                        </p:tgtEl>
                                        <p:attrNameLst>
                                          <p:attrName>style.visibility</p:attrName>
                                        </p:attrNameLst>
                                      </p:cBhvr>
                                      <p:to>
                                        <p:strVal val="visible"/>
                                      </p:to>
                                    </p:set>
                                    <p:animEffect transition="in" filter="blinds(horizontal)">
                                      <p:cBhvr>
                                        <p:cTn id="11" dur="500"/>
                                        <p:tgtEl>
                                          <p:spTgt spid="2055"/>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nodeType="clickEffect">
                                  <p:stCondLst>
                                    <p:cond delay="0"/>
                                  </p:stCondLst>
                                  <p:childTnLst>
                                    <p:set>
                                      <p:cBhvr>
                                        <p:cTn id="15" dur="1" fill="hold">
                                          <p:stCondLst>
                                            <p:cond delay="0"/>
                                          </p:stCondLst>
                                        </p:cTn>
                                        <p:tgtEl>
                                          <p:spTgt spid="2068"/>
                                        </p:tgtEl>
                                        <p:attrNameLst>
                                          <p:attrName>style.visibility</p:attrName>
                                        </p:attrNameLst>
                                      </p:cBhvr>
                                      <p:to>
                                        <p:strVal val="visible"/>
                                      </p:to>
                                    </p:set>
                                    <p:animEffect transition="in" filter="blinds(horizontal)">
                                      <p:cBhvr>
                                        <p:cTn id="16" dur="500"/>
                                        <p:tgtEl>
                                          <p:spTgt spid="2068"/>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2074"/>
                                        </p:tgtEl>
                                        <p:attrNameLst>
                                          <p:attrName>style.visibility</p:attrName>
                                        </p:attrNameLst>
                                      </p:cBhvr>
                                      <p:to>
                                        <p:strVal val="visible"/>
                                      </p:to>
                                    </p:set>
                                    <p:animEffect transition="in" filter="barn(inVertical)">
                                      <p:cBhvr>
                                        <p:cTn id="21" dur="500"/>
                                        <p:tgtEl>
                                          <p:spTgt spid="2074"/>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2075"/>
                                        </p:tgtEl>
                                        <p:attrNameLst>
                                          <p:attrName>style.visibility</p:attrName>
                                        </p:attrNameLst>
                                      </p:cBhvr>
                                      <p:to>
                                        <p:strVal val="visible"/>
                                      </p:to>
                                    </p:set>
                                    <p:animEffect transition="in" filter="barn(inVertical)">
                                      <p:cBhvr>
                                        <p:cTn id="26" dur="500"/>
                                        <p:tgtEl>
                                          <p:spTgt spid="2075"/>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grpId="0" nodeType="clickEffect">
                                  <p:stCondLst>
                                    <p:cond delay="0"/>
                                  </p:stCondLst>
                                  <p:childTnLst>
                                    <p:set>
                                      <p:cBhvr>
                                        <p:cTn id="30" dur="1" fill="hold">
                                          <p:stCondLst>
                                            <p:cond delay="0"/>
                                          </p:stCondLst>
                                        </p:cTn>
                                        <p:tgtEl>
                                          <p:spTgt spid="2073"/>
                                        </p:tgtEl>
                                        <p:attrNameLst>
                                          <p:attrName>style.visibility</p:attrName>
                                        </p:attrNameLst>
                                      </p:cBhvr>
                                      <p:to>
                                        <p:strVal val="visible"/>
                                      </p:to>
                                    </p:set>
                                    <p:animEffect transition="in" filter="circle(in)">
                                      <p:cBhvr>
                                        <p:cTn id="31" dur="2000"/>
                                        <p:tgtEl>
                                          <p:spTgt spid="2073"/>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2071"/>
                                        </p:tgtEl>
                                        <p:attrNameLst>
                                          <p:attrName>style.visibility</p:attrName>
                                        </p:attrNameLst>
                                      </p:cBhvr>
                                      <p:to>
                                        <p:strVal val="visible"/>
                                      </p:to>
                                    </p:set>
                                    <p:animEffect transition="in" filter="circle(in)">
                                      <p:cBhvr>
                                        <p:cTn id="36" dur="2000"/>
                                        <p:tgtEl>
                                          <p:spTgt spid="2071"/>
                                        </p:tgtEl>
                                      </p:cBhvr>
                                    </p:animEffect>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grpId="0" nodeType="clickEffect">
                                  <p:stCondLst>
                                    <p:cond delay="0"/>
                                  </p:stCondLst>
                                  <p:childTnLst>
                                    <p:set>
                                      <p:cBhvr>
                                        <p:cTn id="40" dur="1" fill="hold">
                                          <p:stCondLst>
                                            <p:cond delay="0"/>
                                          </p:stCondLst>
                                        </p:cTn>
                                        <p:tgtEl>
                                          <p:spTgt spid="2070"/>
                                        </p:tgtEl>
                                        <p:attrNameLst>
                                          <p:attrName>style.visibility</p:attrName>
                                        </p:attrNameLst>
                                      </p:cBhvr>
                                      <p:to>
                                        <p:strVal val="visible"/>
                                      </p:to>
                                    </p:set>
                                    <p:animEffect transition="in" filter="circle(in)">
                                      <p:cBhvr>
                                        <p:cTn id="41" dur="2000"/>
                                        <p:tgtEl>
                                          <p:spTgt spid="2070"/>
                                        </p:tgtEl>
                                      </p:cBhvr>
                                    </p:animEffect>
                                  </p:childTnLst>
                                </p:cTn>
                              </p:par>
                            </p:childTnLst>
                          </p:cTn>
                        </p:par>
                      </p:childTnLst>
                    </p:cTn>
                  </p:par>
                  <p:par>
                    <p:cTn id="42" fill="hold">
                      <p:stCondLst>
                        <p:cond delay="indefinite"/>
                      </p:stCondLst>
                      <p:childTnLst>
                        <p:par>
                          <p:cTn id="43" fill="hold">
                            <p:stCondLst>
                              <p:cond delay="0"/>
                            </p:stCondLst>
                            <p:childTnLst>
                              <p:par>
                                <p:cTn id="44" presetID="6" presetClass="entr" presetSubtype="16" fill="hold" grpId="0" nodeType="clickEffect">
                                  <p:stCondLst>
                                    <p:cond delay="0"/>
                                  </p:stCondLst>
                                  <p:childTnLst>
                                    <p:set>
                                      <p:cBhvr>
                                        <p:cTn id="45" dur="1" fill="hold">
                                          <p:stCondLst>
                                            <p:cond delay="0"/>
                                          </p:stCondLst>
                                        </p:cTn>
                                        <p:tgtEl>
                                          <p:spTgt spid="2072"/>
                                        </p:tgtEl>
                                        <p:attrNameLst>
                                          <p:attrName>style.visibility</p:attrName>
                                        </p:attrNameLst>
                                      </p:cBhvr>
                                      <p:to>
                                        <p:strVal val="visible"/>
                                      </p:to>
                                    </p:set>
                                    <p:animEffect transition="in" filter="circle(in)">
                                      <p:cBhvr>
                                        <p:cTn id="46" dur="2000"/>
                                        <p:tgtEl>
                                          <p:spTgt spid="2072"/>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2056"/>
                                        </p:tgtEl>
                                        <p:attrNameLst>
                                          <p:attrName>style.visibility</p:attrName>
                                        </p:attrNameLst>
                                      </p:cBhvr>
                                      <p:to>
                                        <p:strVal val="visible"/>
                                      </p:to>
                                    </p:set>
                                    <p:animEffect transition="in" filter="blinds(horizontal)">
                                      <p:cBhvr>
                                        <p:cTn id="51" dur="500"/>
                                        <p:tgtEl>
                                          <p:spTgt spid="2056"/>
                                        </p:tgtEl>
                                      </p:cBhvr>
                                    </p:animEffect>
                                  </p:childTnLst>
                                </p:cTn>
                              </p:par>
                            </p:childTnLst>
                          </p:cTn>
                        </p:par>
                      </p:childTnLst>
                    </p:cTn>
                  </p:par>
                </p:childTnLst>
              </p:cTn>
              <p:prevCondLst>
                <p:cond evt="onPrev" delay="0">
                  <p:tgtEl>
                    <p:sldTgt/>
                  </p:tgtEl>
                </p:cond>
              </p:prevCondLst>
              <p:nextCondLst>
                <p:cond evt="onNext" delay="0">
                  <p:tgtEl>
                    <p:sldTgt/>
                  </p:tgtEl>
                </p:cond>
              </p:nextCondLst>
            </p:seq>
            <p:video>
              <p:cMediaNode>
                <p:cTn id="52" repeatCount="indefinite" fill="hold" display="0">
                  <p:stCondLst>
                    <p:cond delay="indefinite"/>
                  </p:stCondLst>
                  <p:endCondLst>
                    <p:cond evt="onNext" delay="0">
                      <p:tgtEl>
                        <p:sldTgt/>
                      </p:tgtEl>
                    </p:cond>
                    <p:cond evt="onPrev" delay="0">
                      <p:tgtEl>
                        <p:sldTgt/>
                      </p:tgtEl>
                    </p:cond>
                  </p:endCondLst>
                </p:cTn>
                <p:tgtEl>
                  <p:spTgt spid="2068"/>
                </p:tgtEl>
              </p:cMediaNode>
            </p:video>
          </p:childTnLst>
        </p:cTn>
      </p:par>
    </p:tnLst>
    <p:bldLst>
      <p:bldP spid="2055" grpId="0"/>
      <p:bldP spid="2056" grpId="0"/>
      <p:bldP spid="2070" grpId="0" animBg="1"/>
      <p:bldP spid="2071" grpId="0" animBg="1"/>
      <p:bldP spid="2072" grpId="0" animBg="1"/>
      <p:bldP spid="2073" grpId="0" animBg="1"/>
      <p:bldP spid="2074" grpId="0" animBg="1"/>
      <p:bldP spid="2075" grpId="0" animBg="1"/>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1" name="Text Box 5"/>
          <p:cNvSpPr txBox="1">
            <a:spLocks noChangeArrowheads="1"/>
          </p:cNvSpPr>
          <p:nvPr/>
        </p:nvSpPr>
        <p:spPr bwMode="auto">
          <a:xfrm>
            <a:off x="782851" y="1280465"/>
            <a:ext cx="329544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vi-VN" sz="2400" dirty="0">
                <a:solidFill>
                  <a:srgbClr val="0066FF"/>
                </a:solidFill>
                <a:latin typeface="Times New Roman" panose="02020603050405020304" pitchFamily="18" charset="0"/>
              </a:rPr>
              <a:t>2.  </a:t>
            </a:r>
            <a:r>
              <a:rPr lang="en-US" altLang="vi-VN" sz="2400" b="1" dirty="0">
                <a:solidFill>
                  <a:srgbClr val="0066FF"/>
                </a:solidFill>
                <a:latin typeface="Times New Roman" panose="02020603050405020304" pitchFamily="18" charset="0"/>
              </a:rPr>
              <a:t>Hoạt động</a:t>
            </a:r>
            <a:r>
              <a:rPr lang="en-US" altLang="vi-VN" sz="2400" dirty="0">
                <a:solidFill>
                  <a:srgbClr val="0066FF"/>
                </a:solidFill>
                <a:latin typeface="Times New Roman" panose="02020603050405020304" pitchFamily="18" charset="0"/>
              </a:rPr>
              <a:t>:</a:t>
            </a:r>
          </a:p>
        </p:txBody>
      </p:sp>
      <p:sp>
        <p:nvSpPr>
          <p:cNvPr id="91142" name="Text Box 6"/>
          <p:cNvSpPr txBox="1">
            <a:spLocks noChangeArrowheads="1"/>
          </p:cNvSpPr>
          <p:nvPr/>
        </p:nvSpPr>
        <p:spPr bwMode="auto">
          <a:xfrm>
            <a:off x="2722821" y="1274224"/>
            <a:ext cx="904529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altLang="vi-VN" sz="2400" dirty="0">
                <a:solidFill>
                  <a:srgbClr val="0066FF"/>
                </a:solidFill>
                <a:latin typeface="Times New Roman" panose="02020603050405020304" pitchFamily="18" charset="0"/>
              </a:rPr>
              <a:t>Khi quay núm của đinamô xe đạp thì nam châm quay theo và đèn sáng</a:t>
            </a:r>
          </a:p>
        </p:txBody>
      </p:sp>
      <p:sp>
        <p:nvSpPr>
          <p:cNvPr id="91143" name="Text Box 7"/>
          <p:cNvSpPr txBox="1">
            <a:spLocks noChangeArrowheads="1"/>
          </p:cNvSpPr>
          <p:nvPr/>
        </p:nvSpPr>
        <p:spPr bwMode="auto">
          <a:xfrm>
            <a:off x="6172200" y="6477001"/>
            <a:ext cx="2057400" cy="396875"/>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38100" algn="ctr">
                <a:solidFill>
                  <a:srgbClr val="FFFF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vi-VN" sz="2000">
                <a:solidFill>
                  <a:srgbClr val="800000"/>
                </a:solidFill>
              </a:rPr>
              <a:t>Đinamô xe đạp</a:t>
            </a:r>
          </a:p>
        </p:txBody>
      </p:sp>
      <p:sp>
        <p:nvSpPr>
          <p:cNvPr id="81" name="Text Box 7"/>
          <p:cNvSpPr txBox="1">
            <a:spLocks noChangeArrowheads="1"/>
          </p:cNvSpPr>
          <p:nvPr/>
        </p:nvSpPr>
        <p:spPr bwMode="auto">
          <a:xfrm>
            <a:off x="782851" y="823265"/>
            <a:ext cx="182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400" b="1" dirty="0">
                <a:solidFill>
                  <a:srgbClr val="0066FF"/>
                </a:solidFill>
                <a:latin typeface="Times New Roman" panose="02020603050405020304" pitchFamily="18" charset="0"/>
              </a:rPr>
              <a:t>1. Cấu tạo :</a:t>
            </a:r>
          </a:p>
        </p:txBody>
      </p:sp>
      <p:sp>
        <p:nvSpPr>
          <p:cNvPr id="82" name="Text Box 8"/>
          <p:cNvSpPr txBox="1">
            <a:spLocks noChangeArrowheads="1"/>
          </p:cNvSpPr>
          <p:nvPr/>
        </p:nvSpPr>
        <p:spPr bwMode="auto">
          <a:xfrm>
            <a:off x="2389567" y="857515"/>
            <a:ext cx="716972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vi-VN" sz="2400" dirty="0">
                <a:solidFill>
                  <a:srgbClr val="0066FF"/>
                </a:solidFill>
                <a:latin typeface="Times New Roman" panose="02020603050405020304" pitchFamily="18" charset="0"/>
              </a:rPr>
              <a:t>Gồm 2 bộ phận chính: Nam châm và cuộn dây </a:t>
            </a:r>
          </a:p>
        </p:txBody>
      </p:sp>
      <p:sp>
        <p:nvSpPr>
          <p:cNvPr id="83" name="Text Box 7"/>
          <p:cNvSpPr txBox="1">
            <a:spLocks noChangeArrowheads="1"/>
          </p:cNvSpPr>
          <p:nvPr/>
        </p:nvSpPr>
        <p:spPr bwMode="auto">
          <a:xfrm>
            <a:off x="782851" y="449761"/>
            <a:ext cx="10913511" cy="461665"/>
          </a:xfrm>
          <a:prstGeom prst="rect">
            <a:avLst/>
          </a:prstGeom>
          <a:noFill/>
          <a:ln w="9525">
            <a:noFill/>
            <a:miter lim="800000"/>
            <a:headEnd/>
            <a:tailEnd/>
          </a:ln>
          <a:effectLst/>
        </p:spPr>
        <p:txBody>
          <a:bodyPr wrap="square">
            <a:spAutoFit/>
          </a:bodyPr>
          <a:lstStyle/>
          <a:p>
            <a:pPr algn="just">
              <a:spcBef>
                <a:spcPct val="50000"/>
              </a:spcBef>
              <a:defRPr/>
            </a:pPr>
            <a:r>
              <a:rPr lang="en-US" sz="2400" b="1" dirty="0">
                <a:solidFill>
                  <a:srgbClr val="800000"/>
                </a:solidFill>
                <a:effectLst>
                  <a:outerShdw blurRad="38100" dist="38100" dir="2700000" algn="tl">
                    <a:srgbClr val="C0C0C0"/>
                  </a:outerShdw>
                </a:effectLst>
                <a:latin typeface="Arial" charset="0"/>
                <a:cs typeface="Arial" charset="0"/>
              </a:rPr>
              <a:t>I. CẤU TẠO VÀ HOẠT ĐỘNG CỦA ĐINAMÔ Ở XE ĐẠP</a:t>
            </a:r>
            <a:endParaRPr lang="en-US" sz="2400" b="1" i="1" dirty="0">
              <a:solidFill>
                <a:srgbClr val="800000"/>
              </a:solidFill>
              <a:effectLst>
                <a:outerShdw blurRad="38100" dist="38100" dir="2700000" algn="tl">
                  <a:srgbClr val="C0C0C0"/>
                </a:outerShdw>
              </a:effectLst>
              <a:latin typeface="Arial" charset="0"/>
              <a:cs typeface="Arial" charset="0"/>
            </a:endParaRPr>
          </a:p>
        </p:txBody>
      </p:sp>
      <p:sp>
        <p:nvSpPr>
          <p:cNvPr id="91144" name="Oval 8"/>
          <p:cNvSpPr>
            <a:spLocks noChangeArrowheads="1"/>
          </p:cNvSpPr>
          <p:nvPr/>
        </p:nvSpPr>
        <p:spPr bwMode="auto">
          <a:xfrm>
            <a:off x="5715000" y="1852816"/>
            <a:ext cx="3124200" cy="4414765"/>
          </a:xfrm>
          <a:prstGeom prst="ellipse">
            <a:avLst/>
          </a:prstGeom>
          <a:gradFill rotWithShape="1">
            <a:gsLst>
              <a:gs pos="0">
                <a:srgbClr val="CCFFCC"/>
              </a:gs>
              <a:gs pos="50000">
                <a:srgbClr val="CCFFCC">
                  <a:gamma/>
                  <a:tint val="0"/>
                  <a:invGamma/>
                </a:srgbClr>
              </a:gs>
              <a:gs pos="100000">
                <a:srgbClr val="CCFFCC"/>
              </a:gs>
            </a:gsLst>
            <a:lin ang="0" scaled="1"/>
          </a:gradFill>
          <a:ln w="9525" algn="ctr">
            <a:solidFill>
              <a:srgbClr val="FFFF99"/>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46" name="Line 10"/>
          <p:cNvSpPr>
            <a:spLocks noChangeShapeType="1"/>
          </p:cNvSpPr>
          <p:nvPr/>
        </p:nvSpPr>
        <p:spPr bwMode="auto">
          <a:xfrm flipH="1">
            <a:off x="7080250" y="2524693"/>
            <a:ext cx="0" cy="229495"/>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47" name="Arc 11"/>
          <p:cNvSpPr>
            <a:spLocks/>
          </p:cNvSpPr>
          <p:nvPr/>
        </p:nvSpPr>
        <p:spPr bwMode="auto">
          <a:xfrm rot="6388226">
            <a:off x="6602373" y="2783781"/>
            <a:ext cx="492207" cy="333375"/>
          </a:xfrm>
          <a:custGeom>
            <a:avLst/>
            <a:gdLst>
              <a:gd name="G0" fmla="+- 7077 0 0"/>
              <a:gd name="G1" fmla="+- 21600 0 0"/>
              <a:gd name="G2" fmla="+- 21600 0 0"/>
              <a:gd name="T0" fmla="*/ 0 w 27242"/>
              <a:gd name="T1" fmla="*/ 1192 h 21600"/>
              <a:gd name="T2" fmla="*/ 27242 w 27242"/>
              <a:gd name="T3" fmla="*/ 13858 h 21600"/>
              <a:gd name="T4" fmla="*/ 7077 w 27242"/>
              <a:gd name="T5" fmla="*/ 21600 h 21600"/>
            </a:gdLst>
            <a:ahLst/>
            <a:cxnLst>
              <a:cxn ang="0">
                <a:pos x="T0" y="T1"/>
              </a:cxn>
              <a:cxn ang="0">
                <a:pos x="T2" y="T3"/>
              </a:cxn>
              <a:cxn ang="0">
                <a:pos x="T4" y="T5"/>
              </a:cxn>
            </a:cxnLst>
            <a:rect l="0" t="0" r="r" b="b"/>
            <a:pathLst>
              <a:path w="27242" h="21600" fill="none" extrusionOk="0">
                <a:moveTo>
                  <a:pt x="0" y="1192"/>
                </a:moveTo>
                <a:cubicBezTo>
                  <a:pt x="2276" y="402"/>
                  <a:pt x="4668" y="0"/>
                  <a:pt x="7077" y="0"/>
                </a:cubicBezTo>
                <a:cubicBezTo>
                  <a:pt x="16019" y="0"/>
                  <a:pt x="24036" y="5510"/>
                  <a:pt x="27241" y="13858"/>
                </a:cubicBezTo>
              </a:path>
              <a:path w="27242" h="21600" stroke="0" extrusionOk="0">
                <a:moveTo>
                  <a:pt x="0" y="1192"/>
                </a:moveTo>
                <a:cubicBezTo>
                  <a:pt x="2276" y="402"/>
                  <a:pt x="4668" y="0"/>
                  <a:pt x="7077" y="0"/>
                </a:cubicBezTo>
                <a:cubicBezTo>
                  <a:pt x="16019" y="0"/>
                  <a:pt x="24036" y="5510"/>
                  <a:pt x="27241" y="13858"/>
                </a:cubicBezTo>
                <a:lnTo>
                  <a:pt x="7077"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48" name="Line 12"/>
          <p:cNvSpPr>
            <a:spLocks noChangeShapeType="1"/>
          </p:cNvSpPr>
          <p:nvPr/>
        </p:nvSpPr>
        <p:spPr bwMode="auto">
          <a:xfrm flipH="1">
            <a:off x="6413500" y="3340005"/>
            <a:ext cx="0" cy="1848041"/>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49" name="Arc 13"/>
          <p:cNvSpPr>
            <a:spLocks/>
          </p:cNvSpPr>
          <p:nvPr/>
        </p:nvSpPr>
        <p:spPr bwMode="auto">
          <a:xfrm rot="15980149">
            <a:off x="6375212" y="5040004"/>
            <a:ext cx="332164" cy="280988"/>
          </a:xfrm>
          <a:custGeom>
            <a:avLst/>
            <a:gdLst>
              <a:gd name="G0" fmla="+- 21271 0 0"/>
              <a:gd name="G1" fmla="+- 19728 0 0"/>
              <a:gd name="G2" fmla="+- 21600 0 0"/>
              <a:gd name="T0" fmla="*/ 0 w 21271"/>
              <a:gd name="T1" fmla="*/ 15973 h 19728"/>
              <a:gd name="T2" fmla="*/ 12474 w 21271"/>
              <a:gd name="T3" fmla="*/ 0 h 19728"/>
              <a:gd name="T4" fmla="*/ 21271 w 21271"/>
              <a:gd name="T5" fmla="*/ 19728 h 19728"/>
            </a:gdLst>
            <a:ahLst/>
            <a:cxnLst>
              <a:cxn ang="0">
                <a:pos x="T0" y="T1"/>
              </a:cxn>
              <a:cxn ang="0">
                <a:pos x="T2" y="T3"/>
              </a:cxn>
              <a:cxn ang="0">
                <a:pos x="T4" y="T5"/>
              </a:cxn>
            </a:cxnLst>
            <a:rect l="0" t="0" r="r" b="b"/>
            <a:pathLst>
              <a:path w="21271" h="19728" fill="none" extrusionOk="0">
                <a:moveTo>
                  <a:pt x="-1" y="15972"/>
                </a:moveTo>
                <a:cubicBezTo>
                  <a:pt x="1247" y="8907"/>
                  <a:pt x="5921" y="2922"/>
                  <a:pt x="12474" y="0"/>
                </a:cubicBezTo>
              </a:path>
              <a:path w="21271" h="19728" stroke="0" extrusionOk="0">
                <a:moveTo>
                  <a:pt x="-1" y="15972"/>
                </a:moveTo>
                <a:cubicBezTo>
                  <a:pt x="1247" y="8907"/>
                  <a:pt x="5921" y="2922"/>
                  <a:pt x="12474" y="0"/>
                </a:cubicBezTo>
                <a:lnTo>
                  <a:pt x="21271" y="19728"/>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50" name="Arc 14"/>
          <p:cNvSpPr>
            <a:spLocks/>
          </p:cNvSpPr>
          <p:nvPr/>
        </p:nvSpPr>
        <p:spPr bwMode="auto">
          <a:xfrm flipH="1">
            <a:off x="6413501" y="3166374"/>
            <a:ext cx="333375" cy="173631"/>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51" name="Line 15"/>
          <p:cNvSpPr>
            <a:spLocks noChangeShapeType="1"/>
          </p:cNvSpPr>
          <p:nvPr/>
        </p:nvSpPr>
        <p:spPr bwMode="auto">
          <a:xfrm>
            <a:off x="7496175" y="2532242"/>
            <a:ext cx="0" cy="229495"/>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52" name="Arc 16"/>
          <p:cNvSpPr>
            <a:spLocks/>
          </p:cNvSpPr>
          <p:nvPr/>
        </p:nvSpPr>
        <p:spPr bwMode="auto">
          <a:xfrm rot="15211774" flipH="1">
            <a:off x="7472323" y="2783781"/>
            <a:ext cx="492207" cy="333375"/>
          </a:xfrm>
          <a:custGeom>
            <a:avLst/>
            <a:gdLst>
              <a:gd name="G0" fmla="+- 7077 0 0"/>
              <a:gd name="G1" fmla="+- 21600 0 0"/>
              <a:gd name="G2" fmla="+- 21600 0 0"/>
              <a:gd name="T0" fmla="*/ 0 w 27242"/>
              <a:gd name="T1" fmla="*/ 1192 h 21600"/>
              <a:gd name="T2" fmla="*/ 27242 w 27242"/>
              <a:gd name="T3" fmla="*/ 13858 h 21600"/>
              <a:gd name="T4" fmla="*/ 7077 w 27242"/>
              <a:gd name="T5" fmla="*/ 21600 h 21600"/>
            </a:gdLst>
            <a:ahLst/>
            <a:cxnLst>
              <a:cxn ang="0">
                <a:pos x="T0" y="T1"/>
              </a:cxn>
              <a:cxn ang="0">
                <a:pos x="T2" y="T3"/>
              </a:cxn>
              <a:cxn ang="0">
                <a:pos x="T4" y="T5"/>
              </a:cxn>
            </a:cxnLst>
            <a:rect l="0" t="0" r="r" b="b"/>
            <a:pathLst>
              <a:path w="27242" h="21600" fill="none" extrusionOk="0">
                <a:moveTo>
                  <a:pt x="0" y="1192"/>
                </a:moveTo>
                <a:cubicBezTo>
                  <a:pt x="2276" y="402"/>
                  <a:pt x="4668" y="0"/>
                  <a:pt x="7077" y="0"/>
                </a:cubicBezTo>
                <a:cubicBezTo>
                  <a:pt x="16019" y="0"/>
                  <a:pt x="24036" y="5510"/>
                  <a:pt x="27241" y="13858"/>
                </a:cubicBezTo>
              </a:path>
              <a:path w="27242" h="21600" stroke="0" extrusionOk="0">
                <a:moveTo>
                  <a:pt x="0" y="1192"/>
                </a:moveTo>
                <a:cubicBezTo>
                  <a:pt x="2276" y="402"/>
                  <a:pt x="4668" y="0"/>
                  <a:pt x="7077" y="0"/>
                </a:cubicBezTo>
                <a:cubicBezTo>
                  <a:pt x="16019" y="0"/>
                  <a:pt x="24036" y="5510"/>
                  <a:pt x="27241" y="13858"/>
                </a:cubicBezTo>
                <a:lnTo>
                  <a:pt x="7077"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53" name="Line 17"/>
          <p:cNvSpPr>
            <a:spLocks noChangeShapeType="1"/>
          </p:cNvSpPr>
          <p:nvPr/>
        </p:nvSpPr>
        <p:spPr bwMode="auto">
          <a:xfrm>
            <a:off x="8151813" y="3340005"/>
            <a:ext cx="0" cy="1848041"/>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54" name="Arc 18"/>
          <p:cNvSpPr>
            <a:spLocks/>
          </p:cNvSpPr>
          <p:nvPr/>
        </p:nvSpPr>
        <p:spPr bwMode="auto">
          <a:xfrm rot="5619851" flipH="1">
            <a:off x="7858731" y="5040798"/>
            <a:ext cx="332164" cy="279400"/>
          </a:xfrm>
          <a:custGeom>
            <a:avLst/>
            <a:gdLst>
              <a:gd name="G0" fmla="+- 21271 0 0"/>
              <a:gd name="G1" fmla="+- 19728 0 0"/>
              <a:gd name="G2" fmla="+- 21600 0 0"/>
              <a:gd name="T0" fmla="*/ 0 w 21271"/>
              <a:gd name="T1" fmla="*/ 15973 h 19728"/>
              <a:gd name="T2" fmla="*/ 12474 w 21271"/>
              <a:gd name="T3" fmla="*/ 0 h 19728"/>
              <a:gd name="T4" fmla="*/ 21271 w 21271"/>
              <a:gd name="T5" fmla="*/ 19728 h 19728"/>
            </a:gdLst>
            <a:ahLst/>
            <a:cxnLst>
              <a:cxn ang="0">
                <a:pos x="T0" y="T1"/>
              </a:cxn>
              <a:cxn ang="0">
                <a:pos x="T2" y="T3"/>
              </a:cxn>
              <a:cxn ang="0">
                <a:pos x="T4" y="T5"/>
              </a:cxn>
            </a:cxnLst>
            <a:rect l="0" t="0" r="r" b="b"/>
            <a:pathLst>
              <a:path w="21271" h="19728" fill="none" extrusionOk="0">
                <a:moveTo>
                  <a:pt x="-1" y="15972"/>
                </a:moveTo>
                <a:cubicBezTo>
                  <a:pt x="1247" y="8907"/>
                  <a:pt x="5921" y="2922"/>
                  <a:pt x="12474" y="0"/>
                </a:cubicBezTo>
              </a:path>
              <a:path w="21271" h="19728" stroke="0" extrusionOk="0">
                <a:moveTo>
                  <a:pt x="-1" y="15972"/>
                </a:moveTo>
                <a:cubicBezTo>
                  <a:pt x="1247" y="8907"/>
                  <a:pt x="5921" y="2922"/>
                  <a:pt x="12474" y="0"/>
                </a:cubicBezTo>
                <a:lnTo>
                  <a:pt x="21271" y="19728"/>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55" name="Arc 19"/>
          <p:cNvSpPr>
            <a:spLocks/>
          </p:cNvSpPr>
          <p:nvPr/>
        </p:nvSpPr>
        <p:spPr bwMode="auto">
          <a:xfrm>
            <a:off x="7818439" y="3166374"/>
            <a:ext cx="333375" cy="173631"/>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56" name="AutoShape 20"/>
          <p:cNvSpPr>
            <a:spLocks noChangeArrowheads="1"/>
          </p:cNvSpPr>
          <p:nvPr/>
        </p:nvSpPr>
        <p:spPr bwMode="auto">
          <a:xfrm>
            <a:off x="6946900" y="2100429"/>
            <a:ext cx="674688" cy="481638"/>
          </a:xfrm>
          <a:prstGeom prst="can">
            <a:avLst>
              <a:gd name="adj" fmla="val 25000"/>
            </a:avLst>
          </a:prstGeom>
          <a:gradFill rotWithShape="1">
            <a:gsLst>
              <a:gs pos="0">
                <a:srgbClr val="808080"/>
              </a:gs>
              <a:gs pos="100000">
                <a:schemeClr val="tx1"/>
              </a:gs>
            </a:gsLst>
            <a:lin ang="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57" name="Line 21"/>
          <p:cNvSpPr>
            <a:spLocks noChangeShapeType="1"/>
          </p:cNvSpPr>
          <p:nvPr/>
        </p:nvSpPr>
        <p:spPr bwMode="auto">
          <a:xfrm>
            <a:off x="6605588" y="5346580"/>
            <a:ext cx="13208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58" name="AutoShape 22"/>
          <p:cNvSpPr>
            <a:spLocks/>
          </p:cNvSpPr>
          <p:nvPr/>
        </p:nvSpPr>
        <p:spPr bwMode="auto">
          <a:xfrm rot="5400000">
            <a:off x="7225327" y="5747282"/>
            <a:ext cx="178161" cy="68263"/>
          </a:xfrm>
          <a:prstGeom prst="rightBracket">
            <a:avLst>
              <a:gd name="adj" fmla="val 8333"/>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59" name="Line 23"/>
          <p:cNvSpPr>
            <a:spLocks noChangeShapeType="1"/>
          </p:cNvSpPr>
          <p:nvPr/>
        </p:nvSpPr>
        <p:spPr bwMode="auto">
          <a:xfrm>
            <a:off x="7508875" y="2545831"/>
            <a:ext cx="0" cy="231006"/>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60" name="Arc 24"/>
          <p:cNvSpPr>
            <a:spLocks/>
          </p:cNvSpPr>
          <p:nvPr/>
        </p:nvSpPr>
        <p:spPr bwMode="auto">
          <a:xfrm rot="15211774" flipH="1">
            <a:off x="7471568" y="2798124"/>
            <a:ext cx="493717" cy="333375"/>
          </a:xfrm>
          <a:custGeom>
            <a:avLst/>
            <a:gdLst>
              <a:gd name="G0" fmla="+- 7077 0 0"/>
              <a:gd name="G1" fmla="+- 21600 0 0"/>
              <a:gd name="G2" fmla="+- 21600 0 0"/>
              <a:gd name="T0" fmla="*/ 0 w 27242"/>
              <a:gd name="T1" fmla="*/ 1192 h 21600"/>
              <a:gd name="T2" fmla="*/ 27242 w 27242"/>
              <a:gd name="T3" fmla="*/ 13858 h 21600"/>
              <a:gd name="T4" fmla="*/ 7077 w 27242"/>
              <a:gd name="T5" fmla="*/ 21600 h 21600"/>
            </a:gdLst>
            <a:ahLst/>
            <a:cxnLst>
              <a:cxn ang="0">
                <a:pos x="T0" y="T1"/>
              </a:cxn>
              <a:cxn ang="0">
                <a:pos x="T2" y="T3"/>
              </a:cxn>
              <a:cxn ang="0">
                <a:pos x="T4" y="T5"/>
              </a:cxn>
            </a:cxnLst>
            <a:rect l="0" t="0" r="r" b="b"/>
            <a:pathLst>
              <a:path w="27242" h="21600" fill="none" extrusionOk="0">
                <a:moveTo>
                  <a:pt x="0" y="1192"/>
                </a:moveTo>
                <a:cubicBezTo>
                  <a:pt x="2276" y="402"/>
                  <a:pt x="4668" y="0"/>
                  <a:pt x="7077" y="0"/>
                </a:cubicBezTo>
                <a:cubicBezTo>
                  <a:pt x="16019" y="0"/>
                  <a:pt x="24036" y="5510"/>
                  <a:pt x="27241" y="13858"/>
                </a:cubicBezTo>
              </a:path>
              <a:path w="27242" h="21600" stroke="0" extrusionOk="0">
                <a:moveTo>
                  <a:pt x="0" y="1192"/>
                </a:moveTo>
                <a:cubicBezTo>
                  <a:pt x="2276" y="402"/>
                  <a:pt x="4668" y="0"/>
                  <a:pt x="7077" y="0"/>
                </a:cubicBezTo>
                <a:cubicBezTo>
                  <a:pt x="16019" y="0"/>
                  <a:pt x="24036" y="5510"/>
                  <a:pt x="27241" y="13858"/>
                </a:cubicBezTo>
                <a:lnTo>
                  <a:pt x="7077"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61" name="Line 25"/>
          <p:cNvSpPr>
            <a:spLocks noChangeShapeType="1"/>
          </p:cNvSpPr>
          <p:nvPr/>
        </p:nvSpPr>
        <p:spPr bwMode="auto">
          <a:xfrm>
            <a:off x="8151813" y="3356614"/>
            <a:ext cx="0" cy="1846531"/>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62" name="Arc 26"/>
          <p:cNvSpPr>
            <a:spLocks/>
          </p:cNvSpPr>
          <p:nvPr/>
        </p:nvSpPr>
        <p:spPr bwMode="auto">
          <a:xfrm rot="5619851" flipH="1">
            <a:off x="7859486" y="5055141"/>
            <a:ext cx="330654" cy="279400"/>
          </a:xfrm>
          <a:custGeom>
            <a:avLst/>
            <a:gdLst>
              <a:gd name="G0" fmla="+- 21271 0 0"/>
              <a:gd name="G1" fmla="+- 19728 0 0"/>
              <a:gd name="G2" fmla="+- 21600 0 0"/>
              <a:gd name="T0" fmla="*/ 0 w 21271"/>
              <a:gd name="T1" fmla="*/ 15973 h 19728"/>
              <a:gd name="T2" fmla="*/ 12474 w 21271"/>
              <a:gd name="T3" fmla="*/ 0 h 19728"/>
              <a:gd name="T4" fmla="*/ 21271 w 21271"/>
              <a:gd name="T5" fmla="*/ 19728 h 19728"/>
            </a:gdLst>
            <a:ahLst/>
            <a:cxnLst>
              <a:cxn ang="0">
                <a:pos x="T0" y="T1"/>
              </a:cxn>
              <a:cxn ang="0">
                <a:pos x="T2" y="T3"/>
              </a:cxn>
              <a:cxn ang="0">
                <a:pos x="T4" y="T5"/>
              </a:cxn>
            </a:cxnLst>
            <a:rect l="0" t="0" r="r" b="b"/>
            <a:pathLst>
              <a:path w="21271" h="19728" fill="none" extrusionOk="0">
                <a:moveTo>
                  <a:pt x="-1" y="15972"/>
                </a:moveTo>
                <a:cubicBezTo>
                  <a:pt x="1247" y="8907"/>
                  <a:pt x="5921" y="2922"/>
                  <a:pt x="12474" y="0"/>
                </a:cubicBezTo>
              </a:path>
              <a:path w="21271" h="19728" stroke="0" extrusionOk="0">
                <a:moveTo>
                  <a:pt x="-1" y="15972"/>
                </a:moveTo>
                <a:cubicBezTo>
                  <a:pt x="1247" y="8907"/>
                  <a:pt x="5921" y="2922"/>
                  <a:pt x="12474" y="0"/>
                </a:cubicBezTo>
                <a:lnTo>
                  <a:pt x="21271" y="19728"/>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63" name="Arc 27"/>
          <p:cNvSpPr>
            <a:spLocks/>
          </p:cNvSpPr>
          <p:nvPr/>
        </p:nvSpPr>
        <p:spPr bwMode="auto">
          <a:xfrm>
            <a:off x="7818439" y="3182983"/>
            <a:ext cx="333375" cy="17363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64" name="Line 28"/>
          <p:cNvSpPr>
            <a:spLocks noChangeShapeType="1"/>
          </p:cNvSpPr>
          <p:nvPr/>
        </p:nvSpPr>
        <p:spPr bwMode="auto">
          <a:xfrm flipH="1">
            <a:off x="7059613" y="2573008"/>
            <a:ext cx="0" cy="181181"/>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65" name="Arc 29"/>
          <p:cNvSpPr>
            <a:spLocks/>
          </p:cNvSpPr>
          <p:nvPr/>
        </p:nvSpPr>
        <p:spPr bwMode="auto">
          <a:xfrm rot="6388226">
            <a:off x="6601618" y="2775476"/>
            <a:ext cx="493716" cy="333375"/>
          </a:xfrm>
          <a:custGeom>
            <a:avLst/>
            <a:gdLst>
              <a:gd name="G0" fmla="+- 7077 0 0"/>
              <a:gd name="G1" fmla="+- 21600 0 0"/>
              <a:gd name="G2" fmla="+- 21600 0 0"/>
              <a:gd name="T0" fmla="*/ 0 w 27242"/>
              <a:gd name="T1" fmla="*/ 1192 h 21600"/>
              <a:gd name="T2" fmla="*/ 27242 w 27242"/>
              <a:gd name="T3" fmla="*/ 13858 h 21600"/>
              <a:gd name="T4" fmla="*/ 7077 w 27242"/>
              <a:gd name="T5" fmla="*/ 21600 h 21600"/>
            </a:gdLst>
            <a:ahLst/>
            <a:cxnLst>
              <a:cxn ang="0">
                <a:pos x="T0" y="T1"/>
              </a:cxn>
              <a:cxn ang="0">
                <a:pos x="T2" y="T3"/>
              </a:cxn>
              <a:cxn ang="0">
                <a:pos x="T4" y="T5"/>
              </a:cxn>
            </a:cxnLst>
            <a:rect l="0" t="0" r="r" b="b"/>
            <a:pathLst>
              <a:path w="27242" h="21600" fill="none" extrusionOk="0">
                <a:moveTo>
                  <a:pt x="0" y="1192"/>
                </a:moveTo>
                <a:cubicBezTo>
                  <a:pt x="2276" y="402"/>
                  <a:pt x="4668" y="0"/>
                  <a:pt x="7077" y="0"/>
                </a:cubicBezTo>
                <a:cubicBezTo>
                  <a:pt x="16019" y="0"/>
                  <a:pt x="24036" y="5510"/>
                  <a:pt x="27241" y="13858"/>
                </a:cubicBezTo>
              </a:path>
              <a:path w="27242" h="21600" stroke="0" extrusionOk="0">
                <a:moveTo>
                  <a:pt x="0" y="1192"/>
                </a:moveTo>
                <a:cubicBezTo>
                  <a:pt x="2276" y="402"/>
                  <a:pt x="4668" y="0"/>
                  <a:pt x="7077" y="0"/>
                </a:cubicBezTo>
                <a:cubicBezTo>
                  <a:pt x="16019" y="0"/>
                  <a:pt x="24036" y="5510"/>
                  <a:pt x="27241" y="13858"/>
                </a:cubicBezTo>
                <a:lnTo>
                  <a:pt x="7077"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66" name="Line 30"/>
          <p:cNvSpPr>
            <a:spLocks noChangeShapeType="1"/>
          </p:cNvSpPr>
          <p:nvPr/>
        </p:nvSpPr>
        <p:spPr bwMode="auto">
          <a:xfrm flipH="1">
            <a:off x="6413500" y="3332456"/>
            <a:ext cx="0" cy="1848041"/>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67" name="Arc 31"/>
          <p:cNvSpPr>
            <a:spLocks/>
          </p:cNvSpPr>
          <p:nvPr/>
        </p:nvSpPr>
        <p:spPr bwMode="auto">
          <a:xfrm rot="15980149">
            <a:off x="6375967" y="5031700"/>
            <a:ext cx="330655" cy="280988"/>
          </a:xfrm>
          <a:custGeom>
            <a:avLst/>
            <a:gdLst>
              <a:gd name="G0" fmla="+- 21271 0 0"/>
              <a:gd name="G1" fmla="+- 19728 0 0"/>
              <a:gd name="G2" fmla="+- 21600 0 0"/>
              <a:gd name="T0" fmla="*/ 0 w 21271"/>
              <a:gd name="T1" fmla="*/ 15973 h 19728"/>
              <a:gd name="T2" fmla="*/ 12474 w 21271"/>
              <a:gd name="T3" fmla="*/ 0 h 19728"/>
              <a:gd name="T4" fmla="*/ 21271 w 21271"/>
              <a:gd name="T5" fmla="*/ 19728 h 19728"/>
            </a:gdLst>
            <a:ahLst/>
            <a:cxnLst>
              <a:cxn ang="0">
                <a:pos x="T0" y="T1"/>
              </a:cxn>
              <a:cxn ang="0">
                <a:pos x="T2" y="T3"/>
              </a:cxn>
              <a:cxn ang="0">
                <a:pos x="T4" y="T5"/>
              </a:cxn>
            </a:cxnLst>
            <a:rect l="0" t="0" r="r" b="b"/>
            <a:pathLst>
              <a:path w="21271" h="19728" fill="none" extrusionOk="0">
                <a:moveTo>
                  <a:pt x="-1" y="15972"/>
                </a:moveTo>
                <a:cubicBezTo>
                  <a:pt x="1247" y="8907"/>
                  <a:pt x="5921" y="2922"/>
                  <a:pt x="12474" y="0"/>
                </a:cubicBezTo>
              </a:path>
              <a:path w="21271" h="19728" stroke="0" extrusionOk="0">
                <a:moveTo>
                  <a:pt x="-1" y="15972"/>
                </a:moveTo>
                <a:cubicBezTo>
                  <a:pt x="1247" y="8907"/>
                  <a:pt x="5921" y="2922"/>
                  <a:pt x="12474" y="0"/>
                </a:cubicBezTo>
                <a:lnTo>
                  <a:pt x="21271" y="19728"/>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68" name="Arc 32"/>
          <p:cNvSpPr>
            <a:spLocks/>
          </p:cNvSpPr>
          <p:nvPr/>
        </p:nvSpPr>
        <p:spPr bwMode="auto">
          <a:xfrm flipH="1">
            <a:off x="6413501" y="3158826"/>
            <a:ext cx="333375" cy="17363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69" name="AutoShape 33"/>
          <p:cNvSpPr>
            <a:spLocks noChangeArrowheads="1"/>
          </p:cNvSpPr>
          <p:nvPr/>
        </p:nvSpPr>
        <p:spPr bwMode="auto">
          <a:xfrm>
            <a:off x="6694488" y="2189704"/>
            <a:ext cx="203200" cy="404636"/>
          </a:xfrm>
          <a:prstGeom prst="curvedRightArrow">
            <a:avLst>
              <a:gd name="adj1" fmla="val 41875"/>
              <a:gd name="adj2" fmla="val 83750"/>
              <a:gd name="adj3" fmla="val 33333"/>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70" name="AutoShape 34"/>
          <p:cNvSpPr>
            <a:spLocks noChangeArrowheads="1"/>
          </p:cNvSpPr>
          <p:nvPr/>
        </p:nvSpPr>
        <p:spPr bwMode="auto">
          <a:xfrm>
            <a:off x="6807200" y="3572520"/>
            <a:ext cx="203200" cy="404636"/>
          </a:xfrm>
          <a:prstGeom prst="curvedRightArrow">
            <a:avLst>
              <a:gd name="adj1" fmla="val 41875"/>
              <a:gd name="adj2" fmla="val 83750"/>
              <a:gd name="adj3" fmla="val 33333"/>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71" name="Line 35"/>
          <p:cNvSpPr>
            <a:spLocks noChangeShapeType="1"/>
          </p:cNvSpPr>
          <p:nvPr/>
        </p:nvSpPr>
        <p:spPr bwMode="auto">
          <a:xfrm>
            <a:off x="7689850" y="2335964"/>
            <a:ext cx="0" cy="354811"/>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aphicFrame>
        <p:nvGraphicFramePr>
          <p:cNvPr id="91174" name="Object 38"/>
          <p:cNvGraphicFramePr>
            <a:graphicFrameLocks noChangeAspect="1"/>
          </p:cNvGraphicFramePr>
          <p:nvPr>
            <p:extLst>
              <p:ext uri="{D42A27DB-BD31-4B8C-83A1-F6EECF244321}">
                <p14:modId xmlns:p14="http://schemas.microsoft.com/office/powerpoint/2010/main" val="1527406589"/>
              </p:ext>
            </p:extLst>
          </p:nvPr>
        </p:nvGraphicFramePr>
        <p:xfrm>
          <a:off x="7724776" y="2340493"/>
          <a:ext cx="842963" cy="3261249"/>
        </p:xfrm>
        <a:graphic>
          <a:graphicData uri="http://schemas.openxmlformats.org/presentationml/2006/ole">
            <mc:AlternateContent xmlns:mc="http://schemas.openxmlformats.org/markup-compatibility/2006">
              <mc:Choice xmlns:v="urn:schemas-microsoft-com:vml" Requires="v">
                <p:oleObj spid="_x0000_s2050" name="Flash Document" r:id="rId3" imgW="425520" imgH="3051720" progId="Flash.Movie">
                  <p:embed/>
                </p:oleObj>
              </mc:Choice>
              <mc:Fallback>
                <p:oleObj name="Flash Document" r:id="rId3" imgW="425520" imgH="3051720" progId="Flash.Movie">
                  <p:embed/>
                  <p:pic>
                    <p:nvPicPr>
                      <p:cNvPr id="91174" name="Object 3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24776" y="2340493"/>
                        <a:ext cx="842963" cy="3261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75" name="Object 39"/>
          <p:cNvGraphicFramePr>
            <a:graphicFrameLocks noChangeAspect="1"/>
          </p:cNvGraphicFramePr>
          <p:nvPr>
            <p:extLst>
              <p:ext uri="{D42A27DB-BD31-4B8C-83A1-F6EECF244321}">
                <p14:modId xmlns:p14="http://schemas.microsoft.com/office/powerpoint/2010/main" val="3555157711"/>
              </p:ext>
            </p:extLst>
          </p:nvPr>
        </p:nvGraphicFramePr>
        <p:xfrm>
          <a:off x="5791201" y="2345024"/>
          <a:ext cx="828675" cy="3329191"/>
        </p:xfrm>
        <a:graphic>
          <a:graphicData uri="http://schemas.openxmlformats.org/presentationml/2006/ole">
            <mc:AlternateContent xmlns:mc="http://schemas.openxmlformats.org/markup-compatibility/2006">
              <mc:Choice xmlns:v="urn:schemas-microsoft-com:vml" Requires="v">
                <p:oleObj spid="_x0000_s2051" name="Flash Document" r:id="rId5" imgW="438120" imgH="3051720" progId="Flash.Movie">
                  <p:embed/>
                </p:oleObj>
              </mc:Choice>
              <mc:Fallback>
                <p:oleObj name="Flash Document" r:id="rId5" imgW="438120" imgH="3051720" progId="Flash.Movie">
                  <p:embed/>
                  <p:pic>
                    <p:nvPicPr>
                      <p:cNvPr id="91175" name="Object 3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1201" y="2345024"/>
                        <a:ext cx="828675" cy="3329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1182" name="AutoShape 46"/>
          <p:cNvSpPr>
            <a:spLocks/>
          </p:cNvSpPr>
          <p:nvPr/>
        </p:nvSpPr>
        <p:spPr bwMode="auto">
          <a:xfrm rot="5400000">
            <a:off x="6729831" y="3667139"/>
            <a:ext cx="942139" cy="2057400"/>
          </a:xfrm>
          <a:prstGeom prst="rightBracket">
            <a:avLst>
              <a:gd name="adj" fmla="val 17308"/>
            </a:avLst>
          </a:prstGeom>
          <a:noFill/>
          <a:ln w="228600">
            <a:solidFill>
              <a:srgbClr val="00FFFF"/>
            </a:solidFill>
            <a:round/>
            <a:headEnd/>
            <a:tailEnd/>
          </a:ln>
          <a:effectLst/>
          <a:scene3d>
            <a:camera prst="legacyPerspectiveTop"/>
            <a:lightRig rig="legacyFlat3" dir="b"/>
          </a:scene3d>
          <a:sp3d extrusionH="887400" prstMaterial="legacyMatte">
            <a:bevelT w="13500" h="13500" prst="angle"/>
            <a:bevelB w="13500" h="13500" prst="angle"/>
            <a:extrusionClr>
              <a:srgbClr val="00FFFF"/>
            </a:extrusionClr>
            <a:contourClr>
              <a:srgbClr val="00FFFF"/>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vi-VN"/>
          </a:p>
        </p:txBody>
      </p:sp>
      <p:sp>
        <p:nvSpPr>
          <p:cNvPr id="91183" name="Line 47"/>
          <p:cNvSpPr>
            <a:spLocks noChangeShapeType="1"/>
          </p:cNvSpPr>
          <p:nvPr/>
        </p:nvSpPr>
        <p:spPr bwMode="auto">
          <a:xfrm>
            <a:off x="6553200" y="4860412"/>
            <a:ext cx="0" cy="46352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84" name="Line 48"/>
          <p:cNvSpPr>
            <a:spLocks noChangeShapeType="1"/>
          </p:cNvSpPr>
          <p:nvPr/>
        </p:nvSpPr>
        <p:spPr bwMode="auto">
          <a:xfrm>
            <a:off x="6705600" y="4932884"/>
            <a:ext cx="0" cy="39104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85" name="Line 49"/>
          <p:cNvSpPr>
            <a:spLocks noChangeShapeType="1"/>
          </p:cNvSpPr>
          <p:nvPr/>
        </p:nvSpPr>
        <p:spPr bwMode="auto">
          <a:xfrm>
            <a:off x="6858000" y="4961571"/>
            <a:ext cx="0" cy="36236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86" name="Line 50"/>
          <p:cNvSpPr>
            <a:spLocks noChangeShapeType="1"/>
          </p:cNvSpPr>
          <p:nvPr/>
        </p:nvSpPr>
        <p:spPr bwMode="auto">
          <a:xfrm>
            <a:off x="7010400" y="4961571"/>
            <a:ext cx="0" cy="36236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87" name="Line 51"/>
          <p:cNvSpPr>
            <a:spLocks noChangeShapeType="1"/>
          </p:cNvSpPr>
          <p:nvPr/>
        </p:nvSpPr>
        <p:spPr bwMode="auto">
          <a:xfrm>
            <a:off x="7162800" y="4961571"/>
            <a:ext cx="0" cy="36236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88" name="Line 52"/>
          <p:cNvSpPr>
            <a:spLocks noChangeShapeType="1"/>
          </p:cNvSpPr>
          <p:nvPr/>
        </p:nvSpPr>
        <p:spPr bwMode="auto">
          <a:xfrm>
            <a:off x="7315200" y="4961571"/>
            <a:ext cx="0" cy="36236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89" name="Line 53"/>
          <p:cNvSpPr>
            <a:spLocks noChangeShapeType="1"/>
          </p:cNvSpPr>
          <p:nvPr/>
        </p:nvSpPr>
        <p:spPr bwMode="auto">
          <a:xfrm>
            <a:off x="7467600" y="4961571"/>
            <a:ext cx="0" cy="36236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90" name="Line 54"/>
          <p:cNvSpPr>
            <a:spLocks noChangeShapeType="1"/>
          </p:cNvSpPr>
          <p:nvPr/>
        </p:nvSpPr>
        <p:spPr bwMode="auto">
          <a:xfrm>
            <a:off x="7924800" y="4889098"/>
            <a:ext cx="0" cy="43483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91" name="Line 55"/>
          <p:cNvSpPr>
            <a:spLocks noChangeShapeType="1"/>
          </p:cNvSpPr>
          <p:nvPr/>
        </p:nvSpPr>
        <p:spPr bwMode="auto">
          <a:xfrm>
            <a:off x="7620000" y="4961571"/>
            <a:ext cx="0" cy="36236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92" name="Line 56"/>
          <p:cNvSpPr>
            <a:spLocks noChangeShapeType="1"/>
          </p:cNvSpPr>
          <p:nvPr/>
        </p:nvSpPr>
        <p:spPr bwMode="auto">
          <a:xfrm>
            <a:off x="7772400" y="4932884"/>
            <a:ext cx="0" cy="39104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93" name="Line 57"/>
          <p:cNvSpPr>
            <a:spLocks noChangeShapeType="1"/>
          </p:cNvSpPr>
          <p:nvPr/>
        </p:nvSpPr>
        <p:spPr bwMode="auto">
          <a:xfrm flipH="1">
            <a:off x="6400800" y="4860412"/>
            <a:ext cx="76200" cy="147813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94" name="Line 58"/>
          <p:cNvSpPr>
            <a:spLocks noChangeShapeType="1"/>
          </p:cNvSpPr>
          <p:nvPr/>
        </p:nvSpPr>
        <p:spPr bwMode="auto">
          <a:xfrm>
            <a:off x="8001000" y="4949492"/>
            <a:ext cx="76200" cy="137697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95" name="Line 59"/>
          <p:cNvSpPr>
            <a:spLocks noChangeShapeType="1"/>
          </p:cNvSpPr>
          <p:nvPr/>
        </p:nvSpPr>
        <p:spPr bwMode="auto">
          <a:xfrm flipV="1">
            <a:off x="6400800" y="6326464"/>
            <a:ext cx="609600" cy="1207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96" name="Line 60"/>
          <p:cNvSpPr>
            <a:spLocks noChangeShapeType="1"/>
          </p:cNvSpPr>
          <p:nvPr/>
        </p:nvSpPr>
        <p:spPr bwMode="auto">
          <a:xfrm flipH="1">
            <a:off x="7467600" y="6338543"/>
            <a:ext cx="609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97" name="Line 61"/>
          <p:cNvSpPr>
            <a:spLocks noChangeShapeType="1"/>
          </p:cNvSpPr>
          <p:nvPr/>
        </p:nvSpPr>
        <p:spPr bwMode="auto">
          <a:xfrm>
            <a:off x="6705600" y="6338543"/>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198" name="Line 62"/>
          <p:cNvSpPr>
            <a:spLocks noChangeShapeType="1"/>
          </p:cNvSpPr>
          <p:nvPr/>
        </p:nvSpPr>
        <p:spPr bwMode="auto">
          <a:xfrm flipH="1">
            <a:off x="7543800" y="6338543"/>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211" name="Line 75"/>
          <p:cNvSpPr>
            <a:spLocks noChangeShapeType="1"/>
          </p:cNvSpPr>
          <p:nvPr/>
        </p:nvSpPr>
        <p:spPr bwMode="auto">
          <a:xfrm>
            <a:off x="6705600" y="6338543"/>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212" name="Line 76"/>
          <p:cNvSpPr>
            <a:spLocks noChangeShapeType="1"/>
          </p:cNvSpPr>
          <p:nvPr/>
        </p:nvSpPr>
        <p:spPr bwMode="auto">
          <a:xfrm flipH="1">
            <a:off x="7667625" y="6338543"/>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213" name="Arc 77"/>
          <p:cNvSpPr>
            <a:spLocks/>
          </p:cNvSpPr>
          <p:nvPr/>
        </p:nvSpPr>
        <p:spPr bwMode="auto">
          <a:xfrm rot="10800000" flipV="1">
            <a:off x="5888038" y="5166909"/>
            <a:ext cx="2590800" cy="797194"/>
          </a:xfrm>
          <a:custGeom>
            <a:avLst/>
            <a:gdLst>
              <a:gd name="G0" fmla="+- 21600 0 0"/>
              <a:gd name="G1" fmla="+- 16713 0 0"/>
              <a:gd name="G2" fmla="+- 21600 0 0"/>
              <a:gd name="T0" fmla="*/ 35917 w 43200"/>
              <a:gd name="T1" fmla="*/ 540 h 38313"/>
              <a:gd name="T2" fmla="*/ 7917 w 43200"/>
              <a:gd name="T3" fmla="*/ 0 h 38313"/>
              <a:gd name="T4" fmla="*/ 21600 w 43200"/>
              <a:gd name="T5" fmla="*/ 16713 h 38313"/>
            </a:gdLst>
            <a:ahLst/>
            <a:cxnLst>
              <a:cxn ang="0">
                <a:pos x="T0" y="T1"/>
              </a:cxn>
              <a:cxn ang="0">
                <a:pos x="T2" y="T3"/>
              </a:cxn>
              <a:cxn ang="0">
                <a:pos x="T4" y="T5"/>
              </a:cxn>
            </a:cxnLst>
            <a:rect l="0" t="0" r="r" b="b"/>
            <a:pathLst>
              <a:path w="43200" h="38313" fill="none" extrusionOk="0">
                <a:moveTo>
                  <a:pt x="35917" y="539"/>
                </a:moveTo>
                <a:cubicBezTo>
                  <a:pt x="40548" y="4639"/>
                  <a:pt x="43200" y="10527"/>
                  <a:pt x="43200" y="16713"/>
                </a:cubicBezTo>
                <a:cubicBezTo>
                  <a:pt x="43200" y="28642"/>
                  <a:pt x="33529" y="38313"/>
                  <a:pt x="21600" y="38313"/>
                </a:cubicBezTo>
                <a:cubicBezTo>
                  <a:pt x="9670" y="38313"/>
                  <a:pt x="0" y="28642"/>
                  <a:pt x="0" y="16713"/>
                </a:cubicBezTo>
                <a:cubicBezTo>
                  <a:pt x="0" y="10236"/>
                  <a:pt x="2905" y="4102"/>
                  <a:pt x="7916" y="-1"/>
                </a:cubicBezTo>
              </a:path>
              <a:path w="43200" h="38313" stroke="0" extrusionOk="0">
                <a:moveTo>
                  <a:pt x="35917" y="539"/>
                </a:moveTo>
                <a:cubicBezTo>
                  <a:pt x="40548" y="4639"/>
                  <a:pt x="43200" y="10527"/>
                  <a:pt x="43200" y="16713"/>
                </a:cubicBezTo>
                <a:cubicBezTo>
                  <a:pt x="43200" y="28642"/>
                  <a:pt x="33529" y="38313"/>
                  <a:pt x="21600" y="38313"/>
                </a:cubicBezTo>
                <a:cubicBezTo>
                  <a:pt x="9670" y="38313"/>
                  <a:pt x="0" y="28642"/>
                  <a:pt x="0" y="16713"/>
                </a:cubicBezTo>
                <a:cubicBezTo>
                  <a:pt x="0" y="10236"/>
                  <a:pt x="2905" y="4102"/>
                  <a:pt x="7916" y="-1"/>
                </a:cubicBezTo>
                <a:lnTo>
                  <a:pt x="21600" y="16713"/>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nvGrpSpPr>
          <p:cNvPr id="91214" name="Group 78"/>
          <p:cNvGrpSpPr>
            <a:grpSpLocks/>
          </p:cNvGrpSpPr>
          <p:nvPr/>
        </p:nvGrpSpPr>
        <p:grpSpPr bwMode="auto">
          <a:xfrm>
            <a:off x="7010401" y="5674214"/>
            <a:ext cx="492125" cy="688486"/>
            <a:chOff x="1402" y="2202"/>
            <a:chExt cx="449" cy="696"/>
          </a:xfrm>
        </p:grpSpPr>
        <p:sp>
          <p:nvSpPr>
            <p:cNvPr id="91215" name="Litebulb"/>
            <p:cNvSpPr>
              <a:spLocks noEditPoints="1" noChangeArrowheads="1"/>
            </p:cNvSpPr>
            <p:nvPr/>
          </p:nvSpPr>
          <p:spPr bwMode="auto">
            <a:xfrm>
              <a:off x="1402" y="2202"/>
              <a:ext cx="449" cy="645"/>
            </a:xfrm>
            <a:custGeom>
              <a:avLst/>
              <a:gdLst>
                <a:gd name="T0" fmla="*/ 10800 w 21600"/>
                <a:gd name="T1" fmla="*/ 0 h 21600"/>
                <a:gd name="T2" fmla="*/ 21600 w 21600"/>
                <a:gd name="T3" fmla="*/ 7782 h 21600"/>
                <a:gd name="T4" fmla="*/ 0 w 21600"/>
                <a:gd name="T5" fmla="*/ 7782 h 21600"/>
                <a:gd name="T6" fmla="*/ 10800 w 21600"/>
                <a:gd name="T7" fmla="*/ 21600 h 21600"/>
                <a:gd name="T8" fmla="*/ 3556 w 21600"/>
                <a:gd name="T9" fmla="*/ 2188 h 21600"/>
                <a:gd name="T10" fmla="*/ 18277 w 21600"/>
                <a:gd name="T11" fmla="*/ 9282 h 21600"/>
              </a:gdLst>
              <a:ahLst/>
              <a:cxnLst>
                <a:cxn ang="0">
                  <a:pos x="T0" y="T1"/>
                </a:cxn>
                <a:cxn ang="0">
                  <a:pos x="T2" y="T3"/>
                </a:cxn>
                <a:cxn ang="0">
                  <a:pos x="T4" y="T5"/>
                </a:cxn>
                <a:cxn ang="0">
                  <a:pos x="T6" y="T7"/>
                </a:cxn>
              </a:cxnLst>
              <a:rect l="T8" t="T9" r="T10" b="T11"/>
              <a:pathLst>
                <a:path w="21600" h="21600" extrusionOk="0">
                  <a:moveTo>
                    <a:pt x="10825" y="21723"/>
                  </a:moveTo>
                  <a:lnTo>
                    <a:pt x="11215" y="21723"/>
                  </a:lnTo>
                  <a:lnTo>
                    <a:pt x="11552" y="21688"/>
                  </a:lnTo>
                  <a:lnTo>
                    <a:pt x="11916" y="21617"/>
                  </a:lnTo>
                  <a:lnTo>
                    <a:pt x="12253" y="21547"/>
                  </a:lnTo>
                  <a:lnTo>
                    <a:pt x="12617" y="21441"/>
                  </a:lnTo>
                  <a:lnTo>
                    <a:pt x="12902" y="21317"/>
                  </a:lnTo>
                  <a:lnTo>
                    <a:pt x="13162" y="21176"/>
                  </a:lnTo>
                  <a:lnTo>
                    <a:pt x="13396" y="21000"/>
                  </a:lnTo>
                  <a:lnTo>
                    <a:pt x="13655" y="20841"/>
                  </a:lnTo>
                  <a:lnTo>
                    <a:pt x="13863" y="20629"/>
                  </a:lnTo>
                  <a:lnTo>
                    <a:pt x="14045" y="20435"/>
                  </a:lnTo>
                  <a:lnTo>
                    <a:pt x="14200" y="20223"/>
                  </a:lnTo>
                  <a:lnTo>
                    <a:pt x="14356" y="19994"/>
                  </a:lnTo>
                  <a:lnTo>
                    <a:pt x="14460" y="19747"/>
                  </a:lnTo>
                  <a:lnTo>
                    <a:pt x="14512" y="19482"/>
                  </a:lnTo>
                  <a:lnTo>
                    <a:pt x="14512" y="19235"/>
                  </a:lnTo>
                  <a:lnTo>
                    <a:pt x="14512" y="19147"/>
                  </a:lnTo>
                  <a:lnTo>
                    <a:pt x="14512" y="18900"/>
                  </a:lnTo>
                  <a:lnTo>
                    <a:pt x="14512" y="18529"/>
                  </a:lnTo>
                  <a:lnTo>
                    <a:pt x="14512" y="18052"/>
                  </a:lnTo>
                  <a:lnTo>
                    <a:pt x="14512" y="17505"/>
                  </a:lnTo>
                  <a:lnTo>
                    <a:pt x="14512" y="16976"/>
                  </a:lnTo>
                  <a:lnTo>
                    <a:pt x="14512" y="16464"/>
                  </a:lnTo>
                  <a:lnTo>
                    <a:pt x="14512" y="15952"/>
                  </a:lnTo>
                  <a:lnTo>
                    <a:pt x="14512" y="15758"/>
                  </a:lnTo>
                  <a:lnTo>
                    <a:pt x="14616" y="15547"/>
                  </a:lnTo>
                  <a:lnTo>
                    <a:pt x="14694" y="15352"/>
                  </a:lnTo>
                  <a:lnTo>
                    <a:pt x="14798" y="15141"/>
                  </a:lnTo>
                  <a:lnTo>
                    <a:pt x="15161" y="14735"/>
                  </a:lnTo>
                  <a:lnTo>
                    <a:pt x="15602" y="14329"/>
                  </a:lnTo>
                  <a:lnTo>
                    <a:pt x="16745" y="13552"/>
                  </a:lnTo>
                  <a:lnTo>
                    <a:pt x="18043" y="12670"/>
                  </a:lnTo>
                  <a:lnTo>
                    <a:pt x="18744" y="12194"/>
                  </a:lnTo>
                  <a:lnTo>
                    <a:pt x="19341" y="11647"/>
                  </a:lnTo>
                  <a:lnTo>
                    <a:pt x="19938" y="11099"/>
                  </a:lnTo>
                  <a:lnTo>
                    <a:pt x="20483" y="10464"/>
                  </a:lnTo>
                  <a:lnTo>
                    <a:pt x="20743" y="10164"/>
                  </a:lnTo>
                  <a:lnTo>
                    <a:pt x="20950" y="9794"/>
                  </a:lnTo>
                  <a:lnTo>
                    <a:pt x="21132" y="9441"/>
                  </a:lnTo>
                  <a:lnTo>
                    <a:pt x="21288" y="9035"/>
                  </a:lnTo>
                  <a:lnTo>
                    <a:pt x="21444" y="8664"/>
                  </a:lnTo>
                  <a:lnTo>
                    <a:pt x="21548" y="8223"/>
                  </a:lnTo>
                  <a:lnTo>
                    <a:pt x="21600" y="7782"/>
                  </a:lnTo>
                  <a:lnTo>
                    <a:pt x="21600" y="7341"/>
                  </a:lnTo>
                  <a:lnTo>
                    <a:pt x="21600" y="6935"/>
                  </a:lnTo>
                  <a:lnTo>
                    <a:pt x="21548" y="6564"/>
                  </a:lnTo>
                  <a:lnTo>
                    <a:pt x="21496" y="6229"/>
                  </a:lnTo>
                  <a:lnTo>
                    <a:pt x="21392" y="5858"/>
                  </a:lnTo>
                  <a:lnTo>
                    <a:pt x="21288" y="5523"/>
                  </a:lnTo>
                  <a:lnTo>
                    <a:pt x="21132" y="5135"/>
                  </a:lnTo>
                  <a:lnTo>
                    <a:pt x="20950" y="4800"/>
                  </a:lnTo>
                  <a:lnTo>
                    <a:pt x="20743" y="4464"/>
                  </a:lnTo>
                  <a:lnTo>
                    <a:pt x="20535" y="4164"/>
                  </a:lnTo>
                  <a:lnTo>
                    <a:pt x="20301" y="3847"/>
                  </a:lnTo>
                  <a:lnTo>
                    <a:pt x="20042" y="3547"/>
                  </a:lnTo>
                  <a:lnTo>
                    <a:pt x="19782" y="3247"/>
                  </a:lnTo>
                  <a:lnTo>
                    <a:pt x="19133" y="2664"/>
                  </a:lnTo>
                  <a:lnTo>
                    <a:pt x="18458" y="2152"/>
                  </a:lnTo>
                  <a:lnTo>
                    <a:pt x="17705" y="1694"/>
                  </a:lnTo>
                  <a:lnTo>
                    <a:pt x="16849" y="1252"/>
                  </a:lnTo>
                  <a:lnTo>
                    <a:pt x="16407" y="1076"/>
                  </a:lnTo>
                  <a:lnTo>
                    <a:pt x="15940" y="900"/>
                  </a:lnTo>
                  <a:lnTo>
                    <a:pt x="15499" y="741"/>
                  </a:lnTo>
                  <a:lnTo>
                    <a:pt x="15057" y="600"/>
                  </a:lnTo>
                  <a:lnTo>
                    <a:pt x="14564" y="458"/>
                  </a:lnTo>
                  <a:lnTo>
                    <a:pt x="14045" y="335"/>
                  </a:lnTo>
                  <a:lnTo>
                    <a:pt x="13500" y="229"/>
                  </a:lnTo>
                  <a:lnTo>
                    <a:pt x="13006" y="158"/>
                  </a:lnTo>
                  <a:lnTo>
                    <a:pt x="12461" y="88"/>
                  </a:lnTo>
                  <a:lnTo>
                    <a:pt x="11968" y="52"/>
                  </a:lnTo>
                  <a:lnTo>
                    <a:pt x="11423" y="17"/>
                  </a:lnTo>
                  <a:lnTo>
                    <a:pt x="10825" y="17"/>
                  </a:lnTo>
                  <a:lnTo>
                    <a:pt x="10254" y="17"/>
                  </a:lnTo>
                  <a:lnTo>
                    <a:pt x="9709" y="52"/>
                  </a:lnTo>
                  <a:lnTo>
                    <a:pt x="9216" y="88"/>
                  </a:lnTo>
                  <a:lnTo>
                    <a:pt x="8671" y="158"/>
                  </a:lnTo>
                  <a:lnTo>
                    <a:pt x="8177" y="229"/>
                  </a:lnTo>
                  <a:lnTo>
                    <a:pt x="7632" y="335"/>
                  </a:lnTo>
                  <a:lnTo>
                    <a:pt x="7113" y="458"/>
                  </a:lnTo>
                  <a:lnTo>
                    <a:pt x="6620" y="600"/>
                  </a:lnTo>
                  <a:lnTo>
                    <a:pt x="6178" y="741"/>
                  </a:lnTo>
                  <a:lnTo>
                    <a:pt x="5737" y="900"/>
                  </a:lnTo>
                  <a:lnTo>
                    <a:pt x="5270" y="1076"/>
                  </a:lnTo>
                  <a:lnTo>
                    <a:pt x="4828" y="1252"/>
                  </a:lnTo>
                  <a:lnTo>
                    <a:pt x="3972" y="1694"/>
                  </a:lnTo>
                  <a:lnTo>
                    <a:pt x="3219" y="2152"/>
                  </a:lnTo>
                  <a:lnTo>
                    <a:pt x="2544" y="2664"/>
                  </a:lnTo>
                  <a:lnTo>
                    <a:pt x="1895" y="3247"/>
                  </a:lnTo>
                  <a:lnTo>
                    <a:pt x="1635" y="3547"/>
                  </a:lnTo>
                  <a:lnTo>
                    <a:pt x="1375" y="3847"/>
                  </a:lnTo>
                  <a:lnTo>
                    <a:pt x="1142" y="4164"/>
                  </a:lnTo>
                  <a:lnTo>
                    <a:pt x="934" y="4464"/>
                  </a:lnTo>
                  <a:lnTo>
                    <a:pt x="726" y="4800"/>
                  </a:lnTo>
                  <a:lnTo>
                    <a:pt x="545" y="5135"/>
                  </a:lnTo>
                  <a:lnTo>
                    <a:pt x="389" y="5523"/>
                  </a:lnTo>
                  <a:lnTo>
                    <a:pt x="285" y="5858"/>
                  </a:lnTo>
                  <a:lnTo>
                    <a:pt x="181" y="6229"/>
                  </a:lnTo>
                  <a:lnTo>
                    <a:pt x="129" y="6564"/>
                  </a:lnTo>
                  <a:lnTo>
                    <a:pt x="77" y="6935"/>
                  </a:lnTo>
                  <a:lnTo>
                    <a:pt x="77" y="7341"/>
                  </a:lnTo>
                  <a:lnTo>
                    <a:pt x="77" y="7782"/>
                  </a:lnTo>
                  <a:lnTo>
                    <a:pt x="129" y="8223"/>
                  </a:lnTo>
                  <a:lnTo>
                    <a:pt x="233" y="8664"/>
                  </a:lnTo>
                  <a:lnTo>
                    <a:pt x="389" y="9035"/>
                  </a:lnTo>
                  <a:lnTo>
                    <a:pt x="545" y="9441"/>
                  </a:lnTo>
                  <a:lnTo>
                    <a:pt x="726" y="9794"/>
                  </a:lnTo>
                  <a:lnTo>
                    <a:pt x="934" y="10164"/>
                  </a:lnTo>
                  <a:lnTo>
                    <a:pt x="1194" y="10464"/>
                  </a:lnTo>
                  <a:lnTo>
                    <a:pt x="1739" y="11099"/>
                  </a:lnTo>
                  <a:lnTo>
                    <a:pt x="2336" y="11647"/>
                  </a:lnTo>
                  <a:lnTo>
                    <a:pt x="2933" y="12194"/>
                  </a:lnTo>
                  <a:lnTo>
                    <a:pt x="3634" y="12670"/>
                  </a:lnTo>
                  <a:lnTo>
                    <a:pt x="4932" y="13552"/>
                  </a:lnTo>
                  <a:lnTo>
                    <a:pt x="6075" y="14329"/>
                  </a:lnTo>
                  <a:lnTo>
                    <a:pt x="6516" y="14735"/>
                  </a:lnTo>
                  <a:lnTo>
                    <a:pt x="6879" y="15141"/>
                  </a:lnTo>
                  <a:lnTo>
                    <a:pt x="6983" y="15352"/>
                  </a:lnTo>
                  <a:lnTo>
                    <a:pt x="7061" y="15547"/>
                  </a:lnTo>
                  <a:lnTo>
                    <a:pt x="7165" y="15758"/>
                  </a:lnTo>
                  <a:lnTo>
                    <a:pt x="7165" y="15952"/>
                  </a:lnTo>
                  <a:lnTo>
                    <a:pt x="7165" y="16464"/>
                  </a:lnTo>
                  <a:lnTo>
                    <a:pt x="7165" y="16976"/>
                  </a:lnTo>
                  <a:lnTo>
                    <a:pt x="7165" y="17505"/>
                  </a:lnTo>
                  <a:lnTo>
                    <a:pt x="7165" y="18052"/>
                  </a:lnTo>
                  <a:lnTo>
                    <a:pt x="7165" y="18529"/>
                  </a:lnTo>
                  <a:lnTo>
                    <a:pt x="7165" y="18900"/>
                  </a:lnTo>
                  <a:lnTo>
                    <a:pt x="7165" y="19147"/>
                  </a:lnTo>
                  <a:lnTo>
                    <a:pt x="7165" y="19235"/>
                  </a:lnTo>
                  <a:lnTo>
                    <a:pt x="7165" y="19482"/>
                  </a:lnTo>
                  <a:lnTo>
                    <a:pt x="7217" y="19747"/>
                  </a:lnTo>
                  <a:lnTo>
                    <a:pt x="7321" y="19994"/>
                  </a:lnTo>
                  <a:lnTo>
                    <a:pt x="7476" y="20223"/>
                  </a:lnTo>
                  <a:lnTo>
                    <a:pt x="7632" y="20435"/>
                  </a:lnTo>
                  <a:lnTo>
                    <a:pt x="7814" y="20629"/>
                  </a:lnTo>
                  <a:lnTo>
                    <a:pt x="8022" y="20841"/>
                  </a:lnTo>
                  <a:lnTo>
                    <a:pt x="8281" y="21000"/>
                  </a:lnTo>
                  <a:lnTo>
                    <a:pt x="8515" y="21176"/>
                  </a:lnTo>
                  <a:lnTo>
                    <a:pt x="8775" y="21317"/>
                  </a:lnTo>
                  <a:lnTo>
                    <a:pt x="9060" y="21441"/>
                  </a:lnTo>
                  <a:lnTo>
                    <a:pt x="9424" y="21547"/>
                  </a:lnTo>
                  <a:lnTo>
                    <a:pt x="9761" y="21617"/>
                  </a:lnTo>
                  <a:lnTo>
                    <a:pt x="10125" y="21688"/>
                  </a:lnTo>
                  <a:lnTo>
                    <a:pt x="10462" y="21723"/>
                  </a:lnTo>
                  <a:lnTo>
                    <a:pt x="10825" y="21723"/>
                  </a:lnTo>
                  <a:close/>
                </a:path>
                <a:path w="21600" h="21600" extrusionOk="0">
                  <a:moveTo>
                    <a:pt x="9242" y="14417"/>
                  </a:moveTo>
                  <a:lnTo>
                    <a:pt x="8541" y="12035"/>
                  </a:lnTo>
                  <a:lnTo>
                    <a:pt x="7295" y="10129"/>
                  </a:lnTo>
                  <a:lnTo>
                    <a:pt x="6905" y="9652"/>
                  </a:lnTo>
                  <a:lnTo>
                    <a:pt x="8541" y="10182"/>
                  </a:lnTo>
                  <a:lnTo>
                    <a:pt x="9787" y="9547"/>
                  </a:lnTo>
                  <a:lnTo>
                    <a:pt x="11189" y="10129"/>
                  </a:lnTo>
                  <a:lnTo>
                    <a:pt x="12279" y="9547"/>
                  </a:lnTo>
                  <a:lnTo>
                    <a:pt x="13370" y="10076"/>
                  </a:lnTo>
                  <a:lnTo>
                    <a:pt x="14850" y="9652"/>
                  </a:lnTo>
                  <a:lnTo>
                    <a:pt x="12902" y="12247"/>
                  </a:lnTo>
                  <a:lnTo>
                    <a:pt x="12357" y="14417"/>
                  </a:lnTo>
                  <a:moveTo>
                    <a:pt x="7191" y="15952"/>
                  </a:moveTo>
                  <a:lnTo>
                    <a:pt x="14512" y="15952"/>
                  </a:lnTo>
                  <a:lnTo>
                    <a:pt x="14512" y="17064"/>
                  </a:lnTo>
                  <a:lnTo>
                    <a:pt x="7191" y="17047"/>
                  </a:lnTo>
                  <a:lnTo>
                    <a:pt x="7191" y="18123"/>
                  </a:lnTo>
                  <a:lnTo>
                    <a:pt x="14512" y="18158"/>
                  </a:lnTo>
                  <a:lnTo>
                    <a:pt x="14538" y="19182"/>
                  </a:lnTo>
                  <a:lnTo>
                    <a:pt x="7217" y="19182"/>
                  </a:lnTo>
                </a:path>
              </a:pathLst>
            </a:custGeom>
            <a:solidFill>
              <a:schemeClr val="bg1"/>
            </a:solidFill>
            <a:ln w="3175">
              <a:solidFill>
                <a:srgbClr val="FF3300"/>
              </a:solidFill>
              <a:miter lim="800000"/>
              <a:headEnd/>
              <a:tailEnd/>
            </a:ln>
          </p:spPr>
          <p:txBody>
            <a:bodyPr/>
            <a:lstStyle/>
            <a:p>
              <a:endParaRPr lang="vi-VN"/>
            </a:p>
          </p:txBody>
        </p:sp>
        <p:sp>
          <p:nvSpPr>
            <p:cNvPr id="91216" name="Oval 80"/>
            <p:cNvSpPr>
              <a:spLocks noChangeArrowheads="1"/>
            </p:cNvSpPr>
            <p:nvPr/>
          </p:nvSpPr>
          <p:spPr bwMode="auto">
            <a:xfrm>
              <a:off x="1453" y="2774"/>
              <a:ext cx="350" cy="124"/>
            </a:xfrm>
            <a:prstGeom prst="ellipse">
              <a:avLst/>
            </a:prstGeom>
            <a:solidFill>
              <a:srgbClr val="0099FF"/>
            </a:solidFill>
            <a:ln w="9525">
              <a:round/>
              <a:headEnd/>
              <a:tailEnd/>
            </a:ln>
            <a:effectLst/>
            <a:scene3d>
              <a:camera prst="legacyObliqueTopRight">
                <a:rot lat="16199998" lon="0" rev="0"/>
              </a:camera>
              <a:lightRig rig="legacyFlat1" dir="t"/>
            </a:scene3d>
            <a:sp3d extrusionH="100000" prstMaterial="legacyMetal">
              <a:bevelT w="13500" h="13500" prst="angle"/>
              <a:bevelB w="13500" h="13500" prst="angle"/>
              <a:extrusionClr>
                <a:srgbClr val="0099FF"/>
              </a:extrusionClr>
              <a:contourClr>
                <a:srgbClr val="0099F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vi-VN"/>
            </a:p>
          </p:txBody>
        </p:sp>
        <p:sp>
          <p:nvSpPr>
            <p:cNvPr id="91217" name="AutoShape 81"/>
            <p:cNvSpPr>
              <a:spLocks noChangeArrowheads="1"/>
            </p:cNvSpPr>
            <p:nvPr/>
          </p:nvSpPr>
          <p:spPr bwMode="auto">
            <a:xfrm rot="16200000">
              <a:off x="1541" y="2686"/>
              <a:ext cx="172" cy="162"/>
            </a:xfrm>
            <a:prstGeom prst="flowChartOnlineStorage">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solidFill>
                <a:srgbClr val="FF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grpSp>
        <p:nvGrpSpPr>
          <p:cNvPr id="91176" name="Group 40"/>
          <p:cNvGrpSpPr>
            <a:grpSpLocks/>
          </p:cNvGrpSpPr>
          <p:nvPr/>
        </p:nvGrpSpPr>
        <p:grpSpPr bwMode="auto">
          <a:xfrm>
            <a:off x="6505576" y="2043903"/>
            <a:ext cx="1571625" cy="2882205"/>
            <a:chOff x="3042" y="576"/>
            <a:chExt cx="990" cy="2064"/>
          </a:xfrm>
        </p:grpSpPr>
        <p:sp>
          <p:nvSpPr>
            <p:cNvPr id="91177" name="AutoShape 41"/>
            <p:cNvSpPr>
              <a:spLocks noChangeArrowheads="1"/>
            </p:cNvSpPr>
            <p:nvPr/>
          </p:nvSpPr>
          <p:spPr bwMode="auto">
            <a:xfrm>
              <a:off x="3042" y="576"/>
              <a:ext cx="960" cy="384"/>
            </a:xfrm>
            <a:prstGeom prst="flowChartMagneticDisk">
              <a:avLst/>
            </a:prstGeom>
            <a:gradFill rotWithShape="1">
              <a:gsLst>
                <a:gs pos="0">
                  <a:schemeClr val="tx2">
                    <a:gamma/>
                    <a:tint val="34902"/>
                    <a:invGamma/>
                  </a:schemeClr>
                </a:gs>
                <a:gs pos="50000">
                  <a:schemeClr val="tx2"/>
                </a:gs>
                <a:gs pos="100000">
                  <a:schemeClr val="tx2">
                    <a:gamma/>
                    <a:tint val="34902"/>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78" name="AutoShape 42"/>
            <p:cNvSpPr>
              <a:spLocks noChangeArrowheads="1"/>
            </p:cNvSpPr>
            <p:nvPr/>
          </p:nvSpPr>
          <p:spPr bwMode="auto">
            <a:xfrm>
              <a:off x="3054" y="2064"/>
              <a:ext cx="960" cy="576"/>
            </a:xfrm>
            <a:prstGeom prst="flowChartMagneticDisk">
              <a:avLst/>
            </a:prstGeom>
            <a:gradFill rotWithShape="1">
              <a:gsLst>
                <a:gs pos="0">
                  <a:srgbClr val="FF0066"/>
                </a:gs>
                <a:gs pos="100000">
                  <a:srgbClr val="6666FF"/>
                </a:gs>
              </a:gsLst>
              <a:lin ang="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79" name="Rectangle 43"/>
            <p:cNvSpPr>
              <a:spLocks noChangeArrowheads="1"/>
            </p:cNvSpPr>
            <p:nvPr/>
          </p:nvSpPr>
          <p:spPr bwMode="auto">
            <a:xfrm>
              <a:off x="3456" y="960"/>
              <a:ext cx="144" cy="1200"/>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180" name="Text Box 44"/>
            <p:cNvSpPr txBox="1">
              <a:spLocks noChangeArrowheads="1"/>
            </p:cNvSpPr>
            <p:nvPr/>
          </p:nvSpPr>
          <p:spPr bwMode="auto">
            <a:xfrm>
              <a:off x="3120" y="225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800" b="1"/>
                <a:t>N</a:t>
              </a:r>
            </a:p>
          </p:txBody>
        </p:sp>
        <p:sp>
          <p:nvSpPr>
            <p:cNvPr id="91181" name="Text Box 45"/>
            <p:cNvSpPr txBox="1">
              <a:spLocks noChangeArrowheads="1"/>
            </p:cNvSpPr>
            <p:nvPr/>
          </p:nvSpPr>
          <p:spPr bwMode="auto">
            <a:xfrm>
              <a:off x="3696" y="225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800" b="1"/>
                <a:t>S</a:t>
              </a:r>
            </a:p>
          </p:txBody>
        </p:sp>
      </p:grpSp>
      <p:grpSp>
        <p:nvGrpSpPr>
          <p:cNvPr id="91205" name="Group 69"/>
          <p:cNvGrpSpPr>
            <a:grpSpLocks/>
          </p:cNvGrpSpPr>
          <p:nvPr/>
        </p:nvGrpSpPr>
        <p:grpSpPr bwMode="auto">
          <a:xfrm>
            <a:off x="6493253" y="2043903"/>
            <a:ext cx="1571625" cy="2935635"/>
            <a:chOff x="3042" y="576"/>
            <a:chExt cx="990" cy="2064"/>
          </a:xfrm>
        </p:grpSpPr>
        <p:sp>
          <p:nvSpPr>
            <p:cNvPr id="91206" name="AutoShape 70"/>
            <p:cNvSpPr>
              <a:spLocks noChangeArrowheads="1"/>
            </p:cNvSpPr>
            <p:nvPr/>
          </p:nvSpPr>
          <p:spPr bwMode="auto">
            <a:xfrm>
              <a:off x="3042" y="576"/>
              <a:ext cx="960" cy="384"/>
            </a:xfrm>
            <a:prstGeom prst="flowChartMagneticDisk">
              <a:avLst/>
            </a:prstGeom>
            <a:gradFill rotWithShape="1">
              <a:gsLst>
                <a:gs pos="0">
                  <a:schemeClr val="tx2">
                    <a:gamma/>
                    <a:tint val="34902"/>
                    <a:invGamma/>
                  </a:schemeClr>
                </a:gs>
                <a:gs pos="50000">
                  <a:schemeClr val="tx2"/>
                </a:gs>
                <a:gs pos="100000">
                  <a:schemeClr val="tx2">
                    <a:gamma/>
                    <a:tint val="34902"/>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207" name="AutoShape 71"/>
            <p:cNvSpPr>
              <a:spLocks noChangeArrowheads="1"/>
            </p:cNvSpPr>
            <p:nvPr/>
          </p:nvSpPr>
          <p:spPr bwMode="auto">
            <a:xfrm>
              <a:off x="3054" y="2064"/>
              <a:ext cx="960" cy="576"/>
            </a:xfrm>
            <a:prstGeom prst="flowChartMagneticDisk">
              <a:avLst/>
            </a:prstGeom>
            <a:gradFill rotWithShape="1">
              <a:gsLst>
                <a:gs pos="0">
                  <a:srgbClr val="FF0066"/>
                </a:gs>
                <a:gs pos="100000">
                  <a:srgbClr val="6666FF"/>
                </a:gs>
              </a:gsLst>
              <a:lin ang="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208" name="Rectangle 72"/>
            <p:cNvSpPr>
              <a:spLocks noChangeArrowheads="1"/>
            </p:cNvSpPr>
            <p:nvPr/>
          </p:nvSpPr>
          <p:spPr bwMode="auto">
            <a:xfrm>
              <a:off x="3456" y="960"/>
              <a:ext cx="144" cy="1200"/>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91209" name="Text Box 73"/>
            <p:cNvSpPr txBox="1">
              <a:spLocks noChangeArrowheads="1"/>
            </p:cNvSpPr>
            <p:nvPr/>
          </p:nvSpPr>
          <p:spPr bwMode="auto">
            <a:xfrm>
              <a:off x="3120" y="225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800" b="1"/>
                <a:t>N</a:t>
              </a:r>
            </a:p>
          </p:txBody>
        </p:sp>
        <p:sp>
          <p:nvSpPr>
            <p:cNvPr id="91210" name="Text Box 74"/>
            <p:cNvSpPr txBox="1">
              <a:spLocks noChangeArrowheads="1"/>
            </p:cNvSpPr>
            <p:nvPr/>
          </p:nvSpPr>
          <p:spPr bwMode="auto">
            <a:xfrm>
              <a:off x="3696" y="225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800" b="1"/>
                <a:t>S</a:t>
              </a:r>
            </a:p>
          </p:txBody>
        </p:sp>
      </p:grpSp>
      <p:sp>
        <p:nvSpPr>
          <p:cNvPr id="91218" name="Oval 82"/>
          <p:cNvSpPr>
            <a:spLocks noChangeArrowheads="1"/>
          </p:cNvSpPr>
          <p:nvPr/>
        </p:nvSpPr>
        <p:spPr bwMode="auto">
          <a:xfrm>
            <a:off x="6521570" y="5324588"/>
            <a:ext cx="1447800" cy="1159555"/>
          </a:xfrm>
          <a:prstGeom prst="ellipse">
            <a:avLst/>
          </a:prstGeom>
          <a:gradFill rotWithShape="1">
            <a:gsLst>
              <a:gs pos="0">
                <a:srgbClr val="FFFF00">
                  <a:gamma/>
                  <a:shade val="89020"/>
                  <a:invGamma/>
                </a:srgbClr>
              </a:gs>
              <a:gs pos="100000">
                <a:srgbClr val="FFFF00">
                  <a:alpha val="0"/>
                </a:srgbClr>
              </a:gs>
            </a:gsLst>
            <a:path path="shape">
              <a:fillToRect l="50000" t="50000" r="50000" b="50000"/>
            </a:path>
          </a:gradFill>
          <a:ln>
            <a:noFill/>
          </a:ln>
          <a:effectLst/>
          <a:extLst>
            <a:ext uri="{91240B29-F687-4F45-9708-019B960494DF}">
              <a14:hiddenLine xmlns:a14="http://schemas.microsoft.com/office/drawing/2010/main" w="9525">
                <a:solidFill>
                  <a:srgbClr val="00FF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vi-VN" dirty="0"/>
              <a:t>   </a:t>
            </a:r>
          </a:p>
        </p:txBody>
      </p:sp>
      <p:sp>
        <p:nvSpPr>
          <p:cNvPr id="2" name="Text Box 6">
            <a:extLst>
              <a:ext uri="{FF2B5EF4-FFF2-40B4-BE49-F238E27FC236}">
                <a16:creationId xmlns:a16="http://schemas.microsoft.com/office/drawing/2014/main" id="{0AEF48E8-DFCD-8E98-AEED-CB2C63EB1871}"/>
              </a:ext>
            </a:extLst>
          </p:cNvPr>
          <p:cNvSpPr txBox="1">
            <a:spLocks noChangeArrowheads="1"/>
          </p:cNvSpPr>
          <p:nvPr/>
        </p:nvSpPr>
        <p:spPr bwMode="auto">
          <a:xfrm>
            <a:off x="2618709" y="28050"/>
            <a:ext cx="7259381" cy="523220"/>
          </a:xfrm>
          <a:prstGeom prst="rect">
            <a:avLst/>
          </a:prstGeom>
          <a:noFill/>
          <a:ln w="9525">
            <a:noFill/>
            <a:miter lim="800000"/>
            <a:headEnd/>
            <a:tailEnd/>
          </a:ln>
          <a:effectLst/>
        </p:spPr>
        <p:txBody>
          <a:bodyPr wrap="square">
            <a:spAutoFit/>
          </a:bodyPr>
          <a:lstStyle/>
          <a:p>
            <a:pPr>
              <a:spcBef>
                <a:spcPct val="50000"/>
              </a:spcBef>
              <a:defRPr/>
            </a:pPr>
            <a:r>
              <a:rPr lang="en-US" sz="2800" b="1" i="1" dirty="0">
                <a:solidFill>
                  <a:srgbClr val="FF0000"/>
                </a:solidFill>
                <a:effectLst>
                  <a:outerShdw blurRad="38100" dist="38100" dir="2700000" algn="tl">
                    <a:srgbClr val="C0C0C0"/>
                  </a:outerShdw>
                </a:effectLst>
                <a:latin typeface="Arial" charset="0"/>
                <a:cs typeface="Arial" charset="0"/>
              </a:rPr>
              <a:t>Tiết 37: </a:t>
            </a:r>
            <a:r>
              <a:rPr lang="en-US" sz="2800" b="1" dirty="0">
                <a:solidFill>
                  <a:srgbClr val="FF0000"/>
                </a:solidFill>
                <a:effectLst>
                  <a:outerShdw blurRad="38100" dist="38100" dir="2700000" algn="tl">
                    <a:srgbClr val="C0C0C0"/>
                  </a:outerShdw>
                </a:effectLst>
                <a:latin typeface="Arial" charset="0"/>
                <a:cs typeface="Arial" charset="0"/>
              </a:rPr>
              <a:t>HIỆN TƯỢNG CẢM ỨNG ĐIỆN TỪ</a:t>
            </a:r>
            <a:endParaRPr lang="en-US" sz="2800" b="1" i="1" dirty="0">
              <a:solidFill>
                <a:srgbClr val="FF0000"/>
              </a:solidFill>
              <a:effectLst>
                <a:outerShdw blurRad="38100" dist="38100" dir="2700000" algn="tl">
                  <a:srgbClr val="C0C0C0"/>
                </a:outerShdw>
              </a:effectLst>
              <a:latin typeface="Arial" charset="0"/>
              <a:cs typeface="Arial" charset="0"/>
            </a:endParaRPr>
          </a:p>
        </p:txBody>
      </p:sp>
    </p:spTree>
    <p:extLst>
      <p:ext uri="{BB962C8B-B14F-4D97-AF65-F5344CB8AC3E}">
        <p14:creationId xmlns:p14="http://schemas.microsoft.com/office/powerpoint/2010/main" val="15896799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91141"/>
                                        </p:tgtEl>
                                        <p:attrNameLst>
                                          <p:attrName>style.visibility</p:attrName>
                                        </p:attrNameLst>
                                      </p:cBhvr>
                                      <p:to>
                                        <p:strVal val="visible"/>
                                      </p:to>
                                    </p:set>
                                    <p:animEffect transition="in" filter="blinds(horizontal)">
                                      <p:cBhvr>
                                        <p:cTn id="7" dur="500"/>
                                        <p:tgtEl>
                                          <p:spTgt spid="9114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1205"/>
                                        </p:tgtEl>
                                        <p:attrNameLst>
                                          <p:attrName>style.visibility</p:attrName>
                                        </p:attrNameLst>
                                      </p:cBhvr>
                                      <p:to>
                                        <p:strVal val="visible"/>
                                      </p:to>
                                    </p:set>
                                    <p:animEffect transition="in" filter="fade">
                                      <p:cBhvr>
                                        <p:cTn id="12" dur="2000"/>
                                        <p:tgtEl>
                                          <p:spTgt spid="91205"/>
                                        </p:tgtEl>
                                      </p:cBhvr>
                                    </p:animEffect>
                                  </p:childTnLst>
                                </p:cTn>
                              </p:par>
                            </p:childTnLst>
                          </p:cTn>
                        </p:par>
                        <p:par>
                          <p:cTn id="13" fill="hold">
                            <p:stCondLst>
                              <p:cond delay="2000"/>
                            </p:stCondLst>
                            <p:childTnLst>
                              <p:par>
                                <p:cTn id="14" presetID="19" presetClass="entr" presetSubtype="10" repeatCount="indefinite" fill="hold" nodeType="afterEffect">
                                  <p:stCondLst>
                                    <p:cond delay="0"/>
                                  </p:stCondLst>
                                  <p:childTnLst>
                                    <p:set>
                                      <p:cBhvr>
                                        <p:cTn id="15" dur="1" fill="hold">
                                          <p:stCondLst>
                                            <p:cond delay="0"/>
                                          </p:stCondLst>
                                        </p:cTn>
                                        <p:tgtEl>
                                          <p:spTgt spid="91205"/>
                                        </p:tgtEl>
                                        <p:attrNameLst>
                                          <p:attrName>style.visibility</p:attrName>
                                        </p:attrNameLst>
                                      </p:cBhvr>
                                      <p:to>
                                        <p:strVal val="visible"/>
                                      </p:to>
                                    </p:set>
                                    <p:anim calcmode="lin" valueType="num">
                                      <p:cBhvr>
                                        <p:cTn id="16" dur="500" fill="hold"/>
                                        <p:tgtEl>
                                          <p:spTgt spid="91205"/>
                                        </p:tgtEl>
                                        <p:attrNameLst>
                                          <p:attrName>ppt_w</p:attrName>
                                        </p:attrNameLst>
                                      </p:cBhvr>
                                      <p:tavLst>
                                        <p:tav tm="0" fmla="#ppt_w*sin(2.5*pi*$)">
                                          <p:val>
                                            <p:fltVal val="0"/>
                                          </p:val>
                                        </p:tav>
                                        <p:tav tm="100000">
                                          <p:val>
                                            <p:fltVal val="1"/>
                                          </p:val>
                                        </p:tav>
                                      </p:tavLst>
                                    </p:anim>
                                    <p:anim calcmode="lin" valueType="num">
                                      <p:cBhvr>
                                        <p:cTn id="17" dur="500" fill="hold"/>
                                        <p:tgtEl>
                                          <p:spTgt spid="91205"/>
                                        </p:tgtEl>
                                        <p:attrNameLst>
                                          <p:attrName>ppt_h</p:attrName>
                                        </p:attrNameLst>
                                      </p:cBhvr>
                                      <p:tavLst>
                                        <p:tav tm="0">
                                          <p:val>
                                            <p:strVal val="#ppt_h"/>
                                          </p:val>
                                        </p:tav>
                                        <p:tav tm="100000">
                                          <p:val>
                                            <p:strVal val="#ppt_h"/>
                                          </p:val>
                                        </p:tav>
                                      </p:tavLst>
                                    </p:anim>
                                  </p:childTnLst>
                                </p:cTn>
                              </p:par>
                              <p:par>
                                <p:cTn id="18" presetID="53" presetClass="entr" presetSubtype="16" fill="hold" grpId="0" nodeType="withEffect">
                                  <p:stCondLst>
                                    <p:cond delay="0"/>
                                  </p:stCondLst>
                                  <p:childTnLst>
                                    <p:set>
                                      <p:cBhvr>
                                        <p:cTn id="19" dur="1" fill="hold">
                                          <p:stCondLst>
                                            <p:cond delay="0"/>
                                          </p:stCondLst>
                                        </p:cTn>
                                        <p:tgtEl>
                                          <p:spTgt spid="91218"/>
                                        </p:tgtEl>
                                        <p:attrNameLst>
                                          <p:attrName>style.visibility</p:attrName>
                                        </p:attrNameLst>
                                      </p:cBhvr>
                                      <p:to>
                                        <p:strVal val="visible"/>
                                      </p:to>
                                    </p:set>
                                    <p:anim calcmode="lin" valueType="num">
                                      <p:cBhvr>
                                        <p:cTn id="20" dur="500" fill="hold"/>
                                        <p:tgtEl>
                                          <p:spTgt spid="91218"/>
                                        </p:tgtEl>
                                        <p:attrNameLst>
                                          <p:attrName>ppt_w</p:attrName>
                                        </p:attrNameLst>
                                      </p:cBhvr>
                                      <p:tavLst>
                                        <p:tav tm="0">
                                          <p:val>
                                            <p:fltVal val="0"/>
                                          </p:val>
                                        </p:tav>
                                        <p:tav tm="100000">
                                          <p:val>
                                            <p:strVal val="#ppt_w"/>
                                          </p:val>
                                        </p:tav>
                                      </p:tavLst>
                                    </p:anim>
                                    <p:anim calcmode="lin" valueType="num">
                                      <p:cBhvr>
                                        <p:cTn id="21" dur="500" fill="hold"/>
                                        <p:tgtEl>
                                          <p:spTgt spid="91218"/>
                                        </p:tgtEl>
                                        <p:attrNameLst>
                                          <p:attrName>ppt_h</p:attrName>
                                        </p:attrNameLst>
                                      </p:cBhvr>
                                      <p:tavLst>
                                        <p:tav tm="0">
                                          <p:val>
                                            <p:fltVal val="0"/>
                                          </p:val>
                                        </p:tav>
                                        <p:tav tm="100000">
                                          <p:val>
                                            <p:strVal val="#ppt_h"/>
                                          </p:val>
                                        </p:tav>
                                      </p:tavLst>
                                    </p:anim>
                                    <p:animEffect transition="in" filter="fade">
                                      <p:cBhvr>
                                        <p:cTn id="22" dur="500"/>
                                        <p:tgtEl>
                                          <p:spTgt spid="91218"/>
                                        </p:tgtEl>
                                      </p:cBhvr>
                                    </p:animEffect>
                                  </p:childTnLst>
                                </p:cTn>
                              </p:par>
                              <p:par>
                                <p:cTn id="23" presetID="1" presetClass="exit" presetSubtype="0" fill="hold" nodeType="withEffect">
                                  <p:stCondLst>
                                    <p:cond delay="0"/>
                                  </p:stCondLst>
                                  <p:childTnLst>
                                    <p:set>
                                      <p:cBhvr>
                                        <p:cTn id="24" dur="1" fill="hold">
                                          <p:stCondLst>
                                            <p:cond delay="0"/>
                                          </p:stCondLst>
                                        </p:cTn>
                                        <p:tgtEl>
                                          <p:spTgt spid="91176"/>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3" presetClass="entr" presetSubtype="16" fill="hold" nodeType="clickEffect">
                                  <p:stCondLst>
                                    <p:cond delay="0"/>
                                  </p:stCondLst>
                                  <p:childTnLst>
                                    <p:set>
                                      <p:cBhvr>
                                        <p:cTn id="28" dur="1" fill="hold">
                                          <p:stCondLst>
                                            <p:cond delay="0"/>
                                          </p:stCondLst>
                                        </p:cTn>
                                        <p:tgtEl>
                                          <p:spTgt spid="91142"/>
                                        </p:tgtEl>
                                        <p:attrNameLst>
                                          <p:attrName>style.visibility</p:attrName>
                                        </p:attrNameLst>
                                      </p:cBhvr>
                                      <p:to>
                                        <p:strVal val="visible"/>
                                      </p:to>
                                    </p:set>
                                    <p:anim calcmode="lin" valueType="num">
                                      <p:cBhvr>
                                        <p:cTn id="29" dur="500" fill="hold"/>
                                        <p:tgtEl>
                                          <p:spTgt spid="91142"/>
                                        </p:tgtEl>
                                        <p:attrNameLst>
                                          <p:attrName>ppt_w</p:attrName>
                                        </p:attrNameLst>
                                      </p:cBhvr>
                                      <p:tavLst>
                                        <p:tav tm="0">
                                          <p:val>
                                            <p:fltVal val="0"/>
                                          </p:val>
                                        </p:tav>
                                        <p:tav tm="100000">
                                          <p:val>
                                            <p:strVal val="#ppt_w"/>
                                          </p:val>
                                        </p:tav>
                                      </p:tavLst>
                                    </p:anim>
                                    <p:anim calcmode="lin" valueType="num">
                                      <p:cBhvr>
                                        <p:cTn id="30" dur="500" fill="hold"/>
                                        <p:tgtEl>
                                          <p:spTgt spid="9114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41" grpId="0"/>
      <p:bldP spid="9121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5" name="Text Box 5"/>
          <p:cNvSpPr txBox="1">
            <a:spLocks noChangeArrowheads="1"/>
          </p:cNvSpPr>
          <p:nvPr/>
        </p:nvSpPr>
        <p:spPr bwMode="auto">
          <a:xfrm>
            <a:off x="1191490" y="1057292"/>
            <a:ext cx="228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400" b="1" u="sng" dirty="0">
                <a:solidFill>
                  <a:srgbClr val="0000FF"/>
                </a:solidFill>
                <a:latin typeface="Times New Roman" panose="02020603050405020304" pitchFamily="18" charset="0"/>
              </a:rPr>
              <a:t>Thí nghiệm 1:</a:t>
            </a:r>
          </a:p>
        </p:txBody>
      </p:sp>
      <p:sp>
        <p:nvSpPr>
          <p:cNvPr id="123" name="Text Box 7"/>
          <p:cNvSpPr txBox="1">
            <a:spLocks noChangeArrowheads="1"/>
          </p:cNvSpPr>
          <p:nvPr/>
        </p:nvSpPr>
        <p:spPr bwMode="auto">
          <a:xfrm>
            <a:off x="791644" y="104197"/>
            <a:ext cx="10913511" cy="523220"/>
          </a:xfrm>
          <a:prstGeom prst="rect">
            <a:avLst/>
          </a:prstGeom>
          <a:noFill/>
          <a:ln w="9525">
            <a:noFill/>
            <a:miter lim="800000"/>
            <a:headEnd/>
            <a:tailEnd/>
          </a:ln>
          <a:effectLst/>
        </p:spPr>
        <p:txBody>
          <a:bodyPr wrap="square">
            <a:spAutoFit/>
          </a:bodyPr>
          <a:lstStyle/>
          <a:p>
            <a:pPr algn="just">
              <a:spcBef>
                <a:spcPct val="50000"/>
              </a:spcBef>
              <a:defRPr/>
            </a:pPr>
            <a:r>
              <a:rPr lang="en-US" sz="2800" b="1" dirty="0">
                <a:solidFill>
                  <a:srgbClr val="800000"/>
                </a:solidFill>
                <a:effectLst>
                  <a:outerShdw blurRad="38100" dist="38100" dir="2700000" algn="tl">
                    <a:srgbClr val="C0C0C0"/>
                  </a:outerShdw>
                </a:effectLst>
                <a:latin typeface="Arial" charset="0"/>
                <a:cs typeface="Arial" charset="0"/>
              </a:rPr>
              <a:t>II. DÙNG NAM CHÂM ĐỂ TẠO RA DÒNG ĐIỆN</a:t>
            </a:r>
            <a:endParaRPr lang="en-US" sz="2800" b="1" i="1" dirty="0">
              <a:solidFill>
                <a:srgbClr val="800000"/>
              </a:solidFill>
              <a:effectLst>
                <a:outerShdw blurRad="38100" dist="38100" dir="2700000" algn="tl">
                  <a:srgbClr val="C0C0C0"/>
                </a:outerShdw>
              </a:effectLst>
              <a:latin typeface="Arial" charset="0"/>
              <a:cs typeface="Arial" charset="0"/>
            </a:endParaRPr>
          </a:p>
        </p:txBody>
      </p:sp>
      <p:sp>
        <p:nvSpPr>
          <p:cNvPr id="124" name="Text Box 5"/>
          <p:cNvSpPr txBox="1">
            <a:spLocks noChangeArrowheads="1"/>
          </p:cNvSpPr>
          <p:nvPr/>
        </p:nvSpPr>
        <p:spPr bwMode="auto">
          <a:xfrm>
            <a:off x="893619" y="595627"/>
            <a:ext cx="522671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vi-VN" sz="2400" b="1" dirty="0">
                <a:solidFill>
                  <a:srgbClr val="0000FF"/>
                </a:solidFill>
                <a:latin typeface="Times New Roman" panose="02020603050405020304" pitchFamily="18" charset="0"/>
              </a:rPr>
              <a:t>1. Dùng nam châm vĩnh cửu:</a:t>
            </a:r>
          </a:p>
        </p:txBody>
      </p:sp>
      <p:sp>
        <p:nvSpPr>
          <p:cNvPr id="121" name="Text Box 7"/>
          <p:cNvSpPr txBox="1">
            <a:spLocks noChangeArrowheads="1"/>
          </p:cNvSpPr>
          <p:nvPr/>
        </p:nvSpPr>
        <p:spPr bwMode="auto">
          <a:xfrm>
            <a:off x="1167389" y="1527480"/>
            <a:ext cx="10466818"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vi-VN" sz="2400" dirty="0">
                <a:solidFill>
                  <a:srgbClr val="FF0000"/>
                </a:solidFill>
                <a:latin typeface="Times New Roman" panose="02020603050405020304" pitchFamily="18" charset="0"/>
              </a:rPr>
              <a:t>C1:</a:t>
            </a:r>
            <a:r>
              <a:rPr lang="en-US" altLang="vi-VN" sz="2400" dirty="0">
                <a:solidFill>
                  <a:srgbClr val="0000FF"/>
                </a:solidFill>
                <a:latin typeface="Times New Roman" panose="02020603050405020304" pitchFamily="18" charset="0"/>
              </a:rPr>
              <a:t> Dòng điện xuất hiện trong cuộn dây dẫn kín trong các trường hợp nào dưới đây:</a:t>
            </a:r>
            <a:br>
              <a:rPr lang="en-US" altLang="vi-VN" sz="2400" dirty="0">
                <a:solidFill>
                  <a:srgbClr val="0000FF"/>
                </a:solidFill>
                <a:latin typeface="Times New Roman" panose="02020603050405020304" pitchFamily="18" charset="0"/>
              </a:rPr>
            </a:br>
            <a:r>
              <a:rPr lang="en-US" altLang="vi-VN" sz="2400" dirty="0">
                <a:solidFill>
                  <a:srgbClr val="0000FF"/>
                </a:solidFill>
                <a:latin typeface="Times New Roman" panose="02020603050405020304" pitchFamily="18" charset="0"/>
              </a:rPr>
              <a:t>+ Di chuyển nam châm lại gần cuộn dây.</a:t>
            </a:r>
            <a:br>
              <a:rPr lang="en-US" altLang="vi-VN" sz="2400" dirty="0">
                <a:solidFill>
                  <a:srgbClr val="0000FF"/>
                </a:solidFill>
                <a:latin typeface="Times New Roman" panose="02020603050405020304" pitchFamily="18" charset="0"/>
              </a:rPr>
            </a:br>
            <a:r>
              <a:rPr lang="en-US" altLang="vi-VN" sz="2400" dirty="0">
                <a:solidFill>
                  <a:srgbClr val="0000FF"/>
                </a:solidFill>
                <a:latin typeface="Times New Roman" panose="02020603050405020304" pitchFamily="18" charset="0"/>
              </a:rPr>
              <a:t>+ Đặt nam châm đứng yên trước cuộn dây..</a:t>
            </a:r>
          </a:p>
          <a:p>
            <a:r>
              <a:rPr lang="en-US" altLang="vi-VN" sz="2400" dirty="0">
                <a:solidFill>
                  <a:srgbClr val="0000FF"/>
                </a:solidFill>
                <a:latin typeface="Times New Roman" panose="02020603050405020304" pitchFamily="18" charset="0"/>
              </a:rPr>
              <a:t>+ Đặt nam châm nằm yên trong cuộn dây.</a:t>
            </a:r>
          </a:p>
          <a:p>
            <a:r>
              <a:rPr lang="en-US" altLang="vi-VN" sz="2400" dirty="0">
                <a:solidFill>
                  <a:srgbClr val="0000FF"/>
                </a:solidFill>
                <a:latin typeface="Times New Roman" panose="02020603050405020304" pitchFamily="18" charset="0"/>
              </a:rPr>
              <a:t>+ Di chuyển nam châm ra xa cuộn dây.</a:t>
            </a:r>
          </a:p>
        </p:txBody>
      </p:sp>
      <p:sp>
        <p:nvSpPr>
          <p:cNvPr id="126" name="Oval 235"/>
          <p:cNvSpPr>
            <a:spLocks noChangeArrowheads="1"/>
          </p:cNvSpPr>
          <p:nvPr/>
        </p:nvSpPr>
        <p:spPr bwMode="auto">
          <a:xfrm rot="20820323">
            <a:off x="6756843" y="2079202"/>
            <a:ext cx="146050" cy="381000"/>
          </a:xfrm>
          <a:prstGeom prst="ellipse">
            <a:avLst/>
          </a:prstGeom>
          <a:solidFill>
            <a:srgbClr val="66FF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27" name="Oval 236"/>
          <p:cNvSpPr>
            <a:spLocks noChangeArrowheads="1"/>
          </p:cNvSpPr>
          <p:nvPr/>
        </p:nvSpPr>
        <p:spPr bwMode="auto">
          <a:xfrm rot="20820323">
            <a:off x="6525135" y="2280471"/>
            <a:ext cx="146050" cy="381000"/>
          </a:xfrm>
          <a:prstGeom prst="ellipse">
            <a:avLst/>
          </a:prstGeom>
          <a:solidFill>
            <a:srgbClr val="FF0000"/>
          </a:solidFill>
          <a:ln>
            <a:noFill/>
          </a:ln>
          <a:effectLst/>
        </p:spPr>
        <p:txBody>
          <a:bodyPr wrap="none" anchor="ctr"/>
          <a:lstStyle/>
          <a:p>
            <a:endParaRPr lang="vi-VN"/>
          </a:p>
        </p:txBody>
      </p:sp>
      <p:grpSp>
        <p:nvGrpSpPr>
          <p:cNvPr id="2" name="Group 1"/>
          <p:cNvGrpSpPr/>
          <p:nvPr/>
        </p:nvGrpSpPr>
        <p:grpSpPr>
          <a:xfrm>
            <a:off x="6120329" y="2285608"/>
            <a:ext cx="3810000" cy="2309813"/>
            <a:chOff x="6120329" y="2285608"/>
            <a:chExt cx="3810000" cy="2309813"/>
          </a:xfrm>
        </p:grpSpPr>
        <p:sp>
          <p:nvSpPr>
            <p:cNvPr id="122" name="Text Box 8"/>
            <p:cNvSpPr txBox="1">
              <a:spLocks noChangeArrowheads="1"/>
            </p:cNvSpPr>
            <p:nvPr/>
          </p:nvSpPr>
          <p:spPr bwMode="auto">
            <a:xfrm>
              <a:off x="6579116" y="3047608"/>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400" b="1">
                  <a:solidFill>
                    <a:srgbClr val="0000FF"/>
                  </a:solidFill>
                  <a:latin typeface="Times New Roman" panose="02020603050405020304" pitchFamily="18" charset="0"/>
                </a:rPr>
                <a:t>C2:</a:t>
              </a:r>
            </a:p>
          </p:txBody>
        </p:sp>
        <p:sp>
          <p:nvSpPr>
            <p:cNvPr id="125" name="AutoShape 234"/>
            <p:cNvSpPr>
              <a:spLocks noChangeArrowheads="1"/>
            </p:cNvSpPr>
            <p:nvPr/>
          </p:nvSpPr>
          <p:spPr bwMode="auto">
            <a:xfrm>
              <a:off x="6120329" y="3514334"/>
              <a:ext cx="3810000" cy="1081087"/>
            </a:xfrm>
            <a:prstGeom prst="parallelogram">
              <a:avLst>
                <a:gd name="adj" fmla="val 104340"/>
              </a:avLst>
            </a:prstGeom>
            <a:gradFill rotWithShape="1">
              <a:gsLst>
                <a:gs pos="0">
                  <a:srgbClr val="00CC99">
                    <a:gamma/>
                    <a:tint val="0"/>
                    <a:invGamma/>
                  </a:srgbClr>
                </a:gs>
                <a:gs pos="100000">
                  <a:srgbClr val="00CC99"/>
                </a:gs>
              </a:gsLst>
              <a:lin ang="5400000" scaled="1"/>
            </a:gradFill>
            <a:ln w="57150" algn="ctr">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28" name="Rectangle 237"/>
            <p:cNvSpPr>
              <a:spLocks noChangeArrowheads="1"/>
            </p:cNvSpPr>
            <p:nvPr/>
          </p:nvSpPr>
          <p:spPr bwMode="auto">
            <a:xfrm rot="20820323">
              <a:off x="6467991" y="2590409"/>
              <a:ext cx="342900" cy="109537"/>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29" name="Rectangle 238"/>
            <p:cNvSpPr>
              <a:spLocks noChangeArrowheads="1"/>
            </p:cNvSpPr>
            <p:nvPr/>
          </p:nvSpPr>
          <p:spPr bwMode="auto">
            <a:xfrm rot="20820323">
              <a:off x="6688654" y="2390384"/>
              <a:ext cx="342900" cy="109537"/>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30" name="Freeform 239" descr="Small grid"/>
            <p:cNvSpPr>
              <a:spLocks/>
            </p:cNvSpPr>
            <p:nvPr/>
          </p:nvSpPr>
          <p:spPr bwMode="auto">
            <a:xfrm>
              <a:off x="6515616" y="2285608"/>
              <a:ext cx="609600" cy="2133600"/>
            </a:xfrm>
            <a:custGeom>
              <a:avLst/>
              <a:gdLst>
                <a:gd name="T0" fmla="*/ 192 w 384"/>
                <a:gd name="T1" fmla="*/ 1152 h 1344"/>
                <a:gd name="T2" fmla="*/ 0 w 384"/>
                <a:gd name="T3" fmla="*/ 1344 h 1344"/>
                <a:gd name="T4" fmla="*/ 0 w 384"/>
                <a:gd name="T5" fmla="*/ 336 h 1344"/>
                <a:gd name="T6" fmla="*/ 384 w 384"/>
                <a:gd name="T7" fmla="*/ 0 h 1344"/>
                <a:gd name="T8" fmla="*/ 384 w 384"/>
                <a:gd name="T9" fmla="*/ 192 h 1344"/>
                <a:gd name="T10" fmla="*/ 144 w 384"/>
                <a:gd name="T11" fmla="*/ 420 h 1344"/>
                <a:gd name="T12" fmla="*/ 192 w 384"/>
                <a:gd name="T13" fmla="*/ 1152 h 1344"/>
              </a:gdLst>
              <a:ahLst/>
              <a:cxnLst>
                <a:cxn ang="0">
                  <a:pos x="T0" y="T1"/>
                </a:cxn>
                <a:cxn ang="0">
                  <a:pos x="T2" y="T3"/>
                </a:cxn>
                <a:cxn ang="0">
                  <a:pos x="T4" y="T5"/>
                </a:cxn>
                <a:cxn ang="0">
                  <a:pos x="T6" y="T7"/>
                </a:cxn>
                <a:cxn ang="0">
                  <a:pos x="T8" y="T9"/>
                </a:cxn>
                <a:cxn ang="0">
                  <a:pos x="T10" y="T11"/>
                </a:cxn>
                <a:cxn ang="0">
                  <a:pos x="T12" y="T13"/>
                </a:cxn>
              </a:cxnLst>
              <a:rect l="0" t="0" r="r" b="b"/>
              <a:pathLst>
                <a:path w="384" h="1344">
                  <a:moveTo>
                    <a:pt x="192" y="1152"/>
                  </a:moveTo>
                  <a:lnTo>
                    <a:pt x="0" y="1344"/>
                  </a:lnTo>
                  <a:lnTo>
                    <a:pt x="0" y="336"/>
                  </a:lnTo>
                  <a:lnTo>
                    <a:pt x="384" y="0"/>
                  </a:lnTo>
                  <a:lnTo>
                    <a:pt x="384" y="192"/>
                  </a:lnTo>
                  <a:lnTo>
                    <a:pt x="144" y="420"/>
                  </a:lnTo>
                  <a:lnTo>
                    <a:pt x="192" y="1152"/>
                  </a:lnTo>
                  <a:close/>
                </a:path>
              </a:pathLst>
            </a:custGeom>
            <a:pattFill prst="smGrid">
              <a:fgClr>
                <a:schemeClr val="bg1"/>
              </a:fgClr>
              <a:bgClr>
                <a:srgbClr val="525252"/>
              </a:bgClr>
            </a:pattFill>
            <a:ln w="19050" cmpd="sng">
              <a:solidFill>
                <a:schemeClr val="tx1"/>
              </a:solidFill>
              <a:round/>
              <a:headEnd/>
              <a:tailEnd/>
            </a:ln>
            <a:effectLst/>
            <a:extLst>
              <a:ext uri="{AF507438-7753-43E0-B8FC-AC1667EBCBE1}">
                <a14:hiddenEffects xmlns:a14="http://schemas.microsoft.com/office/drawing/2010/main">
                  <a:effectLst>
                    <a:outerShdw dist="12700" dir="16200000" algn="ctr" rotWithShape="0">
                      <a:schemeClr val="bg1">
                        <a:alpha val="50000"/>
                      </a:schemeClr>
                    </a:outerShdw>
                  </a:effectLst>
                </a14:hiddenEffects>
              </a:ext>
            </a:extLst>
          </p:spPr>
          <p:txBody>
            <a:bodyPr/>
            <a:lstStyle/>
            <a:p>
              <a:endParaRPr lang="vi-VN"/>
            </a:p>
          </p:txBody>
        </p:sp>
        <p:sp>
          <p:nvSpPr>
            <p:cNvPr id="131" name="Freeform 240"/>
            <p:cNvSpPr>
              <a:spLocks/>
            </p:cNvSpPr>
            <p:nvPr/>
          </p:nvSpPr>
          <p:spPr bwMode="auto">
            <a:xfrm>
              <a:off x="7077591" y="2614220"/>
              <a:ext cx="2057400" cy="1143000"/>
            </a:xfrm>
            <a:custGeom>
              <a:avLst/>
              <a:gdLst>
                <a:gd name="T0" fmla="*/ 0 w 1296"/>
                <a:gd name="T1" fmla="*/ 0 h 720"/>
                <a:gd name="T2" fmla="*/ 0 w 1296"/>
                <a:gd name="T3" fmla="*/ 720 h 720"/>
                <a:gd name="T4" fmla="*/ 1296 w 1296"/>
                <a:gd name="T5" fmla="*/ 720 h 720"/>
                <a:gd name="T6" fmla="*/ 1296 w 1296"/>
                <a:gd name="T7" fmla="*/ 0 h 720"/>
              </a:gdLst>
              <a:ahLst/>
              <a:cxnLst>
                <a:cxn ang="0">
                  <a:pos x="T0" y="T1"/>
                </a:cxn>
                <a:cxn ang="0">
                  <a:pos x="T2" y="T3"/>
                </a:cxn>
                <a:cxn ang="0">
                  <a:pos x="T4" y="T5"/>
                </a:cxn>
                <a:cxn ang="0">
                  <a:pos x="T6" y="T7"/>
                </a:cxn>
              </a:cxnLst>
              <a:rect l="0" t="0" r="r" b="b"/>
              <a:pathLst>
                <a:path w="1296" h="720">
                  <a:moveTo>
                    <a:pt x="0" y="0"/>
                  </a:moveTo>
                  <a:lnTo>
                    <a:pt x="0" y="720"/>
                  </a:lnTo>
                  <a:lnTo>
                    <a:pt x="1296" y="720"/>
                  </a:lnTo>
                  <a:lnTo>
                    <a:pt x="1296" y="0"/>
                  </a:lnTo>
                </a:path>
              </a:pathLst>
            </a:custGeom>
            <a:gradFill rotWithShape="1">
              <a:gsLst>
                <a:gs pos="0">
                  <a:srgbClr val="B2B2B2"/>
                </a:gs>
                <a:gs pos="100000">
                  <a:srgbClr val="B2B2B2">
                    <a:gamma/>
                    <a:shade val="46275"/>
                    <a:invGamma/>
                  </a:srgbClr>
                </a:gs>
              </a:gsLst>
              <a:lin ang="5400000" scaled="1"/>
            </a:gra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2" name="Freeform 241"/>
            <p:cNvSpPr>
              <a:spLocks/>
            </p:cNvSpPr>
            <p:nvPr/>
          </p:nvSpPr>
          <p:spPr bwMode="auto">
            <a:xfrm>
              <a:off x="6648967" y="2595171"/>
              <a:ext cx="2619375" cy="371475"/>
            </a:xfrm>
            <a:custGeom>
              <a:avLst/>
              <a:gdLst>
                <a:gd name="T0" fmla="*/ 1650 w 1650"/>
                <a:gd name="T1" fmla="*/ 0 h 234"/>
                <a:gd name="T2" fmla="*/ 258 w 1650"/>
                <a:gd name="T3" fmla="*/ 0 h 234"/>
                <a:gd name="T4" fmla="*/ 0 w 1650"/>
                <a:gd name="T5" fmla="*/ 234 h 234"/>
                <a:gd name="T6" fmla="*/ 1308 w 1650"/>
                <a:gd name="T7" fmla="*/ 234 h 234"/>
                <a:gd name="T8" fmla="*/ 1590 w 1650"/>
                <a:gd name="T9" fmla="*/ 0 h 234"/>
              </a:gdLst>
              <a:ahLst/>
              <a:cxnLst>
                <a:cxn ang="0">
                  <a:pos x="T0" y="T1"/>
                </a:cxn>
                <a:cxn ang="0">
                  <a:pos x="T2" y="T3"/>
                </a:cxn>
                <a:cxn ang="0">
                  <a:pos x="T4" y="T5"/>
                </a:cxn>
                <a:cxn ang="0">
                  <a:pos x="T6" y="T7"/>
                </a:cxn>
                <a:cxn ang="0">
                  <a:pos x="T8" y="T9"/>
                </a:cxn>
              </a:cxnLst>
              <a:rect l="0" t="0" r="r" b="b"/>
              <a:pathLst>
                <a:path w="1650" h="234">
                  <a:moveTo>
                    <a:pt x="1650" y="0"/>
                  </a:moveTo>
                  <a:lnTo>
                    <a:pt x="258" y="0"/>
                  </a:lnTo>
                  <a:lnTo>
                    <a:pt x="0" y="234"/>
                  </a:lnTo>
                  <a:lnTo>
                    <a:pt x="1308" y="234"/>
                  </a:lnTo>
                  <a:lnTo>
                    <a:pt x="1590" y="0"/>
                  </a:lnTo>
                </a:path>
              </a:pathLst>
            </a:custGeom>
            <a:solidFill>
              <a:srgbClr val="B2B2B2"/>
            </a:soli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3" name="Line 242"/>
            <p:cNvSpPr>
              <a:spLocks noChangeShapeType="1"/>
            </p:cNvSpPr>
            <p:nvPr/>
          </p:nvSpPr>
          <p:spPr bwMode="auto">
            <a:xfrm>
              <a:off x="6953766" y="2676133"/>
              <a:ext cx="152400" cy="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4" name="Line 243"/>
            <p:cNvSpPr>
              <a:spLocks noChangeShapeType="1"/>
            </p:cNvSpPr>
            <p:nvPr/>
          </p:nvSpPr>
          <p:spPr bwMode="auto">
            <a:xfrm flipV="1">
              <a:off x="7106166" y="2599933"/>
              <a:ext cx="76200" cy="762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5" name="Line 244"/>
            <p:cNvSpPr>
              <a:spLocks noChangeShapeType="1"/>
            </p:cNvSpPr>
            <p:nvPr/>
          </p:nvSpPr>
          <p:spPr bwMode="auto">
            <a:xfrm flipH="1">
              <a:off x="6839466" y="2593583"/>
              <a:ext cx="381000" cy="381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6" name="Line 245"/>
            <p:cNvSpPr>
              <a:spLocks noChangeShapeType="1"/>
            </p:cNvSpPr>
            <p:nvPr/>
          </p:nvSpPr>
          <p:spPr bwMode="auto">
            <a:xfrm flipH="1">
              <a:off x="6896616" y="2587233"/>
              <a:ext cx="381000" cy="381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7" name="Line 246"/>
            <p:cNvSpPr>
              <a:spLocks noChangeShapeType="1"/>
            </p:cNvSpPr>
            <p:nvPr/>
          </p:nvSpPr>
          <p:spPr bwMode="auto">
            <a:xfrm flipH="1">
              <a:off x="6953766" y="2587233"/>
              <a:ext cx="381000" cy="381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138" name="Group 247"/>
            <p:cNvGrpSpPr>
              <a:grpSpLocks/>
            </p:cNvGrpSpPr>
            <p:nvPr/>
          </p:nvGrpSpPr>
          <p:grpSpPr bwMode="auto">
            <a:xfrm>
              <a:off x="7004566" y="2587233"/>
              <a:ext cx="495300" cy="387350"/>
              <a:chOff x="2088" y="2536"/>
              <a:chExt cx="312" cy="244"/>
            </a:xfrm>
          </p:grpSpPr>
          <p:sp>
            <p:nvSpPr>
              <p:cNvPr id="139" name="Line 248"/>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0" name="Line 249"/>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1" name="Line 250"/>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42" name="Group 251"/>
            <p:cNvGrpSpPr>
              <a:grpSpLocks/>
            </p:cNvGrpSpPr>
            <p:nvPr/>
          </p:nvGrpSpPr>
          <p:grpSpPr bwMode="auto">
            <a:xfrm>
              <a:off x="7169666" y="2587233"/>
              <a:ext cx="495300" cy="387350"/>
              <a:chOff x="2088" y="2536"/>
              <a:chExt cx="312" cy="244"/>
            </a:xfrm>
          </p:grpSpPr>
          <p:sp>
            <p:nvSpPr>
              <p:cNvPr id="143" name="Line 252"/>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4" name="Line 253"/>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5" name="Line 254"/>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46" name="Group 255"/>
            <p:cNvGrpSpPr>
              <a:grpSpLocks/>
            </p:cNvGrpSpPr>
            <p:nvPr/>
          </p:nvGrpSpPr>
          <p:grpSpPr bwMode="auto">
            <a:xfrm>
              <a:off x="7334766" y="2587233"/>
              <a:ext cx="495300" cy="387350"/>
              <a:chOff x="2088" y="2536"/>
              <a:chExt cx="312" cy="244"/>
            </a:xfrm>
          </p:grpSpPr>
          <p:sp>
            <p:nvSpPr>
              <p:cNvPr id="147" name="Line 256"/>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8" name="Line 257"/>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9" name="Line 258"/>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50" name="Group 259"/>
            <p:cNvGrpSpPr>
              <a:grpSpLocks/>
            </p:cNvGrpSpPr>
            <p:nvPr/>
          </p:nvGrpSpPr>
          <p:grpSpPr bwMode="auto">
            <a:xfrm>
              <a:off x="6791841" y="2779320"/>
              <a:ext cx="190500" cy="185738"/>
              <a:chOff x="1946" y="2181"/>
              <a:chExt cx="120" cy="117"/>
            </a:xfrm>
          </p:grpSpPr>
          <p:sp>
            <p:nvSpPr>
              <p:cNvPr id="151" name="Line 260"/>
              <p:cNvSpPr>
                <a:spLocks noChangeShapeType="1"/>
              </p:cNvSpPr>
              <p:nvPr/>
            </p:nvSpPr>
            <p:spPr bwMode="auto">
              <a:xfrm flipH="1">
                <a:off x="1946" y="2181"/>
                <a:ext cx="120" cy="117"/>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2" name="Line 261"/>
              <p:cNvSpPr>
                <a:spLocks noChangeShapeType="1"/>
              </p:cNvSpPr>
              <p:nvPr/>
            </p:nvSpPr>
            <p:spPr bwMode="auto">
              <a:xfrm flipH="1">
                <a:off x="1985" y="2182"/>
                <a:ext cx="81" cy="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153" name="Line 262"/>
            <p:cNvSpPr>
              <a:spLocks noChangeShapeType="1"/>
            </p:cNvSpPr>
            <p:nvPr/>
          </p:nvSpPr>
          <p:spPr bwMode="auto">
            <a:xfrm>
              <a:off x="6606104" y="2595170"/>
              <a:ext cx="76200" cy="7620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4" name="Line 263"/>
            <p:cNvSpPr>
              <a:spLocks noChangeShapeType="1"/>
            </p:cNvSpPr>
            <p:nvPr/>
          </p:nvSpPr>
          <p:spPr bwMode="auto">
            <a:xfrm>
              <a:off x="6680716" y="2579295"/>
              <a:ext cx="25400" cy="714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5" name="Rectangle 264"/>
            <p:cNvSpPr>
              <a:spLocks noChangeArrowheads="1"/>
            </p:cNvSpPr>
            <p:nvPr/>
          </p:nvSpPr>
          <p:spPr bwMode="auto">
            <a:xfrm rot="20820323">
              <a:off x="6718817" y="2339584"/>
              <a:ext cx="244475" cy="53975"/>
            </a:xfrm>
            <a:prstGeom prst="rect">
              <a:avLst/>
            </a:prstGeom>
            <a:solidFill>
              <a:schemeClr val="tx1"/>
            </a:solidFill>
            <a:ln w="9525">
              <a:solidFill>
                <a:srgbClr val="FF99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56" name="Line 265"/>
            <p:cNvSpPr>
              <a:spLocks noChangeShapeType="1"/>
            </p:cNvSpPr>
            <p:nvPr/>
          </p:nvSpPr>
          <p:spPr bwMode="auto">
            <a:xfrm>
              <a:off x="6820416" y="2390383"/>
              <a:ext cx="0" cy="1524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7" name="Line 266"/>
            <p:cNvSpPr>
              <a:spLocks noChangeShapeType="1"/>
            </p:cNvSpPr>
            <p:nvPr/>
          </p:nvSpPr>
          <p:spPr bwMode="auto">
            <a:xfrm>
              <a:off x="6887091" y="2352283"/>
              <a:ext cx="0" cy="1524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8" name="Rectangle 267"/>
            <p:cNvSpPr>
              <a:spLocks noChangeArrowheads="1"/>
            </p:cNvSpPr>
            <p:nvPr/>
          </p:nvSpPr>
          <p:spPr bwMode="auto">
            <a:xfrm rot="20820323">
              <a:off x="6515617" y="2549134"/>
              <a:ext cx="244475" cy="53975"/>
            </a:xfrm>
            <a:prstGeom prst="rect">
              <a:avLst/>
            </a:prstGeom>
            <a:solidFill>
              <a:srgbClr val="FF3300"/>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59" name="Oval 268"/>
            <p:cNvSpPr>
              <a:spLocks noChangeArrowheads="1"/>
            </p:cNvSpPr>
            <p:nvPr/>
          </p:nvSpPr>
          <p:spPr bwMode="auto">
            <a:xfrm flipH="1" flipV="1">
              <a:off x="6874391" y="2542783"/>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60" name="Oval 269"/>
            <p:cNvSpPr>
              <a:spLocks noChangeArrowheads="1"/>
            </p:cNvSpPr>
            <p:nvPr/>
          </p:nvSpPr>
          <p:spPr bwMode="auto">
            <a:xfrm flipH="1" flipV="1">
              <a:off x="6709291" y="2692008"/>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61" name="Oval 270"/>
            <p:cNvSpPr>
              <a:spLocks noChangeArrowheads="1"/>
            </p:cNvSpPr>
            <p:nvPr/>
          </p:nvSpPr>
          <p:spPr bwMode="auto">
            <a:xfrm flipH="1" flipV="1">
              <a:off x="6795016" y="2615808"/>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nvGrpSpPr>
            <p:cNvPr id="162" name="Group 271"/>
            <p:cNvGrpSpPr>
              <a:grpSpLocks/>
            </p:cNvGrpSpPr>
            <p:nvPr/>
          </p:nvGrpSpPr>
          <p:grpSpPr bwMode="auto">
            <a:xfrm>
              <a:off x="6639442" y="2957120"/>
              <a:ext cx="2619375" cy="1157288"/>
              <a:chOff x="1850" y="2293"/>
              <a:chExt cx="1650" cy="729"/>
            </a:xfrm>
          </p:grpSpPr>
          <p:sp>
            <p:nvSpPr>
              <p:cNvPr id="163" name="Freeform 272"/>
              <p:cNvSpPr>
                <a:spLocks/>
              </p:cNvSpPr>
              <p:nvPr/>
            </p:nvSpPr>
            <p:spPr bwMode="auto">
              <a:xfrm>
                <a:off x="1850" y="2782"/>
                <a:ext cx="1650" cy="234"/>
              </a:xfrm>
              <a:custGeom>
                <a:avLst/>
                <a:gdLst>
                  <a:gd name="T0" fmla="*/ 1650 w 1650"/>
                  <a:gd name="T1" fmla="*/ 0 h 234"/>
                  <a:gd name="T2" fmla="*/ 258 w 1650"/>
                  <a:gd name="T3" fmla="*/ 0 h 234"/>
                  <a:gd name="T4" fmla="*/ 0 w 1650"/>
                  <a:gd name="T5" fmla="*/ 234 h 234"/>
                  <a:gd name="T6" fmla="*/ 1308 w 1650"/>
                  <a:gd name="T7" fmla="*/ 234 h 234"/>
                  <a:gd name="T8" fmla="*/ 1590 w 1650"/>
                  <a:gd name="T9" fmla="*/ 0 h 234"/>
                </a:gdLst>
                <a:ahLst/>
                <a:cxnLst>
                  <a:cxn ang="0">
                    <a:pos x="T0" y="T1"/>
                  </a:cxn>
                  <a:cxn ang="0">
                    <a:pos x="T2" y="T3"/>
                  </a:cxn>
                  <a:cxn ang="0">
                    <a:pos x="T4" y="T5"/>
                  </a:cxn>
                  <a:cxn ang="0">
                    <a:pos x="T6" y="T7"/>
                  </a:cxn>
                  <a:cxn ang="0">
                    <a:pos x="T8" y="T9"/>
                  </a:cxn>
                </a:cxnLst>
                <a:rect l="0" t="0" r="r" b="b"/>
                <a:pathLst>
                  <a:path w="1650" h="234">
                    <a:moveTo>
                      <a:pt x="1650" y="0"/>
                    </a:moveTo>
                    <a:lnTo>
                      <a:pt x="258" y="0"/>
                    </a:lnTo>
                    <a:lnTo>
                      <a:pt x="0" y="234"/>
                    </a:lnTo>
                    <a:lnTo>
                      <a:pt x="1308" y="234"/>
                    </a:lnTo>
                    <a:lnTo>
                      <a:pt x="1590" y="0"/>
                    </a:lnTo>
                  </a:path>
                </a:pathLst>
              </a:custGeom>
              <a:gradFill rotWithShape="1">
                <a:gsLst>
                  <a:gs pos="0">
                    <a:srgbClr val="B2B2B2"/>
                  </a:gs>
                  <a:gs pos="100000">
                    <a:srgbClr val="B2B2B2">
                      <a:gamma/>
                      <a:shade val="46275"/>
                      <a:invGamma/>
                    </a:srgbClr>
                  </a:gs>
                </a:gsLst>
                <a:lin ang="0" scaled="1"/>
              </a:gra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4" name="Freeform 273"/>
              <p:cNvSpPr>
                <a:spLocks/>
              </p:cNvSpPr>
              <p:nvPr/>
            </p:nvSpPr>
            <p:spPr bwMode="auto">
              <a:xfrm>
                <a:off x="1856" y="2299"/>
                <a:ext cx="1296" cy="720"/>
              </a:xfrm>
              <a:custGeom>
                <a:avLst/>
                <a:gdLst>
                  <a:gd name="T0" fmla="*/ 0 w 1296"/>
                  <a:gd name="T1" fmla="*/ 0 h 720"/>
                  <a:gd name="T2" fmla="*/ 0 w 1296"/>
                  <a:gd name="T3" fmla="*/ 720 h 720"/>
                  <a:gd name="T4" fmla="*/ 1296 w 1296"/>
                  <a:gd name="T5" fmla="*/ 720 h 720"/>
                  <a:gd name="T6" fmla="*/ 1296 w 1296"/>
                  <a:gd name="T7" fmla="*/ 0 h 720"/>
                </a:gdLst>
                <a:ahLst/>
                <a:cxnLst>
                  <a:cxn ang="0">
                    <a:pos x="T0" y="T1"/>
                  </a:cxn>
                  <a:cxn ang="0">
                    <a:pos x="T2" y="T3"/>
                  </a:cxn>
                  <a:cxn ang="0">
                    <a:pos x="T4" y="T5"/>
                  </a:cxn>
                  <a:cxn ang="0">
                    <a:pos x="T6" y="T7"/>
                  </a:cxn>
                </a:cxnLst>
                <a:rect l="0" t="0" r="r" b="b"/>
                <a:pathLst>
                  <a:path w="1296" h="720">
                    <a:moveTo>
                      <a:pt x="0" y="0"/>
                    </a:moveTo>
                    <a:lnTo>
                      <a:pt x="0" y="720"/>
                    </a:lnTo>
                    <a:lnTo>
                      <a:pt x="1296" y="720"/>
                    </a:lnTo>
                    <a:lnTo>
                      <a:pt x="1296" y="0"/>
                    </a:lnTo>
                  </a:path>
                </a:pathLst>
              </a:custGeom>
              <a:gradFill rotWithShape="1">
                <a:gsLst>
                  <a:gs pos="0">
                    <a:srgbClr val="B2B2B2"/>
                  </a:gs>
                  <a:gs pos="100000">
                    <a:srgbClr val="B2B2B2">
                      <a:gamma/>
                      <a:shade val="46275"/>
                      <a:invGamma/>
                    </a:srgbClr>
                  </a:gs>
                </a:gsLst>
                <a:lin ang="5400000" scaled="1"/>
              </a:gra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5" name="Line 274"/>
              <p:cNvSpPr>
                <a:spLocks noChangeShapeType="1"/>
              </p:cNvSpPr>
              <p:nvPr/>
            </p:nvSpPr>
            <p:spPr bwMode="auto">
              <a:xfrm>
                <a:off x="1980" y="229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6" name="Line 275"/>
              <p:cNvSpPr>
                <a:spLocks noChangeShapeType="1"/>
              </p:cNvSpPr>
              <p:nvPr/>
            </p:nvSpPr>
            <p:spPr bwMode="auto">
              <a:xfrm>
                <a:off x="2013" y="229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7" name="Line 276"/>
              <p:cNvSpPr>
                <a:spLocks noChangeShapeType="1"/>
              </p:cNvSpPr>
              <p:nvPr/>
            </p:nvSpPr>
            <p:spPr bwMode="auto">
              <a:xfrm>
                <a:off x="2049" y="229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168" name="Group 277"/>
              <p:cNvGrpSpPr>
                <a:grpSpLocks/>
              </p:cNvGrpSpPr>
              <p:nvPr/>
            </p:nvGrpSpPr>
            <p:grpSpPr bwMode="auto">
              <a:xfrm>
                <a:off x="2085" y="2293"/>
                <a:ext cx="69" cy="723"/>
                <a:chOff x="1996" y="2673"/>
                <a:chExt cx="69" cy="723"/>
              </a:xfrm>
            </p:grpSpPr>
            <p:sp>
              <p:nvSpPr>
                <p:cNvPr id="202" name="Line 278"/>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03" name="Line 279"/>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04" name="Line 280"/>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69" name="Group 281"/>
              <p:cNvGrpSpPr>
                <a:grpSpLocks/>
              </p:cNvGrpSpPr>
              <p:nvPr/>
            </p:nvGrpSpPr>
            <p:grpSpPr bwMode="auto">
              <a:xfrm>
                <a:off x="2186" y="2296"/>
                <a:ext cx="69" cy="723"/>
                <a:chOff x="1996" y="2673"/>
                <a:chExt cx="69" cy="723"/>
              </a:xfrm>
            </p:grpSpPr>
            <p:sp>
              <p:nvSpPr>
                <p:cNvPr id="199" name="Line 282"/>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00" name="Line 283"/>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01" name="Line 284"/>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70" name="Group 285"/>
              <p:cNvGrpSpPr>
                <a:grpSpLocks/>
              </p:cNvGrpSpPr>
              <p:nvPr/>
            </p:nvGrpSpPr>
            <p:grpSpPr bwMode="auto">
              <a:xfrm>
                <a:off x="2291" y="2296"/>
                <a:ext cx="69" cy="723"/>
                <a:chOff x="1996" y="2673"/>
                <a:chExt cx="69" cy="723"/>
              </a:xfrm>
            </p:grpSpPr>
            <p:sp>
              <p:nvSpPr>
                <p:cNvPr id="196" name="Line 286"/>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97" name="Line 287"/>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98" name="Line 288"/>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71" name="Group 289"/>
              <p:cNvGrpSpPr>
                <a:grpSpLocks/>
              </p:cNvGrpSpPr>
              <p:nvPr/>
            </p:nvGrpSpPr>
            <p:grpSpPr bwMode="auto">
              <a:xfrm>
                <a:off x="2393" y="2293"/>
                <a:ext cx="69" cy="723"/>
                <a:chOff x="1996" y="2673"/>
                <a:chExt cx="69" cy="723"/>
              </a:xfrm>
            </p:grpSpPr>
            <p:sp>
              <p:nvSpPr>
                <p:cNvPr id="193" name="Line 290"/>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94" name="Line 291"/>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95" name="Line 292"/>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72" name="Group 293"/>
              <p:cNvGrpSpPr>
                <a:grpSpLocks/>
              </p:cNvGrpSpPr>
              <p:nvPr/>
            </p:nvGrpSpPr>
            <p:grpSpPr bwMode="auto">
              <a:xfrm>
                <a:off x="2498" y="2293"/>
                <a:ext cx="69" cy="723"/>
                <a:chOff x="1996" y="2673"/>
                <a:chExt cx="69" cy="723"/>
              </a:xfrm>
            </p:grpSpPr>
            <p:sp>
              <p:nvSpPr>
                <p:cNvPr id="190" name="Line 294"/>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91" name="Line 295"/>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92" name="Line 296"/>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73" name="Group 297"/>
              <p:cNvGrpSpPr>
                <a:grpSpLocks/>
              </p:cNvGrpSpPr>
              <p:nvPr/>
            </p:nvGrpSpPr>
            <p:grpSpPr bwMode="auto">
              <a:xfrm>
                <a:off x="2600" y="2299"/>
                <a:ext cx="69" cy="723"/>
                <a:chOff x="1996" y="2673"/>
                <a:chExt cx="69" cy="723"/>
              </a:xfrm>
            </p:grpSpPr>
            <p:sp>
              <p:nvSpPr>
                <p:cNvPr id="187" name="Line 298"/>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88" name="Line 299"/>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89" name="Line 300"/>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74" name="Group 301"/>
              <p:cNvGrpSpPr>
                <a:grpSpLocks/>
              </p:cNvGrpSpPr>
              <p:nvPr/>
            </p:nvGrpSpPr>
            <p:grpSpPr bwMode="auto">
              <a:xfrm>
                <a:off x="2705" y="2299"/>
                <a:ext cx="69" cy="723"/>
                <a:chOff x="1996" y="2673"/>
                <a:chExt cx="69" cy="723"/>
              </a:xfrm>
            </p:grpSpPr>
            <p:sp>
              <p:nvSpPr>
                <p:cNvPr id="184" name="Line 302"/>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85" name="Line 303"/>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86" name="Line 304"/>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75" name="Group 305"/>
              <p:cNvGrpSpPr>
                <a:grpSpLocks/>
              </p:cNvGrpSpPr>
              <p:nvPr/>
            </p:nvGrpSpPr>
            <p:grpSpPr bwMode="auto">
              <a:xfrm>
                <a:off x="2810" y="2299"/>
                <a:ext cx="69" cy="723"/>
                <a:chOff x="1996" y="2673"/>
                <a:chExt cx="69" cy="723"/>
              </a:xfrm>
            </p:grpSpPr>
            <p:sp>
              <p:nvSpPr>
                <p:cNvPr id="181" name="Line 306"/>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82" name="Line 307"/>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83" name="Line 308"/>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76" name="Group 309"/>
              <p:cNvGrpSpPr>
                <a:grpSpLocks/>
              </p:cNvGrpSpPr>
              <p:nvPr/>
            </p:nvGrpSpPr>
            <p:grpSpPr bwMode="auto">
              <a:xfrm>
                <a:off x="2915" y="2299"/>
                <a:ext cx="69" cy="723"/>
                <a:chOff x="1996" y="2673"/>
                <a:chExt cx="69" cy="723"/>
              </a:xfrm>
            </p:grpSpPr>
            <p:sp>
              <p:nvSpPr>
                <p:cNvPr id="178" name="Line 310"/>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79" name="Line 311"/>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80" name="Line 312"/>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177" name="Line 313"/>
              <p:cNvSpPr>
                <a:spLocks noChangeShapeType="1"/>
              </p:cNvSpPr>
              <p:nvPr/>
            </p:nvSpPr>
            <p:spPr bwMode="auto">
              <a:xfrm>
                <a:off x="1947" y="229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205" name="Group 314"/>
            <p:cNvGrpSpPr>
              <a:grpSpLocks/>
            </p:cNvGrpSpPr>
            <p:nvPr/>
          </p:nvGrpSpPr>
          <p:grpSpPr bwMode="auto">
            <a:xfrm>
              <a:off x="7499866" y="2299895"/>
              <a:ext cx="1778000" cy="2128838"/>
              <a:chOff x="2392" y="1879"/>
              <a:chExt cx="1120" cy="1341"/>
            </a:xfrm>
          </p:grpSpPr>
          <p:sp>
            <p:nvSpPr>
              <p:cNvPr id="206" name="Freeform 315" descr="Small grid"/>
              <p:cNvSpPr>
                <a:spLocks/>
              </p:cNvSpPr>
              <p:nvPr/>
            </p:nvSpPr>
            <p:spPr bwMode="auto">
              <a:xfrm>
                <a:off x="3137" y="1879"/>
                <a:ext cx="375" cy="1263"/>
              </a:xfrm>
              <a:custGeom>
                <a:avLst/>
                <a:gdLst>
                  <a:gd name="T0" fmla="*/ 375 w 375"/>
                  <a:gd name="T1" fmla="*/ 0 h 1263"/>
                  <a:gd name="T2" fmla="*/ 369 w 375"/>
                  <a:gd name="T3" fmla="*/ 936 h 1263"/>
                  <a:gd name="T4" fmla="*/ 369 w 375"/>
                  <a:gd name="T5" fmla="*/ 945 h 1263"/>
                  <a:gd name="T6" fmla="*/ 0 w 375"/>
                  <a:gd name="T7" fmla="*/ 1263 h 1263"/>
                  <a:gd name="T8" fmla="*/ 9 w 375"/>
                  <a:gd name="T9" fmla="*/ 1155 h 1263"/>
                  <a:gd name="T10" fmla="*/ 297 w 375"/>
                  <a:gd name="T11" fmla="*/ 915 h 1263"/>
                  <a:gd name="T12" fmla="*/ 297 w 375"/>
                  <a:gd name="T13" fmla="*/ 195 h 1263"/>
                  <a:gd name="T14" fmla="*/ 9 w 375"/>
                  <a:gd name="T15" fmla="*/ 435 h 1263"/>
                  <a:gd name="T16" fmla="*/ 3 w 375"/>
                  <a:gd name="T17" fmla="*/ 276 h 1263"/>
                  <a:gd name="T18" fmla="*/ 375 w 375"/>
                  <a:gd name="T19" fmla="*/ 0 h 1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5" h="1263">
                    <a:moveTo>
                      <a:pt x="375" y="0"/>
                    </a:moveTo>
                    <a:lnTo>
                      <a:pt x="369" y="936"/>
                    </a:lnTo>
                    <a:lnTo>
                      <a:pt x="369" y="945"/>
                    </a:lnTo>
                    <a:lnTo>
                      <a:pt x="0" y="1263"/>
                    </a:lnTo>
                    <a:lnTo>
                      <a:pt x="9" y="1155"/>
                    </a:lnTo>
                    <a:lnTo>
                      <a:pt x="297" y="915"/>
                    </a:lnTo>
                    <a:lnTo>
                      <a:pt x="297" y="195"/>
                    </a:lnTo>
                    <a:lnTo>
                      <a:pt x="9" y="435"/>
                    </a:lnTo>
                    <a:lnTo>
                      <a:pt x="3" y="276"/>
                    </a:lnTo>
                    <a:lnTo>
                      <a:pt x="375" y="0"/>
                    </a:lnTo>
                    <a:close/>
                  </a:path>
                </a:pathLst>
              </a:custGeom>
              <a:pattFill prst="smGrid">
                <a:fgClr>
                  <a:schemeClr val="bg2"/>
                </a:fgClr>
                <a:bgClr>
                  <a:schemeClr val="bg1"/>
                </a:bgClr>
              </a:pattFill>
              <a:ln>
                <a:noFill/>
              </a:ln>
              <a:effectLst>
                <a:outerShdw dist="68392" dir="17508085" algn="ctr" rotWithShape="0">
                  <a:schemeClr val="bg2"/>
                </a:outerShdw>
              </a:effectLst>
              <a:extLst>
                <a:ext uri="{91240B29-F687-4F45-9708-019B960494DF}">
                  <a14:hiddenLine xmlns:a14="http://schemas.microsoft.com/office/drawing/2010/main" w="9525">
                    <a:solidFill>
                      <a:schemeClr val="tx1"/>
                    </a:solidFill>
                    <a:round/>
                    <a:headEnd/>
                    <a:tailEnd/>
                  </a14:hiddenLine>
                </a:ext>
              </a:extLst>
            </p:spPr>
            <p:txBody>
              <a:bodyPr/>
              <a:lstStyle/>
              <a:p>
                <a:endParaRPr lang="vi-VN"/>
              </a:p>
            </p:txBody>
          </p:sp>
          <p:grpSp>
            <p:nvGrpSpPr>
              <p:cNvPr id="207" name="Group 316"/>
              <p:cNvGrpSpPr>
                <a:grpSpLocks/>
              </p:cNvGrpSpPr>
              <p:nvPr/>
            </p:nvGrpSpPr>
            <p:grpSpPr bwMode="auto">
              <a:xfrm>
                <a:off x="2392" y="2060"/>
                <a:ext cx="312" cy="244"/>
                <a:chOff x="2088" y="2536"/>
                <a:chExt cx="312" cy="244"/>
              </a:xfrm>
            </p:grpSpPr>
            <p:sp>
              <p:nvSpPr>
                <p:cNvPr id="229" name="Line 317"/>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30" name="Line 318"/>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31" name="Line 319"/>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208" name="Group 320"/>
              <p:cNvGrpSpPr>
                <a:grpSpLocks/>
              </p:cNvGrpSpPr>
              <p:nvPr/>
            </p:nvGrpSpPr>
            <p:grpSpPr bwMode="auto">
              <a:xfrm>
                <a:off x="2496" y="2060"/>
                <a:ext cx="312" cy="244"/>
                <a:chOff x="2088" y="2536"/>
                <a:chExt cx="312" cy="244"/>
              </a:xfrm>
            </p:grpSpPr>
            <p:sp>
              <p:nvSpPr>
                <p:cNvPr id="226" name="Line 321"/>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27" name="Line 322"/>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28" name="Line 323"/>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209" name="Group 324"/>
              <p:cNvGrpSpPr>
                <a:grpSpLocks/>
              </p:cNvGrpSpPr>
              <p:nvPr/>
            </p:nvGrpSpPr>
            <p:grpSpPr bwMode="auto">
              <a:xfrm>
                <a:off x="2596" y="2064"/>
                <a:ext cx="312" cy="244"/>
                <a:chOff x="2088" y="2536"/>
                <a:chExt cx="312" cy="244"/>
              </a:xfrm>
            </p:grpSpPr>
            <p:sp>
              <p:nvSpPr>
                <p:cNvPr id="223" name="Line 325"/>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24" name="Line 326"/>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25" name="Line 327"/>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210" name="Group 328"/>
              <p:cNvGrpSpPr>
                <a:grpSpLocks/>
              </p:cNvGrpSpPr>
              <p:nvPr/>
            </p:nvGrpSpPr>
            <p:grpSpPr bwMode="auto">
              <a:xfrm>
                <a:off x="2704" y="2060"/>
                <a:ext cx="312" cy="244"/>
                <a:chOff x="2088" y="2536"/>
                <a:chExt cx="312" cy="244"/>
              </a:xfrm>
            </p:grpSpPr>
            <p:sp>
              <p:nvSpPr>
                <p:cNvPr id="220" name="Line 329"/>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21" name="Line 330"/>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22" name="Line 331"/>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211" name="Group 332"/>
              <p:cNvGrpSpPr>
                <a:grpSpLocks/>
              </p:cNvGrpSpPr>
              <p:nvPr/>
            </p:nvGrpSpPr>
            <p:grpSpPr bwMode="auto">
              <a:xfrm>
                <a:off x="2808" y="2060"/>
                <a:ext cx="312" cy="244"/>
                <a:chOff x="2088" y="2536"/>
                <a:chExt cx="312" cy="244"/>
              </a:xfrm>
            </p:grpSpPr>
            <p:sp>
              <p:nvSpPr>
                <p:cNvPr id="217" name="Line 333"/>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18" name="Line 334"/>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19" name="Line 335"/>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212" name="Group 336"/>
              <p:cNvGrpSpPr>
                <a:grpSpLocks/>
              </p:cNvGrpSpPr>
              <p:nvPr/>
            </p:nvGrpSpPr>
            <p:grpSpPr bwMode="auto">
              <a:xfrm>
                <a:off x="2908" y="2064"/>
                <a:ext cx="312" cy="244"/>
                <a:chOff x="2088" y="2536"/>
                <a:chExt cx="312" cy="244"/>
              </a:xfrm>
            </p:grpSpPr>
            <p:sp>
              <p:nvSpPr>
                <p:cNvPr id="214" name="Line 337"/>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15" name="Line 338"/>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16" name="Line 339"/>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213" name="Freeform 340" descr="Small grid"/>
              <p:cNvSpPr>
                <a:spLocks/>
              </p:cNvSpPr>
              <p:nvPr/>
            </p:nvSpPr>
            <p:spPr bwMode="auto">
              <a:xfrm>
                <a:off x="3062" y="2144"/>
                <a:ext cx="96" cy="1076"/>
              </a:xfrm>
              <a:custGeom>
                <a:avLst/>
                <a:gdLst>
                  <a:gd name="T0" fmla="*/ 0 w 96"/>
                  <a:gd name="T1" fmla="*/ 68 h 1076"/>
                  <a:gd name="T2" fmla="*/ 0 w 96"/>
                  <a:gd name="T3" fmla="*/ 1076 h 1076"/>
                  <a:gd name="T4" fmla="*/ 96 w 96"/>
                  <a:gd name="T5" fmla="*/ 980 h 1076"/>
                  <a:gd name="T6" fmla="*/ 96 w 96"/>
                  <a:gd name="T7" fmla="*/ 0 h 1076"/>
                  <a:gd name="T8" fmla="*/ 0 w 96"/>
                  <a:gd name="T9" fmla="*/ 68 h 1076"/>
                </a:gdLst>
                <a:ahLst/>
                <a:cxnLst>
                  <a:cxn ang="0">
                    <a:pos x="T0" y="T1"/>
                  </a:cxn>
                  <a:cxn ang="0">
                    <a:pos x="T2" y="T3"/>
                  </a:cxn>
                  <a:cxn ang="0">
                    <a:pos x="T4" y="T5"/>
                  </a:cxn>
                  <a:cxn ang="0">
                    <a:pos x="T6" y="T7"/>
                  </a:cxn>
                  <a:cxn ang="0">
                    <a:pos x="T8" y="T9"/>
                  </a:cxn>
                </a:cxnLst>
                <a:rect l="0" t="0" r="r" b="b"/>
                <a:pathLst>
                  <a:path w="96" h="1076">
                    <a:moveTo>
                      <a:pt x="0" y="68"/>
                    </a:moveTo>
                    <a:lnTo>
                      <a:pt x="0" y="1076"/>
                    </a:lnTo>
                    <a:lnTo>
                      <a:pt x="96" y="980"/>
                    </a:lnTo>
                    <a:lnTo>
                      <a:pt x="96" y="0"/>
                    </a:lnTo>
                    <a:lnTo>
                      <a:pt x="0" y="68"/>
                    </a:lnTo>
                    <a:close/>
                  </a:path>
                </a:pathLst>
              </a:custGeom>
              <a:pattFill prst="smGrid">
                <a:fgClr>
                  <a:schemeClr val="bg2"/>
                </a:fgClr>
                <a:bgClr>
                  <a:schemeClr val="bg1"/>
                </a:bgClr>
              </a:pattFill>
              <a:ln>
                <a:noFill/>
              </a:ln>
              <a:effectLst>
                <a:prstShdw prst="shdw13" dist="12700" dir="10800000">
                  <a:schemeClr val="tx2">
                    <a:alpha val="50000"/>
                  </a:schemeClr>
                </a:prstShdw>
              </a:effectLst>
              <a:extLst>
                <a:ext uri="{91240B29-F687-4F45-9708-019B960494DF}">
                  <a14:hiddenLine xmlns:a14="http://schemas.microsoft.com/office/drawing/2010/main" w="9525">
                    <a:solidFill>
                      <a:schemeClr val="tx1"/>
                    </a:solidFill>
                    <a:round/>
                    <a:headEnd/>
                    <a:tailEnd/>
                  </a14:hiddenLine>
                </a:ext>
              </a:extLst>
            </p:spPr>
            <p:txBody>
              <a:bodyPr/>
              <a:lstStyle/>
              <a:p>
                <a:endParaRPr lang="vi-VN"/>
              </a:p>
            </p:txBody>
          </p:sp>
        </p:grpSp>
      </p:grpSp>
      <p:sp>
        <p:nvSpPr>
          <p:cNvPr id="118" name="Oval 205"/>
          <p:cNvSpPr>
            <a:spLocks noChangeArrowheads="1"/>
          </p:cNvSpPr>
          <p:nvPr/>
        </p:nvSpPr>
        <p:spPr bwMode="auto">
          <a:xfrm rot="21141072">
            <a:off x="6431966" y="1583803"/>
            <a:ext cx="890402" cy="1295400"/>
          </a:xfrm>
          <a:prstGeom prst="ellipse">
            <a:avLst/>
          </a:prstGeom>
          <a:gradFill rotWithShape="1">
            <a:gsLst>
              <a:gs pos="0">
                <a:srgbClr val="00FF00"/>
              </a:gs>
              <a:gs pos="100000">
                <a:srgbClr val="FFFFFF">
                  <a:alpha val="60001"/>
                </a:srgb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eaLnBrk="1" hangingPunct="1"/>
            <a:endParaRPr lang="vi-VN" altLang="vi-VN"/>
          </a:p>
        </p:txBody>
      </p:sp>
      <p:sp>
        <p:nvSpPr>
          <p:cNvPr id="119" name="Oval 206"/>
          <p:cNvSpPr>
            <a:spLocks noChangeArrowheads="1"/>
          </p:cNvSpPr>
          <p:nvPr/>
        </p:nvSpPr>
        <p:spPr bwMode="auto">
          <a:xfrm rot="21141072">
            <a:off x="6164700" y="1758622"/>
            <a:ext cx="839788" cy="1295400"/>
          </a:xfrm>
          <a:prstGeom prst="ellipse">
            <a:avLst/>
          </a:prstGeom>
          <a:gradFill rotWithShape="1">
            <a:gsLst>
              <a:gs pos="0">
                <a:srgbClr val="FF0000"/>
              </a:gs>
              <a:gs pos="100000">
                <a:srgbClr val="FFFFFF"/>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eaLnBrk="1" hangingPunct="1"/>
            <a:endParaRPr lang="vi-VN" altLang="vi-VN"/>
          </a:p>
        </p:txBody>
      </p:sp>
      <p:grpSp>
        <p:nvGrpSpPr>
          <p:cNvPr id="120" name="Group 4"/>
          <p:cNvGrpSpPr>
            <a:grpSpLocks/>
          </p:cNvGrpSpPr>
          <p:nvPr/>
        </p:nvGrpSpPr>
        <p:grpSpPr bwMode="auto">
          <a:xfrm>
            <a:off x="9679507" y="3233345"/>
            <a:ext cx="2429365" cy="609600"/>
            <a:chOff x="4032" y="2016"/>
            <a:chExt cx="1536" cy="384"/>
          </a:xfrm>
        </p:grpSpPr>
        <p:sp>
          <p:nvSpPr>
            <p:cNvPr id="235" name="AutoShape 5"/>
            <p:cNvSpPr>
              <a:spLocks noChangeArrowheads="1"/>
            </p:cNvSpPr>
            <p:nvPr/>
          </p:nvSpPr>
          <p:spPr bwMode="auto">
            <a:xfrm>
              <a:off x="4032" y="2016"/>
              <a:ext cx="816" cy="384"/>
            </a:xfrm>
            <a:prstGeom prst="cube">
              <a:avLst>
                <a:gd name="adj" fmla="val 25000"/>
              </a:avLst>
            </a:prstGeom>
            <a:solidFill>
              <a:srgbClr val="FF0000"/>
            </a:solidFill>
            <a:ln w="9525">
              <a:solidFill>
                <a:schemeClr val="tx1"/>
              </a:solidFill>
              <a:miter lim="800000"/>
              <a:headEnd/>
              <a:tailEnd/>
            </a:ln>
            <a:effectLst/>
          </p:spPr>
          <p:txBody>
            <a:bodyPr wrap="none" anchor="ctr"/>
            <a:lstStyle/>
            <a:p>
              <a:pPr algn="ctr"/>
              <a:r>
                <a:rPr lang="en-US" sz="2400">
                  <a:latin typeface="Arial" charset="0"/>
                </a:rPr>
                <a:t>N</a:t>
              </a:r>
            </a:p>
          </p:txBody>
        </p:sp>
        <p:sp>
          <p:nvSpPr>
            <p:cNvPr id="236" name="AutoShape 6"/>
            <p:cNvSpPr>
              <a:spLocks noChangeArrowheads="1"/>
            </p:cNvSpPr>
            <p:nvPr/>
          </p:nvSpPr>
          <p:spPr bwMode="auto">
            <a:xfrm>
              <a:off x="4752" y="2016"/>
              <a:ext cx="816" cy="384"/>
            </a:xfrm>
            <a:prstGeom prst="cube">
              <a:avLst>
                <a:gd name="adj" fmla="val 25000"/>
              </a:avLst>
            </a:prstGeom>
            <a:solidFill>
              <a:srgbClr val="00CC00"/>
            </a:solidFill>
            <a:ln w="9525">
              <a:solidFill>
                <a:schemeClr val="tx1"/>
              </a:solidFill>
              <a:miter lim="800000"/>
              <a:headEnd/>
              <a:tailEnd/>
            </a:ln>
            <a:effectLst/>
          </p:spPr>
          <p:txBody>
            <a:bodyPr wrap="none" anchor="ctr"/>
            <a:lstStyle/>
            <a:p>
              <a:pPr algn="ctr"/>
              <a:r>
                <a:rPr lang="en-US" sz="2400" dirty="0">
                  <a:latin typeface="Arial" charset="0"/>
                </a:rPr>
                <a:t>S</a:t>
              </a:r>
            </a:p>
          </p:txBody>
        </p:sp>
      </p:grpSp>
    </p:spTree>
    <p:extLst>
      <p:ext uri="{BB962C8B-B14F-4D97-AF65-F5344CB8AC3E}">
        <p14:creationId xmlns:p14="http://schemas.microsoft.com/office/powerpoint/2010/main" val="35158266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124"/>
                                        </p:tgtEl>
                                        <p:attrNameLst>
                                          <p:attrName>style.visibility</p:attrName>
                                        </p:attrNameLst>
                                      </p:cBhvr>
                                      <p:to>
                                        <p:strVal val="visible"/>
                                      </p:to>
                                    </p:set>
                                    <p:animEffect transition="in" filter="blinds(horizontal)">
                                      <p:cBhvr>
                                        <p:cTn id="7" dur="500"/>
                                        <p:tgtEl>
                                          <p:spTgt spid="12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6565"/>
                                        </p:tgtEl>
                                        <p:attrNameLst>
                                          <p:attrName>style.visibility</p:attrName>
                                        </p:attrNameLst>
                                      </p:cBhvr>
                                      <p:to>
                                        <p:strVal val="visible"/>
                                      </p:to>
                                    </p:set>
                                    <p:animEffect transition="in" filter="blinds(horizontal)">
                                      <p:cBhvr>
                                        <p:cTn id="12" dur="500"/>
                                        <p:tgtEl>
                                          <p:spTgt spid="6656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26"/>
                                        </p:tgtEl>
                                        <p:attrNameLst>
                                          <p:attrName>style.visibility</p:attrName>
                                        </p:attrNameLst>
                                      </p:cBhvr>
                                      <p:to>
                                        <p:strVal val="visible"/>
                                      </p:to>
                                    </p:set>
                                    <p:animEffect transition="in" filter="fade">
                                      <p:cBhvr>
                                        <p:cTn id="15" dur="500"/>
                                        <p:tgtEl>
                                          <p:spTgt spid="126"/>
                                        </p:tgtEl>
                                      </p:cBhvr>
                                    </p:animEffect>
                                  </p:childTnLst>
                                </p:cTn>
                              </p:par>
                              <p:par>
                                <p:cTn id="16" presetID="10" presetClass="entr" presetSubtype="0" fill="hold" nodeType="withEffect">
                                  <p:stCondLst>
                                    <p:cond delay="0"/>
                                  </p:stCondLst>
                                  <p:childTnLst>
                                    <p:set>
                                      <p:cBhvr>
                                        <p:cTn id="17" dur="1" fill="hold">
                                          <p:stCondLst>
                                            <p:cond delay="0"/>
                                          </p:stCondLst>
                                        </p:cTn>
                                        <p:tgtEl>
                                          <p:spTgt spid="120"/>
                                        </p:tgtEl>
                                        <p:attrNameLst>
                                          <p:attrName>style.visibility</p:attrName>
                                        </p:attrNameLst>
                                      </p:cBhvr>
                                      <p:to>
                                        <p:strVal val="visible"/>
                                      </p:to>
                                    </p:set>
                                    <p:animEffect transition="in" filter="fade">
                                      <p:cBhvr>
                                        <p:cTn id="18" dur="500"/>
                                        <p:tgtEl>
                                          <p:spTgt spid="120"/>
                                        </p:tgtEl>
                                      </p:cBhvr>
                                    </p:animEffect>
                                  </p:childTnLst>
                                </p:cTn>
                              </p:par>
                              <p:par>
                                <p:cTn id="19" presetID="10" presetClass="entr" presetSubtype="0" fill="hold" nodeType="with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500"/>
                                        <p:tgtEl>
                                          <p:spTgt spid="2"/>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27"/>
                                        </p:tgtEl>
                                        <p:attrNameLst>
                                          <p:attrName>style.visibility</p:attrName>
                                        </p:attrNameLst>
                                      </p:cBhvr>
                                      <p:to>
                                        <p:strVal val="visible"/>
                                      </p:to>
                                    </p:set>
                                    <p:animEffect transition="in" filter="fade">
                                      <p:cBhvr>
                                        <p:cTn id="24" dur="500"/>
                                        <p:tgtEl>
                                          <p:spTgt spid="127"/>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121"/>
                                        </p:tgtEl>
                                        <p:attrNameLst>
                                          <p:attrName>style.visibility</p:attrName>
                                        </p:attrNameLst>
                                      </p:cBhvr>
                                      <p:to>
                                        <p:strVal val="visible"/>
                                      </p:to>
                                    </p:set>
                                    <p:animEffect transition="in" filter="blinds(horizontal)">
                                      <p:cBhvr>
                                        <p:cTn id="29" dur="500"/>
                                        <p:tgtEl>
                                          <p:spTgt spid="121"/>
                                        </p:tgtEl>
                                      </p:cBhvr>
                                    </p:animEffect>
                                  </p:childTnLst>
                                </p:cTn>
                              </p:par>
                            </p:childTnLst>
                          </p:cTn>
                        </p:par>
                      </p:childTnLst>
                    </p:cTn>
                  </p:par>
                  <p:par>
                    <p:cTn id="30" fill="hold">
                      <p:stCondLst>
                        <p:cond delay="indefinite"/>
                      </p:stCondLst>
                      <p:childTnLst>
                        <p:par>
                          <p:cTn id="31" fill="hold">
                            <p:stCondLst>
                              <p:cond delay="0"/>
                            </p:stCondLst>
                            <p:childTnLst>
                              <p:par>
                                <p:cTn id="32" presetID="0" presetClass="path" presetSubtype="0" accel="50000" decel="50000" fill="hold" nodeType="clickEffect">
                                  <p:stCondLst>
                                    <p:cond delay="0"/>
                                  </p:stCondLst>
                                  <p:childTnLst>
                                    <p:animMotion origin="layout" path="M 4.16667E-7 -2.22222E-6 C -0.03281 -2.22222E-6 -0.06432 -2.22222E-6 -0.07695 -2.22222E-6 " pathEditMode="relative" rAng="0" ptsTypes="AA">
                                      <p:cBhvr>
                                        <p:cTn id="33" dur="2000" fill="hold"/>
                                        <p:tgtEl>
                                          <p:spTgt spid="120"/>
                                        </p:tgtEl>
                                        <p:attrNameLst>
                                          <p:attrName>ppt_x</p:attrName>
                                          <p:attrName>ppt_y</p:attrName>
                                        </p:attrNameLst>
                                      </p:cBhvr>
                                      <p:rCtr x="-3854" y="0"/>
                                    </p:animMotion>
                                  </p:childTnLst>
                                </p:cTn>
                              </p:par>
                              <p:par>
                                <p:cTn id="34" presetID="53" presetClass="entr" presetSubtype="0" fill="hold" grpId="0" nodeType="withEffect">
                                  <p:stCondLst>
                                    <p:cond delay="300"/>
                                  </p:stCondLst>
                                  <p:childTnLst>
                                    <p:set>
                                      <p:cBhvr>
                                        <p:cTn id="35" dur="1" fill="hold">
                                          <p:stCondLst>
                                            <p:cond delay="0"/>
                                          </p:stCondLst>
                                        </p:cTn>
                                        <p:tgtEl>
                                          <p:spTgt spid="118"/>
                                        </p:tgtEl>
                                        <p:attrNameLst>
                                          <p:attrName>style.visibility</p:attrName>
                                        </p:attrNameLst>
                                      </p:cBhvr>
                                      <p:to>
                                        <p:strVal val="visible"/>
                                      </p:to>
                                    </p:set>
                                    <p:anim calcmode="lin" valueType="num">
                                      <p:cBhvr>
                                        <p:cTn id="36" dur="2800" fill="hold"/>
                                        <p:tgtEl>
                                          <p:spTgt spid="118"/>
                                        </p:tgtEl>
                                        <p:attrNameLst>
                                          <p:attrName>ppt_w</p:attrName>
                                        </p:attrNameLst>
                                      </p:cBhvr>
                                      <p:tavLst>
                                        <p:tav tm="0">
                                          <p:val>
                                            <p:fltVal val="0"/>
                                          </p:val>
                                        </p:tav>
                                        <p:tav tm="100000">
                                          <p:val>
                                            <p:strVal val="#ppt_w"/>
                                          </p:val>
                                        </p:tav>
                                      </p:tavLst>
                                    </p:anim>
                                    <p:anim calcmode="lin" valueType="num">
                                      <p:cBhvr>
                                        <p:cTn id="37" dur="2800" fill="hold"/>
                                        <p:tgtEl>
                                          <p:spTgt spid="118"/>
                                        </p:tgtEl>
                                        <p:attrNameLst>
                                          <p:attrName>ppt_h</p:attrName>
                                        </p:attrNameLst>
                                      </p:cBhvr>
                                      <p:tavLst>
                                        <p:tav tm="0">
                                          <p:val>
                                            <p:fltVal val="0"/>
                                          </p:val>
                                        </p:tav>
                                        <p:tav tm="100000">
                                          <p:val>
                                            <p:strVal val="#ppt_h"/>
                                          </p:val>
                                        </p:tav>
                                      </p:tavLst>
                                    </p:anim>
                                    <p:animEffect transition="in" filter="fade">
                                      <p:cBhvr>
                                        <p:cTn id="38" dur="2800"/>
                                        <p:tgtEl>
                                          <p:spTgt spid="118"/>
                                        </p:tgtEl>
                                      </p:cBhvr>
                                    </p:animEffect>
                                  </p:childTnLst>
                                </p:cTn>
                              </p:par>
                            </p:childTnLst>
                          </p:cTn>
                        </p:par>
                        <p:par>
                          <p:cTn id="39" fill="hold">
                            <p:stCondLst>
                              <p:cond delay="3100"/>
                            </p:stCondLst>
                            <p:childTnLst>
                              <p:par>
                                <p:cTn id="40" presetID="53" presetClass="exit" presetSubtype="0" fill="hold" grpId="1" nodeType="afterEffect">
                                  <p:stCondLst>
                                    <p:cond delay="0"/>
                                  </p:stCondLst>
                                  <p:childTnLst>
                                    <p:anim calcmode="lin" valueType="num">
                                      <p:cBhvr>
                                        <p:cTn id="41" dur="500"/>
                                        <p:tgtEl>
                                          <p:spTgt spid="118"/>
                                        </p:tgtEl>
                                        <p:attrNameLst>
                                          <p:attrName>ppt_w</p:attrName>
                                        </p:attrNameLst>
                                      </p:cBhvr>
                                      <p:tavLst>
                                        <p:tav tm="0">
                                          <p:val>
                                            <p:strVal val="ppt_w"/>
                                          </p:val>
                                        </p:tav>
                                        <p:tav tm="100000">
                                          <p:val>
                                            <p:fltVal val="0"/>
                                          </p:val>
                                        </p:tav>
                                      </p:tavLst>
                                    </p:anim>
                                    <p:anim calcmode="lin" valueType="num">
                                      <p:cBhvr>
                                        <p:cTn id="42" dur="500"/>
                                        <p:tgtEl>
                                          <p:spTgt spid="118"/>
                                        </p:tgtEl>
                                        <p:attrNameLst>
                                          <p:attrName>ppt_h</p:attrName>
                                        </p:attrNameLst>
                                      </p:cBhvr>
                                      <p:tavLst>
                                        <p:tav tm="0">
                                          <p:val>
                                            <p:strVal val="ppt_h"/>
                                          </p:val>
                                        </p:tav>
                                        <p:tav tm="100000">
                                          <p:val>
                                            <p:fltVal val="0"/>
                                          </p:val>
                                        </p:tav>
                                      </p:tavLst>
                                    </p:anim>
                                    <p:animEffect transition="out" filter="fade">
                                      <p:cBhvr>
                                        <p:cTn id="43" dur="500"/>
                                        <p:tgtEl>
                                          <p:spTgt spid="118"/>
                                        </p:tgtEl>
                                      </p:cBhvr>
                                    </p:animEffect>
                                    <p:set>
                                      <p:cBhvr>
                                        <p:cTn id="44" dur="1" fill="hold">
                                          <p:stCondLst>
                                            <p:cond delay="499"/>
                                          </p:stCondLst>
                                        </p:cTn>
                                        <p:tgtEl>
                                          <p:spTgt spid="118"/>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0" presetClass="path" presetSubtype="0" accel="50000" decel="50000" fill="hold" nodeType="clickEffect">
                                  <p:stCondLst>
                                    <p:cond delay="0"/>
                                  </p:stCondLst>
                                  <p:childTnLst>
                                    <p:animMotion origin="layout" path="M -0.07695 3.33333E-6 C -0.02135 3.33333E-6 0.03542 3.33333E-6 0.05834 3.33333E-6 " pathEditMode="relative" rAng="0" ptsTypes="AA">
                                      <p:cBhvr>
                                        <p:cTn id="48" dur="2000" fill="hold"/>
                                        <p:tgtEl>
                                          <p:spTgt spid="120"/>
                                        </p:tgtEl>
                                        <p:attrNameLst>
                                          <p:attrName>ppt_x</p:attrName>
                                          <p:attrName>ppt_y</p:attrName>
                                        </p:attrNameLst>
                                      </p:cBhvr>
                                      <p:rCtr x="6758" y="0"/>
                                    </p:animMotion>
                                  </p:childTnLst>
                                </p:cTn>
                              </p:par>
                              <p:par>
                                <p:cTn id="49" presetID="53" presetClass="entr" presetSubtype="0" fill="hold" grpId="0" nodeType="withEffect">
                                  <p:stCondLst>
                                    <p:cond delay="600"/>
                                  </p:stCondLst>
                                  <p:childTnLst>
                                    <p:set>
                                      <p:cBhvr>
                                        <p:cTn id="50" dur="1" fill="hold">
                                          <p:stCondLst>
                                            <p:cond delay="0"/>
                                          </p:stCondLst>
                                        </p:cTn>
                                        <p:tgtEl>
                                          <p:spTgt spid="119"/>
                                        </p:tgtEl>
                                        <p:attrNameLst>
                                          <p:attrName>style.visibility</p:attrName>
                                        </p:attrNameLst>
                                      </p:cBhvr>
                                      <p:to>
                                        <p:strVal val="visible"/>
                                      </p:to>
                                    </p:set>
                                    <p:anim calcmode="lin" valueType="num">
                                      <p:cBhvr>
                                        <p:cTn id="51" dur="1400" fill="hold"/>
                                        <p:tgtEl>
                                          <p:spTgt spid="119"/>
                                        </p:tgtEl>
                                        <p:attrNameLst>
                                          <p:attrName>ppt_w</p:attrName>
                                        </p:attrNameLst>
                                      </p:cBhvr>
                                      <p:tavLst>
                                        <p:tav tm="0">
                                          <p:val>
                                            <p:fltVal val="0"/>
                                          </p:val>
                                        </p:tav>
                                        <p:tav tm="100000">
                                          <p:val>
                                            <p:strVal val="#ppt_w"/>
                                          </p:val>
                                        </p:tav>
                                      </p:tavLst>
                                    </p:anim>
                                    <p:anim calcmode="lin" valueType="num">
                                      <p:cBhvr>
                                        <p:cTn id="52" dur="1400" fill="hold"/>
                                        <p:tgtEl>
                                          <p:spTgt spid="119"/>
                                        </p:tgtEl>
                                        <p:attrNameLst>
                                          <p:attrName>ppt_h</p:attrName>
                                        </p:attrNameLst>
                                      </p:cBhvr>
                                      <p:tavLst>
                                        <p:tav tm="0">
                                          <p:val>
                                            <p:fltVal val="0"/>
                                          </p:val>
                                        </p:tav>
                                        <p:tav tm="100000">
                                          <p:val>
                                            <p:strVal val="#ppt_h"/>
                                          </p:val>
                                        </p:tav>
                                      </p:tavLst>
                                    </p:anim>
                                    <p:animEffect transition="in" filter="fade">
                                      <p:cBhvr>
                                        <p:cTn id="53" dur="1400"/>
                                        <p:tgtEl>
                                          <p:spTgt spid="119"/>
                                        </p:tgtEl>
                                      </p:cBhvr>
                                    </p:animEffect>
                                  </p:childTnLst>
                                </p:cTn>
                              </p:par>
                            </p:childTnLst>
                          </p:cTn>
                        </p:par>
                        <p:par>
                          <p:cTn id="54" fill="hold">
                            <p:stCondLst>
                              <p:cond delay="2000"/>
                            </p:stCondLst>
                            <p:childTnLst>
                              <p:par>
                                <p:cTn id="55" presetID="53" presetClass="exit" presetSubtype="0" fill="hold" grpId="1" nodeType="afterEffect">
                                  <p:stCondLst>
                                    <p:cond delay="0"/>
                                  </p:stCondLst>
                                  <p:childTnLst>
                                    <p:anim calcmode="lin" valueType="num">
                                      <p:cBhvr>
                                        <p:cTn id="56" dur="500"/>
                                        <p:tgtEl>
                                          <p:spTgt spid="119"/>
                                        </p:tgtEl>
                                        <p:attrNameLst>
                                          <p:attrName>ppt_w</p:attrName>
                                        </p:attrNameLst>
                                      </p:cBhvr>
                                      <p:tavLst>
                                        <p:tav tm="0">
                                          <p:val>
                                            <p:strVal val="ppt_w"/>
                                          </p:val>
                                        </p:tav>
                                        <p:tav tm="100000">
                                          <p:val>
                                            <p:fltVal val="0"/>
                                          </p:val>
                                        </p:tav>
                                      </p:tavLst>
                                    </p:anim>
                                    <p:anim calcmode="lin" valueType="num">
                                      <p:cBhvr>
                                        <p:cTn id="57" dur="500"/>
                                        <p:tgtEl>
                                          <p:spTgt spid="119"/>
                                        </p:tgtEl>
                                        <p:attrNameLst>
                                          <p:attrName>ppt_h</p:attrName>
                                        </p:attrNameLst>
                                      </p:cBhvr>
                                      <p:tavLst>
                                        <p:tav tm="0">
                                          <p:val>
                                            <p:strVal val="ppt_h"/>
                                          </p:val>
                                        </p:tav>
                                        <p:tav tm="100000">
                                          <p:val>
                                            <p:fltVal val="0"/>
                                          </p:val>
                                        </p:tav>
                                      </p:tavLst>
                                    </p:anim>
                                    <p:animEffect transition="out" filter="fade">
                                      <p:cBhvr>
                                        <p:cTn id="58" dur="500"/>
                                        <p:tgtEl>
                                          <p:spTgt spid="119"/>
                                        </p:tgtEl>
                                      </p:cBhvr>
                                    </p:animEffect>
                                    <p:set>
                                      <p:cBhvr>
                                        <p:cTn id="59" dur="1" fill="hold">
                                          <p:stCondLst>
                                            <p:cond delay="499"/>
                                          </p:stCondLst>
                                        </p:cTn>
                                        <p:tgtEl>
                                          <p:spTgt spid="119"/>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1" presetClass="exit" presetSubtype="0" fill="hold" grpId="1" nodeType="clickEffect">
                                  <p:stCondLst>
                                    <p:cond delay="0"/>
                                  </p:stCondLst>
                                  <p:childTnLst>
                                    <p:set>
                                      <p:cBhvr>
                                        <p:cTn id="63" dur="1" fill="hold">
                                          <p:stCondLst>
                                            <p:cond delay="0"/>
                                          </p:stCondLst>
                                        </p:cTn>
                                        <p:tgtEl>
                                          <p:spTgt spid="1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5" grpId="0"/>
      <p:bldP spid="124" grpId="0"/>
      <p:bldP spid="121" grpId="0"/>
      <p:bldP spid="121" grpId="1"/>
      <p:bldP spid="126" grpId="0" animBg="1"/>
      <p:bldP spid="127" grpId="0" animBg="1"/>
      <p:bldP spid="118" grpId="0" animBg="1"/>
      <p:bldP spid="118" grpId="1" animBg="1"/>
      <p:bldP spid="119" grpId="0" animBg="1"/>
      <p:bldP spid="119"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5" name="Text Box 5"/>
          <p:cNvSpPr txBox="1">
            <a:spLocks noChangeArrowheads="1"/>
          </p:cNvSpPr>
          <p:nvPr/>
        </p:nvSpPr>
        <p:spPr bwMode="auto">
          <a:xfrm>
            <a:off x="1205344" y="990996"/>
            <a:ext cx="228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400" b="1" u="sng" dirty="0">
                <a:solidFill>
                  <a:srgbClr val="0000FF"/>
                </a:solidFill>
                <a:latin typeface="Times New Roman" panose="02020603050405020304" pitchFamily="18" charset="0"/>
              </a:rPr>
              <a:t>Thí nghiệm 1:</a:t>
            </a:r>
          </a:p>
        </p:txBody>
      </p:sp>
      <p:sp>
        <p:nvSpPr>
          <p:cNvPr id="123" name="Text Box 7"/>
          <p:cNvSpPr txBox="1">
            <a:spLocks noChangeArrowheads="1"/>
          </p:cNvSpPr>
          <p:nvPr/>
        </p:nvSpPr>
        <p:spPr bwMode="auto">
          <a:xfrm>
            <a:off x="791644" y="104197"/>
            <a:ext cx="10913511" cy="523220"/>
          </a:xfrm>
          <a:prstGeom prst="rect">
            <a:avLst/>
          </a:prstGeom>
          <a:noFill/>
          <a:ln w="9525">
            <a:noFill/>
            <a:miter lim="800000"/>
            <a:headEnd/>
            <a:tailEnd/>
          </a:ln>
          <a:effectLst/>
        </p:spPr>
        <p:txBody>
          <a:bodyPr wrap="square">
            <a:spAutoFit/>
          </a:bodyPr>
          <a:lstStyle/>
          <a:p>
            <a:pPr algn="just">
              <a:spcBef>
                <a:spcPct val="50000"/>
              </a:spcBef>
              <a:defRPr/>
            </a:pPr>
            <a:r>
              <a:rPr lang="en-US" sz="2800" b="1" dirty="0">
                <a:solidFill>
                  <a:srgbClr val="800000"/>
                </a:solidFill>
                <a:effectLst>
                  <a:outerShdw blurRad="38100" dist="38100" dir="2700000" algn="tl">
                    <a:srgbClr val="C0C0C0"/>
                  </a:outerShdw>
                </a:effectLst>
                <a:latin typeface="Arial" charset="0"/>
                <a:cs typeface="Arial" charset="0"/>
              </a:rPr>
              <a:t>II. DÙNG NAM CHÂM ĐỂ TẠO RA DÒNG ĐIỆN</a:t>
            </a:r>
            <a:endParaRPr lang="en-US" sz="2800" b="1" i="1" dirty="0">
              <a:solidFill>
                <a:srgbClr val="800000"/>
              </a:solidFill>
              <a:effectLst>
                <a:outerShdw blurRad="38100" dist="38100" dir="2700000" algn="tl">
                  <a:srgbClr val="C0C0C0"/>
                </a:outerShdw>
              </a:effectLst>
              <a:latin typeface="Arial" charset="0"/>
              <a:cs typeface="Arial" charset="0"/>
            </a:endParaRPr>
          </a:p>
        </p:txBody>
      </p:sp>
      <p:sp>
        <p:nvSpPr>
          <p:cNvPr id="124" name="Text Box 5"/>
          <p:cNvSpPr txBox="1">
            <a:spLocks noChangeArrowheads="1"/>
          </p:cNvSpPr>
          <p:nvPr/>
        </p:nvSpPr>
        <p:spPr bwMode="auto">
          <a:xfrm>
            <a:off x="893619" y="595627"/>
            <a:ext cx="494369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vi-VN" sz="2400" b="1" dirty="0">
                <a:solidFill>
                  <a:srgbClr val="0000FF"/>
                </a:solidFill>
                <a:latin typeface="Times New Roman" panose="02020603050405020304" pitchFamily="18" charset="0"/>
              </a:rPr>
              <a:t>1. Dùng nam châm vĩnh cửu:</a:t>
            </a:r>
          </a:p>
        </p:txBody>
      </p:sp>
      <p:sp>
        <p:nvSpPr>
          <p:cNvPr id="126" name="Oval 235"/>
          <p:cNvSpPr>
            <a:spLocks noChangeArrowheads="1"/>
          </p:cNvSpPr>
          <p:nvPr/>
        </p:nvSpPr>
        <p:spPr bwMode="auto">
          <a:xfrm rot="20820323">
            <a:off x="5076209" y="3486172"/>
            <a:ext cx="148294" cy="381000"/>
          </a:xfrm>
          <a:prstGeom prst="ellipse">
            <a:avLst/>
          </a:prstGeom>
          <a:solidFill>
            <a:srgbClr val="66FF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dirty="0"/>
          </a:p>
        </p:txBody>
      </p:sp>
      <p:sp>
        <p:nvSpPr>
          <p:cNvPr id="127" name="Oval 236"/>
          <p:cNvSpPr>
            <a:spLocks noChangeArrowheads="1"/>
          </p:cNvSpPr>
          <p:nvPr/>
        </p:nvSpPr>
        <p:spPr bwMode="auto">
          <a:xfrm rot="20820323">
            <a:off x="4853936" y="3671907"/>
            <a:ext cx="146050" cy="381000"/>
          </a:xfrm>
          <a:prstGeom prst="ellipse">
            <a:avLst/>
          </a:prstGeom>
          <a:solidFill>
            <a:srgbClr val="FF33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nvGrpSpPr>
          <p:cNvPr id="2" name="Group 1"/>
          <p:cNvGrpSpPr/>
          <p:nvPr/>
        </p:nvGrpSpPr>
        <p:grpSpPr>
          <a:xfrm>
            <a:off x="4457781" y="3719533"/>
            <a:ext cx="3810000" cy="2309813"/>
            <a:chOff x="4457781" y="3719533"/>
            <a:chExt cx="3810000" cy="2309813"/>
          </a:xfrm>
        </p:grpSpPr>
        <p:sp>
          <p:nvSpPr>
            <p:cNvPr id="122" name="Text Box 8"/>
            <p:cNvSpPr txBox="1">
              <a:spLocks noChangeArrowheads="1"/>
            </p:cNvSpPr>
            <p:nvPr/>
          </p:nvSpPr>
          <p:spPr bwMode="auto">
            <a:xfrm>
              <a:off x="4916568" y="4481533"/>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400" b="1">
                  <a:solidFill>
                    <a:srgbClr val="0000FF"/>
                  </a:solidFill>
                  <a:latin typeface="Times New Roman" panose="02020603050405020304" pitchFamily="18" charset="0"/>
                </a:rPr>
                <a:t>C2:</a:t>
              </a:r>
            </a:p>
          </p:txBody>
        </p:sp>
        <p:sp>
          <p:nvSpPr>
            <p:cNvPr id="125" name="AutoShape 234"/>
            <p:cNvSpPr>
              <a:spLocks noChangeArrowheads="1"/>
            </p:cNvSpPr>
            <p:nvPr/>
          </p:nvSpPr>
          <p:spPr bwMode="auto">
            <a:xfrm>
              <a:off x="4457781" y="4948259"/>
              <a:ext cx="3810000" cy="1081087"/>
            </a:xfrm>
            <a:prstGeom prst="parallelogram">
              <a:avLst>
                <a:gd name="adj" fmla="val 104340"/>
              </a:avLst>
            </a:prstGeom>
            <a:gradFill rotWithShape="1">
              <a:gsLst>
                <a:gs pos="0">
                  <a:srgbClr val="00CC99">
                    <a:gamma/>
                    <a:tint val="0"/>
                    <a:invGamma/>
                  </a:srgbClr>
                </a:gs>
                <a:gs pos="100000">
                  <a:srgbClr val="00CC99"/>
                </a:gs>
              </a:gsLst>
              <a:lin ang="5400000" scaled="1"/>
            </a:gradFill>
            <a:ln w="57150" algn="ctr">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28" name="Rectangle 237"/>
            <p:cNvSpPr>
              <a:spLocks noChangeArrowheads="1"/>
            </p:cNvSpPr>
            <p:nvPr/>
          </p:nvSpPr>
          <p:spPr bwMode="auto">
            <a:xfrm rot="20820323">
              <a:off x="4805443" y="4024334"/>
              <a:ext cx="342900" cy="109537"/>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29" name="Rectangle 238"/>
            <p:cNvSpPr>
              <a:spLocks noChangeArrowheads="1"/>
            </p:cNvSpPr>
            <p:nvPr/>
          </p:nvSpPr>
          <p:spPr bwMode="auto">
            <a:xfrm rot="20820323">
              <a:off x="5026106" y="3824309"/>
              <a:ext cx="342900" cy="109537"/>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30" name="Freeform 239" descr="Small grid"/>
            <p:cNvSpPr>
              <a:spLocks/>
            </p:cNvSpPr>
            <p:nvPr/>
          </p:nvSpPr>
          <p:spPr bwMode="auto">
            <a:xfrm>
              <a:off x="4853068" y="3719533"/>
              <a:ext cx="609600" cy="2133600"/>
            </a:xfrm>
            <a:custGeom>
              <a:avLst/>
              <a:gdLst>
                <a:gd name="T0" fmla="*/ 192 w 384"/>
                <a:gd name="T1" fmla="*/ 1152 h 1344"/>
                <a:gd name="T2" fmla="*/ 0 w 384"/>
                <a:gd name="T3" fmla="*/ 1344 h 1344"/>
                <a:gd name="T4" fmla="*/ 0 w 384"/>
                <a:gd name="T5" fmla="*/ 336 h 1344"/>
                <a:gd name="T6" fmla="*/ 384 w 384"/>
                <a:gd name="T7" fmla="*/ 0 h 1344"/>
                <a:gd name="T8" fmla="*/ 384 w 384"/>
                <a:gd name="T9" fmla="*/ 192 h 1344"/>
                <a:gd name="T10" fmla="*/ 144 w 384"/>
                <a:gd name="T11" fmla="*/ 420 h 1344"/>
                <a:gd name="T12" fmla="*/ 192 w 384"/>
                <a:gd name="T13" fmla="*/ 1152 h 1344"/>
              </a:gdLst>
              <a:ahLst/>
              <a:cxnLst>
                <a:cxn ang="0">
                  <a:pos x="T0" y="T1"/>
                </a:cxn>
                <a:cxn ang="0">
                  <a:pos x="T2" y="T3"/>
                </a:cxn>
                <a:cxn ang="0">
                  <a:pos x="T4" y="T5"/>
                </a:cxn>
                <a:cxn ang="0">
                  <a:pos x="T6" y="T7"/>
                </a:cxn>
                <a:cxn ang="0">
                  <a:pos x="T8" y="T9"/>
                </a:cxn>
                <a:cxn ang="0">
                  <a:pos x="T10" y="T11"/>
                </a:cxn>
                <a:cxn ang="0">
                  <a:pos x="T12" y="T13"/>
                </a:cxn>
              </a:cxnLst>
              <a:rect l="0" t="0" r="r" b="b"/>
              <a:pathLst>
                <a:path w="384" h="1344">
                  <a:moveTo>
                    <a:pt x="192" y="1152"/>
                  </a:moveTo>
                  <a:lnTo>
                    <a:pt x="0" y="1344"/>
                  </a:lnTo>
                  <a:lnTo>
                    <a:pt x="0" y="336"/>
                  </a:lnTo>
                  <a:lnTo>
                    <a:pt x="384" y="0"/>
                  </a:lnTo>
                  <a:lnTo>
                    <a:pt x="384" y="192"/>
                  </a:lnTo>
                  <a:lnTo>
                    <a:pt x="144" y="420"/>
                  </a:lnTo>
                  <a:lnTo>
                    <a:pt x="192" y="1152"/>
                  </a:lnTo>
                  <a:close/>
                </a:path>
              </a:pathLst>
            </a:custGeom>
            <a:pattFill prst="smGrid">
              <a:fgClr>
                <a:schemeClr val="bg1"/>
              </a:fgClr>
              <a:bgClr>
                <a:srgbClr val="525252"/>
              </a:bgClr>
            </a:pattFill>
            <a:ln w="19050" cmpd="sng">
              <a:solidFill>
                <a:schemeClr val="tx1"/>
              </a:solidFill>
              <a:round/>
              <a:headEnd/>
              <a:tailEnd/>
            </a:ln>
            <a:effectLst/>
            <a:extLst>
              <a:ext uri="{AF507438-7753-43E0-B8FC-AC1667EBCBE1}">
                <a14:hiddenEffects xmlns:a14="http://schemas.microsoft.com/office/drawing/2010/main">
                  <a:effectLst>
                    <a:outerShdw dist="12700" dir="16200000" algn="ctr" rotWithShape="0">
                      <a:schemeClr val="bg1">
                        <a:alpha val="50000"/>
                      </a:schemeClr>
                    </a:outerShdw>
                  </a:effectLst>
                </a14:hiddenEffects>
              </a:ext>
            </a:extLst>
          </p:spPr>
          <p:txBody>
            <a:bodyPr/>
            <a:lstStyle/>
            <a:p>
              <a:endParaRPr lang="vi-VN"/>
            </a:p>
          </p:txBody>
        </p:sp>
        <p:sp>
          <p:nvSpPr>
            <p:cNvPr id="131" name="Freeform 240"/>
            <p:cNvSpPr>
              <a:spLocks/>
            </p:cNvSpPr>
            <p:nvPr/>
          </p:nvSpPr>
          <p:spPr bwMode="auto">
            <a:xfrm>
              <a:off x="5415043" y="4048145"/>
              <a:ext cx="2057400" cy="1143000"/>
            </a:xfrm>
            <a:custGeom>
              <a:avLst/>
              <a:gdLst>
                <a:gd name="T0" fmla="*/ 0 w 1296"/>
                <a:gd name="T1" fmla="*/ 0 h 720"/>
                <a:gd name="T2" fmla="*/ 0 w 1296"/>
                <a:gd name="T3" fmla="*/ 720 h 720"/>
                <a:gd name="T4" fmla="*/ 1296 w 1296"/>
                <a:gd name="T5" fmla="*/ 720 h 720"/>
                <a:gd name="T6" fmla="*/ 1296 w 1296"/>
                <a:gd name="T7" fmla="*/ 0 h 720"/>
              </a:gdLst>
              <a:ahLst/>
              <a:cxnLst>
                <a:cxn ang="0">
                  <a:pos x="T0" y="T1"/>
                </a:cxn>
                <a:cxn ang="0">
                  <a:pos x="T2" y="T3"/>
                </a:cxn>
                <a:cxn ang="0">
                  <a:pos x="T4" y="T5"/>
                </a:cxn>
                <a:cxn ang="0">
                  <a:pos x="T6" y="T7"/>
                </a:cxn>
              </a:cxnLst>
              <a:rect l="0" t="0" r="r" b="b"/>
              <a:pathLst>
                <a:path w="1296" h="720">
                  <a:moveTo>
                    <a:pt x="0" y="0"/>
                  </a:moveTo>
                  <a:lnTo>
                    <a:pt x="0" y="720"/>
                  </a:lnTo>
                  <a:lnTo>
                    <a:pt x="1296" y="720"/>
                  </a:lnTo>
                  <a:lnTo>
                    <a:pt x="1296" y="0"/>
                  </a:lnTo>
                </a:path>
              </a:pathLst>
            </a:custGeom>
            <a:gradFill rotWithShape="1">
              <a:gsLst>
                <a:gs pos="0">
                  <a:srgbClr val="B2B2B2"/>
                </a:gs>
                <a:gs pos="100000">
                  <a:srgbClr val="B2B2B2">
                    <a:gamma/>
                    <a:shade val="46275"/>
                    <a:invGamma/>
                  </a:srgbClr>
                </a:gs>
              </a:gsLst>
              <a:lin ang="5400000" scaled="1"/>
            </a:gra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2" name="Freeform 241"/>
            <p:cNvSpPr>
              <a:spLocks/>
            </p:cNvSpPr>
            <p:nvPr/>
          </p:nvSpPr>
          <p:spPr bwMode="auto">
            <a:xfrm>
              <a:off x="4986419" y="4029096"/>
              <a:ext cx="2619375" cy="371475"/>
            </a:xfrm>
            <a:custGeom>
              <a:avLst/>
              <a:gdLst>
                <a:gd name="T0" fmla="*/ 1650 w 1650"/>
                <a:gd name="T1" fmla="*/ 0 h 234"/>
                <a:gd name="T2" fmla="*/ 258 w 1650"/>
                <a:gd name="T3" fmla="*/ 0 h 234"/>
                <a:gd name="T4" fmla="*/ 0 w 1650"/>
                <a:gd name="T5" fmla="*/ 234 h 234"/>
                <a:gd name="T6" fmla="*/ 1308 w 1650"/>
                <a:gd name="T7" fmla="*/ 234 h 234"/>
                <a:gd name="T8" fmla="*/ 1590 w 1650"/>
                <a:gd name="T9" fmla="*/ 0 h 234"/>
              </a:gdLst>
              <a:ahLst/>
              <a:cxnLst>
                <a:cxn ang="0">
                  <a:pos x="T0" y="T1"/>
                </a:cxn>
                <a:cxn ang="0">
                  <a:pos x="T2" y="T3"/>
                </a:cxn>
                <a:cxn ang="0">
                  <a:pos x="T4" y="T5"/>
                </a:cxn>
                <a:cxn ang="0">
                  <a:pos x="T6" y="T7"/>
                </a:cxn>
                <a:cxn ang="0">
                  <a:pos x="T8" y="T9"/>
                </a:cxn>
              </a:cxnLst>
              <a:rect l="0" t="0" r="r" b="b"/>
              <a:pathLst>
                <a:path w="1650" h="234">
                  <a:moveTo>
                    <a:pt x="1650" y="0"/>
                  </a:moveTo>
                  <a:lnTo>
                    <a:pt x="258" y="0"/>
                  </a:lnTo>
                  <a:lnTo>
                    <a:pt x="0" y="234"/>
                  </a:lnTo>
                  <a:lnTo>
                    <a:pt x="1308" y="234"/>
                  </a:lnTo>
                  <a:lnTo>
                    <a:pt x="1590" y="0"/>
                  </a:lnTo>
                </a:path>
              </a:pathLst>
            </a:custGeom>
            <a:solidFill>
              <a:srgbClr val="B2B2B2"/>
            </a:soli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3" name="Line 242"/>
            <p:cNvSpPr>
              <a:spLocks noChangeShapeType="1"/>
            </p:cNvSpPr>
            <p:nvPr/>
          </p:nvSpPr>
          <p:spPr bwMode="auto">
            <a:xfrm>
              <a:off x="5291218" y="4110058"/>
              <a:ext cx="152400" cy="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4" name="Line 243"/>
            <p:cNvSpPr>
              <a:spLocks noChangeShapeType="1"/>
            </p:cNvSpPr>
            <p:nvPr/>
          </p:nvSpPr>
          <p:spPr bwMode="auto">
            <a:xfrm flipV="1">
              <a:off x="5443618" y="4033858"/>
              <a:ext cx="76200" cy="762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5" name="Line 244"/>
            <p:cNvSpPr>
              <a:spLocks noChangeShapeType="1"/>
            </p:cNvSpPr>
            <p:nvPr/>
          </p:nvSpPr>
          <p:spPr bwMode="auto">
            <a:xfrm flipH="1">
              <a:off x="5176918" y="4027508"/>
              <a:ext cx="381000" cy="381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6" name="Line 245"/>
            <p:cNvSpPr>
              <a:spLocks noChangeShapeType="1"/>
            </p:cNvSpPr>
            <p:nvPr/>
          </p:nvSpPr>
          <p:spPr bwMode="auto">
            <a:xfrm flipH="1">
              <a:off x="5234068" y="4021158"/>
              <a:ext cx="381000" cy="381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7" name="Line 246"/>
            <p:cNvSpPr>
              <a:spLocks noChangeShapeType="1"/>
            </p:cNvSpPr>
            <p:nvPr/>
          </p:nvSpPr>
          <p:spPr bwMode="auto">
            <a:xfrm flipH="1">
              <a:off x="5291218" y="4021158"/>
              <a:ext cx="381000" cy="381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138" name="Group 247"/>
            <p:cNvGrpSpPr>
              <a:grpSpLocks/>
            </p:cNvGrpSpPr>
            <p:nvPr/>
          </p:nvGrpSpPr>
          <p:grpSpPr bwMode="auto">
            <a:xfrm>
              <a:off x="5342018" y="4021158"/>
              <a:ext cx="495300" cy="387350"/>
              <a:chOff x="2088" y="2536"/>
              <a:chExt cx="312" cy="244"/>
            </a:xfrm>
          </p:grpSpPr>
          <p:sp>
            <p:nvSpPr>
              <p:cNvPr id="139" name="Line 248"/>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0" name="Line 249"/>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1" name="Line 250"/>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42" name="Group 251"/>
            <p:cNvGrpSpPr>
              <a:grpSpLocks/>
            </p:cNvGrpSpPr>
            <p:nvPr/>
          </p:nvGrpSpPr>
          <p:grpSpPr bwMode="auto">
            <a:xfrm>
              <a:off x="5507118" y="4021158"/>
              <a:ext cx="495300" cy="387350"/>
              <a:chOff x="2088" y="2536"/>
              <a:chExt cx="312" cy="244"/>
            </a:xfrm>
          </p:grpSpPr>
          <p:sp>
            <p:nvSpPr>
              <p:cNvPr id="143" name="Line 252"/>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4" name="Line 253"/>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5" name="Line 254"/>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46" name="Group 255"/>
            <p:cNvGrpSpPr>
              <a:grpSpLocks/>
            </p:cNvGrpSpPr>
            <p:nvPr/>
          </p:nvGrpSpPr>
          <p:grpSpPr bwMode="auto">
            <a:xfrm>
              <a:off x="5672218" y="4021158"/>
              <a:ext cx="495300" cy="387350"/>
              <a:chOff x="2088" y="2536"/>
              <a:chExt cx="312" cy="244"/>
            </a:xfrm>
          </p:grpSpPr>
          <p:sp>
            <p:nvSpPr>
              <p:cNvPr id="147" name="Line 256"/>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8" name="Line 257"/>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9" name="Line 258"/>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50" name="Group 259"/>
            <p:cNvGrpSpPr>
              <a:grpSpLocks/>
            </p:cNvGrpSpPr>
            <p:nvPr/>
          </p:nvGrpSpPr>
          <p:grpSpPr bwMode="auto">
            <a:xfrm>
              <a:off x="5129293" y="4213245"/>
              <a:ext cx="190500" cy="185738"/>
              <a:chOff x="1946" y="2181"/>
              <a:chExt cx="120" cy="117"/>
            </a:xfrm>
          </p:grpSpPr>
          <p:sp>
            <p:nvSpPr>
              <p:cNvPr id="151" name="Line 260"/>
              <p:cNvSpPr>
                <a:spLocks noChangeShapeType="1"/>
              </p:cNvSpPr>
              <p:nvPr/>
            </p:nvSpPr>
            <p:spPr bwMode="auto">
              <a:xfrm flipH="1">
                <a:off x="1946" y="2181"/>
                <a:ext cx="120" cy="117"/>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2" name="Line 261"/>
              <p:cNvSpPr>
                <a:spLocks noChangeShapeType="1"/>
              </p:cNvSpPr>
              <p:nvPr/>
            </p:nvSpPr>
            <p:spPr bwMode="auto">
              <a:xfrm flipH="1">
                <a:off x="1985" y="2182"/>
                <a:ext cx="81" cy="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153" name="Line 262"/>
            <p:cNvSpPr>
              <a:spLocks noChangeShapeType="1"/>
            </p:cNvSpPr>
            <p:nvPr/>
          </p:nvSpPr>
          <p:spPr bwMode="auto">
            <a:xfrm>
              <a:off x="4943556" y="4029095"/>
              <a:ext cx="76200" cy="7620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4" name="Line 263"/>
            <p:cNvSpPr>
              <a:spLocks noChangeShapeType="1"/>
            </p:cNvSpPr>
            <p:nvPr/>
          </p:nvSpPr>
          <p:spPr bwMode="auto">
            <a:xfrm>
              <a:off x="5018168" y="4013220"/>
              <a:ext cx="25400" cy="714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5" name="Rectangle 264"/>
            <p:cNvSpPr>
              <a:spLocks noChangeArrowheads="1"/>
            </p:cNvSpPr>
            <p:nvPr/>
          </p:nvSpPr>
          <p:spPr bwMode="auto">
            <a:xfrm rot="20820323">
              <a:off x="5056269" y="3773509"/>
              <a:ext cx="244475" cy="53975"/>
            </a:xfrm>
            <a:prstGeom prst="rect">
              <a:avLst/>
            </a:prstGeom>
            <a:solidFill>
              <a:schemeClr val="tx1"/>
            </a:solidFill>
            <a:ln w="9525">
              <a:solidFill>
                <a:srgbClr val="FF99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56" name="Line 265"/>
            <p:cNvSpPr>
              <a:spLocks noChangeShapeType="1"/>
            </p:cNvSpPr>
            <p:nvPr/>
          </p:nvSpPr>
          <p:spPr bwMode="auto">
            <a:xfrm>
              <a:off x="5157868" y="3824308"/>
              <a:ext cx="0" cy="1524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7" name="Line 266"/>
            <p:cNvSpPr>
              <a:spLocks noChangeShapeType="1"/>
            </p:cNvSpPr>
            <p:nvPr/>
          </p:nvSpPr>
          <p:spPr bwMode="auto">
            <a:xfrm>
              <a:off x="5224543" y="3786208"/>
              <a:ext cx="0" cy="1524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8" name="Rectangle 267"/>
            <p:cNvSpPr>
              <a:spLocks noChangeArrowheads="1"/>
            </p:cNvSpPr>
            <p:nvPr/>
          </p:nvSpPr>
          <p:spPr bwMode="auto">
            <a:xfrm rot="20820323">
              <a:off x="4853069" y="3983059"/>
              <a:ext cx="244475" cy="53975"/>
            </a:xfrm>
            <a:prstGeom prst="rect">
              <a:avLst/>
            </a:prstGeom>
            <a:solidFill>
              <a:srgbClr val="FF3300"/>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59" name="Oval 268"/>
            <p:cNvSpPr>
              <a:spLocks noChangeArrowheads="1"/>
            </p:cNvSpPr>
            <p:nvPr/>
          </p:nvSpPr>
          <p:spPr bwMode="auto">
            <a:xfrm flipH="1" flipV="1">
              <a:off x="5211843" y="3976708"/>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60" name="Oval 269"/>
            <p:cNvSpPr>
              <a:spLocks noChangeArrowheads="1"/>
            </p:cNvSpPr>
            <p:nvPr/>
          </p:nvSpPr>
          <p:spPr bwMode="auto">
            <a:xfrm flipH="1" flipV="1">
              <a:off x="5046743" y="4125933"/>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61" name="Oval 270"/>
            <p:cNvSpPr>
              <a:spLocks noChangeArrowheads="1"/>
            </p:cNvSpPr>
            <p:nvPr/>
          </p:nvSpPr>
          <p:spPr bwMode="auto">
            <a:xfrm flipH="1" flipV="1">
              <a:off x="5132468" y="4049733"/>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nvGrpSpPr>
            <p:cNvPr id="162" name="Group 271"/>
            <p:cNvGrpSpPr>
              <a:grpSpLocks/>
            </p:cNvGrpSpPr>
            <p:nvPr/>
          </p:nvGrpSpPr>
          <p:grpSpPr bwMode="auto">
            <a:xfrm>
              <a:off x="4976894" y="4391045"/>
              <a:ext cx="2619375" cy="1157288"/>
              <a:chOff x="1850" y="2293"/>
              <a:chExt cx="1650" cy="729"/>
            </a:xfrm>
          </p:grpSpPr>
          <p:sp>
            <p:nvSpPr>
              <p:cNvPr id="163" name="Freeform 272"/>
              <p:cNvSpPr>
                <a:spLocks/>
              </p:cNvSpPr>
              <p:nvPr/>
            </p:nvSpPr>
            <p:spPr bwMode="auto">
              <a:xfrm>
                <a:off x="1850" y="2782"/>
                <a:ext cx="1650" cy="234"/>
              </a:xfrm>
              <a:custGeom>
                <a:avLst/>
                <a:gdLst>
                  <a:gd name="T0" fmla="*/ 1650 w 1650"/>
                  <a:gd name="T1" fmla="*/ 0 h 234"/>
                  <a:gd name="T2" fmla="*/ 258 w 1650"/>
                  <a:gd name="T3" fmla="*/ 0 h 234"/>
                  <a:gd name="T4" fmla="*/ 0 w 1650"/>
                  <a:gd name="T5" fmla="*/ 234 h 234"/>
                  <a:gd name="T6" fmla="*/ 1308 w 1650"/>
                  <a:gd name="T7" fmla="*/ 234 h 234"/>
                  <a:gd name="T8" fmla="*/ 1590 w 1650"/>
                  <a:gd name="T9" fmla="*/ 0 h 234"/>
                </a:gdLst>
                <a:ahLst/>
                <a:cxnLst>
                  <a:cxn ang="0">
                    <a:pos x="T0" y="T1"/>
                  </a:cxn>
                  <a:cxn ang="0">
                    <a:pos x="T2" y="T3"/>
                  </a:cxn>
                  <a:cxn ang="0">
                    <a:pos x="T4" y="T5"/>
                  </a:cxn>
                  <a:cxn ang="0">
                    <a:pos x="T6" y="T7"/>
                  </a:cxn>
                  <a:cxn ang="0">
                    <a:pos x="T8" y="T9"/>
                  </a:cxn>
                </a:cxnLst>
                <a:rect l="0" t="0" r="r" b="b"/>
                <a:pathLst>
                  <a:path w="1650" h="234">
                    <a:moveTo>
                      <a:pt x="1650" y="0"/>
                    </a:moveTo>
                    <a:lnTo>
                      <a:pt x="258" y="0"/>
                    </a:lnTo>
                    <a:lnTo>
                      <a:pt x="0" y="234"/>
                    </a:lnTo>
                    <a:lnTo>
                      <a:pt x="1308" y="234"/>
                    </a:lnTo>
                    <a:lnTo>
                      <a:pt x="1590" y="0"/>
                    </a:lnTo>
                  </a:path>
                </a:pathLst>
              </a:custGeom>
              <a:gradFill rotWithShape="1">
                <a:gsLst>
                  <a:gs pos="0">
                    <a:srgbClr val="B2B2B2"/>
                  </a:gs>
                  <a:gs pos="100000">
                    <a:srgbClr val="B2B2B2">
                      <a:gamma/>
                      <a:shade val="46275"/>
                      <a:invGamma/>
                    </a:srgbClr>
                  </a:gs>
                </a:gsLst>
                <a:lin ang="0" scaled="1"/>
              </a:gra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4" name="Freeform 273"/>
              <p:cNvSpPr>
                <a:spLocks/>
              </p:cNvSpPr>
              <p:nvPr/>
            </p:nvSpPr>
            <p:spPr bwMode="auto">
              <a:xfrm>
                <a:off x="1856" y="2299"/>
                <a:ext cx="1296" cy="720"/>
              </a:xfrm>
              <a:custGeom>
                <a:avLst/>
                <a:gdLst>
                  <a:gd name="T0" fmla="*/ 0 w 1296"/>
                  <a:gd name="T1" fmla="*/ 0 h 720"/>
                  <a:gd name="T2" fmla="*/ 0 w 1296"/>
                  <a:gd name="T3" fmla="*/ 720 h 720"/>
                  <a:gd name="T4" fmla="*/ 1296 w 1296"/>
                  <a:gd name="T5" fmla="*/ 720 h 720"/>
                  <a:gd name="T6" fmla="*/ 1296 w 1296"/>
                  <a:gd name="T7" fmla="*/ 0 h 720"/>
                </a:gdLst>
                <a:ahLst/>
                <a:cxnLst>
                  <a:cxn ang="0">
                    <a:pos x="T0" y="T1"/>
                  </a:cxn>
                  <a:cxn ang="0">
                    <a:pos x="T2" y="T3"/>
                  </a:cxn>
                  <a:cxn ang="0">
                    <a:pos x="T4" y="T5"/>
                  </a:cxn>
                  <a:cxn ang="0">
                    <a:pos x="T6" y="T7"/>
                  </a:cxn>
                </a:cxnLst>
                <a:rect l="0" t="0" r="r" b="b"/>
                <a:pathLst>
                  <a:path w="1296" h="720">
                    <a:moveTo>
                      <a:pt x="0" y="0"/>
                    </a:moveTo>
                    <a:lnTo>
                      <a:pt x="0" y="720"/>
                    </a:lnTo>
                    <a:lnTo>
                      <a:pt x="1296" y="720"/>
                    </a:lnTo>
                    <a:lnTo>
                      <a:pt x="1296" y="0"/>
                    </a:lnTo>
                  </a:path>
                </a:pathLst>
              </a:custGeom>
              <a:gradFill rotWithShape="1">
                <a:gsLst>
                  <a:gs pos="0">
                    <a:srgbClr val="B2B2B2"/>
                  </a:gs>
                  <a:gs pos="100000">
                    <a:srgbClr val="B2B2B2">
                      <a:gamma/>
                      <a:shade val="46275"/>
                      <a:invGamma/>
                    </a:srgbClr>
                  </a:gs>
                </a:gsLst>
                <a:lin ang="5400000" scaled="1"/>
              </a:gra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5" name="Line 274"/>
              <p:cNvSpPr>
                <a:spLocks noChangeShapeType="1"/>
              </p:cNvSpPr>
              <p:nvPr/>
            </p:nvSpPr>
            <p:spPr bwMode="auto">
              <a:xfrm>
                <a:off x="1980" y="229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6" name="Line 275"/>
              <p:cNvSpPr>
                <a:spLocks noChangeShapeType="1"/>
              </p:cNvSpPr>
              <p:nvPr/>
            </p:nvSpPr>
            <p:spPr bwMode="auto">
              <a:xfrm>
                <a:off x="2013" y="229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7" name="Line 276"/>
              <p:cNvSpPr>
                <a:spLocks noChangeShapeType="1"/>
              </p:cNvSpPr>
              <p:nvPr/>
            </p:nvSpPr>
            <p:spPr bwMode="auto">
              <a:xfrm>
                <a:off x="2049" y="229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168" name="Group 277"/>
              <p:cNvGrpSpPr>
                <a:grpSpLocks/>
              </p:cNvGrpSpPr>
              <p:nvPr/>
            </p:nvGrpSpPr>
            <p:grpSpPr bwMode="auto">
              <a:xfrm>
                <a:off x="2085" y="2293"/>
                <a:ext cx="69" cy="723"/>
                <a:chOff x="1996" y="2673"/>
                <a:chExt cx="69" cy="723"/>
              </a:xfrm>
            </p:grpSpPr>
            <p:sp>
              <p:nvSpPr>
                <p:cNvPr id="202" name="Line 278"/>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03" name="Line 279"/>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04" name="Line 280"/>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69" name="Group 281"/>
              <p:cNvGrpSpPr>
                <a:grpSpLocks/>
              </p:cNvGrpSpPr>
              <p:nvPr/>
            </p:nvGrpSpPr>
            <p:grpSpPr bwMode="auto">
              <a:xfrm>
                <a:off x="2186" y="2296"/>
                <a:ext cx="69" cy="723"/>
                <a:chOff x="1996" y="2673"/>
                <a:chExt cx="69" cy="723"/>
              </a:xfrm>
            </p:grpSpPr>
            <p:sp>
              <p:nvSpPr>
                <p:cNvPr id="199" name="Line 282"/>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00" name="Line 283"/>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01" name="Line 284"/>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70" name="Group 285"/>
              <p:cNvGrpSpPr>
                <a:grpSpLocks/>
              </p:cNvGrpSpPr>
              <p:nvPr/>
            </p:nvGrpSpPr>
            <p:grpSpPr bwMode="auto">
              <a:xfrm>
                <a:off x="2291" y="2296"/>
                <a:ext cx="69" cy="723"/>
                <a:chOff x="1996" y="2673"/>
                <a:chExt cx="69" cy="723"/>
              </a:xfrm>
            </p:grpSpPr>
            <p:sp>
              <p:nvSpPr>
                <p:cNvPr id="196" name="Line 286"/>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97" name="Line 287"/>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98" name="Line 288"/>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71" name="Group 289"/>
              <p:cNvGrpSpPr>
                <a:grpSpLocks/>
              </p:cNvGrpSpPr>
              <p:nvPr/>
            </p:nvGrpSpPr>
            <p:grpSpPr bwMode="auto">
              <a:xfrm>
                <a:off x="2393" y="2293"/>
                <a:ext cx="69" cy="723"/>
                <a:chOff x="1996" y="2673"/>
                <a:chExt cx="69" cy="723"/>
              </a:xfrm>
            </p:grpSpPr>
            <p:sp>
              <p:nvSpPr>
                <p:cNvPr id="193" name="Line 290"/>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94" name="Line 291"/>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95" name="Line 292"/>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72" name="Group 293"/>
              <p:cNvGrpSpPr>
                <a:grpSpLocks/>
              </p:cNvGrpSpPr>
              <p:nvPr/>
            </p:nvGrpSpPr>
            <p:grpSpPr bwMode="auto">
              <a:xfrm>
                <a:off x="2498" y="2293"/>
                <a:ext cx="69" cy="723"/>
                <a:chOff x="1996" y="2673"/>
                <a:chExt cx="69" cy="723"/>
              </a:xfrm>
            </p:grpSpPr>
            <p:sp>
              <p:nvSpPr>
                <p:cNvPr id="190" name="Line 294"/>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91" name="Line 295"/>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92" name="Line 296"/>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73" name="Group 297"/>
              <p:cNvGrpSpPr>
                <a:grpSpLocks/>
              </p:cNvGrpSpPr>
              <p:nvPr/>
            </p:nvGrpSpPr>
            <p:grpSpPr bwMode="auto">
              <a:xfrm>
                <a:off x="2600" y="2299"/>
                <a:ext cx="69" cy="723"/>
                <a:chOff x="1996" y="2673"/>
                <a:chExt cx="69" cy="723"/>
              </a:xfrm>
            </p:grpSpPr>
            <p:sp>
              <p:nvSpPr>
                <p:cNvPr id="187" name="Line 298"/>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88" name="Line 299"/>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89" name="Line 300"/>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74" name="Group 301"/>
              <p:cNvGrpSpPr>
                <a:grpSpLocks/>
              </p:cNvGrpSpPr>
              <p:nvPr/>
            </p:nvGrpSpPr>
            <p:grpSpPr bwMode="auto">
              <a:xfrm>
                <a:off x="2705" y="2299"/>
                <a:ext cx="69" cy="723"/>
                <a:chOff x="1996" y="2673"/>
                <a:chExt cx="69" cy="723"/>
              </a:xfrm>
            </p:grpSpPr>
            <p:sp>
              <p:nvSpPr>
                <p:cNvPr id="184" name="Line 302"/>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85" name="Line 303"/>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86" name="Line 304"/>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75" name="Group 305"/>
              <p:cNvGrpSpPr>
                <a:grpSpLocks/>
              </p:cNvGrpSpPr>
              <p:nvPr/>
            </p:nvGrpSpPr>
            <p:grpSpPr bwMode="auto">
              <a:xfrm>
                <a:off x="2810" y="2299"/>
                <a:ext cx="69" cy="723"/>
                <a:chOff x="1996" y="2673"/>
                <a:chExt cx="69" cy="723"/>
              </a:xfrm>
            </p:grpSpPr>
            <p:sp>
              <p:nvSpPr>
                <p:cNvPr id="181" name="Line 306"/>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82" name="Line 307"/>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83" name="Line 308"/>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76" name="Group 309"/>
              <p:cNvGrpSpPr>
                <a:grpSpLocks/>
              </p:cNvGrpSpPr>
              <p:nvPr/>
            </p:nvGrpSpPr>
            <p:grpSpPr bwMode="auto">
              <a:xfrm>
                <a:off x="2915" y="2299"/>
                <a:ext cx="69" cy="723"/>
                <a:chOff x="1996" y="2673"/>
                <a:chExt cx="69" cy="723"/>
              </a:xfrm>
            </p:grpSpPr>
            <p:sp>
              <p:nvSpPr>
                <p:cNvPr id="178" name="Line 310"/>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79" name="Line 311"/>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80" name="Line 312"/>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177" name="Line 313"/>
              <p:cNvSpPr>
                <a:spLocks noChangeShapeType="1"/>
              </p:cNvSpPr>
              <p:nvPr/>
            </p:nvSpPr>
            <p:spPr bwMode="auto">
              <a:xfrm>
                <a:off x="1947" y="229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205" name="Group 314"/>
            <p:cNvGrpSpPr>
              <a:grpSpLocks/>
            </p:cNvGrpSpPr>
            <p:nvPr/>
          </p:nvGrpSpPr>
          <p:grpSpPr bwMode="auto">
            <a:xfrm>
              <a:off x="5837318" y="3733820"/>
              <a:ext cx="1778000" cy="2128838"/>
              <a:chOff x="2392" y="1879"/>
              <a:chExt cx="1120" cy="1341"/>
            </a:xfrm>
          </p:grpSpPr>
          <p:sp>
            <p:nvSpPr>
              <p:cNvPr id="206" name="Freeform 315" descr="Small grid"/>
              <p:cNvSpPr>
                <a:spLocks/>
              </p:cNvSpPr>
              <p:nvPr/>
            </p:nvSpPr>
            <p:spPr bwMode="auto">
              <a:xfrm>
                <a:off x="3137" y="1879"/>
                <a:ext cx="375" cy="1263"/>
              </a:xfrm>
              <a:custGeom>
                <a:avLst/>
                <a:gdLst>
                  <a:gd name="T0" fmla="*/ 375 w 375"/>
                  <a:gd name="T1" fmla="*/ 0 h 1263"/>
                  <a:gd name="T2" fmla="*/ 369 w 375"/>
                  <a:gd name="T3" fmla="*/ 936 h 1263"/>
                  <a:gd name="T4" fmla="*/ 369 w 375"/>
                  <a:gd name="T5" fmla="*/ 945 h 1263"/>
                  <a:gd name="T6" fmla="*/ 0 w 375"/>
                  <a:gd name="T7" fmla="*/ 1263 h 1263"/>
                  <a:gd name="T8" fmla="*/ 9 w 375"/>
                  <a:gd name="T9" fmla="*/ 1155 h 1263"/>
                  <a:gd name="T10" fmla="*/ 297 w 375"/>
                  <a:gd name="T11" fmla="*/ 915 h 1263"/>
                  <a:gd name="T12" fmla="*/ 297 w 375"/>
                  <a:gd name="T13" fmla="*/ 195 h 1263"/>
                  <a:gd name="T14" fmla="*/ 9 w 375"/>
                  <a:gd name="T15" fmla="*/ 435 h 1263"/>
                  <a:gd name="T16" fmla="*/ 3 w 375"/>
                  <a:gd name="T17" fmla="*/ 276 h 1263"/>
                  <a:gd name="T18" fmla="*/ 375 w 375"/>
                  <a:gd name="T19" fmla="*/ 0 h 1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5" h="1263">
                    <a:moveTo>
                      <a:pt x="375" y="0"/>
                    </a:moveTo>
                    <a:lnTo>
                      <a:pt x="369" y="936"/>
                    </a:lnTo>
                    <a:lnTo>
                      <a:pt x="369" y="945"/>
                    </a:lnTo>
                    <a:lnTo>
                      <a:pt x="0" y="1263"/>
                    </a:lnTo>
                    <a:lnTo>
                      <a:pt x="9" y="1155"/>
                    </a:lnTo>
                    <a:lnTo>
                      <a:pt x="297" y="915"/>
                    </a:lnTo>
                    <a:lnTo>
                      <a:pt x="297" y="195"/>
                    </a:lnTo>
                    <a:lnTo>
                      <a:pt x="9" y="435"/>
                    </a:lnTo>
                    <a:lnTo>
                      <a:pt x="3" y="276"/>
                    </a:lnTo>
                    <a:lnTo>
                      <a:pt x="375" y="0"/>
                    </a:lnTo>
                    <a:close/>
                  </a:path>
                </a:pathLst>
              </a:custGeom>
              <a:pattFill prst="smGrid">
                <a:fgClr>
                  <a:schemeClr val="bg2"/>
                </a:fgClr>
                <a:bgClr>
                  <a:schemeClr val="bg1"/>
                </a:bgClr>
              </a:pattFill>
              <a:ln>
                <a:noFill/>
              </a:ln>
              <a:effectLst>
                <a:outerShdw dist="68392" dir="17508085" algn="ctr" rotWithShape="0">
                  <a:schemeClr val="bg2"/>
                </a:outerShdw>
              </a:effectLst>
              <a:extLst>
                <a:ext uri="{91240B29-F687-4F45-9708-019B960494DF}">
                  <a14:hiddenLine xmlns:a14="http://schemas.microsoft.com/office/drawing/2010/main" w="9525">
                    <a:solidFill>
                      <a:schemeClr val="tx1"/>
                    </a:solidFill>
                    <a:round/>
                    <a:headEnd/>
                    <a:tailEnd/>
                  </a14:hiddenLine>
                </a:ext>
              </a:extLst>
            </p:spPr>
            <p:txBody>
              <a:bodyPr/>
              <a:lstStyle/>
              <a:p>
                <a:endParaRPr lang="vi-VN"/>
              </a:p>
            </p:txBody>
          </p:sp>
          <p:grpSp>
            <p:nvGrpSpPr>
              <p:cNvPr id="207" name="Group 316"/>
              <p:cNvGrpSpPr>
                <a:grpSpLocks/>
              </p:cNvGrpSpPr>
              <p:nvPr/>
            </p:nvGrpSpPr>
            <p:grpSpPr bwMode="auto">
              <a:xfrm>
                <a:off x="2392" y="2060"/>
                <a:ext cx="312" cy="244"/>
                <a:chOff x="2088" y="2536"/>
                <a:chExt cx="312" cy="244"/>
              </a:xfrm>
            </p:grpSpPr>
            <p:sp>
              <p:nvSpPr>
                <p:cNvPr id="229" name="Line 317"/>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30" name="Line 318"/>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31" name="Line 319"/>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208" name="Group 320"/>
              <p:cNvGrpSpPr>
                <a:grpSpLocks/>
              </p:cNvGrpSpPr>
              <p:nvPr/>
            </p:nvGrpSpPr>
            <p:grpSpPr bwMode="auto">
              <a:xfrm>
                <a:off x="2496" y="2060"/>
                <a:ext cx="312" cy="244"/>
                <a:chOff x="2088" y="2536"/>
                <a:chExt cx="312" cy="244"/>
              </a:xfrm>
            </p:grpSpPr>
            <p:sp>
              <p:nvSpPr>
                <p:cNvPr id="226" name="Line 321"/>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27" name="Line 322"/>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28" name="Line 323"/>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209" name="Group 324"/>
              <p:cNvGrpSpPr>
                <a:grpSpLocks/>
              </p:cNvGrpSpPr>
              <p:nvPr/>
            </p:nvGrpSpPr>
            <p:grpSpPr bwMode="auto">
              <a:xfrm>
                <a:off x="2596" y="2064"/>
                <a:ext cx="312" cy="244"/>
                <a:chOff x="2088" y="2536"/>
                <a:chExt cx="312" cy="244"/>
              </a:xfrm>
            </p:grpSpPr>
            <p:sp>
              <p:nvSpPr>
                <p:cNvPr id="223" name="Line 325"/>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24" name="Line 326"/>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25" name="Line 327"/>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210" name="Group 328"/>
              <p:cNvGrpSpPr>
                <a:grpSpLocks/>
              </p:cNvGrpSpPr>
              <p:nvPr/>
            </p:nvGrpSpPr>
            <p:grpSpPr bwMode="auto">
              <a:xfrm>
                <a:off x="2704" y="2060"/>
                <a:ext cx="312" cy="244"/>
                <a:chOff x="2088" y="2536"/>
                <a:chExt cx="312" cy="244"/>
              </a:xfrm>
            </p:grpSpPr>
            <p:sp>
              <p:nvSpPr>
                <p:cNvPr id="220" name="Line 329"/>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21" name="Line 330"/>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22" name="Line 331"/>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211" name="Group 332"/>
              <p:cNvGrpSpPr>
                <a:grpSpLocks/>
              </p:cNvGrpSpPr>
              <p:nvPr/>
            </p:nvGrpSpPr>
            <p:grpSpPr bwMode="auto">
              <a:xfrm>
                <a:off x="2808" y="2060"/>
                <a:ext cx="312" cy="244"/>
                <a:chOff x="2088" y="2536"/>
                <a:chExt cx="312" cy="244"/>
              </a:xfrm>
            </p:grpSpPr>
            <p:sp>
              <p:nvSpPr>
                <p:cNvPr id="217" name="Line 333"/>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18" name="Line 334"/>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19" name="Line 335"/>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212" name="Group 336"/>
              <p:cNvGrpSpPr>
                <a:grpSpLocks/>
              </p:cNvGrpSpPr>
              <p:nvPr/>
            </p:nvGrpSpPr>
            <p:grpSpPr bwMode="auto">
              <a:xfrm>
                <a:off x="2908" y="2064"/>
                <a:ext cx="312" cy="244"/>
                <a:chOff x="2088" y="2536"/>
                <a:chExt cx="312" cy="244"/>
              </a:xfrm>
            </p:grpSpPr>
            <p:sp>
              <p:nvSpPr>
                <p:cNvPr id="214" name="Line 337"/>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15" name="Line 338"/>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16" name="Line 339"/>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213" name="Freeform 340" descr="Small grid"/>
              <p:cNvSpPr>
                <a:spLocks/>
              </p:cNvSpPr>
              <p:nvPr/>
            </p:nvSpPr>
            <p:spPr bwMode="auto">
              <a:xfrm>
                <a:off x="3062" y="2144"/>
                <a:ext cx="96" cy="1076"/>
              </a:xfrm>
              <a:custGeom>
                <a:avLst/>
                <a:gdLst>
                  <a:gd name="T0" fmla="*/ 0 w 96"/>
                  <a:gd name="T1" fmla="*/ 68 h 1076"/>
                  <a:gd name="T2" fmla="*/ 0 w 96"/>
                  <a:gd name="T3" fmla="*/ 1076 h 1076"/>
                  <a:gd name="T4" fmla="*/ 96 w 96"/>
                  <a:gd name="T5" fmla="*/ 980 h 1076"/>
                  <a:gd name="T6" fmla="*/ 96 w 96"/>
                  <a:gd name="T7" fmla="*/ 0 h 1076"/>
                  <a:gd name="T8" fmla="*/ 0 w 96"/>
                  <a:gd name="T9" fmla="*/ 68 h 1076"/>
                </a:gdLst>
                <a:ahLst/>
                <a:cxnLst>
                  <a:cxn ang="0">
                    <a:pos x="T0" y="T1"/>
                  </a:cxn>
                  <a:cxn ang="0">
                    <a:pos x="T2" y="T3"/>
                  </a:cxn>
                  <a:cxn ang="0">
                    <a:pos x="T4" y="T5"/>
                  </a:cxn>
                  <a:cxn ang="0">
                    <a:pos x="T6" y="T7"/>
                  </a:cxn>
                  <a:cxn ang="0">
                    <a:pos x="T8" y="T9"/>
                  </a:cxn>
                </a:cxnLst>
                <a:rect l="0" t="0" r="r" b="b"/>
                <a:pathLst>
                  <a:path w="96" h="1076">
                    <a:moveTo>
                      <a:pt x="0" y="68"/>
                    </a:moveTo>
                    <a:lnTo>
                      <a:pt x="0" y="1076"/>
                    </a:lnTo>
                    <a:lnTo>
                      <a:pt x="96" y="980"/>
                    </a:lnTo>
                    <a:lnTo>
                      <a:pt x="96" y="0"/>
                    </a:lnTo>
                    <a:lnTo>
                      <a:pt x="0" y="68"/>
                    </a:lnTo>
                    <a:close/>
                  </a:path>
                </a:pathLst>
              </a:custGeom>
              <a:pattFill prst="smGrid">
                <a:fgClr>
                  <a:schemeClr val="bg2"/>
                </a:fgClr>
                <a:bgClr>
                  <a:schemeClr val="bg1"/>
                </a:bgClr>
              </a:pattFill>
              <a:ln>
                <a:noFill/>
              </a:ln>
              <a:effectLst>
                <a:prstShdw prst="shdw13" dist="12700" dir="10800000">
                  <a:schemeClr val="tx2">
                    <a:alpha val="50000"/>
                  </a:schemeClr>
                </a:prstShdw>
              </a:effectLst>
              <a:extLst>
                <a:ext uri="{91240B29-F687-4F45-9708-019B960494DF}">
                  <a14:hiddenLine xmlns:a14="http://schemas.microsoft.com/office/drawing/2010/main" w="9525">
                    <a:solidFill>
                      <a:schemeClr val="tx1"/>
                    </a:solidFill>
                    <a:round/>
                    <a:headEnd/>
                    <a:tailEnd/>
                  </a14:hiddenLine>
                </a:ext>
              </a:extLst>
            </p:spPr>
            <p:txBody>
              <a:bodyPr/>
              <a:lstStyle/>
              <a:p>
                <a:endParaRPr lang="vi-VN"/>
              </a:p>
            </p:txBody>
          </p:sp>
        </p:grpSp>
      </p:grpSp>
      <p:sp>
        <p:nvSpPr>
          <p:cNvPr id="235" name="Text Box 7"/>
          <p:cNvSpPr txBox="1">
            <a:spLocks noChangeArrowheads="1"/>
          </p:cNvSpPr>
          <p:nvPr/>
        </p:nvSpPr>
        <p:spPr bwMode="auto">
          <a:xfrm>
            <a:off x="1211334" y="1419323"/>
            <a:ext cx="1046681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vi-VN" sz="2400" dirty="0">
                <a:solidFill>
                  <a:srgbClr val="0000FF"/>
                </a:solidFill>
                <a:latin typeface="Times New Roman" panose="02020603050405020304" pitchFamily="18" charset="0"/>
              </a:rPr>
              <a:t>Dòng điện xuất hiện trong cuộn dây dẫn kín trong các trường hợp:</a:t>
            </a:r>
            <a:br>
              <a:rPr lang="en-US" altLang="vi-VN" sz="2400" dirty="0">
                <a:solidFill>
                  <a:srgbClr val="0000FF"/>
                </a:solidFill>
                <a:latin typeface="Times New Roman" panose="02020603050405020304" pitchFamily="18" charset="0"/>
              </a:rPr>
            </a:br>
            <a:r>
              <a:rPr lang="en-US" altLang="vi-VN" sz="2400" dirty="0">
                <a:solidFill>
                  <a:srgbClr val="0000FF"/>
                </a:solidFill>
                <a:latin typeface="Times New Roman" panose="02020603050405020304" pitchFamily="18" charset="0"/>
              </a:rPr>
              <a:t>+ Di chuyển nam châm lại gần hoặc ra xa cuộn dây.</a:t>
            </a:r>
          </a:p>
        </p:txBody>
      </p:sp>
      <p:sp>
        <p:nvSpPr>
          <p:cNvPr id="236" name="Text Box 7"/>
          <p:cNvSpPr txBox="1">
            <a:spLocks noChangeArrowheads="1"/>
          </p:cNvSpPr>
          <p:nvPr/>
        </p:nvSpPr>
        <p:spPr bwMode="auto">
          <a:xfrm>
            <a:off x="1156359" y="2555524"/>
            <a:ext cx="1046681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vi-VN" sz="2400" dirty="0">
                <a:solidFill>
                  <a:srgbClr val="FF0000"/>
                </a:solidFill>
                <a:latin typeface="Times New Roman" panose="02020603050405020304" pitchFamily="18" charset="0"/>
              </a:rPr>
              <a:t>C2:</a:t>
            </a:r>
            <a:r>
              <a:rPr lang="en-US" altLang="vi-VN" sz="2400" dirty="0">
                <a:solidFill>
                  <a:srgbClr val="0000FF"/>
                </a:solidFill>
                <a:latin typeface="Times New Roman" panose="02020603050405020304" pitchFamily="18" charset="0"/>
              </a:rPr>
              <a:t> Nam châm đứng yên và cho cuộn dây chuyển động lại gần hay ra xa nam châm thì trong cuộn dây có xuất hiện dòng điện không?</a:t>
            </a:r>
          </a:p>
        </p:txBody>
      </p:sp>
      <p:sp>
        <p:nvSpPr>
          <p:cNvPr id="119" name="Oval 205"/>
          <p:cNvSpPr>
            <a:spLocks noChangeArrowheads="1"/>
          </p:cNvSpPr>
          <p:nvPr/>
        </p:nvSpPr>
        <p:spPr bwMode="auto">
          <a:xfrm rot="21141072">
            <a:off x="4664259" y="3079316"/>
            <a:ext cx="1143000" cy="1295400"/>
          </a:xfrm>
          <a:prstGeom prst="ellipse">
            <a:avLst/>
          </a:prstGeom>
          <a:gradFill rotWithShape="1">
            <a:gsLst>
              <a:gs pos="0">
                <a:srgbClr val="00FF00"/>
              </a:gs>
              <a:gs pos="100000">
                <a:srgbClr val="FFFFFF">
                  <a:alpha val="60001"/>
                </a:srgb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eaLnBrk="1" hangingPunct="1"/>
            <a:endParaRPr lang="vi-VN" altLang="vi-VN"/>
          </a:p>
        </p:txBody>
      </p:sp>
      <p:sp>
        <p:nvSpPr>
          <p:cNvPr id="237" name="Oval 206"/>
          <p:cNvSpPr>
            <a:spLocks noChangeArrowheads="1"/>
          </p:cNvSpPr>
          <p:nvPr/>
        </p:nvSpPr>
        <p:spPr bwMode="auto">
          <a:xfrm rot="21141072">
            <a:off x="4345235" y="3290908"/>
            <a:ext cx="839788" cy="1295400"/>
          </a:xfrm>
          <a:prstGeom prst="ellipse">
            <a:avLst/>
          </a:prstGeom>
          <a:gradFill rotWithShape="1">
            <a:gsLst>
              <a:gs pos="0">
                <a:srgbClr val="FF0000"/>
              </a:gs>
              <a:gs pos="100000">
                <a:srgbClr val="FFFFFF"/>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eaLnBrk="1" hangingPunct="1"/>
            <a:endParaRPr lang="vi-VN" altLang="vi-VN"/>
          </a:p>
        </p:txBody>
      </p:sp>
      <p:sp>
        <p:nvSpPr>
          <p:cNvPr id="238" name="Text Box 7"/>
          <p:cNvSpPr txBox="1">
            <a:spLocks noChangeArrowheads="1"/>
          </p:cNvSpPr>
          <p:nvPr/>
        </p:nvSpPr>
        <p:spPr bwMode="auto">
          <a:xfrm>
            <a:off x="1213509" y="2147844"/>
            <a:ext cx="1046681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vi-VN" sz="2400" dirty="0">
                <a:solidFill>
                  <a:srgbClr val="0000FF"/>
                </a:solidFill>
                <a:latin typeface="Times New Roman" panose="02020603050405020304" pitchFamily="18" charset="0"/>
              </a:rPr>
              <a:t>+ Di chuyển cuộn dây lại gần hoặc ra xa nam châm.</a:t>
            </a:r>
          </a:p>
        </p:txBody>
      </p:sp>
      <p:grpSp>
        <p:nvGrpSpPr>
          <p:cNvPr id="239" name="Group 4"/>
          <p:cNvGrpSpPr>
            <a:grpSpLocks/>
          </p:cNvGrpSpPr>
          <p:nvPr/>
        </p:nvGrpSpPr>
        <p:grpSpPr bwMode="auto">
          <a:xfrm>
            <a:off x="9706055" y="4619645"/>
            <a:ext cx="2144713" cy="609600"/>
            <a:chOff x="4032" y="2016"/>
            <a:chExt cx="1536" cy="384"/>
          </a:xfrm>
        </p:grpSpPr>
        <p:sp>
          <p:nvSpPr>
            <p:cNvPr id="240" name="AutoShape 5"/>
            <p:cNvSpPr>
              <a:spLocks noChangeArrowheads="1"/>
            </p:cNvSpPr>
            <p:nvPr/>
          </p:nvSpPr>
          <p:spPr bwMode="auto">
            <a:xfrm>
              <a:off x="4032" y="2016"/>
              <a:ext cx="816" cy="384"/>
            </a:xfrm>
            <a:prstGeom prst="cube">
              <a:avLst>
                <a:gd name="adj" fmla="val 25000"/>
              </a:avLst>
            </a:prstGeom>
            <a:solidFill>
              <a:srgbClr val="FF0000"/>
            </a:solidFill>
            <a:ln w="9525">
              <a:solidFill>
                <a:schemeClr val="tx1"/>
              </a:solidFill>
              <a:miter lim="800000"/>
              <a:headEnd/>
              <a:tailEnd/>
            </a:ln>
            <a:effectLst/>
          </p:spPr>
          <p:txBody>
            <a:bodyPr wrap="none" anchor="ctr"/>
            <a:lstStyle/>
            <a:p>
              <a:pPr algn="ctr"/>
              <a:r>
                <a:rPr lang="en-US" sz="2400">
                  <a:latin typeface="Arial" charset="0"/>
                </a:rPr>
                <a:t>N</a:t>
              </a:r>
            </a:p>
          </p:txBody>
        </p:sp>
        <p:sp>
          <p:nvSpPr>
            <p:cNvPr id="241" name="AutoShape 6"/>
            <p:cNvSpPr>
              <a:spLocks noChangeArrowheads="1"/>
            </p:cNvSpPr>
            <p:nvPr/>
          </p:nvSpPr>
          <p:spPr bwMode="auto">
            <a:xfrm>
              <a:off x="4752" y="2016"/>
              <a:ext cx="816" cy="384"/>
            </a:xfrm>
            <a:prstGeom prst="cube">
              <a:avLst>
                <a:gd name="adj" fmla="val 25000"/>
              </a:avLst>
            </a:prstGeom>
            <a:solidFill>
              <a:srgbClr val="00CC00"/>
            </a:solidFill>
            <a:ln w="9525">
              <a:solidFill>
                <a:schemeClr val="tx1"/>
              </a:solidFill>
              <a:miter lim="800000"/>
              <a:headEnd/>
              <a:tailEnd/>
            </a:ln>
            <a:effectLst/>
          </p:spPr>
          <p:txBody>
            <a:bodyPr wrap="none" anchor="ctr"/>
            <a:lstStyle/>
            <a:p>
              <a:pPr algn="ctr"/>
              <a:r>
                <a:rPr lang="en-US" sz="2400">
                  <a:latin typeface="Arial" charset="0"/>
                </a:rPr>
                <a:t>S</a:t>
              </a:r>
            </a:p>
          </p:txBody>
        </p:sp>
      </p:grpSp>
    </p:spTree>
    <p:extLst>
      <p:ext uri="{BB962C8B-B14F-4D97-AF65-F5344CB8AC3E}">
        <p14:creationId xmlns:p14="http://schemas.microsoft.com/office/powerpoint/2010/main" val="2443959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6"/>
                                        </p:tgtEl>
                                        <p:attrNameLst>
                                          <p:attrName>style.visibility</p:attrName>
                                        </p:attrNameLst>
                                      </p:cBhvr>
                                      <p:to>
                                        <p:strVal val="visible"/>
                                      </p:to>
                                    </p:set>
                                    <p:animEffect transition="in" filter="blinds(horizontal)">
                                      <p:cBhvr>
                                        <p:cTn id="7" dur="500"/>
                                        <p:tgtEl>
                                          <p:spTgt spid="236"/>
                                        </p:tgtEl>
                                      </p:cBhvr>
                                    </p:animEffect>
                                  </p:childTnLst>
                                </p:cTn>
                              </p:par>
                            </p:childTnLst>
                          </p:cTn>
                        </p:par>
                      </p:childTnLst>
                    </p:cTn>
                  </p:par>
                  <p:par>
                    <p:cTn id="8" fill="hold">
                      <p:stCondLst>
                        <p:cond delay="indefinite"/>
                      </p:stCondLst>
                      <p:childTnLst>
                        <p:par>
                          <p:cTn id="9" fill="hold">
                            <p:stCondLst>
                              <p:cond delay="0"/>
                            </p:stCondLst>
                            <p:childTnLst>
                              <p:par>
                                <p:cTn id="10" presetID="63" presetClass="path" presetSubtype="0" accel="50000" decel="50000" fill="hold" nodeType="clickEffect">
                                  <p:stCondLst>
                                    <p:cond delay="0"/>
                                  </p:stCondLst>
                                  <p:childTnLst>
                                    <p:animMotion origin="layout" path="M 0 0 L 0.25 0 E" pathEditMode="relative" ptsTypes="">
                                      <p:cBhvr>
                                        <p:cTn id="11" dur="2000" fill="hold"/>
                                        <p:tgtEl>
                                          <p:spTgt spid="2"/>
                                        </p:tgtEl>
                                        <p:attrNameLst>
                                          <p:attrName>ppt_x</p:attrName>
                                          <p:attrName>ppt_y</p:attrName>
                                        </p:attrNameLst>
                                      </p:cBhvr>
                                    </p:animMotion>
                                  </p:childTnLst>
                                </p:cTn>
                              </p:par>
                              <p:par>
                                <p:cTn id="12" presetID="63" presetClass="path" presetSubtype="0" accel="50000" decel="50000" fill="hold" grpId="0" nodeType="withEffect">
                                  <p:stCondLst>
                                    <p:cond delay="0"/>
                                  </p:stCondLst>
                                  <p:childTnLst>
                                    <p:animMotion origin="layout" path="M 4.16667E-6 -1.11111E-6 L 0.25 -1.11111E-6 " pathEditMode="relative" rAng="0" ptsTypes="AA">
                                      <p:cBhvr>
                                        <p:cTn id="13" dur="2000" fill="hold"/>
                                        <p:tgtEl>
                                          <p:spTgt spid="126"/>
                                        </p:tgtEl>
                                        <p:attrNameLst>
                                          <p:attrName>ppt_x</p:attrName>
                                          <p:attrName>ppt_y</p:attrName>
                                        </p:attrNameLst>
                                      </p:cBhvr>
                                      <p:rCtr x="12500" y="0"/>
                                    </p:animMotion>
                                  </p:childTnLst>
                                </p:cTn>
                              </p:par>
                              <p:par>
                                <p:cTn id="14" presetID="63" presetClass="path" presetSubtype="0" accel="50000" decel="50000" fill="hold" grpId="0" nodeType="withEffect">
                                  <p:stCondLst>
                                    <p:cond delay="0"/>
                                  </p:stCondLst>
                                  <p:childTnLst>
                                    <p:animMotion origin="layout" path="M 3.33333E-6 -4.44444E-6 L 0.25 -4.44444E-6 " pathEditMode="relative" rAng="0" ptsTypes="AA">
                                      <p:cBhvr>
                                        <p:cTn id="15" dur="2000" fill="hold"/>
                                        <p:tgtEl>
                                          <p:spTgt spid="127"/>
                                        </p:tgtEl>
                                        <p:attrNameLst>
                                          <p:attrName>ppt_x</p:attrName>
                                          <p:attrName>ppt_y</p:attrName>
                                        </p:attrNameLst>
                                      </p:cBhvr>
                                      <p:rCtr x="12500" y="0"/>
                                    </p:animMotion>
                                  </p:childTnLst>
                                </p:cTn>
                              </p:par>
                              <p:par>
                                <p:cTn id="16" presetID="53" presetClass="entr" presetSubtype="0" fill="hold" grpId="0" nodeType="withEffect">
                                  <p:stCondLst>
                                    <p:cond delay="0"/>
                                  </p:stCondLst>
                                  <p:childTnLst>
                                    <p:set>
                                      <p:cBhvr>
                                        <p:cTn id="17" dur="1" fill="hold">
                                          <p:stCondLst>
                                            <p:cond delay="0"/>
                                          </p:stCondLst>
                                        </p:cTn>
                                        <p:tgtEl>
                                          <p:spTgt spid="119"/>
                                        </p:tgtEl>
                                        <p:attrNameLst>
                                          <p:attrName>style.visibility</p:attrName>
                                        </p:attrNameLst>
                                      </p:cBhvr>
                                      <p:to>
                                        <p:strVal val="visible"/>
                                      </p:to>
                                    </p:set>
                                    <p:anim calcmode="lin" valueType="num">
                                      <p:cBhvr>
                                        <p:cTn id="18" dur="900" fill="hold"/>
                                        <p:tgtEl>
                                          <p:spTgt spid="119"/>
                                        </p:tgtEl>
                                        <p:attrNameLst>
                                          <p:attrName>ppt_w</p:attrName>
                                        </p:attrNameLst>
                                      </p:cBhvr>
                                      <p:tavLst>
                                        <p:tav tm="0">
                                          <p:val>
                                            <p:fltVal val="0"/>
                                          </p:val>
                                        </p:tav>
                                        <p:tav tm="100000">
                                          <p:val>
                                            <p:strVal val="#ppt_w"/>
                                          </p:val>
                                        </p:tav>
                                      </p:tavLst>
                                    </p:anim>
                                    <p:anim calcmode="lin" valueType="num">
                                      <p:cBhvr>
                                        <p:cTn id="19" dur="900" fill="hold"/>
                                        <p:tgtEl>
                                          <p:spTgt spid="119"/>
                                        </p:tgtEl>
                                        <p:attrNameLst>
                                          <p:attrName>ppt_h</p:attrName>
                                        </p:attrNameLst>
                                      </p:cBhvr>
                                      <p:tavLst>
                                        <p:tav tm="0">
                                          <p:val>
                                            <p:fltVal val="0"/>
                                          </p:val>
                                        </p:tav>
                                        <p:tav tm="100000">
                                          <p:val>
                                            <p:strVal val="#ppt_h"/>
                                          </p:val>
                                        </p:tav>
                                      </p:tavLst>
                                    </p:anim>
                                    <p:animEffect transition="in" filter="fade">
                                      <p:cBhvr>
                                        <p:cTn id="20" dur="900"/>
                                        <p:tgtEl>
                                          <p:spTgt spid="119"/>
                                        </p:tgtEl>
                                      </p:cBhvr>
                                    </p:animEffect>
                                  </p:childTnLst>
                                </p:cTn>
                              </p:par>
                              <p:par>
                                <p:cTn id="21" presetID="63" presetClass="path" presetSubtype="0" accel="50000" decel="50000" fill="hold" grpId="2" nodeType="withEffect">
                                  <p:stCondLst>
                                    <p:cond delay="0"/>
                                  </p:stCondLst>
                                  <p:childTnLst>
                                    <p:animMotion origin="layout" path="M 2.91667E-6 1.48148E-6 L 0.25 1.48148E-6 " pathEditMode="relative" rAng="0" ptsTypes="AA">
                                      <p:cBhvr>
                                        <p:cTn id="22" dur="2000" fill="hold"/>
                                        <p:tgtEl>
                                          <p:spTgt spid="119"/>
                                        </p:tgtEl>
                                        <p:attrNameLst>
                                          <p:attrName>ppt_x</p:attrName>
                                          <p:attrName>ppt_y</p:attrName>
                                        </p:attrNameLst>
                                      </p:cBhvr>
                                      <p:rCtr x="12500" y="0"/>
                                    </p:animMotion>
                                  </p:childTnLst>
                                </p:cTn>
                              </p:par>
                            </p:childTnLst>
                          </p:cTn>
                        </p:par>
                        <p:par>
                          <p:cTn id="23" fill="hold">
                            <p:stCondLst>
                              <p:cond delay="2000"/>
                            </p:stCondLst>
                            <p:childTnLst>
                              <p:par>
                                <p:cTn id="24" presetID="53" presetClass="exit" presetSubtype="0" fill="hold" grpId="1" nodeType="afterEffect">
                                  <p:stCondLst>
                                    <p:cond delay="0"/>
                                  </p:stCondLst>
                                  <p:childTnLst>
                                    <p:anim calcmode="lin" valueType="num">
                                      <p:cBhvr>
                                        <p:cTn id="25" dur="500"/>
                                        <p:tgtEl>
                                          <p:spTgt spid="119"/>
                                        </p:tgtEl>
                                        <p:attrNameLst>
                                          <p:attrName>ppt_w</p:attrName>
                                        </p:attrNameLst>
                                      </p:cBhvr>
                                      <p:tavLst>
                                        <p:tav tm="0">
                                          <p:val>
                                            <p:strVal val="ppt_w"/>
                                          </p:val>
                                        </p:tav>
                                        <p:tav tm="100000">
                                          <p:val>
                                            <p:fltVal val="0"/>
                                          </p:val>
                                        </p:tav>
                                      </p:tavLst>
                                    </p:anim>
                                    <p:anim calcmode="lin" valueType="num">
                                      <p:cBhvr>
                                        <p:cTn id="26" dur="500"/>
                                        <p:tgtEl>
                                          <p:spTgt spid="119"/>
                                        </p:tgtEl>
                                        <p:attrNameLst>
                                          <p:attrName>ppt_h</p:attrName>
                                        </p:attrNameLst>
                                      </p:cBhvr>
                                      <p:tavLst>
                                        <p:tav tm="0">
                                          <p:val>
                                            <p:strVal val="ppt_h"/>
                                          </p:val>
                                        </p:tav>
                                        <p:tav tm="100000">
                                          <p:val>
                                            <p:fltVal val="0"/>
                                          </p:val>
                                        </p:tav>
                                      </p:tavLst>
                                    </p:anim>
                                    <p:animEffect transition="out" filter="fade">
                                      <p:cBhvr>
                                        <p:cTn id="27" dur="500"/>
                                        <p:tgtEl>
                                          <p:spTgt spid="119"/>
                                        </p:tgtEl>
                                      </p:cBhvr>
                                    </p:animEffect>
                                    <p:set>
                                      <p:cBhvr>
                                        <p:cTn id="28" dur="1" fill="hold">
                                          <p:stCondLst>
                                            <p:cond delay="499"/>
                                          </p:stCondLst>
                                        </p:cTn>
                                        <p:tgtEl>
                                          <p:spTgt spid="119"/>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35" presetClass="path" presetSubtype="0" accel="50000" decel="50000" fill="hold" nodeType="clickEffect">
                                  <p:stCondLst>
                                    <p:cond delay="0"/>
                                  </p:stCondLst>
                                  <p:childTnLst>
                                    <p:animMotion origin="layout" path="M 0.25 -1.11111E-6 L -2.08333E-7 -1.11111E-6 " pathEditMode="relative" rAng="0" ptsTypes="AA">
                                      <p:cBhvr>
                                        <p:cTn id="32" dur="2000" fill="hold"/>
                                        <p:tgtEl>
                                          <p:spTgt spid="2"/>
                                        </p:tgtEl>
                                        <p:attrNameLst>
                                          <p:attrName>ppt_x</p:attrName>
                                          <p:attrName>ppt_y</p:attrName>
                                        </p:attrNameLst>
                                      </p:cBhvr>
                                      <p:rCtr x="-12500" y="0"/>
                                    </p:animMotion>
                                  </p:childTnLst>
                                </p:cTn>
                              </p:par>
                              <p:par>
                                <p:cTn id="33" presetID="35" presetClass="path" presetSubtype="0" accel="50000" decel="50000" fill="hold" grpId="1" nodeType="withEffect">
                                  <p:stCondLst>
                                    <p:cond delay="0"/>
                                  </p:stCondLst>
                                  <p:childTnLst>
                                    <p:animMotion origin="layout" path="M 0.25001 4.44444E-6 L 5E-6 4.44444E-6 " pathEditMode="relative" rAng="0" ptsTypes="AA">
                                      <p:cBhvr>
                                        <p:cTn id="34" dur="2000" fill="hold"/>
                                        <p:tgtEl>
                                          <p:spTgt spid="126"/>
                                        </p:tgtEl>
                                        <p:attrNameLst>
                                          <p:attrName>ppt_x</p:attrName>
                                          <p:attrName>ppt_y</p:attrName>
                                        </p:attrNameLst>
                                      </p:cBhvr>
                                      <p:rCtr x="-12500" y="0"/>
                                    </p:animMotion>
                                  </p:childTnLst>
                                </p:cTn>
                              </p:par>
                              <p:par>
                                <p:cTn id="35" presetID="35" presetClass="path" presetSubtype="0" accel="50000" decel="50000" fill="hold" grpId="1" nodeType="withEffect">
                                  <p:stCondLst>
                                    <p:cond delay="0"/>
                                  </p:stCondLst>
                                  <p:childTnLst>
                                    <p:animMotion origin="layout" path="M 0.24948 0.00209 L -0.00052 0.00209 " pathEditMode="relative" rAng="0" ptsTypes="AA">
                                      <p:cBhvr>
                                        <p:cTn id="36" dur="2000" fill="hold"/>
                                        <p:tgtEl>
                                          <p:spTgt spid="127"/>
                                        </p:tgtEl>
                                        <p:attrNameLst>
                                          <p:attrName>ppt_x</p:attrName>
                                          <p:attrName>ppt_y</p:attrName>
                                        </p:attrNameLst>
                                      </p:cBhvr>
                                      <p:rCtr x="-12500" y="0"/>
                                    </p:animMotion>
                                  </p:childTnLst>
                                </p:cTn>
                              </p:par>
                              <p:par>
                                <p:cTn id="37" presetID="53" presetClass="entr" presetSubtype="0" fill="hold" grpId="0" nodeType="withEffect">
                                  <p:stCondLst>
                                    <p:cond delay="0"/>
                                  </p:stCondLst>
                                  <p:childTnLst>
                                    <p:set>
                                      <p:cBhvr>
                                        <p:cTn id="38" dur="1" fill="hold">
                                          <p:stCondLst>
                                            <p:cond delay="0"/>
                                          </p:stCondLst>
                                        </p:cTn>
                                        <p:tgtEl>
                                          <p:spTgt spid="237"/>
                                        </p:tgtEl>
                                        <p:attrNameLst>
                                          <p:attrName>style.visibility</p:attrName>
                                        </p:attrNameLst>
                                      </p:cBhvr>
                                      <p:to>
                                        <p:strVal val="visible"/>
                                      </p:to>
                                    </p:set>
                                    <p:anim calcmode="lin" valueType="num">
                                      <p:cBhvr>
                                        <p:cTn id="39" dur="2000" fill="hold"/>
                                        <p:tgtEl>
                                          <p:spTgt spid="237"/>
                                        </p:tgtEl>
                                        <p:attrNameLst>
                                          <p:attrName>ppt_w</p:attrName>
                                        </p:attrNameLst>
                                      </p:cBhvr>
                                      <p:tavLst>
                                        <p:tav tm="0">
                                          <p:val>
                                            <p:fltVal val="0"/>
                                          </p:val>
                                        </p:tav>
                                        <p:tav tm="100000">
                                          <p:val>
                                            <p:strVal val="#ppt_w"/>
                                          </p:val>
                                        </p:tav>
                                      </p:tavLst>
                                    </p:anim>
                                    <p:anim calcmode="lin" valueType="num">
                                      <p:cBhvr>
                                        <p:cTn id="40" dur="2000" fill="hold"/>
                                        <p:tgtEl>
                                          <p:spTgt spid="237"/>
                                        </p:tgtEl>
                                        <p:attrNameLst>
                                          <p:attrName>ppt_h</p:attrName>
                                        </p:attrNameLst>
                                      </p:cBhvr>
                                      <p:tavLst>
                                        <p:tav tm="0">
                                          <p:val>
                                            <p:fltVal val="0"/>
                                          </p:val>
                                        </p:tav>
                                        <p:tav tm="100000">
                                          <p:val>
                                            <p:strVal val="#ppt_h"/>
                                          </p:val>
                                        </p:tav>
                                      </p:tavLst>
                                    </p:anim>
                                    <p:animEffect transition="in" filter="fade">
                                      <p:cBhvr>
                                        <p:cTn id="41" dur="2000"/>
                                        <p:tgtEl>
                                          <p:spTgt spid="237"/>
                                        </p:tgtEl>
                                      </p:cBhvr>
                                    </p:animEffect>
                                  </p:childTnLst>
                                </p:cTn>
                              </p:par>
                              <p:par>
                                <p:cTn id="42" presetID="35" presetClass="path" presetSubtype="0" accel="50000" decel="50000" fill="hold" grpId="2" nodeType="withEffect">
                                  <p:stCondLst>
                                    <p:cond delay="0"/>
                                  </p:stCondLst>
                                  <p:childTnLst>
                                    <p:animMotion origin="layout" path="M 0.26315 -0.01436 L 0.01315 -0.01436 " pathEditMode="relative" rAng="0" ptsTypes="AA">
                                      <p:cBhvr>
                                        <p:cTn id="43" dur="2000" fill="hold"/>
                                        <p:tgtEl>
                                          <p:spTgt spid="237"/>
                                        </p:tgtEl>
                                        <p:attrNameLst>
                                          <p:attrName>ppt_x</p:attrName>
                                          <p:attrName>ppt_y</p:attrName>
                                        </p:attrNameLst>
                                      </p:cBhvr>
                                      <p:rCtr x="-12500" y="0"/>
                                    </p:animMotion>
                                  </p:childTnLst>
                                </p:cTn>
                              </p:par>
                            </p:childTnLst>
                          </p:cTn>
                        </p:par>
                        <p:par>
                          <p:cTn id="44" fill="hold">
                            <p:stCondLst>
                              <p:cond delay="2000"/>
                            </p:stCondLst>
                            <p:childTnLst>
                              <p:par>
                                <p:cTn id="45" presetID="53" presetClass="exit" presetSubtype="0" fill="hold" grpId="1" nodeType="afterEffect">
                                  <p:stCondLst>
                                    <p:cond delay="0"/>
                                  </p:stCondLst>
                                  <p:childTnLst>
                                    <p:anim calcmode="lin" valueType="num">
                                      <p:cBhvr>
                                        <p:cTn id="46" dur="500"/>
                                        <p:tgtEl>
                                          <p:spTgt spid="237"/>
                                        </p:tgtEl>
                                        <p:attrNameLst>
                                          <p:attrName>ppt_w</p:attrName>
                                        </p:attrNameLst>
                                      </p:cBhvr>
                                      <p:tavLst>
                                        <p:tav tm="0">
                                          <p:val>
                                            <p:strVal val="ppt_w"/>
                                          </p:val>
                                        </p:tav>
                                        <p:tav tm="100000">
                                          <p:val>
                                            <p:fltVal val="0"/>
                                          </p:val>
                                        </p:tav>
                                      </p:tavLst>
                                    </p:anim>
                                    <p:anim calcmode="lin" valueType="num">
                                      <p:cBhvr>
                                        <p:cTn id="47" dur="500"/>
                                        <p:tgtEl>
                                          <p:spTgt spid="237"/>
                                        </p:tgtEl>
                                        <p:attrNameLst>
                                          <p:attrName>ppt_h</p:attrName>
                                        </p:attrNameLst>
                                      </p:cBhvr>
                                      <p:tavLst>
                                        <p:tav tm="0">
                                          <p:val>
                                            <p:strVal val="ppt_h"/>
                                          </p:val>
                                        </p:tav>
                                        <p:tav tm="100000">
                                          <p:val>
                                            <p:fltVal val="0"/>
                                          </p:val>
                                        </p:tav>
                                      </p:tavLst>
                                    </p:anim>
                                    <p:animEffect transition="out" filter="fade">
                                      <p:cBhvr>
                                        <p:cTn id="48" dur="500"/>
                                        <p:tgtEl>
                                          <p:spTgt spid="237"/>
                                        </p:tgtEl>
                                      </p:cBhvr>
                                    </p:animEffect>
                                    <p:set>
                                      <p:cBhvr>
                                        <p:cTn id="49" dur="1" fill="hold">
                                          <p:stCondLst>
                                            <p:cond delay="499"/>
                                          </p:stCondLst>
                                        </p:cTn>
                                        <p:tgtEl>
                                          <p:spTgt spid="237"/>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1" presetClass="exit" presetSubtype="0" fill="hold" grpId="1" nodeType="clickEffect">
                                  <p:stCondLst>
                                    <p:cond delay="0"/>
                                  </p:stCondLst>
                                  <p:childTnLst>
                                    <p:set>
                                      <p:cBhvr>
                                        <p:cTn id="53" dur="1" fill="hold">
                                          <p:stCondLst>
                                            <p:cond delay="0"/>
                                          </p:stCondLst>
                                        </p:cTn>
                                        <p:tgtEl>
                                          <p:spTgt spid="236"/>
                                        </p:tgtEl>
                                        <p:attrNameLst>
                                          <p:attrName>style.visibility</p:attrName>
                                        </p:attrNameLst>
                                      </p:cBhvr>
                                      <p:to>
                                        <p:strVal val="hidden"/>
                                      </p:to>
                                    </p:set>
                                  </p:childTnLst>
                                </p:cTn>
                              </p:par>
                              <p:par>
                                <p:cTn id="54" presetID="6" presetClass="entr" presetSubtype="16" fill="hold" grpId="0" nodeType="withEffect">
                                  <p:stCondLst>
                                    <p:cond delay="0"/>
                                  </p:stCondLst>
                                  <p:childTnLst>
                                    <p:set>
                                      <p:cBhvr>
                                        <p:cTn id="55" dur="1" fill="hold">
                                          <p:stCondLst>
                                            <p:cond delay="0"/>
                                          </p:stCondLst>
                                        </p:cTn>
                                        <p:tgtEl>
                                          <p:spTgt spid="238"/>
                                        </p:tgtEl>
                                        <p:attrNameLst>
                                          <p:attrName>style.visibility</p:attrName>
                                        </p:attrNameLst>
                                      </p:cBhvr>
                                      <p:to>
                                        <p:strVal val="visible"/>
                                      </p:to>
                                    </p:set>
                                    <p:animEffect transition="in" filter="circle(in)">
                                      <p:cBhvr>
                                        <p:cTn id="56" dur="2000"/>
                                        <p:tgtEl>
                                          <p:spTgt spid="2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 grpId="0" animBg="1"/>
      <p:bldP spid="126" grpId="1" animBg="1"/>
      <p:bldP spid="127" grpId="0" animBg="1"/>
      <p:bldP spid="127" grpId="1" animBg="1"/>
      <p:bldP spid="236" grpId="0"/>
      <p:bldP spid="236" grpId="1"/>
      <p:bldP spid="119" grpId="0" animBg="1"/>
      <p:bldP spid="119" grpId="1" animBg="1"/>
      <p:bldP spid="119" grpId="2" animBg="1"/>
      <p:bldP spid="237" grpId="0" animBg="1"/>
      <p:bldP spid="237" grpId="1" animBg="1"/>
      <p:bldP spid="237" grpId="2" animBg="1"/>
      <p:bldP spid="23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Text Box 7"/>
          <p:cNvSpPr txBox="1">
            <a:spLocks noChangeArrowheads="1"/>
          </p:cNvSpPr>
          <p:nvPr/>
        </p:nvSpPr>
        <p:spPr bwMode="auto">
          <a:xfrm>
            <a:off x="791644" y="104197"/>
            <a:ext cx="10913511" cy="523220"/>
          </a:xfrm>
          <a:prstGeom prst="rect">
            <a:avLst/>
          </a:prstGeom>
          <a:noFill/>
          <a:ln w="9525">
            <a:noFill/>
            <a:miter lim="800000"/>
            <a:headEnd/>
            <a:tailEnd/>
          </a:ln>
          <a:effectLst/>
        </p:spPr>
        <p:txBody>
          <a:bodyPr wrap="square">
            <a:spAutoFit/>
          </a:bodyPr>
          <a:lstStyle/>
          <a:p>
            <a:pPr algn="just">
              <a:spcBef>
                <a:spcPct val="50000"/>
              </a:spcBef>
              <a:defRPr/>
            </a:pPr>
            <a:r>
              <a:rPr lang="en-US" sz="2800" b="1" dirty="0">
                <a:solidFill>
                  <a:srgbClr val="800000"/>
                </a:solidFill>
                <a:effectLst>
                  <a:outerShdw blurRad="38100" dist="38100" dir="2700000" algn="tl">
                    <a:srgbClr val="C0C0C0"/>
                  </a:outerShdw>
                </a:effectLst>
                <a:latin typeface="Arial" charset="0"/>
                <a:cs typeface="Arial" charset="0"/>
              </a:rPr>
              <a:t>II. DÙNG NAM CHÂM ĐỂ TẠO RA DÒNG ĐIỆN</a:t>
            </a:r>
            <a:endParaRPr lang="en-US" sz="2800" b="1" i="1" dirty="0">
              <a:solidFill>
                <a:srgbClr val="800000"/>
              </a:solidFill>
              <a:effectLst>
                <a:outerShdw blurRad="38100" dist="38100" dir="2700000" algn="tl">
                  <a:srgbClr val="C0C0C0"/>
                </a:outerShdw>
              </a:effectLst>
              <a:latin typeface="Arial" charset="0"/>
              <a:cs typeface="Arial" charset="0"/>
            </a:endParaRPr>
          </a:p>
        </p:txBody>
      </p:sp>
      <p:sp>
        <p:nvSpPr>
          <p:cNvPr id="124" name="Text Box 5"/>
          <p:cNvSpPr txBox="1">
            <a:spLocks noChangeArrowheads="1"/>
          </p:cNvSpPr>
          <p:nvPr/>
        </p:nvSpPr>
        <p:spPr bwMode="auto">
          <a:xfrm>
            <a:off x="893619" y="595627"/>
            <a:ext cx="507533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vi-VN" sz="2400" b="1" dirty="0">
                <a:solidFill>
                  <a:srgbClr val="0000FF"/>
                </a:solidFill>
                <a:latin typeface="Times New Roman" panose="02020603050405020304" pitchFamily="18" charset="0"/>
              </a:rPr>
              <a:t>1. Dùng nam châm vĩnh cửu:</a:t>
            </a:r>
          </a:p>
        </p:txBody>
      </p:sp>
      <p:sp>
        <p:nvSpPr>
          <p:cNvPr id="120" name="Text Box 12"/>
          <p:cNvSpPr txBox="1">
            <a:spLocks noChangeArrowheads="1"/>
          </p:cNvSpPr>
          <p:nvPr/>
        </p:nvSpPr>
        <p:spPr bwMode="auto">
          <a:xfrm>
            <a:off x="1189745" y="906902"/>
            <a:ext cx="1047280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vi-VN" sz="2400" i="1" dirty="0">
                <a:solidFill>
                  <a:srgbClr val="0000FF"/>
                </a:solidFill>
                <a:latin typeface="Times New Roman" panose="02020603050405020304" pitchFamily="18" charset="0"/>
              </a:rPr>
              <a:t>Dòng điện xuất hiện trong cuộn dây dẫn kín khi ta đưa một cực của nam châm lại gần hoặc ra xa cuộn dây đó hoặc ngược lại</a:t>
            </a:r>
          </a:p>
        </p:txBody>
      </p:sp>
      <p:sp>
        <p:nvSpPr>
          <p:cNvPr id="121" name="Text Box 5"/>
          <p:cNvSpPr txBox="1">
            <a:spLocks noChangeArrowheads="1"/>
          </p:cNvSpPr>
          <p:nvPr/>
        </p:nvSpPr>
        <p:spPr bwMode="auto">
          <a:xfrm>
            <a:off x="893619" y="1734380"/>
            <a:ext cx="390698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vi-VN" sz="2400" b="1" dirty="0">
                <a:solidFill>
                  <a:srgbClr val="0000FF"/>
                </a:solidFill>
                <a:latin typeface="Times New Roman" panose="02020603050405020304" pitchFamily="18" charset="0"/>
              </a:rPr>
              <a:t>2. Dùng nam châm điện:</a:t>
            </a:r>
          </a:p>
        </p:txBody>
      </p:sp>
      <p:sp>
        <p:nvSpPr>
          <p:cNvPr id="9" name="Text Box 9"/>
          <p:cNvSpPr txBox="1">
            <a:spLocks noChangeArrowheads="1"/>
          </p:cNvSpPr>
          <p:nvPr/>
        </p:nvSpPr>
        <p:spPr bwMode="auto">
          <a:xfrm>
            <a:off x="1189745" y="2134177"/>
            <a:ext cx="205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vi-VN" sz="2400" b="1" u="sng" dirty="0">
                <a:solidFill>
                  <a:srgbClr val="0000FF"/>
                </a:solidFill>
                <a:latin typeface="Times New Roman" panose="02020603050405020304" pitchFamily="18" charset="0"/>
              </a:rPr>
              <a:t>Thí nghiệm 2</a:t>
            </a:r>
          </a:p>
        </p:txBody>
      </p:sp>
      <p:sp>
        <p:nvSpPr>
          <p:cNvPr id="10" name="Oval 16"/>
          <p:cNvSpPr>
            <a:spLocks noChangeArrowheads="1"/>
          </p:cNvSpPr>
          <p:nvPr/>
        </p:nvSpPr>
        <p:spPr bwMode="auto">
          <a:xfrm rot="20820323">
            <a:off x="6487985" y="3535547"/>
            <a:ext cx="163513" cy="465137"/>
          </a:xfrm>
          <a:prstGeom prst="ellipse">
            <a:avLst/>
          </a:prstGeom>
          <a:solidFill>
            <a:srgbClr val="66FF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1" name="Oval 17"/>
          <p:cNvSpPr>
            <a:spLocks noChangeArrowheads="1"/>
          </p:cNvSpPr>
          <p:nvPr/>
        </p:nvSpPr>
        <p:spPr bwMode="auto">
          <a:xfrm rot="20820323" flipH="1">
            <a:off x="6264265" y="3757952"/>
            <a:ext cx="142493" cy="354917"/>
          </a:xfrm>
          <a:prstGeom prst="ellipse">
            <a:avLst/>
          </a:prstGeom>
          <a:solidFill>
            <a:srgbClr val="FF33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nvGrpSpPr>
          <p:cNvPr id="3" name="Group 2"/>
          <p:cNvGrpSpPr/>
          <p:nvPr/>
        </p:nvGrpSpPr>
        <p:grpSpPr>
          <a:xfrm>
            <a:off x="5867400" y="3353507"/>
            <a:ext cx="6324600" cy="3422650"/>
            <a:chOff x="5443486" y="2564790"/>
            <a:chExt cx="6324600" cy="3422650"/>
          </a:xfrm>
        </p:grpSpPr>
        <p:sp>
          <p:nvSpPr>
            <p:cNvPr id="14" name="Oval 20"/>
            <p:cNvSpPr>
              <a:spLocks noChangeArrowheads="1"/>
            </p:cNvSpPr>
            <p:nvPr/>
          </p:nvSpPr>
          <p:spPr bwMode="auto">
            <a:xfrm>
              <a:off x="5443486" y="4006240"/>
              <a:ext cx="6324600" cy="1981200"/>
            </a:xfrm>
            <a:prstGeom prst="ellipse">
              <a:avLst/>
            </a:prstGeom>
            <a:solidFill>
              <a:schemeClr val="accent1"/>
            </a:solidFill>
            <a:ln w="9525">
              <a:round/>
              <a:headEnd/>
              <a:tailEnd/>
            </a:ln>
            <a:effectLst/>
            <a:scene3d>
              <a:camera prst="legacyPerspectiveTopRight">
                <a:rot lat="16800000" lon="0" rev="0"/>
              </a:camera>
              <a:lightRig rig="legacyFlat3" dir="r"/>
            </a:scene3d>
            <a:sp3d extrusionH="100000" prstMaterial="legacyMatte">
              <a:bevelT w="13500" h="13500" prst="angle"/>
              <a:bevelB w="13500" h="13500" prst="angle"/>
              <a:extrusionClr>
                <a:schemeClr val="accent1"/>
              </a:extrusionClr>
              <a:contourClr>
                <a:schemeClr val="accent1"/>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vi-VN"/>
            </a:p>
          </p:txBody>
        </p:sp>
        <p:grpSp>
          <p:nvGrpSpPr>
            <p:cNvPr id="2" name="Group 1"/>
            <p:cNvGrpSpPr/>
            <p:nvPr/>
          </p:nvGrpSpPr>
          <p:grpSpPr>
            <a:xfrm>
              <a:off x="5787974" y="2564790"/>
              <a:ext cx="5781675" cy="2946400"/>
              <a:chOff x="5787974" y="2564790"/>
              <a:chExt cx="5781675" cy="2946400"/>
            </a:xfrm>
          </p:grpSpPr>
          <p:sp>
            <p:nvSpPr>
              <p:cNvPr id="12" name="Rectangle 18"/>
              <p:cNvSpPr>
                <a:spLocks noChangeArrowheads="1"/>
              </p:cNvSpPr>
              <p:nvPr/>
            </p:nvSpPr>
            <p:spPr bwMode="auto">
              <a:xfrm rot="20820323">
                <a:off x="5787974" y="3302977"/>
                <a:ext cx="342900" cy="109538"/>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3" name="Rectangle 19"/>
              <p:cNvSpPr>
                <a:spLocks noChangeArrowheads="1"/>
              </p:cNvSpPr>
              <p:nvPr/>
            </p:nvSpPr>
            <p:spPr bwMode="auto">
              <a:xfrm rot="20820323">
                <a:off x="6008636" y="3102952"/>
                <a:ext cx="342900" cy="109538"/>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5" name="Freeform 21" descr="Small grid"/>
              <p:cNvSpPr>
                <a:spLocks/>
              </p:cNvSpPr>
              <p:nvPr/>
            </p:nvSpPr>
            <p:spPr bwMode="auto">
              <a:xfrm>
                <a:off x="5843536" y="2998177"/>
                <a:ext cx="609600" cy="2133600"/>
              </a:xfrm>
              <a:custGeom>
                <a:avLst/>
                <a:gdLst>
                  <a:gd name="T0" fmla="*/ 192 w 384"/>
                  <a:gd name="T1" fmla="*/ 1152 h 1344"/>
                  <a:gd name="T2" fmla="*/ 0 w 384"/>
                  <a:gd name="T3" fmla="*/ 1344 h 1344"/>
                  <a:gd name="T4" fmla="*/ 0 w 384"/>
                  <a:gd name="T5" fmla="*/ 336 h 1344"/>
                  <a:gd name="T6" fmla="*/ 384 w 384"/>
                  <a:gd name="T7" fmla="*/ 0 h 1344"/>
                  <a:gd name="T8" fmla="*/ 384 w 384"/>
                  <a:gd name="T9" fmla="*/ 192 h 1344"/>
                  <a:gd name="T10" fmla="*/ 144 w 384"/>
                  <a:gd name="T11" fmla="*/ 420 h 1344"/>
                  <a:gd name="T12" fmla="*/ 192 w 384"/>
                  <a:gd name="T13" fmla="*/ 1152 h 1344"/>
                </a:gdLst>
                <a:ahLst/>
                <a:cxnLst>
                  <a:cxn ang="0">
                    <a:pos x="T0" y="T1"/>
                  </a:cxn>
                  <a:cxn ang="0">
                    <a:pos x="T2" y="T3"/>
                  </a:cxn>
                  <a:cxn ang="0">
                    <a:pos x="T4" y="T5"/>
                  </a:cxn>
                  <a:cxn ang="0">
                    <a:pos x="T6" y="T7"/>
                  </a:cxn>
                  <a:cxn ang="0">
                    <a:pos x="T8" y="T9"/>
                  </a:cxn>
                  <a:cxn ang="0">
                    <a:pos x="T10" y="T11"/>
                  </a:cxn>
                  <a:cxn ang="0">
                    <a:pos x="T12" y="T13"/>
                  </a:cxn>
                </a:cxnLst>
                <a:rect l="0" t="0" r="r" b="b"/>
                <a:pathLst>
                  <a:path w="384" h="1344">
                    <a:moveTo>
                      <a:pt x="192" y="1152"/>
                    </a:moveTo>
                    <a:lnTo>
                      <a:pt x="0" y="1344"/>
                    </a:lnTo>
                    <a:lnTo>
                      <a:pt x="0" y="336"/>
                    </a:lnTo>
                    <a:lnTo>
                      <a:pt x="384" y="0"/>
                    </a:lnTo>
                    <a:lnTo>
                      <a:pt x="384" y="192"/>
                    </a:lnTo>
                    <a:lnTo>
                      <a:pt x="144" y="420"/>
                    </a:lnTo>
                    <a:lnTo>
                      <a:pt x="192" y="1152"/>
                    </a:lnTo>
                    <a:close/>
                  </a:path>
                </a:pathLst>
              </a:custGeom>
              <a:pattFill prst="smGrid">
                <a:fgClr>
                  <a:schemeClr val="bg1"/>
                </a:fgClr>
                <a:bgClr>
                  <a:srgbClr val="525252"/>
                </a:bgClr>
              </a:pattFill>
              <a:ln w="19050" cmpd="sng">
                <a:solidFill>
                  <a:schemeClr val="tx1"/>
                </a:solidFill>
                <a:round/>
                <a:headEnd/>
                <a:tailEnd/>
              </a:ln>
              <a:effectLst/>
              <a:extLst>
                <a:ext uri="{AF507438-7753-43E0-B8FC-AC1667EBCBE1}">
                  <a14:hiddenEffects xmlns:a14="http://schemas.microsoft.com/office/drawing/2010/main">
                    <a:effectLst>
                      <a:outerShdw dist="12700" dir="16200000" algn="ctr" rotWithShape="0">
                        <a:schemeClr val="bg1">
                          <a:alpha val="50000"/>
                        </a:schemeClr>
                      </a:outerShdw>
                    </a:effectLst>
                  </a14:hiddenEffects>
                </a:ext>
              </a:extLst>
            </p:spPr>
            <p:txBody>
              <a:bodyPr/>
              <a:lstStyle/>
              <a:p>
                <a:endParaRPr lang="vi-VN"/>
              </a:p>
            </p:txBody>
          </p:sp>
          <p:sp>
            <p:nvSpPr>
              <p:cNvPr id="16" name="Freeform 22"/>
              <p:cNvSpPr>
                <a:spLocks/>
              </p:cNvSpPr>
              <p:nvPr/>
            </p:nvSpPr>
            <p:spPr bwMode="auto">
              <a:xfrm>
                <a:off x="6407099" y="3307740"/>
                <a:ext cx="2057400" cy="1143000"/>
              </a:xfrm>
              <a:custGeom>
                <a:avLst/>
                <a:gdLst>
                  <a:gd name="T0" fmla="*/ 0 w 1296"/>
                  <a:gd name="T1" fmla="*/ 0 h 720"/>
                  <a:gd name="T2" fmla="*/ 0 w 1296"/>
                  <a:gd name="T3" fmla="*/ 720 h 720"/>
                  <a:gd name="T4" fmla="*/ 1296 w 1296"/>
                  <a:gd name="T5" fmla="*/ 720 h 720"/>
                  <a:gd name="T6" fmla="*/ 1296 w 1296"/>
                  <a:gd name="T7" fmla="*/ 0 h 720"/>
                </a:gdLst>
                <a:ahLst/>
                <a:cxnLst>
                  <a:cxn ang="0">
                    <a:pos x="T0" y="T1"/>
                  </a:cxn>
                  <a:cxn ang="0">
                    <a:pos x="T2" y="T3"/>
                  </a:cxn>
                  <a:cxn ang="0">
                    <a:pos x="T4" y="T5"/>
                  </a:cxn>
                  <a:cxn ang="0">
                    <a:pos x="T6" y="T7"/>
                  </a:cxn>
                </a:cxnLst>
                <a:rect l="0" t="0" r="r" b="b"/>
                <a:pathLst>
                  <a:path w="1296" h="720">
                    <a:moveTo>
                      <a:pt x="0" y="0"/>
                    </a:moveTo>
                    <a:lnTo>
                      <a:pt x="0" y="720"/>
                    </a:lnTo>
                    <a:lnTo>
                      <a:pt x="1296" y="720"/>
                    </a:lnTo>
                    <a:lnTo>
                      <a:pt x="1296" y="0"/>
                    </a:lnTo>
                  </a:path>
                </a:pathLst>
              </a:custGeom>
              <a:gradFill rotWithShape="1">
                <a:gsLst>
                  <a:gs pos="0">
                    <a:srgbClr val="B2B2B2"/>
                  </a:gs>
                  <a:gs pos="100000">
                    <a:srgbClr val="B2B2B2">
                      <a:gamma/>
                      <a:shade val="46275"/>
                      <a:invGamma/>
                    </a:srgbClr>
                  </a:gs>
                </a:gsLst>
                <a:lin ang="5400000" scaled="1"/>
              </a:gra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7" name="Freeform 23"/>
              <p:cNvSpPr>
                <a:spLocks/>
              </p:cNvSpPr>
              <p:nvPr/>
            </p:nvSpPr>
            <p:spPr bwMode="auto">
              <a:xfrm>
                <a:off x="5959425" y="4445978"/>
                <a:ext cx="2619375" cy="371475"/>
              </a:xfrm>
              <a:custGeom>
                <a:avLst/>
                <a:gdLst>
                  <a:gd name="T0" fmla="*/ 1650 w 1650"/>
                  <a:gd name="T1" fmla="*/ 0 h 234"/>
                  <a:gd name="T2" fmla="*/ 258 w 1650"/>
                  <a:gd name="T3" fmla="*/ 0 h 234"/>
                  <a:gd name="T4" fmla="*/ 0 w 1650"/>
                  <a:gd name="T5" fmla="*/ 234 h 234"/>
                  <a:gd name="T6" fmla="*/ 1308 w 1650"/>
                  <a:gd name="T7" fmla="*/ 234 h 234"/>
                  <a:gd name="T8" fmla="*/ 1590 w 1650"/>
                  <a:gd name="T9" fmla="*/ 0 h 234"/>
                </a:gdLst>
                <a:ahLst/>
                <a:cxnLst>
                  <a:cxn ang="0">
                    <a:pos x="T0" y="T1"/>
                  </a:cxn>
                  <a:cxn ang="0">
                    <a:pos x="T2" y="T3"/>
                  </a:cxn>
                  <a:cxn ang="0">
                    <a:pos x="T4" y="T5"/>
                  </a:cxn>
                  <a:cxn ang="0">
                    <a:pos x="T6" y="T7"/>
                  </a:cxn>
                  <a:cxn ang="0">
                    <a:pos x="T8" y="T9"/>
                  </a:cxn>
                </a:cxnLst>
                <a:rect l="0" t="0" r="r" b="b"/>
                <a:pathLst>
                  <a:path w="1650" h="234">
                    <a:moveTo>
                      <a:pt x="1650" y="0"/>
                    </a:moveTo>
                    <a:lnTo>
                      <a:pt x="258" y="0"/>
                    </a:lnTo>
                    <a:lnTo>
                      <a:pt x="0" y="234"/>
                    </a:lnTo>
                    <a:lnTo>
                      <a:pt x="1308" y="234"/>
                    </a:lnTo>
                    <a:lnTo>
                      <a:pt x="1590" y="0"/>
                    </a:lnTo>
                  </a:path>
                </a:pathLst>
              </a:custGeom>
              <a:gradFill rotWithShape="1">
                <a:gsLst>
                  <a:gs pos="0">
                    <a:srgbClr val="B2B2B2"/>
                  </a:gs>
                  <a:gs pos="100000">
                    <a:srgbClr val="B2B2B2">
                      <a:gamma/>
                      <a:shade val="46275"/>
                      <a:invGamma/>
                    </a:srgbClr>
                  </a:gs>
                </a:gsLst>
                <a:lin ang="0" scaled="1"/>
              </a:gra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8" name="Freeform 24"/>
              <p:cNvSpPr>
                <a:spLocks/>
              </p:cNvSpPr>
              <p:nvPr/>
            </p:nvSpPr>
            <p:spPr bwMode="auto">
              <a:xfrm>
                <a:off x="5968950" y="3307741"/>
                <a:ext cx="2619375" cy="371475"/>
              </a:xfrm>
              <a:custGeom>
                <a:avLst/>
                <a:gdLst>
                  <a:gd name="T0" fmla="*/ 1650 w 1650"/>
                  <a:gd name="T1" fmla="*/ 0 h 234"/>
                  <a:gd name="T2" fmla="*/ 258 w 1650"/>
                  <a:gd name="T3" fmla="*/ 0 h 234"/>
                  <a:gd name="T4" fmla="*/ 0 w 1650"/>
                  <a:gd name="T5" fmla="*/ 234 h 234"/>
                  <a:gd name="T6" fmla="*/ 1308 w 1650"/>
                  <a:gd name="T7" fmla="*/ 234 h 234"/>
                  <a:gd name="T8" fmla="*/ 1590 w 1650"/>
                  <a:gd name="T9" fmla="*/ 0 h 234"/>
                </a:gdLst>
                <a:ahLst/>
                <a:cxnLst>
                  <a:cxn ang="0">
                    <a:pos x="T0" y="T1"/>
                  </a:cxn>
                  <a:cxn ang="0">
                    <a:pos x="T2" y="T3"/>
                  </a:cxn>
                  <a:cxn ang="0">
                    <a:pos x="T4" y="T5"/>
                  </a:cxn>
                  <a:cxn ang="0">
                    <a:pos x="T6" y="T7"/>
                  </a:cxn>
                  <a:cxn ang="0">
                    <a:pos x="T8" y="T9"/>
                  </a:cxn>
                </a:cxnLst>
                <a:rect l="0" t="0" r="r" b="b"/>
                <a:pathLst>
                  <a:path w="1650" h="234">
                    <a:moveTo>
                      <a:pt x="1650" y="0"/>
                    </a:moveTo>
                    <a:lnTo>
                      <a:pt x="258" y="0"/>
                    </a:lnTo>
                    <a:lnTo>
                      <a:pt x="0" y="234"/>
                    </a:lnTo>
                    <a:lnTo>
                      <a:pt x="1308" y="234"/>
                    </a:lnTo>
                    <a:lnTo>
                      <a:pt x="1590" y="0"/>
                    </a:lnTo>
                  </a:path>
                </a:pathLst>
              </a:custGeom>
              <a:solidFill>
                <a:srgbClr val="B2B2B2"/>
              </a:soli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9" name="Freeform 25" descr="Small grid"/>
              <p:cNvSpPr>
                <a:spLocks/>
              </p:cNvSpPr>
              <p:nvPr/>
            </p:nvSpPr>
            <p:spPr bwMode="auto">
              <a:xfrm>
                <a:off x="8002537" y="3012465"/>
                <a:ext cx="595313" cy="2005012"/>
              </a:xfrm>
              <a:custGeom>
                <a:avLst/>
                <a:gdLst>
                  <a:gd name="T0" fmla="*/ 375 w 375"/>
                  <a:gd name="T1" fmla="*/ 0 h 1263"/>
                  <a:gd name="T2" fmla="*/ 369 w 375"/>
                  <a:gd name="T3" fmla="*/ 936 h 1263"/>
                  <a:gd name="T4" fmla="*/ 369 w 375"/>
                  <a:gd name="T5" fmla="*/ 945 h 1263"/>
                  <a:gd name="T6" fmla="*/ 0 w 375"/>
                  <a:gd name="T7" fmla="*/ 1263 h 1263"/>
                  <a:gd name="T8" fmla="*/ 9 w 375"/>
                  <a:gd name="T9" fmla="*/ 1155 h 1263"/>
                  <a:gd name="T10" fmla="*/ 297 w 375"/>
                  <a:gd name="T11" fmla="*/ 915 h 1263"/>
                  <a:gd name="T12" fmla="*/ 297 w 375"/>
                  <a:gd name="T13" fmla="*/ 195 h 1263"/>
                  <a:gd name="T14" fmla="*/ 9 w 375"/>
                  <a:gd name="T15" fmla="*/ 435 h 1263"/>
                  <a:gd name="T16" fmla="*/ 3 w 375"/>
                  <a:gd name="T17" fmla="*/ 276 h 1263"/>
                  <a:gd name="T18" fmla="*/ 375 w 375"/>
                  <a:gd name="T19" fmla="*/ 0 h 1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5" h="1263">
                    <a:moveTo>
                      <a:pt x="375" y="0"/>
                    </a:moveTo>
                    <a:lnTo>
                      <a:pt x="369" y="936"/>
                    </a:lnTo>
                    <a:lnTo>
                      <a:pt x="369" y="945"/>
                    </a:lnTo>
                    <a:lnTo>
                      <a:pt x="0" y="1263"/>
                    </a:lnTo>
                    <a:lnTo>
                      <a:pt x="9" y="1155"/>
                    </a:lnTo>
                    <a:lnTo>
                      <a:pt x="297" y="915"/>
                    </a:lnTo>
                    <a:lnTo>
                      <a:pt x="297" y="195"/>
                    </a:lnTo>
                    <a:lnTo>
                      <a:pt x="9" y="435"/>
                    </a:lnTo>
                    <a:lnTo>
                      <a:pt x="3" y="276"/>
                    </a:lnTo>
                    <a:lnTo>
                      <a:pt x="375" y="0"/>
                    </a:lnTo>
                    <a:close/>
                  </a:path>
                </a:pathLst>
              </a:custGeom>
              <a:pattFill prst="smGrid">
                <a:fgClr>
                  <a:schemeClr val="bg2"/>
                </a:fgClr>
                <a:bgClr>
                  <a:schemeClr val="bg1"/>
                </a:bgClr>
              </a:pattFill>
              <a:ln>
                <a:noFill/>
              </a:ln>
              <a:effectLst>
                <a:outerShdw dist="68392" dir="17508085" algn="ctr" rotWithShape="0">
                  <a:schemeClr val="bg2"/>
                </a:outerShdw>
              </a:effectLst>
              <a:extLst>
                <a:ext uri="{91240B29-F687-4F45-9708-019B960494DF}">
                  <a14:hiddenLine xmlns:a14="http://schemas.microsoft.com/office/drawing/2010/main" w="9525">
                    <a:solidFill>
                      <a:schemeClr val="tx1"/>
                    </a:solidFill>
                    <a:round/>
                    <a:headEnd/>
                    <a:tailEnd/>
                  </a14:hiddenLine>
                </a:ext>
              </a:extLst>
            </p:spPr>
            <p:txBody>
              <a:bodyPr/>
              <a:lstStyle/>
              <a:p>
                <a:endParaRPr lang="vi-VN"/>
              </a:p>
            </p:txBody>
          </p:sp>
          <p:sp>
            <p:nvSpPr>
              <p:cNvPr id="20" name="Line 26"/>
              <p:cNvSpPr>
                <a:spLocks noChangeShapeType="1"/>
              </p:cNvSpPr>
              <p:nvPr/>
            </p:nvSpPr>
            <p:spPr bwMode="auto">
              <a:xfrm>
                <a:off x="6273749" y="3388702"/>
                <a:ext cx="152400" cy="1588"/>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1" name="Line 27"/>
              <p:cNvSpPr>
                <a:spLocks noChangeShapeType="1"/>
              </p:cNvSpPr>
              <p:nvPr/>
            </p:nvSpPr>
            <p:spPr bwMode="auto">
              <a:xfrm flipV="1">
                <a:off x="6426149" y="3312502"/>
                <a:ext cx="76200" cy="762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2" name="Line 28"/>
              <p:cNvSpPr>
                <a:spLocks noChangeShapeType="1"/>
              </p:cNvSpPr>
              <p:nvPr/>
            </p:nvSpPr>
            <p:spPr bwMode="auto">
              <a:xfrm flipH="1">
                <a:off x="6159449" y="3306152"/>
                <a:ext cx="381000" cy="381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3" name="Line 29"/>
              <p:cNvSpPr>
                <a:spLocks noChangeShapeType="1"/>
              </p:cNvSpPr>
              <p:nvPr/>
            </p:nvSpPr>
            <p:spPr bwMode="auto">
              <a:xfrm flipH="1">
                <a:off x="6216599" y="3299802"/>
                <a:ext cx="381000" cy="381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4" name="Line 30"/>
              <p:cNvSpPr>
                <a:spLocks noChangeShapeType="1"/>
              </p:cNvSpPr>
              <p:nvPr/>
            </p:nvSpPr>
            <p:spPr bwMode="auto">
              <a:xfrm flipH="1">
                <a:off x="6273749" y="3299802"/>
                <a:ext cx="381000" cy="381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25" name="Group 31"/>
              <p:cNvGrpSpPr>
                <a:grpSpLocks/>
              </p:cNvGrpSpPr>
              <p:nvPr/>
            </p:nvGrpSpPr>
            <p:grpSpPr bwMode="auto">
              <a:xfrm>
                <a:off x="6324549" y="3299802"/>
                <a:ext cx="495300" cy="387350"/>
                <a:chOff x="2088" y="2536"/>
                <a:chExt cx="312" cy="244"/>
              </a:xfrm>
            </p:grpSpPr>
            <p:sp>
              <p:nvSpPr>
                <p:cNvPr id="26" name="Line 32"/>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7" name="Line 33"/>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8" name="Line 34"/>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29" name="Group 35"/>
              <p:cNvGrpSpPr>
                <a:grpSpLocks/>
              </p:cNvGrpSpPr>
              <p:nvPr/>
            </p:nvGrpSpPr>
            <p:grpSpPr bwMode="auto">
              <a:xfrm>
                <a:off x="6489649" y="3299802"/>
                <a:ext cx="495300" cy="387350"/>
                <a:chOff x="2088" y="2536"/>
                <a:chExt cx="312" cy="244"/>
              </a:xfrm>
            </p:grpSpPr>
            <p:sp>
              <p:nvSpPr>
                <p:cNvPr id="30" name="Line 36"/>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1" name="Line 37"/>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2" name="Line 38"/>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33" name="Group 39"/>
              <p:cNvGrpSpPr>
                <a:grpSpLocks/>
              </p:cNvGrpSpPr>
              <p:nvPr/>
            </p:nvGrpSpPr>
            <p:grpSpPr bwMode="auto">
              <a:xfrm>
                <a:off x="6654749" y="3299802"/>
                <a:ext cx="495300" cy="387350"/>
                <a:chOff x="2088" y="2536"/>
                <a:chExt cx="312" cy="244"/>
              </a:xfrm>
            </p:grpSpPr>
            <p:sp>
              <p:nvSpPr>
                <p:cNvPr id="34" name="Line 40"/>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5" name="Line 41"/>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6" name="Line 42"/>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37" name="Group 43"/>
              <p:cNvGrpSpPr>
                <a:grpSpLocks/>
              </p:cNvGrpSpPr>
              <p:nvPr/>
            </p:nvGrpSpPr>
            <p:grpSpPr bwMode="auto">
              <a:xfrm>
                <a:off x="6819849" y="3299802"/>
                <a:ext cx="495300" cy="387350"/>
                <a:chOff x="2088" y="2536"/>
                <a:chExt cx="312" cy="244"/>
              </a:xfrm>
            </p:grpSpPr>
            <p:sp>
              <p:nvSpPr>
                <p:cNvPr id="38" name="Line 44"/>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9" name="Line 45"/>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0" name="Line 46"/>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41" name="Group 47"/>
              <p:cNvGrpSpPr>
                <a:grpSpLocks/>
              </p:cNvGrpSpPr>
              <p:nvPr/>
            </p:nvGrpSpPr>
            <p:grpSpPr bwMode="auto">
              <a:xfrm>
                <a:off x="6984949" y="3299802"/>
                <a:ext cx="495300" cy="387350"/>
                <a:chOff x="2088" y="2536"/>
                <a:chExt cx="312" cy="244"/>
              </a:xfrm>
            </p:grpSpPr>
            <p:sp>
              <p:nvSpPr>
                <p:cNvPr id="42" name="Line 48"/>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3" name="Line 49"/>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4" name="Line 50"/>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45" name="Group 51"/>
              <p:cNvGrpSpPr>
                <a:grpSpLocks/>
              </p:cNvGrpSpPr>
              <p:nvPr/>
            </p:nvGrpSpPr>
            <p:grpSpPr bwMode="auto">
              <a:xfrm>
                <a:off x="7143699" y="3306152"/>
                <a:ext cx="495300" cy="387350"/>
                <a:chOff x="2088" y="2536"/>
                <a:chExt cx="312" cy="244"/>
              </a:xfrm>
            </p:grpSpPr>
            <p:sp>
              <p:nvSpPr>
                <p:cNvPr id="46" name="Line 52"/>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7" name="Line 53"/>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8" name="Line 54"/>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49" name="Group 55"/>
              <p:cNvGrpSpPr>
                <a:grpSpLocks/>
              </p:cNvGrpSpPr>
              <p:nvPr/>
            </p:nvGrpSpPr>
            <p:grpSpPr bwMode="auto">
              <a:xfrm>
                <a:off x="7315149" y="3299802"/>
                <a:ext cx="495300" cy="387350"/>
                <a:chOff x="2088" y="2536"/>
                <a:chExt cx="312" cy="244"/>
              </a:xfrm>
            </p:grpSpPr>
            <p:sp>
              <p:nvSpPr>
                <p:cNvPr id="50" name="Line 56"/>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1" name="Line 57"/>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2" name="Line 58"/>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53" name="Group 59"/>
              <p:cNvGrpSpPr>
                <a:grpSpLocks/>
              </p:cNvGrpSpPr>
              <p:nvPr/>
            </p:nvGrpSpPr>
            <p:grpSpPr bwMode="auto">
              <a:xfrm>
                <a:off x="7480249" y="3299802"/>
                <a:ext cx="495300" cy="387350"/>
                <a:chOff x="2088" y="2536"/>
                <a:chExt cx="312" cy="244"/>
              </a:xfrm>
            </p:grpSpPr>
            <p:sp>
              <p:nvSpPr>
                <p:cNvPr id="54" name="Line 60"/>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5" name="Line 61"/>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6" name="Line 62"/>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57" name="Group 63"/>
              <p:cNvGrpSpPr>
                <a:grpSpLocks/>
              </p:cNvGrpSpPr>
              <p:nvPr/>
            </p:nvGrpSpPr>
            <p:grpSpPr bwMode="auto">
              <a:xfrm>
                <a:off x="7638999" y="3306152"/>
                <a:ext cx="495300" cy="387350"/>
                <a:chOff x="2088" y="2536"/>
                <a:chExt cx="312" cy="244"/>
              </a:xfrm>
            </p:grpSpPr>
            <p:sp>
              <p:nvSpPr>
                <p:cNvPr id="58" name="Line 64"/>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9" name="Line 65"/>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0" name="Line 66"/>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61" name="Line 67"/>
              <p:cNvSpPr>
                <a:spLocks noChangeShapeType="1"/>
              </p:cNvSpPr>
              <p:nvPr/>
            </p:nvSpPr>
            <p:spPr bwMode="auto">
              <a:xfrm flipH="1">
                <a:off x="6111824" y="3491891"/>
                <a:ext cx="190500" cy="185737"/>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2" name="Line 68"/>
              <p:cNvSpPr>
                <a:spLocks noChangeShapeType="1"/>
              </p:cNvSpPr>
              <p:nvPr/>
            </p:nvSpPr>
            <p:spPr bwMode="auto">
              <a:xfrm flipH="1">
                <a:off x="6173736" y="3493477"/>
                <a:ext cx="128588" cy="1588"/>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3" name="Line 69"/>
              <p:cNvSpPr>
                <a:spLocks noChangeShapeType="1"/>
              </p:cNvSpPr>
              <p:nvPr/>
            </p:nvSpPr>
            <p:spPr bwMode="auto">
              <a:xfrm>
                <a:off x="5926086" y="3307740"/>
                <a:ext cx="76200" cy="7620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4" name="Line 70"/>
              <p:cNvSpPr>
                <a:spLocks noChangeShapeType="1"/>
              </p:cNvSpPr>
              <p:nvPr/>
            </p:nvSpPr>
            <p:spPr bwMode="auto">
              <a:xfrm>
                <a:off x="6000699" y="3291866"/>
                <a:ext cx="25400" cy="71437"/>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5" name="Rectangle 71"/>
              <p:cNvSpPr>
                <a:spLocks noChangeArrowheads="1"/>
              </p:cNvSpPr>
              <p:nvPr/>
            </p:nvSpPr>
            <p:spPr bwMode="auto">
              <a:xfrm rot="20820323">
                <a:off x="6038800" y="3052153"/>
                <a:ext cx="244475" cy="53975"/>
              </a:xfrm>
              <a:prstGeom prst="rect">
                <a:avLst/>
              </a:prstGeom>
              <a:solidFill>
                <a:schemeClr val="tx1"/>
              </a:solidFill>
              <a:ln w="9525">
                <a:solidFill>
                  <a:srgbClr val="FF99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66" name="Line 72"/>
              <p:cNvSpPr>
                <a:spLocks noChangeShapeType="1"/>
              </p:cNvSpPr>
              <p:nvPr/>
            </p:nvSpPr>
            <p:spPr bwMode="auto">
              <a:xfrm>
                <a:off x="6140400" y="3102952"/>
                <a:ext cx="1587" cy="1524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7" name="Line 73"/>
              <p:cNvSpPr>
                <a:spLocks noChangeShapeType="1"/>
              </p:cNvSpPr>
              <p:nvPr/>
            </p:nvSpPr>
            <p:spPr bwMode="auto">
              <a:xfrm>
                <a:off x="6207075" y="3064852"/>
                <a:ext cx="1587" cy="1524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8" name="Rectangle 74"/>
              <p:cNvSpPr>
                <a:spLocks noChangeArrowheads="1"/>
              </p:cNvSpPr>
              <p:nvPr/>
            </p:nvSpPr>
            <p:spPr bwMode="auto">
              <a:xfrm rot="20820323">
                <a:off x="5835600" y="3261703"/>
                <a:ext cx="244475" cy="53975"/>
              </a:xfrm>
              <a:prstGeom prst="rect">
                <a:avLst/>
              </a:prstGeom>
              <a:solidFill>
                <a:srgbClr val="FF3300"/>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69" name="Oval 75"/>
              <p:cNvSpPr>
                <a:spLocks noChangeArrowheads="1"/>
              </p:cNvSpPr>
              <p:nvPr/>
            </p:nvSpPr>
            <p:spPr bwMode="auto">
              <a:xfrm flipH="1" flipV="1">
                <a:off x="6194374" y="3255352"/>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70" name="Oval 76"/>
              <p:cNvSpPr>
                <a:spLocks noChangeArrowheads="1"/>
              </p:cNvSpPr>
              <p:nvPr/>
            </p:nvSpPr>
            <p:spPr bwMode="auto">
              <a:xfrm flipH="1" flipV="1">
                <a:off x="6029274" y="3404577"/>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71" name="Oval 77"/>
              <p:cNvSpPr>
                <a:spLocks noChangeArrowheads="1"/>
              </p:cNvSpPr>
              <p:nvPr/>
            </p:nvSpPr>
            <p:spPr bwMode="auto">
              <a:xfrm flipH="1" flipV="1">
                <a:off x="6114999" y="3328377"/>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72" name="Freeform 78"/>
              <p:cNvSpPr>
                <a:spLocks/>
              </p:cNvSpPr>
              <p:nvPr/>
            </p:nvSpPr>
            <p:spPr bwMode="auto">
              <a:xfrm>
                <a:off x="5968949" y="3679215"/>
                <a:ext cx="2057400" cy="1143000"/>
              </a:xfrm>
              <a:custGeom>
                <a:avLst/>
                <a:gdLst>
                  <a:gd name="T0" fmla="*/ 0 w 1296"/>
                  <a:gd name="T1" fmla="*/ 0 h 720"/>
                  <a:gd name="T2" fmla="*/ 0 w 1296"/>
                  <a:gd name="T3" fmla="*/ 720 h 720"/>
                  <a:gd name="T4" fmla="*/ 1296 w 1296"/>
                  <a:gd name="T5" fmla="*/ 720 h 720"/>
                  <a:gd name="T6" fmla="*/ 1296 w 1296"/>
                  <a:gd name="T7" fmla="*/ 0 h 720"/>
                </a:gdLst>
                <a:ahLst/>
                <a:cxnLst>
                  <a:cxn ang="0">
                    <a:pos x="T0" y="T1"/>
                  </a:cxn>
                  <a:cxn ang="0">
                    <a:pos x="T2" y="T3"/>
                  </a:cxn>
                  <a:cxn ang="0">
                    <a:pos x="T4" y="T5"/>
                  </a:cxn>
                  <a:cxn ang="0">
                    <a:pos x="T6" y="T7"/>
                  </a:cxn>
                </a:cxnLst>
                <a:rect l="0" t="0" r="r" b="b"/>
                <a:pathLst>
                  <a:path w="1296" h="720">
                    <a:moveTo>
                      <a:pt x="0" y="0"/>
                    </a:moveTo>
                    <a:lnTo>
                      <a:pt x="0" y="720"/>
                    </a:lnTo>
                    <a:lnTo>
                      <a:pt x="1296" y="720"/>
                    </a:lnTo>
                    <a:lnTo>
                      <a:pt x="1296" y="0"/>
                    </a:lnTo>
                  </a:path>
                </a:pathLst>
              </a:custGeom>
              <a:gradFill rotWithShape="1">
                <a:gsLst>
                  <a:gs pos="0">
                    <a:srgbClr val="B2B2B2"/>
                  </a:gs>
                  <a:gs pos="100000">
                    <a:srgbClr val="B2B2B2">
                      <a:gamma/>
                      <a:shade val="46275"/>
                      <a:invGamma/>
                    </a:srgbClr>
                  </a:gs>
                </a:gsLst>
                <a:lin ang="5400000" scaled="1"/>
              </a:gra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73" name="Line 79"/>
              <p:cNvSpPr>
                <a:spLocks noChangeShapeType="1"/>
              </p:cNvSpPr>
              <p:nvPr/>
            </p:nvSpPr>
            <p:spPr bwMode="auto">
              <a:xfrm>
                <a:off x="6165800" y="3674452"/>
                <a:ext cx="1587" cy="1143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74" name="Line 80"/>
              <p:cNvSpPr>
                <a:spLocks noChangeShapeType="1"/>
              </p:cNvSpPr>
              <p:nvPr/>
            </p:nvSpPr>
            <p:spPr bwMode="auto">
              <a:xfrm>
                <a:off x="6218186" y="3669690"/>
                <a:ext cx="1588" cy="1143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75" name="Line 81"/>
              <p:cNvSpPr>
                <a:spLocks noChangeShapeType="1"/>
              </p:cNvSpPr>
              <p:nvPr/>
            </p:nvSpPr>
            <p:spPr bwMode="auto">
              <a:xfrm>
                <a:off x="6275336" y="3669690"/>
                <a:ext cx="1588" cy="1143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76" name="Group 82"/>
              <p:cNvGrpSpPr>
                <a:grpSpLocks/>
              </p:cNvGrpSpPr>
              <p:nvPr/>
            </p:nvGrpSpPr>
            <p:grpSpPr bwMode="auto">
              <a:xfrm>
                <a:off x="6332486" y="3669690"/>
                <a:ext cx="109538" cy="1147762"/>
                <a:chOff x="1996" y="2673"/>
                <a:chExt cx="69" cy="723"/>
              </a:xfrm>
            </p:grpSpPr>
            <p:sp>
              <p:nvSpPr>
                <p:cNvPr id="77" name="Line 83"/>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78" name="Line 84"/>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79" name="Line 85"/>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80" name="Group 86"/>
              <p:cNvGrpSpPr>
                <a:grpSpLocks/>
              </p:cNvGrpSpPr>
              <p:nvPr/>
            </p:nvGrpSpPr>
            <p:grpSpPr bwMode="auto">
              <a:xfrm>
                <a:off x="6492825" y="3674453"/>
                <a:ext cx="109537" cy="1147763"/>
                <a:chOff x="1996" y="2673"/>
                <a:chExt cx="69" cy="723"/>
              </a:xfrm>
            </p:grpSpPr>
            <p:sp>
              <p:nvSpPr>
                <p:cNvPr id="81" name="Line 87"/>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2" name="Line 88"/>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3" name="Line 89"/>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84" name="Group 90"/>
              <p:cNvGrpSpPr>
                <a:grpSpLocks/>
              </p:cNvGrpSpPr>
              <p:nvPr/>
            </p:nvGrpSpPr>
            <p:grpSpPr bwMode="auto">
              <a:xfrm>
                <a:off x="6659511" y="3674453"/>
                <a:ext cx="109538" cy="1147763"/>
                <a:chOff x="1996" y="2673"/>
                <a:chExt cx="69" cy="723"/>
              </a:xfrm>
            </p:grpSpPr>
            <p:sp>
              <p:nvSpPr>
                <p:cNvPr id="85" name="Line 91"/>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6" name="Line 92"/>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7" name="Line 93"/>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88" name="Group 94"/>
              <p:cNvGrpSpPr>
                <a:grpSpLocks/>
              </p:cNvGrpSpPr>
              <p:nvPr/>
            </p:nvGrpSpPr>
            <p:grpSpPr bwMode="auto">
              <a:xfrm>
                <a:off x="6821436" y="3669690"/>
                <a:ext cx="109538" cy="1147762"/>
                <a:chOff x="1996" y="2673"/>
                <a:chExt cx="69" cy="723"/>
              </a:xfrm>
            </p:grpSpPr>
            <p:sp>
              <p:nvSpPr>
                <p:cNvPr id="89" name="Line 95"/>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0" name="Line 96"/>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1" name="Line 97"/>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92" name="Group 98"/>
              <p:cNvGrpSpPr>
                <a:grpSpLocks/>
              </p:cNvGrpSpPr>
              <p:nvPr/>
            </p:nvGrpSpPr>
            <p:grpSpPr bwMode="auto">
              <a:xfrm>
                <a:off x="6988125" y="3669690"/>
                <a:ext cx="109537" cy="1147762"/>
                <a:chOff x="1996" y="2673"/>
                <a:chExt cx="69" cy="723"/>
              </a:xfrm>
            </p:grpSpPr>
            <p:sp>
              <p:nvSpPr>
                <p:cNvPr id="93" name="Line 99"/>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4" name="Line 100"/>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5" name="Line 101"/>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96" name="Group 102"/>
              <p:cNvGrpSpPr>
                <a:grpSpLocks/>
              </p:cNvGrpSpPr>
              <p:nvPr/>
            </p:nvGrpSpPr>
            <p:grpSpPr bwMode="auto">
              <a:xfrm>
                <a:off x="7150050" y="3679215"/>
                <a:ext cx="109537" cy="1147762"/>
                <a:chOff x="1996" y="2673"/>
                <a:chExt cx="69" cy="723"/>
              </a:xfrm>
            </p:grpSpPr>
            <p:sp>
              <p:nvSpPr>
                <p:cNvPr id="97" name="Line 103"/>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8" name="Line 104"/>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9" name="Line 105"/>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00" name="Group 106"/>
              <p:cNvGrpSpPr>
                <a:grpSpLocks/>
              </p:cNvGrpSpPr>
              <p:nvPr/>
            </p:nvGrpSpPr>
            <p:grpSpPr bwMode="auto">
              <a:xfrm>
                <a:off x="7316736" y="3679215"/>
                <a:ext cx="109538" cy="1147762"/>
                <a:chOff x="1996" y="2673"/>
                <a:chExt cx="69" cy="723"/>
              </a:xfrm>
            </p:grpSpPr>
            <p:sp>
              <p:nvSpPr>
                <p:cNvPr id="101" name="Line 107"/>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02" name="Line 108"/>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03" name="Line 109"/>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04" name="Group 110"/>
              <p:cNvGrpSpPr>
                <a:grpSpLocks/>
              </p:cNvGrpSpPr>
              <p:nvPr/>
            </p:nvGrpSpPr>
            <p:grpSpPr bwMode="auto">
              <a:xfrm>
                <a:off x="7483425" y="3679215"/>
                <a:ext cx="109537" cy="1147762"/>
                <a:chOff x="1996" y="2673"/>
                <a:chExt cx="69" cy="723"/>
              </a:xfrm>
            </p:grpSpPr>
            <p:sp>
              <p:nvSpPr>
                <p:cNvPr id="105" name="Line 111"/>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06" name="Line 112"/>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07" name="Line 113"/>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08" name="Group 114"/>
              <p:cNvGrpSpPr>
                <a:grpSpLocks/>
              </p:cNvGrpSpPr>
              <p:nvPr/>
            </p:nvGrpSpPr>
            <p:grpSpPr bwMode="auto">
              <a:xfrm>
                <a:off x="7650111" y="3679215"/>
                <a:ext cx="109538" cy="1147762"/>
                <a:chOff x="1996" y="2673"/>
                <a:chExt cx="69" cy="723"/>
              </a:xfrm>
            </p:grpSpPr>
            <p:sp>
              <p:nvSpPr>
                <p:cNvPr id="109" name="Line 115"/>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10" name="Line 116"/>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11" name="Line 117"/>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112" name="Line 118"/>
              <p:cNvSpPr>
                <a:spLocks noChangeShapeType="1"/>
              </p:cNvSpPr>
              <p:nvPr/>
            </p:nvSpPr>
            <p:spPr bwMode="auto">
              <a:xfrm>
                <a:off x="6113411" y="3669690"/>
                <a:ext cx="1588" cy="1143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13" name="Freeform 119" descr="Small grid"/>
              <p:cNvSpPr>
                <a:spLocks/>
              </p:cNvSpPr>
              <p:nvPr/>
            </p:nvSpPr>
            <p:spPr bwMode="auto">
              <a:xfrm>
                <a:off x="7883474" y="3433152"/>
                <a:ext cx="152400" cy="1708150"/>
              </a:xfrm>
              <a:custGeom>
                <a:avLst/>
                <a:gdLst>
                  <a:gd name="T0" fmla="*/ 0 w 96"/>
                  <a:gd name="T1" fmla="*/ 68 h 1076"/>
                  <a:gd name="T2" fmla="*/ 0 w 96"/>
                  <a:gd name="T3" fmla="*/ 1076 h 1076"/>
                  <a:gd name="T4" fmla="*/ 96 w 96"/>
                  <a:gd name="T5" fmla="*/ 980 h 1076"/>
                  <a:gd name="T6" fmla="*/ 96 w 96"/>
                  <a:gd name="T7" fmla="*/ 0 h 1076"/>
                  <a:gd name="T8" fmla="*/ 0 w 96"/>
                  <a:gd name="T9" fmla="*/ 68 h 1076"/>
                </a:gdLst>
                <a:ahLst/>
                <a:cxnLst>
                  <a:cxn ang="0">
                    <a:pos x="T0" y="T1"/>
                  </a:cxn>
                  <a:cxn ang="0">
                    <a:pos x="T2" y="T3"/>
                  </a:cxn>
                  <a:cxn ang="0">
                    <a:pos x="T4" y="T5"/>
                  </a:cxn>
                  <a:cxn ang="0">
                    <a:pos x="T6" y="T7"/>
                  </a:cxn>
                  <a:cxn ang="0">
                    <a:pos x="T8" y="T9"/>
                  </a:cxn>
                </a:cxnLst>
                <a:rect l="0" t="0" r="r" b="b"/>
                <a:pathLst>
                  <a:path w="96" h="1076">
                    <a:moveTo>
                      <a:pt x="0" y="68"/>
                    </a:moveTo>
                    <a:lnTo>
                      <a:pt x="0" y="1076"/>
                    </a:lnTo>
                    <a:lnTo>
                      <a:pt x="96" y="980"/>
                    </a:lnTo>
                    <a:lnTo>
                      <a:pt x="96" y="0"/>
                    </a:lnTo>
                    <a:lnTo>
                      <a:pt x="0" y="68"/>
                    </a:lnTo>
                    <a:close/>
                  </a:path>
                </a:pathLst>
              </a:custGeom>
              <a:pattFill prst="smGrid">
                <a:fgClr>
                  <a:schemeClr val="bg2"/>
                </a:fgClr>
                <a:bgClr>
                  <a:schemeClr val="bg1"/>
                </a:bgClr>
              </a:pattFill>
              <a:ln>
                <a:noFill/>
              </a:ln>
              <a:effectLst>
                <a:prstShdw prst="shdw13" dist="12700" dir="10800000">
                  <a:schemeClr val="tx2">
                    <a:alpha val="50000"/>
                  </a:schemeClr>
                </a:prstShdw>
              </a:effectLst>
              <a:extLst>
                <a:ext uri="{91240B29-F687-4F45-9708-019B960494DF}">
                  <a14:hiddenLine xmlns:a14="http://schemas.microsoft.com/office/drawing/2010/main" w="9525">
                    <a:solidFill>
                      <a:schemeClr val="tx1"/>
                    </a:solidFill>
                    <a:round/>
                    <a:headEnd/>
                    <a:tailEnd/>
                  </a14:hiddenLine>
                </a:ext>
              </a:extLst>
            </p:spPr>
            <p:txBody>
              <a:bodyPr/>
              <a:lstStyle/>
              <a:p>
                <a:endParaRPr lang="vi-VN"/>
              </a:p>
            </p:txBody>
          </p:sp>
          <p:grpSp>
            <p:nvGrpSpPr>
              <p:cNvPr id="114" name="Group 120"/>
              <p:cNvGrpSpPr>
                <a:grpSpLocks/>
              </p:cNvGrpSpPr>
              <p:nvPr/>
            </p:nvGrpSpPr>
            <p:grpSpPr bwMode="auto">
              <a:xfrm>
                <a:off x="8053336" y="3814152"/>
                <a:ext cx="2960688" cy="533400"/>
                <a:chOff x="3039" y="1536"/>
                <a:chExt cx="1865" cy="336"/>
              </a:xfrm>
            </p:grpSpPr>
            <p:sp>
              <p:nvSpPr>
                <p:cNvPr id="115" name="AutoShape 121"/>
                <p:cNvSpPr>
                  <a:spLocks noChangeArrowheads="1"/>
                </p:cNvSpPr>
                <p:nvPr/>
              </p:nvSpPr>
              <p:spPr bwMode="auto">
                <a:xfrm rot="5400000">
                  <a:off x="3123" y="1556"/>
                  <a:ext cx="120" cy="288"/>
                </a:xfrm>
                <a:prstGeom prst="can">
                  <a:avLst>
                    <a:gd name="adj" fmla="val 48744"/>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rgbClr val="FF99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16" name="AutoShape 122"/>
                <p:cNvSpPr>
                  <a:spLocks noChangeArrowheads="1"/>
                </p:cNvSpPr>
                <p:nvPr/>
              </p:nvSpPr>
              <p:spPr bwMode="auto">
                <a:xfrm rot="5400000">
                  <a:off x="3816" y="944"/>
                  <a:ext cx="248" cy="1512"/>
                </a:xfrm>
                <a:prstGeom prst="can">
                  <a:avLst>
                    <a:gd name="adj" fmla="val 52613"/>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rgbClr val="FF99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a:endParaRPr lang="vi-VN" altLang="vi-VN" sz="2800"/>
                </a:p>
              </p:txBody>
            </p:sp>
            <p:grpSp>
              <p:nvGrpSpPr>
                <p:cNvPr id="117" name="Group 123"/>
                <p:cNvGrpSpPr>
                  <a:grpSpLocks/>
                </p:cNvGrpSpPr>
                <p:nvPr/>
              </p:nvGrpSpPr>
              <p:grpSpPr bwMode="auto">
                <a:xfrm flipH="1">
                  <a:off x="3293" y="1536"/>
                  <a:ext cx="1235" cy="336"/>
                  <a:chOff x="2165" y="1632"/>
                  <a:chExt cx="1235" cy="336"/>
                </a:xfrm>
              </p:grpSpPr>
              <p:sp>
                <p:nvSpPr>
                  <p:cNvPr id="122" name="Freeform 124"/>
                  <p:cNvSpPr>
                    <a:spLocks/>
                  </p:cNvSpPr>
                  <p:nvPr/>
                </p:nvSpPr>
                <p:spPr bwMode="auto">
                  <a:xfrm rot="5400000">
                    <a:off x="2466"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25" name="Freeform 125"/>
                  <p:cNvSpPr>
                    <a:spLocks/>
                  </p:cNvSpPr>
                  <p:nvPr/>
                </p:nvSpPr>
                <p:spPr bwMode="auto">
                  <a:xfrm rot="5400000">
                    <a:off x="2387"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26" name="Freeform 126"/>
                  <p:cNvSpPr>
                    <a:spLocks/>
                  </p:cNvSpPr>
                  <p:nvPr/>
                </p:nvSpPr>
                <p:spPr bwMode="auto">
                  <a:xfrm rot="5400000">
                    <a:off x="2229"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27" name="Freeform 127"/>
                  <p:cNvSpPr>
                    <a:spLocks/>
                  </p:cNvSpPr>
                  <p:nvPr/>
                </p:nvSpPr>
                <p:spPr bwMode="auto">
                  <a:xfrm rot="5400000">
                    <a:off x="2306"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28" name="Freeform 128"/>
                  <p:cNvSpPr>
                    <a:spLocks/>
                  </p:cNvSpPr>
                  <p:nvPr/>
                </p:nvSpPr>
                <p:spPr bwMode="auto">
                  <a:xfrm rot="5400000">
                    <a:off x="2142" y="1739"/>
                    <a:ext cx="336" cy="122"/>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29" name="Freeform 129"/>
                  <p:cNvSpPr>
                    <a:spLocks/>
                  </p:cNvSpPr>
                  <p:nvPr/>
                </p:nvSpPr>
                <p:spPr bwMode="auto">
                  <a:xfrm rot="5400000">
                    <a:off x="2059"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30" name="Freeform 130"/>
                  <p:cNvSpPr>
                    <a:spLocks/>
                  </p:cNvSpPr>
                  <p:nvPr/>
                </p:nvSpPr>
                <p:spPr bwMode="auto">
                  <a:xfrm rot="5400000">
                    <a:off x="2939"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31" name="Freeform 131"/>
                  <p:cNvSpPr>
                    <a:spLocks/>
                  </p:cNvSpPr>
                  <p:nvPr/>
                </p:nvSpPr>
                <p:spPr bwMode="auto">
                  <a:xfrm rot="5400000">
                    <a:off x="2860"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32" name="Freeform 132"/>
                  <p:cNvSpPr>
                    <a:spLocks/>
                  </p:cNvSpPr>
                  <p:nvPr/>
                </p:nvSpPr>
                <p:spPr bwMode="auto">
                  <a:xfrm rot="5400000">
                    <a:off x="2702"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33" name="Freeform 133"/>
                  <p:cNvSpPr>
                    <a:spLocks/>
                  </p:cNvSpPr>
                  <p:nvPr/>
                </p:nvSpPr>
                <p:spPr bwMode="auto">
                  <a:xfrm rot="5400000">
                    <a:off x="2779"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34" name="Freeform 134"/>
                  <p:cNvSpPr>
                    <a:spLocks/>
                  </p:cNvSpPr>
                  <p:nvPr/>
                </p:nvSpPr>
                <p:spPr bwMode="auto">
                  <a:xfrm rot="5400000">
                    <a:off x="2615" y="1739"/>
                    <a:ext cx="336" cy="122"/>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35" name="Freeform 135"/>
                  <p:cNvSpPr>
                    <a:spLocks/>
                  </p:cNvSpPr>
                  <p:nvPr/>
                </p:nvSpPr>
                <p:spPr bwMode="auto">
                  <a:xfrm rot="5400000">
                    <a:off x="2532"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36" name="Freeform 136"/>
                  <p:cNvSpPr>
                    <a:spLocks/>
                  </p:cNvSpPr>
                  <p:nvPr/>
                </p:nvSpPr>
                <p:spPr bwMode="auto">
                  <a:xfrm rot="5400000">
                    <a:off x="3171"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37" name="Freeform 137"/>
                  <p:cNvSpPr>
                    <a:spLocks/>
                  </p:cNvSpPr>
                  <p:nvPr/>
                </p:nvSpPr>
                <p:spPr bwMode="auto">
                  <a:xfrm rot="5400000">
                    <a:off x="3092"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sp>
                <p:nvSpPr>
                  <p:cNvPr id="138" name="Freeform 138"/>
                  <p:cNvSpPr>
                    <a:spLocks/>
                  </p:cNvSpPr>
                  <p:nvPr/>
                </p:nvSpPr>
                <p:spPr bwMode="auto">
                  <a:xfrm rot="5400000">
                    <a:off x="3011" y="1738"/>
                    <a:ext cx="336" cy="123"/>
                  </a:xfrm>
                  <a:custGeom>
                    <a:avLst/>
                    <a:gdLst>
                      <a:gd name="T0" fmla="*/ 527 w 612"/>
                      <a:gd name="T1" fmla="*/ 0 h 405"/>
                      <a:gd name="T2" fmla="*/ 602 w 612"/>
                      <a:gd name="T3" fmla="*/ 75 h 405"/>
                      <a:gd name="T4" fmla="*/ 527 w 612"/>
                      <a:gd name="T5" fmla="*/ 150 h 405"/>
                      <a:gd name="T6" fmla="*/ 92 w 612"/>
                      <a:gd name="T7" fmla="*/ 240 h 405"/>
                      <a:gd name="T8" fmla="*/ 2 w 612"/>
                      <a:gd name="T9" fmla="*/ 330 h 405"/>
                      <a:gd name="T10" fmla="*/ 107 w 612"/>
                      <a:gd name="T11" fmla="*/ 405 h 405"/>
                    </a:gdLst>
                    <a:ahLst/>
                    <a:cxnLst>
                      <a:cxn ang="0">
                        <a:pos x="T0" y="T1"/>
                      </a:cxn>
                      <a:cxn ang="0">
                        <a:pos x="T2" y="T3"/>
                      </a:cxn>
                      <a:cxn ang="0">
                        <a:pos x="T4" y="T5"/>
                      </a:cxn>
                      <a:cxn ang="0">
                        <a:pos x="T6" y="T7"/>
                      </a:cxn>
                      <a:cxn ang="0">
                        <a:pos x="T8" y="T9"/>
                      </a:cxn>
                      <a:cxn ang="0">
                        <a:pos x="T10" y="T11"/>
                      </a:cxn>
                    </a:cxnLst>
                    <a:rect l="0" t="0" r="r" b="b"/>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cmpd="sng">
                    <a:solidFill>
                      <a:srgbClr val="FF9900"/>
                    </a:solidFill>
                    <a:round/>
                    <a:headEnd/>
                    <a:tailEnd/>
                  </a:ln>
                  <a:extLst>
                    <a:ext uri="{909E8E84-426E-40DD-AFC4-6F175D3DCCD1}">
                      <a14:hiddenFill xmlns:a14="http://schemas.microsoft.com/office/drawing/2010/main">
                        <a:gradFill rotWithShape="0">
                          <a:gsLst>
                            <a:gs pos="0">
                              <a:srgbClr val="FFFFFF">
                                <a:gamma/>
                                <a:shade val="6275"/>
                                <a:invGamma/>
                              </a:srgbClr>
                            </a:gs>
                            <a:gs pos="50000">
                              <a:srgbClr val="FFFFFF"/>
                            </a:gs>
                            <a:gs pos="100000">
                              <a:srgbClr val="FFFFFF">
                                <a:gamma/>
                                <a:shade val="6275"/>
                                <a:invGamma/>
                              </a:srgbClr>
                            </a:gs>
                          </a:gsLst>
                          <a:lin ang="0" scaled="1"/>
                        </a:gradFill>
                      </a14:hiddenFill>
                    </a:ext>
                  </a:extLst>
                </p:spPr>
                <p:txBody>
                  <a:bodyPr/>
                  <a:lstStyle/>
                  <a:p>
                    <a:endParaRPr lang="vi-VN"/>
                  </a:p>
                </p:txBody>
              </p:sp>
            </p:grpSp>
            <p:sp>
              <p:nvSpPr>
                <p:cNvPr id="118" name="AutoShape 139"/>
                <p:cNvSpPr>
                  <a:spLocks noChangeArrowheads="1"/>
                </p:cNvSpPr>
                <p:nvPr/>
              </p:nvSpPr>
              <p:spPr bwMode="auto">
                <a:xfrm rot="5400000">
                  <a:off x="4700" y="1564"/>
                  <a:ext cx="120" cy="288"/>
                </a:xfrm>
                <a:prstGeom prst="can">
                  <a:avLst>
                    <a:gd name="adj" fmla="val 48744"/>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rgbClr val="FF99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sp>
            <p:nvSpPr>
              <p:cNvPr id="139" name="Rectangle 140"/>
              <p:cNvSpPr>
                <a:spLocks noChangeArrowheads="1"/>
              </p:cNvSpPr>
              <p:nvPr/>
            </p:nvSpPr>
            <p:spPr bwMode="auto">
              <a:xfrm>
                <a:off x="6143574" y="5293703"/>
                <a:ext cx="1066800" cy="85725"/>
              </a:xfrm>
              <a:prstGeom prst="rect">
                <a:avLst/>
              </a:prstGeom>
              <a:solidFill>
                <a:srgbClr val="FF9933"/>
              </a:solidFill>
              <a:ln>
                <a:noFill/>
              </a:ln>
              <a:effectLst/>
              <a:scene3d>
                <a:camera prst="legacyPerspectiveTopRight">
                  <a:rot lat="360000" lon="300000" rev="0"/>
                </a:camera>
                <a:lightRig rig="legacyFlat4" dir="b"/>
              </a:scene3d>
              <a:sp3d extrusionH="887400" prstMaterial="legacyMatte">
                <a:bevelT w="13500" h="13500" prst="angle"/>
                <a:bevelB w="13500" h="13500" prst="angle"/>
                <a:extrusionClr>
                  <a:srgbClr val="FF9933"/>
                </a:extrusionClr>
                <a:contourClr>
                  <a:srgbClr val="FF99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vi-VN"/>
              </a:p>
            </p:txBody>
          </p:sp>
          <p:sp>
            <p:nvSpPr>
              <p:cNvPr id="140" name="Rectangle 141"/>
              <p:cNvSpPr>
                <a:spLocks noChangeArrowheads="1"/>
              </p:cNvSpPr>
              <p:nvPr/>
            </p:nvSpPr>
            <p:spPr bwMode="auto">
              <a:xfrm>
                <a:off x="8510536" y="5134952"/>
                <a:ext cx="1524000" cy="76200"/>
              </a:xfrm>
              <a:prstGeom prst="rect">
                <a:avLst/>
              </a:prstGeom>
              <a:solidFill>
                <a:srgbClr val="FF9933"/>
              </a:solidFill>
              <a:ln>
                <a:noFill/>
              </a:ln>
              <a:effectLst/>
              <a:scene3d>
                <a:camera prst="legacyPerspectiveTopRight">
                  <a:rot lat="180000" lon="21419998" rev="0"/>
                </a:camera>
                <a:lightRig rig="legacyFlat4" dir="b"/>
              </a:scene3d>
              <a:sp3d extrusionH="887400" prstMaterial="legacyMatte">
                <a:bevelT w="13500" h="13500" prst="angle"/>
                <a:bevelB w="13500" h="13500" prst="angle"/>
                <a:extrusionClr>
                  <a:srgbClr val="FF9933"/>
                </a:extrusionClr>
                <a:contourClr>
                  <a:srgbClr val="FF99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vi-VN"/>
              </a:p>
            </p:txBody>
          </p:sp>
          <p:sp>
            <p:nvSpPr>
              <p:cNvPr id="141" name="AutoShape 142"/>
              <p:cNvSpPr>
                <a:spLocks noChangeArrowheads="1"/>
              </p:cNvSpPr>
              <p:nvPr/>
            </p:nvSpPr>
            <p:spPr bwMode="auto">
              <a:xfrm rot="5400000">
                <a:off x="6883349" y="4736490"/>
                <a:ext cx="152400" cy="533400"/>
              </a:xfrm>
              <a:prstGeom prst="can">
                <a:avLst>
                  <a:gd name="adj" fmla="val 49486"/>
                </a:avLst>
              </a:prstGeom>
              <a:solidFill>
                <a:srgbClr val="FF3300"/>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42" name="Oval 143"/>
              <p:cNvSpPr>
                <a:spLocks noChangeArrowheads="1"/>
              </p:cNvSpPr>
              <p:nvPr/>
            </p:nvSpPr>
            <p:spPr bwMode="auto">
              <a:xfrm rot="21096553" flipH="1">
                <a:off x="7177037" y="4976203"/>
                <a:ext cx="36513" cy="3651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nvGrpSpPr>
              <p:cNvPr id="143" name="Group 144"/>
              <p:cNvGrpSpPr>
                <a:grpSpLocks/>
              </p:cNvGrpSpPr>
              <p:nvPr/>
            </p:nvGrpSpPr>
            <p:grpSpPr bwMode="auto">
              <a:xfrm>
                <a:off x="6597599" y="4996840"/>
                <a:ext cx="533400" cy="152400"/>
                <a:chOff x="2160" y="3168"/>
                <a:chExt cx="336" cy="96"/>
              </a:xfrm>
            </p:grpSpPr>
            <p:sp>
              <p:nvSpPr>
                <p:cNvPr id="144" name="AutoShape 145"/>
                <p:cNvSpPr>
                  <a:spLocks noChangeArrowheads="1"/>
                </p:cNvSpPr>
                <p:nvPr/>
              </p:nvSpPr>
              <p:spPr bwMode="auto">
                <a:xfrm rot="5400000">
                  <a:off x="2280" y="3048"/>
                  <a:ext cx="96" cy="336"/>
                </a:xfrm>
                <a:prstGeom prst="can">
                  <a:avLst>
                    <a:gd name="adj" fmla="val 49486"/>
                  </a:avLst>
                </a:prstGeom>
                <a:solidFill>
                  <a:srgbClr val="FF3300"/>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45" name="Oval 146"/>
                <p:cNvSpPr>
                  <a:spLocks noChangeArrowheads="1"/>
                </p:cNvSpPr>
                <p:nvPr/>
              </p:nvSpPr>
              <p:spPr bwMode="auto">
                <a:xfrm rot="21096553" flipH="1">
                  <a:off x="2465" y="3199"/>
                  <a:ext cx="23" cy="2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grpSp>
            <p:nvGrpSpPr>
              <p:cNvPr id="146" name="Group 147"/>
              <p:cNvGrpSpPr>
                <a:grpSpLocks/>
              </p:cNvGrpSpPr>
              <p:nvPr/>
            </p:nvGrpSpPr>
            <p:grpSpPr bwMode="auto">
              <a:xfrm>
                <a:off x="6483299" y="5079390"/>
                <a:ext cx="533400" cy="152400"/>
                <a:chOff x="2160" y="3168"/>
                <a:chExt cx="336" cy="96"/>
              </a:xfrm>
            </p:grpSpPr>
            <p:sp>
              <p:nvSpPr>
                <p:cNvPr id="147" name="AutoShape 148"/>
                <p:cNvSpPr>
                  <a:spLocks noChangeArrowheads="1"/>
                </p:cNvSpPr>
                <p:nvPr/>
              </p:nvSpPr>
              <p:spPr bwMode="auto">
                <a:xfrm rot="5400000">
                  <a:off x="2280" y="3048"/>
                  <a:ext cx="96" cy="336"/>
                </a:xfrm>
                <a:prstGeom prst="can">
                  <a:avLst>
                    <a:gd name="adj" fmla="val 49486"/>
                  </a:avLst>
                </a:prstGeom>
                <a:solidFill>
                  <a:srgbClr val="FF3300"/>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48" name="Oval 149"/>
                <p:cNvSpPr>
                  <a:spLocks noChangeArrowheads="1"/>
                </p:cNvSpPr>
                <p:nvPr/>
              </p:nvSpPr>
              <p:spPr bwMode="auto">
                <a:xfrm rot="21096553" flipH="1">
                  <a:off x="2465" y="3199"/>
                  <a:ext cx="23" cy="2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sp>
            <p:nvSpPr>
              <p:cNvPr id="149" name="AutoShape 150"/>
              <p:cNvSpPr>
                <a:spLocks noChangeArrowheads="1"/>
              </p:cNvSpPr>
              <p:nvPr/>
            </p:nvSpPr>
            <p:spPr bwMode="auto">
              <a:xfrm>
                <a:off x="7207199" y="5052402"/>
                <a:ext cx="76200" cy="152400"/>
              </a:xfrm>
              <a:prstGeom prst="plus">
                <a:avLst>
                  <a:gd name="adj" fmla="val 25000"/>
                </a:avLst>
              </a:prstGeom>
              <a:gradFill rotWithShape="1">
                <a:gsLst>
                  <a:gs pos="0">
                    <a:srgbClr val="B2B2B2">
                      <a:gamma/>
                      <a:shade val="46275"/>
                      <a:invGamma/>
                    </a:srgbClr>
                  </a:gs>
                  <a:gs pos="50000">
                    <a:srgbClr val="B2B2B2"/>
                  </a:gs>
                  <a:gs pos="100000">
                    <a:srgbClr val="B2B2B2">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50" name="AutoShape 151"/>
              <p:cNvSpPr>
                <a:spLocks noChangeArrowheads="1"/>
              </p:cNvSpPr>
              <p:nvPr/>
            </p:nvSpPr>
            <p:spPr bwMode="auto">
              <a:xfrm>
                <a:off x="6407099" y="5022240"/>
                <a:ext cx="76200" cy="152400"/>
              </a:xfrm>
              <a:prstGeom prst="plus">
                <a:avLst>
                  <a:gd name="adj" fmla="val 25000"/>
                </a:avLst>
              </a:prstGeom>
              <a:gradFill rotWithShape="1">
                <a:gsLst>
                  <a:gs pos="0">
                    <a:srgbClr val="B2B2B2">
                      <a:gamma/>
                      <a:shade val="46275"/>
                      <a:invGamma/>
                    </a:srgbClr>
                  </a:gs>
                  <a:gs pos="50000">
                    <a:srgbClr val="B2B2B2"/>
                  </a:gs>
                  <a:gs pos="100000">
                    <a:srgbClr val="B2B2B2">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51" name="Text Box 152"/>
              <p:cNvSpPr txBox="1">
                <a:spLocks noChangeArrowheads="1"/>
              </p:cNvSpPr>
              <p:nvPr/>
            </p:nvSpPr>
            <p:spPr bwMode="auto">
              <a:xfrm>
                <a:off x="9105849" y="4561865"/>
                <a:ext cx="29687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vi-VN" sz="1600" b="1"/>
                  <a:t>K</a:t>
                </a:r>
              </a:p>
            </p:txBody>
          </p:sp>
          <p:sp>
            <p:nvSpPr>
              <p:cNvPr id="152" name="Oval 153"/>
              <p:cNvSpPr>
                <a:spLocks noChangeArrowheads="1"/>
              </p:cNvSpPr>
              <p:nvPr/>
            </p:nvSpPr>
            <p:spPr bwMode="auto">
              <a:xfrm>
                <a:off x="9009011" y="4958741"/>
                <a:ext cx="46038" cy="46037"/>
              </a:xfrm>
              <a:prstGeom prst="ellipse">
                <a:avLst/>
              </a:prstGeom>
              <a:solidFill>
                <a:schemeClr val="tx1"/>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53" name="AutoShape 154"/>
              <p:cNvSpPr>
                <a:spLocks noChangeArrowheads="1"/>
              </p:cNvSpPr>
              <p:nvPr/>
            </p:nvSpPr>
            <p:spPr bwMode="auto">
              <a:xfrm>
                <a:off x="8721674" y="4884127"/>
                <a:ext cx="76200" cy="152400"/>
              </a:xfrm>
              <a:prstGeom prst="plus">
                <a:avLst>
                  <a:gd name="adj" fmla="val 25000"/>
                </a:avLst>
              </a:prstGeom>
              <a:gradFill rotWithShape="1">
                <a:gsLst>
                  <a:gs pos="0">
                    <a:srgbClr val="B2B2B2">
                      <a:gamma/>
                      <a:shade val="46275"/>
                      <a:invGamma/>
                    </a:srgbClr>
                  </a:gs>
                  <a:gs pos="50000">
                    <a:srgbClr val="B2B2B2"/>
                  </a:gs>
                  <a:gs pos="100000">
                    <a:srgbClr val="B2B2B2">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54" name="AutoShape 155"/>
              <p:cNvSpPr>
                <a:spLocks noChangeArrowheads="1"/>
              </p:cNvSpPr>
              <p:nvPr/>
            </p:nvSpPr>
            <p:spPr bwMode="auto">
              <a:xfrm>
                <a:off x="9805936" y="4906352"/>
                <a:ext cx="76200" cy="152400"/>
              </a:xfrm>
              <a:prstGeom prst="plus">
                <a:avLst>
                  <a:gd name="adj" fmla="val 25000"/>
                </a:avLst>
              </a:prstGeom>
              <a:gradFill rotWithShape="1">
                <a:gsLst>
                  <a:gs pos="0">
                    <a:srgbClr val="B2B2B2">
                      <a:gamma/>
                      <a:shade val="46275"/>
                      <a:invGamma/>
                    </a:srgbClr>
                  </a:gs>
                  <a:gs pos="50000">
                    <a:srgbClr val="B2B2B2"/>
                  </a:gs>
                  <a:gs pos="100000">
                    <a:srgbClr val="B2B2B2">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58" name="Oval 159"/>
              <p:cNvSpPr>
                <a:spLocks noChangeArrowheads="1"/>
              </p:cNvSpPr>
              <p:nvPr/>
            </p:nvSpPr>
            <p:spPr bwMode="auto">
              <a:xfrm>
                <a:off x="9043937" y="4982553"/>
                <a:ext cx="73025" cy="73025"/>
              </a:xfrm>
              <a:prstGeom prst="ellipse">
                <a:avLst/>
              </a:prstGeom>
              <a:solidFill>
                <a:schemeClr val="tx1"/>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59" name="Oval 160"/>
              <p:cNvSpPr>
                <a:spLocks noChangeArrowheads="1"/>
              </p:cNvSpPr>
              <p:nvPr/>
            </p:nvSpPr>
            <p:spPr bwMode="auto">
              <a:xfrm>
                <a:off x="9577337" y="4982553"/>
                <a:ext cx="73025" cy="73025"/>
              </a:xfrm>
              <a:prstGeom prst="ellipse">
                <a:avLst/>
              </a:prstGeom>
              <a:solidFill>
                <a:schemeClr val="tx1"/>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60" name="Freeform 161"/>
              <p:cNvSpPr>
                <a:spLocks/>
              </p:cNvSpPr>
              <p:nvPr/>
            </p:nvSpPr>
            <p:spPr bwMode="auto">
              <a:xfrm>
                <a:off x="6224536" y="4372953"/>
                <a:ext cx="2268538" cy="855663"/>
              </a:xfrm>
              <a:custGeom>
                <a:avLst/>
                <a:gdLst>
                  <a:gd name="T0" fmla="*/ 1429 w 1429"/>
                  <a:gd name="T1" fmla="*/ 0 h 539"/>
                  <a:gd name="T2" fmla="*/ 1293 w 1429"/>
                  <a:gd name="T3" fmla="*/ 272 h 539"/>
                  <a:gd name="T4" fmla="*/ 1205 w 1429"/>
                  <a:gd name="T5" fmla="*/ 456 h 539"/>
                  <a:gd name="T6" fmla="*/ 933 w 1429"/>
                  <a:gd name="T7" fmla="*/ 520 h 539"/>
                  <a:gd name="T8" fmla="*/ 605 w 1429"/>
                  <a:gd name="T9" fmla="*/ 344 h 539"/>
                  <a:gd name="T10" fmla="*/ 149 w 1429"/>
                  <a:gd name="T11" fmla="*/ 336 h 539"/>
                  <a:gd name="T12" fmla="*/ 5 w 1429"/>
                  <a:gd name="T13" fmla="*/ 448 h 539"/>
                  <a:gd name="T14" fmla="*/ 117 w 1429"/>
                  <a:gd name="T15" fmla="*/ 496 h 5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29" h="539">
                    <a:moveTo>
                      <a:pt x="1429" y="0"/>
                    </a:moveTo>
                    <a:cubicBezTo>
                      <a:pt x="1406" y="47"/>
                      <a:pt x="1330" y="196"/>
                      <a:pt x="1293" y="272"/>
                    </a:cubicBezTo>
                    <a:cubicBezTo>
                      <a:pt x="1256" y="348"/>
                      <a:pt x="1265" y="415"/>
                      <a:pt x="1205" y="456"/>
                    </a:cubicBezTo>
                    <a:cubicBezTo>
                      <a:pt x="1145" y="497"/>
                      <a:pt x="1033" y="539"/>
                      <a:pt x="933" y="520"/>
                    </a:cubicBezTo>
                    <a:cubicBezTo>
                      <a:pt x="833" y="501"/>
                      <a:pt x="736" y="375"/>
                      <a:pt x="605" y="344"/>
                    </a:cubicBezTo>
                    <a:cubicBezTo>
                      <a:pt x="474" y="313"/>
                      <a:pt x="249" y="319"/>
                      <a:pt x="149" y="336"/>
                    </a:cubicBezTo>
                    <a:cubicBezTo>
                      <a:pt x="49" y="353"/>
                      <a:pt x="10" y="421"/>
                      <a:pt x="5" y="448"/>
                    </a:cubicBezTo>
                    <a:cubicBezTo>
                      <a:pt x="0" y="475"/>
                      <a:pt x="94" y="486"/>
                      <a:pt x="117" y="496"/>
                    </a:cubicBezTo>
                  </a:path>
                </a:pathLst>
              </a:custGeom>
              <a:noFill/>
              <a:ln w="38100" cmpd="sng">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1" name="Oval 162"/>
              <p:cNvSpPr>
                <a:spLocks noChangeArrowheads="1"/>
              </p:cNvSpPr>
              <p:nvPr/>
            </p:nvSpPr>
            <p:spPr bwMode="auto">
              <a:xfrm>
                <a:off x="8434336" y="4220552"/>
                <a:ext cx="109538" cy="10953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62" name="Freeform 163"/>
              <p:cNvSpPr>
                <a:spLocks/>
              </p:cNvSpPr>
              <p:nvPr/>
            </p:nvSpPr>
            <p:spPr bwMode="auto">
              <a:xfrm>
                <a:off x="9805936" y="4296752"/>
                <a:ext cx="635000" cy="838200"/>
              </a:xfrm>
              <a:custGeom>
                <a:avLst/>
                <a:gdLst>
                  <a:gd name="T0" fmla="*/ 528 w 688"/>
                  <a:gd name="T1" fmla="*/ 0 h 512"/>
                  <a:gd name="T2" fmla="*/ 672 w 688"/>
                  <a:gd name="T3" fmla="*/ 240 h 512"/>
                  <a:gd name="T4" fmla="*/ 432 w 688"/>
                  <a:gd name="T5" fmla="*/ 480 h 512"/>
                  <a:gd name="T6" fmla="*/ 0 w 688"/>
                  <a:gd name="T7" fmla="*/ 432 h 512"/>
                </a:gdLst>
                <a:ahLst/>
                <a:cxnLst>
                  <a:cxn ang="0">
                    <a:pos x="T0" y="T1"/>
                  </a:cxn>
                  <a:cxn ang="0">
                    <a:pos x="T2" y="T3"/>
                  </a:cxn>
                  <a:cxn ang="0">
                    <a:pos x="T4" y="T5"/>
                  </a:cxn>
                  <a:cxn ang="0">
                    <a:pos x="T6" y="T7"/>
                  </a:cxn>
                </a:cxnLst>
                <a:rect l="0" t="0" r="r" b="b"/>
                <a:pathLst>
                  <a:path w="688" h="512">
                    <a:moveTo>
                      <a:pt x="528" y="0"/>
                    </a:moveTo>
                    <a:cubicBezTo>
                      <a:pt x="608" y="80"/>
                      <a:pt x="688" y="160"/>
                      <a:pt x="672" y="240"/>
                    </a:cubicBezTo>
                    <a:cubicBezTo>
                      <a:pt x="656" y="320"/>
                      <a:pt x="544" y="448"/>
                      <a:pt x="432" y="480"/>
                    </a:cubicBezTo>
                    <a:cubicBezTo>
                      <a:pt x="320" y="512"/>
                      <a:pt x="160" y="472"/>
                      <a:pt x="0" y="432"/>
                    </a:cubicBezTo>
                  </a:path>
                </a:pathLst>
              </a:custGeom>
              <a:noFill/>
              <a:ln w="38100"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3" name="Oval 164"/>
              <p:cNvSpPr>
                <a:spLocks noChangeArrowheads="1"/>
              </p:cNvSpPr>
              <p:nvPr/>
            </p:nvSpPr>
            <p:spPr bwMode="auto">
              <a:xfrm>
                <a:off x="10388550" y="4215791"/>
                <a:ext cx="109537" cy="10953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64" name="Freeform 165"/>
              <p:cNvSpPr>
                <a:spLocks/>
              </p:cNvSpPr>
              <p:nvPr/>
            </p:nvSpPr>
            <p:spPr bwMode="auto">
              <a:xfrm>
                <a:off x="7226250" y="4982552"/>
                <a:ext cx="1665287" cy="528638"/>
              </a:xfrm>
              <a:custGeom>
                <a:avLst/>
                <a:gdLst>
                  <a:gd name="T0" fmla="*/ 0 w 1015"/>
                  <a:gd name="T1" fmla="*/ 96 h 320"/>
                  <a:gd name="T2" fmla="*/ 144 w 1015"/>
                  <a:gd name="T3" fmla="*/ 240 h 320"/>
                  <a:gd name="T4" fmla="*/ 584 w 1015"/>
                  <a:gd name="T5" fmla="*/ 312 h 320"/>
                  <a:gd name="T6" fmla="*/ 960 w 1015"/>
                  <a:gd name="T7" fmla="*/ 192 h 320"/>
                  <a:gd name="T8" fmla="*/ 912 w 1015"/>
                  <a:gd name="T9" fmla="*/ 0 h 320"/>
                </a:gdLst>
                <a:ahLst/>
                <a:cxnLst>
                  <a:cxn ang="0">
                    <a:pos x="T0" y="T1"/>
                  </a:cxn>
                  <a:cxn ang="0">
                    <a:pos x="T2" y="T3"/>
                  </a:cxn>
                  <a:cxn ang="0">
                    <a:pos x="T4" y="T5"/>
                  </a:cxn>
                  <a:cxn ang="0">
                    <a:pos x="T6" y="T7"/>
                  </a:cxn>
                  <a:cxn ang="0">
                    <a:pos x="T8" y="T9"/>
                  </a:cxn>
                </a:cxnLst>
                <a:rect l="0" t="0" r="r" b="b"/>
                <a:pathLst>
                  <a:path w="1015" h="320">
                    <a:moveTo>
                      <a:pt x="0" y="96"/>
                    </a:moveTo>
                    <a:cubicBezTo>
                      <a:pt x="36" y="152"/>
                      <a:pt x="47" y="204"/>
                      <a:pt x="144" y="240"/>
                    </a:cubicBezTo>
                    <a:cubicBezTo>
                      <a:pt x="241" y="276"/>
                      <a:pt x="448" y="320"/>
                      <a:pt x="584" y="312"/>
                    </a:cubicBezTo>
                    <a:cubicBezTo>
                      <a:pt x="720" y="304"/>
                      <a:pt x="905" y="244"/>
                      <a:pt x="960" y="192"/>
                    </a:cubicBezTo>
                    <a:cubicBezTo>
                      <a:pt x="1015" y="140"/>
                      <a:pt x="976" y="72"/>
                      <a:pt x="912" y="0"/>
                    </a:cubicBezTo>
                  </a:path>
                </a:pathLst>
              </a:custGeom>
              <a:noFill/>
              <a:ln w="38100"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5" name="Oval 166"/>
              <p:cNvSpPr>
                <a:spLocks noChangeArrowheads="1"/>
              </p:cNvSpPr>
              <p:nvPr/>
            </p:nvSpPr>
            <p:spPr bwMode="auto">
              <a:xfrm>
                <a:off x="10502849" y="4774590"/>
                <a:ext cx="1066800" cy="152400"/>
              </a:xfrm>
              <a:prstGeom prst="ellipse">
                <a:avLst/>
              </a:prstGeom>
              <a:solidFill>
                <a:srgbClr val="FF8001"/>
              </a:solidFill>
              <a:ln w="9525">
                <a:solidFill>
                  <a:srgbClr val="FFA143"/>
                </a:solidFill>
                <a:round/>
                <a:headEnd/>
                <a:tailEnd/>
              </a:ln>
              <a:effectLst>
                <a:prstShdw prst="shdw13" dist="25344" dir="5395659">
                  <a:srgbClr val="9E4F00">
                    <a:alpha val="50000"/>
                  </a:srgbClr>
                </a:prstShdw>
              </a:effectLst>
            </p:spPr>
            <p:txBody>
              <a:bodyPr wrap="none" anchor="ctr"/>
              <a:lstStyle/>
              <a:p>
                <a:endParaRPr lang="vi-VN"/>
              </a:p>
            </p:txBody>
          </p:sp>
          <p:sp>
            <p:nvSpPr>
              <p:cNvPr id="166" name="Rectangle 167"/>
              <p:cNvSpPr>
                <a:spLocks noChangeArrowheads="1"/>
              </p:cNvSpPr>
              <p:nvPr/>
            </p:nvSpPr>
            <p:spPr bwMode="auto">
              <a:xfrm>
                <a:off x="11025137" y="2564790"/>
                <a:ext cx="74613" cy="2286000"/>
              </a:xfrm>
              <a:prstGeom prst="rect">
                <a:avLst/>
              </a:prstGeom>
              <a:gradFill rotWithShape="1">
                <a:gsLst>
                  <a:gs pos="0">
                    <a:schemeClr val="bg1">
                      <a:gamma/>
                      <a:shade val="46275"/>
                      <a:invGamma/>
                    </a:schemeClr>
                  </a:gs>
                  <a:gs pos="50000">
                    <a:schemeClr val="bg1"/>
                  </a:gs>
                  <a:gs pos="100000">
                    <a:schemeClr val="bg1">
                      <a:gamma/>
                      <a:shade val="4627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67" name="AutoShape 168"/>
              <p:cNvSpPr>
                <a:spLocks noChangeArrowheads="1"/>
              </p:cNvSpPr>
              <p:nvPr/>
            </p:nvSpPr>
            <p:spPr bwMode="auto">
              <a:xfrm>
                <a:off x="10921949" y="3974490"/>
                <a:ext cx="292100" cy="304800"/>
              </a:xfrm>
              <a:prstGeom prst="plus">
                <a:avLst>
                  <a:gd name="adj" fmla="val 25000"/>
                </a:avLst>
              </a:prstGeom>
              <a:gradFill rotWithShape="1">
                <a:gsLst>
                  <a:gs pos="0">
                    <a:schemeClr val="tx1"/>
                  </a:gs>
                  <a:gs pos="50000">
                    <a:schemeClr val="tx1">
                      <a:gamma/>
                      <a:tint val="0"/>
                      <a:invGamma/>
                    </a:schemeClr>
                  </a:gs>
                  <a:gs pos="100000">
                    <a:schemeClr val="tx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68" name="Oval 169"/>
              <p:cNvSpPr>
                <a:spLocks noChangeArrowheads="1"/>
              </p:cNvSpPr>
              <p:nvPr/>
            </p:nvSpPr>
            <p:spPr bwMode="auto">
              <a:xfrm>
                <a:off x="11010850" y="4076091"/>
                <a:ext cx="109537" cy="10953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69" name="Line 170"/>
              <p:cNvSpPr>
                <a:spLocks noChangeShapeType="1"/>
              </p:cNvSpPr>
              <p:nvPr/>
            </p:nvSpPr>
            <p:spPr bwMode="auto">
              <a:xfrm>
                <a:off x="6521399" y="5174641"/>
                <a:ext cx="411162" cy="1587"/>
              </a:xfrm>
              <a:prstGeom prst="line">
                <a:avLst/>
              </a:prstGeom>
              <a:noFill/>
              <a:ln w="38100" cmpd="dbl">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70" name="Line 171"/>
              <p:cNvSpPr>
                <a:spLocks noChangeShapeType="1"/>
              </p:cNvSpPr>
              <p:nvPr/>
            </p:nvSpPr>
            <p:spPr bwMode="auto">
              <a:xfrm>
                <a:off x="6635699" y="5031766"/>
                <a:ext cx="411162" cy="1587"/>
              </a:xfrm>
              <a:prstGeom prst="line">
                <a:avLst/>
              </a:prstGeom>
              <a:noFill/>
              <a:ln w="38100" cmpd="dbl">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71" name="Line 172"/>
              <p:cNvSpPr>
                <a:spLocks noChangeShapeType="1"/>
              </p:cNvSpPr>
              <p:nvPr/>
            </p:nvSpPr>
            <p:spPr bwMode="auto">
              <a:xfrm>
                <a:off x="6721424" y="4974616"/>
                <a:ext cx="411162" cy="1587"/>
              </a:xfrm>
              <a:prstGeom prst="line">
                <a:avLst/>
              </a:prstGeom>
              <a:noFill/>
              <a:ln w="38100" cmpd="dbl">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72" name="Freeform 173"/>
              <p:cNvSpPr>
                <a:spLocks/>
              </p:cNvSpPr>
              <p:nvPr/>
            </p:nvSpPr>
            <p:spPr bwMode="auto">
              <a:xfrm>
                <a:off x="6977012" y="4968265"/>
                <a:ext cx="233363" cy="203200"/>
              </a:xfrm>
              <a:custGeom>
                <a:avLst/>
                <a:gdLst>
                  <a:gd name="T0" fmla="*/ 0 w 147"/>
                  <a:gd name="T1" fmla="*/ 109 h 128"/>
                  <a:gd name="T2" fmla="*/ 146 w 147"/>
                  <a:gd name="T3" fmla="*/ 0 h 128"/>
                  <a:gd name="T4" fmla="*/ 147 w 147"/>
                  <a:gd name="T5" fmla="*/ 18 h 128"/>
                  <a:gd name="T6" fmla="*/ 0 w 147"/>
                  <a:gd name="T7" fmla="*/ 128 h 128"/>
                  <a:gd name="T8" fmla="*/ 0 w 147"/>
                  <a:gd name="T9" fmla="*/ 109 h 128"/>
                </a:gdLst>
                <a:ahLst/>
                <a:cxnLst>
                  <a:cxn ang="0">
                    <a:pos x="T0" y="T1"/>
                  </a:cxn>
                  <a:cxn ang="0">
                    <a:pos x="T2" y="T3"/>
                  </a:cxn>
                  <a:cxn ang="0">
                    <a:pos x="T4" y="T5"/>
                  </a:cxn>
                  <a:cxn ang="0">
                    <a:pos x="T6" y="T7"/>
                  </a:cxn>
                  <a:cxn ang="0">
                    <a:pos x="T8" y="T9"/>
                  </a:cxn>
                </a:cxnLst>
                <a:rect l="0" t="0" r="r" b="b"/>
                <a:pathLst>
                  <a:path w="147" h="128">
                    <a:moveTo>
                      <a:pt x="0" y="109"/>
                    </a:moveTo>
                    <a:lnTo>
                      <a:pt x="146" y="0"/>
                    </a:lnTo>
                    <a:lnTo>
                      <a:pt x="147" y="18"/>
                    </a:lnTo>
                    <a:lnTo>
                      <a:pt x="0" y="128"/>
                    </a:lnTo>
                    <a:lnTo>
                      <a:pt x="0" y="109"/>
                    </a:lnTo>
                    <a:close/>
                  </a:path>
                </a:pathLst>
              </a:custGeom>
              <a:solidFill>
                <a:srgbClr val="808080"/>
              </a:solidFill>
              <a:ln w="3175" cmpd="sng">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grpSp>
        <p:nvGrpSpPr>
          <p:cNvPr id="155" name="Group 156"/>
          <p:cNvGrpSpPr>
            <a:grpSpLocks/>
          </p:cNvGrpSpPr>
          <p:nvPr/>
        </p:nvGrpSpPr>
        <p:grpSpPr bwMode="auto">
          <a:xfrm rot="20298058">
            <a:off x="8890630" y="5170935"/>
            <a:ext cx="1295400" cy="1120775"/>
            <a:chOff x="1008" y="2304"/>
            <a:chExt cx="612" cy="612"/>
          </a:xfrm>
        </p:grpSpPr>
        <p:sp>
          <p:nvSpPr>
            <p:cNvPr id="156" name="Rectangle 157"/>
            <p:cNvSpPr>
              <a:spLocks noChangeArrowheads="1"/>
            </p:cNvSpPr>
            <p:nvPr/>
          </p:nvSpPr>
          <p:spPr bwMode="auto">
            <a:xfrm>
              <a:off x="1296" y="2592"/>
              <a:ext cx="288" cy="48"/>
            </a:xfrm>
            <a:prstGeom prst="rect">
              <a:avLst/>
            </a:prstGeom>
            <a:solidFill>
              <a:srgbClr val="0099FF"/>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57" name="Oval 158"/>
            <p:cNvSpPr>
              <a:spLocks noChangeArrowheads="1"/>
            </p:cNvSpPr>
            <p:nvPr/>
          </p:nvSpPr>
          <p:spPr bwMode="auto">
            <a:xfrm>
              <a:off x="1008" y="2304"/>
              <a:ext cx="612" cy="612"/>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sp>
        <p:nvSpPr>
          <p:cNvPr id="176" name="Oval 205"/>
          <p:cNvSpPr>
            <a:spLocks noChangeArrowheads="1"/>
          </p:cNvSpPr>
          <p:nvPr/>
        </p:nvSpPr>
        <p:spPr bwMode="auto">
          <a:xfrm rot="21141072">
            <a:off x="6184265" y="3061949"/>
            <a:ext cx="890402" cy="1295400"/>
          </a:xfrm>
          <a:prstGeom prst="ellipse">
            <a:avLst/>
          </a:prstGeom>
          <a:gradFill rotWithShape="1">
            <a:gsLst>
              <a:gs pos="0">
                <a:srgbClr val="00FF00"/>
              </a:gs>
              <a:gs pos="100000">
                <a:srgbClr val="FFFFFF">
                  <a:alpha val="60001"/>
                </a:srgb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eaLnBrk="1" hangingPunct="1"/>
            <a:endParaRPr lang="vi-VN" altLang="vi-VN"/>
          </a:p>
        </p:txBody>
      </p:sp>
      <p:sp>
        <p:nvSpPr>
          <p:cNvPr id="177" name="Oval 206"/>
          <p:cNvSpPr>
            <a:spLocks noChangeArrowheads="1"/>
          </p:cNvSpPr>
          <p:nvPr/>
        </p:nvSpPr>
        <p:spPr bwMode="auto">
          <a:xfrm rot="21141072">
            <a:off x="5873751" y="3365412"/>
            <a:ext cx="839788" cy="1295400"/>
          </a:xfrm>
          <a:prstGeom prst="ellipse">
            <a:avLst/>
          </a:prstGeom>
          <a:gradFill rotWithShape="1">
            <a:gsLst>
              <a:gs pos="0">
                <a:srgbClr val="FF0000"/>
              </a:gs>
              <a:gs pos="100000">
                <a:srgbClr val="FFFFFF"/>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eaLnBrk="1" hangingPunct="1"/>
            <a:endParaRPr lang="vi-VN" altLang="vi-VN"/>
          </a:p>
        </p:txBody>
      </p:sp>
      <p:sp>
        <p:nvSpPr>
          <p:cNvPr id="178" name="Text Box 7"/>
          <p:cNvSpPr txBox="1">
            <a:spLocks noChangeArrowheads="1"/>
          </p:cNvSpPr>
          <p:nvPr/>
        </p:nvSpPr>
        <p:spPr bwMode="auto">
          <a:xfrm>
            <a:off x="1116591" y="2628656"/>
            <a:ext cx="10466818"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vi-VN" sz="2400" dirty="0">
                <a:solidFill>
                  <a:srgbClr val="FF0000"/>
                </a:solidFill>
                <a:latin typeface="Times New Roman" panose="02020603050405020304" pitchFamily="18" charset="0"/>
              </a:rPr>
              <a:t>C3:</a:t>
            </a:r>
            <a:r>
              <a:rPr lang="en-US" altLang="vi-VN" sz="2400" dirty="0">
                <a:solidFill>
                  <a:srgbClr val="0000FF"/>
                </a:solidFill>
                <a:latin typeface="Times New Roman" panose="02020603050405020304" pitchFamily="18" charset="0"/>
              </a:rPr>
              <a:t> Dòng điện xuất hiện trong cuộn dây dẫn kín trong các trường hợp nào dưới đây:</a:t>
            </a:r>
          </a:p>
          <a:p>
            <a:r>
              <a:rPr lang="en-US" altLang="vi-VN" sz="2400" dirty="0">
                <a:solidFill>
                  <a:srgbClr val="0000FF"/>
                </a:solidFill>
                <a:latin typeface="Times New Roman" panose="02020603050405020304" pitchFamily="18" charset="0"/>
              </a:rPr>
              <a:t>+ Trong khi đóng khoá K.</a:t>
            </a:r>
          </a:p>
          <a:p>
            <a:r>
              <a:rPr lang="en-US" altLang="vi-VN" sz="2400" dirty="0">
                <a:solidFill>
                  <a:srgbClr val="0000FF"/>
                </a:solidFill>
                <a:latin typeface="Times New Roman" panose="02020603050405020304" pitchFamily="18" charset="0"/>
              </a:rPr>
              <a:t>+ Khi đã đóng khoá K</a:t>
            </a:r>
          </a:p>
          <a:p>
            <a:r>
              <a:rPr lang="en-US" altLang="vi-VN" sz="2400" dirty="0">
                <a:solidFill>
                  <a:srgbClr val="0000FF"/>
                </a:solidFill>
                <a:latin typeface="Times New Roman" panose="02020603050405020304" pitchFamily="18" charset="0"/>
              </a:rPr>
              <a:t>+ Trong khi ngắt khoá K.</a:t>
            </a:r>
          </a:p>
          <a:p>
            <a:r>
              <a:rPr lang="en-US" altLang="vi-VN" sz="2400" dirty="0">
                <a:solidFill>
                  <a:srgbClr val="0000FF"/>
                </a:solidFill>
                <a:latin typeface="Times New Roman" panose="02020603050405020304" pitchFamily="18" charset="0"/>
              </a:rPr>
              <a:t>+ Sau khi ngắt khoá K.</a:t>
            </a:r>
          </a:p>
        </p:txBody>
      </p:sp>
    </p:spTree>
    <p:extLst>
      <p:ext uri="{BB962C8B-B14F-4D97-AF65-F5344CB8AC3E}">
        <p14:creationId xmlns:p14="http://schemas.microsoft.com/office/powerpoint/2010/main" val="332218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1"/>
                                        </p:tgtEl>
                                        <p:attrNameLst>
                                          <p:attrName>style.visibility</p:attrName>
                                        </p:attrNameLst>
                                      </p:cBhvr>
                                      <p:to>
                                        <p:strVal val="visible"/>
                                      </p:to>
                                    </p:set>
                                    <p:animEffect transition="in" filter="wipe(down)">
                                      <p:cBhvr>
                                        <p:cTn id="7" dur="500"/>
                                        <p:tgtEl>
                                          <p:spTgt spid="12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par>
                          <p:cTn id="18" fill="hold">
                            <p:stCondLst>
                              <p:cond delay="500"/>
                            </p:stCondLst>
                            <p:childTnLst>
                              <p:par>
                                <p:cTn id="19" presetID="3" presetClass="entr" presetSubtype="5" fill="hold" nodeType="after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blinds(vertical)">
                                      <p:cBhvr>
                                        <p:cTn id="21" dur="500"/>
                                        <p:tgtEl>
                                          <p:spTgt spid="10"/>
                                        </p:tgtEl>
                                      </p:cBhvr>
                                    </p:animEffect>
                                  </p:childTnLst>
                                </p:cTn>
                              </p:par>
                              <p:par>
                                <p:cTn id="22" presetID="3" presetClass="entr" presetSubtype="10" fill="hold"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blinds(horizontal)">
                                      <p:cBhvr>
                                        <p:cTn id="24" dur="500"/>
                                        <p:tgtEl>
                                          <p:spTgt spid="11"/>
                                        </p:tgtEl>
                                      </p:cBhvr>
                                    </p:animEffect>
                                  </p:childTnLst>
                                </p:cTn>
                              </p:par>
                              <p:par>
                                <p:cTn id="25" presetID="3" presetClass="entr" presetSubtype="10" fill="hold" nodeType="withEffect">
                                  <p:stCondLst>
                                    <p:cond delay="0"/>
                                  </p:stCondLst>
                                  <p:childTnLst>
                                    <p:set>
                                      <p:cBhvr>
                                        <p:cTn id="26" dur="1" fill="hold">
                                          <p:stCondLst>
                                            <p:cond delay="0"/>
                                          </p:stCondLst>
                                        </p:cTn>
                                        <p:tgtEl>
                                          <p:spTgt spid="155"/>
                                        </p:tgtEl>
                                        <p:attrNameLst>
                                          <p:attrName>style.visibility</p:attrName>
                                        </p:attrNameLst>
                                      </p:cBhvr>
                                      <p:to>
                                        <p:strVal val="visible"/>
                                      </p:to>
                                    </p:set>
                                    <p:animEffect transition="in" filter="blinds(horizontal)">
                                      <p:cBhvr>
                                        <p:cTn id="27" dur="500"/>
                                        <p:tgtEl>
                                          <p:spTgt spid="155"/>
                                        </p:tgtEl>
                                      </p:cBhvr>
                                    </p:animEffect>
                                  </p:childTnLst>
                                </p:cTn>
                              </p:par>
                              <p:par>
                                <p:cTn id="28" presetID="10" presetClass="entr" presetSubtype="0" fill="hold" nodeType="withEffect">
                                  <p:stCondLst>
                                    <p:cond delay="0"/>
                                  </p:stCondLst>
                                  <p:childTnLst>
                                    <p:set>
                                      <p:cBhvr>
                                        <p:cTn id="29" dur="1" fill="hold">
                                          <p:stCondLst>
                                            <p:cond delay="0"/>
                                          </p:stCondLst>
                                        </p:cTn>
                                        <p:tgtEl>
                                          <p:spTgt spid="178">
                                            <p:txEl>
                                              <p:pRg st="0" end="0"/>
                                            </p:txEl>
                                          </p:spTgt>
                                        </p:tgtEl>
                                        <p:attrNameLst>
                                          <p:attrName>style.visibility</p:attrName>
                                        </p:attrNameLst>
                                      </p:cBhvr>
                                      <p:to>
                                        <p:strVal val="visible"/>
                                      </p:to>
                                    </p:set>
                                    <p:animEffect transition="in" filter="fade">
                                      <p:cBhvr>
                                        <p:cTn id="30" dur="500"/>
                                        <p:tgtEl>
                                          <p:spTgt spid="178">
                                            <p:txEl>
                                              <p:pRg st="0" end="0"/>
                                            </p:txEl>
                                          </p:spTgt>
                                        </p:tgtEl>
                                      </p:cBhvr>
                                    </p:animEffect>
                                  </p:childTnLst>
                                </p:cTn>
                              </p:par>
                            </p:childTnLst>
                          </p:cTn>
                        </p:par>
                        <p:par>
                          <p:cTn id="31" fill="hold">
                            <p:stCondLst>
                              <p:cond delay="1000"/>
                            </p:stCondLst>
                            <p:childTnLst>
                              <p:par>
                                <p:cTn id="32" presetID="10" presetClass="entr" presetSubtype="0" fill="hold" nodeType="afterEffect">
                                  <p:stCondLst>
                                    <p:cond delay="0"/>
                                  </p:stCondLst>
                                  <p:childTnLst>
                                    <p:set>
                                      <p:cBhvr>
                                        <p:cTn id="33" dur="1" fill="hold">
                                          <p:stCondLst>
                                            <p:cond delay="0"/>
                                          </p:stCondLst>
                                        </p:cTn>
                                        <p:tgtEl>
                                          <p:spTgt spid="178">
                                            <p:txEl>
                                              <p:pRg st="1" end="1"/>
                                            </p:txEl>
                                          </p:spTgt>
                                        </p:tgtEl>
                                        <p:attrNameLst>
                                          <p:attrName>style.visibility</p:attrName>
                                        </p:attrNameLst>
                                      </p:cBhvr>
                                      <p:to>
                                        <p:strVal val="visible"/>
                                      </p:to>
                                    </p:set>
                                    <p:animEffect transition="in" filter="fade">
                                      <p:cBhvr>
                                        <p:cTn id="34" dur="500"/>
                                        <p:tgtEl>
                                          <p:spTgt spid="178">
                                            <p:txEl>
                                              <p:pRg st="1" end="1"/>
                                            </p:txEl>
                                          </p:spTgt>
                                        </p:tgtEl>
                                      </p:cBhvr>
                                    </p:animEffect>
                                  </p:childTnLst>
                                </p:cTn>
                              </p:par>
                            </p:childTnLst>
                          </p:cTn>
                        </p:par>
                        <p:par>
                          <p:cTn id="35" fill="hold">
                            <p:stCondLst>
                              <p:cond delay="1500"/>
                            </p:stCondLst>
                            <p:childTnLst>
                              <p:par>
                                <p:cTn id="36" presetID="10" presetClass="entr" presetSubtype="0" fill="hold" nodeType="afterEffect">
                                  <p:stCondLst>
                                    <p:cond delay="0"/>
                                  </p:stCondLst>
                                  <p:childTnLst>
                                    <p:set>
                                      <p:cBhvr>
                                        <p:cTn id="37" dur="1" fill="hold">
                                          <p:stCondLst>
                                            <p:cond delay="0"/>
                                          </p:stCondLst>
                                        </p:cTn>
                                        <p:tgtEl>
                                          <p:spTgt spid="178">
                                            <p:txEl>
                                              <p:pRg st="2" end="2"/>
                                            </p:txEl>
                                          </p:spTgt>
                                        </p:tgtEl>
                                        <p:attrNameLst>
                                          <p:attrName>style.visibility</p:attrName>
                                        </p:attrNameLst>
                                      </p:cBhvr>
                                      <p:to>
                                        <p:strVal val="visible"/>
                                      </p:to>
                                    </p:set>
                                    <p:animEffect transition="in" filter="fade">
                                      <p:cBhvr>
                                        <p:cTn id="38" dur="500"/>
                                        <p:tgtEl>
                                          <p:spTgt spid="178">
                                            <p:txEl>
                                              <p:pRg st="2" end="2"/>
                                            </p:txEl>
                                          </p:spTgt>
                                        </p:tgtEl>
                                      </p:cBhvr>
                                    </p:animEffect>
                                  </p:childTnLst>
                                </p:cTn>
                              </p:par>
                            </p:childTnLst>
                          </p:cTn>
                        </p:par>
                        <p:par>
                          <p:cTn id="39" fill="hold">
                            <p:stCondLst>
                              <p:cond delay="2000"/>
                            </p:stCondLst>
                            <p:childTnLst>
                              <p:par>
                                <p:cTn id="40" presetID="10" presetClass="entr" presetSubtype="0" fill="hold" nodeType="afterEffect">
                                  <p:stCondLst>
                                    <p:cond delay="0"/>
                                  </p:stCondLst>
                                  <p:childTnLst>
                                    <p:set>
                                      <p:cBhvr>
                                        <p:cTn id="41" dur="1" fill="hold">
                                          <p:stCondLst>
                                            <p:cond delay="0"/>
                                          </p:stCondLst>
                                        </p:cTn>
                                        <p:tgtEl>
                                          <p:spTgt spid="178">
                                            <p:txEl>
                                              <p:pRg st="3" end="3"/>
                                            </p:txEl>
                                          </p:spTgt>
                                        </p:tgtEl>
                                        <p:attrNameLst>
                                          <p:attrName>style.visibility</p:attrName>
                                        </p:attrNameLst>
                                      </p:cBhvr>
                                      <p:to>
                                        <p:strVal val="visible"/>
                                      </p:to>
                                    </p:set>
                                    <p:animEffect transition="in" filter="fade">
                                      <p:cBhvr>
                                        <p:cTn id="42" dur="500"/>
                                        <p:tgtEl>
                                          <p:spTgt spid="178">
                                            <p:txEl>
                                              <p:pRg st="3" end="3"/>
                                            </p:txEl>
                                          </p:spTgt>
                                        </p:tgtEl>
                                      </p:cBhvr>
                                    </p:animEffect>
                                  </p:childTnLst>
                                </p:cTn>
                              </p:par>
                            </p:childTnLst>
                          </p:cTn>
                        </p:par>
                        <p:par>
                          <p:cTn id="43" fill="hold">
                            <p:stCondLst>
                              <p:cond delay="2500"/>
                            </p:stCondLst>
                            <p:childTnLst>
                              <p:par>
                                <p:cTn id="44" presetID="10" presetClass="entr" presetSubtype="0" fill="hold" nodeType="afterEffect">
                                  <p:stCondLst>
                                    <p:cond delay="0"/>
                                  </p:stCondLst>
                                  <p:childTnLst>
                                    <p:set>
                                      <p:cBhvr>
                                        <p:cTn id="45" dur="1" fill="hold">
                                          <p:stCondLst>
                                            <p:cond delay="0"/>
                                          </p:stCondLst>
                                        </p:cTn>
                                        <p:tgtEl>
                                          <p:spTgt spid="178">
                                            <p:txEl>
                                              <p:pRg st="4" end="4"/>
                                            </p:txEl>
                                          </p:spTgt>
                                        </p:tgtEl>
                                        <p:attrNameLst>
                                          <p:attrName>style.visibility</p:attrName>
                                        </p:attrNameLst>
                                      </p:cBhvr>
                                      <p:to>
                                        <p:strVal val="visible"/>
                                      </p:to>
                                    </p:set>
                                    <p:animEffect transition="in" filter="fade">
                                      <p:cBhvr>
                                        <p:cTn id="46" dur="500"/>
                                        <p:tgtEl>
                                          <p:spTgt spid="178">
                                            <p:txEl>
                                              <p:pRg st="4" end="4"/>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8" presetClass="emph" presetSubtype="0" fill="hold" nodeType="clickEffect">
                                  <p:stCondLst>
                                    <p:cond delay="0"/>
                                  </p:stCondLst>
                                  <p:childTnLst>
                                    <p:animRot by="1380000">
                                      <p:cBhvr>
                                        <p:cTn id="50" dur="3000" fill="hold"/>
                                        <p:tgtEl>
                                          <p:spTgt spid="155"/>
                                        </p:tgtEl>
                                        <p:attrNameLst>
                                          <p:attrName>r</p:attrName>
                                        </p:attrNameLst>
                                      </p:cBhvr>
                                    </p:animRot>
                                  </p:childTnLst>
                                </p:cTn>
                              </p:par>
                              <p:par>
                                <p:cTn id="51" presetID="53" presetClass="entr" presetSubtype="0" fill="hold" grpId="0" nodeType="withEffect">
                                  <p:stCondLst>
                                    <p:cond delay="0"/>
                                  </p:stCondLst>
                                  <p:childTnLst>
                                    <p:set>
                                      <p:cBhvr>
                                        <p:cTn id="52" dur="1" fill="hold">
                                          <p:stCondLst>
                                            <p:cond delay="0"/>
                                          </p:stCondLst>
                                        </p:cTn>
                                        <p:tgtEl>
                                          <p:spTgt spid="176"/>
                                        </p:tgtEl>
                                        <p:attrNameLst>
                                          <p:attrName>style.visibility</p:attrName>
                                        </p:attrNameLst>
                                      </p:cBhvr>
                                      <p:to>
                                        <p:strVal val="visible"/>
                                      </p:to>
                                    </p:set>
                                    <p:anim calcmode="lin" valueType="num">
                                      <p:cBhvr>
                                        <p:cTn id="53" dur="3100" fill="hold"/>
                                        <p:tgtEl>
                                          <p:spTgt spid="176"/>
                                        </p:tgtEl>
                                        <p:attrNameLst>
                                          <p:attrName>ppt_w</p:attrName>
                                        </p:attrNameLst>
                                      </p:cBhvr>
                                      <p:tavLst>
                                        <p:tav tm="0">
                                          <p:val>
                                            <p:fltVal val="0"/>
                                          </p:val>
                                        </p:tav>
                                        <p:tav tm="100000">
                                          <p:val>
                                            <p:strVal val="#ppt_w"/>
                                          </p:val>
                                        </p:tav>
                                      </p:tavLst>
                                    </p:anim>
                                    <p:anim calcmode="lin" valueType="num">
                                      <p:cBhvr>
                                        <p:cTn id="54" dur="3100" fill="hold"/>
                                        <p:tgtEl>
                                          <p:spTgt spid="176"/>
                                        </p:tgtEl>
                                        <p:attrNameLst>
                                          <p:attrName>ppt_h</p:attrName>
                                        </p:attrNameLst>
                                      </p:cBhvr>
                                      <p:tavLst>
                                        <p:tav tm="0">
                                          <p:val>
                                            <p:fltVal val="0"/>
                                          </p:val>
                                        </p:tav>
                                        <p:tav tm="100000">
                                          <p:val>
                                            <p:strVal val="#ppt_h"/>
                                          </p:val>
                                        </p:tav>
                                      </p:tavLst>
                                    </p:anim>
                                    <p:animEffect transition="in" filter="fade">
                                      <p:cBhvr>
                                        <p:cTn id="55" dur="3100"/>
                                        <p:tgtEl>
                                          <p:spTgt spid="176"/>
                                        </p:tgtEl>
                                      </p:cBhvr>
                                    </p:animEffect>
                                  </p:childTnLst>
                                </p:cTn>
                              </p:par>
                            </p:childTnLst>
                          </p:cTn>
                        </p:par>
                        <p:par>
                          <p:cTn id="56" fill="hold">
                            <p:stCondLst>
                              <p:cond delay="3100"/>
                            </p:stCondLst>
                            <p:childTnLst>
                              <p:par>
                                <p:cTn id="57" presetID="53" presetClass="exit" presetSubtype="0" fill="hold" grpId="1" nodeType="afterEffect">
                                  <p:stCondLst>
                                    <p:cond delay="0"/>
                                  </p:stCondLst>
                                  <p:childTnLst>
                                    <p:anim calcmode="lin" valueType="num">
                                      <p:cBhvr>
                                        <p:cTn id="58" dur="1200"/>
                                        <p:tgtEl>
                                          <p:spTgt spid="176"/>
                                        </p:tgtEl>
                                        <p:attrNameLst>
                                          <p:attrName>ppt_w</p:attrName>
                                        </p:attrNameLst>
                                      </p:cBhvr>
                                      <p:tavLst>
                                        <p:tav tm="0">
                                          <p:val>
                                            <p:strVal val="ppt_w"/>
                                          </p:val>
                                        </p:tav>
                                        <p:tav tm="100000">
                                          <p:val>
                                            <p:fltVal val="0"/>
                                          </p:val>
                                        </p:tav>
                                      </p:tavLst>
                                    </p:anim>
                                    <p:anim calcmode="lin" valueType="num">
                                      <p:cBhvr>
                                        <p:cTn id="59" dur="1200"/>
                                        <p:tgtEl>
                                          <p:spTgt spid="176"/>
                                        </p:tgtEl>
                                        <p:attrNameLst>
                                          <p:attrName>ppt_h</p:attrName>
                                        </p:attrNameLst>
                                      </p:cBhvr>
                                      <p:tavLst>
                                        <p:tav tm="0">
                                          <p:val>
                                            <p:strVal val="ppt_h"/>
                                          </p:val>
                                        </p:tav>
                                        <p:tav tm="100000">
                                          <p:val>
                                            <p:fltVal val="0"/>
                                          </p:val>
                                        </p:tav>
                                      </p:tavLst>
                                    </p:anim>
                                    <p:animEffect transition="out" filter="fade">
                                      <p:cBhvr>
                                        <p:cTn id="60" dur="1200"/>
                                        <p:tgtEl>
                                          <p:spTgt spid="176"/>
                                        </p:tgtEl>
                                      </p:cBhvr>
                                    </p:animEffect>
                                    <p:set>
                                      <p:cBhvr>
                                        <p:cTn id="61" dur="1" fill="hold">
                                          <p:stCondLst>
                                            <p:cond delay="1199"/>
                                          </p:stCondLst>
                                        </p:cTn>
                                        <p:tgtEl>
                                          <p:spTgt spid="176"/>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8" presetClass="emph" presetSubtype="0" fill="hold" nodeType="clickEffect">
                                  <p:stCondLst>
                                    <p:cond delay="0"/>
                                  </p:stCondLst>
                                  <p:childTnLst>
                                    <p:animRot by="-1380000">
                                      <p:cBhvr>
                                        <p:cTn id="65" dur="3000" fill="hold"/>
                                        <p:tgtEl>
                                          <p:spTgt spid="155"/>
                                        </p:tgtEl>
                                        <p:attrNameLst>
                                          <p:attrName>r</p:attrName>
                                        </p:attrNameLst>
                                      </p:cBhvr>
                                    </p:animRot>
                                  </p:childTnLst>
                                </p:cTn>
                              </p:par>
                              <p:par>
                                <p:cTn id="66" presetID="53" presetClass="entr" presetSubtype="0" fill="hold" grpId="0" nodeType="withEffect">
                                  <p:stCondLst>
                                    <p:cond delay="1000"/>
                                  </p:stCondLst>
                                  <p:childTnLst>
                                    <p:set>
                                      <p:cBhvr>
                                        <p:cTn id="67" dur="1" fill="hold">
                                          <p:stCondLst>
                                            <p:cond delay="0"/>
                                          </p:stCondLst>
                                        </p:cTn>
                                        <p:tgtEl>
                                          <p:spTgt spid="177"/>
                                        </p:tgtEl>
                                        <p:attrNameLst>
                                          <p:attrName>style.visibility</p:attrName>
                                        </p:attrNameLst>
                                      </p:cBhvr>
                                      <p:to>
                                        <p:strVal val="visible"/>
                                      </p:to>
                                    </p:set>
                                    <p:anim calcmode="lin" valueType="num">
                                      <p:cBhvr>
                                        <p:cTn id="68" dur="2000" fill="hold"/>
                                        <p:tgtEl>
                                          <p:spTgt spid="177"/>
                                        </p:tgtEl>
                                        <p:attrNameLst>
                                          <p:attrName>ppt_w</p:attrName>
                                        </p:attrNameLst>
                                      </p:cBhvr>
                                      <p:tavLst>
                                        <p:tav tm="0">
                                          <p:val>
                                            <p:fltVal val="0"/>
                                          </p:val>
                                        </p:tav>
                                        <p:tav tm="100000">
                                          <p:val>
                                            <p:strVal val="#ppt_w"/>
                                          </p:val>
                                        </p:tav>
                                      </p:tavLst>
                                    </p:anim>
                                    <p:anim calcmode="lin" valueType="num">
                                      <p:cBhvr>
                                        <p:cTn id="69" dur="2000" fill="hold"/>
                                        <p:tgtEl>
                                          <p:spTgt spid="177"/>
                                        </p:tgtEl>
                                        <p:attrNameLst>
                                          <p:attrName>ppt_h</p:attrName>
                                        </p:attrNameLst>
                                      </p:cBhvr>
                                      <p:tavLst>
                                        <p:tav tm="0">
                                          <p:val>
                                            <p:fltVal val="0"/>
                                          </p:val>
                                        </p:tav>
                                        <p:tav tm="100000">
                                          <p:val>
                                            <p:strVal val="#ppt_h"/>
                                          </p:val>
                                        </p:tav>
                                      </p:tavLst>
                                    </p:anim>
                                    <p:animEffect transition="in" filter="fade">
                                      <p:cBhvr>
                                        <p:cTn id="70" dur="2000"/>
                                        <p:tgtEl>
                                          <p:spTgt spid="177"/>
                                        </p:tgtEl>
                                      </p:cBhvr>
                                    </p:animEffect>
                                  </p:childTnLst>
                                </p:cTn>
                              </p:par>
                            </p:childTnLst>
                          </p:cTn>
                        </p:par>
                        <p:par>
                          <p:cTn id="71" fill="hold">
                            <p:stCondLst>
                              <p:cond delay="3000"/>
                            </p:stCondLst>
                            <p:childTnLst>
                              <p:par>
                                <p:cTn id="72" presetID="53" presetClass="exit" presetSubtype="0" fill="hold" grpId="1" nodeType="afterEffect">
                                  <p:stCondLst>
                                    <p:cond delay="0"/>
                                  </p:stCondLst>
                                  <p:childTnLst>
                                    <p:anim calcmode="lin" valueType="num">
                                      <p:cBhvr>
                                        <p:cTn id="73" dur="500"/>
                                        <p:tgtEl>
                                          <p:spTgt spid="177"/>
                                        </p:tgtEl>
                                        <p:attrNameLst>
                                          <p:attrName>ppt_w</p:attrName>
                                        </p:attrNameLst>
                                      </p:cBhvr>
                                      <p:tavLst>
                                        <p:tav tm="0">
                                          <p:val>
                                            <p:strVal val="ppt_w"/>
                                          </p:val>
                                        </p:tav>
                                        <p:tav tm="100000">
                                          <p:val>
                                            <p:fltVal val="0"/>
                                          </p:val>
                                        </p:tav>
                                      </p:tavLst>
                                    </p:anim>
                                    <p:anim calcmode="lin" valueType="num">
                                      <p:cBhvr>
                                        <p:cTn id="74" dur="500"/>
                                        <p:tgtEl>
                                          <p:spTgt spid="177"/>
                                        </p:tgtEl>
                                        <p:attrNameLst>
                                          <p:attrName>ppt_h</p:attrName>
                                        </p:attrNameLst>
                                      </p:cBhvr>
                                      <p:tavLst>
                                        <p:tav tm="0">
                                          <p:val>
                                            <p:strVal val="ppt_h"/>
                                          </p:val>
                                        </p:tav>
                                        <p:tav tm="100000">
                                          <p:val>
                                            <p:fltVal val="0"/>
                                          </p:val>
                                        </p:tav>
                                      </p:tavLst>
                                    </p:anim>
                                    <p:animEffect transition="out" filter="fade">
                                      <p:cBhvr>
                                        <p:cTn id="75" dur="500"/>
                                        <p:tgtEl>
                                          <p:spTgt spid="177"/>
                                        </p:tgtEl>
                                      </p:cBhvr>
                                    </p:animEffect>
                                    <p:set>
                                      <p:cBhvr>
                                        <p:cTn id="76" dur="1" fill="hold">
                                          <p:stCondLst>
                                            <p:cond delay="499"/>
                                          </p:stCondLst>
                                        </p:cTn>
                                        <p:tgtEl>
                                          <p:spTgt spid="177"/>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1" presetClass="exit" presetSubtype="0" fill="hold" nodeType="clickEffect">
                                  <p:stCondLst>
                                    <p:cond delay="0"/>
                                  </p:stCondLst>
                                  <p:childTnLst>
                                    <p:set>
                                      <p:cBhvr>
                                        <p:cTn id="80" dur="1" fill="hold">
                                          <p:stCondLst>
                                            <p:cond delay="0"/>
                                          </p:stCondLst>
                                        </p:cTn>
                                        <p:tgtEl>
                                          <p:spTgt spid="178">
                                            <p:txEl>
                                              <p:pRg st="2" end="2"/>
                                            </p:txEl>
                                          </p:spTgt>
                                        </p:tgtEl>
                                        <p:attrNameLst>
                                          <p:attrName>style.visibility</p:attrName>
                                        </p:attrNameLst>
                                      </p:cBhvr>
                                      <p:to>
                                        <p:strVal val="hidden"/>
                                      </p:to>
                                    </p:set>
                                  </p:childTnLst>
                                </p:cTn>
                              </p:par>
                              <p:par>
                                <p:cTn id="81" presetID="1" presetClass="exit" presetSubtype="0" fill="hold" nodeType="withEffect">
                                  <p:stCondLst>
                                    <p:cond delay="0"/>
                                  </p:stCondLst>
                                  <p:childTnLst>
                                    <p:set>
                                      <p:cBhvr>
                                        <p:cTn id="82" dur="1" fill="hold">
                                          <p:stCondLst>
                                            <p:cond delay="0"/>
                                          </p:stCondLst>
                                        </p:cTn>
                                        <p:tgtEl>
                                          <p:spTgt spid="178">
                                            <p:txEl>
                                              <p:pRg st="4" end="4"/>
                                            </p:txEl>
                                          </p:spTgt>
                                        </p:tgtEl>
                                        <p:attrNameLst>
                                          <p:attrName>style.visibility</p:attrName>
                                        </p:attrNameLst>
                                      </p:cBhvr>
                                      <p:to>
                                        <p:strVal val="hidden"/>
                                      </p:to>
                                    </p:set>
                                  </p:childTnLst>
                                </p:cTn>
                              </p:par>
                              <p:par>
                                <p:cTn id="83" presetID="1" presetClass="exit" presetSubtype="0" fill="hold" nodeType="withEffect">
                                  <p:stCondLst>
                                    <p:cond delay="0"/>
                                  </p:stCondLst>
                                  <p:childTnLst>
                                    <p:set>
                                      <p:cBhvr>
                                        <p:cTn id="84" dur="1" fill="hold">
                                          <p:stCondLst>
                                            <p:cond delay="0"/>
                                          </p:stCondLst>
                                        </p:cTn>
                                        <p:tgtEl>
                                          <p:spTgt spid="178">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 grpId="0"/>
      <p:bldP spid="9" grpId="0"/>
      <p:bldP spid="176" grpId="0" animBg="1"/>
      <p:bldP spid="176" grpId="1" animBg="1"/>
      <p:bldP spid="177" grpId="0" animBg="1"/>
      <p:bldP spid="177"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Text Box 7"/>
          <p:cNvSpPr txBox="1">
            <a:spLocks noChangeArrowheads="1"/>
          </p:cNvSpPr>
          <p:nvPr/>
        </p:nvSpPr>
        <p:spPr bwMode="auto">
          <a:xfrm>
            <a:off x="893619" y="3027042"/>
            <a:ext cx="10913511" cy="523220"/>
          </a:xfrm>
          <a:prstGeom prst="rect">
            <a:avLst/>
          </a:prstGeom>
          <a:noFill/>
          <a:ln w="9525">
            <a:noFill/>
            <a:miter lim="800000"/>
            <a:headEnd/>
            <a:tailEnd/>
          </a:ln>
          <a:effectLst/>
        </p:spPr>
        <p:txBody>
          <a:bodyPr wrap="square">
            <a:spAutoFit/>
          </a:bodyPr>
          <a:lstStyle/>
          <a:p>
            <a:pPr algn="just">
              <a:spcBef>
                <a:spcPct val="50000"/>
              </a:spcBef>
              <a:defRPr/>
            </a:pPr>
            <a:r>
              <a:rPr lang="en-US" sz="2800" b="1" dirty="0">
                <a:solidFill>
                  <a:srgbClr val="800000"/>
                </a:solidFill>
                <a:effectLst>
                  <a:outerShdw blurRad="38100" dist="38100" dir="2700000" algn="tl">
                    <a:srgbClr val="C0C0C0"/>
                  </a:outerShdw>
                </a:effectLst>
                <a:latin typeface="Arial" charset="0"/>
                <a:cs typeface="Arial" charset="0"/>
              </a:rPr>
              <a:t>III. HIỆN TƯỢNG CẢM ỨNG ĐIỆN TỪ</a:t>
            </a:r>
            <a:endParaRPr lang="en-US" sz="2800" b="1" i="1" dirty="0">
              <a:solidFill>
                <a:srgbClr val="800000"/>
              </a:solidFill>
              <a:effectLst>
                <a:outerShdw blurRad="38100" dist="38100" dir="2700000" algn="tl">
                  <a:srgbClr val="C0C0C0"/>
                </a:outerShdw>
              </a:effectLst>
              <a:latin typeface="Arial" charset="0"/>
              <a:cs typeface="Arial" charset="0"/>
            </a:endParaRPr>
          </a:p>
        </p:txBody>
      </p:sp>
      <p:sp>
        <p:nvSpPr>
          <p:cNvPr id="124" name="Text Box 5"/>
          <p:cNvSpPr txBox="1">
            <a:spLocks noChangeArrowheads="1"/>
          </p:cNvSpPr>
          <p:nvPr/>
        </p:nvSpPr>
        <p:spPr bwMode="auto">
          <a:xfrm>
            <a:off x="893619" y="595627"/>
            <a:ext cx="533236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vi-VN" sz="2400" b="1" dirty="0">
                <a:solidFill>
                  <a:srgbClr val="0000FF"/>
                </a:solidFill>
                <a:latin typeface="Times New Roman" panose="02020603050405020304" pitchFamily="18" charset="0"/>
              </a:rPr>
              <a:t>1. Dùng nam châm vĩnh cửu:</a:t>
            </a:r>
          </a:p>
        </p:txBody>
      </p:sp>
      <p:sp>
        <p:nvSpPr>
          <p:cNvPr id="120" name="Text Box 12"/>
          <p:cNvSpPr txBox="1">
            <a:spLocks noChangeArrowheads="1"/>
          </p:cNvSpPr>
          <p:nvPr/>
        </p:nvSpPr>
        <p:spPr bwMode="auto">
          <a:xfrm>
            <a:off x="1189745" y="906902"/>
            <a:ext cx="1047280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vi-VN" sz="2400" i="1" dirty="0">
                <a:solidFill>
                  <a:srgbClr val="0000FF"/>
                </a:solidFill>
                <a:latin typeface="Times New Roman" panose="02020603050405020304" pitchFamily="18" charset="0"/>
              </a:rPr>
              <a:t>Dòng điện xuất hiện trong cuộn dây dẫn kín khi ta đưa một cực của nam châm lại gần hoặc ra xa cuộn dây đó hoặc ngược lại</a:t>
            </a:r>
          </a:p>
        </p:txBody>
      </p:sp>
      <p:sp>
        <p:nvSpPr>
          <p:cNvPr id="121" name="Text Box 5"/>
          <p:cNvSpPr txBox="1">
            <a:spLocks noChangeArrowheads="1"/>
          </p:cNvSpPr>
          <p:nvPr/>
        </p:nvSpPr>
        <p:spPr bwMode="auto">
          <a:xfrm>
            <a:off x="893619" y="1734380"/>
            <a:ext cx="390698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vi-VN" sz="2400" b="1" dirty="0">
                <a:solidFill>
                  <a:srgbClr val="0000FF"/>
                </a:solidFill>
                <a:latin typeface="Times New Roman" panose="02020603050405020304" pitchFamily="18" charset="0"/>
              </a:rPr>
              <a:t>2. Dùng nam châm điện:</a:t>
            </a:r>
          </a:p>
        </p:txBody>
      </p:sp>
      <p:sp>
        <p:nvSpPr>
          <p:cNvPr id="175" name="Text Box 14"/>
          <p:cNvSpPr txBox="1">
            <a:spLocks noChangeArrowheads="1"/>
          </p:cNvSpPr>
          <p:nvPr/>
        </p:nvSpPr>
        <p:spPr bwMode="auto">
          <a:xfrm>
            <a:off x="1189745" y="2148633"/>
            <a:ext cx="8741201"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vi-VN" sz="2400" dirty="0">
                <a:solidFill>
                  <a:srgbClr val="0000FF"/>
                </a:solidFill>
                <a:latin typeface="Times New Roman" panose="02020603050405020304" pitchFamily="18" charset="0"/>
              </a:rPr>
              <a:t>Dòng điện xuất hiện ở cuộn dây dẫn kín trong thời gian dòng điện của nam châm điện </a:t>
            </a:r>
            <a:r>
              <a:rPr lang="en-US" altLang="vi-VN" sz="2400" i="1" dirty="0">
                <a:solidFill>
                  <a:srgbClr val="0000FF"/>
                </a:solidFill>
                <a:latin typeface="Times New Roman" panose="02020603050405020304" pitchFamily="18" charset="0"/>
              </a:rPr>
              <a:t>biến thiên</a:t>
            </a:r>
          </a:p>
        </p:txBody>
      </p:sp>
      <p:sp>
        <p:nvSpPr>
          <p:cNvPr id="176" name="Text Box 7"/>
          <p:cNvSpPr txBox="1">
            <a:spLocks noChangeArrowheads="1"/>
          </p:cNvSpPr>
          <p:nvPr/>
        </p:nvSpPr>
        <p:spPr bwMode="auto">
          <a:xfrm>
            <a:off x="893619" y="144338"/>
            <a:ext cx="10913511" cy="523220"/>
          </a:xfrm>
          <a:prstGeom prst="rect">
            <a:avLst/>
          </a:prstGeom>
          <a:noFill/>
          <a:ln w="9525">
            <a:noFill/>
            <a:miter lim="800000"/>
            <a:headEnd/>
            <a:tailEnd/>
          </a:ln>
          <a:effectLst/>
        </p:spPr>
        <p:txBody>
          <a:bodyPr wrap="square">
            <a:spAutoFit/>
          </a:bodyPr>
          <a:lstStyle/>
          <a:p>
            <a:pPr algn="just">
              <a:spcBef>
                <a:spcPct val="50000"/>
              </a:spcBef>
              <a:defRPr/>
            </a:pPr>
            <a:r>
              <a:rPr lang="en-US" sz="2800" b="1" dirty="0">
                <a:solidFill>
                  <a:srgbClr val="800000"/>
                </a:solidFill>
                <a:effectLst>
                  <a:outerShdw blurRad="38100" dist="38100" dir="2700000" algn="tl">
                    <a:srgbClr val="C0C0C0"/>
                  </a:outerShdw>
                </a:effectLst>
                <a:latin typeface="Arial" charset="0"/>
                <a:cs typeface="Arial" charset="0"/>
              </a:rPr>
              <a:t>II. DÙNG NAM CHÂM ĐỂ TẠO RA DÒNG ĐIỆN</a:t>
            </a:r>
            <a:endParaRPr lang="en-US" sz="2800" b="1" i="1" dirty="0">
              <a:solidFill>
                <a:srgbClr val="800000"/>
              </a:solidFill>
              <a:effectLst>
                <a:outerShdw blurRad="38100" dist="38100" dir="2700000" algn="tl">
                  <a:srgbClr val="C0C0C0"/>
                </a:outerShdw>
              </a:effectLst>
              <a:latin typeface="Arial" charset="0"/>
              <a:cs typeface="Arial" charset="0"/>
            </a:endParaRPr>
          </a:p>
        </p:txBody>
      </p:sp>
      <p:sp>
        <p:nvSpPr>
          <p:cNvPr id="177" name="Text Box 8"/>
          <p:cNvSpPr txBox="1">
            <a:spLocks noChangeArrowheads="1"/>
          </p:cNvSpPr>
          <p:nvPr/>
        </p:nvSpPr>
        <p:spPr bwMode="auto">
          <a:xfrm>
            <a:off x="1189745" y="3596429"/>
            <a:ext cx="1047280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vi-VN" sz="2400" dirty="0">
                <a:solidFill>
                  <a:srgbClr val="0000FF"/>
                </a:solidFill>
                <a:latin typeface="Times New Roman" panose="02020603050405020304" pitchFamily="18" charset="0"/>
              </a:rPr>
              <a:t>Dòng điện xuất  hiện như trên gọi là dòng điện cảm ứng. </a:t>
            </a:r>
          </a:p>
          <a:p>
            <a:r>
              <a:rPr lang="en-US" altLang="vi-VN" sz="2400" dirty="0">
                <a:solidFill>
                  <a:srgbClr val="0000FF"/>
                </a:solidFill>
                <a:latin typeface="Times New Roman" panose="02020603050405020304" pitchFamily="18" charset="0"/>
              </a:rPr>
              <a:t>Hiện tượng xuất hiện dòng điện cảm ứng gọi là hiện tượng cảm ứng điện từ</a:t>
            </a:r>
          </a:p>
        </p:txBody>
      </p:sp>
    </p:spTree>
    <p:extLst>
      <p:ext uri="{BB962C8B-B14F-4D97-AF65-F5344CB8AC3E}">
        <p14:creationId xmlns:p14="http://schemas.microsoft.com/office/powerpoint/2010/main" val="1162142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3"/>
                                        </p:tgtEl>
                                        <p:attrNameLst>
                                          <p:attrName>style.visibility</p:attrName>
                                        </p:attrNameLst>
                                      </p:cBhvr>
                                      <p:to>
                                        <p:strVal val="visible"/>
                                      </p:to>
                                    </p:set>
                                    <p:animEffect transition="in" filter="barn(inVertical)">
                                      <p:cBhvr>
                                        <p:cTn id="7" dur="500"/>
                                        <p:tgtEl>
                                          <p:spTgt spid="12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77">
                                            <p:txEl>
                                              <p:pRg st="0" end="0"/>
                                            </p:txEl>
                                          </p:spTgt>
                                        </p:tgtEl>
                                        <p:attrNameLst>
                                          <p:attrName>style.visibility</p:attrName>
                                        </p:attrNameLst>
                                      </p:cBhvr>
                                      <p:to>
                                        <p:strVal val="visible"/>
                                      </p:to>
                                    </p:set>
                                    <p:animEffect transition="in" filter="barn(inVertical)">
                                      <p:cBhvr>
                                        <p:cTn id="12" dur="500"/>
                                        <p:tgtEl>
                                          <p:spTgt spid="17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77">
                                            <p:txEl>
                                              <p:pRg st="1" end="1"/>
                                            </p:txEl>
                                          </p:spTgt>
                                        </p:tgtEl>
                                        <p:attrNameLst>
                                          <p:attrName>style.visibility</p:attrName>
                                        </p:attrNameLst>
                                      </p:cBhvr>
                                      <p:to>
                                        <p:strVal val="visible"/>
                                      </p:to>
                                    </p:set>
                                    <p:animEffect transition="in" filter="barn(inVertical)">
                                      <p:cBhvr>
                                        <p:cTn id="17" dur="500"/>
                                        <p:tgtEl>
                                          <p:spTgt spid="17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Magnetic Disk 4"/>
          <p:cNvSpPr/>
          <p:nvPr/>
        </p:nvSpPr>
        <p:spPr>
          <a:xfrm>
            <a:off x="8529254" y="4937575"/>
            <a:ext cx="818865" cy="485776"/>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cxnSp>
        <p:nvCxnSpPr>
          <p:cNvPr id="116" name="Straight Connector 115"/>
          <p:cNvCxnSpPr/>
          <p:nvPr/>
        </p:nvCxnSpPr>
        <p:spPr>
          <a:xfrm>
            <a:off x="8938686" y="3931152"/>
            <a:ext cx="14245" cy="1159645"/>
          </a:xfrm>
          <a:prstGeom prst="line">
            <a:avLst/>
          </a:prstGeom>
          <a:ln w="38100"/>
        </p:spPr>
        <p:style>
          <a:lnRef idx="1">
            <a:schemeClr val="dk1"/>
          </a:lnRef>
          <a:fillRef idx="0">
            <a:schemeClr val="dk1"/>
          </a:fillRef>
          <a:effectRef idx="0">
            <a:schemeClr val="dk1"/>
          </a:effectRef>
          <a:fontRef idx="minor">
            <a:schemeClr val="tx1"/>
          </a:fontRef>
        </p:style>
      </p:cxnSp>
      <p:sp>
        <p:nvSpPr>
          <p:cNvPr id="45067" name="Text Box 11"/>
          <p:cNvSpPr txBox="1">
            <a:spLocks noChangeArrowheads="1"/>
          </p:cNvSpPr>
          <p:nvPr/>
        </p:nvSpPr>
        <p:spPr bwMode="auto">
          <a:xfrm>
            <a:off x="1649628" y="5801929"/>
            <a:ext cx="924094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vi-VN" sz="2400" dirty="0">
                <a:solidFill>
                  <a:srgbClr val="0000FF"/>
                </a:solidFill>
                <a:latin typeface="Times New Roman" panose="02020603050405020304" pitchFamily="18" charset="0"/>
              </a:rPr>
              <a:t>Trong cuộn dây dẫn kín sẽ xuất hiện dòng điện cảm ứng.</a:t>
            </a:r>
          </a:p>
        </p:txBody>
      </p:sp>
      <p:sp>
        <p:nvSpPr>
          <p:cNvPr id="45072" name="Oval 16"/>
          <p:cNvSpPr>
            <a:spLocks noChangeArrowheads="1"/>
          </p:cNvSpPr>
          <p:nvPr/>
        </p:nvSpPr>
        <p:spPr bwMode="auto">
          <a:xfrm rot="20820323">
            <a:off x="4911126" y="2881074"/>
            <a:ext cx="146050" cy="381000"/>
          </a:xfrm>
          <a:prstGeom prst="ellipse">
            <a:avLst/>
          </a:prstGeom>
          <a:solidFill>
            <a:srgbClr val="66FF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45073" name="Oval 17"/>
          <p:cNvSpPr>
            <a:spLocks noChangeArrowheads="1"/>
          </p:cNvSpPr>
          <p:nvPr/>
        </p:nvSpPr>
        <p:spPr bwMode="auto">
          <a:xfrm rot="20820323">
            <a:off x="4696230" y="3089295"/>
            <a:ext cx="146050" cy="381000"/>
          </a:xfrm>
          <a:prstGeom prst="ellipse">
            <a:avLst/>
          </a:prstGeom>
          <a:solidFill>
            <a:srgbClr val="FF33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nvGrpSpPr>
          <p:cNvPr id="4" name="Group 3"/>
          <p:cNvGrpSpPr/>
          <p:nvPr/>
        </p:nvGrpSpPr>
        <p:grpSpPr>
          <a:xfrm>
            <a:off x="4282548" y="3113538"/>
            <a:ext cx="3810000" cy="2309813"/>
            <a:chOff x="4282548" y="3113538"/>
            <a:chExt cx="3810000" cy="2309813"/>
          </a:xfrm>
        </p:grpSpPr>
        <p:sp>
          <p:nvSpPr>
            <p:cNvPr id="45071" name="AutoShape 15"/>
            <p:cNvSpPr>
              <a:spLocks noChangeArrowheads="1"/>
            </p:cNvSpPr>
            <p:nvPr/>
          </p:nvSpPr>
          <p:spPr bwMode="auto">
            <a:xfrm>
              <a:off x="4282548" y="4342264"/>
              <a:ext cx="3810000" cy="1081087"/>
            </a:xfrm>
            <a:prstGeom prst="parallelogram">
              <a:avLst>
                <a:gd name="adj" fmla="val 104340"/>
              </a:avLst>
            </a:prstGeom>
            <a:gradFill rotWithShape="1">
              <a:gsLst>
                <a:gs pos="0">
                  <a:srgbClr val="00CC99">
                    <a:gamma/>
                    <a:tint val="0"/>
                    <a:invGamma/>
                  </a:srgbClr>
                </a:gs>
                <a:gs pos="100000">
                  <a:srgbClr val="00CC99"/>
                </a:gs>
              </a:gsLst>
              <a:lin ang="5400000" scaled="1"/>
            </a:gradFill>
            <a:ln w="57150" algn="ctr">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nvGrpSpPr>
            <p:cNvPr id="2" name="Group 1"/>
            <p:cNvGrpSpPr/>
            <p:nvPr/>
          </p:nvGrpSpPr>
          <p:grpSpPr>
            <a:xfrm>
              <a:off x="4622273" y="3113538"/>
              <a:ext cx="2911476" cy="2143125"/>
              <a:chOff x="4622273" y="3113538"/>
              <a:chExt cx="2911476" cy="2143125"/>
            </a:xfrm>
          </p:grpSpPr>
          <p:sp>
            <p:nvSpPr>
              <p:cNvPr id="45074" name="Rectangle 18"/>
              <p:cNvSpPr>
                <a:spLocks noChangeArrowheads="1"/>
              </p:cNvSpPr>
              <p:nvPr/>
            </p:nvSpPr>
            <p:spPr bwMode="auto">
              <a:xfrm rot="20820323">
                <a:off x="4622273" y="3418339"/>
                <a:ext cx="342900" cy="109537"/>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45075" name="Rectangle 19"/>
              <p:cNvSpPr>
                <a:spLocks noChangeArrowheads="1"/>
              </p:cNvSpPr>
              <p:nvPr/>
            </p:nvSpPr>
            <p:spPr bwMode="auto">
              <a:xfrm rot="20820323">
                <a:off x="4842936" y="3218314"/>
                <a:ext cx="342900" cy="109537"/>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45076" name="Freeform 20" descr="Small grid"/>
              <p:cNvSpPr>
                <a:spLocks/>
              </p:cNvSpPr>
              <p:nvPr/>
            </p:nvSpPr>
            <p:spPr bwMode="auto">
              <a:xfrm>
                <a:off x="4669898" y="3113538"/>
                <a:ext cx="609600" cy="2133600"/>
              </a:xfrm>
              <a:custGeom>
                <a:avLst/>
                <a:gdLst>
                  <a:gd name="T0" fmla="*/ 192 w 384"/>
                  <a:gd name="T1" fmla="*/ 1152 h 1344"/>
                  <a:gd name="T2" fmla="*/ 0 w 384"/>
                  <a:gd name="T3" fmla="*/ 1344 h 1344"/>
                  <a:gd name="T4" fmla="*/ 0 w 384"/>
                  <a:gd name="T5" fmla="*/ 336 h 1344"/>
                  <a:gd name="T6" fmla="*/ 384 w 384"/>
                  <a:gd name="T7" fmla="*/ 0 h 1344"/>
                  <a:gd name="T8" fmla="*/ 384 w 384"/>
                  <a:gd name="T9" fmla="*/ 192 h 1344"/>
                  <a:gd name="T10" fmla="*/ 144 w 384"/>
                  <a:gd name="T11" fmla="*/ 420 h 1344"/>
                  <a:gd name="T12" fmla="*/ 192 w 384"/>
                  <a:gd name="T13" fmla="*/ 1152 h 1344"/>
                </a:gdLst>
                <a:ahLst/>
                <a:cxnLst>
                  <a:cxn ang="0">
                    <a:pos x="T0" y="T1"/>
                  </a:cxn>
                  <a:cxn ang="0">
                    <a:pos x="T2" y="T3"/>
                  </a:cxn>
                  <a:cxn ang="0">
                    <a:pos x="T4" y="T5"/>
                  </a:cxn>
                  <a:cxn ang="0">
                    <a:pos x="T6" y="T7"/>
                  </a:cxn>
                  <a:cxn ang="0">
                    <a:pos x="T8" y="T9"/>
                  </a:cxn>
                  <a:cxn ang="0">
                    <a:pos x="T10" y="T11"/>
                  </a:cxn>
                  <a:cxn ang="0">
                    <a:pos x="T12" y="T13"/>
                  </a:cxn>
                </a:cxnLst>
                <a:rect l="0" t="0" r="r" b="b"/>
                <a:pathLst>
                  <a:path w="384" h="1344">
                    <a:moveTo>
                      <a:pt x="192" y="1152"/>
                    </a:moveTo>
                    <a:lnTo>
                      <a:pt x="0" y="1344"/>
                    </a:lnTo>
                    <a:lnTo>
                      <a:pt x="0" y="336"/>
                    </a:lnTo>
                    <a:lnTo>
                      <a:pt x="384" y="0"/>
                    </a:lnTo>
                    <a:lnTo>
                      <a:pt x="384" y="192"/>
                    </a:lnTo>
                    <a:lnTo>
                      <a:pt x="144" y="420"/>
                    </a:lnTo>
                    <a:lnTo>
                      <a:pt x="192" y="1152"/>
                    </a:lnTo>
                    <a:close/>
                  </a:path>
                </a:pathLst>
              </a:custGeom>
              <a:pattFill prst="smGrid">
                <a:fgClr>
                  <a:schemeClr val="bg1"/>
                </a:fgClr>
                <a:bgClr>
                  <a:srgbClr val="525252"/>
                </a:bgClr>
              </a:pattFill>
              <a:ln w="19050" cmpd="sng">
                <a:solidFill>
                  <a:schemeClr val="tx1"/>
                </a:solidFill>
                <a:round/>
                <a:headEnd/>
                <a:tailEnd/>
              </a:ln>
              <a:effectLst/>
              <a:extLst>
                <a:ext uri="{AF507438-7753-43E0-B8FC-AC1667EBCBE1}">
                  <a14:hiddenEffects xmlns:a14="http://schemas.microsoft.com/office/drawing/2010/main">
                    <a:effectLst>
                      <a:outerShdw dist="12700" dir="16200000" algn="ctr" rotWithShape="0">
                        <a:schemeClr val="bg1">
                          <a:alpha val="50000"/>
                        </a:schemeClr>
                      </a:outerShdw>
                    </a:effectLst>
                  </a14:hiddenEffects>
                </a:ext>
              </a:extLst>
            </p:spPr>
            <p:txBody>
              <a:bodyPr/>
              <a:lstStyle/>
              <a:p>
                <a:endParaRPr lang="vi-VN"/>
              </a:p>
            </p:txBody>
          </p:sp>
          <p:sp>
            <p:nvSpPr>
              <p:cNvPr id="45077" name="Freeform 21"/>
              <p:cNvSpPr>
                <a:spLocks/>
              </p:cNvSpPr>
              <p:nvPr/>
            </p:nvSpPr>
            <p:spPr bwMode="auto">
              <a:xfrm>
                <a:off x="5241398" y="3423100"/>
                <a:ext cx="2057400" cy="1143000"/>
              </a:xfrm>
              <a:custGeom>
                <a:avLst/>
                <a:gdLst>
                  <a:gd name="T0" fmla="*/ 0 w 1296"/>
                  <a:gd name="T1" fmla="*/ 0 h 720"/>
                  <a:gd name="T2" fmla="*/ 0 w 1296"/>
                  <a:gd name="T3" fmla="*/ 720 h 720"/>
                  <a:gd name="T4" fmla="*/ 1296 w 1296"/>
                  <a:gd name="T5" fmla="*/ 720 h 720"/>
                  <a:gd name="T6" fmla="*/ 1296 w 1296"/>
                  <a:gd name="T7" fmla="*/ 0 h 720"/>
                </a:gdLst>
                <a:ahLst/>
                <a:cxnLst>
                  <a:cxn ang="0">
                    <a:pos x="T0" y="T1"/>
                  </a:cxn>
                  <a:cxn ang="0">
                    <a:pos x="T2" y="T3"/>
                  </a:cxn>
                  <a:cxn ang="0">
                    <a:pos x="T4" y="T5"/>
                  </a:cxn>
                  <a:cxn ang="0">
                    <a:pos x="T6" y="T7"/>
                  </a:cxn>
                </a:cxnLst>
                <a:rect l="0" t="0" r="r" b="b"/>
                <a:pathLst>
                  <a:path w="1296" h="720">
                    <a:moveTo>
                      <a:pt x="0" y="0"/>
                    </a:moveTo>
                    <a:lnTo>
                      <a:pt x="0" y="720"/>
                    </a:lnTo>
                    <a:lnTo>
                      <a:pt x="1296" y="720"/>
                    </a:lnTo>
                    <a:lnTo>
                      <a:pt x="1296" y="0"/>
                    </a:lnTo>
                  </a:path>
                </a:pathLst>
              </a:custGeom>
              <a:gradFill rotWithShape="1">
                <a:gsLst>
                  <a:gs pos="0">
                    <a:srgbClr val="B2B2B2"/>
                  </a:gs>
                  <a:gs pos="100000">
                    <a:srgbClr val="B2B2B2">
                      <a:gamma/>
                      <a:shade val="46275"/>
                      <a:invGamma/>
                    </a:srgbClr>
                  </a:gs>
                </a:gsLst>
                <a:lin ang="5400000" scaled="1"/>
              </a:gra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078" name="Freeform 22"/>
              <p:cNvSpPr>
                <a:spLocks/>
              </p:cNvSpPr>
              <p:nvPr/>
            </p:nvSpPr>
            <p:spPr bwMode="auto">
              <a:xfrm>
                <a:off x="4914374" y="4561339"/>
                <a:ext cx="2619375" cy="371475"/>
              </a:xfrm>
              <a:custGeom>
                <a:avLst/>
                <a:gdLst>
                  <a:gd name="T0" fmla="*/ 1650 w 1650"/>
                  <a:gd name="T1" fmla="*/ 0 h 234"/>
                  <a:gd name="T2" fmla="*/ 258 w 1650"/>
                  <a:gd name="T3" fmla="*/ 0 h 234"/>
                  <a:gd name="T4" fmla="*/ 0 w 1650"/>
                  <a:gd name="T5" fmla="*/ 234 h 234"/>
                  <a:gd name="T6" fmla="*/ 1308 w 1650"/>
                  <a:gd name="T7" fmla="*/ 234 h 234"/>
                  <a:gd name="T8" fmla="*/ 1590 w 1650"/>
                  <a:gd name="T9" fmla="*/ 0 h 234"/>
                </a:gdLst>
                <a:ahLst/>
                <a:cxnLst>
                  <a:cxn ang="0">
                    <a:pos x="T0" y="T1"/>
                  </a:cxn>
                  <a:cxn ang="0">
                    <a:pos x="T2" y="T3"/>
                  </a:cxn>
                  <a:cxn ang="0">
                    <a:pos x="T4" y="T5"/>
                  </a:cxn>
                  <a:cxn ang="0">
                    <a:pos x="T6" y="T7"/>
                  </a:cxn>
                  <a:cxn ang="0">
                    <a:pos x="T8" y="T9"/>
                  </a:cxn>
                </a:cxnLst>
                <a:rect l="0" t="0" r="r" b="b"/>
                <a:pathLst>
                  <a:path w="1650" h="234">
                    <a:moveTo>
                      <a:pt x="1650" y="0"/>
                    </a:moveTo>
                    <a:lnTo>
                      <a:pt x="258" y="0"/>
                    </a:lnTo>
                    <a:lnTo>
                      <a:pt x="0" y="234"/>
                    </a:lnTo>
                    <a:lnTo>
                      <a:pt x="1308" y="234"/>
                    </a:lnTo>
                    <a:lnTo>
                      <a:pt x="1590" y="0"/>
                    </a:lnTo>
                  </a:path>
                </a:pathLst>
              </a:custGeom>
              <a:gradFill rotWithShape="1">
                <a:gsLst>
                  <a:gs pos="0">
                    <a:srgbClr val="B2B2B2"/>
                  </a:gs>
                  <a:gs pos="100000">
                    <a:srgbClr val="B2B2B2">
                      <a:gamma/>
                      <a:shade val="46275"/>
                      <a:invGamma/>
                    </a:srgbClr>
                  </a:gs>
                </a:gsLst>
                <a:lin ang="0" scaled="1"/>
              </a:gra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079" name="Freeform 23"/>
              <p:cNvSpPr>
                <a:spLocks/>
              </p:cNvSpPr>
              <p:nvPr/>
            </p:nvSpPr>
            <p:spPr bwMode="auto">
              <a:xfrm>
                <a:off x="4803249" y="3423101"/>
                <a:ext cx="2619375" cy="371475"/>
              </a:xfrm>
              <a:custGeom>
                <a:avLst/>
                <a:gdLst>
                  <a:gd name="T0" fmla="*/ 1650 w 1650"/>
                  <a:gd name="T1" fmla="*/ 0 h 234"/>
                  <a:gd name="T2" fmla="*/ 258 w 1650"/>
                  <a:gd name="T3" fmla="*/ 0 h 234"/>
                  <a:gd name="T4" fmla="*/ 0 w 1650"/>
                  <a:gd name="T5" fmla="*/ 234 h 234"/>
                  <a:gd name="T6" fmla="*/ 1308 w 1650"/>
                  <a:gd name="T7" fmla="*/ 234 h 234"/>
                  <a:gd name="T8" fmla="*/ 1590 w 1650"/>
                  <a:gd name="T9" fmla="*/ 0 h 234"/>
                </a:gdLst>
                <a:ahLst/>
                <a:cxnLst>
                  <a:cxn ang="0">
                    <a:pos x="T0" y="T1"/>
                  </a:cxn>
                  <a:cxn ang="0">
                    <a:pos x="T2" y="T3"/>
                  </a:cxn>
                  <a:cxn ang="0">
                    <a:pos x="T4" y="T5"/>
                  </a:cxn>
                  <a:cxn ang="0">
                    <a:pos x="T6" y="T7"/>
                  </a:cxn>
                  <a:cxn ang="0">
                    <a:pos x="T8" y="T9"/>
                  </a:cxn>
                </a:cxnLst>
                <a:rect l="0" t="0" r="r" b="b"/>
                <a:pathLst>
                  <a:path w="1650" h="234">
                    <a:moveTo>
                      <a:pt x="1650" y="0"/>
                    </a:moveTo>
                    <a:lnTo>
                      <a:pt x="258" y="0"/>
                    </a:lnTo>
                    <a:lnTo>
                      <a:pt x="0" y="234"/>
                    </a:lnTo>
                    <a:lnTo>
                      <a:pt x="1308" y="234"/>
                    </a:lnTo>
                    <a:lnTo>
                      <a:pt x="1590" y="0"/>
                    </a:lnTo>
                  </a:path>
                </a:pathLst>
              </a:custGeom>
              <a:solidFill>
                <a:srgbClr val="B2B2B2"/>
              </a:soli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080" name="Freeform 24" descr="Small grid"/>
              <p:cNvSpPr>
                <a:spLocks/>
              </p:cNvSpPr>
              <p:nvPr/>
            </p:nvSpPr>
            <p:spPr bwMode="auto">
              <a:xfrm>
                <a:off x="6836836" y="3127826"/>
                <a:ext cx="595312" cy="2005013"/>
              </a:xfrm>
              <a:custGeom>
                <a:avLst/>
                <a:gdLst>
                  <a:gd name="T0" fmla="*/ 375 w 375"/>
                  <a:gd name="T1" fmla="*/ 0 h 1263"/>
                  <a:gd name="T2" fmla="*/ 369 w 375"/>
                  <a:gd name="T3" fmla="*/ 936 h 1263"/>
                  <a:gd name="T4" fmla="*/ 369 w 375"/>
                  <a:gd name="T5" fmla="*/ 945 h 1263"/>
                  <a:gd name="T6" fmla="*/ 0 w 375"/>
                  <a:gd name="T7" fmla="*/ 1263 h 1263"/>
                  <a:gd name="T8" fmla="*/ 9 w 375"/>
                  <a:gd name="T9" fmla="*/ 1155 h 1263"/>
                  <a:gd name="T10" fmla="*/ 297 w 375"/>
                  <a:gd name="T11" fmla="*/ 915 h 1263"/>
                  <a:gd name="T12" fmla="*/ 297 w 375"/>
                  <a:gd name="T13" fmla="*/ 195 h 1263"/>
                  <a:gd name="T14" fmla="*/ 9 w 375"/>
                  <a:gd name="T15" fmla="*/ 435 h 1263"/>
                  <a:gd name="T16" fmla="*/ 3 w 375"/>
                  <a:gd name="T17" fmla="*/ 276 h 1263"/>
                  <a:gd name="T18" fmla="*/ 375 w 375"/>
                  <a:gd name="T19" fmla="*/ 0 h 1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5" h="1263">
                    <a:moveTo>
                      <a:pt x="375" y="0"/>
                    </a:moveTo>
                    <a:lnTo>
                      <a:pt x="369" y="936"/>
                    </a:lnTo>
                    <a:lnTo>
                      <a:pt x="369" y="945"/>
                    </a:lnTo>
                    <a:lnTo>
                      <a:pt x="0" y="1263"/>
                    </a:lnTo>
                    <a:lnTo>
                      <a:pt x="9" y="1155"/>
                    </a:lnTo>
                    <a:lnTo>
                      <a:pt x="297" y="915"/>
                    </a:lnTo>
                    <a:lnTo>
                      <a:pt x="297" y="195"/>
                    </a:lnTo>
                    <a:lnTo>
                      <a:pt x="9" y="435"/>
                    </a:lnTo>
                    <a:lnTo>
                      <a:pt x="3" y="276"/>
                    </a:lnTo>
                    <a:lnTo>
                      <a:pt x="375" y="0"/>
                    </a:lnTo>
                    <a:close/>
                  </a:path>
                </a:pathLst>
              </a:custGeom>
              <a:pattFill prst="smGrid">
                <a:fgClr>
                  <a:schemeClr val="bg2"/>
                </a:fgClr>
                <a:bgClr>
                  <a:schemeClr val="bg1"/>
                </a:bgClr>
              </a:pattFill>
              <a:ln>
                <a:noFill/>
              </a:ln>
              <a:effectLst>
                <a:outerShdw dist="68392" dir="17508085" algn="ctr" rotWithShape="0">
                  <a:schemeClr val="bg2"/>
                </a:outerShdw>
              </a:effectLst>
              <a:extLst>
                <a:ext uri="{91240B29-F687-4F45-9708-019B960494DF}">
                  <a14:hiddenLine xmlns:a14="http://schemas.microsoft.com/office/drawing/2010/main" w="9525">
                    <a:solidFill>
                      <a:schemeClr val="tx1"/>
                    </a:solidFill>
                    <a:round/>
                    <a:headEnd/>
                    <a:tailEnd/>
                  </a14:hiddenLine>
                </a:ext>
              </a:extLst>
            </p:spPr>
            <p:txBody>
              <a:bodyPr/>
              <a:lstStyle/>
              <a:p>
                <a:endParaRPr lang="vi-VN"/>
              </a:p>
            </p:txBody>
          </p:sp>
          <p:sp>
            <p:nvSpPr>
              <p:cNvPr id="45081" name="Line 25"/>
              <p:cNvSpPr>
                <a:spLocks noChangeShapeType="1"/>
              </p:cNvSpPr>
              <p:nvPr/>
            </p:nvSpPr>
            <p:spPr bwMode="auto">
              <a:xfrm>
                <a:off x="5108048" y="3504063"/>
                <a:ext cx="152400" cy="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082" name="Line 26"/>
              <p:cNvSpPr>
                <a:spLocks noChangeShapeType="1"/>
              </p:cNvSpPr>
              <p:nvPr/>
            </p:nvSpPr>
            <p:spPr bwMode="auto">
              <a:xfrm flipV="1">
                <a:off x="5260448" y="3427863"/>
                <a:ext cx="76200" cy="762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083" name="Line 27"/>
              <p:cNvSpPr>
                <a:spLocks noChangeShapeType="1"/>
              </p:cNvSpPr>
              <p:nvPr/>
            </p:nvSpPr>
            <p:spPr bwMode="auto">
              <a:xfrm flipH="1">
                <a:off x="4993748" y="3421513"/>
                <a:ext cx="381000" cy="381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084" name="Line 28"/>
              <p:cNvSpPr>
                <a:spLocks noChangeShapeType="1"/>
              </p:cNvSpPr>
              <p:nvPr/>
            </p:nvSpPr>
            <p:spPr bwMode="auto">
              <a:xfrm flipH="1">
                <a:off x="5050898" y="3415163"/>
                <a:ext cx="381000" cy="381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085" name="Line 29"/>
              <p:cNvSpPr>
                <a:spLocks noChangeShapeType="1"/>
              </p:cNvSpPr>
              <p:nvPr/>
            </p:nvSpPr>
            <p:spPr bwMode="auto">
              <a:xfrm flipH="1">
                <a:off x="5108048" y="3415163"/>
                <a:ext cx="381000" cy="381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45086" name="Group 30"/>
              <p:cNvGrpSpPr>
                <a:grpSpLocks/>
              </p:cNvGrpSpPr>
              <p:nvPr/>
            </p:nvGrpSpPr>
            <p:grpSpPr bwMode="auto">
              <a:xfrm>
                <a:off x="5158848" y="3415163"/>
                <a:ext cx="495300" cy="387350"/>
                <a:chOff x="2088" y="2536"/>
                <a:chExt cx="312" cy="244"/>
              </a:xfrm>
            </p:grpSpPr>
            <p:sp>
              <p:nvSpPr>
                <p:cNvPr id="45087" name="Line 31"/>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088" name="Line 32"/>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089" name="Line 33"/>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45090" name="Group 34"/>
              <p:cNvGrpSpPr>
                <a:grpSpLocks/>
              </p:cNvGrpSpPr>
              <p:nvPr/>
            </p:nvGrpSpPr>
            <p:grpSpPr bwMode="auto">
              <a:xfrm>
                <a:off x="5323948" y="3415163"/>
                <a:ext cx="495300" cy="387350"/>
                <a:chOff x="2088" y="2536"/>
                <a:chExt cx="312" cy="244"/>
              </a:xfrm>
            </p:grpSpPr>
            <p:sp>
              <p:nvSpPr>
                <p:cNvPr id="45091" name="Line 35"/>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092" name="Line 36"/>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093" name="Line 37"/>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45094" name="Group 38"/>
              <p:cNvGrpSpPr>
                <a:grpSpLocks/>
              </p:cNvGrpSpPr>
              <p:nvPr/>
            </p:nvGrpSpPr>
            <p:grpSpPr bwMode="auto">
              <a:xfrm>
                <a:off x="5489048" y="3415163"/>
                <a:ext cx="495300" cy="387350"/>
                <a:chOff x="2088" y="2536"/>
                <a:chExt cx="312" cy="244"/>
              </a:xfrm>
            </p:grpSpPr>
            <p:sp>
              <p:nvSpPr>
                <p:cNvPr id="45095" name="Line 39"/>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096" name="Line 40"/>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097" name="Line 41"/>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45098" name="Group 42"/>
              <p:cNvGrpSpPr>
                <a:grpSpLocks/>
              </p:cNvGrpSpPr>
              <p:nvPr/>
            </p:nvGrpSpPr>
            <p:grpSpPr bwMode="auto">
              <a:xfrm>
                <a:off x="5654148" y="3415163"/>
                <a:ext cx="495300" cy="387350"/>
                <a:chOff x="2088" y="2536"/>
                <a:chExt cx="312" cy="244"/>
              </a:xfrm>
            </p:grpSpPr>
            <p:sp>
              <p:nvSpPr>
                <p:cNvPr id="45099" name="Line 43"/>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00" name="Line 44"/>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01" name="Line 45"/>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45102" name="Group 46"/>
              <p:cNvGrpSpPr>
                <a:grpSpLocks/>
              </p:cNvGrpSpPr>
              <p:nvPr/>
            </p:nvGrpSpPr>
            <p:grpSpPr bwMode="auto">
              <a:xfrm>
                <a:off x="5819248" y="3415163"/>
                <a:ext cx="495300" cy="387350"/>
                <a:chOff x="2088" y="2536"/>
                <a:chExt cx="312" cy="244"/>
              </a:xfrm>
            </p:grpSpPr>
            <p:sp>
              <p:nvSpPr>
                <p:cNvPr id="45103" name="Line 47"/>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04" name="Line 48"/>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05" name="Line 49"/>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45106" name="Group 50"/>
              <p:cNvGrpSpPr>
                <a:grpSpLocks/>
              </p:cNvGrpSpPr>
              <p:nvPr/>
            </p:nvGrpSpPr>
            <p:grpSpPr bwMode="auto">
              <a:xfrm>
                <a:off x="5977998" y="3421513"/>
                <a:ext cx="495300" cy="387350"/>
                <a:chOff x="2088" y="2536"/>
                <a:chExt cx="312" cy="244"/>
              </a:xfrm>
            </p:grpSpPr>
            <p:sp>
              <p:nvSpPr>
                <p:cNvPr id="45107" name="Line 51"/>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08" name="Line 52"/>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09" name="Line 53"/>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45110" name="Group 54"/>
              <p:cNvGrpSpPr>
                <a:grpSpLocks/>
              </p:cNvGrpSpPr>
              <p:nvPr/>
            </p:nvGrpSpPr>
            <p:grpSpPr bwMode="auto">
              <a:xfrm>
                <a:off x="6149448" y="3415163"/>
                <a:ext cx="495300" cy="387350"/>
                <a:chOff x="2088" y="2536"/>
                <a:chExt cx="312" cy="244"/>
              </a:xfrm>
            </p:grpSpPr>
            <p:sp>
              <p:nvSpPr>
                <p:cNvPr id="45111" name="Line 55"/>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12" name="Line 56"/>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13" name="Line 57"/>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45114" name="Group 58"/>
              <p:cNvGrpSpPr>
                <a:grpSpLocks/>
              </p:cNvGrpSpPr>
              <p:nvPr/>
            </p:nvGrpSpPr>
            <p:grpSpPr bwMode="auto">
              <a:xfrm>
                <a:off x="6314548" y="3415163"/>
                <a:ext cx="495300" cy="387350"/>
                <a:chOff x="2088" y="2536"/>
                <a:chExt cx="312" cy="244"/>
              </a:xfrm>
            </p:grpSpPr>
            <p:sp>
              <p:nvSpPr>
                <p:cNvPr id="45115" name="Line 59"/>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16" name="Line 60"/>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17" name="Line 61"/>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45118" name="Group 62"/>
              <p:cNvGrpSpPr>
                <a:grpSpLocks/>
              </p:cNvGrpSpPr>
              <p:nvPr/>
            </p:nvGrpSpPr>
            <p:grpSpPr bwMode="auto">
              <a:xfrm>
                <a:off x="6473298" y="3421513"/>
                <a:ext cx="495300" cy="387350"/>
                <a:chOff x="2088" y="2536"/>
                <a:chExt cx="312" cy="244"/>
              </a:xfrm>
            </p:grpSpPr>
            <p:sp>
              <p:nvSpPr>
                <p:cNvPr id="45119" name="Line 63"/>
                <p:cNvSpPr>
                  <a:spLocks noChangeShapeType="1"/>
                </p:cNvSpPr>
                <p:nvPr/>
              </p:nvSpPr>
              <p:spPr bwMode="auto">
                <a:xfrm flipH="1">
                  <a:off x="2088" y="2540"/>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20" name="Line 64"/>
                <p:cNvSpPr>
                  <a:spLocks noChangeShapeType="1"/>
                </p:cNvSpPr>
                <p:nvPr/>
              </p:nvSpPr>
              <p:spPr bwMode="auto">
                <a:xfrm flipH="1">
                  <a:off x="2124"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21" name="Line 65"/>
                <p:cNvSpPr>
                  <a:spLocks noChangeShapeType="1"/>
                </p:cNvSpPr>
                <p:nvPr/>
              </p:nvSpPr>
              <p:spPr bwMode="auto">
                <a:xfrm flipH="1">
                  <a:off x="2160" y="2536"/>
                  <a:ext cx="240" cy="24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45122" name="Line 66"/>
              <p:cNvSpPr>
                <a:spLocks noChangeShapeType="1"/>
              </p:cNvSpPr>
              <p:nvPr/>
            </p:nvSpPr>
            <p:spPr bwMode="auto">
              <a:xfrm flipH="1">
                <a:off x="4946123" y="3607250"/>
                <a:ext cx="190500" cy="185738"/>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23" name="Line 67"/>
              <p:cNvSpPr>
                <a:spLocks noChangeShapeType="1"/>
              </p:cNvSpPr>
              <p:nvPr/>
            </p:nvSpPr>
            <p:spPr bwMode="auto">
              <a:xfrm flipH="1">
                <a:off x="5008037" y="3608838"/>
                <a:ext cx="128587" cy="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24" name="Line 68"/>
              <p:cNvSpPr>
                <a:spLocks noChangeShapeType="1"/>
              </p:cNvSpPr>
              <p:nvPr/>
            </p:nvSpPr>
            <p:spPr bwMode="auto">
              <a:xfrm>
                <a:off x="4760386" y="3423100"/>
                <a:ext cx="76200" cy="7620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25" name="Line 69"/>
              <p:cNvSpPr>
                <a:spLocks noChangeShapeType="1"/>
              </p:cNvSpPr>
              <p:nvPr/>
            </p:nvSpPr>
            <p:spPr bwMode="auto">
              <a:xfrm>
                <a:off x="4834998" y="3407225"/>
                <a:ext cx="25400" cy="714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26" name="Rectangle 70"/>
              <p:cNvSpPr>
                <a:spLocks noChangeArrowheads="1"/>
              </p:cNvSpPr>
              <p:nvPr/>
            </p:nvSpPr>
            <p:spPr bwMode="auto">
              <a:xfrm rot="20820323">
                <a:off x="4873099" y="3167514"/>
                <a:ext cx="244475" cy="53975"/>
              </a:xfrm>
              <a:prstGeom prst="rect">
                <a:avLst/>
              </a:prstGeom>
              <a:solidFill>
                <a:schemeClr val="tx1"/>
              </a:solidFill>
              <a:ln w="9525">
                <a:solidFill>
                  <a:srgbClr val="FF99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45127" name="Line 71"/>
              <p:cNvSpPr>
                <a:spLocks noChangeShapeType="1"/>
              </p:cNvSpPr>
              <p:nvPr/>
            </p:nvSpPr>
            <p:spPr bwMode="auto">
              <a:xfrm>
                <a:off x="4974698" y="3218313"/>
                <a:ext cx="0" cy="1524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28" name="Line 72"/>
              <p:cNvSpPr>
                <a:spLocks noChangeShapeType="1"/>
              </p:cNvSpPr>
              <p:nvPr/>
            </p:nvSpPr>
            <p:spPr bwMode="auto">
              <a:xfrm>
                <a:off x="5041373" y="3180213"/>
                <a:ext cx="0" cy="1524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29" name="Rectangle 73"/>
              <p:cNvSpPr>
                <a:spLocks noChangeArrowheads="1"/>
              </p:cNvSpPr>
              <p:nvPr/>
            </p:nvSpPr>
            <p:spPr bwMode="auto">
              <a:xfrm rot="20820323">
                <a:off x="4669899" y="3377064"/>
                <a:ext cx="244475" cy="53975"/>
              </a:xfrm>
              <a:prstGeom prst="rect">
                <a:avLst/>
              </a:prstGeom>
              <a:solidFill>
                <a:srgbClr val="FF3300"/>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45130" name="Oval 74"/>
              <p:cNvSpPr>
                <a:spLocks noChangeArrowheads="1"/>
              </p:cNvSpPr>
              <p:nvPr/>
            </p:nvSpPr>
            <p:spPr bwMode="auto">
              <a:xfrm flipH="1" flipV="1">
                <a:off x="5028673" y="3370713"/>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45131" name="Oval 75"/>
              <p:cNvSpPr>
                <a:spLocks noChangeArrowheads="1"/>
              </p:cNvSpPr>
              <p:nvPr/>
            </p:nvSpPr>
            <p:spPr bwMode="auto">
              <a:xfrm flipH="1" flipV="1">
                <a:off x="4863573" y="3519938"/>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45132" name="Oval 76"/>
              <p:cNvSpPr>
                <a:spLocks noChangeArrowheads="1"/>
              </p:cNvSpPr>
              <p:nvPr/>
            </p:nvSpPr>
            <p:spPr bwMode="auto">
              <a:xfrm flipH="1" flipV="1">
                <a:off x="4949298" y="3443738"/>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45133" name="Freeform 77"/>
              <p:cNvSpPr>
                <a:spLocks/>
              </p:cNvSpPr>
              <p:nvPr/>
            </p:nvSpPr>
            <p:spPr bwMode="auto">
              <a:xfrm>
                <a:off x="4803248" y="3794575"/>
                <a:ext cx="2057400" cy="1143000"/>
              </a:xfrm>
              <a:custGeom>
                <a:avLst/>
                <a:gdLst>
                  <a:gd name="T0" fmla="*/ 0 w 1296"/>
                  <a:gd name="T1" fmla="*/ 0 h 720"/>
                  <a:gd name="T2" fmla="*/ 0 w 1296"/>
                  <a:gd name="T3" fmla="*/ 720 h 720"/>
                  <a:gd name="T4" fmla="*/ 1296 w 1296"/>
                  <a:gd name="T5" fmla="*/ 720 h 720"/>
                  <a:gd name="T6" fmla="*/ 1296 w 1296"/>
                  <a:gd name="T7" fmla="*/ 0 h 720"/>
                </a:gdLst>
                <a:ahLst/>
                <a:cxnLst>
                  <a:cxn ang="0">
                    <a:pos x="T0" y="T1"/>
                  </a:cxn>
                  <a:cxn ang="0">
                    <a:pos x="T2" y="T3"/>
                  </a:cxn>
                  <a:cxn ang="0">
                    <a:pos x="T4" y="T5"/>
                  </a:cxn>
                  <a:cxn ang="0">
                    <a:pos x="T6" y="T7"/>
                  </a:cxn>
                </a:cxnLst>
                <a:rect l="0" t="0" r="r" b="b"/>
                <a:pathLst>
                  <a:path w="1296" h="720">
                    <a:moveTo>
                      <a:pt x="0" y="0"/>
                    </a:moveTo>
                    <a:lnTo>
                      <a:pt x="0" y="720"/>
                    </a:lnTo>
                    <a:lnTo>
                      <a:pt x="1296" y="720"/>
                    </a:lnTo>
                    <a:lnTo>
                      <a:pt x="1296" y="0"/>
                    </a:lnTo>
                  </a:path>
                </a:pathLst>
              </a:custGeom>
              <a:gradFill rotWithShape="1">
                <a:gsLst>
                  <a:gs pos="0">
                    <a:srgbClr val="B2B2B2"/>
                  </a:gs>
                  <a:gs pos="100000">
                    <a:srgbClr val="B2B2B2">
                      <a:gamma/>
                      <a:shade val="46275"/>
                      <a:invGamma/>
                    </a:srgbClr>
                  </a:gs>
                </a:gsLst>
                <a:lin ang="5400000" scaled="1"/>
              </a:gra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34" name="Line 78"/>
              <p:cNvSpPr>
                <a:spLocks noChangeShapeType="1"/>
              </p:cNvSpPr>
              <p:nvPr/>
            </p:nvSpPr>
            <p:spPr bwMode="auto">
              <a:xfrm>
                <a:off x="5000098" y="3789813"/>
                <a:ext cx="0" cy="1143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35" name="Line 79"/>
              <p:cNvSpPr>
                <a:spLocks noChangeShapeType="1"/>
              </p:cNvSpPr>
              <p:nvPr/>
            </p:nvSpPr>
            <p:spPr bwMode="auto">
              <a:xfrm>
                <a:off x="5052486" y="3785050"/>
                <a:ext cx="0" cy="1143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36" name="Line 80"/>
              <p:cNvSpPr>
                <a:spLocks noChangeShapeType="1"/>
              </p:cNvSpPr>
              <p:nvPr/>
            </p:nvSpPr>
            <p:spPr bwMode="auto">
              <a:xfrm>
                <a:off x="5109636" y="3785050"/>
                <a:ext cx="0" cy="1143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45137" name="Group 81"/>
              <p:cNvGrpSpPr>
                <a:grpSpLocks/>
              </p:cNvGrpSpPr>
              <p:nvPr/>
            </p:nvGrpSpPr>
            <p:grpSpPr bwMode="auto">
              <a:xfrm>
                <a:off x="5166787" y="3785051"/>
                <a:ext cx="109537" cy="1147763"/>
                <a:chOff x="1996" y="2673"/>
                <a:chExt cx="69" cy="723"/>
              </a:xfrm>
            </p:grpSpPr>
            <p:sp>
              <p:nvSpPr>
                <p:cNvPr id="45138" name="Line 82"/>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39" name="Line 83"/>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40" name="Line 84"/>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45141" name="Group 85"/>
              <p:cNvGrpSpPr>
                <a:grpSpLocks/>
              </p:cNvGrpSpPr>
              <p:nvPr/>
            </p:nvGrpSpPr>
            <p:grpSpPr bwMode="auto">
              <a:xfrm>
                <a:off x="5327123" y="3789813"/>
                <a:ext cx="109538" cy="1147762"/>
                <a:chOff x="1996" y="2673"/>
                <a:chExt cx="69" cy="723"/>
              </a:xfrm>
            </p:grpSpPr>
            <p:sp>
              <p:nvSpPr>
                <p:cNvPr id="45142" name="Line 86"/>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43" name="Line 87"/>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44" name="Line 88"/>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45145" name="Group 89"/>
              <p:cNvGrpSpPr>
                <a:grpSpLocks/>
              </p:cNvGrpSpPr>
              <p:nvPr/>
            </p:nvGrpSpPr>
            <p:grpSpPr bwMode="auto">
              <a:xfrm>
                <a:off x="5493812" y="3789813"/>
                <a:ext cx="109537" cy="1147762"/>
                <a:chOff x="1996" y="2673"/>
                <a:chExt cx="69" cy="723"/>
              </a:xfrm>
            </p:grpSpPr>
            <p:sp>
              <p:nvSpPr>
                <p:cNvPr id="45146" name="Line 90"/>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47" name="Line 91"/>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48" name="Line 92"/>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45149" name="Group 93"/>
              <p:cNvGrpSpPr>
                <a:grpSpLocks/>
              </p:cNvGrpSpPr>
              <p:nvPr/>
            </p:nvGrpSpPr>
            <p:grpSpPr bwMode="auto">
              <a:xfrm>
                <a:off x="5655737" y="3785051"/>
                <a:ext cx="109537" cy="1147763"/>
                <a:chOff x="1996" y="2673"/>
                <a:chExt cx="69" cy="723"/>
              </a:xfrm>
            </p:grpSpPr>
            <p:sp>
              <p:nvSpPr>
                <p:cNvPr id="45150" name="Line 94"/>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51" name="Line 95"/>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52" name="Line 96"/>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45153" name="Group 97"/>
              <p:cNvGrpSpPr>
                <a:grpSpLocks/>
              </p:cNvGrpSpPr>
              <p:nvPr/>
            </p:nvGrpSpPr>
            <p:grpSpPr bwMode="auto">
              <a:xfrm>
                <a:off x="5822423" y="3785051"/>
                <a:ext cx="109538" cy="1147763"/>
                <a:chOff x="1996" y="2673"/>
                <a:chExt cx="69" cy="723"/>
              </a:xfrm>
            </p:grpSpPr>
            <p:sp>
              <p:nvSpPr>
                <p:cNvPr id="45154" name="Line 98"/>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55" name="Line 99"/>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56" name="Line 100"/>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45157" name="Group 101"/>
              <p:cNvGrpSpPr>
                <a:grpSpLocks/>
              </p:cNvGrpSpPr>
              <p:nvPr/>
            </p:nvGrpSpPr>
            <p:grpSpPr bwMode="auto">
              <a:xfrm>
                <a:off x="5984348" y="3794576"/>
                <a:ext cx="109538" cy="1147763"/>
                <a:chOff x="1996" y="2673"/>
                <a:chExt cx="69" cy="723"/>
              </a:xfrm>
            </p:grpSpPr>
            <p:sp>
              <p:nvSpPr>
                <p:cNvPr id="45158" name="Line 102"/>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59" name="Line 103"/>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60" name="Line 104"/>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45161" name="Group 105"/>
              <p:cNvGrpSpPr>
                <a:grpSpLocks/>
              </p:cNvGrpSpPr>
              <p:nvPr/>
            </p:nvGrpSpPr>
            <p:grpSpPr bwMode="auto">
              <a:xfrm>
                <a:off x="6151037" y="3794576"/>
                <a:ext cx="109537" cy="1147763"/>
                <a:chOff x="1996" y="2673"/>
                <a:chExt cx="69" cy="723"/>
              </a:xfrm>
            </p:grpSpPr>
            <p:sp>
              <p:nvSpPr>
                <p:cNvPr id="45162" name="Line 106"/>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63" name="Line 107"/>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64" name="Line 108"/>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45165" name="Group 109"/>
              <p:cNvGrpSpPr>
                <a:grpSpLocks/>
              </p:cNvGrpSpPr>
              <p:nvPr/>
            </p:nvGrpSpPr>
            <p:grpSpPr bwMode="auto">
              <a:xfrm>
                <a:off x="6317723" y="3794576"/>
                <a:ext cx="109538" cy="1147763"/>
                <a:chOff x="1996" y="2673"/>
                <a:chExt cx="69" cy="723"/>
              </a:xfrm>
            </p:grpSpPr>
            <p:sp>
              <p:nvSpPr>
                <p:cNvPr id="45166" name="Line 110"/>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67" name="Line 111"/>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68" name="Line 112"/>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45169" name="Group 113"/>
              <p:cNvGrpSpPr>
                <a:grpSpLocks/>
              </p:cNvGrpSpPr>
              <p:nvPr/>
            </p:nvGrpSpPr>
            <p:grpSpPr bwMode="auto">
              <a:xfrm>
                <a:off x="6484412" y="3794576"/>
                <a:ext cx="109537" cy="1147763"/>
                <a:chOff x="1996" y="2673"/>
                <a:chExt cx="69" cy="723"/>
              </a:xfrm>
            </p:grpSpPr>
            <p:sp>
              <p:nvSpPr>
                <p:cNvPr id="45170" name="Line 114"/>
                <p:cNvSpPr>
                  <a:spLocks noChangeShapeType="1"/>
                </p:cNvSpPr>
                <p:nvPr/>
              </p:nvSpPr>
              <p:spPr bwMode="auto">
                <a:xfrm>
                  <a:off x="1996" y="2676"/>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71" name="Line 115"/>
                <p:cNvSpPr>
                  <a:spLocks noChangeShapeType="1"/>
                </p:cNvSpPr>
                <p:nvPr/>
              </p:nvSpPr>
              <p:spPr bwMode="auto">
                <a:xfrm>
                  <a:off x="2029"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72" name="Line 116"/>
                <p:cNvSpPr>
                  <a:spLocks noChangeShapeType="1"/>
                </p:cNvSpPr>
                <p:nvPr/>
              </p:nvSpPr>
              <p:spPr bwMode="auto">
                <a:xfrm>
                  <a:off x="2065" y="2673"/>
                  <a:ext cx="0" cy="72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45173" name="Line 117"/>
              <p:cNvSpPr>
                <a:spLocks noChangeShapeType="1"/>
              </p:cNvSpPr>
              <p:nvPr/>
            </p:nvSpPr>
            <p:spPr bwMode="auto">
              <a:xfrm>
                <a:off x="4947711" y="3785050"/>
                <a:ext cx="0" cy="1143000"/>
              </a:xfrm>
              <a:prstGeom prst="line">
                <a:avLst/>
              </a:prstGeom>
              <a:noFill/>
              <a:ln w="127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174" name="Freeform 118" descr="Small grid"/>
              <p:cNvSpPr>
                <a:spLocks/>
              </p:cNvSpPr>
              <p:nvPr/>
            </p:nvSpPr>
            <p:spPr bwMode="auto">
              <a:xfrm>
                <a:off x="6717773" y="3548513"/>
                <a:ext cx="152400" cy="1708150"/>
              </a:xfrm>
              <a:custGeom>
                <a:avLst/>
                <a:gdLst>
                  <a:gd name="T0" fmla="*/ 0 w 96"/>
                  <a:gd name="T1" fmla="*/ 68 h 1076"/>
                  <a:gd name="T2" fmla="*/ 0 w 96"/>
                  <a:gd name="T3" fmla="*/ 1076 h 1076"/>
                  <a:gd name="T4" fmla="*/ 96 w 96"/>
                  <a:gd name="T5" fmla="*/ 980 h 1076"/>
                  <a:gd name="T6" fmla="*/ 96 w 96"/>
                  <a:gd name="T7" fmla="*/ 0 h 1076"/>
                  <a:gd name="T8" fmla="*/ 0 w 96"/>
                  <a:gd name="T9" fmla="*/ 68 h 1076"/>
                </a:gdLst>
                <a:ahLst/>
                <a:cxnLst>
                  <a:cxn ang="0">
                    <a:pos x="T0" y="T1"/>
                  </a:cxn>
                  <a:cxn ang="0">
                    <a:pos x="T2" y="T3"/>
                  </a:cxn>
                  <a:cxn ang="0">
                    <a:pos x="T4" y="T5"/>
                  </a:cxn>
                  <a:cxn ang="0">
                    <a:pos x="T6" y="T7"/>
                  </a:cxn>
                  <a:cxn ang="0">
                    <a:pos x="T8" y="T9"/>
                  </a:cxn>
                </a:cxnLst>
                <a:rect l="0" t="0" r="r" b="b"/>
                <a:pathLst>
                  <a:path w="96" h="1076">
                    <a:moveTo>
                      <a:pt x="0" y="68"/>
                    </a:moveTo>
                    <a:lnTo>
                      <a:pt x="0" y="1076"/>
                    </a:lnTo>
                    <a:lnTo>
                      <a:pt x="96" y="980"/>
                    </a:lnTo>
                    <a:lnTo>
                      <a:pt x="96" y="0"/>
                    </a:lnTo>
                    <a:lnTo>
                      <a:pt x="0" y="68"/>
                    </a:lnTo>
                    <a:close/>
                  </a:path>
                </a:pathLst>
              </a:custGeom>
              <a:pattFill prst="smGrid">
                <a:fgClr>
                  <a:schemeClr val="bg2"/>
                </a:fgClr>
                <a:bgClr>
                  <a:schemeClr val="bg1"/>
                </a:bgClr>
              </a:pattFill>
              <a:ln>
                <a:noFill/>
              </a:ln>
              <a:effectLst>
                <a:prstShdw prst="shdw13" dist="12700" dir="10800000">
                  <a:schemeClr val="tx2">
                    <a:alpha val="50000"/>
                  </a:schemeClr>
                </a:prstShdw>
              </a:effectLst>
              <a:extLst>
                <a:ext uri="{91240B29-F687-4F45-9708-019B960494DF}">
                  <a14:hiddenLine xmlns:a14="http://schemas.microsoft.com/office/drawing/2010/main" w="9525">
                    <a:solidFill>
                      <a:schemeClr val="tx1"/>
                    </a:solidFill>
                    <a:round/>
                    <a:headEnd/>
                    <a:tailEnd/>
                  </a14:hiddenLine>
                </a:ext>
              </a:extLst>
            </p:spPr>
            <p:txBody>
              <a:bodyPr/>
              <a:lstStyle/>
              <a:p>
                <a:endParaRPr lang="vi-VN"/>
              </a:p>
            </p:txBody>
          </p:sp>
        </p:grpSp>
      </p:grpSp>
      <p:sp>
        <p:nvSpPr>
          <p:cNvPr id="118" name="Text Box 10"/>
          <p:cNvSpPr txBox="1">
            <a:spLocks noChangeArrowheads="1"/>
          </p:cNvSpPr>
          <p:nvPr/>
        </p:nvSpPr>
        <p:spPr bwMode="auto">
          <a:xfrm>
            <a:off x="1146412" y="570372"/>
            <a:ext cx="10317707" cy="1200329"/>
          </a:xfrm>
          <a:prstGeom prst="rect">
            <a:avLst/>
          </a:prstGeom>
          <a:noFill/>
          <a:ln w="38100">
            <a:solidFill>
              <a:srgbClr val="FF0000"/>
            </a:solidFill>
            <a:miter lim="800000"/>
            <a:headEnd/>
            <a:tailEnd/>
          </a:ln>
        </p:spPr>
        <p:txBody>
          <a:bodyPr wrap="square">
            <a:spAutoFit/>
          </a:bodyPr>
          <a:lstStyle/>
          <a:p>
            <a:pPr algn="just" eaLnBrk="0" hangingPunct="0">
              <a:spcBef>
                <a:spcPct val="50000"/>
              </a:spcBef>
            </a:pPr>
            <a:r>
              <a:rPr lang="en-US" sz="2400" b="1" i="1" dirty="0">
                <a:solidFill>
                  <a:srgbClr val="FF3399"/>
                </a:solidFill>
                <a:latin typeface="Times New Roman" pitchFamily="18" charset="0"/>
              </a:rPr>
              <a:t>C4. </a:t>
            </a:r>
            <a:r>
              <a:rPr lang="en-US" sz="2400" b="1" i="1" dirty="0">
                <a:latin typeface="Times New Roman" pitchFamily="18" charset="0"/>
              </a:rPr>
              <a:t>Nếu ta làm lại thí nghiệm ở hình 31.2 nhưng lần này cho nam châm quay quanh một trục thẳng đứng (hình 31.4) thì có hiện tượng gì xảy ra trong cuộn dây?</a:t>
            </a:r>
          </a:p>
        </p:txBody>
      </p:sp>
      <p:sp>
        <p:nvSpPr>
          <p:cNvPr id="119" name="Rectangle 2"/>
          <p:cNvSpPr txBox="1">
            <a:spLocks noChangeArrowheads="1"/>
          </p:cNvSpPr>
          <p:nvPr/>
        </p:nvSpPr>
        <p:spPr>
          <a:xfrm>
            <a:off x="4676690" y="-7518"/>
            <a:ext cx="2910718" cy="514350"/>
          </a:xfrm>
          <a:prstGeom prst="roundRect">
            <a:avLst/>
          </a:prstGeom>
          <a:solidFill>
            <a:schemeClr val="accent5">
              <a:lumMod val="75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vi-VN" sz="2700" b="1" dirty="0">
                <a:solidFill>
                  <a:srgbClr val="FF33CC"/>
                </a:solidFill>
                <a:latin typeface="Times New Roman" panose="02020603050405020304" pitchFamily="18" charset="0"/>
              </a:rPr>
              <a:t>VẬN DỤNG</a:t>
            </a:r>
            <a:endParaRPr lang="en-US" altLang="vi-VN" sz="2700" b="1" dirty="0">
              <a:solidFill>
                <a:schemeClr val="bg1"/>
              </a:solidFill>
              <a:latin typeface=".VnTimeH" panose="020B7200000000000000" pitchFamily="34" charset="0"/>
            </a:endParaRPr>
          </a:p>
        </p:txBody>
      </p:sp>
      <p:sp>
        <p:nvSpPr>
          <p:cNvPr id="120" name="Text Box 11"/>
          <p:cNvSpPr txBox="1">
            <a:spLocks noChangeArrowheads="1"/>
          </p:cNvSpPr>
          <p:nvPr/>
        </p:nvSpPr>
        <p:spPr bwMode="auto">
          <a:xfrm>
            <a:off x="5435309" y="1864339"/>
            <a:ext cx="1574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vi-VN" sz="2400" b="1" dirty="0">
                <a:solidFill>
                  <a:srgbClr val="FF0000"/>
                </a:solidFill>
                <a:latin typeface="Times New Roman" panose="02020603050405020304" pitchFamily="18" charset="0"/>
              </a:rPr>
              <a:t>Trả lời:</a:t>
            </a:r>
          </a:p>
        </p:txBody>
      </p:sp>
      <p:grpSp>
        <p:nvGrpSpPr>
          <p:cNvPr id="121" name="Group 4"/>
          <p:cNvGrpSpPr>
            <a:grpSpLocks/>
          </p:cNvGrpSpPr>
          <p:nvPr/>
        </p:nvGrpSpPr>
        <p:grpSpPr bwMode="auto">
          <a:xfrm>
            <a:off x="7524225" y="3901483"/>
            <a:ext cx="2895600" cy="609600"/>
            <a:chOff x="4032" y="2016"/>
            <a:chExt cx="1536" cy="384"/>
          </a:xfrm>
        </p:grpSpPr>
        <p:sp>
          <p:nvSpPr>
            <p:cNvPr id="122" name="AutoShape 5"/>
            <p:cNvSpPr>
              <a:spLocks noChangeArrowheads="1"/>
            </p:cNvSpPr>
            <p:nvPr/>
          </p:nvSpPr>
          <p:spPr bwMode="auto">
            <a:xfrm>
              <a:off x="4032" y="2016"/>
              <a:ext cx="816" cy="384"/>
            </a:xfrm>
            <a:prstGeom prst="cube">
              <a:avLst>
                <a:gd name="adj" fmla="val 25000"/>
              </a:avLst>
            </a:prstGeom>
            <a:solidFill>
              <a:srgbClr val="FF0000"/>
            </a:solidFill>
            <a:ln w="9525">
              <a:solidFill>
                <a:schemeClr val="tx1"/>
              </a:solidFill>
              <a:miter lim="800000"/>
              <a:headEnd/>
              <a:tailEnd/>
            </a:ln>
            <a:effectLst/>
          </p:spPr>
          <p:txBody>
            <a:bodyPr wrap="none" anchor="ctr"/>
            <a:lstStyle/>
            <a:p>
              <a:pPr algn="ctr"/>
              <a:r>
                <a:rPr lang="en-US" sz="2400">
                  <a:latin typeface="Arial" charset="0"/>
                </a:rPr>
                <a:t>N</a:t>
              </a:r>
            </a:p>
          </p:txBody>
        </p:sp>
        <p:sp>
          <p:nvSpPr>
            <p:cNvPr id="123" name="AutoShape 6"/>
            <p:cNvSpPr>
              <a:spLocks noChangeArrowheads="1"/>
            </p:cNvSpPr>
            <p:nvPr/>
          </p:nvSpPr>
          <p:spPr bwMode="auto">
            <a:xfrm>
              <a:off x="4752" y="2016"/>
              <a:ext cx="816" cy="384"/>
            </a:xfrm>
            <a:prstGeom prst="cube">
              <a:avLst>
                <a:gd name="adj" fmla="val 25000"/>
              </a:avLst>
            </a:prstGeom>
            <a:solidFill>
              <a:srgbClr val="00CC00"/>
            </a:solidFill>
            <a:ln w="9525">
              <a:solidFill>
                <a:schemeClr val="tx1"/>
              </a:solidFill>
              <a:miter lim="800000"/>
              <a:headEnd/>
              <a:tailEnd/>
            </a:ln>
            <a:effectLst/>
          </p:spPr>
          <p:txBody>
            <a:bodyPr wrap="none" anchor="ctr"/>
            <a:lstStyle/>
            <a:p>
              <a:pPr algn="ctr"/>
              <a:r>
                <a:rPr lang="en-US" sz="2400">
                  <a:latin typeface="Arial" charset="0"/>
                </a:rPr>
                <a:t>S</a:t>
              </a:r>
            </a:p>
          </p:txBody>
        </p:sp>
      </p:grpSp>
      <p:grpSp>
        <p:nvGrpSpPr>
          <p:cNvPr id="124" name="Group 4"/>
          <p:cNvGrpSpPr>
            <a:grpSpLocks/>
          </p:cNvGrpSpPr>
          <p:nvPr/>
        </p:nvGrpSpPr>
        <p:grpSpPr bwMode="auto">
          <a:xfrm>
            <a:off x="7524225" y="3898138"/>
            <a:ext cx="2895600" cy="609600"/>
            <a:chOff x="4032" y="2016"/>
            <a:chExt cx="1536" cy="384"/>
          </a:xfrm>
        </p:grpSpPr>
        <p:sp>
          <p:nvSpPr>
            <p:cNvPr id="125" name="AutoShape 5"/>
            <p:cNvSpPr>
              <a:spLocks noChangeArrowheads="1"/>
            </p:cNvSpPr>
            <p:nvPr/>
          </p:nvSpPr>
          <p:spPr bwMode="auto">
            <a:xfrm>
              <a:off x="4032" y="2016"/>
              <a:ext cx="816" cy="384"/>
            </a:xfrm>
            <a:prstGeom prst="cube">
              <a:avLst>
                <a:gd name="adj" fmla="val 25000"/>
              </a:avLst>
            </a:prstGeom>
            <a:solidFill>
              <a:srgbClr val="FF0000"/>
            </a:solidFill>
            <a:ln w="9525">
              <a:solidFill>
                <a:schemeClr val="tx1"/>
              </a:solidFill>
              <a:miter lim="800000"/>
              <a:headEnd/>
              <a:tailEnd/>
            </a:ln>
            <a:effectLst/>
          </p:spPr>
          <p:txBody>
            <a:bodyPr wrap="none" anchor="ctr"/>
            <a:lstStyle/>
            <a:p>
              <a:pPr algn="ctr"/>
              <a:r>
                <a:rPr lang="en-US" sz="2400">
                  <a:latin typeface="Arial" charset="0"/>
                </a:rPr>
                <a:t>N</a:t>
              </a:r>
            </a:p>
          </p:txBody>
        </p:sp>
        <p:sp>
          <p:nvSpPr>
            <p:cNvPr id="126" name="AutoShape 6"/>
            <p:cNvSpPr>
              <a:spLocks noChangeArrowheads="1"/>
            </p:cNvSpPr>
            <p:nvPr/>
          </p:nvSpPr>
          <p:spPr bwMode="auto">
            <a:xfrm>
              <a:off x="4752" y="2016"/>
              <a:ext cx="816" cy="384"/>
            </a:xfrm>
            <a:prstGeom prst="cube">
              <a:avLst>
                <a:gd name="adj" fmla="val 25000"/>
              </a:avLst>
            </a:prstGeom>
            <a:solidFill>
              <a:srgbClr val="00CC00"/>
            </a:solidFill>
            <a:ln w="9525">
              <a:solidFill>
                <a:schemeClr val="tx1"/>
              </a:solidFill>
              <a:miter lim="800000"/>
              <a:headEnd/>
              <a:tailEnd/>
            </a:ln>
            <a:effectLst/>
          </p:spPr>
          <p:txBody>
            <a:bodyPr wrap="none" anchor="ctr"/>
            <a:lstStyle/>
            <a:p>
              <a:pPr algn="ctr"/>
              <a:r>
                <a:rPr lang="en-US" sz="2400" dirty="0">
                  <a:latin typeface="Arial" charset="0"/>
                </a:rPr>
                <a:t>S</a:t>
              </a:r>
            </a:p>
          </p:txBody>
        </p:sp>
      </p:grpSp>
      <p:cxnSp>
        <p:nvCxnSpPr>
          <p:cNvPr id="3" name="Straight Connector 2"/>
          <p:cNvCxnSpPr/>
          <p:nvPr/>
        </p:nvCxnSpPr>
        <p:spPr>
          <a:xfrm>
            <a:off x="8952931" y="3332613"/>
            <a:ext cx="0" cy="651250"/>
          </a:xfrm>
          <a:prstGeom prst="line">
            <a:avLst/>
          </a:prstGeom>
          <a:ln w="3810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2700783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5067"/>
                                        </p:tgtEl>
                                        <p:attrNameLst>
                                          <p:attrName>style.visibility</p:attrName>
                                        </p:attrNameLst>
                                      </p:cBhvr>
                                      <p:to>
                                        <p:strVal val="visible"/>
                                      </p:to>
                                    </p:set>
                                    <p:anim calcmode="lin" valueType="num">
                                      <p:cBhvr>
                                        <p:cTn id="7" dur="500" fill="hold"/>
                                        <p:tgtEl>
                                          <p:spTgt spid="45067"/>
                                        </p:tgtEl>
                                        <p:attrNameLst>
                                          <p:attrName>ppt_w</p:attrName>
                                        </p:attrNameLst>
                                      </p:cBhvr>
                                      <p:tavLst>
                                        <p:tav tm="0">
                                          <p:val>
                                            <p:fltVal val="0"/>
                                          </p:val>
                                        </p:tav>
                                        <p:tav tm="100000">
                                          <p:val>
                                            <p:strVal val="#ppt_w"/>
                                          </p:val>
                                        </p:tav>
                                      </p:tavLst>
                                    </p:anim>
                                    <p:anim calcmode="lin" valueType="num">
                                      <p:cBhvr>
                                        <p:cTn id="8" dur="500" fill="hold"/>
                                        <p:tgtEl>
                                          <p:spTgt spid="45067"/>
                                        </p:tgtEl>
                                        <p:attrNameLst>
                                          <p:attrName>ppt_h</p:attrName>
                                        </p:attrNameLst>
                                      </p:cBhvr>
                                      <p:tavLst>
                                        <p:tav tm="0">
                                          <p:val>
                                            <p:fltVal val="0"/>
                                          </p:val>
                                        </p:tav>
                                        <p:tav tm="100000">
                                          <p:val>
                                            <p:strVal val="#ppt_h"/>
                                          </p:val>
                                        </p:tav>
                                      </p:tavLst>
                                    </p:anim>
                                    <p:animEffect transition="in" filter="fade">
                                      <p:cBhvr>
                                        <p:cTn id="9" dur="500"/>
                                        <p:tgtEl>
                                          <p:spTgt spid="45067"/>
                                        </p:tgtEl>
                                      </p:cBhvr>
                                    </p:animEffect>
                                  </p:childTnLst>
                                </p:cTn>
                              </p:par>
                            </p:childTnLst>
                          </p:cTn>
                        </p:par>
                      </p:childTnLst>
                    </p:cTn>
                  </p:par>
                  <p:par>
                    <p:cTn id="10" fill="hold">
                      <p:stCondLst>
                        <p:cond delay="indefinite"/>
                      </p:stCondLst>
                      <p:childTnLst>
                        <p:par>
                          <p:cTn id="11" fill="hold">
                            <p:stCondLst>
                              <p:cond delay="0"/>
                            </p:stCondLst>
                            <p:childTnLst>
                              <p:par>
                                <p:cTn id="12" presetID="45" presetClass="entr" presetSubtype="0" repeatCount="indefinite" fill="hold" nodeType="clickEffect">
                                  <p:stCondLst>
                                    <p:cond delay="0"/>
                                  </p:stCondLst>
                                  <p:endCondLst>
                                    <p:cond evt="onNext" delay="0">
                                      <p:tgtEl>
                                        <p:sldTgt/>
                                      </p:tgtEl>
                                    </p:cond>
                                  </p:endCondLst>
                                  <p:childTnLst>
                                    <p:set>
                                      <p:cBhvr>
                                        <p:cTn id="13" dur="1" fill="hold">
                                          <p:stCondLst>
                                            <p:cond delay="0"/>
                                          </p:stCondLst>
                                        </p:cTn>
                                        <p:tgtEl>
                                          <p:spTgt spid="121"/>
                                        </p:tgtEl>
                                        <p:attrNameLst>
                                          <p:attrName>style.visibility</p:attrName>
                                        </p:attrNameLst>
                                      </p:cBhvr>
                                      <p:to>
                                        <p:strVal val="visible"/>
                                      </p:to>
                                    </p:set>
                                    <p:animEffect transition="in" filter="fade">
                                      <p:cBhvr>
                                        <p:cTn id="14" dur="2000"/>
                                        <p:tgtEl>
                                          <p:spTgt spid="121"/>
                                        </p:tgtEl>
                                      </p:cBhvr>
                                    </p:animEffect>
                                    <p:anim calcmode="lin" valueType="num">
                                      <p:cBhvr>
                                        <p:cTn id="15" dur="2000" fill="hold"/>
                                        <p:tgtEl>
                                          <p:spTgt spid="121"/>
                                        </p:tgtEl>
                                        <p:attrNameLst>
                                          <p:attrName>ppt_w</p:attrName>
                                        </p:attrNameLst>
                                      </p:cBhvr>
                                      <p:tavLst>
                                        <p:tav tm="0" fmla="#ppt_w*sin(2.5*pi*$)">
                                          <p:val>
                                            <p:fltVal val="0"/>
                                          </p:val>
                                        </p:tav>
                                        <p:tav tm="100000">
                                          <p:val>
                                            <p:fltVal val="1"/>
                                          </p:val>
                                        </p:tav>
                                      </p:tavLst>
                                    </p:anim>
                                    <p:anim calcmode="lin" valueType="num">
                                      <p:cBhvr>
                                        <p:cTn id="16" dur="2000" fill="hold"/>
                                        <p:tgtEl>
                                          <p:spTgt spid="121"/>
                                        </p:tgtEl>
                                        <p:attrNameLst>
                                          <p:attrName>ppt_h</p:attrName>
                                        </p:attrNameLst>
                                      </p:cBhvr>
                                      <p:tavLst>
                                        <p:tav tm="0">
                                          <p:val>
                                            <p:strVal val="#ppt_h"/>
                                          </p:val>
                                        </p:tav>
                                        <p:tav tm="100000">
                                          <p:val>
                                            <p:strVal val="#ppt_h"/>
                                          </p:val>
                                        </p:tav>
                                      </p:tavLst>
                                    </p:anim>
                                  </p:childTnLst>
                                </p:cTn>
                              </p:par>
                              <p:par>
                                <p:cTn id="17" presetID="1" presetClass="exit" presetSubtype="0" fill="hold" nodeType="withEffect">
                                  <p:stCondLst>
                                    <p:cond delay="0"/>
                                  </p:stCondLst>
                                  <p:childTnLst>
                                    <p:set>
                                      <p:cBhvr>
                                        <p:cTn id="18" dur="1" fill="hold">
                                          <p:stCondLst>
                                            <p:cond delay="0"/>
                                          </p:stCondLst>
                                        </p:cTn>
                                        <p:tgtEl>
                                          <p:spTgt spid="124"/>
                                        </p:tgtEl>
                                        <p:attrNameLst>
                                          <p:attrName>style.visibility</p:attrName>
                                        </p:attrNameLst>
                                      </p:cBhvr>
                                      <p:to>
                                        <p:strVal val="hidden"/>
                                      </p:to>
                                    </p:set>
                                  </p:childTnLst>
                                </p:cTn>
                              </p:par>
                              <p:par>
                                <p:cTn id="19" presetID="1" presetClass="emph" presetSubtype="6" repeatCount="indefinite" fill="hold" nodeType="withEffect">
                                  <p:stCondLst>
                                    <p:cond delay="0"/>
                                  </p:stCondLst>
                                  <p:childTnLst>
                                    <p:animClr clrSpc="hsl" dir="cw">
                                      <p:cBhvr>
                                        <p:cTn id="20" dur="600" fill="hold"/>
                                        <p:tgtEl>
                                          <p:spTgt spid="45072"/>
                                        </p:tgtEl>
                                        <p:attrNameLst>
                                          <p:attrName>fillcolor</p:attrName>
                                        </p:attrNameLst>
                                      </p:cBhvr>
                                      <p:to>
                                        <a:srgbClr val="62F428"/>
                                      </p:to>
                                    </p:animClr>
                                    <p:set>
                                      <p:cBhvr>
                                        <p:cTn id="21" dur="600" fill="hold"/>
                                        <p:tgtEl>
                                          <p:spTgt spid="45072"/>
                                        </p:tgtEl>
                                        <p:attrNameLst>
                                          <p:attrName>fill.type</p:attrName>
                                        </p:attrNameLst>
                                      </p:cBhvr>
                                      <p:to>
                                        <p:strVal val="solid"/>
                                      </p:to>
                                    </p:set>
                                    <p:set>
                                      <p:cBhvr>
                                        <p:cTn id="22" dur="600" fill="hold"/>
                                        <p:tgtEl>
                                          <p:spTgt spid="45072"/>
                                        </p:tgtEl>
                                        <p:attrNameLst>
                                          <p:attrName>fill.on</p:attrName>
                                        </p:attrNameLst>
                                      </p:cBhvr>
                                      <p:to>
                                        <p:strVal val="true"/>
                                      </p:to>
                                    </p:set>
                                  </p:childTnLst>
                                </p:cTn>
                              </p:par>
                              <p:par>
                                <p:cTn id="23" presetID="1" presetClass="emph" presetSubtype="6" repeatCount="indefinite" fill="hold" grpId="0" nodeType="withEffect">
                                  <p:stCondLst>
                                    <p:cond delay="500"/>
                                  </p:stCondLst>
                                  <p:childTnLst>
                                    <p:animClr clrSpc="hsl" dir="cw">
                                      <p:cBhvr>
                                        <p:cTn id="24" dur="500" fill="hold"/>
                                        <p:tgtEl>
                                          <p:spTgt spid="45073"/>
                                        </p:tgtEl>
                                        <p:attrNameLst>
                                          <p:attrName>fillcolor</p:attrName>
                                        </p:attrNameLst>
                                      </p:cBhvr>
                                      <p:to>
                                        <a:srgbClr val="EE4230"/>
                                      </p:to>
                                    </p:animClr>
                                    <p:set>
                                      <p:cBhvr>
                                        <p:cTn id="25" dur="500" fill="hold"/>
                                        <p:tgtEl>
                                          <p:spTgt spid="45073"/>
                                        </p:tgtEl>
                                        <p:attrNameLst>
                                          <p:attrName>fill.type</p:attrName>
                                        </p:attrNameLst>
                                      </p:cBhvr>
                                      <p:to>
                                        <p:strVal val="solid"/>
                                      </p:to>
                                    </p:set>
                                    <p:set>
                                      <p:cBhvr>
                                        <p:cTn id="26" dur="500" fill="hold"/>
                                        <p:tgtEl>
                                          <p:spTgt spid="4507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7" grpId="0"/>
      <p:bldP spid="4507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948</TotalTime>
  <Words>1266</Words>
  <Application>Microsoft Office PowerPoint</Application>
  <PresentationFormat>Widescreen</PresentationFormat>
  <Paragraphs>144</Paragraphs>
  <Slides>19</Slides>
  <Notes>2</Notes>
  <HiddenSlides>0</HiddenSlides>
  <MMClips>1</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8" baseType="lpstr">
      <vt:lpstr>.VnTime</vt:lpstr>
      <vt:lpstr>.VnTimeH</vt:lpstr>
      <vt:lpstr>Arial</vt:lpstr>
      <vt:lpstr>Calibri</vt:lpstr>
      <vt:lpstr>Calibri Light</vt:lpstr>
      <vt:lpstr>Times New Roman</vt:lpstr>
      <vt:lpstr>Wingdings</vt:lpstr>
      <vt:lpstr>Office Theme</vt:lpstr>
      <vt:lpstr>Flash 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http://dichvusuamaytinhtainha.com/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ĐẶT VẤN ĐỀ</dc:title>
  <dc:creator>PC</dc:creator>
  <cp:lastModifiedBy>Techsi.vn</cp:lastModifiedBy>
  <cp:revision>46</cp:revision>
  <dcterms:created xsi:type="dcterms:W3CDTF">2022-01-09T09:10:39Z</dcterms:created>
  <dcterms:modified xsi:type="dcterms:W3CDTF">2023-01-27T16:45:31Z</dcterms:modified>
</cp:coreProperties>
</file>