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0" d="100"/>
          <a:sy n="70" d="100"/>
        </p:scale>
        <p:origin x="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4D07D69-9753-4BF8-B341-DCB06ABC4711}" type="datetimeFigureOut">
              <a:rPr lang="vi-VN" smtClean="0"/>
              <a:t>19/01/2022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2926254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4D07D69-9753-4BF8-B341-DCB06ABC4711}" type="datetimeFigureOut">
              <a:rPr lang="vi-VN" smtClean="0"/>
              <a:t>19/01/2022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2270917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4D07D69-9753-4BF8-B341-DCB06ABC4711}" type="datetimeFigureOut">
              <a:rPr lang="vi-VN" smtClean="0"/>
              <a:t>19/01/2022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101264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4D07D69-9753-4BF8-B341-DCB06ABC4711}" type="datetimeFigureOut">
              <a:rPr lang="vi-VN" smtClean="0"/>
              <a:t>19/01/2022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1867675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4D07D69-9753-4BF8-B341-DCB06ABC4711}" type="datetimeFigureOut">
              <a:rPr lang="vi-VN" smtClean="0"/>
              <a:t>19/01/2022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4065868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4D07D69-9753-4BF8-B341-DCB06ABC4711}" type="datetimeFigureOut">
              <a:rPr lang="vi-VN" smtClean="0"/>
              <a:t>19/01/2022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631281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4D07D69-9753-4BF8-B341-DCB06ABC4711}" type="datetimeFigureOut">
              <a:rPr lang="vi-VN" smtClean="0"/>
              <a:t>19/01/2022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2550648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4D07D69-9753-4BF8-B341-DCB06ABC4711}" type="datetimeFigureOut">
              <a:rPr lang="vi-VN" smtClean="0"/>
              <a:t>19/01/2022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2931459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07D69-9753-4BF8-B341-DCB06ABC4711}" type="datetimeFigureOut">
              <a:rPr lang="vi-VN" smtClean="0"/>
              <a:t>19/01/2022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153788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D07D69-9753-4BF8-B341-DCB06ABC4711}" type="datetimeFigureOut">
              <a:rPr lang="vi-VN" smtClean="0"/>
              <a:t>19/01/2022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2571708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D07D69-9753-4BF8-B341-DCB06ABC4711}" type="datetimeFigureOut">
              <a:rPr lang="vi-VN" smtClean="0"/>
              <a:t>19/01/2022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3BF1FCD-07AF-4F3F-A028-C4BDFBCFF2D3}" type="slidenum">
              <a:rPr lang="vi-VN" smtClean="0"/>
              <a:t>‹#›</a:t>
            </a:fld>
            <a:endParaRPr lang="vi-VN"/>
          </a:p>
        </p:txBody>
      </p:sp>
    </p:spTree>
    <p:extLst>
      <p:ext uri="{BB962C8B-B14F-4D97-AF65-F5344CB8AC3E}">
        <p14:creationId xmlns:p14="http://schemas.microsoft.com/office/powerpoint/2010/main" val="96504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07D69-9753-4BF8-B341-DCB06ABC4711}" type="datetimeFigureOut">
              <a:rPr lang="vi-VN" smtClean="0"/>
              <a:t>19/01/2022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F1FCD-07AF-4F3F-A028-C4BDFBCFF2D3}" type="slidenum">
              <a:rPr lang="vi-VN" smtClean="0"/>
              <a:t>‹#›</a:t>
            </a:fld>
            <a:endParaRPr lang="vi-VN"/>
          </a:p>
        </p:txBody>
      </p:sp>
    </p:spTree>
    <p:extLst>
      <p:ext uri="{BB962C8B-B14F-4D97-AF65-F5344CB8AC3E}">
        <p14:creationId xmlns:p14="http://schemas.microsoft.com/office/powerpoint/2010/main" val="1262809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6" name="Text Box 10"/>
          <p:cNvSpPr txBox="1">
            <a:spLocks noChangeArrowheads="1"/>
          </p:cNvSpPr>
          <p:nvPr/>
        </p:nvSpPr>
        <p:spPr bwMode="auto">
          <a:xfrm>
            <a:off x="564777" y="848537"/>
            <a:ext cx="11255188" cy="510778"/>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smtClean="0">
                <a:solidFill>
                  <a:srgbClr val="FF0000"/>
                </a:solidFill>
                <a:latin typeface="Times New Roman" panose="02020603050405020304" pitchFamily="18" charset="0"/>
                <a:cs typeface="Times New Roman" panose="02020603050405020304" pitchFamily="18" charset="0"/>
              </a:rPr>
              <a:t>Bài 1: </a:t>
            </a:r>
            <a:r>
              <a:rPr lang="en-US" sz="2400" b="1" i="1" dirty="0" err="1">
                <a:latin typeface="Times New Roman" panose="02020603050405020304" pitchFamily="18" charset="0"/>
                <a:cs typeface="Times New Roman" panose="02020603050405020304" pitchFamily="18" charset="0"/>
              </a:rPr>
              <a:t>Cách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dưới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cảm</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ứng</a:t>
            </a:r>
            <a:endParaRPr lang="en-US" sz="2400" b="1" i="1" dirty="0">
              <a:latin typeface="Times New Roman" panose="02020603050405020304" pitchFamily="18" charset="0"/>
              <a:cs typeface="Times New Roman" panose="02020603050405020304" pitchFamily="18" charset="0"/>
            </a:endParaRPr>
          </a:p>
        </p:txBody>
      </p:sp>
      <p:sp>
        <p:nvSpPr>
          <p:cNvPr id="2" name="Rectangle 1"/>
          <p:cNvSpPr/>
          <p:nvPr/>
        </p:nvSpPr>
        <p:spPr>
          <a:xfrm>
            <a:off x="1382923" y="1763269"/>
            <a:ext cx="9509195" cy="3323987"/>
          </a:xfrm>
          <a:prstGeom prst="rect">
            <a:avLst/>
          </a:prstGeom>
        </p:spPr>
        <p:txBody>
          <a:bodyPr wrap="square">
            <a:spAutoFit/>
          </a:bodyPr>
          <a:lstStyle/>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A.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Nối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hai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cực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pin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vào</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hai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cực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hai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đầu</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B.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Nối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hai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cực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nam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với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hai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đầu</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C.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Đưa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cực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acquy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từ</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ngoài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vào</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trong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kín</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D. Đưa một cực của nam châm từ ngoài vào trong một cuộn dây dẫn kín</a:t>
            </a:r>
            <a:r>
              <a:rPr lang="en-US" sz="2400" i="1" dirty="0" smtClean="0">
                <a:solidFill>
                  <a:srgbClr val="0066FF"/>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Oval 2"/>
          <p:cNvSpPr/>
          <p:nvPr/>
        </p:nvSpPr>
        <p:spPr>
          <a:xfrm>
            <a:off x="1353765" y="3872753"/>
            <a:ext cx="578223" cy="59167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1600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1736646"/>
          </a:xfrm>
          <a:prstGeom prst="roundRect">
            <a:avLst/>
          </a:prstGeom>
          <a:noFill/>
          <a:ln w="19050">
            <a:solidFill>
              <a:srgbClr val="0070C0"/>
            </a:solidFill>
            <a:miter lim="800000"/>
            <a:headEnd/>
            <a:tailEnd/>
          </a:ln>
        </p:spPr>
        <p:txBody>
          <a:bodyPr wrap="square">
            <a:spAutoFit/>
          </a:bodyPr>
          <a:lstStyle/>
          <a:p>
            <a:r>
              <a:rPr lang="en-US" sz="2400" b="1" i="1" dirty="0" smtClean="0">
                <a:solidFill>
                  <a:srgbClr val="FF0000"/>
                </a:solidFill>
                <a:latin typeface="Times New Roman" panose="02020603050405020304" pitchFamily="18" charset="0"/>
                <a:cs typeface="Times New Roman" panose="02020603050405020304" pitchFamily="18" charset="0"/>
              </a:rPr>
              <a:t>Bài 2: </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Đưa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cực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gần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kín</a:t>
            </a:r>
            <a:r>
              <a:rPr lang="en-US" sz="2400" b="1" i="1" dirty="0">
                <a:latin typeface="Times New Roman" panose="02020603050405020304" pitchFamily="18" charset="0"/>
                <a:cs typeface="Times New Roman" panose="02020603050405020304" pitchFamily="18" charset="0"/>
              </a:rPr>
              <a:t> ( </a:t>
            </a:r>
            <a:r>
              <a:rPr lang="en-US" sz="2400" b="1" i="1" dirty="0" err="1">
                <a:latin typeface="Times New Roman" panose="02020603050405020304" pitchFamily="18" charset="0"/>
                <a:cs typeface="Times New Roman" panose="02020603050405020304" pitchFamily="18" charset="0"/>
              </a:rPr>
              <a:t>Nghĩa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chuyển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động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tương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đối</a:t>
            </a:r>
            <a:r>
              <a:rPr lang="en-US" sz="2400" b="1" i="1" dirty="0">
                <a:latin typeface="Times New Roman" panose="02020603050405020304" pitchFamily="18" charset="0"/>
                <a:cs typeface="Times New Roman" panose="02020603050405020304" pitchFamily="18" charset="0"/>
              </a:rPr>
              <a:t> so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tìm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xem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trường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hợp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chuyển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động</a:t>
            </a:r>
            <a:r>
              <a:rPr lang="en-US" sz="2400" b="1" i="1" dirty="0">
                <a:latin typeface="Times New Roman" panose="02020603050405020304" pitchFamily="18" charset="0"/>
                <a:cs typeface="Times New Roman" panose="02020603050405020304" pitchFamily="18" charset="0"/>
              </a:rPr>
              <a:t> so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xuất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endParaRPr lang="en-US" sz="2400" b="1" i="1" dirty="0">
              <a:latin typeface="Times New Roman" panose="02020603050405020304" pitchFamily="18" charset="0"/>
              <a:cs typeface="Times New Roman" panose="02020603050405020304" pitchFamily="18" charset="0"/>
            </a:endParaRPr>
          </a:p>
        </p:txBody>
      </p:sp>
      <p:sp>
        <p:nvSpPr>
          <p:cNvPr id="5" name="AutoShape 60"/>
          <p:cNvSpPr>
            <a:spLocks noChangeArrowheads="1"/>
          </p:cNvSpPr>
          <p:nvPr/>
        </p:nvSpPr>
        <p:spPr bwMode="auto">
          <a:xfrm>
            <a:off x="2077571" y="64905"/>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2" name="Rectangle 1"/>
          <p:cNvSpPr/>
          <p:nvPr/>
        </p:nvSpPr>
        <p:spPr>
          <a:xfrm>
            <a:off x="5298141" y="2759215"/>
            <a:ext cx="1788459" cy="324576"/>
          </a:xfrm>
          <a:prstGeom prst="rect">
            <a:avLst/>
          </a:prstGeom>
        </p:spPr>
        <p:txBody>
          <a:bodyPr wrap="square">
            <a:spAutoFit/>
          </a:bodyPr>
          <a:lstStyle/>
          <a:p>
            <a:pPr marL="30480" marR="30480" algn="just">
              <a:lnSpc>
                <a:spcPts val="1800"/>
              </a:lnSpc>
              <a:spcAft>
                <a:spcPts val="1200"/>
              </a:spcAft>
            </a:pPr>
            <a:r>
              <a:rPr lang="en-US" sz="2400" b="1" dirty="0">
                <a:solidFill>
                  <a:srgbClr val="008000"/>
                </a:solidFill>
                <a:latin typeface="Arial" panose="020B0604020202020204" pitchFamily="34" charset="0"/>
                <a:ea typeface="Times New Roman" panose="02020603050405020304" pitchFamily="18" charset="0"/>
                <a:cs typeface="Times New Roman" panose="02020603050405020304" pitchFamily="18" charset="0"/>
              </a:rPr>
              <a:t>Lời giải</a:t>
            </a:r>
            <a:r>
              <a:rPr lang="en-US" sz="2400" b="1" dirty="0" smtClean="0">
                <a:solidFill>
                  <a:srgbClr val="008000"/>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415396" y="3257823"/>
            <a:ext cx="10122180" cy="1694695"/>
          </a:xfrm>
          <a:prstGeom prst="rect">
            <a:avLst/>
          </a:prstGeom>
        </p:spPr>
        <p:txBody>
          <a:bodyPr wrap="square">
            <a:spAutoFit/>
          </a:bodyPr>
          <a:lstStyle/>
          <a:p>
            <a:pPr marL="30480" marR="30480" algn="just">
              <a:lnSpc>
                <a:spcPct val="150000"/>
              </a:lnSpc>
              <a:spcAft>
                <a:spcPts val="1200"/>
              </a:spcAft>
            </a:pPr>
            <a:r>
              <a:rPr lang="en-US" sz="2400"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Trường hợp nam châm quay quanh một trục trùng với trục của cuộn dây thì trong cuộn dây dẫn có dòng điện cảm ứng do số lượng đường sức từ xuyên qua khung dây không thay đổi.</a:t>
            </a:r>
            <a:endParaRPr lang="en-US" sz="2400"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4272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r>
              <a:rPr lang="en-US" sz="2400" b="1" i="1" dirty="0" smtClean="0">
                <a:solidFill>
                  <a:srgbClr val="FF0000"/>
                </a:solidFill>
                <a:latin typeface="Times New Roman" panose="02020603050405020304" pitchFamily="18" charset="0"/>
                <a:cs typeface="Times New Roman" panose="02020603050405020304" pitchFamily="18" charset="0"/>
              </a:rPr>
              <a:t>Bài 3: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nghiệm</a:t>
            </a:r>
            <a:r>
              <a:rPr lang="en-US" sz="2400" b="1" i="1" dirty="0">
                <a:latin typeface="Times New Roman" panose="02020603050405020304" pitchFamily="18" charset="0"/>
                <a:cs typeface="Times New Roman" panose="02020603050405020304" pitchFamily="18" charset="0"/>
              </a:rPr>
              <a:t> ở </a:t>
            </a:r>
            <a:r>
              <a:rPr lang="en-US" sz="2400" b="1" i="1" dirty="0" err="1">
                <a:latin typeface="Times New Roman" panose="02020603050405020304" pitchFamily="18" charset="0"/>
                <a:cs typeface="Times New Roman" panose="02020603050405020304" pitchFamily="18" charset="0"/>
              </a:rPr>
              <a:t>hình</a:t>
            </a:r>
            <a:r>
              <a:rPr lang="en-US" sz="2400" b="1" i="1" dirty="0">
                <a:latin typeface="Times New Roman" panose="02020603050405020304" pitchFamily="18" charset="0"/>
                <a:cs typeface="Times New Roman" panose="02020603050405020304" pitchFamily="18" charset="0"/>
              </a:rPr>
              <a:t> 31.3 SGK,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thế</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kín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nếu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luôn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đóng</a:t>
            </a:r>
            <a:r>
              <a:rPr lang="en-US" sz="2400" b="1" i="1" dirty="0">
                <a:latin typeface="Times New Roman" panose="02020603050405020304" pitchFamily="18" charset="0"/>
                <a:cs typeface="Times New Roman" panose="02020603050405020304" pitchFamily="18" charset="0"/>
              </a:rPr>
              <a:t>?</a:t>
            </a:r>
          </a:p>
        </p:txBody>
      </p:sp>
      <p:sp>
        <p:nvSpPr>
          <p:cNvPr id="5"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pic>
        <p:nvPicPr>
          <p:cNvPr id="7" name="Picture 6" descr="Giải bài tập Vật lý lớp 9"/>
          <p:cNvPicPr/>
          <p:nvPr/>
        </p:nvPicPr>
        <p:blipFill>
          <a:blip r:embed="rId2">
            <a:extLst>
              <a:ext uri="{28A0092B-C50C-407E-A947-70E740481C1C}">
                <a14:useLocalDpi xmlns:a14="http://schemas.microsoft.com/office/drawing/2010/main" val="0"/>
              </a:ext>
            </a:extLst>
          </a:blip>
          <a:srcRect/>
          <a:stretch>
            <a:fillRect/>
          </a:stretch>
        </p:blipFill>
        <p:spPr bwMode="auto">
          <a:xfrm>
            <a:off x="8458200" y="2149876"/>
            <a:ext cx="3133165" cy="2489359"/>
          </a:xfrm>
          <a:prstGeom prst="rect">
            <a:avLst/>
          </a:prstGeom>
          <a:noFill/>
          <a:ln>
            <a:noFill/>
          </a:ln>
        </p:spPr>
      </p:pic>
      <p:sp>
        <p:nvSpPr>
          <p:cNvPr id="2" name="Rectangle 1"/>
          <p:cNvSpPr/>
          <p:nvPr/>
        </p:nvSpPr>
        <p:spPr>
          <a:xfrm>
            <a:off x="5309112" y="2115908"/>
            <a:ext cx="1766518" cy="324576"/>
          </a:xfrm>
          <a:prstGeom prst="rect">
            <a:avLst/>
          </a:prstGeom>
        </p:spPr>
        <p:txBody>
          <a:bodyPr wrap="square">
            <a:spAutoFit/>
          </a:bodyPr>
          <a:lstStyle/>
          <a:p>
            <a:pPr marL="30480" marR="30480" algn="just">
              <a:lnSpc>
                <a:spcPts val="1800"/>
              </a:lnSpc>
              <a:spcAft>
                <a:spcPts val="1200"/>
              </a:spcAft>
            </a:pPr>
            <a:r>
              <a:rPr lang="en-US" sz="2400" b="1" dirty="0">
                <a:solidFill>
                  <a:srgbClr val="008000"/>
                </a:solidFill>
                <a:latin typeface="Arial" panose="020B0604020202020204" pitchFamily="34" charset="0"/>
                <a:ea typeface="Times New Roman" panose="02020603050405020304" pitchFamily="18" charset="0"/>
                <a:cs typeface="Times New Roman" panose="02020603050405020304" pitchFamily="18" charset="0"/>
              </a:rPr>
              <a:t>Lời giải</a:t>
            </a:r>
            <a:r>
              <a:rPr lang="en-US" sz="2400" b="1" dirty="0" smtClean="0">
                <a:solidFill>
                  <a:srgbClr val="008000"/>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442290" y="2526079"/>
            <a:ext cx="6096000" cy="2308324"/>
          </a:xfrm>
          <a:prstGeom prst="rect">
            <a:avLst/>
          </a:prstGeom>
        </p:spPr>
        <p:txBody>
          <a:bodyPr>
            <a:spAutoFit/>
          </a:bodyPr>
          <a:lstStyle/>
          <a:p>
            <a:pPr marL="30480" marR="30480" algn="just">
              <a:lnSpc>
                <a:spcPct val="150000"/>
              </a:lnSpc>
              <a:spcAft>
                <a:spcPts val="1200"/>
              </a:spcAft>
            </a:pPr>
            <a:r>
              <a:rPr lang="en-US" sz="2400"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Ta đưa nam châm điện chuyển động lại gần hay ra xa cuộn dây dẫn kín để tạo ra dòng điện cảm ứng trong cuộn dây dẫn kín nếu để công tắc điện luôn đóng.</a:t>
            </a:r>
            <a:endParaRPr lang="en-US" sz="2400"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0287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1328023"/>
          </a:xfrm>
          <a:prstGeom prst="roundRect">
            <a:avLst/>
          </a:prstGeom>
          <a:noFill/>
          <a:ln w="19050">
            <a:solidFill>
              <a:srgbClr val="0070C0"/>
            </a:solidFill>
            <a:miter lim="800000"/>
            <a:headEnd/>
            <a:tailEnd/>
          </a:ln>
        </p:spPr>
        <p:txBody>
          <a:bodyPr wrap="square">
            <a:spAutoFit/>
          </a:bodyPr>
          <a:lstStyle/>
          <a:p>
            <a:r>
              <a:rPr lang="en-US" sz="2400" b="1" i="1" dirty="0" smtClean="0">
                <a:solidFill>
                  <a:srgbClr val="FF0000"/>
                </a:solidFill>
                <a:latin typeface="Times New Roman" pitchFamily="18" charset="0"/>
              </a:rPr>
              <a:t>Bài 4: </a:t>
            </a:r>
            <a:r>
              <a:rPr lang="en-US" sz="2400" b="1" i="1" dirty="0" err="1"/>
              <a:t>Hãy</a:t>
            </a:r>
            <a:r>
              <a:rPr lang="en-US" sz="2400" b="1" i="1" dirty="0"/>
              <a:t> </a:t>
            </a:r>
            <a:r>
              <a:rPr lang="en-US" sz="2400" b="1" i="1" dirty="0" err="1"/>
              <a:t>nghĩ</a:t>
            </a:r>
            <a:r>
              <a:rPr lang="en-US" sz="2400" b="1" i="1" dirty="0"/>
              <a:t> </a:t>
            </a:r>
            <a:r>
              <a:rPr lang="en-US" sz="2400" b="1" i="1" dirty="0" err="1"/>
              <a:t>ra</a:t>
            </a:r>
            <a:r>
              <a:rPr lang="en-US" sz="2400" b="1" i="1" dirty="0"/>
              <a:t> </a:t>
            </a:r>
            <a:r>
              <a:rPr lang="en-US" sz="2400" b="1" i="1" dirty="0" err="1"/>
              <a:t>một</a:t>
            </a:r>
            <a:r>
              <a:rPr lang="en-US" sz="2400" b="1" i="1" dirty="0"/>
              <a:t> </a:t>
            </a:r>
            <a:r>
              <a:rPr lang="en-US" sz="2400" b="1" i="1" dirty="0" err="1"/>
              <a:t>cách</a:t>
            </a:r>
            <a:r>
              <a:rPr lang="en-US" sz="2400" b="1" i="1" dirty="0"/>
              <a:t> </a:t>
            </a:r>
            <a:r>
              <a:rPr lang="en-US" sz="2400" b="1" i="1" dirty="0" err="1"/>
              <a:t>khác</a:t>
            </a:r>
            <a:r>
              <a:rPr lang="en-US" sz="2400" b="1" i="1" dirty="0"/>
              <a:t> so </a:t>
            </a:r>
            <a:r>
              <a:rPr lang="en-US" sz="2400" b="1" i="1" dirty="0" err="1"/>
              <a:t>với</a:t>
            </a:r>
            <a:r>
              <a:rPr lang="en-US" sz="2400" b="1" i="1" dirty="0"/>
              <a:t> </a:t>
            </a:r>
            <a:r>
              <a:rPr lang="en-US" sz="2400" b="1" i="1" dirty="0" err="1"/>
              <a:t>những</a:t>
            </a:r>
            <a:r>
              <a:rPr lang="en-US" sz="2400" b="1" i="1" dirty="0"/>
              <a:t> </a:t>
            </a:r>
            <a:r>
              <a:rPr lang="en-US" sz="2400" b="1" i="1" dirty="0" err="1"/>
              <a:t>cách</a:t>
            </a:r>
            <a:r>
              <a:rPr lang="en-US" sz="2400" b="1" i="1" dirty="0"/>
              <a:t> </a:t>
            </a:r>
            <a:r>
              <a:rPr lang="en-US" sz="2400" b="1" i="1" dirty="0" err="1"/>
              <a:t>đã</a:t>
            </a:r>
            <a:r>
              <a:rPr lang="en-US" sz="2400" b="1" i="1" dirty="0"/>
              <a:t> </a:t>
            </a:r>
            <a:r>
              <a:rPr lang="en-US" sz="2400" b="1" i="1" dirty="0" err="1"/>
              <a:t>nêu</a:t>
            </a:r>
            <a:r>
              <a:rPr lang="en-US" sz="2400" b="1" i="1" dirty="0"/>
              <a:t> </a:t>
            </a:r>
            <a:r>
              <a:rPr lang="en-US" sz="2400" b="1" i="1" dirty="0" err="1"/>
              <a:t>trong</a:t>
            </a:r>
            <a:r>
              <a:rPr lang="en-US" sz="2400" b="1" i="1" dirty="0"/>
              <a:t> SGK </a:t>
            </a:r>
            <a:r>
              <a:rPr lang="en-US" sz="2400" b="1" i="1" dirty="0" err="1"/>
              <a:t>và</a:t>
            </a:r>
            <a:r>
              <a:rPr lang="en-US" sz="2400" b="1" i="1" dirty="0"/>
              <a:t> </a:t>
            </a:r>
            <a:r>
              <a:rPr lang="en-US" sz="2400" b="1" i="1" dirty="0" err="1"/>
              <a:t>trong</a:t>
            </a:r>
            <a:r>
              <a:rPr lang="en-US" sz="2400" b="1" i="1" dirty="0"/>
              <a:t> </a:t>
            </a:r>
            <a:r>
              <a:rPr lang="en-US" sz="2400" b="1" i="1" dirty="0" err="1"/>
              <a:t>các</a:t>
            </a:r>
            <a:r>
              <a:rPr lang="en-US" sz="2400" b="1" i="1" dirty="0"/>
              <a:t> </a:t>
            </a:r>
            <a:r>
              <a:rPr lang="en-US" sz="2400" b="1" i="1" dirty="0" err="1"/>
              <a:t>bài</a:t>
            </a:r>
            <a:r>
              <a:rPr lang="en-US" sz="2400" b="1" i="1" dirty="0"/>
              <a:t> </a:t>
            </a:r>
            <a:r>
              <a:rPr lang="en-US" sz="2400" b="1" i="1" dirty="0" err="1"/>
              <a:t>tập</a:t>
            </a:r>
            <a:r>
              <a:rPr lang="en-US" sz="2400" b="1" i="1" dirty="0"/>
              <a:t> </a:t>
            </a:r>
            <a:r>
              <a:rPr lang="en-US" sz="2400" b="1" i="1" dirty="0" err="1"/>
              <a:t>trên</a:t>
            </a:r>
            <a:r>
              <a:rPr lang="en-US" sz="2400" b="1" i="1" dirty="0"/>
              <a:t> </a:t>
            </a:r>
            <a:r>
              <a:rPr lang="en-US" sz="2400" b="1" i="1" dirty="0" err="1"/>
              <a:t>khi</a:t>
            </a:r>
            <a:r>
              <a:rPr lang="en-US" sz="2400" b="1" i="1" dirty="0"/>
              <a:t> </a:t>
            </a:r>
            <a:r>
              <a:rPr lang="en-US" sz="2400" b="1" i="1" dirty="0" err="1"/>
              <a:t>dùng</a:t>
            </a:r>
            <a:r>
              <a:rPr lang="en-US" sz="2400" b="1" i="1" dirty="0"/>
              <a:t> </a:t>
            </a:r>
            <a:r>
              <a:rPr lang="en-US" sz="2400" b="1" i="1" dirty="0" err="1"/>
              <a:t>nam</a:t>
            </a:r>
            <a:r>
              <a:rPr lang="en-US" sz="2400" b="1" i="1" dirty="0"/>
              <a:t> </a:t>
            </a:r>
            <a:r>
              <a:rPr lang="en-US" sz="2400" b="1" i="1" dirty="0" err="1"/>
              <a:t>châm</a:t>
            </a:r>
            <a:r>
              <a:rPr lang="en-US" sz="2400" b="1" i="1" dirty="0"/>
              <a:t> </a:t>
            </a:r>
            <a:r>
              <a:rPr lang="en-US" sz="2400" b="1" i="1" dirty="0" err="1"/>
              <a:t>điện</a:t>
            </a:r>
            <a:r>
              <a:rPr lang="en-US" sz="2400" b="1" i="1" dirty="0"/>
              <a:t> (</a:t>
            </a:r>
            <a:r>
              <a:rPr lang="en-US" sz="2400" b="1" i="1" dirty="0" err="1"/>
              <a:t>hoặc</a:t>
            </a:r>
            <a:r>
              <a:rPr lang="en-US" sz="2400" b="1" i="1" dirty="0"/>
              <a:t> </a:t>
            </a:r>
            <a:r>
              <a:rPr lang="en-US" sz="2400" b="1" i="1" dirty="0" err="1"/>
              <a:t>nam</a:t>
            </a:r>
            <a:r>
              <a:rPr lang="en-US" sz="2400" b="1" i="1" dirty="0"/>
              <a:t> </a:t>
            </a:r>
            <a:r>
              <a:rPr lang="en-US" sz="2400" b="1" i="1" dirty="0" err="1"/>
              <a:t>châm</a:t>
            </a:r>
            <a:r>
              <a:rPr lang="en-US" sz="2400" b="1" i="1" dirty="0"/>
              <a:t> </a:t>
            </a:r>
            <a:r>
              <a:rPr lang="en-US" sz="2400" b="1" i="1" dirty="0" err="1"/>
              <a:t>vĩnh</a:t>
            </a:r>
            <a:r>
              <a:rPr lang="en-US" sz="2400" b="1" i="1" dirty="0"/>
              <a:t> </a:t>
            </a:r>
            <a:r>
              <a:rPr lang="en-US" sz="2400" b="1" i="1" dirty="0" err="1"/>
              <a:t>cửu</a:t>
            </a:r>
            <a:r>
              <a:rPr lang="en-US" sz="2400" b="1" i="1" dirty="0"/>
              <a:t>) </a:t>
            </a:r>
            <a:r>
              <a:rPr lang="en-US" sz="2400" b="1" i="1" dirty="0" err="1"/>
              <a:t>để</a:t>
            </a:r>
            <a:r>
              <a:rPr lang="en-US" sz="2400" b="1" i="1" dirty="0"/>
              <a:t> </a:t>
            </a:r>
            <a:r>
              <a:rPr lang="en-US" sz="2400" b="1" i="1" dirty="0" err="1"/>
              <a:t>tạo</a:t>
            </a:r>
            <a:r>
              <a:rPr lang="en-US" sz="2400" b="1" i="1" dirty="0"/>
              <a:t> </a:t>
            </a:r>
            <a:r>
              <a:rPr lang="en-US" sz="2400" b="1" i="1" dirty="0" err="1"/>
              <a:t>ra</a:t>
            </a:r>
            <a:r>
              <a:rPr lang="en-US" sz="2400" b="1" i="1" dirty="0"/>
              <a:t> </a:t>
            </a:r>
            <a:r>
              <a:rPr lang="en-US" sz="2400" b="1" i="1" dirty="0" err="1"/>
              <a:t>dòng</a:t>
            </a:r>
            <a:r>
              <a:rPr lang="en-US" sz="2400" b="1" i="1" dirty="0"/>
              <a:t> </a:t>
            </a:r>
            <a:r>
              <a:rPr lang="en-US" sz="2400" b="1" i="1" dirty="0" err="1"/>
              <a:t>điện</a:t>
            </a:r>
            <a:r>
              <a:rPr lang="en-US" sz="2400" b="1" i="1" dirty="0"/>
              <a:t> </a:t>
            </a:r>
            <a:r>
              <a:rPr lang="en-US" sz="2400" b="1" i="1" dirty="0" err="1"/>
              <a:t>cảm</a:t>
            </a:r>
            <a:r>
              <a:rPr lang="en-US" sz="2400" b="1" i="1" dirty="0"/>
              <a:t> </a:t>
            </a:r>
            <a:r>
              <a:rPr lang="en-US" sz="2400" b="1" i="1" dirty="0" err="1"/>
              <a:t>ứng</a:t>
            </a:r>
            <a:r>
              <a:rPr lang="en-US" sz="2400" b="1" i="1" dirty="0"/>
              <a:t>. </a:t>
            </a:r>
            <a:r>
              <a:rPr lang="en-US" sz="2400" b="1" i="1" dirty="0" err="1"/>
              <a:t>Đến</a:t>
            </a:r>
            <a:r>
              <a:rPr lang="en-US" sz="2400" b="1" i="1" dirty="0"/>
              <a:t> </a:t>
            </a:r>
            <a:r>
              <a:rPr lang="en-US" sz="2400" b="1" i="1" dirty="0" err="1"/>
              <a:t>lớp</a:t>
            </a:r>
            <a:r>
              <a:rPr lang="en-US" sz="2400" b="1" i="1" dirty="0"/>
              <a:t> </a:t>
            </a:r>
            <a:r>
              <a:rPr lang="en-US" sz="2400" b="1" i="1" dirty="0" err="1"/>
              <a:t>kiểm</a:t>
            </a:r>
            <a:r>
              <a:rPr lang="en-US" sz="2400" b="1" i="1" dirty="0"/>
              <a:t> </a:t>
            </a:r>
            <a:r>
              <a:rPr lang="en-US" sz="2400" b="1" i="1" dirty="0" err="1"/>
              <a:t>tra</a:t>
            </a:r>
            <a:r>
              <a:rPr lang="en-US" sz="2400" b="1" i="1" dirty="0"/>
              <a:t> </a:t>
            </a:r>
            <a:r>
              <a:rPr lang="en-US" sz="2400" b="1" i="1" dirty="0" err="1"/>
              <a:t>lại</a:t>
            </a:r>
            <a:r>
              <a:rPr lang="en-US" sz="2400" b="1" i="1" dirty="0"/>
              <a:t> </a:t>
            </a:r>
            <a:r>
              <a:rPr lang="en-US" sz="2400" b="1" i="1" dirty="0" err="1"/>
              <a:t>bằng</a:t>
            </a:r>
            <a:r>
              <a:rPr lang="en-US" sz="2400" b="1" i="1" dirty="0"/>
              <a:t> </a:t>
            </a:r>
            <a:r>
              <a:rPr lang="en-US" sz="2400" b="1" i="1" dirty="0" err="1"/>
              <a:t>thí</a:t>
            </a:r>
            <a:r>
              <a:rPr lang="en-US" sz="2400" b="1" i="1" dirty="0"/>
              <a:t> </a:t>
            </a:r>
            <a:r>
              <a:rPr lang="en-US" sz="2400" b="1" i="1" dirty="0" err="1"/>
              <a:t>nghiệm</a:t>
            </a:r>
            <a:endParaRPr lang="en-US" sz="2400" b="1" i="1" dirty="0"/>
          </a:p>
        </p:txBody>
      </p:sp>
      <p:sp>
        <p:nvSpPr>
          <p:cNvPr id="5"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2" name="Rectangle 2"/>
          <p:cNvSpPr>
            <a:spLocks noChangeArrowheads="1"/>
          </p:cNvSpPr>
          <p:nvPr/>
        </p:nvSpPr>
        <p:spPr bwMode="auto">
          <a:xfrm>
            <a:off x="5703384" y="2298643"/>
            <a:ext cx="13933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Lời giải</a:t>
            </a:r>
            <a:r>
              <a:rPr kumimoji="0" lang="en-US" altLang="en-US" sz="2400" b="1" i="0" u="none" strike="noStrike" cap="none" normalizeH="0" baseline="0" dirty="0" smtClean="0">
                <a:ln>
                  <a:noFill/>
                </a:ln>
                <a:solidFill>
                  <a:srgbClr val="00800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400" b="0" i="0" u="none" strike="noStrike" cap="none" normalizeH="0" baseline="0" dirty="0" smtClean="0">
              <a:ln>
                <a:noFill/>
              </a:ln>
              <a:solidFill>
                <a:schemeClr val="tx1"/>
              </a:solidFill>
              <a:effectLst/>
            </a:endParaRPr>
          </a:p>
        </p:txBody>
      </p:sp>
      <p:pic>
        <p:nvPicPr>
          <p:cNvPr id="1025"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0659" y="2529475"/>
            <a:ext cx="3695700" cy="18002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925928" y="2760308"/>
            <a:ext cx="6905728"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spcBef>
                <a:spcPct val="0"/>
              </a:spcBef>
              <a:spcAft>
                <a:spcPct val="0"/>
              </a:spcAft>
              <a:buClrTx/>
              <a:buSzTx/>
              <a:buFontTx/>
              <a:buNone/>
              <a:tabLst/>
            </a:pP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Thiết</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kế</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hai</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cuộn</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dây</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L</a:t>
            </a:r>
            <a:r>
              <a:rPr kumimoji="0" lang="en-US" altLang="en-US" sz="2000" b="0" i="1" u="none" strike="noStrike" cap="none" normalizeH="0" baseline="-3000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1</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v</a:t>
            </a:r>
            <a:r>
              <a:rPr kumimoji="0" lang="en-US" altLang="en-US" sz="2000" b="0" i="1" u="none" strike="noStrike" cap="none" normalizeH="0" baseline="0" dirty="0" err="1"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L</a:t>
            </a:r>
            <a:r>
              <a:rPr kumimoji="0" lang="en-US" altLang="en-US" sz="2000" b="0" i="1" u="none" strike="noStrike" cap="none" normalizeH="0" baseline="-3000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2</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được</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đặt</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cạnh</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nhau</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như</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h</a:t>
            </a:r>
            <a:r>
              <a:rPr kumimoji="0" lang="en-US" altLang="en-US" sz="2000" b="0" i="1" u="none" strike="noStrike" cap="none" normalizeH="0" baseline="0" dirty="0" err="1"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ì</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nh</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vẽ</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Trong</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đ</a:t>
            </a:r>
            <a:r>
              <a:rPr kumimoji="0" lang="en-US" altLang="en-US" sz="2000" b="0" i="1" u="none" strike="noStrike" cap="none" normalizeH="0" baseline="0" dirty="0" err="1"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cuộn</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L</a:t>
            </a:r>
            <a:r>
              <a:rPr kumimoji="0" lang="en-US" altLang="en-US" sz="2000" b="0" i="1" u="none" strike="noStrike" cap="none" normalizeH="0" baseline="-3000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2</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được</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nối</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với</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điện</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kế</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rất</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nhạy</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với</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kim</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điện</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kế</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chỉ</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số</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0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nằm</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ở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ch</a:t>
            </a:r>
            <a:r>
              <a:rPr kumimoji="0" lang="en-US" altLang="en-US" sz="2000" b="0" i="1" u="none" strike="noStrike" cap="none" normalizeH="0" baseline="0" dirty="0" err="1"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nh</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giữa</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mặt</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số</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0" i="1" u="none" strike="noStrike" cap="none" normalizeH="0" baseline="0" dirty="0" smtClean="0">
              <a:ln>
                <a:noFill/>
              </a:ln>
              <a:solidFill>
                <a:srgbClr val="0066FF"/>
              </a:solidFill>
              <a:effectLst/>
            </a:endParaRPr>
          </a:p>
          <a:p>
            <a:pPr marL="0" marR="0" lvl="0" indent="0" algn="just" defTabSz="914400" rtl="0" eaLnBrk="0" fontAlgn="base" latinLnBrk="0" hangingPunct="0">
              <a:spcBef>
                <a:spcPct val="0"/>
              </a:spcBef>
              <a:spcAft>
                <a:spcPct val="0"/>
              </a:spcAft>
              <a:buClrTx/>
              <a:buSzTx/>
              <a:buFontTx/>
              <a:buNone/>
              <a:tabLst/>
            </a:pP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Khi kh</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a K được đ</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ng, ta thấy kim điện kế bị lệch về một bên sau đ</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trở về vị tr</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số 0 cho tới khi kh</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a K mở th</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ì</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kim điện kế lệch về ph</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a ngược lại, rồi lại trở về vị tr</a:t>
            </a:r>
            <a:r>
              <a:rPr kumimoji="0" lang="en-US" altLang="en-US" sz="2000" b="0" i="1" u="none" strike="noStrike" cap="none" normalizeH="0" baseline="0" dirty="0" smtClean="0">
                <a:ln>
                  <a:noFill/>
                </a:ln>
                <a:solidFill>
                  <a:srgbClr val="0066FF"/>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 số 0</a:t>
            </a:r>
            <a:r>
              <a:rPr kumimoji="0" lang="en-US" altLang="en-US" sz="2000" b="0" i="1" u="none" strike="noStrike" cap="none" normalizeH="0" baseline="0" dirty="0" smtClean="0">
                <a:ln>
                  <a:noFill/>
                </a:ln>
                <a:solidFill>
                  <a:srgbClr val="0066FF"/>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0" i="1" u="none" strike="noStrike" cap="none" normalizeH="0" baseline="0" dirty="0" smtClean="0">
              <a:ln>
                <a:noFill/>
              </a:ln>
              <a:solidFill>
                <a:srgbClr val="0066FF"/>
              </a:solidFill>
              <a:effectLst/>
            </a:endParaRPr>
          </a:p>
        </p:txBody>
      </p:sp>
      <p:sp>
        <p:nvSpPr>
          <p:cNvPr id="4" name="Rectangle 3"/>
          <p:cNvSpPr/>
          <p:nvPr/>
        </p:nvSpPr>
        <p:spPr>
          <a:xfrm>
            <a:off x="925928" y="4699300"/>
            <a:ext cx="10655646" cy="1938992"/>
          </a:xfrm>
          <a:prstGeom prst="rect">
            <a:avLst/>
          </a:prstGeom>
        </p:spPr>
        <p:txBody>
          <a:bodyPr wrap="square">
            <a:spAutoFit/>
          </a:bodyPr>
          <a:lstStyle/>
          <a:p>
            <a:pPr lvl="0" algn="just" eaLnBrk="0" fontAlgn="base" hangingPunct="0">
              <a:spcBef>
                <a:spcPct val="0"/>
              </a:spcBef>
              <a:spcAft>
                <a:spcPct val="0"/>
              </a:spcAft>
            </a:pP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Giải th</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í</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ch:</a:t>
            </a:r>
            <a:endParaRPr lang="en-US" altLang="en-US" sz="2000" i="1" dirty="0">
              <a:solidFill>
                <a:srgbClr val="0066FF"/>
              </a:solidFill>
            </a:endParaRPr>
          </a:p>
          <a:p>
            <a:pPr lvl="0" algn="just" eaLnBrk="0" fontAlgn="base" hangingPunct="0">
              <a:spcBef>
                <a:spcPct val="0"/>
              </a:spcBef>
              <a:spcAft>
                <a:spcPct val="0"/>
              </a:spcAft>
            </a:pP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Dòng điện cảm ứng chỉ xuất hiện trong thời gian từ trường thay đổi, tức l</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à</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trong thời gian dòng điện thay đổi bằng c</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á</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ch mở hoặc đ</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ó</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ng kh</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ó</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a K. Còn thời gian dòng điện không đổi tức l</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à</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từ trường không thay đổi th</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ì</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không c</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ó</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dòng cảm ứng. Kim điện kế lệch về ph</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í</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a phải hay tr</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á</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i l</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à</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do số đường sức từ của ống dây L</a:t>
            </a:r>
            <a:r>
              <a:rPr lang="en-US" altLang="en-US" sz="2000" i="1" baseline="-30000" dirty="0">
                <a:solidFill>
                  <a:srgbClr val="0066FF"/>
                </a:solidFill>
                <a:latin typeface="Arial" panose="020B0604020202020204" pitchFamily="34" charset="0"/>
                <a:ea typeface="Times New Roman" panose="02020603050405020304" pitchFamily="18" charset="0"/>
                <a:cs typeface="Arial" panose="020B0604020202020204" pitchFamily="34" charset="0"/>
              </a:rPr>
              <a:t>1</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 </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gửi qua L</a:t>
            </a:r>
            <a:r>
              <a:rPr lang="en-US" altLang="en-US" sz="2000" i="1" baseline="-30000" dirty="0">
                <a:solidFill>
                  <a:srgbClr val="0066FF"/>
                </a:solidFill>
                <a:latin typeface="Arial" panose="020B0604020202020204" pitchFamily="34" charset="0"/>
                <a:ea typeface="Times New Roman" panose="02020603050405020304" pitchFamily="18" charset="0"/>
                <a:cs typeface="Arial" panose="020B0604020202020204" pitchFamily="34" charset="0"/>
              </a:rPr>
              <a:t>2</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 </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tăng lên hay giảm đi, tức l</a:t>
            </a:r>
            <a:r>
              <a:rPr lang="en-US" altLang="en-US" sz="2000" i="1" dirty="0">
                <a:solidFill>
                  <a:srgbClr val="0066FF"/>
                </a:solidFill>
                <a:latin typeface="Calibri" panose="020F0502020204030204" pitchFamily="34" charset="0"/>
                <a:ea typeface="Times New Roman" panose="02020603050405020304" pitchFamily="18" charset="0"/>
                <a:cs typeface="Arial" panose="020B0604020202020204" pitchFamily="34" charset="0"/>
              </a:rPr>
              <a:t>à</a:t>
            </a:r>
            <a:r>
              <a:rPr lang="en-US" altLang="en-US" sz="2000" i="1" dirty="0">
                <a:solidFill>
                  <a:srgbClr val="0066FF"/>
                </a:solidFill>
                <a:latin typeface="Arial" panose="020B0604020202020204" pitchFamily="34" charset="0"/>
                <a:ea typeface="Times New Roman" panose="02020603050405020304" pitchFamily="18" charset="0"/>
                <a:cs typeface="Arial" panose="020B0604020202020204" pitchFamily="34" charset="0"/>
              </a:rPr>
              <a:t> do dòng điện tăng lên hay giảm đi.</a:t>
            </a:r>
            <a:endParaRPr lang="en-US" altLang="en-US" sz="2000" i="1" dirty="0">
              <a:solidFill>
                <a:srgbClr val="0066FF"/>
              </a:solidFill>
              <a:latin typeface="Arial" panose="020B0604020202020204" pitchFamily="34" charset="0"/>
            </a:endParaRPr>
          </a:p>
        </p:txBody>
      </p:sp>
    </p:spTree>
    <p:extLst>
      <p:ext uri="{BB962C8B-B14F-4D97-AF65-F5344CB8AC3E}">
        <p14:creationId xmlns:p14="http://schemas.microsoft.com/office/powerpoint/2010/main" val="3669208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6" presetClass="entr" presetSubtype="16" fill="hold" nodeType="withEffect">
                                  <p:stCondLst>
                                    <p:cond delay="0"/>
                                  </p:stCondLst>
                                  <p:childTnLst>
                                    <p:set>
                                      <p:cBhvr>
                                        <p:cTn id="9" dur="1" fill="hold">
                                          <p:stCondLst>
                                            <p:cond delay="0"/>
                                          </p:stCondLst>
                                        </p:cTn>
                                        <p:tgtEl>
                                          <p:spTgt spid="1025"/>
                                        </p:tgtEl>
                                        <p:attrNameLst>
                                          <p:attrName>style.visibility</p:attrName>
                                        </p:attrNameLst>
                                      </p:cBhvr>
                                      <p:to>
                                        <p:strVal val="visible"/>
                                      </p:to>
                                    </p:set>
                                    <p:animEffect transition="in" filter="circle(in)">
                                      <p:cBhvr>
                                        <p:cTn id="10" dur="2000"/>
                                        <p:tgtEl>
                                          <p:spTgt spid="102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5: </a:t>
            </a:r>
            <a:r>
              <a:rPr lang="en-US" sz="2400" b="1" i="1" dirty="0" err="1" smtClean="0">
                <a:latin typeface="Times New Roman" panose="02020603050405020304" pitchFamily="18" charset="0"/>
                <a:cs typeface="Times New Roman" panose="02020603050405020304" pitchFamily="18" charset="0"/>
              </a:rPr>
              <a:t>Cách</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dưới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kín</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5"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2" name="Rectangle 1"/>
          <p:cNvSpPr/>
          <p:nvPr/>
        </p:nvSpPr>
        <p:spPr>
          <a:xfrm>
            <a:off x="1931988" y="1903687"/>
            <a:ext cx="9578694"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A.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Mắc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xen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vào</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chiếc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pin</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B.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Dùng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nam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mạnh</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đặt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gần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đầu</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C. Cho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cực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nam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chạm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vào</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D. Đưa một cực của thanh nam châm từ ngoài vào trong cuộn dây</a:t>
            </a:r>
            <a:r>
              <a:rPr lang="en-US" sz="2400" i="1" dirty="0" smtClean="0">
                <a:solidFill>
                  <a:srgbClr val="0066FF"/>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Oval 6"/>
          <p:cNvSpPr/>
          <p:nvPr/>
        </p:nvSpPr>
        <p:spPr>
          <a:xfrm>
            <a:off x="1837859" y="4013841"/>
            <a:ext cx="578223" cy="59167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70849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smtClean="0">
                <a:solidFill>
                  <a:srgbClr val="FF0000"/>
                </a:solidFill>
                <a:latin typeface="Times New Roman" panose="02020603050405020304" pitchFamily="18" charset="0"/>
                <a:cs typeface="Times New Roman" panose="02020603050405020304" pitchFamily="18" charset="0"/>
              </a:rPr>
              <a:t>Bài 6: </a:t>
            </a:r>
            <a:r>
              <a:rPr lang="en-US" sz="2400" b="1" i="1" dirty="0" err="1">
                <a:latin typeface="Times New Roman" panose="02020603050405020304" pitchFamily="18" charset="0"/>
                <a:cs typeface="Times New Roman" panose="02020603050405020304" pitchFamily="18" charset="0"/>
              </a:rPr>
              <a:t>Cách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dưới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được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kín</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5"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2" name="Rectangle 1"/>
          <p:cNvSpPr/>
          <p:nvPr/>
        </p:nvSpPr>
        <p:spPr>
          <a:xfrm>
            <a:off x="1290918" y="1928008"/>
            <a:ext cx="10529047" cy="3323987"/>
          </a:xfrm>
          <a:prstGeom prst="rect">
            <a:avLst/>
          </a:prstGeom>
        </p:spPr>
        <p:txBody>
          <a:bodyPr wrap="square">
            <a:spAutoFit/>
          </a:bodyPr>
          <a:lstStyle/>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A. Cho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chuyển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động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theo</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phương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song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song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với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các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đường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sức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từ</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ở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giữa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hai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nhánh</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thanh</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nam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U</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B. Cho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quay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cắt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các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đường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sức</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từ</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của</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nam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chữ</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U</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C. Cho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đầu</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nam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điện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chuyển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động</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lại</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gần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một</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đầu</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cuộn</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dây</a:t>
            </a: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 </a:t>
            </a:r>
            <a:r>
              <a:rPr lang="en-US" sz="2400" i="1" dirty="0" err="1">
                <a:solidFill>
                  <a:srgbClr val="0066FF"/>
                </a:solidFill>
                <a:latin typeface="Arial" panose="020B0604020202020204" pitchFamily="34" charset="0"/>
                <a:ea typeface="Times New Roman" panose="02020603050405020304" pitchFamily="18" charset="0"/>
                <a:cs typeface="Times New Roman" panose="02020603050405020304" pitchFamily="18" charset="0"/>
              </a:rPr>
              <a:t>dẫn</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Arial" panose="020B0604020202020204" pitchFamily="34" charset="0"/>
                <a:ea typeface="Times New Roman" panose="02020603050405020304" pitchFamily="18" charset="0"/>
                <a:cs typeface="Times New Roman" panose="02020603050405020304" pitchFamily="18" charset="0"/>
              </a:rPr>
              <a:t>D. Đặt nam châm điện ở trước đầu cuộn dây rồi ngắt mạch điện nam </a:t>
            </a:r>
            <a:r>
              <a:rPr lang="en-US" sz="2400" i="1" dirty="0" smtClean="0">
                <a:solidFill>
                  <a:srgbClr val="0066FF"/>
                </a:solidFill>
                <a:latin typeface="Arial" panose="020B0604020202020204" pitchFamily="34" charset="0"/>
                <a:ea typeface="Times New Roman" panose="02020603050405020304" pitchFamily="18" charset="0"/>
                <a:cs typeface="Times New Roman" panose="02020603050405020304" pitchFamily="18" charset="0"/>
              </a:rPr>
              <a:t>châm</a:t>
            </a:r>
            <a:endParaRPr lang="en-US" sz="2400" i="1" dirty="0">
              <a:solidFill>
                <a:srgbClr val="0066F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Oval 6"/>
          <p:cNvSpPr/>
          <p:nvPr/>
        </p:nvSpPr>
        <p:spPr>
          <a:xfrm>
            <a:off x="1192400" y="2062479"/>
            <a:ext cx="578223" cy="59167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04661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510778"/>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smtClean="0">
                <a:solidFill>
                  <a:srgbClr val="FF0000"/>
                </a:solidFill>
                <a:latin typeface="Times New Roman" panose="02020603050405020304" pitchFamily="18" charset="0"/>
                <a:cs typeface="Times New Roman" panose="02020603050405020304" pitchFamily="18" charset="0"/>
              </a:rPr>
              <a:t>Bài 7: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đinamo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xe</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đạp</a:t>
            </a:r>
            <a:endParaRPr lang="en-US" sz="2400" b="1" i="1" dirty="0">
              <a:latin typeface="Times New Roman" panose="02020603050405020304" pitchFamily="18" charset="0"/>
              <a:cs typeface="Times New Roman" panose="02020603050405020304" pitchFamily="18" charset="0"/>
            </a:endParaRPr>
          </a:p>
        </p:txBody>
      </p:sp>
      <p:sp>
        <p:nvSpPr>
          <p:cNvPr id="5"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2" name="Rectangle 1"/>
          <p:cNvSpPr/>
          <p:nvPr/>
        </p:nvSpPr>
        <p:spPr>
          <a:xfrm>
            <a:off x="1531470" y="1765477"/>
            <a:ext cx="10463306"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Nối</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đinamo</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cực</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acquy</a:t>
            </a:r>
            <a:endParaRPr lang="en-US" sz="2400" i="1" dirty="0">
              <a:solidFill>
                <a:srgbClr val="0066FF"/>
              </a:solidFill>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B. Cho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bánh</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xe</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đạp</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cọ</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xát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núm</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đinamô</a:t>
            </a:r>
            <a:endParaRPr lang="en-US" sz="2400" i="1" dirty="0">
              <a:solidFill>
                <a:srgbClr val="0066FF"/>
              </a:solidFill>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smtClean="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Làm </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cho nam châm trong đinamô quay trước cuộn dây.</a:t>
            </a:r>
            <a:endParaRPr lang="en-US" sz="2400" i="1" dirty="0">
              <a:solidFill>
                <a:srgbClr val="0066FF"/>
              </a:solidFill>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 Cho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xe</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đạp</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chạy</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nhanh</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đường</a:t>
            </a:r>
            <a:endParaRPr lang="en-US" sz="2400" i="1" dirty="0">
              <a:solidFill>
                <a:srgbClr val="0066F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Oval 6"/>
          <p:cNvSpPr/>
          <p:nvPr/>
        </p:nvSpPr>
        <p:spPr>
          <a:xfrm>
            <a:off x="1421000" y="3190812"/>
            <a:ext cx="578223" cy="59167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5362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510778"/>
          </a:xfrm>
          <a:prstGeom prst="roundRect">
            <a:avLst/>
          </a:prstGeom>
          <a:noFill/>
          <a:ln w="19050">
            <a:solidFill>
              <a:srgbClr val="0070C0"/>
            </a:solidFill>
            <a:miter lim="800000"/>
            <a:headEnd/>
            <a:tailEnd/>
          </a:ln>
        </p:spPr>
        <p:txBody>
          <a:bodyPr wrap="square">
            <a:spAutoFit/>
          </a:bodyPr>
          <a:lstStyle/>
          <a:p>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8: </a:t>
            </a:r>
            <a:r>
              <a:rPr lang="en-US" sz="2400" b="1" i="1" dirty="0" err="1" smtClean="0">
                <a:latin typeface="Times New Roman" panose="02020603050405020304" pitchFamily="18" charset="0"/>
                <a:cs typeface="Times New Roman" panose="02020603050405020304" pitchFamily="18" charset="0"/>
              </a:rPr>
              <a:t>Trong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hiện</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tượng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cảm</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ứng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điện</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từ</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cho</a:t>
            </a:r>
            <a:r>
              <a:rPr lang="en-US" sz="2400" b="1" i="1" dirty="0" smtClean="0">
                <a:latin typeface="Times New Roman" panose="02020603050405020304" pitchFamily="18" charset="0"/>
                <a:cs typeface="Times New Roman" panose="02020603050405020304" pitchFamily="18" charset="0"/>
              </a:rPr>
              <a:t> ta </a:t>
            </a:r>
            <a:r>
              <a:rPr lang="en-US" sz="2400" b="1" i="1" dirty="0" err="1" smtClean="0">
                <a:latin typeface="Times New Roman" panose="02020603050405020304" pitchFamily="18" charset="0"/>
                <a:cs typeface="Times New Roman" panose="02020603050405020304" pitchFamily="18" charset="0"/>
              </a:rPr>
              <a:t>nhận</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biết</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được</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điều</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gì</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5" name="AutoShape 60"/>
          <p:cNvSpPr>
            <a:spLocks noChangeArrowheads="1"/>
          </p:cNvSpPr>
          <p:nvPr/>
        </p:nvSpPr>
        <p:spPr bwMode="auto">
          <a:xfrm>
            <a:off x="1931988" y="103188"/>
            <a:ext cx="822960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31</a:t>
            </a:r>
            <a:r>
              <a:rPr lang="en-US" altLang="vi-VN" dirty="0" smtClean="0"/>
              <a:t>: </a:t>
            </a:r>
            <a:r>
              <a:rPr lang="en-US" altLang="vi-VN" b="1" dirty="0" smtClean="0">
                <a:solidFill>
                  <a:srgbClr val="FF0000"/>
                </a:solidFill>
              </a:rPr>
              <a:t>HIỆN TƯỢNG CẢM ỨNG ĐIỆN TỪ</a:t>
            </a:r>
            <a:endParaRPr lang="en-US" altLang="vi-VN" b="1" dirty="0">
              <a:solidFill>
                <a:srgbClr val="FF0000"/>
              </a:solidFill>
            </a:endParaRPr>
          </a:p>
        </p:txBody>
      </p:sp>
      <p:sp>
        <p:nvSpPr>
          <p:cNvPr id="2" name="Rectangle 1"/>
          <p:cNvSpPr/>
          <p:nvPr/>
        </p:nvSpPr>
        <p:spPr>
          <a:xfrm>
            <a:off x="1452283" y="1697698"/>
            <a:ext cx="10219764" cy="3323987"/>
          </a:xfrm>
          <a:prstGeom prst="rect">
            <a:avLst/>
          </a:prstGeom>
        </p:spPr>
        <p:txBody>
          <a:bodyPr wrap="square">
            <a:spAutoFit/>
          </a:bodyPr>
          <a:lstStyle/>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Dòng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cuộn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gần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châm</a:t>
            </a:r>
            <a:endParaRPr lang="en-US" sz="2400" i="1" dirty="0">
              <a:solidFill>
                <a:srgbClr val="0066FF"/>
              </a:solidFill>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Dòng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cuộn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châm</a:t>
            </a:r>
            <a:endParaRPr lang="en-US" sz="2400" i="1" dirty="0">
              <a:solidFill>
                <a:srgbClr val="0066FF"/>
              </a:solidFill>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Dòng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cuộn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kín</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quay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châm</a:t>
            </a:r>
            <a:endParaRPr lang="en-US" sz="2400" i="1" dirty="0">
              <a:solidFill>
                <a:srgbClr val="0066FF"/>
              </a:solidFill>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i="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D. Dòng điện xuất hiện trong cuộn dây khi cuộn dây chạm vào nam </a:t>
            </a:r>
            <a:r>
              <a:rPr lang="en-US" sz="2400" i="1" dirty="0" smtClean="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châm</a:t>
            </a:r>
          </a:p>
        </p:txBody>
      </p:sp>
      <p:sp>
        <p:nvSpPr>
          <p:cNvPr id="7" name="Oval 6"/>
          <p:cNvSpPr/>
          <p:nvPr/>
        </p:nvSpPr>
        <p:spPr>
          <a:xfrm>
            <a:off x="1353765" y="3186552"/>
            <a:ext cx="578223" cy="59167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5859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729</Words>
  <Application>Microsoft Office PowerPoint</Application>
  <PresentationFormat>Widescreen</PresentationFormat>
  <Paragraphs>45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4</cp:revision>
  <dcterms:created xsi:type="dcterms:W3CDTF">2022-01-17T10:53:49Z</dcterms:created>
  <dcterms:modified xsi:type="dcterms:W3CDTF">2022-01-18T17:13:52Z</dcterms:modified>
</cp:coreProperties>
</file>