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9" r:id="rId3"/>
    <p:sldId id="278" r:id="rId4"/>
    <p:sldId id="259" r:id="rId5"/>
    <p:sldId id="260" r:id="rId6"/>
    <p:sldId id="261" r:id="rId7"/>
    <p:sldId id="262" r:id="rId8"/>
    <p:sldId id="266" r:id="rId9"/>
    <p:sldId id="263" r:id="rId10"/>
    <p:sldId id="284" r:id="rId11"/>
    <p:sldId id="285" r:id="rId12"/>
    <p:sldId id="267" r:id="rId13"/>
    <p:sldId id="280" r:id="rId14"/>
    <p:sldId id="269" r:id="rId15"/>
    <p:sldId id="281" r:id="rId16"/>
    <p:sldId id="272" r:id="rId17"/>
    <p:sldId id="282" r:id="rId18"/>
    <p:sldId id="275" r:id="rId19"/>
    <p:sldId id="283" r:id="rId20"/>
    <p:sldId id="27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474" autoAdjust="0"/>
  </p:normalViewPr>
  <p:slideViewPr>
    <p:cSldViewPr snapToGrid="0">
      <p:cViewPr varScale="1">
        <p:scale>
          <a:sx n="109" d="100"/>
          <a:sy n="109" d="100"/>
        </p:scale>
        <p:origin x="10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FF668-AD2D-4BED-B878-9AF217F055B4}" type="datetimeFigureOut">
              <a:rPr lang="vi-VN" smtClean="0"/>
              <a:t>27/01/2023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D1ECD-5D53-4D7D-8A63-6AECD31312FA}" type="slidenum">
              <a:rPr lang="vi-VN" smtClean="0"/>
              <a:t>‹#›</a:t>
            </a:fld>
            <a:endParaRPr lang="vi-VN"/>
          </a:p>
        </p:txBody>
      </p:sp>
    </p:spTree>
    <p:extLst>
      <p:ext uri="{BB962C8B-B14F-4D97-AF65-F5344CB8AC3E}">
        <p14:creationId xmlns:p14="http://schemas.microsoft.com/office/powerpoint/2010/main" val="272817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F2D1ECD-5D53-4D7D-8A63-6AECD31312FA}" type="slidenum">
              <a:rPr lang="vi-VN" smtClean="0"/>
              <a:t>16</a:t>
            </a:fld>
            <a:endParaRPr lang="vi-VN"/>
          </a:p>
        </p:txBody>
      </p:sp>
    </p:spTree>
    <p:extLst>
      <p:ext uri="{BB962C8B-B14F-4D97-AF65-F5344CB8AC3E}">
        <p14:creationId xmlns:p14="http://schemas.microsoft.com/office/powerpoint/2010/main" val="359543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10FB6B-B11E-443D-B515-11D00274FECE}" type="slidenum">
              <a:rPr lang="en-US" altLang="vi-VN">
                <a:latin typeface="Calibri" panose="020F0502020204030204" pitchFamily="34" charset="0"/>
              </a:rPr>
              <a:pPr eaLnBrk="1" hangingPunct="1"/>
              <a:t>19</a:t>
            </a:fld>
            <a:endParaRPr lang="en-US" altLang="vi-VN">
              <a:latin typeface="Calibri" panose="020F0502020204030204" pitchFamily="34" charset="0"/>
            </a:endParaRPr>
          </a:p>
        </p:txBody>
      </p:sp>
    </p:spTree>
    <p:extLst>
      <p:ext uri="{BB962C8B-B14F-4D97-AF65-F5344CB8AC3E}">
        <p14:creationId xmlns:p14="http://schemas.microsoft.com/office/powerpoint/2010/main" val="232516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329AE3E-CE83-4143-8FC2-FE642B80DB0E}" type="datetimeFigureOut">
              <a:rPr lang="vi-VN" smtClean="0"/>
              <a:t>27/01/2023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54653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329AE3E-CE83-4143-8FC2-FE642B80DB0E}" type="datetimeFigureOut">
              <a:rPr lang="vi-VN" smtClean="0"/>
              <a:t>27/01/2023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373744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329AE3E-CE83-4143-8FC2-FE642B80DB0E}" type="datetimeFigureOut">
              <a:rPr lang="vi-VN" smtClean="0"/>
              <a:t>27/01/2023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59385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B95B4B9-9B91-45C3-962B-B58313457861}" type="slidenum">
              <a:rPr lang="en-US" altLang="vi-VN"/>
              <a:pPr/>
              <a:t>‹#›</a:t>
            </a:fld>
            <a:endParaRPr lang="en-US" altLang="vi-VN"/>
          </a:p>
        </p:txBody>
      </p:sp>
    </p:spTree>
    <p:extLst>
      <p:ext uri="{BB962C8B-B14F-4D97-AF65-F5344CB8AC3E}">
        <p14:creationId xmlns:p14="http://schemas.microsoft.com/office/powerpoint/2010/main" val="258258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329AE3E-CE83-4143-8FC2-FE642B80DB0E}" type="datetimeFigureOut">
              <a:rPr lang="vi-VN" smtClean="0"/>
              <a:t>27/01/2023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106560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29AE3E-CE83-4143-8FC2-FE642B80DB0E}" type="datetimeFigureOut">
              <a:rPr lang="vi-VN" smtClean="0"/>
              <a:t>27/01/2023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56490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329AE3E-CE83-4143-8FC2-FE642B80DB0E}" type="datetimeFigureOut">
              <a:rPr lang="vi-VN" smtClean="0"/>
              <a:t>27/01/2023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261295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329AE3E-CE83-4143-8FC2-FE642B80DB0E}" type="datetimeFigureOut">
              <a:rPr lang="vi-VN" smtClean="0"/>
              <a:t>27/01/2023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111063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329AE3E-CE83-4143-8FC2-FE642B80DB0E}" type="datetimeFigureOut">
              <a:rPr lang="vi-VN" smtClean="0"/>
              <a:t>27/01/2023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151886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9AE3E-CE83-4143-8FC2-FE642B80DB0E}" type="datetimeFigureOut">
              <a:rPr lang="vi-VN" smtClean="0"/>
              <a:t>27/01/2023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380619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29AE3E-CE83-4143-8FC2-FE642B80DB0E}" type="datetimeFigureOut">
              <a:rPr lang="vi-VN" smtClean="0"/>
              <a:t>27/01/2023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418750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29AE3E-CE83-4143-8FC2-FE642B80DB0E}" type="datetimeFigureOut">
              <a:rPr lang="vi-VN" smtClean="0"/>
              <a:t>27/01/2023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445922-E8A2-45C8-9AF1-274E5604BD7D}" type="slidenum">
              <a:rPr lang="vi-VN" smtClean="0"/>
              <a:t>‹#›</a:t>
            </a:fld>
            <a:endParaRPr lang="vi-VN"/>
          </a:p>
        </p:txBody>
      </p:sp>
    </p:spTree>
    <p:extLst>
      <p:ext uri="{BB962C8B-B14F-4D97-AF65-F5344CB8AC3E}">
        <p14:creationId xmlns:p14="http://schemas.microsoft.com/office/powerpoint/2010/main" val="286942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9AE3E-CE83-4143-8FC2-FE642B80DB0E}" type="datetimeFigureOut">
              <a:rPr lang="vi-VN" smtClean="0"/>
              <a:t>27/01/2023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45922-E8A2-45C8-9AF1-274E5604BD7D}" type="slidenum">
              <a:rPr lang="vi-VN" smtClean="0"/>
              <a:t>‹#›</a:t>
            </a:fld>
            <a:endParaRPr lang="vi-VN"/>
          </a:p>
        </p:txBody>
      </p:sp>
    </p:spTree>
    <p:extLst>
      <p:ext uri="{BB962C8B-B14F-4D97-AF65-F5344CB8AC3E}">
        <p14:creationId xmlns:p14="http://schemas.microsoft.com/office/powerpoint/2010/main" val="221493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866133" y="153256"/>
            <a:ext cx="4546599" cy="606285"/>
          </a:xfrm>
          <a:gradFill rotWithShape="1">
            <a:gsLst>
              <a:gs pos="0">
                <a:srgbClr val="5AC66F"/>
              </a:gs>
              <a:gs pos="50000">
                <a:schemeClr val="bg1"/>
              </a:gs>
              <a:gs pos="100000">
                <a:srgbClr val="5AC66F"/>
              </a:gs>
            </a:gsLst>
            <a:lin ang="5400000" scaled="1"/>
          </a:gradFill>
        </p:spPr>
        <p:txBody>
          <a:bodyPr/>
          <a:lstStyle/>
          <a:p>
            <a:pPr eaLnBrk="1" hangingPunct="1">
              <a:defRPr/>
            </a:pPr>
            <a:r>
              <a:rPr lang="en-US" sz="2800" dirty="0" smtClean="0">
                <a:solidFill>
                  <a:srgbClr val="FF3300"/>
                </a:solidFill>
                <a:latin typeface="Times New Roman" panose="02020603050405020304" pitchFamily="18" charset="0"/>
                <a:cs typeface="Times New Roman" panose="02020603050405020304" pitchFamily="18" charset="0"/>
              </a:rPr>
              <a:t>KIỂM TRA BÀI CŨ</a:t>
            </a:r>
            <a:endParaRPr lang="en-US" sz="2800" dirty="0">
              <a:solidFill>
                <a:srgbClr val="FF3300"/>
              </a:solidFill>
              <a:latin typeface="Times New Roman" panose="02020603050405020304" pitchFamily="18" charset="0"/>
              <a:cs typeface="Times New Roman" panose="02020603050405020304" pitchFamily="18" charset="0"/>
            </a:endParaRPr>
          </a:p>
        </p:txBody>
      </p:sp>
      <p:sp>
        <p:nvSpPr>
          <p:cNvPr id="50181" name="Text Box 5"/>
          <p:cNvSpPr txBox="1">
            <a:spLocks noChangeArrowheads="1"/>
          </p:cNvSpPr>
          <p:nvPr/>
        </p:nvSpPr>
        <p:spPr bwMode="auto">
          <a:xfrm>
            <a:off x="1922528" y="1471124"/>
            <a:ext cx="83804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i="1" dirty="0" smtClean="0">
                <a:solidFill>
                  <a:srgbClr val="0033CC"/>
                </a:solidFill>
                <a:latin typeface="Times New Roman" panose="02020603050405020304" pitchFamily="18" charset="0"/>
                <a:cs typeface="Times New Roman" panose="02020603050405020304" pitchFamily="18" charset="0"/>
              </a:rPr>
              <a:t>- Đưa nam châm lại gần hoặc ra xa cuộn dây và ngược lại</a:t>
            </a:r>
          </a:p>
          <a:p>
            <a:pPr>
              <a:spcBef>
                <a:spcPct val="50000"/>
              </a:spcBef>
            </a:pPr>
            <a:r>
              <a:rPr lang="en-US" altLang="vi-VN" i="1" dirty="0" smtClean="0">
                <a:solidFill>
                  <a:srgbClr val="0033CC"/>
                </a:solidFill>
                <a:latin typeface="Times New Roman" panose="02020603050405020304" pitchFamily="18" charset="0"/>
                <a:cs typeface="Times New Roman" panose="02020603050405020304" pitchFamily="18" charset="0"/>
              </a:rPr>
              <a:t>- Dòng điện chạy qua nam châm điện biến thiên.</a:t>
            </a:r>
            <a:endParaRPr lang="en-US" altLang="vi-VN" i="1" dirty="0">
              <a:solidFill>
                <a:srgbClr val="0033CC"/>
              </a:solidFill>
              <a:latin typeface="Times New Roman" panose="02020603050405020304" pitchFamily="18" charset="0"/>
              <a:cs typeface="Times New Roman" panose="02020603050405020304" pitchFamily="18" charset="0"/>
            </a:endParaRPr>
          </a:p>
        </p:txBody>
      </p:sp>
      <p:sp>
        <p:nvSpPr>
          <p:cNvPr id="150" name="Text Box 3"/>
          <p:cNvSpPr txBox="1">
            <a:spLocks noChangeArrowheads="1"/>
          </p:cNvSpPr>
          <p:nvPr/>
        </p:nvSpPr>
        <p:spPr bwMode="auto">
          <a:xfrm>
            <a:off x="1841874" y="931621"/>
            <a:ext cx="8901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en-US" altLang="en-US" sz="2400" b="1" i="1" dirty="0" smtClean="0">
                <a:latin typeface="Times New Roman" panose="02020603050405020304" pitchFamily="18" charset="0"/>
              </a:rPr>
              <a:t>Có thể tạo ra dòng điện cảm ứng theo những cách nào?</a:t>
            </a:r>
            <a:endParaRPr lang="en-US" altLang="en-US" sz="2400" b="1" i="1" dirty="0">
              <a:latin typeface="Times New Roman" panose="02020603050405020304" pitchFamily="18" charset="0"/>
            </a:endParaRPr>
          </a:p>
        </p:txBody>
      </p:sp>
      <p:sp>
        <p:nvSpPr>
          <p:cNvPr id="151" name="Text Box 4"/>
          <p:cNvSpPr txBox="1">
            <a:spLocks noChangeArrowheads="1"/>
          </p:cNvSpPr>
          <p:nvPr/>
        </p:nvSpPr>
        <p:spPr bwMode="auto">
          <a:xfrm>
            <a:off x="1851576" y="2701895"/>
            <a:ext cx="9807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2400" b="1" i="1" dirty="0" smtClean="0">
                <a:latin typeface="Times New Roman" panose="02020603050405020304" pitchFamily="18" charset="0"/>
              </a:rPr>
              <a:t>Làm </a:t>
            </a:r>
            <a:r>
              <a:rPr lang="en-US" altLang="vi-VN" sz="2400" b="1" i="1" dirty="0">
                <a:latin typeface="Times New Roman" panose="02020603050405020304" pitchFamily="18" charset="0"/>
              </a:rPr>
              <a:t>thế nào để có thể tạo ra dòng điện cảm ứng trong cuộn dây dẫn kín nếu để công tắc của nam châm </a:t>
            </a:r>
            <a:r>
              <a:rPr lang="en-US" altLang="vi-VN" sz="2400" b="1" i="1" dirty="0" smtClean="0">
                <a:latin typeface="Times New Roman" panose="02020603050405020304" pitchFamily="18" charset="0"/>
              </a:rPr>
              <a:t>điện trong hình sau luôn </a:t>
            </a:r>
            <a:r>
              <a:rPr lang="en-US" altLang="vi-VN" sz="2400" b="1" i="1" dirty="0">
                <a:latin typeface="Times New Roman" panose="02020603050405020304" pitchFamily="18" charset="0"/>
              </a:rPr>
              <a:t>đóng?</a:t>
            </a:r>
          </a:p>
        </p:txBody>
      </p:sp>
      <p:sp>
        <p:nvSpPr>
          <p:cNvPr id="152" name="Oval 5"/>
          <p:cNvSpPr>
            <a:spLocks noChangeArrowheads="1"/>
          </p:cNvSpPr>
          <p:nvPr/>
        </p:nvSpPr>
        <p:spPr bwMode="auto">
          <a:xfrm>
            <a:off x="576263" y="823826"/>
            <a:ext cx="1128713" cy="614363"/>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1</a:t>
            </a:r>
          </a:p>
        </p:txBody>
      </p:sp>
      <p:sp>
        <p:nvSpPr>
          <p:cNvPr id="153" name="Oval 6"/>
          <p:cNvSpPr>
            <a:spLocks noChangeArrowheads="1"/>
          </p:cNvSpPr>
          <p:nvPr/>
        </p:nvSpPr>
        <p:spPr bwMode="auto">
          <a:xfrm>
            <a:off x="667592" y="2620783"/>
            <a:ext cx="1095375" cy="623888"/>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2</a:t>
            </a:r>
          </a:p>
        </p:txBody>
      </p:sp>
      <p:grpSp>
        <p:nvGrpSpPr>
          <p:cNvPr id="156" name="Group 155"/>
          <p:cNvGrpSpPr/>
          <p:nvPr/>
        </p:nvGrpSpPr>
        <p:grpSpPr>
          <a:xfrm>
            <a:off x="8041341" y="3532892"/>
            <a:ext cx="3926543" cy="2236458"/>
            <a:chOff x="5787974" y="2564790"/>
            <a:chExt cx="5781675" cy="2952750"/>
          </a:xfrm>
        </p:grpSpPr>
        <p:grpSp>
          <p:nvGrpSpPr>
            <p:cNvPr id="157" name="Group 156"/>
            <p:cNvGrpSpPr/>
            <p:nvPr/>
          </p:nvGrpSpPr>
          <p:grpSpPr>
            <a:xfrm>
              <a:off x="5787974" y="2564790"/>
              <a:ext cx="5781675" cy="2946400"/>
              <a:chOff x="5787974" y="2564790"/>
              <a:chExt cx="5781675" cy="2946400"/>
            </a:xfrm>
          </p:grpSpPr>
          <p:sp>
            <p:nvSpPr>
              <p:cNvPr id="161" name="Oval 16"/>
              <p:cNvSpPr>
                <a:spLocks noChangeArrowheads="1"/>
              </p:cNvSpPr>
              <p:nvPr/>
            </p:nvSpPr>
            <p:spPr bwMode="auto">
              <a:xfrm rot="20820323">
                <a:off x="6059437" y="2771166"/>
                <a:ext cx="163513" cy="465137"/>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2" name="Oval 17"/>
              <p:cNvSpPr>
                <a:spLocks noChangeArrowheads="1"/>
              </p:cNvSpPr>
              <p:nvPr/>
            </p:nvSpPr>
            <p:spPr bwMode="auto">
              <a:xfrm rot="20820323">
                <a:off x="5876874" y="3074377"/>
                <a:ext cx="146050" cy="381000"/>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 name="Rectangle 18"/>
              <p:cNvSpPr>
                <a:spLocks noChangeArrowheads="1"/>
              </p:cNvSpPr>
              <p:nvPr/>
            </p:nvSpPr>
            <p:spPr bwMode="auto">
              <a:xfrm rot="20820323">
                <a:off x="5787974" y="3302977"/>
                <a:ext cx="342900" cy="1095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 name="Rectangle 19"/>
              <p:cNvSpPr>
                <a:spLocks noChangeArrowheads="1"/>
              </p:cNvSpPr>
              <p:nvPr/>
            </p:nvSpPr>
            <p:spPr bwMode="auto">
              <a:xfrm rot="20820323">
                <a:off x="6008636" y="3102952"/>
                <a:ext cx="342900" cy="1095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5" name="Freeform 21" descr="Small grid"/>
              <p:cNvSpPr>
                <a:spLocks/>
              </p:cNvSpPr>
              <p:nvPr/>
            </p:nvSpPr>
            <p:spPr bwMode="auto">
              <a:xfrm>
                <a:off x="5843536" y="2998177"/>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66" name="Freeform 22"/>
              <p:cNvSpPr>
                <a:spLocks/>
              </p:cNvSpPr>
              <p:nvPr/>
            </p:nvSpPr>
            <p:spPr bwMode="auto">
              <a:xfrm>
                <a:off x="6407099" y="330774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7" name="Freeform 23"/>
              <p:cNvSpPr>
                <a:spLocks/>
              </p:cNvSpPr>
              <p:nvPr/>
            </p:nvSpPr>
            <p:spPr bwMode="auto">
              <a:xfrm>
                <a:off x="5959425" y="4445978"/>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8" name="Freeform 24"/>
              <p:cNvSpPr>
                <a:spLocks/>
              </p:cNvSpPr>
              <p:nvPr/>
            </p:nvSpPr>
            <p:spPr bwMode="auto">
              <a:xfrm>
                <a:off x="5968950" y="330774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9" name="Freeform 25" descr="Small grid"/>
              <p:cNvSpPr>
                <a:spLocks/>
              </p:cNvSpPr>
              <p:nvPr/>
            </p:nvSpPr>
            <p:spPr bwMode="auto">
              <a:xfrm>
                <a:off x="8002537" y="3012465"/>
                <a:ext cx="595313" cy="2005012"/>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sp>
            <p:nvSpPr>
              <p:cNvPr id="170" name="Line 26"/>
              <p:cNvSpPr>
                <a:spLocks noChangeShapeType="1"/>
              </p:cNvSpPr>
              <p:nvPr/>
            </p:nvSpPr>
            <p:spPr bwMode="auto">
              <a:xfrm>
                <a:off x="6273749" y="3388702"/>
                <a:ext cx="152400"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1" name="Line 27"/>
              <p:cNvSpPr>
                <a:spLocks noChangeShapeType="1"/>
              </p:cNvSpPr>
              <p:nvPr/>
            </p:nvSpPr>
            <p:spPr bwMode="auto">
              <a:xfrm flipV="1">
                <a:off x="6426149" y="3312502"/>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2" name="Line 28"/>
              <p:cNvSpPr>
                <a:spLocks noChangeShapeType="1"/>
              </p:cNvSpPr>
              <p:nvPr/>
            </p:nvSpPr>
            <p:spPr bwMode="auto">
              <a:xfrm flipH="1">
                <a:off x="6159449" y="3306152"/>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3" name="Line 29"/>
              <p:cNvSpPr>
                <a:spLocks noChangeShapeType="1"/>
              </p:cNvSpPr>
              <p:nvPr/>
            </p:nvSpPr>
            <p:spPr bwMode="auto">
              <a:xfrm flipH="1">
                <a:off x="6216599" y="3299802"/>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 name="Line 30"/>
              <p:cNvSpPr>
                <a:spLocks noChangeShapeType="1"/>
              </p:cNvSpPr>
              <p:nvPr/>
            </p:nvSpPr>
            <p:spPr bwMode="auto">
              <a:xfrm flipH="1">
                <a:off x="6273749" y="3299802"/>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5" name="Group 31"/>
              <p:cNvGrpSpPr>
                <a:grpSpLocks/>
              </p:cNvGrpSpPr>
              <p:nvPr/>
            </p:nvGrpSpPr>
            <p:grpSpPr bwMode="auto">
              <a:xfrm>
                <a:off x="6324549" y="3299802"/>
                <a:ext cx="495300" cy="387350"/>
                <a:chOff x="2088" y="2536"/>
                <a:chExt cx="312" cy="244"/>
              </a:xfrm>
            </p:grpSpPr>
            <p:sp>
              <p:nvSpPr>
                <p:cNvPr id="312" name="Line 3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3" name="Line 3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4" name="Line 3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6" name="Group 35"/>
              <p:cNvGrpSpPr>
                <a:grpSpLocks/>
              </p:cNvGrpSpPr>
              <p:nvPr/>
            </p:nvGrpSpPr>
            <p:grpSpPr bwMode="auto">
              <a:xfrm>
                <a:off x="6489649" y="3299802"/>
                <a:ext cx="495300" cy="387350"/>
                <a:chOff x="2088" y="2536"/>
                <a:chExt cx="312" cy="244"/>
              </a:xfrm>
            </p:grpSpPr>
            <p:sp>
              <p:nvSpPr>
                <p:cNvPr id="309" name="Line 3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0" name="Line 3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1" name="Line 3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7" name="Group 39"/>
              <p:cNvGrpSpPr>
                <a:grpSpLocks/>
              </p:cNvGrpSpPr>
              <p:nvPr/>
            </p:nvGrpSpPr>
            <p:grpSpPr bwMode="auto">
              <a:xfrm>
                <a:off x="6654749" y="3299802"/>
                <a:ext cx="495300" cy="387350"/>
                <a:chOff x="2088" y="2536"/>
                <a:chExt cx="312" cy="244"/>
              </a:xfrm>
            </p:grpSpPr>
            <p:sp>
              <p:nvSpPr>
                <p:cNvPr id="306" name="Line 40"/>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 name="Line 41"/>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8" name="Line 42"/>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8" name="Group 43"/>
              <p:cNvGrpSpPr>
                <a:grpSpLocks/>
              </p:cNvGrpSpPr>
              <p:nvPr/>
            </p:nvGrpSpPr>
            <p:grpSpPr bwMode="auto">
              <a:xfrm>
                <a:off x="6819849" y="3299802"/>
                <a:ext cx="495300" cy="387350"/>
                <a:chOff x="2088" y="2536"/>
                <a:chExt cx="312" cy="244"/>
              </a:xfrm>
            </p:grpSpPr>
            <p:sp>
              <p:nvSpPr>
                <p:cNvPr id="303" name="Line 44"/>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4" name="Line 45"/>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5" name="Line 46"/>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9" name="Group 47"/>
              <p:cNvGrpSpPr>
                <a:grpSpLocks/>
              </p:cNvGrpSpPr>
              <p:nvPr/>
            </p:nvGrpSpPr>
            <p:grpSpPr bwMode="auto">
              <a:xfrm>
                <a:off x="6984949" y="3299802"/>
                <a:ext cx="495300" cy="387350"/>
                <a:chOff x="2088" y="2536"/>
                <a:chExt cx="312" cy="244"/>
              </a:xfrm>
            </p:grpSpPr>
            <p:sp>
              <p:nvSpPr>
                <p:cNvPr id="300" name="Line 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1" name="Line 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2" name="Line 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0" name="Group 51"/>
              <p:cNvGrpSpPr>
                <a:grpSpLocks/>
              </p:cNvGrpSpPr>
              <p:nvPr/>
            </p:nvGrpSpPr>
            <p:grpSpPr bwMode="auto">
              <a:xfrm>
                <a:off x="7143699" y="3306152"/>
                <a:ext cx="495300" cy="387350"/>
                <a:chOff x="2088" y="2536"/>
                <a:chExt cx="312" cy="244"/>
              </a:xfrm>
            </p:grpSpPr>
            <p:sp>
              <p:nvSpPr>
                <p:cNvPr id="297" name="Line 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8" name="Line 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9" name="Line 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1" name="Group 55"/>
              <p:cNvGrpSpPr>
                <a:grpSpLocks/>
              </p:cNvGrpSpPr>
              <p:nvPr/>
            </p:nvGrpSpPr>
            <p:grpSpPr bwMode="auto">
              <a:xfrm>
                <a:off x="7315149" y="3299802"/>
                <a:ext cx="495300" cy="387350"/>
                <a:chOff x="2088" y="2536"/>
                <a:chExt cx="312" cy="244"/>
              </a:xfrm>
            </p:grpSpPr>
            <p:sp>
              <p:nvSpPr>
                <p:cNvPr id="294" name="Line 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5" name="Line 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6" name="Line 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2" name="Group 59"/>
              <p:cNvGrpSpPr>
                <a:grpSpLocks/>
              </p:cNvGrpSpPr>
              <p:nvPr/>
            </p:nvGrpSpPr>
            <p:grpSpPr bwMode="auto">
              <a:xfrm>
                <a:off x="7480249" y="3299802"/>
                <a:ext cx="495300" cy="387350"/>
                <a:chOff x="2088" y="2536"/>
                <a:chExt cx="312" cy="244"/>
              </a:xfrm>
            </p:grpSpPr>
            <p:sp>
              <p:nvSpPr>
                <p:cNvPr id="291" name="Line 60"/>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2" name="Line 61"/>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3" name="Line 62"/>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3" name="Group 63"/>
              <p:cNvGrpSpPr>
                <a:grpSpLocks/>
              </p:cNvGrpSpPr>
              <p:nvPr/>
            </p:nvGrpSpPr>
            <p:grpSpPr bwMode="auto">
              <a:xfrm>
                <a:off x="7638999" y="3306152"/>
                <a:ext cx="495300" cy="387350"/>
                <a:chOff x="2088" y="2536"/>
                <a:chExt cx="312" cy="244"/>
              </a:xfrm>
            </p:grpSpPr>
            <p:sp>
              <p:nvSpPr>
                <p:cNvPr id="288" name="Line 64"/>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9" name="Line 65"/>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0" name="Line 66"/>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84" name="Line 67"/>
              <p:cNvSpPr>
                <a:spLocks noChangeShapeType="1"/>
              </p:cNvSpPr>
              <p:nvPr/>
            </p:nvSpPr>
            <p:spPr bwMode="auto">
              <a:xfrm flipH="1">
                <a:off x="6111824" y="3491891"/>
                <a:ext cx="190500" cy="18573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5" name="Line 68"/>
              <p:cNvSpPr>
                <a:spLocks noChangeShapeType="1"/>
              </p:cNvSpPr>
              <p:nvPr/>
            </p:nvSpPr>
            <p:spPr bwMode="auto">
              <a:xfrm flipH="1">
                <a:off x="6173736" y="3493477"/>
                <a:ext cx="128588"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6" name="Line 69"/>
              <p:cNvSpPr>
                <a:spLocks noChangeShapeType="1"/>
              </p:cNvSpPr>
              <p:nvPr/>
            </p:nvSpPr>
            <p:spPr bwMode="auto">
              <a:xfrm>
                <a:off x="5926086" y="330774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7" name="Line 70"/>
              <p:cNvSpPr>
                <a:spLocks noChangeShapeType="1"/>
              </p:cNvSpPr>
              <p:nvPr/>
            </p:nvSpPr>
            <p:spPr bwMode="auto">
              <a:xfrm>
                <a:off x="6000699" y="3291866"/>
                <a:ext cx="25400" cy="71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8" name="Rectangle 71"/>
              <p:cNvSpPr>
                <a:spLocks noChangeArrowheads="1"/>
              </p:cNvSpPr>
              <p:nvPr/>
            </p:nvSpPr>
            <p:spPr bwMode="auto">
              <a:xfrm rot="20820323">
                <a:off x="6038800" y="3052153"/>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9" name="Line 72"/>
              <p:cNvSpPr>
                <a:spLocks noChangeShapeType="1"/>
              </p:cNvSpPr>
              <p:nvPr/>
            </p:nvSpPr>
            <p:spPr bwMode="auto">
              <a:xfrm>
                <a:off x="6140400" y="3102952"/>
                <a:ext cx="1587"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0" name="Line 73"/>
              <p:cNvSpPr>
                <a:spLocks noChangeShapeType="1"/>
              </p:cNvSpPr>
              <p:nvPr/>
            </p:nvSpPr>
            <p:spPr bwMode="auto">
              <a:xfrm>
                <a:off x="6207075" y="3064852"/>
                <a:ext cx="1587"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1" name="Rectangle 74"/>
              <p:cNvSpPr>
                <a:spLocks noChangeArrowheads="1"/>
              </p:cNvSpPr>
              <p:nvPr/>
            </p:nvSpPr>
            <p:spPr bwMode="auto">
              <a:xfrm rot="20820323">
                <a:off x="5835600" y="3261703"/>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2" name="Oval 75"/>
              <p:cNvSpPr>
                <a:spLocks noChangeArrowheads="1"/>
              </p:cNvSpPr>
              <p:nvPr/>
            </p:nvSpPr>
            <p:spPr bwMode="auto">
              <a:xfrm flipH="1" flipV="1">
                <a:off x="6194374" y="3255352"/>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3" name="Oval 76"/>
              <p:cNvSpPr>
                <a:spLocks noChangeArrowheads="1"/>
              </p:cNvSpPr>
              <p:nvPr/>
            </p:nvSpPr>
            <p:spPr bwMode="auto">
              <a:xfrm flipH="1" flipV="1">
                <a:off x="6029274" y="340457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4" name="Oval 77"/>
              <p:cNvSpPr>
                <a:spLocks noChangeArrowheads="1"/>
              </p:cNvSpPr>
              <p:nvPr/>
            </p:nvSpPr>
            <p:spPr bwMode="auto">
              <a:xfrm flipH="1" flipV="1">
                <a:off x="6114999" y="332837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 name="Freeform 78"/>
              <p:cNvSpPr>
                <a:spLocks/>
              </p:cNvSpPr>
              <p:nvPr/>
            </p:nvSpPr>
            <p:spPr bwMode="auto">
              <a:xfrm>
                <a:off x="5968949" y="3679215"/>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6" name="Line 79"/>
              <p:cNvSpPr>
                <a:spLocks noChangeShapeType="1"/>
              </p:cNvSpPr>
              <p:nvPr/>
            </p:nvSpPr>
            <p:spPr bwMode="auto">
              <a:xfrm>
                <a:off x="6165800" y="3674452"/>
                <a:ext cx="1587"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7" name="Line 80"/>
              <p:cNvSpPr>
                <a:spLocks noChangeShapeType="1"/>
              </p:cNvSpPr>
              <p:nvPr/>
            </p:nvSpPr>
            <p:spPr bwMode="auto">
              <a:xfrm>
                <a:off x="6218186" y="3669690"/>
                <a:ext cx="1588"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8" name="Line 81"/>
              <p:cNvSpPr>
                <a:spLocks noChangeShapeType="1"/>
              </p:cNvSpPr>
              <p:nvPr/>
            </p:nvSpPr>
            <p:spPr bwMode="auto">
              <a:xfrm>
                <a:off x="6275336" y="3669690"/>
                <a:ext cx="1588"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99" name="Group 82"/>
              <p:cNvGrpSpPr>
                <a:grpSpLocks/>
              </p:cNvGrpSpPr>
              <p:nvPr/>
            </p:nvGrpSpPr>
            <p:grpSpPr bwMode="auto">
              <a:xfrm>
                <a:off x="6332486" y="3669690"/>
                <a:ext cx="109538" cy="1147762"/>
                <a:chOff x="1996" y="2673"/>
                <a:chExt cx="69" cy="723"/>
              </a:xfrm>
            </p:grpSpPr>
            <p:sp>
              <p:nvSpPr>
                <p:cNvPr id="285" name="Line 83"/>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 name="Line 84"/>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7" name="Line 85"/>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0" name="Group 86"/>
              <p:cNvGrpSpPr>
                <a:grpSpLocks/>
              </p:cNvGrpSpPr>
              <p:nvPr/>
            </p:nvGrpSpPr>
            <p:grpSpPr bwMode="auto">
              <a:xfrm>
                <a:off x="6492825" y="3674453"/>
                <a:ext cx="109537" cy="1147763"/>
                <a:chOff x="1996" y="2673"/>
                <a:chExt cx="69" cy="723"/>
              </a:xfrm>
            </p:grpSpPr>
            <p:sp>
              <p:nvSpPr>
                <p:cNvPr id="282" name="Line 87"/>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3" name="Line 88"/>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4" name="Line 89"/>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1" name="Group 90"/>
              <p:cNvGrpSpPr>
                <a:grpSpLocks/>
              </p:cNvGrpSpPr>
              <p:nvPr/>
            </p:nvGrpSpPr>
            <p:grpSpPr bwMode="auto">
              <a:xfrm>
                <a:off x="6659511" y="3674453"/>
                <a:ext cx="109538" cy="1147763"/>
                <a:chOff x="1996" y="2673"/>
                <a:chExt cx="69" cy="723"/>
              </a:xfrm>
            </p:grpSpPr>
            <p:sp>
              <p:nvSpPr>
                <p:cNvPr id="279" name="Line 91"/>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0" name="Line 92"/>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1" name="Line 93"/>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2" name="Group 94"/>
              <p:cNvGrpSpPr>
                <a:grpSpLocks/>
              </p:cNvGrpSpPr>
              <p:nvPr/>
            </p:nvGrpSpPr>
            <p:grpSpPr bwMode="auto">
              <a:xfrm>
                <a:off x="6821436" y="3669690"/>
                <a:ext cx="109538" cy="1147762"/>
                <a:chOff x="1996" y="2673"/>
                <a:chExt cx="69" cy="723"/>
              </a:xfrm>
            </p:grpSpPr>
            <p:sp>
              <p:nvSpPr>
                <p:cNvPr id="276" name="Line 95"/>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7" name="Line 96"/>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8" name="Line 97"/>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3" name="Group 98"/>
              <p:cNvGrpSpPr>
                <a:grpSpLocks/>
              </p:cNvGrpSpPr>
              <p:nvPr/>
            </p:nvGrpSpPr>
            <p:grpSpPr bwMode="auto">
              <a:xfrm>
                <a:off x="6988125" y="3669690"/>
                <a:ext cx="109537" cy="1147762"/>
                <a:chOff x="1996" y="2673"/>
                <a:chExt cx="69" cy="723"/>
              </a:xfrm>
            </p:grpSpPr>
            <p:sp>
              <p:nvSpPr>
                <p:cNvPr id="273" name="Line 99"/>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4" name="Line 100"/>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5" name="Line 101"/>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4" name="Group 102"/>
              <p:cNvGrpSpPr>
                <a:grpSpLocks/>
              </p:cNvGrpSpPr>
              <p:nvPr/>
            </p:nvGrpSpPr>
            <p:grpSpPr bwMode="auto">
              <a:xfrm>
                <a:off x="7150050" y="3679215"/>
                <a:ext cx="109537" cy="1147762"/>
                <a:chOff x="1996" y="2673"/>
                <a:chExt cx="69" cy="723"/>
              </a:xfrm>
            </p:grpSpPr>
            <p:sp>
              <p:nvSpPr>
                <p:cNvPr id="270" name="Line 103"/>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1" name="Line 104"/>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2" name="Line 105"/>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5" name="Group 106"/>
              <p:cNvGrpSpPr>
                <a:grpSpLocks/>
              </p:cNvGrpSpPr>
              <p:nvPr/>
            </p:nvGrpSpPr>
            <p:grpSpPr bwMode="auto">
              <a:xfrm>
                <a:off x="7316736" y="3679215"/>
                <a:ext cx="109538" cy="1147762"/>
                <a:chOff x="1996" y="2673"/>
                <a:chExt cx="69" cy="723"/>
              </a:xfrm>
            </p:grpSpPr>
            <p:sp>
              <p:nvSpPr>
                <p:cNvPr id="267" name="Line 107"/>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8" name="Line 108"/>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9" name="Line 109"/>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6" name="Group 110"/>
              <p:cNvGrpSpPr>
                <a:grpSpLocks/>
              </p:cNvGrpSpPr>
              <p:nvPr/>
            </p:nvGrpSpPr>
            <p:grpSpPr bwMode="auto">
              <a:xfrm>
                <a:off x="7483425" y="3679215"/>
                <a:ext cx="109537" cy="1147762"/>
                <a:chOff x="1996" y="2673"/>
                <a:chExt cx="69" cy="723"/>
              </a:xfrm>
            </p:grpSpPr>
            <p:sp>
              <p:nvSpPr>
                <p:cNvPr id="264" name="Line 111"/>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5" name="Line 112"/>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6" name="Line 113"/>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7" name="Group 114"/>
              <p:cNvGrpSpPr>
                <a:grpSpLocks/>
              </p:cNvGrpSpPr>
              <p:nvPr/>
            </p:nvGrpSpPr>
            <p:grpSpPr bwMode="auto">
              <a:xfrm>
                <a:off x="7650111" y="3679215"/>
                <a:ext cx="109538" cy="1147762"/>
                <a:chOff x="1996" y="2673"/>
                <a:chExt cx="69" cy="723"/>
              </a:xfrm>
            </p:grpSpPr>
            <p:sp>
              <p:nvSpPr>
                <p:cNvPr id="261" name="Line 115"/>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2" name="Line 116"/>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3" name="Line 117"/>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8" name="Line 118"/>
              <p:cNvSpPr>
                <a:spLocks noChangeShapeType="1"/>
              </p:cNvSpPr>
              <p:nvPr/>
            </p:nvSpPr>
            <p:spPr bwMode="auto">
              <a:xfrm>
                <a:off x="6113411" y="3669690"/>
                <a:ext cx="1588"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 name="Freeform 119" descr="Small grid"/>
              <p:cNvSpPr>
                <a:spLocks/>
              </p:cNvSpPr>
              <p:nvPr/>
            </p:nvSpPr>
            <p:spPr bwMode="auto">
              <a:xfrm>
                <a:off x="7883474" y="3433152"/>
                <a:ext cx="152400" cy="1708150"/>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210" name="Group 120"/>
              <p:cNvGrpSpPr>
                <a:grpSpLocks/>
              </p:cNvGrpSpPr>
              <p:nvPr/>
            </p:nvGrpSpPr>
            <p:grpSpPr bwMode="auto">
              <a:xfrm>
                <a:off x="8053336" y="3814152"/>
                <a:ext cx="2960688" cy="533400"/>
                <a:chOff x="3039" y="1536"/>
                <a:chExt cx="1865" cy="336"/>
              </a:xfrm>
            </p:grpSpPr>
            <p:sp>
              <p:nvSpPr>
                <p:cNvPr id="242" name="AutoShape 121"/>
                <p:cNvSpPr>
                  <a:spLocks noChangeArrowheads="1"/>
                </p:cNvSpPr>
                <p:nvPr/>
              </p:nvSpPr>
              <p:spPr bwMode="auto">
                <a:xfrm rot="5400000">
                  <a:off x="3123" y="1556"/>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3" name="AutoShape 122"/>
                <p:cNvSpPr>
                  <a:spLocks noChangeArrowheads="1"/>
                </p:cNvSpPr>
                <p:nvPr/>
              </p:nvSpPr>
              <p:spPr bwMode="auto">
                <a:xfrm rot="5400000">
                  <a:off x="3816" y="944"/>
                  <a:ext cx="248" cy="1512"/>
                </a:xfrm>
                <a:prstGeom prst="can">
                  <a:avLst>
                    <a:gd name="adj" fmla="val 52613"/>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altLang="vi-VN" sz="2800"/>
                </a:p>
              </p:txBody>
            </p:sp>
            <p:grpSp>
              <p:nvGrpSpPr>
                <p:cNvPr id="244" name="Group 123"/>
                <p:cNvGrpSpPr>
                  <a:grpSpLocks/>
                </p:cNvGrpSpPr>
                <p:nvPr/>
              </p:nvGrpSpPr>
              <p:grpSpPr bwMode="auto">
                <a:xfrm flipH="1">
                  <a:off x="3293" y="1536"/>
                  <a:ext cx="1235" cy="336"/>
                  <a:chOff x="2165" y="1632"/>
                  <a:chExt cx="1235" cy="336"/>
                </a:xfrm>
              </p:grpSpPr>
              <p:sp>
                <p:nvSpPr>
                  <p:cNvPr id="246" name="Freeform 124"/>
                  <p:cNvSpPr>
                    <a:spLocks/>
                  </p:cNvSpPr>
                  <p:nvPr/>
                </p:nvSpPr>
                <p:spPr bwMode="auto">
                  <a:xfrm rot="5400000">
                    <a:off x="2466"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47" name="Freeform 125"/>
                  <p:cNvSpPr>
                    <a:spLocks/>
                  </p:cNvSpPr>
                  <p:nvPr/>
                </p:nvSpPr>
                <p:spPr bwMode="auto">
                  <a:xfrm rot="5400000">
                    <a:off x="2387"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48" name="Freeform 126"/>
                  <p:cNvSpPr>
                    <a:spLocks/>
                  </p:cNvSpPr>
                  <p:nvPr/>
                </p:nvSpPr>
                <p:spPr bwMode="auto">
                  <a:xfrm rot="5400000">
                    <a:off x="222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49" name="Freeform 127"/>
                  <p:cNvSpPr>
                    <a:spLocks/>
                  </p:cNvSpPr>
                  <p:nvPr/>
                </p:nvSpPr>
                <p:spPr bwMode="auto">
                  <a:xfrm rot="5400000">
                    <a:off x="2306"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0" name="Freeform 128"/>
                  <p:cNvSpPr>
                    <a:spLocks/>
                  </p:cNvSpPr>
                  <p:nvPr/>
                </p:nvSpPr>
                <p:spPr bwMode="auto">
                  <a:xfrm rot="5400000">
                    <a:off x="2142" y="1739"/>
                    <a:ext cx="336" cy="122"/>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1" name="Freeform 129"/>
                  <p:cNvSpPr>
                    <a:spLocks/>
                  </p:cNvSpPr>
                  <p:nvPr/>
                </p:nvSpPr>
                <p:spPr bwMode="auto">
                  <a:xfrm rot="5400000">
                    <a:off x="205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2" name="Freeform 130"/>
                  <p:cNvSpPr>
                    <a:spLocks/>
                  </p:cNvSpPr>
                  <p:nvPr/>
                </p:nvSpPr>
                <p:spPr bwMode="auto">
                  <a:xfrm rot="5400000">
                    <a:off x="293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3" name="Freeform 131"/>
                  <p:cNvSpPr>
                    <a:spLocks/>
                  </p:cNvSpPr>
                  <p:nvPr/>
                </p:nvSpPr>
                <p:spPr bwMode="auto">
                  <a:xfrm rot="5400000">
                    <a:off x="2860"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4" name="Freeform 132"/>
                  <p:cNvSpPr>
                    <a:spLocks/>
                  </p:cNvSpPr>
                  <p:nvPr/>
                </p:nvSpPr>
                <p:spPr bwMode="auto">
                  <a:xfrm rot="5400000">
                    <a:off x="2702"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5" name="Freeform 133"/>
                  <p:cNvSpPr>
                    <a:spLocks/>
                  </p:cNvSpPr>
                  <p:nvPr/>
                </p:nvSpPr>
                <p:spPr bwMode="auto">
                  <a:xfrm rot="5400000">
                    <a:off x="277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6" name="Freeform 134"/>
                  <p:cNvSpPr>
                    <a:spLocks/>
                  </p:cNvSpPr>
                  <p:nvPr/>
                </p:nvSpPr>
                <p:spPr bwMode="auto">
                  <a:xfrm rot="5400000">
                    <a:off x="2615" y="1739"/>
                    <a:ext cx="336" cy="122"/>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7" name="Freeform 135"/>
                  <p:cNvSpPr>
                    <a:spLocks/>
                  </p:cNvSpPr>
                  <p:nvPr/>
                </p:nvSpPr>
                <p:spPr bwMode="auto">
                  <a:xfrm rot="5400000">
                    <a:off x="2532"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8" name="Freeform 136"/>
                  <p:cNvSpPr>
                    <a:spLocks/>
                  </p:cNvSpPr>
                  <p:nvPr/>
                </p:nvSpPr>
                <p:spPr bwMode="auto">
                  <a:xfrm rot="5400000">
                    <a:off x="3171"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59" name="Freeform 137"/>
                  <p:cNvSpPr>
                    <a:spLocks/>
                  </p:cNvSpPr>
                  <p:nvPr/>
                </p:nvSpPr>
                <p:spPr bwMode="auto">
                  <a:xfrm rot="5400000">
                    <a:off x="3092"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60" name="Freeform 138"/>
                  <p:cNvSpPr>
                    <a:spLocks/>
                  </p:cNvSpPr>
                  <p:nvPr/>
                </p:nvSpPr>
                <p:spPr bwMode="auto">
                  <a:xfrm rot="5400000">
                    <a:off x="3011"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grpSp>
            <p:sp>
              <p:nvSpPr>
                <p:cNvPr id="245" name="AutoShape 139"/>
                <p:cNvSpPr>
                  <a:spLocks noChangeArrowheads="1"/>
                </p:cNvSpPr>
                <p:nvPr/>
              </p:nvSpPr>
              <p:spPr bwMode="auto">
                <a:xfrm rot="5400000">
                  <a:off x="4700" y="1564"/>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11" name="Rectangle 140"/>
              <p:cNvSpPr>
                <a:spLocks noChangeArrowheads="1"/>
              </p:cNvSpPr>
              <p:nvPr/>
            </p:nvSpPr>
            <p:spPr bwMode="auto">
              <a:xfrm>
                <a:off x="6143574" y="5293703"/>
                <a:ext cx="1066800" cy="85725"/>
              </a:xfrm>
              <a:prstGeom prst="rect">
                <a:avLst/>
              </a:prstGeom>
              <a:solidFill>
                <a:srgbClr val="FF9933"/>
              </a:solidFill>
              <a:ln>
                <a:noFill/>
              </a:ln>
              <a:effectLst/>
              <a:scene3d>
                <a:camera prst="legacyPerspectiveTopRight">
                  <a:rot lat="360000" lon="300000" rev="0"/>
                </a:camera>
                <a:lightRig rig="legacyFlat4" dir="b"/>
              </a:scene3d>
              <a:sp3d extrusionH="887400" prstMaterial="legacyMatte">
                <a:bevelT w="13500" h="13500" prst="angle"/>
                <a:bevelB w="13500" h="13500" prst="angle"/>
                <a:extrusionClr>
                  <a:srgbClr val="FF9933"/>
                </a:extrusionClr>
                <a:contourClr>
                  <a:srgbClr val="FF993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212" name="Rectangle 141"/>
              <p:cNvSpPr>
                <a:spLocks noChangeArrowheads="1"/>
              </p:cNvSpPr>
              <p:nvPr/>
            </p:nvSpPr>
            <p:spPr bwMode="auto">
              <a:xfrm>
                <a:off x="8510536" y="5134952"/>
                <a:ext cx="1524000" cy="76200"/>
              </a:xfrm>
              <a:prstGeom prst="rect">
                <a:avLst/>
              </a:prstGeom>
              <a:solidFill>
                <a:srgbClr val="FF9933"/>
              </a:solidFill>
              <a:ln>
                <a:noFill/>
              </a:ln>
              <a:effectLst/>
              <a:scene3d>
                <a:camera prst="legacyPerspectiveTopRight">
                  <a:rot lat="180000" lon="21419998" rev="0"/>
                </a:camera>
                <a:lightRig rig="legacyFlat4" dir="b"/>
              </a:scene3d>
              <a:sp3d extrusionH="887400" prstMaterial="legacyMatte">
                <a:bevelT w="13500" h="13500" prst="angle"/>
                <a:bevelB w="13500" h="13500" prst="angle"/>
                <a:extrusionClr>
                  <a:srgbClr val="FF9933"/>
                </a:extrusionClr>
                <a:contourClr>
                  <a:srgbClr val="FF993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213" name="AutoShape 142"/>
              <p:cNvSpPr>
                <a:spLocks noChangeArrowheads="1"/>
              </p:cNvSpPr>
              <p:nvPr/>
            </p:nvSpPr>
            <p:spPr bwMode="auto">
              <a:xfrm rot="5400000">
                <a:off x="6883349" y="4736490"/>
                <a:ext cx="152400" cy="533400"/>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 name="Oval 143"/>
              <p:cNvSpPr>
                <a:spLocks noChangeArrowheads="1"/>
              </p:cNvSpPr>
              <p:nvPr/>
            </p:nvSpPr>
            <p:spPr bwMode="auto">
              <a:xfrm rot="21096553" flipH="1">
                <a:off x="7177037" y="4976203"/>
                <a:ext cx="36513" cy="365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15" name="Group 144"/>
              <p:cNvGrpSpPr>
                <a:grpSpLocks/>
              </p:cNvGrpSpPr>
              <p:nvPr/>
            </p:nvGrpSpPr>
            <p:grpSpPr bwMode="auto">
              <a:xfrm>
                <a:off x="6597599" y="4996840"/>
                <a:ext cx="533400" cy="152400"/>
                <a:chOff x="2160" y="3168"/>
                <a:chExt cx="336" cy="96"/>
              </a:xfrm>
            </p:grpSpPr>
            <p:sp>
              <p:nvSpPr>
                <p:cNvPr id="240" name="AutoShape 145"/>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1" name="Oval 146"/>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16" name="Group 147"/>
              <p:cNvGrpSpPr>
                <a:grpSpLocks/>
              </p:cNvGrpSpPr>
              <p:nvPr/>
            </p:nvGrpSpPr>
            <p:grpSpPr bwMode="auto">
              <a:xfrm>
                <a:off x="6483299" y="5079390"/>
                <a:ext cx="533400" cy="152400"/>
                <a:chOff x="2160" y="3168"/>
                <a:chExt cx="336" cy="96"/>
              </a:xfrm>
            </p:grpSpPr>
            <p:sp>
              <p:nvSpPr>
                <p:cNvPr id="238" name="AutoShape 148"/>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9" name="Oval 149"/>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17" name="AutoShape 150"/>
              <p:cNvSpPr>
                <a:spLocks noChangeArrowheads="1"/>
              </p:cNvSpPr>
              <p:nvPr/>
            </p:nvSpPr>
            <p:spPr bwMode="auto">
              <a:xfrm>
                <a:off x="7207199" y="5052402"/>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 name="AutoShape 151"/>
              <p:cNvSpPr>
                <a:spLocks noChangeArrowheads="1"/>
              </p:cNvSpPr>
              <p:nvPr/>
            </p:nvSpPr>
            <p:spPr bwMode="auto">
              <a:xfrm>
                <a:off x="6407099" y="5022240"/>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 name="Text Box 152"/>
              <p:cNvSpPr txBox="1">
                <a:spLocks noChangeArrowheads="1"/>
              </p:cNvSpPr>
              <p:nvPr/>
            </p:nvSpPr>
            <p:spPr bwMode="auto">
              <a:xfrm>
                <a:off x="9105849" y="4561865"/>
                <a:ext cx="296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1600" b="1"/>
                  <a:t>K</a:t>
                </a:r>
              </a:p>
            </p:txBody>
          </p:sp>
          <p:sp>
            <p:nvSpPr>
              <p:cNvPr id="220" name="Oval 153"/>
              <p:cNvSpPr>
                <a:spLocks noChangeArrowheads="1"/>
              </p:cNvSpPr>
              <p:nvPr/>
            </p:nvSpPr>
            <p:spPr bwMode="auto">
              <a:xfrm>
                <a:off x="9009011" y="4958741"/>
                <a:ext cx="46038" cy="46037"/>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1" name="AutoShape 154"/>
              <p:cNvSpPr>
                <a:spLocks noChangeArrowheads="1"/>
              </p:cNvSpPr>
              <p:nvPr/>
            </p:nvSpPr>
            <p:spPr bwMode="auto">
              <a:xfrm>
                <a:off x="8721674" y="4884127"/>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2" name="AutoShape 155"/>
              <p:cNvSpPr>
                <a:spLocks noChangeArrowheads="1"/>
              </p:cNvSpPr>
              <p:nvPr/>
            </p:nvSpPr>
            <p:spPr bwMode="auto">
              <a:xfrm>
                <a:off x="9805936" y="4906352"/>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3" name="Oval 159"/>
              <p:cNvSpPr>
                <a:spLocks noChangeArrowheads="1"/>
              </p:cNvSpPr>
              <p:nvPr/>
            </p:nvSpPr>
            <p:spPr bwMode="auto">
              <a:xfrm>
                <a:off x="9043937" y="4982553"/>
                <a:ext cx="73025" cy="73025"/>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4" name="Oval 160"/>
              <p:cNvSpPr>
                <a:spLocks noChangeArrowheads="1"/>
              </p:cNvSpPr>
              <p:nvPr/>
            </p:nvSpPr>
            <p:spPr bwMode="auto">
              <a:xfrm>
                <a:off x="9577337" y="4982553"/>
                <a:ext cx="73025" cy="73025"/>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 name="Freeform 161"/>
              <p:cNvSpPr>
                <a:spLocks/>
              </p:cNvSpPr>
              <p:nvPr/>
            </p:nvSpPr>
            <p:spPr bwMode="auto">
              <a:xfrm>
                <a:off x="6224536" y="4372953"/>
                <a:ext cx="2268538" cy="855663"/>
              </a:xfrm>
              <a:custGeom>
                <a:avLst/>
                <a:gdLst>
                  <a:gd name="T0" fmla="*/ 1429 w 1429"/>
                  <a:gd name="T1" fmla="*/ 0 h 539"/>
                  <a:gd name="T2" fmla="*/ 1293 w 1429"/>
                  <a:gd name="T3" fmla="*/ 272 h 539"/>
                  <a:gd name="T4" fmla="*/ 1205 w 1429"/>
                  <a:gd name="T5" fmla="*/ 456 h 539"/>
                  <a:gd name="T6" fmla="*/ 933 w 1429"/>
                  <a:gd name="T7" fmla="*/ 520 h 539"/>
                  <a:gd name="T8" fmla="*/ 605 w 1429"/>
                  <a:gd name="T9" fmla="*/ 344 h 539"/>
                  <a:gd name="T10" fmla="*/ 149 w 1429"/>
                  <a:gd name="T11" fmla="*/ 336 h 539"/>
                  <a:gd name="T12" fmla="*/ 5 w 1429"/>
                  <a:gd name="T13" fmla="*/ 448 h 539"/>
                  <a:gd name="T14" fmla="*/ 117 w 1429"/>
                  <a:gd name="T15" fmla="*/ 496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9" h="539">
                    <a:moveTo>
                      <a:pt x="1429" y="0"/>
                    </a:moveTo>
                    <a:cubicBezTo>
                      <a:pt x="1406" y="47"/>
                      <a:pt x="1330" y="196"/>
                      <a:pt x="1293" y="272"/>
                    </a:cubicBezTo>
                    <a:cubicBezTo>
                      <a:pt x="1256" y="348"/>
                      <a:pt x="1265" y="415"/>
                      <a:pt x="1205" y="456"/>
                    </a:cubicBezTo>
                    <a:cubicBezTo>
                      <a:pt x="1145" y="497"/>
                      <a:pt x="1033" y="539"/>
                      <a:pt x="933" y="520"/>
                    </a:cubicBezTo>
                    <a:cubicBezTo>
                      <a:pt x="833" y="501"/>
                      <a:pt x="736" y="375"/>
                      <a:pt x="605" y="344"/>
                    </a:cubicBezTo>
                    <a:cubicBezTo>
                      <a:pt x="474" y="313"/>
                      <a:pt x="249" y="319"/>
                      <a:pt x="149" y="336"/>
                    </a:cubicBezTo>
                    <a:cubicBezTo>
                      <a:pt x="49" y="353"/>
                      <a:pt x="10" y="421"/>
                      <a:pt x="5" y="448"/>
                    </a:cubicBezTo>
                    <a:cubicBezTo>
                      <a:pt x="0" y="475"/>
                      <a:pt x="94" y="486"/>
                      <a:pt x="117" y="49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6" name="Oval 162"/>
              <p:cNvSpPr>
                <a:spLocks noChangeArrowheads="1"/>
              </p:cNvSpPr>
              <p:nvPr/>
            </p:nvSpPr>
            <p:spPr bwMode="auto">
              <a:xfrm>
                <a:off x="8434336" y="4220552"/>
                <a:ext cx="109538" cy="109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7" name="Freeform 163"/>
              <p:cNvSpPr>
                <a:spLocks/>
              </p:cNvSpPr>
              <p:nvPr/>
            </p:nvSpPr>
            <p:spPr bwMode="auto">
              <a:xfrm>
                <a:off x="9805936" y="4296752"/>
                <a:ext cx="635000" cy="838200"/>
              </a:xfrm>
              <a:custGeom>
                <a:avLst/>
                <a:gdLst>
                  <a:gd name="T0" fmla="*/ 528 w 688"/>
                  <a:gd name="T1" fmla="*/ 0 h 512"/>
                  <a:gd name="T2" fmla="*/ 672 w 688"/>
                  <a:gd name="T3" fmla="*/ 240 h 512"/>
                  <a:gd name="T4" fmla="*/ 432 w 688"/>
                  <a:gd name="T5" fmla="*/ 480 h 512"/>
                  <a:gd name="T6" fmla="*/ 0 w 688"/>
                  <a:gd name="T7" fmla="*/ 432 h 512"/>
                </a:gdLst>
                <a:ahLst/>
                <a:cxnLst>
                  <a:cxn ang="0">
                    <a:pos x="T0" y="T1"/>
                  </a:cxn>
                  <a:cxn ang="0">
                    <a:pos x="T2" y="T3"/>
                  </a:cxn>
                  <a:cxn ang="0">
                    <a:pos x="T4" y="T5"/>
                  </a:cxn>
                  <a:cxn ang="0">
                    <a:pos x="T6" y="T7"/>
                  </a:cxn>
                </a:cxnLst>
                <a:rect l="0" t="0" r="r" b="b"/>
                <a:pathLst>
                  <a:path w="688" h="512">
                    <a:moveTo>
                      <a:pt x="528" y="0"/>
                    </a:moveTo>
                    <a:cubicBezTo>
                      <a:pt x="608" y="80"/>
                      <a:pt x="688" y="160"/>
                      <a:pt x="672" y="240"/>
                    </a:cubicBezTo>
                    <a:cubicBezTo>
                      <a:pt x="656" y="320"/>
                      <a:pt x="544" y="448"/>
                      <a:pt x="432" y="480"/>
                    </a:cubicBezTo>
                    <a:cubicBezTo>
                      <a:pt x="320" y="512"/>
                      <a:pt x="160" y="472"/>
                      <a:pt x="0" y="43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8" name="Oval 164"/>
              <p:cNvSpPr>
                <a:spLocks noChangeArrowheads="1"/>
              </p:cNvSpPr>
              <p:nvPr/>
            </p:nvSpPr>
            <p:spPr bwMode="auto">
              <a:xfrm>
                <a:off x="10388550" y="4215791"/>
                <a:ext cx="109537" cy="109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9" name="Freeform 165"/>
              <p:cNvSpPr>
                <a:spLocks/>
              </p:cNvSpPr>
              <p:nvPr/>
            </p:nvSpPr>
            <p:spPr bwMode="auto">
              <a:xfrm>
                <a:off x="7226250" y="4982552"/>
                <a:ext cx="1665287" cy="528638"/>
              </a:xfrm>
              <a:custGeom>
                <a:avLst/>
                <a:gdLst>
                  <a:gd name="T0" fmla="*/ 0 w 1015"/>
                  <a:gd name="T1" fmla="*/ 96 h 320"/>
                  <a:gd name="T2" fmla="*/ 144 w 1015"/>
                  <a:gd name="T3" fmla="*/ 240 h 320"/>
                  <a:gd name="T4" fmla="*/ 584 w 1015"/>
                  <a:gd name="T5" fmla="*/ 312 h 320"/>
                  <a:gd name="T6" fmla="*/ 960 w 1015"/>
                  <a:gd name="T7" fmla="*/ 192 h 320"/>
                  <a:gd name="T8" fmla="*/ 912 w 1015"/>
                  <a:gd name="T9" fmla="*/ 0 h 320"/>
                </a:gdLst>
                <a:ahLst/>
                <a:cxnLst>
                  <a:cxn ang="0">
                    <a:pos x="T0" y="T1"/>
                  </a:cxn>
                  <a:cxn ang="0">
                    <a:pos x="T2" y="T3"/>
                  </a:cxn>
                  <a:cxn ang="0">
                    <a:pos x="T4" y="T5"/>
                  </a:cxn>
                  <a:cxn ang="0">
                    <a:pos x="T6" y="T7"/>
                  </a:cxn>
                  <a:cxn ang="0">
                    <a:pos x="T8" y="T9"/>
                  </a:cxn>
                </a:cxnLst>
                <a:rect l="0" t="0" r="r" b="b"/>
                <a:pathLst>
                  <a:path w="1015" h="320">
                    <a:moveTo>
                      <a:pt x="0" y="96"/>
                    </a:moveTo>
                    <a:cubicBezTo>
                      <a:pt x="36" y="152"/>
                      <a:pt x="47" y="204"/>
                      <a:pt x="144" y="240"/>
                    </a:cubicBezTo>
                    <a:cubicBezTo>
                      <a:pt x="241" y="276"/>
                      <a:pt x="448" y="320"/>
                      <a:pt x="584" y="312"/>
                    </a:cubicBezTo>
                    <a:cubicBezTo>
                      <a:pt x="720" y="304"/>
                      <a:pt x="905" y="244"/>
                      <a:pt x="960" y="192"/>
                    </a:cubicBezTo>
                    <a:cubicBezTo>
                      <a:pt x="1015" y="140"/>
                      <a:pt x="976" y="72"/>
                      <a:pt x="912"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0" name="Oval 166"/>
              <p:cNvSpPr>
                <a:spLocks noChangeArrowheads="1"/>
              </p:cNvSpPr>
              <p:nvPr/>
            </p:nvSpPr>
            <p:spPr bwMode="auto">
              <a:xfrm>
                <a:off x="10502849" y="4774590"/>
                <a:ext cx="1066800" cy="152400"/>
              </a:xfrm>
              <a:prstGeom prst="ellipse">
                <a:avLst/>
              </a:prstGeom>
              <a:solidFill>
                <a:srgbClr val="FF8001"/>
              </a:solidFill>
              <a:ln w="9525">
                <a:solidFill>
                  <a:srgbClr val="FFA143"/>
                </a:solidFill>
                <a:round/>
                <a:headEnd/>
                <a:tailEnd/>
              </a:ln>
              <a:effectLst>
                <a:prstShdw prst="shdw13" dist="25344" dir="5395659">
                  <a:srgbClr val="9E4F00">
                    <a:alpha val="50000"/>
                  </a:srgbClr>
                </a:prstShdw>
              </a:effectLst>
            </p:spPr>
            <p:txBody>
              <a:bodyPr wrap="none" anchor="ctr"/>
              <a:lstStyle/>
              <a:p>
                <a:endParaRPr lang="vi-VN"/>
              </a:p>
            </p:txBody>
          </p:sp>
          <p:sp>
            <p:nvSpPr>
              <p:cNvPr id="231" name="Rectangle 167"/>
              <p:cNvSpPr>
                <a:spLocks noChangeArrowheads="1"/>
              </p:cNvSpPr>
              <p:nvPr/>
            </p:nvSpPr>
            <p:spPr bwMode="auto">
              <a:xfrm>
                <a:off x="11025137" y="2564790"/>
                <a:ext cx="74613" cy="22860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2" name="AutoShape 168"/>
              <p:cNvSpPr>
                <a:spLocks noChangeArrowheads="1"/>
              </p:cNvSpPr>
              <p:nvPr/>
            </p:nvSpPr>
            <p:spPr bwMode="auto">
              <a:xfrm>
                <a:off x="10921949" y="3974490"/>
                <a:ext cx="292100" cy="304800"/>
              </a:xfrm>
              <a:prstGeom prst="plus">
                <a:avLst>
                  <a:gd name="adj" fmla="val 25000"/>
                </a:avLst>
              </a:prstGeom>
              <a:gradFill rotWithShape="1">
                <a:gsLst>
                  <a:gs pos="0">
                    <a:schemeClr val="tx1"/>
                  </a:gs>
                  <a:gs pos="50000">
                    <a:schemeClr val="tx1">
                      <a:gamma/>
                      <a:tint val="0"/>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3" name="Oval 169"/>
              <p:cNvSpPr>
                <a:spLocks noChangeArrowheads="1"/>
              </p:cNvSpPr>
              <p:nvPr/>
            </p:nvSpPr>
            <p:spPr bwMode="auto">
              <a:xfrm>
                <a:off x="11010850" y="4076091"/>
                <a:ext cx="109537" cy="109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4" name="Line 170"/>
              <p:cNvSpPr>
                <a:spLocks noChangeShapeType="1"/>
              </p:cNvSpPr>
              <p:nvPr/>
            </p:nvSpPr>
            <p:spPr bwMode="auto">
              <a:xfrm>
                <a:off x="6521399" y="5174641"/>
                <a:ext cx="411162" cy="158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 name="Line 171"/>
              <p:cNvSpPr>
                <a:spLocks noChangeShapeType="1"/>
              </p:cNvSpPr>
              <p:nvPr/>
            </p:nvSpPr>
            <p:spPr bwMode="auto">
              <a:xfrm>
                <a:off x="6635699" y="5031766"/>
                <a:ext cx="411162" cy="158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 name="Line 172"/>
              <p:cNvSpPr>
                <a:spLocks noChangeShapeType="1"/>
              </p:cNvSpPr>
              <p:nvPr/>
            </p:nvSpPr>
            <p:spPr bwMode="auto">
              <a:xfrm>
                <a:off x="6721424" y="4974616"/>
                <a:ext cx="411162" cy="158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7" name="Freeform 173"/>
              <p:cNvSpPr>
                <a:spLocks/>
              </p:cNvSpPr>
              <p:nvPr/>
            </p:nvSpPr>
            <p:spPr bwMode="auto">
              <a:xfrm>
                <a:off x="6977012" y="4968265"/>
                <a:ext cx="233363" cy="203200"/>
              </a:xfrm>
              <a:custGeom>
                <a:avLst/>
                <a:gdLst>
                  <a:gd name="T0" fmla="*/ 0 w 147"/>
                  <a:gd name="T1" fmla="*/ 109 h 128"/>
                  <a:gd name="T2" fmla="*/ 146 w 147"/>
                  <a:gd name="T3" fmla="*/ 0 h 128"/>
                  <a:gd name="T4" fmla="*/ 147 w 147"/>
                  <a:gd name="T5" fmla="*/ 18 h 128"/>
                  <a:gd name="T6" fmla="*/ 0 w 147"/>
                  <a:gd name="T7" fmla="*/ 128 h 128"/>
                  <a:gd name="T8" fmla="*/ 0 w 147"/>
                  <a:gd name="T9" fmla="*/ 109 h 128"/>
                </a:gdLst>
                <a:ahLst/>
                <a:cxnLst>
                  <a:cxn ang="0">
                    <a:pos x="T0" y="T1"/>
                  </a:cxn>
                  <a:cxn ang="0">
                    <a:pos x="T2" y="T3"/>
                  </a:cxn>
                  <a:cxn ang="0">
                    <a:pos x="T4" y="T5"/>
                  </a:cxn>
                  <a:cxn ang="0">
                    <a:pos x="T6" y="T7"/>
                  </a:cxn>
                  <a:cxn ang="0">
                    <a:pos x="T8" y="T9"/>
                  </a:cxn>
                </a:cxnLst>
                <a:rect l="0" t="0" r="r" b="b"/>
                <a:pathLst>
                  <a:path w="147" h="128">
                    <a:moveTo>
                      <a:pt x="0" y="109"/>
                    </a:moveTo>
                    <a:lnTo>
                      <a:pt x="146" y="0"/>
                    </a:lnTo>
                    <a:lnTo>
                      <a:pt x="147" y="18"/>
                    </a:lnTo>
                    <a:lnTo>
                      <a:pt x="0" y="128"/>
                    </a:lnTo>
                    <a:lnTo>
                      <a:pt x="0" y="109"/>
                    </a:lnTo>
                    <a:close/>
                  </a:path>
                </a:pathLst>
              </a:custGeom>
              <a:solidFill>
                <a:srgbClr val="808080"/>
              </a:solidFill>
              <a:ln w="317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8" name="Group 156"/>
            <p:cNvGrpSpPr>
              <a:grpSpLocks/>
            </p:cNvGrpSpPr>
            <p:nvPr/>
          </p:nvGrpSpPr>
          <p:grpSpPr bwMode="auto">
            <a:xfrm>
              <a:off x="8459738" y="4396765"/>
              <a:ext cx="1295400" cy="1120775"/>
              <a:chOff x="1008" y="2304"/>
              <a:chExt cx="612" cy="612"/>
            </a:xfrm>
          </p:grpSpPr>
          <p:sp>
            <p:nvSpPr>
              <p:cNvPr id="159" name="Rectangle 157"/>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0" name="Oval 158"/>
              <p:cNvSpPr>
                <a:spLocks noChangeArrowheads="1"/>
              </p:cNvSpPr>
              <p:nvPr/>
            </p:nvSpPr>
            <p:spPr bwMode="auto">
              <a:xfrm>
                <a:off x="1008" y="2304"/>
                <a:ext cx="612" cy="6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4" name="Rectangle 3"/>
          <p:cNvSpPr/>
          <p:nvPr/>
        </p:nvSpPr>
        <p:spPr>
          <a:xfrm>
            <a:off x="1797792" y="3795396"/>
            <a:ext cx="6096000" cy="2456057"/>
          </a:xfrm>
          <a:prstGeom prst="rect">
            <a:avLst/>
          </a:prstGeom>
        </p:spPr>
        <p:txBody>
          <a:bodyPr>
            <a:spAutoFit/>
          </a:bodyPr>
          <a:lstStyle/>
          <a:p>
            <a:pPr algn="just" eaLnBrk="0" hangingPunct="0">
              <a:lnSpc>
                <a:spcPct val="90000"/>
              </a:lnSpc>
              <a:spcBef>
                <a:spcPct val="50000"/>
              </a:spcBef>
              <a:buClr>
                <a:srgbClr val="0033CC"/>
              </a:buClr>
              <a:buFont typeface="Wingdings" panose="05000000000000000000" pitchFamily="2" charset="2"/>
              <a:buChar char="Ø"/>
            </a:pPr>
            <a:r>
              <a:rPr lang="en-US" altLang="vi-VN" sz="2400" i="1" dirty="0" smtClean="0">
                <a:solidFill>
                  <a:srgbClr val="0033CC"/>
                </a:solidFill>
                <a:latin typeface="Times New Roman" panose="02020603050405020304" pitchFamily="18" charset="0"/>
              </a:rPr>
              <a:t>Cho nam châm điện chuyển động lại gần hoặc ra xa cuộn dây dẫn kín.</a:t>
            </a:r>
          </a:p>
          <a:p>
            <a:pPr algn="just" eaLnBrk="0" hangingPunct="0">
              <a:lnSpc>
                <a:spcPct val="90000"/>
              </a:lnSpc>
              <a:spcBef>
                <a:spcPct val="50000"/>
              </a:spcBef>
              <a:buClr>
                <a:srgbClr val="0033CC"/>
              </a:buClr>
              <a:buFont typeface="Wingdings" panose="05000000000000000000" pitchFamily="2" charset="2"/>
              <a:buChar char="Ø"/>
            </a:pPr>
            <a:r>
              <a:rPr lang="en-US" altLang="vi-VN" sz="2400" i="1" dirty="0" smtClean="0">
                <a:solidFill>
                  <a:srgbClr val="0033CC"/>
                </a:solidFill>
                <a:latin typeface="Times New Roman" panose="02020603050405020304" pitchFamily="18" charset="0"/>
              </a:rPr>
              <a:t>Cho cuộn dây dẫn kín chuyển động lại gần hoặc ra xa nam châm điện.</a:t>
            </a:r>
          </a:p>
          <a:p>
            <a:pPr algn="just" eaLnBrk="0" hangingPunct="0">
              <a:lnSpc>
                <a:spcPct val="90000"/>
              </a:lnSpc>
              <a:spcBef>
                <a:spcPct val="50000"/>
              </a:spcBef>
              <a:buClr>
                <a:srgbClr val="0033CC"/>
              </a:buClr>
              <a:buFont typeface="Wingdings" panose="05000000000000000000" pitchFamily="2" charset="2"/>
              <a:buChar char="Ø"/>
            </a:pPr>
            <a:r>
              <a:rPr lang="en-US" altLang="vi-VN" sz="2400" i="1" dirty="0" smtClean="0">
                <a:solidFill>
                  <a:srgbClr val="0033CC"/>
                </a:solidFill>
                <a:latin typeface="Times New Roman" panose="02020603050405020304" pitchFamily="18" charset="0"/>
              </a:rPr>
              <a:t> Cho nam châm điện quay trước cuộn dây 	 hoặc ngược lại.</a:t>
            </a:r>
            <a:endParaRPr lang="en-US" altLang="vi-VN" sz="2400" i="1" dirty="0">
              <a:solidFill>
                <a:srgbClr val="0033CC"/>
              </a:solidFill>
              <a:latin typeface="Times New Roman" panose="02020603050405020304" pitchFamily="18" charset="0"/>
            </a:endParaRPr>
          </a:p>
        </p:txBody>
      </p:sp>
    </p:spTree>
    <p:extLst>
      <p:ext uri="{BB962C8B-B14F-4D97-AF65-F5344CB8AC3E}">
        <p14:creationId xmlns:p14="http://schemas.microsoft.com/office/powerpoint/2010/main" val="834959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p:cTn id="13" dur="1000" fill="hold"/>
                                        <p:tgtEl>
                                          <p:spTgt spid="150"/>
                                        </p:tgtEl>
                                        <p:attrNameLst>
                                          <p:attrName>ppt_x</p:attrName>
                                        </p:attrNameLst>
                                      </p:cBhvr>
                                      <p:tavLst>
                                        <p:tav tm="0">
                                          <p:val>
                                            <p:strVal val="#ppt_x-.2"/>
                                          </p:val>
                                        </p:tav>
                                        <p:tav tm="100000">
                                          <p:val>
                                            <p:strVal val="#ppt_x"/>
                                          </p:val>
                                        </p:tav>
                                      </p:tavLst>
                                    </p:anim>
                                    <p:anim calcmode="lin" valueType="num">
                                      <p:cBhvr>
                                        <p:cTn id="14" dur="1000" fill="hold"/>
                                        <p:tgtEl>
                                          <p:spTgt spid="1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0"/>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p:cTn id="19" dur="1000" fill="hold"/>
                                        <p:tgtEl>
                                          <p:spTgt spid="153"/>
                                        </p:tgtEl>
                                        <p:attrNameLst>
                                          <p:attrName>ppt_x</p:attrName>
                                        </p:attrNameLst>
                                      </p:cBhvr>
                                      <p:tavLst>
                                        <p:tav tm="0">
                                          <p:val>
                                            <p:strVal val="#ppt_x-.2"/>
                                          </p:val>
                                        </p:tav>
                                        <p:tav tm="100000">
                                          <p:val>
                                            <p:strVal val="#ppt_x"/>
                                          </p:val>
                                        </p:tav>
                                      </p:tavLst>
                                    </p:anim>
                                    <p:anim calcmode="lin" valueType="num">
                                      <p:cBhvr>
                                        <p:cTn id="20" dur="1000" fill="hold"/>
                                        <p:tgtEl>
                                          <p:spTgt spid="1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p:cTn id="24" dur="1000" fill="hold"/>
                                        <p:tgtEl>
                                          <p:spTgt spid="151"/>
                                        </p:tgtEl>
                                        <p:attrNameLst>
                                          <p:attrName>ppt_x</p:attrName>
                                        </p:attrNameLst>
                                      </p:cBhvr>
                                      <p:tavLst>
                                        <p:tav tm="0">
                                          <p:val>
                                            <p:strVal val="#ppt_x-.2"/>
                                          </p:val>
                                        </p:tav>
                                        <p:tav tm="100000">
                                          <p:val>
                                            <p:strVal val="#ppt_x"/>
                                          </p:val>
                                        </p:tav>
                                      </p:tavLst>
                                    </p:anim>
                                    <p:anim calcmode="lin" valueType="num">
                                      <p:cBhvr>
                                        <p:cTn id="25" dur="1000" fill="hold"/>
                                        <p:tgtEl>
                                          <p:spTgt spid="15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0181">
                                            <p:txEl>
                                              <p:pRg st="0" end="0"/>
                                            </p:txEl>
                                          </p:spTgt>
                                        </p:tgtEl>
                                        <p:attrNameLst>
                                          <p:attrName>style.visibility</p:attrName>
                                        </p:attrNameLst>
                                      </p:cBhvr>
                                      <p:to>
                                        <p:strVal val="visible"/>
                                      </p:to>
                                    </p:set>
                                    <p:animEffect transition="in" filter="barn(inVertical)">
                                      <p:cBhvr>
                                        <p:cTn id="31" dur="500"/>
                                        <p:tgtEl>
                                          <p:spTgt spid="5018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0181">
                                            <p:txEl>
                                              <p:pRg st="1" end="1"/>
                                            </p:txEl>
                                          </p:spTgt>
                                        </p:tgtEl>
                                        <p:attrNameLst>
                                          <p:attrName>style.visibility</p:attrName>
                                        </p:attrNameLst>
                                      </p:cBhvr>
                                      <p:to>
                                        <p:strVal val="visible"/>
                                      </p:to>
                                    </p:set>
                                    <p:animEffect transition="in" filter="barn(inVertical)">
                                      <p:cBhvr>
                                        <p:cTn id="36" dur="500"/>
                                        <p:tgtEl>
                                          <p:spTgt spid="5018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barn(inVertical)">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barn(inVertical)">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barn(inVertical)">
                                      <p:cBhvr>
                                        <p:cTn id="5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animBg="1"/>
      <p:bldP spid="1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2"/>
          <p:cNvSpPr>
            <a:spLocks noChangeArrowheads="1"/>
          </p:cNvSpPr>
          <p:nvPr/>
        </p:nvSpPr>
        <p:spPr bwMode="auto">
          <a:xfrm>
            <a:off x="4572000" y="6019800"/>
            <a:ext cx="1676400" cy="95250"/>
          </a:xfrm>
          <a:prstGeom prst="rect">
            <a:avLst/>
          </a:prstGeom>
          <a:solidFill>
            <a:schemeClr val="accent1"/>
          </a:solidFill>
          <a:ln w="9525">
            <a:miter lim="800000"/>
            <a:headEnd/>
            <a:tailEnd/>
          </a:ln>
          <a:effectLst/>
          <a:scene3d>
            <a:camera prst="legacyPerspectiveTopRight">
              <a:rot lat="1200000" lon="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195" name="Arc 7"/>
          <p:cNvSpPr>
            <a:spLocks/>
          </p:cNvSpPr>
          <p:nvPr/>
        </p:nvSpPr>
        <p:spPr bwMode="auto">
          <a:xfrm flipH="1">
            <a:off x="3208338" y="942976"/>
            <a:ext cx="468312" cy="1978025"/>
          </a:xfrm>
          <a:custGeom>
            <a:avLst/>
            <a:gdLst>
              <a:gd name="T0" fmla="*/ 9420204 w 21600"/>
              <a:gd name="T1" fmla="*/ 90703424 h 43136"/>
              <a:gd name="T2" fmla="*/ 9873838 w 21600"/>
              <a:gd name="T3" fmla="*/ 0 h 43136"/>
              <a:gd name="T4" fmla="*/ 10153525 w 21600"/>
              <a:gd name="T5" fmla="*/ 45402176 h 43136"/>
              <a:gd name="T6" fmla="*/ 0 60000 65536"/>
              <a:gd name="T7" fmla="*/ 0 60000 65536"/>
              <a:gd name="T8" fmla="*/ 0 60000 65536"/>
            </a:gdLst>
            <a:ahLst/>
            <a:cxnLst>
              <a:cxn ang="T6">
                <a:pos x="T0" y="T1"/>
              </a:cxn>
              <a:cxn ang="T7">
                <a:pos x="T2" y="T3"/>
              </a:cxn>
              <a:cxn ang="T8">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lnTo>
                  <a:pt x="20040" y="43135"/>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6" name="Arc 8"/>
          <p:cNvSpPr>
            <a:spLocks/>
          </p:cNvSpPr>
          <p:nvPr/>
        </p:nvSpPr>
        <p:spPr bwMode="auto">
          <a:xfrm flipH="1">
            <a:off x="3036888" y="936625"/>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7" name="Arc 9"/>
          <p:cNvSpPr>
            <a:spLocks/>
          </p:cNvSpPr>
          <p:nvPr/>
        </p:nvSpPr>
        <p:spPr bwMode="auto">
          <a:xfrm flipH="1">
            <a:off x="3148013"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8" name="Arc 10"/>
          <p:cNvSpPr>
            <a:spLocks/>
          </p:cNvSpPr>
          <p:nvPr/>
        </p:nvSpPr>
        <p:spPr bwMode="auto">
          <a:xfrm flipH="1">
            <a:off x="3251200"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9" name="Arc 11"/>
          <p:cNvSpPr>
            <a:spLocks/>
          </p:cNvSpPr>
          <p:nvPr/>
        </p:nvSpPr>
        <p:spPr bwMode="auto">
          <a:xfrm flipH="1">
            <a:off x="3354388"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00" name="Arc 12"/>
          <p:cNvSpPr>
            <a:spLocks/>
          </p:cNvSpPr>
          <p:nvPr/>
        </p:nvSpPr>
        <p:spPr bwMode="auto">
          <a:xfrm flipH="1">
            <a:off x="3735388" y="944564"/>
            <a:ext cx="468312" cy="1766887"/>
          </a:xfrm>
          <a:custGeom>
            <a:avLst/>
            <a:gdLst>
              <a:gd name="T0" fmla="*/ 3848462 w 21600"/>
              <a:gd name="T1" fmla="*/ 81039630 h 38523"/>
              <a:gd name="T2" fmla="*/ 9873838 w 21600"/>
              <a:gd name="T3" fmla="*/ 0 h 38523"/>
              <a:gd name="T4" fmla="*/ 10153525 w 21600"/>
              <a:gd name="T5" fmla="*/ 45422430 h 38523"/>
              <a:gd name="T6" fmla="*/ 0 60000 65536"/>
              <a:gd name="T7" fmla="*/ 0 60000 65536"/>
              <a:gd name="T8" fmla="*/ 0 60000 65536"/>
            </a:gdLst>
            <a:ahLst/>
            <a:cxnLst>
              <a:cxn ang="T6">
                <a:pos x="T0" y="T1"/>
              </a:cxn>
              <a:cxn ang="T7">
                <a:pos x="T2" y="T3"/>
              </a:cxn>
              <a:cxn ang="T8">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lnTo>
                  <a:pt x="8187" y="3852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181" name="Group 85"/>
          <p:cNvGrpSpPr>
            <a:grpSpLocks/>
          </p:cNvGrpSpPr>
          <p:nvPr/>
        </p:nvGrpSpPr>
        <p:grpSpPr bwMode="auto">
          <a:xfrm>
            <a:off x="4572000" y="430213"/>
            <a:ext cx="6407150" cy="3114676"/>
            <a:chOff x="538" y="343"/>
            <a:chExt cx="4036" cy="1962"/>
          </a:xfrm>
        </p:grpSpPr>
        <p:sp>
          <p:nvSpPr>
            <p:cNvPr id="8294" name="Rectangle 86"/>
            <p:cNvSpPr>
              <a:spLocks noChangeArrowheads="1"/>
            </p:cNvSpPr>
            <p:nvPr/>
          </p:nvSpPr>
          <p:spPr bwMode="auto">
            <a:xfrm>
              <a:off x="1799" y="1263"/>
              <a:ext cx="672" cy="288"/>
            </a:xfrm>
            <a:prstGeom prst="rect">
              <a:avLst/>
            </a:prstGeom>
            <a:solidFill>
              <a:srgbClr val="FF33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latin typeface=".VnBodoniH" panose="020B7200000000000000" pitchFamily="34" charset="0"/>
                </a:rPr>
                <a:t>N</a:t>
              </a:r>
            </a:p>
          </p:txBody>
        </p:sp>
        <p:sp>
          <p:nvSpPr>
            <p:cNvPr id="8295" name="Rectangle 87"/>
            <p:cNvSpPr>
              <a:spLocks noChangeArrowheads="1"/>
            </p:cNvSpPr>
            <p:nvPr/>
          </p:nvSpPr>
          <p:spPr bwMode="auto">
            <a:xfrm>
              <a:off x="2473" y="1263"/>
              <a:ext cx="672" cy="288"/>
            </a:xfrm>
            <a:prstGeom prst="rect">
              <a:avLst/>
            </a:prstGeom>
            <a:solidFill>
              <a:srgbClr val="0000FF"/>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latin typeface=".VnBodoniH" panose="020B7200000000000000" pitchFamily="34" charset="0"/>
                </a:rPr>
                <a:t>S</a:t>
              </a:r>
            </a:p>
          </p:txBody>
        </p:sp>
        <p:sp>
          <p:nvSpPr>
            <p:cNvPr id="8296" name="Arc 88"/>
            <p:cNvSpPr>
              <a:spLocks/>
            </p:cNvSpPr>
            <p:nvPr/>
          </p:nvSpPr>
          <p:spPr bwMode="auto">
            <a:xfrm>
              <a:off x="1503" y="592"/>
              <a:ext cx="2112" cy="732"/>
            </a:xfrm>
            <a:custGeom>
              <a:avLst/>
              <a:gdLst>
                <a:gd name="T0" fmla="*/ 14 w 43200"/>
                <a:gd name="T1" fmla="*/ 19 h 37644"/>
                <a:gd name="T2" fmla="*/ 86 w 43200"/>
                <a:gd name="T3" fmla="*/ 20 h 37644"/>
                <a:gd name="T4" fmla="*/ 52 w 43200"/>
                <a:gd name="T5" fmla="*/ 11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7" name="Arc 89"/>
            <p:cNvSpPr>
              <a:spLocks/>
            </p:cNvSpPr>
            <p:nvPr/>
          </p:nvSpPr>
          <p:spPr bwMode="auto">
            <a:xfrm rot="10800000">
              <a:off x="1594" y="732"/>
              <a:ext cx="1920" cy="575"/>
            </a:xfrm>
            <a:custGeom>
              <a:avLst/>
              <a:gdLst>
                <a:gd name="T0" fmla="*/ 76 w 43200"/>
                <a:gd name="T1" fmla="*/ 0 h 36537"/>
                <a:gd name="T2" fmla="*/ 12 w 43200"/>
                <a:gd name="T3" fmla="*/ 0 h 36537"/>
                <a:gd name="T4" fmla="*/ 43 w 43200"/>
                <a:gd name="T5" fmla="*/ 2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8" name="Arc 90"/>
            <p:cNvSpPr>
              <a:spLocks/>
            </p:cNvSpPr>
            <p:nvPr/>
          </p:nvSpPr>
          <p:spPr bwMode="auto">
            <a:xfrm>
              <a:off x="1249" y="1341"/>
              <a:ext cx="2616" cy="882"/>
            </a:xfrm>
            <a:custGeom>
              <a:avLst/>
              <a:gdLst>
                <a:gd name="T0" fmla="*/ 120 w 43200"/>
                <a:gd name="T1" fmla="*/ 0 h 40086"/>
                <a:gd name="T2" fmla="*/ 33 w 43200"/>
                <a:gd name="T3" fmla="*/ 0 h 40086"/>
                <a:gd name="T4" fmla="*/ 79 w 43200"/>
                <a:gd name="T5" fmla="*/ 3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9" name="Arc 91"/>
            <p:cNvSpPr>
              <a:spLocks/>
            </p:cNvSpPr>
            <p:nvPr/>
          </p:nvSpPr>
          <p:spPr bwMode="auto">
            <a:xfrm rot="10800000">
              <a:off x="1498" y="1326"/>
              <a:ext cx="2112" cy="734"/>
            </a:xfrm>
            <a:custGeom>
              <a:avLst/>
              <a:gdLst>
                <a:gd name="T0" fmla="*/ 16 w 43200"/>
                <a:gd name="T1" fmla="*/ 20 h 37403"/>
                <a:gd name="T2" fmla="*/ 89 w 43200"/>
                <a:gd name="T3" fmla="*/ 19 h 37403"/>
                <a:gd name="T4" fmla="*/ 52 w 43200"/>
                <a:gd name="T5" fmla="*/ 11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0" name="Arc 92"/>
            <p:cNvSpPr>
              <a:spLocks/>
            </p:cNvSpPr>
            <p:nvPr/>
          </p:nvSpPr>
          <p:spPr bwMode="auto">
            <a:xfrm>
              <a:off x="1588" y="1341"/>
              <a:ext cx="1920" cy="590"/>
            </a:xfrm>
            <a:custGeom>
              <a:avLst/>
              <a:gdLst>
                <a:gd name="T0" fmla="*/ 73 w 43200"/>
                <a:gd name="T1" fmla="*/ 0 h 36715"/>
                <a:gd name="T2" fmla="*/ 9 w 43200"/>
                <a:gd name="T3" fmla="*/ 0 h 36715"/>
                <a:gd name="T4" fmla="*/ 43 w 43200"/>
                <a:gd name="T5" fmla="*/ 2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1" name="Arc 93"/>
            <p:cNvSpPr>
              <a:spLocks/>
            </p:cNvSpPr>
            <p:nvPr/>
          </p:nvSpPr>
          <p:spPr bwMode="auto">
            <a:xfrm rot="10800000">
              <a:off x="1258" y="519"/>
              <a:ext cx="2592" cy="805"/>
            </a:xfrm>
            <a:custGeom>
              <a:avLst/>
              <a:gdLst>
                <a:gd name="T0" fmla="*/ 124 w 43200"/>
                <a:gd name="T1" fmla="*/ 0 h 39838"/>
                <a:gd name="T2" fmla="*/ 36 w 43200"/>
                <a:gd name="T3" fmla="*/ 0 h 39838"/>
                <a:gd name="T4" fmla="*/ 78 w 43200"/>
                <a:gd name="T5" fmla="*/ 3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2" name="Arc 94"/>
            <p:cNvSpPr>
              <a:spLocks/>
            </p:cNvSpPr>
            <p:nvPr/>
          </p:nvSpPr>
          <p:spPr bwMode="auto">
            <a:xfrm rot="10800000">
              <a:off x="2254" y="948"/>
              <a:ext cx="581" cy="528"/>
            </a:xfrm>
            <a:custGeom>
              <a:avLst/>
              <a:gdLst>
                <a:gd name="T0" fmla="*/ 10 w 33603"/>
                <a:gd name="T1" fmla="*/ 8 h 21600"/>
                <a:gd name="T2" fmla="*/ 0 w 33603"/>
                <a:gd name="T3" fmla="*/ 8 h 21600"/>
                <a:gd name="T4" fmla="*/ 5 w 33603"/>
                <a:gd name="T5" fmla="*/ 0 h 21600"/>
                <a:gd name="T6" fmla="*/ 0 60000 65536"/>
                <a:gd name="T7" fmla="*/ 0 60000 65536"/>
                <a:gd name="T8" fmla="*/ 0 60000 65536"/>
              </a:gdLst>
              <a:ahLst/>
              <a:cxnLst>
                <a:cxn ang="T6">
                  <a:pos x="T0" y="T1"/>
                </a:cxn>
                <a:cxn ang="T7">
                  <a:pos x="T2" y="T3"/>
                </a:cxn>
                <a:cxn ang="T8">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lnTo>
                    <a:pt x="33602" y="1377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3" name="Arc 95"/>
            <p:cNvSpPr>
              <a:spLocks/>
            </p:cNvSpPr>
            <p:nvPr/>
          </p:nvSpPr>
          <p:spPr bwMode="auto">
            <a:xfrm rot="-451056">
              <a:off x="2261" y="1319"/>
              <a:ext cx="1992" cy="842"/>
            </a:xfrm>
            <a:custGeom>
              <a:avLst/>
              <a:gdLst>
                <a:gd name="T0" fmla="*/ 95 w 21600"/>
                <a:gd name="T1" fmla="*/ 0 h 28984"/>
                <a:gd name="T2" fmla="*/ 161 w 21600"/>
                <a:gd name="T3" fmla="*/ 24 h 28984"/>
                <a:gd name="T4" fmla="*/ 0 w 21600"/>
                <a:gd name="T5" fmla="*/ 16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4" name="Arc 96"/>
            <p:cNvSpPr>
              <a:spLocks/>
            </p:cNvSpPr>
            <p:nvPr/>
          </p:nvSpPr>
          <p:spPr bwMode="auto">
            <a:xfrm rot="10501297">
              <a:off x="905" y="510"/>
              <a:ext cx="1734" cy="826"/>
            </a:xfrm>
            <a:custGeom>
              <a:avLst/>
              <a:gdLst>
                <a:gd name="T0" fmla="*/ 71 w 21600"/>
                <a:gd name="T1" fmla="*/ 0 h 28481"/>
                <a:gd name="T2" fmla="*/ 124 w 21600"/>
                <a:gd name="T3" fmla="*/ 24 h 28481"/>
                <a:gd name="T4" fmla="*/ 0 w 21600"/>
                <a:gd name="T5" fmla="*/ 16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5" name="Arc 97"/>
            <p:cNvSpPr>
              <a:spLocks/>
            </p:cNvSpPr>
            <p:nvPr/>
          </p:nvSpPr>
          <p:spPr bwMode="auto">
            <a:xfrm>
              <a:off x="817" y="1326"/>
              <a:ext cx="1526" cy="840"/>
            </a:xfrm>
            <a:custGeom>
              <a:avLst/>
              <a:gdLst>
                <a:gd name="T0" fmla="*/ 9 w 21600"/>
                <a:gd name="T1" fmla="*/ 24 h 28938"/>
                <a:gd name="T2" fmla="*/ 69 w 21600"/>
                <a:gd name="T3" fmla="*/ 0 h 28938"/>
                <a:gd name="T4" fmla="*/ 108 w 21600"/>
                <a:gd name="T5" fmla="*/ 17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6" name="Line 98"/>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07" name="Arc 99"/>
            <p:cNvSpPr>
              <a:spLocks/>
            </p:cNvSpPr>
            <p:nvPr/>
          </p:nvSpPr>
          <p:spPr bwMode="auto">
            <a:xfrm rot="549166">
              <a:off x="2365" y="458"/>
              <a:ext cx="1927" cy="839"/>
            </a:xfrm>
            <a:custGeom>
              <a:avLst/>
              <a:gdLst>
                <a:gd name="T0" fmla="*/ 149 w 21600"/>
                <a:gd name="T1" fmla="*/ 0 h 28850"/>
                <a:gd name="T2" fmla="*/ 95 w 21600"/>
                <a:gd name="T3" fmla="*/ 24 h 28850"/>
                <a:gd name="T4" fmla="*/ 0 w 21600"/>
                <a:gd name="T5" fmla="*/ 9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8" name="Arc 100"/>
            <p:cNvSpPr>
              <a:spLocks/>
            </p:cNvSpPr>
            <p:nvPr/>
          </p:nvSpPr>
          <p:spPr bwMode="auto">
            <a:xfrm rot="10800000">
              <a:off x="1079" y="343"/>
              <a:ext cx="2915" cy="962"/>
            </a:xfrm>
            <a:custGeom>
              <a:avLst/>
              <a:gdLst>
                <a:gd name="T0" fmla="*/ 149 w 43200"/>
                <a:gd name="T1" fmla="*/ 0 h 40592"/>
                <a:gd name="T2" fmla="*/ 51 w 43200"/>
                <a:gd name="T3" fmla="*/ 0 h 40592"/>
                <a:gd name="T4" fmla="*/ 98 w 43200"/>
                <a:gd name="T5" fmla="*/ 10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9" name="Arc 101"/>
            <p:cNvSpPr>
              <a:spLocks/>
            </p:cNvSpPr>
            <p:nvPr/>
          </p:nvSpPr>
          <p:spPr bwMode="auto">
            <a:xfrm>
              <a:off x="1093" y="1357"/>
              <a:ext cx="2928" cy="948"/>
            </a:xfrm>
            <a:custGeom>
              <a:avLst/>
              <a:gdLst>
                <a:gd name="T0" fmla="*/ 145 w 43200"/>
                <a:gd name="T1" fmla="*/ 0 h 40712"/>
                <a:gd name="T2" fmla="*/ 47 w 43200"/>
                <a:gd name="T3" fmla="*/ 0 h 40712"/>
                <a:gd name="T4" fmla="*/ 99 w 43200"/>
                <a:gd name="T5" fmla="*/ 10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0" name="Arc 102"/>
            <p:cNvSpPr>
              <a:spLocks/>
            </p:cNvSpPr>
            <p:nvPr/>
          </p:nvSpPr>
          <p:spPr bwMode="auto">
            <a:xfrm>
              <a:off x="2230" y="1129"/>
              <a:ext cx="594" cy="467"/>
            </a:xfrm>
            <a:custGeom>
              <a:avLst/>
              <a:gdLst>
                <a:gd name="T0" fmla="*/ 10 w 34380"/>
                <a:gd name="T1" fmla="*/ 6 h 21600"/>
                <a:gd name="T2" fmla="*/ 0 w 34380"/>
                <a:gd name="T3" fmla="*/ 6 h 21600"/>
                <a:gd name="T4" fmla="*/ 5 w 34380"/>
                <a:gd name="T5" fmla="*/ 0 h 21600"/>
                <a:gd name="T6" fmla="*/ 0 60000 65536"/>
                <a:gd name="T7" fmla="*/ 0 60000 65536"/>
                <a:gd name="T8" fmla="*/ 0 60000 65536"/>
              </a:gdLst>
              <a:ahLst/>
              <a:cxnLst>
                <a:cxn ang="T6">
                  <a:pos x="T0" y="T1"/>
                </a:cxn>
                <a:cxn ang="T7">
                  <a:pos x="T2" y="T3"/>
                </a:cxn>
                <a:cxn ang="T8">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lnTo>
                    <a:pt x="34380" y="1278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1" name="Arc 103"/>
            <p:cNvSpPr>
              <a:spLocks/>
            </p:cNvSpPr>
            <p:nvPr/>
          </p:nvSpPr>
          <p:spPr bwMode="auto">
            <a:xfrm rot="299958">
              <a:off x="2124" y="589"/>
              <a:ext cx="2436" cy="751"/>
            </a:xfrm>
            <a:custGeom>
              <a:avLst/>
              <a:gdLst>
                <a:gd name="T0" fmla="*/ 259 w 21600"/>
                <a:gd name="T1" fmla="*/ 0 h 26319"/>
                <a:gd name="T2" fmla="*/ 128 w 21600"/>
                <a:gd name="T3" fmla="*/ 21 h 26319"/>
                <a:gd name="T4" fmla="*/ 0 w 21600"/>
                <a:gd name="T5" fmla="*/ 6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2" name="Arc 104"/>
            <p:cNvSpPr>
              <a:spLocks/>
            </p:cNvSpPr>
            <p:nvPr/>
          </p:nvSpPr>
          <p:spPr bwMode="auto">
            <a:xfrm rot="-451056">
              <a:off x="2148" y="1311"/>
              <a:ext cx="2333" cy="841"/>
            </a:xfrm>
            <a:custGeom>
              <a:avLst/>
              <a:gdLst>
                <a:gd name="T0" fmla="*/ 123 w 21600"/>
                <a:gd name="T1" fmla="*/ 0 h 28922"/>
                <a:gd name="T2" fmla="*/ 223 w 21600"/>
                <a:gd name="T3" fmla="*/ 24 h 28922"/>
                <a:gd name="T4" fmla="*/ 0 w 21600"/>
                <a:gd name="T5" fmla="*/ 16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3" name="Arc 105"/>
            <p:cNvSpPr>
              <a:spLocks/>
            </p:cNvSpPr>
            <p:nvPr/>
          </p:nvSpPr>
          <p:spPr bwMode="auto">
            <a:xfrm rot="10416522">
              <a:off x="635" y="577"/>
              <a:ext cx="2107" cy="761"/>
            </a:xfrm>
            <a:custGeom>
              <a:avLst/>
              <a:gdLst>
                <a:gd name="T0" fmla="*/ 97 w 21600"/>
                <a:gd name="T1" fmla="*/ 0 h 26206"/>
                <a:gd name="T2" fmla="*/ 194 w 21600"/>
                <a:gd name="T3" fmla="*/ 22 h 26206"/>
                <a:gd name="T4" fmla="*/ 0 w 21600"/>
                <a:gd name="T5" fmla="*/ 16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4" name="Arc 106"/>
            <p:cNvSpPr>
              <a:spLocks/>
            </p:cNvSpPr>
            <p:nvPr/>
          </p:nvSpPr>
          <p:spPr bwMode="auto">
            <a:xfrm rot="287305">
              <a:off x="634" y="1311"/>
              <a:ext cx="1682" cy="738"/>
            </a:xfrm>
            <a:custGeom>
              <a:avLst/>
              <a:gdLst>
                <a:gd name="T0" fmla="*/ 4 w 21600"/>
                <a:gd name="T1" fmla="*/ 21 h 25397"/>
                <a:gd name="T2" fmla="*/ 88 w 21600"/>
                <a:gd name="T3" fmla="*/ 0 h 25397"/>
                <a:gd name="T4" fmla="*/ 131 w 21600"/>
                <a:gd name="T5" fmla="*/ 17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5" name="Line 107"/>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6" name="Line 108"/>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7" name="Line 109"/>
            <p:cNvSpPr>
              <a:spLocks noChangeShapeType="1"/>
            </p:cNvSpPr>
            <p:nvPr/>
          </p:nvSpPr>
          <p:spPr bwMode="auto">
            <a:xfrm rot="16320000">
              <a:off x="2454" y="2182"/>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8" name="Line 110"/>
            <p:cNvSpPr>
              <a:spLocks noChangeShapeType="1"/>
            </p:cNvSpPr>
            <p:nvPr/>
          </p:nvSpPr>
          <p:spPr bwMode="auto">
            <a:xfrm rot="16320000">
              <a:off x="2461" y="188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9" name="Line 111"/>
            <p:cNvSpPr>
              <a:spLocks noChangeShapeType="1"/>
            </p:cNvSpPr>
            <p:nvPr/>
          </p:nvSpPr>
          <p:spPr bwMode="auto">
            <a:xfrm rot="16140000">
              <a:off x="2455" y="2038"/>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0" name="Line 112"/>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1" name="Line 113"/>
            <p:cNvSpPr>
              <a:spLocks noChangeShapeType="1"/>
            </p:cNvSpPr>
            <p:nvPr/>
          </p:nvSpPr>
          <p:spPr bwMode="auto">
            <a:xfrm rot="16260000">
              <a:off x="2538" y="926"/>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2" name="Line 114"/>
            <p:cNvSpPr>
              <a:spLocks noChangeShapeType="1"/>
            </p:cNvSpPr>
            <p:nvPr/>
          </p:nvSpPr>
          <p:spPr bwMode="auto">
            <a:xfrm rot="16080000">
              <a:off x="2464" y="708"/>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3" name="Line 115"/>
            <p:cNvSpPr>
              <a:spLocks noChangeShapeType="1"/>
            </p:cNvSpPr>
            <p:nvPr/>
          </p:nvSpPr>
          <p:spPr bwMode="auto">
            <a:xfrm rot="16260000">
              <a:off x="2465" y="554"/>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4" name="Line 116"/>
            <p:cNvSpPr>
              <a:spLocks noChangeShapeType="1"/>
            </p:cNvSpPr>
            <p:nvPr/>
          </p:nvSpPr>
          <p:spPr bwMode="auto">
            <a:xfrm rot="16260000">
              <a:off x="2466" y="4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5" name="Line 117"/>
            <p:cNvSpPr>
              <a:spLocks noChangeShapeType="1"/>
            </p:cNvSpPr>
            <p:nvPr/>
          </p:nvSpPr>
          <p:spPr bwMode="auto">
            <a:xfrm rot="-534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6" name="Line 118"/>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7" name="Line 119"/>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8" name="Line 120"/>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9" name="Line 121"/>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0" name="Line 122"/>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1" name="Line 123"/>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2" name="Line 124"/>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3" name="Line 125"/>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4" name="Line 126"/>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5" name="Line 127"/>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6" name="Line 128"/>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7" name="Line 129"/>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8" name="Line 130"/>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9" name="Line 131"/>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0" name="Line 132"/>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1" name="Line 133"/>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2" name="Line 134"/>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3" name="Line 135"/>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8202" name="Group 13"/>
          <p:cNvGrpSpPr>
            <a:grpSpLocks/>
          </p:cNvGrpSpPr>
          <p:nvPr/>
        </p:nvGrpSpPr>
        <p:grpSpPr bwMode="auto">
          <a:xfrm>
            <a:off x="2743200" y="935038"/>
            <a:ext cx="1023938" cy="1968500"/>
            <a:chOff x="2626" y="733"/>
            <a:chExt cx="645" cy="1240"/>
          </a:xfrm>
        </p:grpSpPr>
        <p:sp>
          <p:nvSpPr>
            <p:cNvPr id="8288" name="Arc 14"/>
            <p:cNvSpPr>
              <a:spLocks/>
            </p:cNvSpPr>
            <p:nvPr/>
          </p:nvSpPr>
          <p:spPr bwMode="auto">
            <a:xfrm flipH="1">
              <a:off x="2626" y="737"/>
              <a:ext cx="313" cy="1146"/>
            </a:xfrm>
            <a:custGeom>
              <a:avLst/>
              <a:gdLst>
                <a:gd name="T0" fmla="*/ 0 w 22813"/>
                <a:gd name="T1" fmla="*/ 0 h 39652"/>
                <a:gd name="T2" fmla="*/ 2 w 22813"/>
                <a:gd name="T3" fmla="*/ 33 h 39652"/>
                <a:gd name="T4" fmla="*/ 0 w 22813"/>
                <a:gd name="T5" fmla="*/ 18 h 39652"/>
                <a:gd name="T6" fmla="*/ 0 60000 65536"/>
                <a:gd name="T7" fmla="*/ 0 60000 65536"/>
                <a:gd name="T8" fmla="*/ 0 60000 65536"/>
              </a:gdLst>
              <a:ahLst/>
              <a:cxnLst>
                <a:cxn ang="T6">
                  <a:pos x="T0" y="T1"/>
                </a:cxn>
                <a:cxn ang="T7">
                  <a:pos x="T2" y="T3"/>
                </a:cxn>
                <a:cxn ang="T8">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89" name="Arc 15"/>
            <p:cNvSpPr>
              <a:spLocks/>
            </p:cNvSpPr>
            <p:nvPr/>
          </p:nvSpPr>
          <p:spPr bwMode="auto">
            <a:xfrm flipH="1">
              <a:off x="2693" y="733"/>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0" name="Arc 16"/>
            <p:cNvSpPr>
              <a:spLocks/>
            </p:cNvSpPr>
            <p:nvPr/>
          </p:nvSpPr>
          <p:spPr bwMode="auto">
            <a:xfrm flipH="1">
              <a:off x="276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1" name="Arc 17"/>
            <p:cNvSpPr>
              <a:spLocks/>
            </p:cNvSpPr>
            <p:nvPr/>
          </p:nvSpPr>
          <p:spPr bwMode="auto">
            <a:xfrm flipH="1">
              <a:off x="2828"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2" name="Arc 18"/>
            <p:cNvSpPr>
              <a:spLocks/>
            </p:cNvSpPr>
            <p:nvPr/>
          </p:nvSpPr>
          <p:spPr bwMode="auto">
            <a:xfrm flipH="1">
              <a:off x="289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3" name="Arc 19"/>
            <p:cNvSpPr>
              <a:spLocks/>
            </p:cNvSpPr>
            <p:nvPr/>
          </p:nvSpPr>
          <p:spPr bwMode="auto">
            <a:xfrm flipH="1">
              <a:off x="2958" y="738"/>
              <a:ext cx="313" cy="1235"/>
            </a:xfrm>
            <a:custGeom>
              <a:avLst/>
              <a:gdLst>
                <a:gd name="T0" fmla="*/ 0 w 22813"/>
                <a:gd name="T1" fmla="*/ 0 h 42699"/>
                <a:gd name="T2" fmla="*/ 1 w 22813"/>
                <a:gd name="T3" fmla="*/ 36 h 42699"/>
                <a:gd name="T4" fmla="*/ 0 w 22813"/>
                <a:gd name="T5" fmla="*/ 18 h 42699"/>
                <a:gd name="T6" fmla="*/ 0 60000 65536"/>
                <a:gd name="T7" fmla="*/ 0 60000 65536"/>
                <a:gd name="T8" fmla="*/ 0 60000 65536"/>
              </a:gdLst>
              <a:ahLst/>
              <a:cxnLst>
                <a:cxn ang="T6">
                  <a:pos x="T0" y="T1"/>
                </a:cxn>
                <a:cxn ang="T7">
                  <a:pos x="T2" y="T3"/>
                </a:cxn>
                <a:cxn ang="T8">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232" name="Oval 136"/>
          <p:cNvSpPr>
            <a:spLocks noChangeArrowheads="1"/>
          </p:cNvSpPr>
          <p:nvPr/>
        </p:nvSpPr>
        <p:spPr bwMode="auto">
          <a:xfrm>
            <a:off x="3962400" y="3657600"/>
            <a:ext cx="3048000" cy="2743200"/>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   </a:t>
            </a:r>
          </a:p>
        </p:txBody>
      </p:sp>
      <p:sp>
        <p:nvSpPr>
          <p:cNvPr id="8204" name="Litebulb"/>
          <p:cNvSpPr>
            <a:spLocks noEditPoints="1" noChangeArrowheads="1"/>
          </p:cNvSpPr>
          <p:nvPr/>
        </p:nvSpPr>
        <p:spPr bwMode="auto">
          <a:xfrm>
            <a:off x="5146675" y="4724400"/>
            <a:ext cx="712788" cy="1023938"/>
          </a:xfrm>
          <a:custGeom>
            <a:avLst/>
            <a:gdLst>
              <a:gd name="T0" fmla="*/ 11760804 w 21600"/>
              <a:gd name="T1" fmla="*/ 0 h 21600"/>
              <a:gd name="T2" fmla="*/ 23521608 w 21600"/>
              <a:gd name="T3" fmla="*/ 17487629 h 21600"/>
              <a:gd name="T4" fmla="*/ 0 w 21600"/>
              <a:gd name="T5" fmla="*/ 17487629 h 21600"/>
              <a:gd name="T6" fmla="*/ 11760804 w 21600"/>
              <a:gd name="T7" fmla="*/ 4853930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grpSp>
        <p:nvGrpSpPr>
          <p:cNvPr id="8205" name="Group 138"/>
          <p:cNvGrpSpPr>
            <a:grpSpLocks/>
          </p:cNvGrpSpPr>
          <p:nvPr/>
        </p:nvGrpSpPr>
        <p:grpSpPr bwMode="auto">
          <a:xfrm>
            <a:off x="5146675" y="4724400"/>
            <a:ext cx="712788" cy="1104900"/>
            <a:chOff x="1402" y="2202"/>
            <a:chExt cx="449" cy="696"/>
          </a:xfrm>
        </p:grpSpPr>
        <p:sp>
          <p:nvSpPr>
            <p:cNvPr id="8285" name="Litebulb"/>
            <p:cNvSpPr>
              <a:spLocks noEditPoints="1" noChangeArrowheads="1"/>
            </p:cNvSpPr>
            <p:nvPr/>
          </p:nvSpPr>
          <p:spPr bwMode="auto">
            <a:xfrm>
              <a:off x="1402" y="2202"/>
              <a:ext cx="449" cy="645"/>
            </a:xfrm>
            <a:custGeom>
              <a:avLst/>
              <a:gdLst>
                <a:gd name="T0" fmla="*/ 5 w 21600"/>
                <a:gd name="T1" fmla="*/ 0 h 21600"/>
                <a:gd name="T2" fmla="*/ 9 w 21600"/>
                <a:gd name="T3" fmla="*/ 7 h 21600"/>
                <a:gd name="T4" fmla="*/ 0 w 21600"/>
                <a:gd name="T5" fmla="*/ 7 h 21600"/>
                <a:gd name="T6" fmla="*/ 5 w 21600"/>
                <a:gd name="T7" fmla="*/ 19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sp>
          <p:nvSpPr>
            <p:cNvPr id="8286" name="Oval 140"/>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95" lon="0" rev="0"/>
              </a:camera>
              <a:lightRig rig="legacyFlat1" dir="t"/>
            </a:scene3d>
            <a:sp3d extrusionH="100000" prstMaterial="legacyMetal">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37" name="AutoShape 141"/>
            <p:cNvSpPr>
              <a:spLocks noChangeArrowheads="1"/>
            </p:cNvSpPr>
            <p:nvPr/>
          </p:nvSpPr>
          <p:spPr bwMode="auto">
            <a:xfrm rot="16200000">
              <a:off x="1541" y="2686"/>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206" name="Freeform 143"/>
          <p:cNvSpPr>
            <a:spLocks/>
          </p:cNvSpPr>
          <p:nvPr/>
        </p:nvSpPr>
        <p:spPr bwMode="auto">
          <a:xfrm>
            <a:off x="2743200" y="2667000"/>
            <a:ext cx="2971800" cy="3733800"/>
          </a:xfrm>
          <a:custGeom>
            <a:avLst/>
            <a:gdLst>
              <a:gd name="T0" fmla="*/ 364990756 w 1704"/>
              <a:gd name="T1" fmla="*/ 0 h 2272"/>
              <a:gd name="T2" fmla="*/ 948973872 w 1704"/>
              <a:gd name="T3" fmla="*/ 2147483647 h 2272"/>
              <a:gd name="T4" fmla="*/ 218994105 w 1704"/>
              <a:gd name="T5" fmla="*/ 2147483647 h 2272"/>
              <a:gd name="T6" fmla="*/ 2147483647 w 1704"/>
              <a:gd name="T7" fmla="*/ 2147483647 h 2272"/>
              <a:gd name="T8" fmla="*/ 2147483647 w 1704"/>
              <a:gd name="T9" fmla="*/ 2147483647 h 2272"/>
              <a:gd name="T10" fmla="*/ 2147483647 w 1704"/>
              <a:gd name="T11" fmla="*/ 2147483647 h 2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4" h="2272">
                <a:moveTo>
                  <a:pt x="120" y="0"/>
                </a:moveTo>
                <a:cubicBezTo>
                  <a:pt x="220" y="416"/>
                  <a:pt x="320" y="832"/>
                  <a:pt x="312" y="1104"/>
                </a:cubicBezTo>
                <a:cubicBezTo>
                  <a:pt x="304" y="1376"/>
                  <a:pt x="0" y="1456"/>
                  <a:pt x="72" y="1632"/>
                </a:cubicBezTo>
                <a:cubicBezTo>
                  <a:pt x="144" y="1808"/>
                  <a:pt x="512" y="2056"/>
                  <a:pt x="744" y="2160"/>
                </a:cubicBezTo>
                <a:cubicBezTo>
                  <a:pt x="976" y="2264"/>
                  <a:pt x="1304" y="2272"/>
                  <a:pt x="1464" y="2256"/>
                </a:cubicBezTo>
                <a:cubicBezTo>
                  <a:pt x="1624" y="2240"/>
                  <a:pt x="1664" y="2152"/>
                  <a:pt x="1704" y="20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07" name="Rectangle 213" descr="Medium wood"/>
          <p:cNvSpPr>
            <a:spLocks noChangeArrowheads="1"/>
          </p:cNvSpPr>
          <p:nvPr/>
        </p:nvSpPr>
        <p:spPr bwMode="auto">
          <a:xfrm>
            <a:off x="7469188" y="5807075"/>
            <a:ext cx="2665412" cy="488950"/>
          </a:xfrm>
          <a:prstGeom prst="rect">
            <a:avLst/>
          </a:prstGeom>
          <a:blipFill dpi="0" rotWithShape="1">
            <a:blip r:embed="rId2"/>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996633"/>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08" name="AutoShape 214"/>
          <p:cNvSpPr>
            <a:spLocks noChangeArrowheads="1"/>
          </p:cNvSpPr>
          <p:nvPr/>
        </p:nvSpPr>
        <p:spPr bwMode="auto">
          <a:xfrm>
            <a:off x="9061450" y="5894388"/>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09" name="AutoShape 215"/>
          <p:cNvSpPr>
            <a:spLocks noChangeArrowheads="1"/>
          </p:cNvSpPr>
          <p:nvPr/>
        </p:nvSpPr>
        <p:spPr bwMode="auto">
          <a:xfrm>
            <a:off x="8343900" y="5894388"/>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10" name="Rectangle 216" descr="Brown marble"/>
          <p:cNvSpPr>
            <a:spLocks noChangeArrowheads="1"/>
          </p:cNvSpPr>
          <p:nvPr/>
        </p:nvSpPr>
        <p:spPr bwMode="auto">
          <a:xfrm>
            <a:off x="7974014" y="3886200"/>
            <a:ext cx="1944687" cy="1752600"/>
          </a:xfrm>
          <a:prstGeom prst="rect">
            <a:avLst/>
          </a:prstGeom>
          <a:blipFill dpi="0" rotWithShape="1">
            <a:blip r:embed="rId3"/>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3300"/>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1" name="Rectangle 217"/>
          <p:cNvSpPr>
            <a:spLocks noChangeArrowheads="1"/>
          </p:cNvSpPr>
          <p:nvPr/>
        </p:nvSpPr>
        <p:spPr bwMode="auto">
          <a:xfrm>
            <a:off x="7964489" y="3895725"/>
            <a:ext cx="1944687" cy="1752600"/>
          </a:xfrm>
          <a:prstGeom prst="rect">
            <a:avLst/>
          </a:prstGeom>
          <a:solidFill>
            <a:schemeClr val="bg1"/>
          </a:solidFill>
          <a:ln w="57150" cmpd="thickThin">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2" name="Rectangle 218"/>
          <p:cNvSpPr>
            <a:spLocks noChangeArrowheads="1"/>
          </p:cNvSpPr>
          <p:nvPr/>
        </p:nvSpPr>
        <p:spPr bwMode="auto">
          <a:xfrm>
            <a:off x="8047039" y="3956050"/>
            <a:ext cx="1787525" cy="990600"/>
          </a:xfrm>
          <a:prstGeom prst="rect">
            <a:avLst/>
          </a:prstGeom>
          <a:solidFill>
            <a:schemeClr val="bg1">
              <a:alpha val="38039"/>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3" name="Oval 219"/>
          <p:cNvSpPr>
            <a:spLocks noChangeArrowheads="1"/>
          </p:cNvSpPr>
          <p:nvPr/>
        </p:nvSpPr>
        <p:spPr bwMode="auto">
          <a:xfrm>
            <a:off x="8189913" y="4057650"/>
            <a:ext cx="1511300" cy="1511300"/>
          </a:xfrm>
          <a:prstGeom prst="ellipse">
            <a:avLst/>
          </a:prstGeom>
          <a:solidFill>
            <a:srgbClr val="FFFFCC"/>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4" name="Text Box 220"/>
          <p:cNvSpPr txBox="1">
            <a:spLocks noChangeArrowheads="1"/>
          </p:cNvSpPr>
          <p:nvPr/>
        </p:nvSpPr>
        <p:spPr bwMode="auto">
          <a:xfrm rot="6420000">
            <a:off x="8146257" y="4510882"/>
            <a:ext cx="35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9</a:t>
            </a:r>
            <a:endParaRPr lang="en-US" altLang="vi-VN" sz="1800"/>
          </a:p>
        </p:txBody>
      </p:sp>
      <p:sp>
        <p:nvSpPr>
          <p:cNvPr id="8215" name="Oval 221"/>
          <p:cNvSpPr>
            <a:spLocks noChangeArrowheads="1"/>
          </p:cNvSpPr>
          <p:nvPr/>
        </p:nvSpPr>
        <p:spPr bwMode="auto">
          <a:xfrm rot="5400000">
            <a:off x="8134350" y="4011613"/>
            <a:ext cx="1612900" cy="1612900"/>
          </a:xfrm>
          <a:prstGeom prst="ellipse">
            <a:avLst/>
          </a:prstGeom>
          <a:noFill/>
          <a:ln w="1270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8216" name="Group 222"/>
          <p:cNvGrpSpPr>
            <a:grpSpLocks/>
          </p:cNvGrpSpPr>
          <p:nvPr/>
        </p:nvGrpSpPr>
        <p:grpSpPr bwMode="auto">
          <a:xfrm>
            <a:off x="8302626" y="4021139"/>
            <a:ext cx="1279525" cy="839787"/>
            <a:chOff x="4163" y="2571"/>
            <a:chExt cx="806" cy="529"/>
          </a:xfrm>
        </p:grpSpPr>
        <p:sp>
          <p:nvSpPr>
            <p:cNvPr id="8248" name="Arc 223"/>
            <p:cNvSpPr>
              <a:spLocks/>
            </p:cNvSpPr>
            <p:nvPr/>
          </p:nvSpPr>
          <p:spPr bwMode="auto">
            <a:xfrm rot="6681726" flipH="1">
              <a:off x="4397" y="2586"/>
              <a:ext cx="392" cy="636"/>
            </a:xfrm>
            <a:custGeom>
              <a:avLst/>
              <a:gdLst>
                <a:gd name="T0" fmla="*/ 4 w 24253"/>
                <a:gd name="T1" fmla="*/ 0 h 39506"/>
                <a:gd name="T2" fmla="*/ 0 w 24253"/>
                <a:gd name="T3" fmla="*/ 10 h 39506"/>
                <a:gd name="T4" fmla="*/ 1 w 24253"/>
                <a:gd name="T5" fmla="*/ 5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49" name="Line 224"/>
            <p:cNvSpPr>
              <a:spLocks noChangeShapeType="1"/>
            </p:cNvSpPr>
            <p:nvPr/>
          </p:nvSpPr>
          <p:spPr bwMode="auto">
            <a:xfrm rot="10800000">
              <a:off x="4566" y="2709"/>
              <a:ext cx="0" cy="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0" name="Text Box 225"/>
            <p:cNvSpPr txBox="1">
              <a:spLocks noChangeArrowheads="1"/>
            </p:cNvSpPr>
            <p:nvPr/>
          </p:nvSpPr>
          <p:spPr bwMode="auto">
            <a:xfrm rot="-3000000">
              <a:off x="4140" y="2723"/>
              <a:ext cx="22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4</a:t>
              </a:r>
              <a:endParaRPr lang="en-US" altLang="vi-VN" sz="1800"/>
            </a:p>
          </p:txBody>
        </p:sp>
        <p:sp>
          <p:nvSpPr>
            <p:cNvPr id="8251" name="Text Box 226"/>
            <p:cNvSpPr txBox="1">
              <a:spLocks noChangeArrowheads="1"/>
            </p:cNvSpPr>
            <p:nvPr/>
          </p:nvSpPr>
          <p:spPr bwMode="auto">
            <a:xfrm rot="20100000">
              <a:off x="4241" y="2611"/>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2</a:t>
              </a:r>
              <a:endParaRPr lang="en-US" altLang="vi-VN" sz="1800"/>
            </a:p>
          </p:txBody>
        </p:sp>
        <p:sp>
          <p:nvSpPr>
            <p:cNvPr id="8252" name="Line 227"/>
            <p:cNvSpPr>
              <a:spLocks noChangeShapeType="1"/>
            </p:cNvSpPr>
            <p:nvPr/>
          </p:nvSpPr>
          <p:spPr bwMode="auto">
            <a:xfrm rot="300000">
              <a:off x="4598" y="2709"/>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3" name="Line 228"/>
            <p:cNvSpPr>
              <a:spLocks noChangeShapeType="1"/>
            </p:cNvSpPr>
            <p:nvPr/>
          </p:nvSpPr>
          <p:spPr bwMode="auto">
            <a:xfrm rot="600000">
              <a:off x="4627" y="2712"/>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4" name="Line 229"/>
            <p:cNvSpPr>
              <a:spLocks noChangeShapeType="1"/>
            </p:cNvSpPr>
            <p:nvPr/>
          </p:nvSpPr>
          <p:spPr bwMode="auto">
            <a:xfrm rot="900000">
              <a:off x="4656" y="2720"/>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5" name="Line 230"/>
            <p:cNvSpPr>
              <a:spLocks noChangeShapeType="1"/>
            </p:cNvSpPr>
            <p:nvPr/>
          </p:nvSpPr>
          <p:spPr bwMode="auto">
            <a:xfrm rot="1200000">
              <a:off x="4684" y="2730"/>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6" name="Line 231"/>
            <p:cNvSpPr>
              <a:spLocks noChangeShapeType="1"/>
            </p:cNvSpPr>
            <p:nvPr/>
          </p:nvSpPr>
          <p:spPr bwMode="auto">
            <a:xfrm rot="1500000">
              <a:off x="4706" y="2741"/>
              <a:ext cx="0" cy="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7" name="Line 232"/>
            <p:cNvSpPr>
              <a:spLocks noChangeShapeType="1"/>
            </p:cNvSpPr>
            <p:nvPr/>
          </p:nvSpPr>
          <p:spPr bwMode="auto">
            <a:xfrm rot="1800000">
              <a:off x="4738" y="2759"/>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8" name="Line 233"/>
            <p:cNvSpPr>
              <a:spLocks noChangeShapeType="1"/>
            </p:cNvSpPr>
            <p:nvPr/>
          </p:nvSpPr>
          <p:spPr bwMode="auto">
            <a:xfrm rot="2100000">
              <a:off x="4760" y="2774"/>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9" name="Line 234"/>
            <p:cNvSpPr>
              <a:spLocks noChangeShapeType="1"/>
            </p:cNvSpPr>
            <p:nvPr/>
          </p:nvSpPr>
          <p:spPr bwMode="auto">
            <a:xfrm rot="2400000">
              <a:off x="4785" y="2792"/>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0" name="Line 235"/>
            <p:cNvSpPr>
              <a:spLocks noChangeShapeType="1"/>
            </p:cNvSpPr>
            <p:nvPr/>
          </p:nvSpPr>
          <p:spPr bwMode="auto">
            <a:xfrm rot="2700000">
              <a:off x="4806" y="2814"/>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1" name="Line 236"/>
            <p:cNvSpPr>
              <a:spLocks noChangeShapeType="1"/>
            </p:cNvSpPr>
            <p:nvPr/>
          </p:nvSpPr>
          <p:spPr bwMode="auto">
            <a:xfrm rot="3000000">
              <a:off x="4810" y="2828"/>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2" name="Line 237"/>
            <p:cNvSpPr>
              <a:spLocks noChangeShapeType="1"/>
            </p:cNvSpPr>
            <p:nvPr/>
          </p:nvSpPr>
          <p:spPr bwMode="auto">
            <a:xfrm rot="7800000">
              <a:off x="4324" y="2826"/>
              <a:ext cx="0" cy="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3" name="Line 238"/>
            <p:cNvSpPr>
              <a:spLocks noChangeShapeType="1"/>
            </p:cNvSpPr>
            <p:nvPr/>
          </p:nvSpPr>
          <p:spPr bwMode="auto">
            <a:xfrm rot="-2700000">
              <a:off x="4323" y="2813"/>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4" name="Line 239"/>
            <p:cNvSpPr>
              <a:spLocks noChangeShapeType="1"/>
            </p:cNvSpPr>
            <p:nvPr/>
          </p:nvSpPr>
          <p:spPr bwMode="auto">
            <a:xfrm rot="-2400000">
              <a:off x="4344" y="2794"/>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5" name="Line 240"/>
            <p:cNvSpPr>
              <a:spLocks noChangeShapeType="1"/>
            </p:cNvSpPr>
            <p:nvPr/>
          </p:nvSpPr>
          <p:spPr bwMode="auto">
            <a:xfrm rot="-2100000">
              <a:off x="4369" y="2776"/>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6" name="Line 241"/>
            <p:cNvSpPr>
              <a:spLocks noChangeShapeType="1"/>
            </p:cNvSpPr>
            <p:nvPr/>
          </p:nvSpPr>
          <p:spPr bwMode="auto">
            <a:xfrm rot="-1800000">
              <a:off x="4392" y="275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7" name="Line 242"/>
            <p:cNvSpPr>
              <a:spLocks noChangeShapeType="1"/>
            </p:cNvSpPr>
            <p:nvPr/>
          </p:nvSpPr>
          <p:spPr bwMode="auto">
            <a:xfrm rot="-1500000">
              <a:off x="4431" y="2740"/>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8" name="Line 243"/>
            <p:cNvSpPr>
              <a:spLocks noChangeShapeType="1"/>
            </p:cNvSpPr>
            <p:nvPr/>
          </p:nvSpPr>
          <p:spPr bwMode="auto">
            <a:xfrm rot="-1200000">
              <a:off x="4448" y="2730"/>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9" name="Line 244"/>
            <p:cNvSpPr>
              <a:spLocks noChangeShapeType="1"/>
            </p:cNvSpPr>
            <p:nvPr/>
          </p:nvSpPr>
          <p:spPr bwMode="auto">
            <a:xfrm rot="-900000">
              <a:off x="4473" y="2723"/>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0" name="Line 245"/>
            <p:cNvSpPr>
              <a:spLocks noChangeShapeType="1"/>
            </p:cNvSpPr>
            <p:nvPr/>
          </p:nvSpPr>
          <p:spPr bwMode="auto">
            <a:xfrm rot="-600000">
              <a:off x="4503" y="2716"/>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1" name="Line 246"/>
            <p:cNvSpPr>
              <a:spLocks noChangeShapeType="1"/>
            </p:cNvSpPr>
            <p:nvPr/>
          </p:nvSpPr>
          <p:spPr bwMode="auto">
            <a:xfrm rot="-300000">
              <a:off x="4534" y="2711"/>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2" name="Line 247"/>
            <p:cNvSpPr>
              <a:spLocks noChangeShapeType="1"/>
            </p:cNvSpPr>
            <p:nvPr/>
          </p:nvSpPr>
          <p:spPr bwMode="auto">
            <a:xfrm rot="6300000">
              <a:off x="4266" y="2946"/>
              <a:ext cx="0" cy="9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3" name="Line 248"/>
            <p:cNvSpPr>
              <a:spLocks noChangeShapeType="1"/>
            </p:cNvSpPr>
            <p:nvPr/>
          </p:nvSpPr>
          <p:spPr bwMode="auto">
            <a:xfrm rot="-4200000">
              <a:off x="4248" y="293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4" name="Line 249"/>
            <p:cNvSpPr>
              <a:spLocks noChangeShapeType="1"/>
            </p:cNvSpPr>
            <p:nvPr/>
          </p:nvSpPr>
          <p:spPr bwMode="auto">
            <a:xfrm rot="-3900000">
              <a:off x="4258" y="2912"/>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5" name="Line 250"/>
            <p:cNvSpPr>
              <a:spLocks noChangeShapeType="1"/>
            </p:cNvSpPr>
            <p:nvPr/>
          </p:nvSpPr>
          <p:spPr bwMode="auto">
            <a:xfrm rot="-3600000">
              <a:off x="4273" y="2887"/>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6" name="Line 251"/>
            <p:cNvSpPr>
              <a:spLocks noChangeShapeType="1"/>
            </p:cNvSpPr>
            <p:nvPr/>
          </p:nvSpPr>
          <p:spPr bwMode="auto">
            <a:xfrm rot="-3300000">
              <a:off x="4287" y="2859"/>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7" name="Line 252"/>
            <p:cNvSpPr>
              <a:spLocks noChangeShapeType="1"/>
            </p:cNvSpPr>
            <p:nvPr/>
          </p:nvSpPr>
          <p:spPr bwMode="auto">
            <a:xfrm rot="3300000">
              <a:off x="4840" y="2861"/>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8" name="Line 253"/>
            <p:cNvSpPr>
              <a:spLocks noChangeShapeType="1"/>
            </p:cNvSpPr>
            <p:nvPr/>
          </p:nvSpPr>
          <p:spPr bwMode="auto">
            <a:xfrm rot="3600000">
              <a:off x="4852" y="2883"/>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9" name="Line 254"/>
            <p:cNvSpPr>
              <a:spLocks noChangeShapeType="1"/>
            </p:cNvSpPr>
            <p:nvPr/>
          </p:nvSpPr>
          <p:spPr bwMode="auto">
            <a:xfrm rot="3900000">
              <a:off x="4869" y="2909"/>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0" name="Line 255"/>
            <p:cNvSpPr>
              <a:spLocks noChangeShapeType="1"/>
            </p:cNvSpPr>
            <p:nvPr/>
          </p:nvSpPr>
          <p:spPr bwMode="auto">
            <a:xfrm rot="4200000">
              <a:off x="4880" y="293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1" name="Line 256"/>
            <p:cNvSpPr>
              <a:spLocks noChangeShapeType="1"/>
            </p:cNvSpPr>
            <p:nvPr/>
          </p:nvSpPr>
          <p:spPr bwMode="auto">
            <a:xfrm rot="4500000">
              <a:off x="4868" y="2950"/>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2" name="Text Box 257"/>
            <p:cNvSpPr txBox="1">
              <a:spLocks noChangeArrowheads="1"/>
            </p:cNvSpPr>
            <p:nvPr/>
          </p:nvSpPr>
          <p:spPr bwMode="auto">
            <a:xfrm>
              <a:off x="4413" y="2571"/>
              <a:ext cx="3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0</a:t>
              </a:r>
              <a:endParaRPr lang="en-US" altLang="vi-VN" sz="1800"/>
            </a:p>
          </p:txBody>
        </p:sp>
        <p:sp>
          <p:nvSpPr>
            <p:cNvPr id="8283" name="Text Box 258"/>
            <p:cNvSpPr txBox="1">
              <a:spLocks noChangeArrowheads="1"/>
            </p:cNvSpPr>
            <p:nvPr/>
          </p:nvSpPr>
          <p:spPr bwMode="auto">
            <a:xfrm rot="1500000">
              <a:off x="4596" y="2612"/>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2</a:t>
              </a:r>
              <a:endParaRPr lang="en-US" altLang="vi-VN" sz="1800"/>
            </a:p>
          </p:txBody>
        </p:sp>
        <p:sp>
          <p:nvSpPr>
            <p:cNvPr id="8284" name="Text Box 259"/>
            <p:cNvSpPr txBox="1">
              <a:spLocks noChangeArrowheads="1"/>
            </p:cNvSpPr>
            <p:nvPr/>
          </p:nvSpPr>
          <p:spPr bwMode="auto">
            <a:xfrm rot="3000000">
              <a:off x="4734" y="2721"/>
              <a:ext cx="2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4</a:t>
              </a:r>
              <a:endParaRPr lang="en-US" altLang="vi-VN" sz="1800"/>
            </a:p>
          </p:txBody>
        </p:sp>
      </p:grpSp>
      <p:sp>
        <p:nvSpPr>
          <p:cNvPr id="8217" name="Text Box 260"/>
          <p:cNvSpPr txBox="1">
            <a:spLocks noChangeArrowheads="1"/>
          </p:cNvSpPr>
          <p:nvPr/>
        </p:nvSpPr>
        <p:spPr bwMode="auto">
          <a:xfrm rot="4500000">
            <a:off x="9339263" y="4506913"/>
            <a:ext cx="474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6</a:t>
            </a:r>
            <a:endParaRPr lang="en-US" altLang="vi-VN" sz="1800"/>
          </a:p>
        </p:txBody>
      </p:sp>
      <p:sp>
        <p:nvSpPr>
          <p:cNvPr id="8218" name="Text Box 261"/>
          <p:cNvSpPr txBox="1">
            <a:spLocks noChangeArrowheads="1"/>
          </p:cNvSpPr>
          <p:nvPr/>
        </p:nvSpPr>
        <p:spPr bwMode="auto">
          <a:xfrm>
            <a:off x="8529638" y="4454526"/>
            <a:ext cx="82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mA</a:t>
            </a:r>
          </a:p>
        </p:txBody>
      </p:sp>
      <p:sp>
        <p:nvSpPr>
          <p:cNvPr id="8219" name="AutoShape 262"/>
          <p:cNvSpPr>
            <a:spLocks noChangeArrowheads="1"/>
          </p:cNvSpPr>
          <p:nvPr/>
        </p:nvSpPr>
        <p:spPr bwMode="auto">
          <a:xfrm rot="10800000">
            <a:off x="8312150" y="4216401"/>
            <a:ext cx="1270000" cy="1190625"/>
          </a:xfrm>
          <a:custGeom>
            <a:avLst/>
            <a:gdLst>
              <a:gd name="T0" fmla="*/ 37335648 w 21600"/>
              <a:gd name="T1" fmla="*/ 0 h 21600"/>
              <a:gd name="T2" fmla="*/ 15677503 w 21600"/>
              <a:gd name="T3" fmla="*/ 30614772 h 21600"/>
              <a:gd name="T4" fmla="*/ 37335648 w 21600"/>
              <a:gd name="T5" fmla="*/ 27312000 h 21600"/>
              <a:gd name="T6" fmla="*/ 58993793 w 21600"/>
              <a:gd name="T7" fmla="*/ 30614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20" name="Text Box 263"/>
          <p:cNvSpPr txBox="1">
            <a:spLocks noChangeArrowheads="1"/>
          </p:cNvSpPr>
          <p:nvPr/>
        </p:nvSpPr>
        <p:spPr bwMode="auto">
          <a:xfrm>
            <a:off x="8207376" y="4749801"/>
            <a:ext cx="6080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800">
                <a:solidFill>
                  <a:srgbClr val="0000FF"/>
                </a:solidFill>
              </a:rPr>
              <a:t>0:6</a:t>
            </a:r>
            <a:r>
              <a:rPr lang="en-US" altLang="vi-VN" sz="800">
                <a:solidFill>
                  <a:srgbClr val="FF3300"/>
                </a:solidFill>
              </a:rPr>
              <a:t> mA</a:t>
            </a:r>
            <a:endParaRPr lang="en-US" altLang="vi-VN" sz="1800"/>
          </a:p>
        </p:txBody>
      </p:sp>
      <p:grpSp>
        <p:nvGrpSpPr>
          <p:cNvPr id="4360" name="Group 264"/>
          <p:cNvGrpSpPr>
            <a:grpSpLocks/>
          </p:cNvGrpSpPr>
          <p:nvPr/>
        </p:nvGrpSpPr>
        <p:grpSpPr bwMode="auto">
          <a:xfrm>
            <a:off x="8907464" y="4238626"/>
            <a:ext cx="66675" cy="1171575"/>
            <a:chOff x="4560" y="2640"/>
            <a:chExt cx="42" cy="738"/>
          </a:xfrm>
        </p:grpSpPr>
        <p:sp>
          <p:nvSpPr>
            <p:cNvPr id="8246" name="Line 265"/>
            <p:cNvSpPr>
              <a:spLocks noChangeShapeType="1"/>
            </p:cNvSpPr>
            <p:nvPr/>
          </p:nvSpPr>
          <p:spPr bwMode="auto">
            <a:xfrm rot="5400000">
              <a:off x="4212" y="3009"/>
              <a:ext cx="738" cy="0"/>
            </a:xfrm>
            <a:prstGeom prst="line">
              <a:avLst/>
            </a:prstGeom>
            <a:noFill/>
            <a:ln w="9525">
              <a:solidFill>
                <a:srgbClr val="FF3300"/>
              </a:solidFill>
              <a:round/>
              <a:headEnd type="stealth" w="sm" len="lg"/>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7" name="Oval 2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grpSp>
      <p:sp>
        <p:nvSpPr>
          <p:cNvPr id="8222" name="Rectangle 267"/>
          <p:cNvSpPr>
            <a:spLocks noChangeArrowheads="1"/>
          </p:cNvSpPr>
          <p:nvPr/>
        </p:nvSpPr>
        <p:spPr bwMode="auto">
          <a:xfrm>
            <a:off x="8066089" y="4943476"/>
            <a:ext cx="1728787" cy="688975"/>
          </a:xfrm>
          <a:prstGeom prst="rect">
            <a:avLst/>
          </a:prstGeom>
          <a:solidFill>
            <a:schemeClr val="bg1"/>
          </a:soli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pic>
        <p:nvPicPr>
          <p:cNvPr id="8223" name="Picture 268" descr="j03008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6539" y="4999038"/>
            <a:ext cx="7207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Rectangle 269"/>
          <p:cNvSpPr>
            <a:spLocks noChangeArrowheads="1"/>
          </p:cNvSpPr>
          <p:nvPr/>
        </p:nvSpPr>
        <p:spPr bwMode="auto">
          <a:xfrm>
            <a:off x="8051800" y="3959225"/>
            <a:ext cx="1778000" cy="990600"/>
          </a:xfrm>
          <a:prstGeom prst="rect">
            <a:avLst/>
          </a:prstGeom>
          <a:noFill/>
          <a:ln w="28575">
            <a:solidFill>
              <a:srgbClr val="0000FF"/>
            </a:solidFill>
            <a:miter lim="800000"/>
            <a:headEnd/>
            <a:tailEnd/>
          </a:ln>
          <a:effectLst/>
          <a:extLst>
            <a:ext uri="{909E8E84-426E-40DD-AFC4-6F175D3DCCD1}">
              <a14:hiddenFill xmlns:a14="http://schemas.microsoft.com/office/drawing/2010/main">
                <a:gradFill rotWithShape="1">
                  <a:gsLst>
                    <a:gs pos="0">
                      <a:schemeClr val="bg1">
                        <a:alpha val="37999"/>
                      </a:schemeClr>
                    </a:gs>
                    <a:gs pos="100000">
                      <a:srgbClr val="FFFFFF">
                        <a:alpha val="37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sp>
        <p:nvSpPr>
          <p:cNvPr id="8225" name="Rectangle 270"/>
          <p:cNvSpPr>
            <a:spLocks noChangeArrowheads="1"/>
          </p:cNvSpPr>
          <p:nvPr/>
        </p:nvSpPr>
        <p:spPr bwMode="auto">
          <a:xfrm>
            <a:off x="7964489" y="3895725"/>
            <a:ext cx="1944687" cy="1752600"/>
          </a:xfrm>
          <a:prstGeom prst="rect">
            <a:avLst/>
          </a:prstGeom>
          <a:noFill/>
          <a:ln w="57150" cmpd="thickThin">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26" name="AutoShape 271"/>
          <p:cNvSpPr>
            <a:spLocks noChangeArrowheads="1"/>
          </p:cNvSpPr>
          <p:nvPr/>
        </p:nvSpPr>
        <p:spPr bwMode="auto">
          <a:xfrm>
            <a:off x="8901114" y="5008564"/>
            <a:ext cx="79375" cy="79375"/>
          </a:xfrm>
          <a:custGeom>
            <a:avLst/>
            <a:gdLst>
              <a:gd name="T0" fmla="*/ 145844 w 21600"/>
              <a:gd name="T1" fmla="*/ 0 h 21600"/>
              <a:gd name="T2" fmla="*/ 42712 w 21600"/>
              <a:gd name="T3" fmla="*/ 42712 h 21600"/>
              <a:gd name="T4" fmla="*/ 0 w 21600"/>
              <a:gd name="T5" fmla="*/ 145844 h 21600"/>
              <a:gd name="T6" fmla="*/ 42712 w 21600"/>
              <a:gd name="T7" fmla="*/ 248973 h 21600"/>
              <a:gd name="T8" fmla="*/ 145844 w 21600"/>
              <a:gd name="T9" fmla="*/ 291685 h 21600"/>
              <a:gd name="T10" fmla="*/ 248973 w 21600"/>
              <a:gd name="T11" fmla="*/ 248973 h 21600"/>
              <a:gd name="T12" fmla="*/ 291685 w 21600"/>
              <a:gd name="T13" fmla="*/ 145844 h 21600"/>
              <a:gd name="T14" fmla="*/ 248973 w 21600"/>
              <a:gd name="T15" fmla="*/ 4271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8227" name="Group 272"/>
          <p:cNvGrpSpPr>
            <a:grpSpLocks/>
          </p:cNvGrpSpPr>
          <p:nvPr/>
        </p:nvGrpSpPr>
        <p:grpSpPr bwMode="auto">
          <a:xfrm>
            <a:off x="8872539" y="4984750"/>
            <a:ext cx="136525" cy="63500"/>
            <a:chOff x="2838" y="2415"/>
            <a:chExt cx="86" cy="40"/>
          </a:xfrm>
        </p:grpSpPr>
        <p:sp>
          <p:nvSpPr>
            <p:cNvPr id="8243" name="Arc 2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44" name="Freeform 274"/>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5" name="Freeform 275"/>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8228" name="Text Box 276"/>
          <p:cNvSpPr txBox="1">
            <a:spLocks noChangeArrowheads="1"/>
          </p:cNvSpPr>
          <p:nvPr/>
        </p:nvSpPr>
        <p:spPr bwMode="auto">
          <a:xfrm>
            <a:off x="7923214" y="5137151"/>
            <a:ext cx="1374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500" i="1">
                <a:solidFill>
                  <a:srgbClr val="0000FF"/>
                </a:solidFill>
                <a:latin typeface=".VnTimeH" panose="020B7200000000000000" pitchFamily="34" charset="0"/>
              </a:rPr>
              <a:t>Khoa vËt lÝ Tr­êng </a:t>
            </a:r>
            <a:r>
              <a:rPr lang="en-US" altLang="vi-VN" sz="500" i="1">
                <a:solidFill>
                  <a:srgbClr val="0000FF"/>
                </a:solidFill>
              </a:rPr>
              <a:t>§</a:t>
            </a:r>
            <a:r>
              <a:rPr lang="en-US" altLang="vi-VN" sz="500" i="1">
                <a:solidFill>
                  <a:srgbClr val="0000FF"/>
                </a:solidFill>
                <a:latin typeface=".VnTimeH" panose="020B7200000000000000" pitchFamily="34" charset="0"/>
              </a:rPr>
              <a:t>hsp Tn</a:t>
            </a:r>
          </a:p>
          <a:p>
            <a:pPr eaLnBrk="1" hangingPunct="1"/>
            <a:r>
              <a:rPr lang="en-US" altLang="vi-VN" sz="500" i="1">
                <a:solidFill>
                  <a:srgbClr val="0000FF"/>
                </a:solidFill>
                <a:latin typeface=".VnTimeH" panose="020B7200000000000000" pitchFamily="34" charset="0"/>
              </a:rPr>
              <a:t>VËt lÝ kÜ thuËt</a:t>
            </a:r>
            <a:endParaRPr lang="en-US" altLang="vi-VN" sz="1800"/>
          </a:p>
        </p:txBody>
      </p:sp>
      <p:sp>
        <p:nvSpPr>
          <p:cNvPr id="8229" name="Text Box 277"/>
          <p:cNvSpPr txBox="1">
            <a:spLocks noChangeArrowheads="1"/>
          </p:cNvSpPr>
          <p:nvPr/>
        </p:nvSpPr>
        <p:spPr bwMode="auto">
          <a:xfrm>
            <a:off x="8091488" y="4943476"/>
            <a:ext cx="6477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vi-VN" sz="800"/>
              <a:t>= 1 ┴</a:t>
            </a:r>
            <a:endParaRPr lang="en-US" altLang="vi-VN" sz="2000"/>
          </a:p>
        </p:txBody>
      </p:sp>
      <p:sp>
        <p:nvSpPr>
          <p:cNvPr id="8230" name="Oval 278"/>
          <p:cNvSpPr>
            <a:spLocks noChangeArrowheads="1"/>
          </p:cNvSpPr>
          <p:nvPr/>
        </p:nvSpPr>
        <p:spPr bwMode="auto">
          <a:xfrm>
            <a:off x="8907464" y="4787901"/>
            <a:ext cx="66675" cy="66675"/>
          </a:xfrm>
          <a:prstGeom prst="ellipse">
            <a:avLst/>
          </a:prstGeom>
          <a:solidFill>
            <a:srgbClr val="0000FF"/>
          </a:solidFill>
          <a:ln w="635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sp>
        <p:nvSpPr>
          <p:cNvPr id="8231" name="Freeform 280"/>
          <p:cNvSpPr>
            <a:spLocks/>
          </p:cNvSpPr>
          <p:nvPr/>
        </p:nvSpPr>
        <p:spPr bwMode="auto">
          <a:xfrm>
            <a:off x="5334000" y="6019800"/>
            <a:ext cx="3810000" cy="508000"/>
          </a:xfrm>
          <a:custGeom>
            <a:avLst/>
            <a:gdLst>
              <a:gd name="T0" fmla="*/ 0 w 2386"/>
              <a:gd name="T1" fmla="*/ 243917304 h 368"/>
              <a:gd name="T2" fmla="*/ 589007477 w 2386"/>
              <a:gd name="T3" fmla="*/ 609791880 h 368"/>
              <a:gd name="T4" fmla="*/ 2147483647 w 2386"/>
              <a:gd name="T5" fmla="*/ 548812554 h 368"/>
              <a:gd name="T6" fmla="*/ 2147483647 w 2386"/>
              <a:gd name="T7" fmla="*/ 609791880 h 368"/>
              <a:gd name="T8" fmla="*/ 2147483647 w 238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6" h="368">
                <a:moveTo>
                  <a:pt x="0" y="128"/>
                </a:moveTo>
                <a:cubicBezTo>
                  <a:pt x="48" y="203"/>
                  <a:pt x="77" y="293"/>
                  <a:pt x="231" y="320"/>
                </a:cubicBezTo>
                <a:cubicBezTo>
                  <a:pt x="385" y="347"/>
                  <a:pt x="607" y="288"/>
                  <a:pt x="925" y="288"/>
                </a:cubicBezTo>
                <a:cubicBezTo>
                  <a:pt x="1243" y="288"/>
                  <a:pt x="1899" y="368"/>
                  <a:pt x="2140" y="320"/>
                </a:cubicBezTo>
                <a:cubicBezTo>
                  <a:pt x="2381" y="272"/>
                  <a:pt x="2386" y="128"/>
                  <a:pt x="2371"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2" name="Freeform 281"/>
          <p:cNvSpPr>
            <a:spLocks/>
          </p:cNvSpPr>
          <p:nvPr/>
        </p:nvSpPr>
        <p:spPr bwMode="auto">
          <a:xfrm>
            <a:off x="5715000" y="6019801"/>
            <a:ext cx="2667000" cy="269875"/>
          </a:xfrm>
          <a:custGeom>
            <a:avLst/>
            <a:gdLst>
              <a:gd name="T0" fmla="*/ 0 w 1680"/>
              <a:gd name="T1" fmla="*/ 17641888 h 170"/>
              <a:gd name="T2" fmla="*/ 340221888 w 1680"/>
              <a:gd name="T3" fmla="*/ 372983125 h 170"/>
              <a:gd name="T4" fmla="*/ 1726307825 w 1680"/>
              <a:gd name="T5" fmla="*/ 209173763 h 170"/>
              <a:gd name="T6" fmla="*/ 2147483647 w 1680"/>
              <a:gd name="T7" fmla="*/ 241935000 h 170"/>
              <a:gd name="T8" fmla="*/ 2147483647 w 1680"/>
              <a:gd name="T9" fmla="*/ 405745950 h 170"/>
              <a:gd name="T10" fmla="*/ 2147483647 w 1680"/>
              <a:gd name="T11" fmla="*/ 103327200 h 170"/>
              <a:gd name="T12" fmla="*/ 2147483647 w 1680"/>
              <a:gd name="T13" fmla="*/ 68045013 h 170"/>
              <a:gd name="T14" fmla="*/ 2147483647 w 1680"/>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0">
                <a:moveTo>
                  <a:pt x="0" y="7"/>
                </a:moveTo>
                <a:cubicBezTo>
                  <a:pt x="22" y="30"/>
                  <a:pt x="21" y="135"/>
                  <a:pt x="135" y="148"/>
                </a:cubicBezTo>
                <a:cubicBezTo>
                  <a:pt x="249" y="161"/>
                  <a:pt x="563" y="92"/>
                  <a:pt x="685" y="83"/>
                </a:cubicBezTo>
                <a:cubicBezTo>
                  <a:pt x="807" y="74"/>
                  <a:pt x="800" y="83"/>
                  <a:pt x="868" y="96"/>
                </a:cubicBezTo>
                <a:cubicBezTo>
                  <a:pt x="936" y="109"/>
                  <a:pt x="987" y="170"/>
                  <a:pt x="1091" y="161"/>
                </a:cubicBezTo>
                <a:cubicBezTo>
                  <a:pt x="1195" y="152"/>
                  <a:pt x="1407" y="63"/>
                  <a:pt x="1493" y="41"/>
                </a:cubicBezTo>
                <a:cubicBezTo>
                  <a:pt x="1579" y="19"/>
                  <a:pt x="1574" y="34"/>
                  <a:pt x="1605" y="27"/>
                </a:cubicBezTo>
                <a:cubicBezTo>
                  <a:pt x="1636" y="21"/>
                  <a:pt x="1658" y="10"/>
                  <a:pt x="1680"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3" name="Freeform 282"/>
          <p:cNvSpPr>
            <a:spLocks/>
          </p:cNvSpPr>
          <p:nvPr/>
        </p:nvSpPr>
        <p:spPr bwMode="auto">
          <a:xfrm>
            <a:off x="3949700" y="2667000"/>
            <a:ext cx="1384300" cy="3644900"/>
          </a:xfrm>
          <a:custGeom>
            <a:avLst/>
            <a:gdLst>
              <a:gd name="T0" fmla="*/ 141128750 w 872"/>
              <a:gd name="T1" fmla="*/ 0 h 2296"/>
              <a:gd name="T2" fmla="*/ 745966250 w 872"/>
              <a:gd name="T3" fmla="*/ 2056447500 h 2296"/>
              <a:gd name="T4" fmla="*/ 141128750 w 872"/>
              <a:gd name="T5" fmla="*/ 2147483647 h 2296"/>
              <a:gd name="T6" fmla="*/ 262096250 w 872"/>
              <a:gd name="T7" fmla="*/ 2147483647 h 2296"/>
              <a:gd name="T8" fmla="*/ 1713706250 w 872"/>
              <a:gd name="T9" fmla="*/ 2147483647 h 2296"/>
              <a:gd name="T10" fmla="*/ 2076608750 w 872"/>
              <a:gd name="T11" fmla="*/ 2147483647 h 2296"/>
              <a:gd name="T12" fmla="*/ 2147483647 w 872"/>
              <a:gd name="T13" fmla="*/ 2147483647 h 2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2296">
                <a:moveTo>
                  <a:pt x="56" y="0"/>
                </a:moveTo>
                <a:cubicBezTo>
                  <a:pt x="176" y="288"/>
                  <a:pt x="296" y="576"/>
                  <a:pt x="296" y="816"/>
                </a:cubicBezTo>
                <a:cubicBezTo>
                  <a:pt x="296" y="1056"/>
                  <a:pt x="88" y="1240"/>
                  <a:pt x="56" y="1440"/>
                </a:cubicBezTo>
                <a:cubicBezTo>
                  <a:pt x="24" y="1640"/>
                  <a:pt x="0" y="1880"/>
                  <a:pt x="104" y="2016"/>
                </a:cubicBezTo>
                <a:cubicBezTo>
                  <a:pt x="208" y="2152"/>
                  <a:pt x="560" y="2216"/>
                  <a:pt x="680" y="2256"/>
                </a:cubicBezTo>
                <a:cubicBezTo>
                  <a:pt x="800" y="2296"/>
                  <a:pt x="792" y="2272"/>
                  <a:pt x="824" y="2256"/>
                </a:cubicBezTo>
                <a:cubicBezTo>
                  <a:pt x="856" y="2240"/>
                  <a:pt x="864" y="2200"/>
                  <a:pt x="872" y="21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4" name="Oval 283"/>
          <p:cNvSpPr>
            <a:spLocks noChangeArrowheads="1"/>
          </p:cNvSpPr>
          <p:nvPr/>
        </p:nvSpPr>
        <p:spPr bwMode="auto">
          <a:xfrm>
            <a:off x="5292725" y="603408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35" name="Oval 284"/>
          <p:cNvSpPr>
            <a:spLocks noChangeArrowheads="1"/>
          </p:cNvSpPr>
          <p:nvPr/>
        </p:nvSpPr>
        <p:spPr bwMode="auto">
          <a:xfrm>
            <a:off x="5680075" y="60547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8236" name="Group 302"/>
          <p:cNvGrpSpPr>
            <a:grpSpLocks/>
          </p:cNvGrpSpPr>
          <p:nvPr/>
        </p:nvGrpSpPr>
        <p:grpSpPr bwMode="auto">
          <a:xfrm>
            <a:off x="1524000" y="311150"/>
            <a:ext cx="2971800" cy="5410200"/>
            <a:chOff x="0" y="157"/>
            <a:chExt cx="1872" cy="3408"/>
          </a:xfrm>
        </p:grpSpPr>
        <p:sp>
          <p:nvSpPr>
            <p:cNvPr id="8237" name="AutoShape 303"/>
            <p:cNvSpPr>
              <a:spLocks noChangeArrowheads="1"/>
            </p:cNvSpPr>
            <p:nvPr/>
          </p:nvSpPr>
          <p:spPr bwMode="auto">
            <a:xfrm>
              <a:off x="1200" y="301"/>
              <a:ext cx="96" cy="240"/>
            </a:xfrm>
            <a:prstGeom prst="flowChartMagneticDisk">
              <a:avLst/>
            </a:prstGeom>
            <a:solidFill>
              <a:srgbClr val="969696"/>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400" name="Rectangle 304"/>
            <p:cNvSpPr>
              <a:spLocks noChangeArrowheads="1"/>
            </p:cNvSpPr>
            <p:nvPr/>
          </p:nvSpPr>
          <p:spPr bwMode="auto">
            <a:xfrm rot="5400000">
              <a:off x="288" y="205"/>
              <a:ext cx="48" cy="336"/>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8239" name="AutoShape 305"/>
            <p:cNvSpPr>
              <a:spLocks noChangeArrowheads="1"/>
            </p:cNvSpPr>
            <p:nvPr/>
          </p:nvSpPr>
          <p:spPr bwMode="auto">
            <a:xfrm>
              <a:off x="0" y="3181"/>
              <a:ext cx="1104" cy="384"/>
            </a:xfrm>
            <a:prstGeom prst="parallelogram">
              <a:avLst>
                <a:gd name="adj" fmla="val 85119"/>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402" name="Rectangle 306"/>
            <p:cNvSpPr>
              <a:spLocks noChangeArrowheads="1"/>
            </p:cNvSpPr>
            <p:nvPr/>
          </p:nvSpPr>
          <p:spPr bwMode="auto">
            <a:xfrm>
              <a:off x="480" y="157"/>
              <a:ext cx="48" cy="3264"/>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4403" name="Rectangle 307"/>
            <p:cNvSpPr>
              <a:spLocks noChangeArrowheads="1"/>
            </p:cNvSpPr>
            <p:nvPr/>
          </p:nvSpPr>
          <p:spPr bwMode="auto">
            <a:xfrm rot="16200000" flipV="1">
              <a:off x="1176" y="-299"/>
              <a:ext cx="48" cy="1344"/>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8242" name="Oval 308"/>
            <p:cNvSpPr>
              <a:spLocks noChangeArrowheads="1"/>
            </p:cNvSpPr>
            <p:nvPr/>
          </p:nvSpPr>
          <p:spPr bwMode="auto">
            <a:xfrm rot="19771318" flipV="1">
              <a:off x="1184" y="244"/>
              <a:ext cx="144" cy="48"/>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Tree>
    <p:extLst>
      <p:ext uri="{BB962C8B-B14F-4D97-AF65-F5344CB8AC3E}">
        <p14:creationId xmlns:p14="http://schemas.microsoft.com/office/powerpoint/2010/main" val="478316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30833 -2.22222E-6 L -3.33333E-6 -2.22222E-6 " pathEditMode="relative" rAng="0" ptsTypes="AA">
                                      <p:cBhvr>
                                        <p:cTn id="6" dur="3000" spd="-100000" fill="hold"/>
                                        <p:tgtEl>
                                          <p:spTgt spid="4181"/>
                                        </p:tgtEl>
                                        <p:attrNameLst>
                                          <p:attrName>ppt_x</p:attrName>
                                          <p:attrName>ppt_y</p:attrName>
                                        </p:attrNameLst>
                                      </p:cBhvr>
                                      <p:rCtr x="15417" y="0"/>
                                    </p:animMotion>
                                  </p:childTnLst>
                                </p:cTn>
                              </p:par>
                              <p:par>
                                <p:cTn id="7" presetID="8" presetClass="emph" presetSubtype="0" fill="hold" nodeType="withEffect">
                                  <p:stCondLst>
                                    <p:cond delay="1000"/>
                                  </p:stCondLst>
                                  <p:childTnLst>
                                    <p:animRot by="1500000">
                                      <p:cBhvr>
                                        <p:cTn id="8" dur="3000" fill="hold"/>
                                        <p:tgtEl>
                                          <p:spTgt spid="4360"/>
                                        </p:tgtEl>
                                        <p:attrNameLst>
                                          <p:attrName>r</p:attrName>
                                        </p:attrNameLst>
                                      </p:cBhvr>
                                    </p:animRot>
                                  </p:childTnLst>
                                </p:cTn>
                              </p:par>
                              <p:par>
                                <p:cTn id="9" presetID="55" presetClass="entr" presetSubtype="0" fill="hold" grpId="0" nodeType="withEffect">
                                  <p:stCondLst>
                                    <p:cond delay="2000"/>
                                  </p:stCondLst>
                                  <p:childTnLst>
                                    <p:set>
                                      <p:cBhvr>
                                        <p:cTn id="10" dur="1" fill="hold">
                                          <p:stCondLst>
                                            <p:cond delay="0"/>
                                          </p:stCondLst>
                                        </p:cTn>
                                        <p:tgtEl>
                                          <p:spTgt spid="4232"/>
                                        </p:tgtEl>
                                        <p:attrNameLst>
                                          <p:attrName>style.visibility</p:attrName>
                                        </p:attrNameLst>
                                      </p:cBhvr>
                                      <p:to>
                                        <p:strVal val="visible"/>
                                      </p:to>
                                    </p:set>
                                    <p:anim calcmode="lin" valueType="num">
                                      <p:cBhvr>
                                        <p:cTn id="11" dur="500" fill="hold"/>
                                        <p:tgtEl>
                                          <p:spTgt spid="4232"/>
                                        </p:tgtEl>
                                        <p:attrNameLst>
                                          <p:attrName>ppt_w</p:attrName>
                                        </p:attrNameLst>
                                      </p:cBhvr>
                                      <p:tavLst>
                                        <p:tav tm="0">
                                          <p:val>
                                            <p:strVal val="#ppt_w*0.70"/>
                                          </p:val>
                                        </p:tav>
                                        <p:tav tm="100000">
                                          <p:val>
                                            <p:strVal val="#ppt_w"/>
                                          </p:val>
                                        </p:tav>
                                      </p:tavLst>
                                    </p:anim>
                                    <p:anim calcmode="lin" valueType="num">
                                      <p:cBhvr>
                                        <p:cTn id="12" dur="500" fill="hold"/>
                                        <p:tgtEl>
                                          <p:spTgt spid="4232"/>
                                        </p:tgtEl>
                                        <p:attrNameLst>
                                          <p:attrName>ppt_h</p:attrName>
                                        </p:attrNameLst>
                                      </p:cBhvr>
                                      <p:tavLst>
                                        <p:tav tm="0">
                                          <p:val>
                                            <p:strVal val="#ppt_h"/>
                                          </p:val>
                                        </p:tav>
                                        <p:tav tm="100000">
                                          <p:val>
                                            <p:strVal val="#ppt_h"/>
                                          </p:val>
                                        </p:tav>
                                      </p:tavLst>
                                    </p:anim>
                                    <p:animEffect transition="in" filter="fade">
                                      <p:cBhvr>
                                        <p:cTn id="13" dur="500"/>
                                        <p:tgtEl>
                                          <p:spTgt spid="4232"/>
                                        </p:tgtEl>
                                      </p:cBhvr>
                                    </p:animEffect>
                                  </p:childTnLst>
                                </p:cTn>
                              </p:par>
                            </p:childTnLst>
                          </p:cTn>
                        </p:par>
                        <p:par>
                          <p:cTn id="14" fill="hold" nodeType="afterGroup">
                            <p:stCondLst>
                              <p:cond delay="4000"/>
                            </p:stCondLst>
                            <p:childTnLst>
                              <p:par>
                                <p:cTn id="15" presetID="55" presetClass="exit" presetSubtype="0" fill="hold" grpId="1" nodeType="afterEffect">
                                  <p:stCondLst>
                                    <p:cond delay="0"/>
                                  </p:stCondLst>
                                  <p:childTnLst>
                                    <p:anim calcmode="lin" valueType="num">
                                      <p:cBhvr>
                                        <p:cTn id="16" dur="1000"/>
                                        <p:tgtEl>
                                          <p:spTgt spid="4232"/>
                                        </p:tgtEl>
                                        <p:attrNameLst>
                                          <p:attrName>ppt_w</p:attrName>
                                        </p:attrNameLst>
                                      </p:cBhvr>
                                      <p:tavLst>
                                        <p:tav tm="0">
                                          <p:val>
                                            <p:strVal val="ppt_w"/>
                                          </p:val>
                                        </p:tav>
                                        <p:tav tm="100000">
                                          <p:val>
                                            <p:strVal val="ppt_w*0.70"/>
                                          </p:val>
                                        </p:tav>
                                      </p:tavLst>
                                    </p:anim>
                                    <p:anim calcmode="lin" valueType="num">
                                      <p:cBhvr>
                                        <p:cTn id="17" dur="1000"/>
                                        <p:tgtEl>
                                          <p:spTgt spid="4232"/>
                                        </p:tgtEl>
                                        <p:attrNameLst>
                                          <p:attrName>ppt_h</p:attrName>
                                        </p:attrNameLst>
                                      </p:cBhvr>
                                      <p:tavLst>
                                        <p:tav tm="0">
                                          <p:val>
                                            <p:strVal val="ppt_h"/>
                                          </p:val>
                                        </p:tav>
                                        <p:tav tm="100000">
                                          <p:val>
                                            <p:strVal val="ppt_h"/>
                                          </p:val>
                                        </p:tav>
                                      </p:tavLst>
                                    </p:anim>
                                    <p:animEffect transition="out" filter="fade">
                                      <p:cBhvr>
                                        <p:cTn id="18" dur="1000"/>
                                        <p:tgtEl>
                                          <p:spTgt spid="4232"/>
                                        </p:tgtEl>
                                      </p:cBhvr>
                                    </p:animEffect>
                                    <p:set>
                                      <p:cBhvr>
                                        <p:cTn id="19" dur="1" fill="hold">
                                          <p:stCondLst>
                                            <p:cond delay="999"/>
                                          </p:stCondLst>
                                        </p:cTn>
                                        <p:tgtEl>
                                          <p:spTgt spid="4232"/>
                                        </p:tgtEl>
                                        <p:attrNameLst>
                                          <p:attrName>style.visibility</p:attrName>
                                        </p:attrNameLst>
                                      </p:cBhvr>
                                      <p:to>
                                        <p:strVal val="hidden"/>
                                      </p:to>
                                    </p:set>
                                  </p:childTnLst>
                                </p:cTn>
                              </p:par>
                              <p:par>
                                <p:cTn id="20" presetID="8" presetClass="emph" presetSubtype="0" fill="hold" nodeType="withEffect">
                                  <p:stCondLst>
                                    <p:cond delay="0"/>
                                  </p:stCondLst>
                                  <p:childTnLst>
                                    <p:animRot by="-1500000">
                                      <p:cBhvr>
                                        <p:cTn id="21" dur="50" fill="hold"/>
                                        <p:tgtEl>
                                          <p:spTgt spid="4360"/>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3 -2.22222E-6 L 1.11022E-16 -2.22222E-6 " pathEditMode="relative" rAng="0" ptsTypes="AA">
                                      <p:cBhvr>
                                        <p:cTn id="25" dur="2000" fill="hold"/>
                                        <p:tgtEl>
                                          <p:spTgt spid="4181"/>
                                        </p:tgtEl>
                                        <p:attrNameLst>
                                          <p:attrName>ppt_x</p:attrName>
                                          <p:attrName>ppt_y</p:attrName>
                                        </p:attrNameLst>
                                      </p:cBhvr>
                                      <p:rCtr x="15000" y="0"/>
                                    </p:animMotion>
                                  </p:childTnLst>
                                </p:cTn>
                              </p:par>
                              <p:par>
                                <p:cTn id="26" presetID="8" presetClass="emph" presetSubtype="0" fill="hold" nodeType="withEffect">
                                  <p:stCondLst>
                                    <p:cond delay="0"/>
                                  </p:stCondLst>
                                  <p:childTnLst>
                                    <p:animRot by="-1500000">
                                      <p:cBhvr>
                                        <p:cTn id="27" dur="2000" fill="hold"/>
                                        <p:tgtEl>
                                          <p:spTgt spid="4360"/>
                                        </p:tgtEl>
                                        <p:attrNameLst>
                                          <p:attrName>r</p:attrName>
                                        </p:attrNameLst>
                                      </p:cBhvr>
                                    </p:animRot>
                                  </p:childTnLst>
                                </p:cTn>
                              </p:par>
                              <p:par>
                                <p:cTn id="28" presetID="55" presetClass="entr" presetSubtype="0" fill="hold" grpId="2" nodeType="withEffect">
                                  <p:stCondLst>
                                    <p:cond delay="0"/>
                                  </p:stCondLst>
                                  <p:childTnLst>
                                    <p:set>
                                      <p:cBhvr>
                                        <p:cTn id="29" dur="1" fill="hold">
                                          <p:stCondLst>
                                            <p:cond delay="0"/>
                                          </p:stCondLst>
                                        </p:cTn>
                                        <p:tgtEl>
                                          <p:spTgt spid="4232"/>
                                        </p:tgtEl>
                                        <p:attrNameLst>
                                          <p:attrName>style.visibility</p:attrName>
                                        </p:attrNameLst>
                                      </p:cBhvr>
                                      <p:to>
                                        <p:strVal val="visible"/>
                                      </p:to>
                                    </p:set>
                                    <p:anim calcmode="lin" valueType="num">
                                      <p:cBhvr>
                                        <p:cTn id="30" dur="500" fill="hold"/>
                                        <p:tgtEl>
                                          <p:spTgt spid="4232"/>
                                        </p:tgtEl>
                                        <p:attrNameLst>
                                          <p:attrName>ppt_w</p:attrName>
                                        </p:attrNameLst>
                                      </p:cBhvr>
                                      <p:tavLst>
                                        <p:tav tm="0">
                                          <p:val>
                                            <p:strVal val="#ppt_w*0.70"/>
                                          </p:val>
                                        </p:tav>
                                        <p:tav tm="100000">
                                          <p:val>
                                            <p:strVal val="#ppt_w"/>
                                          </p:val>
                                        </p:tav>
                                      </p:tavLst>
                                    </p:anim>
                                    <p:anim calcmode="lin" valueType="num">
                                      <p:cBhvr>
                                        <p:cTn id="31" dur="500" fill="hold"/>
                                        <p:tgtEl>
                                          <p:spTgt spid="4232"/>
                                        </p:tgtEl>
                                        <p:attrNameLst>
                                          <p:attrName>ppt_h</p:attrName>
                                        </p:attrNameLst>
                                      </p:cBhvr>
                                      <p:tavLst>
                                        <p:tav tm="0">
                                          <p:val>
                                            <p:strVal val="#ppt_h"/>
                                          </p:val>
                                        </p:tav>
                                        <p:tav tm="100000">
                                          <p:val>
                                            <p:strVal val="#ppt_h"/>
                                          </p:val>
                                        </p:tav>
                                      </p:tavLst>
                                    </p:anim>
                                    <p:animEffect transition="in" filter="fade">
                                      <p:cBhvr>
                                        <p:cTn id="32" dur="500"/>
                                        <p:tgtEl>
                                          <p:spTgt spid="4232"/>
                                        </p:tgtEl>
                                      </p:cBhvr>
                                    </p:animEffect>
                                  </p:childTnLst>
                                </p:cTn>
                              </p:par>
                            </p:childTnLst>
                          </p:cTn>
                        </p:par>
                        <p:par>
                          <p:cTn id="33" fill="hold" nodeType="afterGroup">
                            <p:stCondLst>
                              <p:cond delay="2000"/>
                            </p:stCondLst>
                            <p:childTnLst>
                              <p:par>
                                <p:cTn id="34" presetID="55" presetClass="exit" presetSubtype="0" fill="hold" grpId="3" nodeType="afterEffect">
                                  <p:stCondLst>
                                    <p:cond delay="0"/>
                                  </p:stCondLst>
                                  <p:childTnLst>
                                    <p:anim calcmode="lin" valueType="num">
                                      <p:cBhvr>
                                        <p:cTn id="35" dur="1000"/>
                                        <p:tgtEl>
                                          <p:spTgt spid="4232"/>
                                        </p:tgtEl>
                                        <p:attrNameLst>
                                          <p:attrName>ppt_w</p:attrName>
                                        </p:attrNameLst>
                                      </p:cBhvr>
                                      <p:tavLst>
                                        <p:tav tm="0">
                                          <p:val>
                                            <p:strVal val="ppt_w"/>
                                          </p:val>
                                        </p:tav>
                                        <p:tav tm="100000">
                                          <p:val>
                                            <p:strVal val="ppt_w*0.70"/>
                                          </p:val>
                                        </p:tav>
                                      </p:tavLst>
                                    </p:anim>
                                    <p:anim calcmode="lin" valueType="num">
                                      <p:cBhvr>
                                        <p:cTn id="36" dur="1000"/>
                                        <p:tgtEl>
                                          <p:spTgt spid="4232"/>
                                        </p:tgtEl>
                                        <p:attrNameLst>
                                          <p:attrName>ppt_h</p:attrName>
                                        </p:attrNameLst>
                                      </p:cBhvr>
                                      <p:tavLst>
                                        <p:tav tm="0">
                                          <p:val>
                                            <p:strVal val="ppt_h"/>
                                          </p:val>
                                        </p:tav>
                                        <p:tav tm="100000">
                                          <p:val>
                                            <p:strVal val="ppt_h"/>
                                          </p:val>
                                        </p:tav>
                                      </p:tavLst>
                                    </p:anim>
                                    <p:animEffect transition="out" filter="fade">
                                      <p:cBhvr>
                                        <p:cTn id="37" dur="1000"/>
                                        <p:tgtEl>
                                          <p:spTgt spid="4232"/>
                                        </p:tgtEl>
                                      </p:cBhvr>
                                    </p:animEffect>
                                    <p:set>
                                      <p:cBhvr>
                                        <p:cTn id="38" dur="1" fill="hold">
                                          <p:stCondLst>
                                            <p:cond delay="999"/>
                                          </p:stCondLst>
                                        </p:cTn>
                                        <p:tgtEl>
                                          <p:spTgt spid="4232"/>
                                        </p:tgtEl>
                                        <p:attrNameLst>
                                          <p:attrName>style.visibility</p:attrName>
                                        </p:attrNameLst>
                                      </p:cBhvr>
                                      <p:to>
                                        <p:strVal val="hidden"/>
                                      </p:to>
                                    </p:set>
                                  </p:childTnLst>
                                </p:cTn>
                              </p:par>
                              <p:par>
                                <p:cTn id="39" presetID="8" presetClass="emph" presetSubtype="0" fill="hold" nodeType="withEffect">
                                  <p:stCondLst>
                                    <p:cond delay="0"/>
                                  </p:stCondLst>
                                  <p:childTnLst>
                                    <p:animRot by="1500000">
                                      <p:cBhvr>
                                        <p:cTn id="40" dur="50" fill="hold"/>
                                        <p:tgtEl>
                                          <p:spTgt spid="43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 grpId="0" animBg="1"/>
      <p:bldP spid="4232" grpId="1" animBg="1"/>
      <p:bldP spid="4232" grpId="2" animBg="1"/>
      <p:bldP spid="4232"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2"/>
          <p:cNvSpPr>
            <a:spLocks noChangeArrowheads="1"/>
          </p:cNvSpPr>
          <p:nvPr/>
        </p:nvSpPr>
        <p:spPr bwMode="auto">
          <a:xfrm>
            <a:off x="4572000" y="6019800"/>
            <a:ext cx="1676400" cy="95250"/>
          </a:xfrm>
          <a:prstGeom prst="rect">
            <a:avLst/>
          </a:prstGeom>
          <a:solidFill>
            <a:schemeClr val="accent1"/>
          </a:solidFill>
          <a:ln w="9525">
            <a:miter lim="800000"/>
            <a:headEnd/>
            <a:tailEnd/>
          </a:ln>
          <a:effectLst/>
          <a:scene3d>
            <a:camera prst="legacyPerspectiveTopRight">
              <a:rot lat="1200000" lon="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195" name="Arc 7"/>
          <p:cNvSpPr>
            <a:spLocks/>
          </p:cNvSpPr>
          <p:nvPr/>
        </p:nvSpPr>
        <p:spPr bwMode="auto">
          <a:xfrm flipH="1">
            <a:off x="3208338" y="942976"/>
            <a:ext cx="468312" cy="1978025"/>
          </a:xfrm>
          <a:custGeom>
            <a:avLst/>
            <a:gdLst>
              <a:gd name="T0" fmla="*/ 9420204 w 21600"/>
              <a:gd name="T1" fmla="*/ 90703424 h 43136"/>
              <a:gd name="T2" fmla="*/ 9873838 w 21600"/>
              <a:gd name="T3" fmla="*/ 0 h 43136"/>
              <a:gd name="T4" fmla="*/ 10153525 w 21600"/>
              <a:gd name="T5" fmla="*/ 45402176 h 43136"/>
              <a:gd name="T6" fmla="*/ 0 60000 65536"/>
              <a:gd name="T7" fmla="*/ 0 60000 65536"/>
              <a:gd name="T8" fmla="*/ 0 60000 65536"/>
            </a:gdLst>
            <a:ahLst/>
            <a:cxnLst>
              <a:cxn ang="T6">
                <a:pos x="T0" y="T1"/>
              </a:cxn>
              <a:cxn ang="T7">
                <a:pos x="T2" y="T3"/>
              </a:cxn>
              <a:cxn ang="T8">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lnTo>
                  <a:pt x="20040" y="43135"/>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6" name="Arc 8"/>
          <p:cNvSpPr>
            <a:spLocks/>
          </p:cNvSpPr>
          <p:nvPr/>
        </p:nvSpPr>
        <p:spPr bwMode="auto">
          <a:xfrm flipH="1">
            <a:off x="3036888" y="936625"/>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7" name="Arc 9"/>
          <p:cNvSpPr>
            <a:spLocks/>
          </p:cNvSpPr>
          <p:nvPr/>
        </p:nvSpPr>
        <p:spPr bwMode="auto">
          <a:xfrm flipH="1">
            <a:off x="3148013"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8" name="Arc 10"/>
          <p:cNvSpPr>
            <a:spLocks/>
          </p:cNvSpPr>
          <p:nvPr/>
        </p:nvSpPr>
        <p:spPr bwMode="auto">
          <a:xfrm flipH="1">
            <a:off x="3251200"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9" name="Arc 11"/>
          <p:cNvSpPr>
            <a:spLocks/>
          </p:cNvSpPr>
          <p:nvPr/>
        </p:nvSpPr>
        <p:spPr bwMode="auto">
          <a:xfrm flipH="1">
            <a:off x="3354388"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00" name="Arc 12"/>
          <p:cNvSpPr>
            <a:spLocks/>
          </p:cNvSpPr>
          <p:nvPr/>
        </p:nvSpPr>
        <p:spPr bwMode="auto">
          <a:xfrm flipH="1">
            <a:off x="3735388" y="944564"/>
            <a:ext cx="468312" cy="1766887"/>
          </a:xfrm>
          <a:custGeom>
            <a:avLst/>
            <a:gdLst>
              <a:gd name="T0" fmla="*/ 3848462 w 21600"/>
              <a:gd name="T1" fmla="*/ 81039630 h 38523"/>
              <a:gd name="T2" fmla="*/ 9873838 w 21600"/>
              <a:gd name="T3" fmla="*/ 0 h 38523"/>
              <a:gd name="T4" fmla="*/ 10153525 w 21600"/>
              <a:gd name="T5" fmla="*/ 45422430 h 38523"/>
              <a:gd name="T6" fmla="*/ 0 60000 65536"/>
              <a:gd name="T7" fmla="*/ 0 60000 65536"/>
              <a:gd name="T8" fmla="*/ 0 60000 65536"/>
            </a:gdLst>
            <a:ahLst/>
            <a:cxnLst>
              <a:cxn ang="T6">
                <a:pos x="T0" y="T1"/>
              </a:cxn>
              <a:cxn ang="T7">
                <a:pos x="T2" y="T3"/>
              </a:cxn>
              <a:cxn ang="T8">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lnTo>
                  <a:pt x="8187" y="3852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181" name="Group 85"/>
          <p:cNvGrpSpPr>
            <a:grpSpLocks/>
          </p:cNvGrpSpPr>
          <p:nvPr/>
        </p:nvGrpSpPr>
        <p:grpSpPr bwMode="auto">
          <a:xfrm>
            <a:off x="4572000" y="430213"/>
            <a:ext cx="6407150" cy="3114676"/>
            <a:chOff x="538" y="343"/>
            <a:chExt cx="4036" cy="1962"/>
          </a:xfrm>
        </p:grpSpPr>
        <p:sp>
          <p:nvSpPr>
            <p:cNvPr id="8294" name="Rectangle 86"/>
            <p:cNvSpPr>
              <a:spLocks noChangeArrowheads="1"/>
            </p:cNvSpPr>
            <p:nvPr/>
          </p:nvSpPr>
          <p:spPr bwMode="auto">
            <a:xfrm>
              <a:off x="1799" y="1263"/>
              <a:ext cx="672" cy="288"/>
            </a:xfrm>
            <a:prstGeom prst="rect">
              <a:avLst/>
            </a:prstGeom>
            <a:solidFill>
              <a:srgbClr val="FF33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latin typeface=".VnBodoniH" panose="020B7200000000000000" pitchFamily="34" charset="0"/>
                </a:rPr>
                <a:t>N</a:t>
              </a:r>
            </a:p>
          </p:txBody>
        </p:sp>
        <p:sp>
          <p:nvSpPr>
            <p:cNvPr id="8295" name="Rectangle 87"/>
            <p:cNvSpPr>
              <a:spLocks noChangeArrowheads="1"/>
            </p:cNvSpPr>
            <p:nvPr/>
          </p:nvSpPr>
          <p:spPr bwMode="auto">
            <a:xfrm>
              <a:off x="2473" y="1263"/>
              <a:ext cx="672" cy="288"/>
            </a:xfrm>
            <a:prstGeom prst="rect">
              <a:avLst/>
            </a:prstGeom>
            <a:solidFill>
              <a:srgbClr val="0000FF"/>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latin typeface=".VnBodoniH" panose="020B7200000000000000" pitchFamily="34" charset="0"/>
                </a:rPr>
                <a:t>S</a:t>
              </a:r>
            </a:p>
          </p:txBody>
        </p:sp>
        <p:sp>
          <p:nvSpPr>
            <p:cNvPr id="8296" name="Arc 88"/>
            <p:cNvSpPr>
              <a:spLocks/>
            </p:cNvSpPr>
            <p:nvPr/>
          </p:nvSpPr>
          <p:spPr bwMode="auto">
            <a:xfrm>
              <a:off x="1503" y="592"/>
              <a:ext cx="2112" cy="732"/>
            </a:xfrm>
            <a:custGeom>
              <a:avLst/>
              <a:gdLst>
                <a:gd name="T0" fmla="*/ 14 w 43200"/>
                <a:gd name="T1" fmla="*/ 19 h 37644"/>
                <a:gd name="T2" fmla="*/ 86 w 43200"/>
                <a:gd name="T3" fmla="*/ 20 h 37644"/>
                <a:gd name="T4" fmla="*/ 52 w 43200"/>
                <a:gd name="T5" fmla="*/ 11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7" name="Arc 89"/>
            <p:cNvSpPr>
              <a:spLocks/>
            </p:cNvSpPr>
            <p:nvPr/>
          </p:nvSpPr>
          <p:spPr bwMode="auto">
            <a:xfrm rot="10800000">
              <a:off x="1594" y="732"/>
              <a:ext cx="1920" cy="575"/>
            </a:xfrm>
            <a:custGeom>
              <a:avLst/>
              <a:gdLst>
                <a:gd name="T0" fmla="*/ 76 w 43200"/>
                <a:gd name="T1" fmla="*/ 0 h 36537"/>
                <a:gd name="T2" fmla="*/ 12 w 43200"/>
                <a:gd name="T3" fmla="*/ 0 h 36537"/>
                <a:gd name="T4" fmla="*/ 43 w 43200"/>
                <a:gd name="T5" fmla="*/ 2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8" name="Arc 90"/>
            <p:cNvSpPr>
              <a:spLocks/>
            </p:cNvSpPr>
            <p:nvPr/>
          </p:nvSpPr>
          <p:spPr bwMode="auto">
            <a:xfrm>
              <a:off x="1249" y="1341"/>
              <a:ext cx="2616" cy="882"/>
            </a:xfrm>
            <a:custGeom>
              <a:avLst/>
              <a:gdLst>
                <a:gd name="T0" fmla="*/ 120 w 43200"/>
                <a:gd name="T1" fmla="*/ 0 h 40086"/>
                <a:gd name="T2" fmla="*/ 33 w 43200"/>
                <a:gd name="T3" fmla="*/ 0 h 40086"/>
                <a:gd name="T4" fmla="*/ 79 w 43200"/>
                <a:gd name="T5" fmla="*/ 3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9" name="Arc 91"/>
            <p:cNvSpPr>
              <a:spLocks/>
            </p:cNvSpPr>
            <p:nvPr/>
          </p:nvSpPr>
          <p:spPr bwMode="auto">
            <a:xfrm rot="10800000">
              <a:off x="1498" y="1326"/>
              <a:ext cx="2112" cy="734"/>
            </a:xfrm>
            <a:custGeom>
              <a:avLst/>
              <a:gdLst>
                <a:gd name="T0" fmla="*/ 16 w 43200"/>
                <a:gd name="T1" fmla="*/ 20 h 37403"/>
                <a:gd name="T2" fmla="*/ 89 w 43200"/>
                <a:gd name="T3" fmla="*/ 19 h 37403"/>
                <a:gd name="T4" fmla="*/ 52 w 43200"/>
                <a:gd name="T5" fmla="*/ 11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0" name="Arc 92"/>
            <p:cNvSpPr>
              <a:spLocks/>
            </p:cNvSpPr>
            <p:nvPr/>
          </p:nvSpPr>
          <p:spPr bwMode="auto">
            <a:xfrm>
              <a:off x="1588" y="1341"/>
              <a:ext cx="1920" cy="590"/>
            </a:xfrm>
            <a:custGeom>
              <a:avLst/>
              <a:gdLst>
                <a:gd name="T0" fmla="*/ 73 w 43200"/>
                <a:gd name="T1" fmla="*/ 0 h 36715"/>
                <a:gd name="T2" fmla="*/ 9 w 43200"/>
                <a:gd name="T3" fmla="*/ 0 h 36715"/>
                <a:gd name="T4" fmla="*/ 43 w 43200"/>
                <a:gd name="T5" fmla="*/ 2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1" name="Arc 93"/>
            <p:cNvSpPr>
              <a:spLocks/>
            </p:cNvSpPr>
            <p:nvPr/>
          </p:nvSpPr>
          <p:spPr bwMode="auto">
            <a:xfrm rot="10800000">
              <a:off x="1258" y="519"/>
              <a:ext cx="2592" cy="805"/>
            </a:xfrm>
            <a:custGeom>
              <a:avLst/>
              <a:gdLst>
                <a:gd name="T0" fmla="*/ 124 w 43200"/>
                <a:gd name="T1" fmla="*/ 0 h 39838"/>
                <a:gd name="T2" fmla="*/ 36 w 43200"/>
                <a:gd name="T3" fmla="*/ 0 h 39838"/>
                <a:gd name="T4" fmla="*/ 78 w 43200"/>
                <a:gd name="T5" fmla="*/ 3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2" name="Arc 94"/>
            <p:cNvSpPr>
              <a:spLocks/>
            </p:cNvSpPr>
            <p:nvPr/>
          </p:nvSpPr>
          <p:spPr bwMode="auto">
            <a:xfrm rot="10800000">
              <a:off x="2254" y="948"/>
              <a:ext cx="581" cy="528"/>
            </a:xfrm>
            <a:custGeom>
              <a:avLst/>
              <a:gdLst>
                <a:gd name="T0" fmla="*/ 10 w 33603"/>
                <a:gd name="T1" fmla="*/ 8 h 21600"/>
                <a:gd name="T2" fmla="*/ 0 w 33603"/>
                <a:gd name="T3" fmla="*/ 8 h 21600"/>
                <a:gd name="T4" fmla="*/ 5 w 33603"/>
                <a:gd name="T5" fmla="*/ 0 h 21600"/>
                <a:gd name="T6" fmla="*/ 0 60000 65536"/>
                <a:gd name="T7" fmla="*/ 0 60000 65536"/>
                <a:gd name="T8" fmla="*/ 0 60000 65536"/>
              </a:gdLst>
              <a:ahLst/>
              <a:cxnLst>
                <a:cxn ang="T6">
                  <a:pos x="T0" y="T1"/>
                </a:cxn>
                <a:cxn ang="T7">
                  <a:pos x="T2" y="T3"/>
                </a:cxn>
                <a:cxn ang="T8">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lnTo>
                    <a:pt x="33602" y="1377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3" name="Arc 95"/>
            <p:cNvSpPr>
              <a:spLocks/>
            </p:cNvSpPr>
            <p:nvPr/>
          </p:nvSpPr>
          <p:spPr bwMode="auto">
            <a:xfrm rot="-451056">
              <a:off x="2261" y="1319"/>
              <a:ext cx="1992" cy="842"/>
            </a:xfrm>
            <a:custGeom>
              <a:avLst/>
              <a:gdLst>
                <a:gd name="T0" fmla="*/ 95 w 21600"/>
                <a:gd name="T1" fmla="*/ 0 h 28984"/>
                <a:gd name="T2" fmla="*/ 161 w 21600"/>
                <a:gd name="T3" fmla="*/ 24 h 28984"/>
                <a:gd name="T4" fmla="*/ 0 w 21600"/>
                <a:gd name="T5" fmla="*/ 16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4" name="Arc 96"/>
            <p:cNvSpPr>
              <a:spLocks/>
            </p:cNvSpPr>
            <p:nvPr/>
          </p:nvSpPr>
          <p:spPr bwMode="auto">
            <a:xfrm rot="10501297">
              <a:off x="905" y="510"/>
              <a:ext cx="1734" cy="826"/>
            </a:xfrm>
            <a:custGeom>
              <a:avLst/>
              <a:gdLst>
                <a:gd name="T0" fmla="*/ 71 w 21600"/>
                <a:gd name="T1" fmla="*/ 0 h 28481"/>
                <a:gd name="T2" fmla="*/ 124 w 21600"/>
                <a:gd name="T3" fmla="*/ 24 h 28481"/>
                <a:gd name="T4" fmla="*/ 0 w 21600"/>
                <a:gd name="T5" fmla="*/ 16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5" name="Arc 97"/>
            <p:cNvSpPr>
              <a:spLocks/>
            </p:cNvSpPr>
            <p:nvPr/>
          </p:nvSpPr>
          <p:spPr bwMode="auto">
            <a:xfrm>
              <a:off x="817" y="1326"/>
              <a:ext cx="1526" cy="840"/>
            </a:xfrm>
            <a:custGeom>
              <a:avLst/>
              <a:gdLst>
                <a:gd name="T0" fmla="*/ 9 w 21600"/>
                <a:gd name="T1" fmla="*/ 24 h 28938"/>
                <a:gd name="T2" fmla="*/ 69 w 21600"/>
                <a:gd name="T3" fmla="*/ 0 h 28938"/>
                <a:gd name="T4" fmla="*/ 108 w 21600"/>
                <a:gd name="T5" fmla="*/ 17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6" name="Line 98"/>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07" name="Arc 99"/>
            <p:cNvSpPr>
              <a:spLocks/>
            </p:cNvSpPr>
            <p:nvPr/>
          </p:nvSpPr>
          <p:spPr bwMode="auto">
            <a:xfrm rot="549166">
              <a:off x="2365" y="458"/>
              <a:ext cx="1927" cy="839"/>
            </a:xfrm>
            <a:custGeom>
              <a:avLst/>
              <a:gdLst>
                <a:gd name="T0" fmla="*/ 149 w 21600"/>
                <a:gd name="T1" fmla="*/ 0 h 28850"/>
                <a:gd name="T2" fmla="*/ 95 w 21600"/>
                <a:gd name="T3" fmla="*/ 24 h 28850"/>
                <a:gd name="T4" fmla="*/ 0 w 21600"/>
                <a:gd name="T5" fmla="*/ 9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8" name="Arc 100"/>
            <p:cNvSpPr>
              <a:spLocks/>
            </p:cNvSpPr>
            <p:nvPr/>
          </p:nvSpPr>
          <p:spPr bwMode="auto">
            <a:xfrm rot="10800000">
              <a:off x="1079" y="343"/>
              <a:ext cx="2915" cy="962"/>
            </a:xfrm>
            <a:custGeom>
              <a:avLst/>
              <a:gdLst>
                <a:gd name="T0" fmla="*/ 149 w 43200"/>
                <a:gd name="T1" fmla="*/ 0 h 40592"/>
                <a:gd name="T2" fmla="*/ 51 w 43200"/>
                <a:gd name="T3" fmla="*/ 0 h 40592"/>
                <a:gd name="T4" fmla="*/ 98 w 43200"/>
                <a:gd name="T5" fmla="*/ 10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9" name="Arc 101"/>
            <p:cNvSpPr>
              <a:spLocks/>
            </p:cNvSpPr>
            <p:nvPr/>
          </p:nvSpPr>
          <p:spPr bwMode="auto">
            <a:xfrm>
              <a:off x="1093" y="1357"/>
              <a:ext cx="2928" cy="948"/>
            </a:xfrm>
            <a:custGeom>
              <a:avLst/>
              <a:gdLst>
                <a:gd name="T0" fmla="*/ 145 w 43200"/>
                <a:gd name="T1" fmla="*/ 0 h 40712"/>
                <a:gd name="T2" fmla="*/ 47 w 43200"/>
                <a:gd name="T3" fmla="*/ 0 h 40712"/>
                <a:gd name="T4" fmla="*/ 99 w 43200"/>
                <a:gd name="T5" fmla="*/ 10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0" name="Arc 102"/>
            <p:cNvSpPr>
              <a:spLocks/>
            </p:cNvSpPr>
            <p:nvPr/>
          </p:nvSpPr>
          <p:spPr bwMode="auto">
            <a:xfrm>
              <a:off x="2230" y="1129"/>
              <a:ext cx="594" cy="467"/>
            </a:xfrm>
            <a:custGeom>
              <a:avLst/>
              <a:gdLst>
                <a:gd name="T0" fmla="*/ 10 w 34380"/>
                <a:gd name="T1" fmla="*/ 6 h 21600"/>
                <a:gd name="T2" fmla="*/ 0 w 34380"/>
                <a:gd name="T3" fmla="*/ 6 h 21600"/>
                <a:gd name="T4" fmla="*/ 5 w 34380"/>
                <a:gd name="T5" fmla="*/ 0 h 21600"/>
                <a:gd name="T6" fmla="*/ 0 60000 65536"/>
                <a:gd name="T7" fmla="*/ 0 60000 65536"/>
                <a:gd name="T8" fmla="*/ 0 60000 65536"/>
              </a:gdLst>
              <a:ahLst/>
              <a:cxnLst>
                <a:cxn ang="T6">
                  <a:pos x="T0" y="T1"/>
                </a:cxn>
                <a:cxn ang="T7">
                  <a:pos x="T2" y="T3"/>
                </a:cxn>
                <a:cxn ang="T8">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lnTo>
                    <a:pt x="34380" y="1278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1" name="Arc 103"/>
            <p:cNvSpPr>
              <a:spLocks/>
            </p:cNvSpPr>
            <p:nvPr/>
          </p:nvSpPr>
          <p:spPr bwMode="auto">
            <a:xfrm rot="299958">
              <a:off x="2124" y="589"/>
              <a:ext cx="2436" cy="751"/>
            </a:xfrm>
            <a:custGeom>
              <a:avLst/>
              <a:gdLst>
                <a:gd name="T0" fmla="*/ 259 w 21600"/>
                <a:gd name="T1" fmla="*/ 0 h 26319"/>
                <a:gd name="T2" fmla="*/ 128 w 21600"/>
                <a:gd name="T3" fmla="*/ 21 h 26319"/>
                <a:gd name="T4" fmla="*/ 0 w 21600"/>
                <a:gd name="T5" fmla="*/ 6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2" name="Arc 104"/>
            <p:cNvSpPr>
              <a:spLocks/>
            </p:cNvSpPr>
            <p:nvPr/>
          </p:nvSpPr>
          <p:spPr bwMode="auto">
            <a:xfrm rot="-451056">
              <a:off x="2148" y="1311"/>
              <a:ext cx="2333" cy="841"/>
            </a:xfrm>
            <a:custGeom>
              <a:avLst/>
              <a:gdLst>
                <a:gd name="T0" fmla="*/ 123 w 21600"/>
                <a:gd name="T1" fmla="*/ 0 h 28922"/>
                <a:gd name="T2" fmla="*/ 223 w 21600"/>
                <a:gd name="T3" fmla="*/ 24 h 28922"/>
                <a:gd name="T4" fmla="*/ 0 w 21600"/>
                <a:gd name="T5" fmla="*/ 16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3" name="Arc 105"/>
            <p:cNvSpPr>
              <a:spLocks/>
            </p:cNvSpPr>
            <p:nvPr/>
          </p:nvSpPr>
          <p:spPr bwMode="auto">
            <a:xfrm rot="10416522">
              <a:off x="635" y="577"/>
              <a:ext cx="2107" cy="761"/>
            </a:xfrm>
            <a:custGeom>
              <a:avLst/>
              <a:gdLst>
                <a:gd name="T0" fmla="*/ 97 w 21600"/>
                <a:gd name="T1" fmla="*/ 0 h 26206"/>
                <a:gd name="T2" fmla="*/ 194 w 21600"/>
                <a:gd name="T3" fmla="*/ 22 h 26206"/>
                <a:gd name="T4" fmla="*/ 0 w 21600"/>
                <a:gd name="T5" fmla="*/ 16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4" name="Arc 106"/>
            <p:cNvSpPr>
              <a:spLocks/>
            </p:cNvSpPr>
            <p:nvPr/>
          </p:nvSpPr>
          <p:spPr bwMode="auto">
            <a:xfrm rot="287305">
              <a:off x="634" y="1311"/>
              <a:ext cx="1682" cy="738"/>
            </a:xfrm>
            <a:custGeom>
              <a:avLst/>
              <a:gdLst>
                <a:gd name="T0" fmla="*/ 4 w 21600"/>
                <a:gd name="T1" fmla="*/ 21 h 25397"/>
                <a:gd name="T2" fmla="*/ 88 w 21600"/>
                <a:gd name="T3" fmla="*/ 0 h 25397"/>
                <a:gd name="T4" fmla="*/ 131 w 21600"/>
                <a:gd name="T5" fmla="*/ 17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5" name="Line 107"/>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6" name="Line 108"/>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7" name="Line 109"/>
            <p:cNvSpPr>
              <a:spLocks noChangeShapeType="1"/>
            </p:cNvSpPr>
            <p:nvPr/>
          </p:nvSpPr>
          <p:spPr bwMode="auto">
            <a:xfrm rot="16320000">
              <a:off x="2454" y="2182"/>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8" name="Line 110"/>
            <p:cNvSpPr>
              <a:spLocks noChangeShapeType="1"/>
            </p:cNvSpPr>
            <p:nvPr/>
          </p:nvSpPr>
          <p:spPr bwMode="auto">
            <a:xfrm rot="16320000">
              <a:off x="2461" y="188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9" name="Line 111"/>
            <p:cNvSpPr>
              <a:spLocks noChangeShapeType="1"/>
            </p:cNvSpPr>
            <p:nvPr/>
          </p:nvSpPr>
          <p:spPr bwMode="auto">
            <a:xfrm rot="16140000">
              <a:off x="2455" y="2038"/>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0" name="Line 112"/>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1" name="Line 113"/>
            <p:cNvSpPr>
              <a:spLocks noChangeShapeType="1"/>
            </p:cNvSpPr>
            <p:nvPr/>
          </p:nvSpPr>
          <p:spPr bwMode="auto">
            <a:xfrm rot="16260000">
              <a:off x="2538" y="926"/>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2" name="Line 114"/>
            <p:cNvSpPr>
              <a:spLocks noChangeShapeType="1"/>
            </p:cNvSpPr>
            <p:nvPr/>
          </p:nvSpPr>
          <p:spPr bwMode="auto">
            <a:xfrm rot="16080000">
              <a:off x="2464" y="708"/>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3" name="Line 115"/>
            <p:cNvSpPr>
              <a:spLocks noChangeShapeType="1"/>
            </p:cNvSpPr>
            <p:nvPr/>
          </p:nvSpPr>
          <p:spPr bwMode="auto">
            <a:xfrm rot="16260000">
              <a:off x="2465" y="554"/>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4" name="Line 116"/>
            <p:cNvSpPr>
              <a:spLocks noChangeShapeType="1"/>
            </p:cNvSpPr>
            <p:nvPr/>
          </p:nvSpPr>
          <p:spPr bwMode="auto">
            <a:xfrm rot="16260000">
              <a:off x="2466" y="4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5" name="Line 117"/>
            <p:cNvSpPr>
              <a:spLocks noChangeShapeType="1"/>
            </p:cNvSpPr>
            <p:nvPr/>
          </p:nvSpPr>
          <p:spPr bwMode="auto">
            <a:xfrm rot="-534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6" name="Line 118"/>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7" name="Line 119"/>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8" name="Line 120"/>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9" name="Line 121"/>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0" name="Line 122"/>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1" name="Line 123"/>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2" name="Line 124"/>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3" name="Line 125"/>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4" name="Line 126"/>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5" name="Line 127"/>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6" name="Line 128"/>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7" name="Line 129"/>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8" name="Line 130"/>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9" name="Line 131"/>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0" name="Line 132"/>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1" name="Line 133"/>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2" name="Line 134"/>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3" name="Line 135"/>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8202" name="Group 13"/>
          <p:cNvGrpSpPr>
            <a:grpSpLocks/>
          </p:cNvGrpSpPr>
          <p:nvPr/>
        </p:nvGrpSpPr>
        <p:grpSpPr bwMode="auto">
          <a:xfrm>
            <a:off x="2743200" y="935038"/>
            <a:ext cx="1023938" cy="1968500"/>
            <a:chOff x="2626" y="733"/>
            <a:chExt cx="645" cy="1240"/>
          </a:xfrm>
        </p:grpSpPr>
        <p:sp>
          <p:nvSpPr>
            <p:cNvPr id="8288" name="Arc 14"/>
            <p:cNvSpPr>
              <a:spLocks/>
            </p:cNvSpPr>
            <p:nvPr/>
          </p:nvSpPr>
          <p:spPr bwMode="auto">
            <a:xfrm flipH="1">
              <a:off x="2626" y="737"/>
              <a:ext cx="313" cy="1146"/>
            </a:xfrm>
            <a:custGeom>
              <a:avLst/>
              <a:gdLst>
                <a:gd name="T0" fmla="*/ 0 w 22813"/>
                <a:gd name="T1" fmla="*/ 0 h 39652"/>
                <a:gd name="T2" fmla="*/ 2 w 22813"/>
                <a:gd name="T3" fmla="*/ 33 h 39652"/>
                <a:gd name="T4" fmla="*/ 0 w 22813"/>
                <a:gd name="T5" fmla="*/ 18 h 39652"/>
                <a:gd name="T6" fmla="*/ 0 60000 65536"/>
                <a:gd name="T7" fmla="*/ 0 60000 65536"/>
                <a:gd name="T8" fmla="*/ 0 60000 65536"/>
              </a:gdLst>
              <a:ahLst/>
              <a:cxnLst>
                <a:cxn ang="T6">
                  <a:pos x="T0" y="T1"/>
                </a:cxn>
                <a:cxn ang="T7">
                  <a:pos x="T2" y="T3"/>
                </a:cxn>
                <a:cxn ang="T8">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89" name="Arc 15"/>
            <p:cNvSpPr>
              <a:spLocks/>
            </p:cNvSpPr>
            <p:nvPr/>
          </p:nvSpPr>
          <p:spPr bwMode="auto">
            <a:xfrm flipH="1">
              <a:off x="2693" y="733"/>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0" name="Arc 16"/>
            <p:cNvSpPr>
              <a:spLocks/>
            </p:cNvSpPr>
            <p:nvPr/>
          </p:nvSpPr>
          <p:spPr bwMode="auto">
            <a:xfrm flipH="1">
              <a:off x="276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1" name="Arc 17"/>
            <p:cNvSpPr>
              <a:spLocks/>
            </p:cNvSpPr>
            <p:nvPr/>
          </p:nvSpPr>
          <p:spPr bwMode="auto">
            <a:xfrm flipH="1">
              <a:off x="2828"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2" name="Arc 18"/>
            <p:cNvSpPr>
              <a:spLocks/>
            </p:cNvSpPr>
            <p:nvPr/>
          </p:nvSpPr>
          <p:spPr bwMode="auto">
            <a:xfrm flipH="1">
              <a:off x="289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3" name="Arc 19"/>
            <p:cNvSpPr>
              <a:spLocks/>
            </p:cNvSpPr>
            <p:nvPr/>
          </p:nvSpPr>
          <p:spPr bwMode="auto">
            <a:xfrm flipH="1">
              <a:off x="2958" y="738"/>
              <a:ext cx="313" cy="1235"/>
            </a:xfrm>
            <a:custGeom>
              <a:avLst/>
              <a:gdLst>
                <a:gd name="T0" fmla="*/ 0 w 22813"/>
                <a:gd name="T1" fmla="*/ 0 h 42699"/>
                <a:gd name="T2" fmla="*/ 1 w 22813"/>
                <a:gd name="T3" fmla="*/ 36 h 42699"/>
                <a:gd name="T4" fmla="*/ 0 w 22813"/>
                <a:gd name="T5" fmla="*/ 18 h 42699"/>
                <a:gd name="T6" fmla="*/ 0 60000 65536"/>
                <a:gd name="T7" fmla="*/ 0 60000 65536"/>
                <a:gd name="T8" fmla="*/ 0 60000 65536"/>
              </a:gdLst>
              <a:ahLst/>
              <a:cxnLst>
                <a:cxn ang="T6">
                  <a:pos x="T0" y="T1"/>
                </a:cxn>
                <a:cxn ang="T7">
                  <a:pos x="T2" y="T3"/>
                </a:cxn>
                <a:cxn ang="T8">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232" name="Oval 136"/>
          <p:cNvSpPr>
            <a:spLocks noChangeArrowheads="1"/>
          </p:cNvSpPr>
          <p:nvPr/>
        </p:nvSpPr>
        <p:spPr bwMode="auto">
          <a:xfrm>
            <a:off x="3962400" y="3657600"/>
            <a:ext cx="3048000" cy="2743200"/>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   </a:t>
            </a:r>
          </a:p>
        </p:txBody>
      </p:sp>
      <p:sp>
        <p:nvSpPr>
          <p:cNvPr id="8204" name="Litebulb"/>
          <p:cNvSpPr>
            <a:spLocks noEditPoints="1" noChangeArrowheads="1"/>
          </p:cNvSpPr>
          <p:nvPr/>
        </p:nvSpPr>
        <p:spPr bwMode="auto">
          <a:xfrm>
            <a:off x="5146675" y="4724400"/>
            <a:ext cx="712788" cy="1023938"/>
          </a:xfrm>
          <a:custGeom>
            <a:avLst/>
            <a:gdLst>
              <a:gd name="T0" fmla="*/ 11760804 w 21600"/>
              <a:gd name="T1" fmla="*/ 0 h 21600"/>
              <a:gd name="T2" fmla="*/ 23521608 w 21600"/>
              <a:gd name="T3" fmla="*/ 17487629 h 21600"/>
              <a:gd name="T4" fmla="*/ 0 w 21600"/>
              <a:gd name="T5" fmla="*/ 17487629 h 21600"/>
              <a:gd name="T6" fmla="*/ 11760804 w 21600"/>
              <a:gd name="T7" fmla="*/ 4853930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grpSp>
        <p:nvGrpSpPr>
          <p:cNvPr id="8205" name="Group 138"/>
          <p:cNvGrpSpPr>
            <a:grpSpLocks/>
          </p:cNvGrpSpPr>
          <p:nvPr/>
        </p:nvGrpSpPr>
        <p:grpSpPr bwMode="auto">
          <a:xfrm>
            <a:off x="5146675" y="4724400"/>
            <a:ext cx="712788" cy="1104900"/>
            <a:chOff x="1402" y="2202"/>
            <a:chExt cx="449" cy="696"/>
          </a:xfrm>
        </p:grpSpPr>
        <p:sp>
          <p:nvSpPr>
            <p:cNvPr id="8285" name="Litebulb"/>
            <p:cNvSpPr>
              <a:spLocks noEditPoints="1" noChangeArrowheads="1"/>
            </p:cNvSpPr>
            <p:nvPr/>
          </p:nvSpPr>
          <p:spPr bwMode="auto">
            <a:xfrm>
              <a:off x="1402" y="2202"/>
              <a:ext cx="449" cy="645"/>
            </a:xfrm>
            <a:custGeom>
              <a:avLst/>
              <a:gdLst>
                <a:gd name="T0" fmla="*/ 5 w 21600"/>
                <a:gd name="T1" fmla="*/ 0 h 21600"/>
                <a:gd name="T2" fmla="*/ 9 w 21600"/>
                <a:gd name="T3" fmla="*/ 7 h 21600"/>
                <a:gd name="T4" fmla="*/ 0 w 21600"/>
                <a:gd name="T5" fmla="*/ 7 h 21600"/>
                <a:gd name="T6" fmla="*/ 5 w 21600"/>
                <a:gd name="T7" fmla="*/ 19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sp>
          <p:nvSpPr>
            <p:cNvPr id="8286" name="Oval 140"/>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95" lon="0" rev="0"/>
              </a:camera>
              <a:lightRig rig="legacyFlat1" dir="t"/>
            </a:scene3d>
            <a:sp3d extrusionH="100000" prstMaterial="legacyMetal">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37" name="AutoShape 141"/>
            <p:cNvSpPr>
              <a:spLocks noChangeArrowheads="1"/>
            </p:cNvSpPr>
            <p:nvPr/>
          </p:nvSpPr>
          <p:spPr bwMode="auto">
            <a:xfrm rot="16200000">
              <a:off x="1541" y="2686"/>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206" name="Freeform 143"/>
          <p:cNvSpPr>
            <a:spLocks/>
          </p:cNvSpPr>
          <p:nvPr/>
        </p:nvSpPr>
        <p:spPr bwMode="auto">
          <a:xfrm>
            <a:off x="2743200" y="2667000"/>
            <a:ext cx="2971800" cy="3733800"/>
          </a:xfrm>
          <a:custGeom>
            <a:avLst/>
            <a:gdLst>
              <a:gd name="T0" fmla="*/ 364990756 w 1704"/>
              <a:gd name="T1" fmla="*/ 0 h 2272"/>
              <a:gd name="T2" fmla="*/ 948973872 w 1704"/>
              <a:gd name="T3" fmla="*/ 2147483647 h 2272"/>
              <a:gd name="T4" fmla="*/ 218994105 w 1704"/>
              <a:gd name="T5" fmla="*/ 2147483647 h 2272"/>
              <a:gd name="T6" fmla="*/ 2147483647 w 1704"/>
              <a:gd name="T7" fmla="*/ 2147483647 h 2272"/>
              <a:gd name="T8" fmla="*/ 2147483647 w 1704"/>
              <a:gd name="T9" fmla="*/ 2147483647 h 2272"/>
              <a:gd name="T10" fmla="*/ 2147483647 w 1704"/>
              <a:gd name="T11" fmla="*/ 2147483647 h 2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4" h="2272">
                <a:moveTo>
                  <a:pt x="120" y="0"/>
                </a:moveTo>
                <a:cubicBezTo>
                  <a:pt x="220" y="416"/>
                  <a:pt x="320" y="832"/>
                  <a:pt x="312" y="1104"/>
                </a:cubicBezTo>
                <a:cubicBezTo>
                  <a:pt x="304" y="1376"/>
                  <a:pt x="0" y="1456"/>
                  <a:pt x="72" y="1632"/>
                </a:cubicBezTo>
                <a:cubicBezTo>
                  <a:pt x="144" y="1808"/>
                  <a:pt x="512" y="2056"/>
                  <a:pt x="744" y="2160"/>
                </a:cubicBezTo>
                <a:cubicBezTo>
                  <a:pt x="976" y="2264"/>
                  <a:pt x="1304" y="2272"/>
                  <a:pt x="1464" y="2256"/>
                </a:cubicBezTo>
                <a:cubicBezTo>
                  <a:pt x="1624" y="2240"/>
                  <a:pt x="1664" y="2152"/>
                  <a:pt x="1704" y="20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07" name="Rectangle 213" descr="Medium wood"/>
          <p:cNvSpPr>
            <a:spLocks noChangeArrowheads="1"/>
          </p:cNvSpPr>
          <p:nvPr/>
        </p:nvSpPr>
        <p:spPr bwMode="auto">
          <a:xfrm>
            <a:off x="7469188" y="5807075"/>
            <a:ext cx="2665412" cy="488950"/>
          </a:xfrm>
          <a:prstGeom prst="rect">
            <a:avLst/>
          </a:prstGeom>
          <a:blipFill dpi="0" rotWithShape="1">
            <a:blip r:embed="rId2"/>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996633"/>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08" name="AutoShape 214"/>
          <p:cNvSpPr>
            <a:spLocks noChangeArrowheads="1"/>
          </p:cNvSpPr>
          <p:nvPr/>
        </p:nvSpPr>
        <p:spPr bwMode="auto">
          <a:xfrm>
            <a:off x="9061450" y="5894388"/>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09" name="AutoShape 215"/>
          <p:cNvSpPr>
            <a:spLocks noChangeArrowheads="1"/>
          </p:cNvSpPr>
          <p:nvPr/>
        </p:nvSpPr>
        <p:spPr bwMode="auto">
          <a:xfrm>
            <a:off x="8343900" y="5894388"/>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10" name="Rectangle 216" descr="Brown marble"/>
          <p:cNvSpPr>
            <a:spLocks noChangeArrowheads="1"/>
          </p:cNvSpPr>
          <p:nvPr/>
        </p:nvSpPr>
        <p:spPr bwMode="auto">
          <a:xfrm>
            <a:off x="7974014" y="3886200"/>
            <a:ext cx="1944687" cy="1752600"/>
          </a:xfrm>
          <a:prstGeom prst="rect">
            <a:avLst/>
          </a:prstGeom>
          <a:blipFill dpi="0" rotWithShape="1">
            <a:blip r:embed="rId3"/>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3300"/>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1" name="Rectangle 217"/>
          <p:cNvSpPr>
            <a:spLocks noChangeArrowheads="1"/>
          </p:cNvSpPr>
          <p:nvPr/>
        </p:nvSpPr>
        <p:spPr bwMode="auto">
          <a:xfrm>
            <a:off x="7964489" y="3895725"/>
            <a:ext cx="1944687" cy="1752600"/>
          </a:xfrm>
          <a:prstGeom prst="rect">
            <a:avLst/>
          </a:prstGeom>
          <a:solidFill>
            <a:schemeClr val="bg1"/>
          </a:solidFill>
          <a:ln w="57150" cmpd="thickThin">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2" name="Rectangle 218"/>
          <p:cNvSpPr>
            <a:spLocks noChangeArrowheads="1"/>
          </p:cNvSpPr>
          <p:nvPr/>
        </p:nvSpPr>
        <p:spPr bwMode="auto">
          <a:xfrm>
            <a:off x="8047039" y="3956050"/>
            <a:ext cx="1787525" cy="990600"/>
          </a:xfrm>
          <a:prstGeom prst="rect">
            <a:avLst/>
          </a:prstGeom>
          <a:solidFill>
            <a:schemeClr val="bg1">
              <a:alpha val="38039"/>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3" name="Oval 219"/>
          <p:cNvSpPr>
            <a:spLocks noChangeArrowheads="1"/>
          </p:cNvSpPr>
          <p:nvPr/>
        </p:nvSpPr>
        <p:spPr bwMode="auto">
          <a:xfrm>
            <a:off x="8189913" y="4057650"/>
            <a:ext cx="1511300" cy="1511300"/>
          </a:xfrm>
          <a:prstGeom prst="ellipse">
            <a:avLst/>
          </a:prstGeom>
          <a:solidFill>
            <a:srgbClr val="FFFFCC"/>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4" name="Text Box 220"/>
          <p:cNvSpPr txBox="1">
            <a:spLocks noChangeArrowheads="1"/>
          </p:cNvSpPr>
          <p:nvPr/>
        </p:nvSpPr>
        <p:spPr bwMode="auto">
          <a:xfrm rot="6420000">
            <a:off x="8146257" y="4510882"/>
            <a:ext cx="35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9</a:t>
            </a:r>
            <a:endParaRPr lang="en-US" altLang="vi-VN" sz="1800"/>
          </a:p>
        </p:txBody>
      </p:sp>
      <p:sp>
        <p:nvSpPr>
          <p:cNvPr id="8215" name="Oval 221"/>
          <p:cNvSpPr>
            <a:spLocks noChangeArrowheads="1"/>
          </p:cNvSpPr>
          <p:nvPr/>
        </p:nvSpPr>
        <p:spPr bwMode="auto">
          <a:xfrm rot="5400000">
            <a:off x="8134350" y="4011613"/>
            <a:ext cx="1612900" cy="1612900"/>
          </a:xfrm>
          <a:prstGeom prst="ellipse">
            <a:avLst/>
          </a:prstGeom>
          <a:noFill/>
          <a:ln w="1270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8216" name="Group 222"/>
          <p:cNvGrpSpPr>
            <a:grpSpLocks/>
          </p:cNvGrpSpPr>
          <p:nvPr/>
        </p:nvGrpSpPr>
        <p:grpSpPr bwMode="auto">
          <a:xfrm>
            <a:off x="8302626" y="4021139"/>
            <a:ext cx="1279525" cy="839787"/>
            <a:chOff x="4163" y="2571"/>
            <a:chExt cx="806" cy="529"/>
          </a:xfrm>
        </p:grpSpPr>
        <p:sp>
          <p:nvSpPr>
            <p:cNvPr id="8248" name="Arc 223"/>
            <p:cNvSpPr>
              <a:spLocks/>
            </p:cNvSpPr>
            <p:nvPr/>
          </p:nvSpPr>
          <p:spPr bwMode="auto">
            <a:xfrm rot="6681726" flipH="1">
              <a:off x="4397" y="2586"/>
              <a:ext cx="392" cy="636"/>
            </a:xfrm>
            <a:custGeom>
              <a:avLst/>
              <a:gdLst>
                <a:gd name="T0" fmla="*/ 4 w 24253"/>
                <a:gd name="T1" fmla="*/ 0 h 39506"/>
                <a:gd name="T2" fmla="*/ 0 w 24253"/>
                <a:gd name="T3" fmla="*/ 10 h 39506"/>
                <a:gd name="T4" fmla="*/ 1 w 24253"/>
                <a:gd name="T5" fmla="*/ 5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49" name="Line 224"/>
            <p:cNvSpPr>
              <a:spLocks noChangeShapeType="1"/>
            </p:cNvSpPr>
            <p:nvPr/>
          </p:nvSpPr>
          <p:spPr bwMode="auto">
            <a:xfrm rot="10800000">
              <a:off x="4566" y="2709"/>
              <a:ext cx="0" cy="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0" name="Text Box 225"/>
            <p:cNvSpPr txBox="1">
              <a:spLocks noChangeArrowheads="1"/>
            </p:cNvSpPr>
            <p:nvPr/>
          </p:nvSpPr>
          <p:spPr bwMode="auto">
            <a:xfrm rot="-3000000">
              <a:off x="4140" y="2723"/>
              <a:ext cx="22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4</a:t>
              </a:r>
              <a:endParaRPr lang="en-US" altLang="vi-VN" sz="1800"/>
            </a:p>
          </p:txBody>
        </p:sp>
        <p:sp>
          <p:nvSpPr>
            <p:cNvPr id="8251" name="Text Box 226"/>
            <p:cNvSpPr txBox="1">
              <a:spLocks noChangeArrowheads="1"/>
            </p:cNvSpPr>
            <p:nvPr/>
          </p:nvSpPr>
          <p:spPr bwMode="auto">
            <a:xfrm rot="20100000">
              <a:off x="4241" y="2611"/>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2</a:t>
              </a:r>
              <a:endParaRPr lang="en-US" altLang="vi-VN" sz="1800"/>
            </a:p>
          </p:txBody>
        </p:sp>
        <p:sp>
          <p:nvSpPr>
            <p:cNvPr id="8252" name="Line 227"/>
            <p:cNvSpPr>
              <a:spLocks noChangeShapeType="1"/>
            </p:cNvSpPr>
            <p:nvPr/>
          </p:nvSpPr>
          <p:spPr bwMode="auto">
            <a:xfrm rot="300000">
              <a:off x="4598" y="2709"/>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3" name="Line 228"/>
            <p:cNvSpPr>
              <a:spLocks noChangeShapeType="1"/>
            </p:cNvSpPr>
            <p:nvPr/>
          </p:nvSpPr>
          <p:spPr bwMode="auto">
            <a:xfrm rot="600000">
              <a:off x="4627" y="2712"/>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4" name="Line 229"/>
            <p:cNvSpPr>
              <a:spLocks noChangeShapeType="1"/>
            </p:cNvSpPr>
            <p:nvPr/>
          </p:nvSpPr>
          <p:spPr bwMode="auto">
            <a:xfrm rot="900000">
              <a:off x="4656" y="2720"/>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5" name="Line 230"/>
            <p:cNvSpPr>
              <a:spLocks noChangeShapeType="1"/>
            </p:cNvSpPr>
            <p:nvPr/>
          </p:nvSpPr>
          <p:spPr bwMode="auto">
            <a:xfrm rot="1200000">
              <a:off x="4684" y="2730"/>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6" name="Line 231"/>
            <p:cNvSpPr>
              <a:spLocks noChangeShapeType="1"/>
            </p:cNvSpPr>
            <p:nvPr/>
          </p:nvSpPr>
          <p:spPr bwMode="auto">
            <a:xfrm rot="1500000">
              <a:off x="4706" y="2741"/>
              <a:ext cx="0" cy="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7" name="Line 232"/>
            <p:cNvSpPr>
              <a:spLocks noChangeShapeType="1"/>
            </p:cNvSpPr>
            <p:nvPr/>
          </p:nvSpPr>
          <p:spPr bwMode="auto">
            <a:xfrm rot="1800000">
              <a:off x="4738" y="2759"/>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8" name="Line 233"/>
            <p:cNvSpPr>
              <a:spLocks noChangeShapeType="1"/>
            </p:cNvSpPr>
            <p:nvPr/>
          </p:nvSpPr>
          <p:spPr bwMode="auto">
            <a:xfrm rot="2100000">
              <a:off x="4760" y="2774"/>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9" name="Line 234"/>
            <p:cNvSpPr>
              <a:spLocks noChangeShapeType="1"/>
            </p:cNvSpPr>
            <p:nvPr/>
          </p:nvSpPr>
          <p:spPr bwMode="auto">
            <a:xfrm rot="2400000">
              <a:off x="4785" y="2792"/>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0" name="Line 235"/>
            <p:cNvSpPr>
              <a:spLocks noChangeShapeType="1"/>
            </p:cNvSpPr>
            <p:nvPr/>
          </p:nvSpPr>
          <p:spPr bwMode="auto">
            <a:xfrm rot="2700000">
              <a:off x="4806" y="2814"/>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1" name="Line 236"/>
            <p:cNvSpPr>
              <a:spLocks noChangeShapeType="1"/>
            </p:cNvSpPr>
            <p:nvPr/>
          </p:nvSpPr>
          <p:spPr bwMode="auto">
            <a:xfrm rot="3000000">
              <a:off x="4810" y="2828"/>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2" name="Line 237"/>
            <p:cNvSpPr>
              <a:spLocks noChangeShapeType="1"/>
            </p:cNvSpPr>
            <p:nvPr/>
          </p:nvSpPr>
          <p:spPr bwMode="auto">
            <a:xfrm rot="7800000">
              <a:off x="4324" y="2826"/>
              <a:ext cx="0" cy="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3" name="Line 238"/>
            <p:cNvSpPr>
              <a:spLocks noChangeShapeType="1"/>
            </p:cNvSpPr>
            <p:nvPr/>
          </p:nvSpPr>
          <p:spPr bwMode="auto">
            <a:xfrm rot="-2700000">
              <a:off x="4323" y="2813"/>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4" name="Line 239"/>
            <p:cNvSpPr>
              <a:spLocks noChangeShapeType="1"/>
            </p:cNvSpPr>
            <p:nvPr/>
          </p:nvSpPr>
          <p:spPr bwMode="auto">
            <a:xfrm rot="-2400000">
              <a:off x="4344" y="2794"/>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5" name="Line 240"/>
            <p:cNvSpPr>
              <a:spLocks noChangeShapeType="1"/>
            </p:cNvSpPr>
            <p:nvPr/>
          </p:nvSpPr>
          <p:spPr bwMode="auto">
            <a:xfrm rot="-2100000">
              <a:off x="4369" y="2776"/>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6" name="Line 241"/>
            <p:cNvSpPr>
              <a:spLocks noChangeShapeType="1"/>
            </p:cNvSpPr>
            <p:nvPr/>
          </p:nvSpPr>
          <p:spPr bwMode="auto">
            <a:xfrm rot="-1800000">
              <a:off x="4392" y="275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7" name="Line 242"/>
            <p:cNvSpPr>
              <a:spLocks noChangeShapeType="1"/>
            </p:cNvSpPr>
            <p:nvPr/>
          </p:nvSpPr>
          <p:spPr bwMode="auto">
            <a:xfrm rot="-1500000">
              <a:off x="4431" y="2740"/>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8" name="Line 243"/>
            <p:cNvSpPr>
              <a:spLocks noChangeShapeType="1"/>
            </p:cNvSpPr>
            <p:nvPr/>
          </p:nvSpPr>
          <p:spPr bwMode="auto">
            <a:xfrm rot="-1200000">
              <a:off x="4448" y="2730"/>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9" name="Line 244"/>
            <p:cNvSpPr>
              <a:spLocks noChangeShapeType="1"/>
            </p:cNvSpPr>
            <p:nvPr/>
          </p:nvSpPr>
          <p:spPr bwMode="auto">
            <a:xfrm rot="-900000">
              <a:off x="4473" y="2723"/>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0" name="Line 245"/>
            <p:cNvSpPr>
              <a:spLocks noChangeShapeType="1"/>
            </p:cNvSpPr>
            <p:nvPr/>
          </p:nvSpPr>
          <p:spPr bwMode="auto">
            <a:xfrm rot="-600000">
              <a:off x="4503" y="2716"/>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1" name="Line 246"/>
            <p:cNvSpPr>
              <a:spLocks noChangeShapeType="1"/>
            </p:cNvSpPr>
            <p:nvPr/>
          </p:nvSpPr>
          <p:spPr bwMode="auto">
            <a:xfrm rot="-300000">
              <a:off x="4534" y="2711"/>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2" name="Line 247"/>
            <p:cNvSpPr>
              <a:spLocks noChangeShapeType="1"/>
            </p:cNvSpPr>
            <p:nvPr/>
          </p:nvSpPr>
          <p:spPr bwMode="auto">
            <a:xfrm rot="6300000">
              <a:off x="4266" y="2946"/>
              <a:ext cx="0" cy="9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3" name="Line 248"/>
            <p:cNvSpPr>
              <a:spLocks noChangeShapeType="1"/>
            </p:cNvSpPr>
            <p:nvPr/>
          </p:nvSpPr>
          <p:spPr bwMode="auto">
            <a:xfrm rot="-4200000">
              <a:off x="4248" y="293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4" name="Line 249"/>
            <p:cNvSpPr>
              <a:spLocks noChangeShapeType="1"/>
            </p:cNvSpPr>
            <p:nvPr/>
          </p:nvSpPr>
          <p:spPr bwMode="auto">
            <a:xfrm rot="-3900000">
              <a:off x="4258" y="2912"/>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5" name="Line 250"/>
            <p:cNvSpPr>
              <a:spLocks noChangeShapeType="1"/>
            </p:cNvSpPr>
            <p:nvPr/>
          </p:nvSpPr>
          <p:spPr bwMode="auto">
            <a:xfrm rot="-3600000">
              <a:off x="4273" y="2887"/>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6" name="Line 251"/>
            <p:cNvSpPr>
              <a:spLocks noChangeShapeType="1"/>
            </p:cNvSpPr>
            <p:nvPr/>
          </p:nvSpPr>
          <p:spPr bwMode="auto">
            <a:xfrm rot="-3300000">
              <a:off x="4287" y="2859"/>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7" name="Line 252"/>
            <p:cNvSpPr>
              <a:spLocks noChangeShapeType="1"/>
            </p:cNvSpPr>
            <p:nvPr/>
          </p:nvSpPr>
          <p:spPr bwMode="auto">
            <a:xfrm rot="3300000">
              <a:off x="4840" y="2861"/>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8" name="Line 253"/>
            <p:cNvSpPr>
              <a:spLocks noChangeShapeType="1"/>
            </p:cNvSpPr>
            <p:nvPr/>
          </p:nvSpPr>
          <p:spPr bwMode="auto">
            <a:xfrm rot="3600000">
              <a:off x="4852" y="2883"/>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9" name="Line 254"/>
            <p:cNvSpPr>
              <a:spLocks noChangeShapeType="1"/>
            </p:cNvSpPr>
            <p:nvPr/>
          </p:nvSpPr>
          <p:spPr bwMode="auto">
            <a:xfrm rot="3900000">
              <a:off x="4869" y="2909"/>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0" name="Line 255"/>
            <p:cNvSpPr>
              <a:spLocks noChangeShapeType="1"/>
            </p:cNvSpPr>
            <p:nvPr/>
          </p:nvSpPr>
          <p:spPr bwMode="auto">
            <a:xfrm rot="4200000">
              <a:off x="4880" y="293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1" name="Line 256"/>
            <p:cNvSpPr>
              <a:spLocks noChangeShapeType="1"/>
            </p:cNvSpPr>
            <p:nvPr/>
          </p:nvSpPr>
          <p:spPr bwMode="auto">
            <a:xfrm rot="4500000">
              <a:off x="4868" y="2950"/>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2" name="Text Box 257"/>
            <p:cNvSpPr txBox="1">
              <a:spLocks noChangeArrowheads="1"/>
            </p:cNvSpPr>
            <p:nvPr/>
          </p:nvSpPr>
          <p:spPr bwMode="auto">
            <a:xfrm>
              <a:off x="4413" y="2571"/>
              <a:ext cx="3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0</a:t>
              </a:r>
              <a:endParaRPr lang="en-US" altLang="vi-VN" sz="1800"/>
            </a:p>
          </p:txBody>
        </p:sp>
        <p:sp>
          <p:nvSpPr>
            <p:cNvPr id="8283" name="Text Box 258"/>
            <p:cNvSpPr txBox="1">
              <a:spLocks noChangeArrowheads="1"/>
            </p:cNvSpPr>
            <p:nvPr/>
          </p:nvSpPr>
          <p:spPr bwMode="auto">
            <a:xfrm rot="1500000">
              <a:off x="4596" y="2612"/>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2</a:t>
              </a:r>
              <a:endParaRPr lang="en-US" altLang="vi-VN" sz="1800"/>
            </a:p>
          </p:txBody>
        </p:sp>
        <p:sp>
          <p:nvSpPr>
            <p:cNvPr id="8284" name="Text Box 259"/>
            <p:cNvSpPr txBox="1">
              <a:spLocks noChangeArrowheads="1"/>
            </p:cNvSpPr>
            <p:nvPr/>
          </p:nvSpPr>
          <p:spPr bwMode="auto">
            <a:xfrm rot="3000000">
              <a:off x="4734" y="2721"/>
              <a:ext cx="2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4</a:t>
              </a:r>
              <a:endParaRPr lang="en-US" altLang="vi-VN" sz="1800"/>
            </a:p>
          </p:txBody>
        </p:sp>
      </p:grpSp>
      <p:sp>
        <p:nvSpPr>
          <p:cNvPr id="8217" name="Text Box 260"/>
          <p:cNvSpPr txBox="1">
            <a:spLocks noChangeArrowheads="1"/>
          </p:cNvSpPr>
          <p:nvPr/>
        </p:nvSpPr>
        <p:spPr bwMode="auto">
          <a:xfrm rot="4500000">
            <a:off x="9339263" y="4506913"/>
            <a:ext cx="474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6</a:t>
            </a:r>
            <a:endParaRPr lang="en-US" altLang="vi-VN" sz="1800"/>
          </a:p>
        </p:txBody>
      </p:sp>
      <p:sp>
        <p:nvSpPr>
          <p:cNvPr id="8218" name="Text Box 261"/>
          <p:cNvSpPr txBox="1">
            <a:spLocks noChangeArrowheads="1"/>
          </p:cNvSpPr>
          <p:nvPr/>
        </p:nvSpPr>
        <p:spPr bwMode="auto">
          <a:xfrm>
            <a:off x="8529638" y="4454526"/>
            <a:ext cx="82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mA</a:t>
            </a:r>
          </a:p>
        </p:txBody>
      </p:sp>
      <p:sp>
        <p:nvSpPr>
          <p:cNvPr id="8219" name="AutoShape 262"/>
          <p:cNvSpPr>
            <a:spLocks noChangeArrowheads="1"/>
          </p:cNvSpPr>
          <p:nvPr/>
        </p:nvSpPr>
        <p:spPr bwMode="auto">
          <a:xfrm rot="10800000">
            <a:off x="8312150" y="4216401"/>
            <a:ext cx="1270000" cy="1190625"/>
          </a:xfrm>
          <a:custGeom>
            <a:avLst/>
            <a:gdLst>
              <a:gd name="T0" fmla="*/ 37335648 w 21600"/>
              <a:gd name="T1" fmla="*/ 0 h 21600"/>
              <a:gd name="T2" fmla="*/ 15677503 w 21600"/>
              <a:gd name="T3" fmla="*/ 30614772 h 21600"/>
              <a:gd name="T4" fmla="*/ 37335648 w 21600"/>
              <a:gd name="T5" fmla="*/ 27312000 h 21600"/>
              <a:gd name="T6" fmla="*/ 58993793 w 21600"/>
              <a:gd name="T7" fmla="*/ 30614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20" name="Text Box 263"/>
          <p:cNvSpPr txBox="1">
            <a:spLocks noChangeArrowheads="1"/>
          </p:cNvSpPr>
          <p:nvPr/>
        </p:nvSpPr>
        <p:spPr bwMode="auto">
          <a:xfrm>
            <a:off x="8207376" y="4749801"/>
            <a:ext cx="6080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800">
                <a:solidFill>
                  <a:srgbClr val="0000FF"/>
                </a:solidFill>
              </a:rPr>
              <a:t>0:6</a:t>
            </a:r>
            <a:r>
              <a:rPr lang="en-US" altLang="vi-VN" sz="800">
                <a:solidFill>
                  <a:srgbClr val="FF3300"/>
                </a:solidFill>
              </a:rPr>
              <a:t> mA</a:t>
            </a:r>
            <a:endParaRPr lang="en-US" altLang="vi-VN" sz="1800"/>
          </a:p>
        </p:txBody>
      </p:sp>
      <p:grpSp>
        <p:nvGrpSpPr>
          <p:cNvPr id="4360" name="Group 264"/>
          <p:cNvGrpSpPr>
            <a:grpSpLocks/>
          </p:cNvGrpSpPr>
          <p:nvPr/>
        </p:nvGrpSpPr>
        <p:grpSpPr bwMode="auto">
          <a:xfrm>
            <a:off x="8907464" y="4238626"/>
            <a:ext cx="66675" cy="1171575"/>
            <a:chOff x="4560" y="2640"/>
            <a:chExt cx="42" cy="738"/>
          </a:xfrm>
        </p:grpSpPr>
        <p:sp>
          <p:nvSpPr>
            <p:cNvPr id="8246" name="Line 265"/>
            <p:cNvSpPr>
              <a:spLocks noChangeShapeType="1"/>
            </p:cNvSpPr>
            <p:nvPr/>
          </p:nvSpPr>
          <p:spPr bwMode="auto">
            <a:xfrm rot="5400000">
              <a:off x="4212" y="3009"/>
              <a:ext cx="738" cy="0"/>
            </a:xfrm>
            <a:prstGeom prst="line">
              <a:avLst/>
            </a:prstGeom>
            <a:noFill/>
            <a:ln w="9525">
              <a:solidFill>
                <a:srgbClr val="FF3300"/>
              </a:solidFill>
              <a:round/>
              <a:headEnd type="stealth" w="sm" len="lg"/>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7" name="Oval 2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grpSp>
      <p:sp>
        <p:nvSpPr>
          <p:cNvPr id="8222" name="Rectangle 267"/>
          <p:cNvSpPr>
            <a:spLocks noChangeArrowheads="1"/>
          </p:cNvSpPr>
          <p:nvPr/>
        </p:nvSpPr>
        <p:spPr bwMode="auto">
          <a:xfrm>
            <a:off x="8066089" y="4943476"/>
            <a:ext cx="1728787" cy="688975"/>
          </a:xfrm>
          <a:prstGeom prst="rect">
            <a:avLst/>
          </a:prstGeom>
          <a:solidFill>
            <a:schemeClr val="bg1"/>
          </a:soli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pic>
        <p:nvPicPr>
          <p:cNvPr id="8223" name="Picture 268" descr="j03008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6539" y="4999038"/>
            <a:ext cx="7207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Rectangle 269"/>
          <p:cNvSpPr>
            <a:spLocks noChangeArrowheads="1"/>
          </p:cNvSpPr>
          <p:nvPr/>
        </p:nvSpPr>
        <p:spPr bwMode="auto">
          <a:xfrm>
            <a:off x="8051800" y="3959225"/>
            <a:ext cx="1778000" cy="990600"/>
          </a:xfrm>
          <a:prstGeom prst="rect">
            <a:avLst/>
          </a:prstGeom>
          <a:noFill/>
          <a:ln w="28575">
            <a:solidFill>
              <a:srgbClr val="0000FF"/>
            </a:solidFill>
            <a:miter lim="800000"/>
            <a:headEnd/>
            <a:tailEnd/>
          </a:ln>
          <a:effectLst/>
          <a:extLst>
            <a:ext uri="{909E8E84-426E-40DD-AFC4-6F175D3DCCD1}">
              <a14:hiddenFill xmlns:a14="http://schemas.microsoft.com/office/drawing/2010/main">
                <a:gradFill rotWithShape="1">
                  <a:gsLst>
                    <a:gs pos="0">
                      <a:schemeClr val="bg1">
                        <a:alpha val="37999"/>
                      </a:schemeClr>
                    </a:gs>
                    <a:gs pos="100000">
                      <a:srgbClr val="FFFFFF">
                        <a:alpha val="37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sp>
        <p:nvSpPr>
          <p:cNvPr id="8225" name="Rectangle 270"/>
          <p:cNvSpPr>
            <a:spLocks noChangeArrowheads="1"/>
          </p:cNvSpPr>
          <p:nvPr/>
        </p:nvSpPr>
        <p:spPr bwMode="auto">
          <a:xfrm>
            <a:off x="7964489" y="3895725"/>
            <a:ext cx="1944687" cy="1752600"/>
          </a:xfrm>
          <a:prstGeom prst="rect">
            <a:avLst/>
          </a:prstGeom>
          <a:noFill/>
          <a:ln w="57150" cmpd="thickThin">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26" name="AutoShape 271"/>
          <p:cNvSpPr>
            <a:spLocks noChangeArrowheads="1"/>
          </p:cNvSpPr>
          <p:nvPr/>
        </p:nvSpPr>
        <p:spPr bwMode="auto">
          <a:xfrm>
            <a:off x="8901114" y="5008564"/>
            <a:ext cx="79375" cy="79375"/>
          </a:xfrm>
          <a:custGeom>
            <a:avLst/>
            <a:gdLst>
              <a:gd name="T0" fmla="*/ 145844 w 21600"/>
              <a:gd name="T1" fmla="*/ 0 h 21600"/>
              <a:gd name="T2" fmla="*/ 42712 w 21600"/>
              <a:gd name="T3" fmla="*/ 42712 h 21600"/>
              <a:gd name="T4" fmla="*/ 0 w 21600"/>
              <a:gd name="T5" fmla="*/ 145844 h 21600"/>
              <a:gd name="T6" fmla="*/ 42712 w 21600"/>
              <a:gd name="T7" fmla="*/ 248973 h 21600"/>
              <a:gd name="T8" fmla="*/ 145844 w 21600"/>
              <a:gd name="T9" fmla="*/ 291685 h 21600"/>
              <a:gd name="T10" fmla="*/ 248973 w 21600"/>
              <a:gd name="T11" fmla="*/ 248973 h 21600"/>
              <a:gd name="T12" fmla="*/ 291685 w 21600"/>
              <a:gd name="T13" fmla="*/ 145844 h 21600"/>
              <a:gd name="T14" fmla="*/ 248973 w 21600"/>
              <a:gd name="T15" fmla="*/ 4271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8227" name="Group 272"/>
          <p:cNvGrpSpPr>
            <a:grpSpLocks/>
          </p:cNvGrpSpPr>
          <p:nvPr/>
        </p:nvGrpSpPr>
        <p:grpSpPr bwMode="auto">
          <a:xfrm>
            <a:off x="8872539" y="4984750"/>
            <a:ext cx="136525" cy="63500"/>
            <a:chOff x="2838" y="2415"/>
            <a:chExt cx="86" cy="40"/>
          </a:xfrm>
        </p:grpSpPr>
        <p:sp>
          <p:nvSpPr>
            <p:cNvPr id="8243" name="Arc 2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44" name="Freeform 274"/>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5" name="Freeform 275"/>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8228" name="Text Box 276"/>
          <p:cNvSpPr txBox="1">
            <a:spLocks noChangeArrowheads="1"/>
          </p:cNvSpPr>
          <p:nvPr/>
        </p:nvSpPr>
        <p:spPr bwMode="auto">
          <a:xfrm>
            <a:off x="7923214" y="5137151"/>
            <a:ext cx="1374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500" i="1">
                <a:solidFill>
                  <a:srgbClr val="0000FF"/>
                </a:solidFill>
                <a:latin typeface=".VnTimeH" panose="020B7200000000000000" pitchFamily="34" charset="0"/>
              </a:rPr>
              <a:t>Khoa vËt lÝ Tr­êng </a:t>
            </a:r>
            <a:r>
              <a:rPr lang="en-US" altLang="vi-VN" sz="500" i="1">
                <a:solidFill>
                  <a:srgbClr val="0000FF"/>
                </a:solidFill>
              </a:rPr>
              <a:t>§</a:t>
            </a:r>
            <a:r>
              <a:rPr lang="en-US" altLang="vi-VN" sz="500" i="1">
                <a:solidFill>
                  <a:srgbClr val="0000FF"/>
                </a:solidFill>
                <a:latin typeface=".VnTimeH" panose="020B7200000000000000" pitchFamily="34" charset="0"/>
              </a:rPr>
              <a:t>hsp Tn</a:t>
            </a:r>
          </a:p>
          <a:p>
            <a:pPr eaLnBrk="1" hangingPunct="1"/>
            <a:r>
              <a:rPr lang="en-US" altLang="vi-VN" sz="500" i="1">
                <a:solidFill>
                  <a:srgbClr val="0000FF"/>
                </a:solidFill>
                <a:latin typeface=".VnTimeH" panose="020B7200000000000000" pitchFamily="34" charset="0"/>
              </a:rPr>
              <a:t>VËt lÝ kÜ thuËt</a:t>
            </a:r>
            <a:endParaRPr lang="en-US" altLang="vi-VN" sz="1800"/>
          </a:p>
        </p:txBody>
      </p:sp>
      <p:sp>
        <p:nvSpPr>
          <p:cNvPr id="8229" name="Text Box 277"/>
          <p:cNvSpPr txBox="1">
            <a:spLocks noChangeArrowheads="1"/>
          </p:cNvSpPr>
          <p:nvPr/>
        </p:nvSpPr>
        <p:spPr bwMode="auto">
          <a:xfrm>
            <a:off x="8091488" y="4943476"/>
            <a:ext cx="6477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vi-VN" sz="800"/>
              <a:t>= 1 ┴</a:t>
            </a:r>
            <a:endParaRPr lang="en-US" altLang="vi-VN" sz="2000"/>
          </a:p>
        </p:txBody>
      </p:sp>
      <p:sp>
        <p:nvSpPr>
          <p:cNvPr id="8230" name="Oval 278"/>
          <p:cNvSpPr>
            <a:spLocks noChangeArrowheads="1"/>
          </p:cNvSpPr>
          <p:nvPr/>
        </p:nvSpPr>
        <p:spPr bwMode="auto">
          <a:xfrm>
            <a:off x="8907464" y="4787901"/>
            <a:ext cx="66675" cy="66675"/>
          </a:xfrm>
          <a:prstGeom prst="ellipse">
            <a:avLst/>
          </a:prstGeom>
          <a:solidFill>
            <a:srgbClr val="0000FF"/>
          </a:solidFill>
          <a:ln w="635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sp>
        <p:nvSpPr>
          <p:cNvPr id="8231" name="Freeform 280"/>
          <p:cNvSpPr>
            <a:spLocks/>
          </p:cNvSpPr>
          <p:nvPr/>
        </p:nvSpPr>
        <p:spPr bwMode="auto">
          <a:xfrm>
            <a:off x="5334000" y="6019800"/>
            <a:ext cx="3810000" cy="508000"/>
          </a:xfrm>
          <a:custGeom>
            <a:avLst/>
            <a:gdLst>
              <a:gd name="T0" fmla="*/ 0 w 2386"/>
              <a:gd name="T1" fmla="*/ 243917304 h 368"/>
              <a:gd name="T2" fmla="*/ 589007477 w 2386"/>
              <a:gd name="T3" fmla="*/ 609791880 h 368"/>
              <a:gd name="T4" fmla="*/ 2147483647 w 2386"/>
              <a:gd name="T5" fmla="*/ 548812554 h 368"/>
              <a:gd name="T6" fmla="*/ 2147483647 w 2386"/>
              <a:gd name="T7" fmla="*/ 609791880 h 368"/>
              <a:gd name="T8" fmla="*/ 2147483647 w 238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6" h="368">
                <a:moveTo>
                  <a:pt x="0" y="128"/>
                </a:moveTo>
                <a:cubicBezTo>
                  <a:pt x="48" y="203"/>
                  <a:pt x="77" y="293"/>
                  <a:pt x="231" y="320"/>
                </a:cubicBezTo>
                <a:cubicBezTo>
                  <a:pt x="385" y="347"/>
                  <a:pt x="607" y="288"/>
                  <a:pt x="925" y="288"/>
                </a:cubicBezTo>
                <a:cubicBezTo>
                  <a:pt x="1243" y="288"/>
                  <a:pt x="1899" y="368"/>
                  <a:pt x="2140" y="320"/>
                </a:cubicBezTo>
                <a:cubicBezTo>
                  <a:pt x="2381" y="272"/>
                  <a:pt x="2386" y="128"/>
                  <a:pt x="2371"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2" name="Freeform 281"/>
          <p:cNvSpPr>
            <a:spLocks/>
          </p:cNvSpPr>
          <p:nvPr/>
        </p:nvSpPr>
        <p:spPr bwMode="auto">
          <a:xfrm>
            <a:off x="5715000" y="6019801"/>
            <a:ext cx="2667000" cy="269875"/>
          </a:xfrm>
          <a:custGeom>
            <a:avLst/>
            <a:gdLst>
              <a:gd name="T0" fmla="*/ 0 w 1680"/>
              <a:gd name="T1" fmla="*/ 17641888 h 170"/>
              <a:gd name="T2" fmla="*/ 340221888 w 1680"/>
              <a:gd name="T3" fmla="*/ 372983125 h 170"/>
              <a:gd name="T4" fmla="*/ 1726307825 w 1680"/>
              <a:gd name="T5" fmla="*/ 209173763 h 170"/>
              <a:gd name="T6" fmla="*/ 2147483647 w 1680"/>
              <a:gd name="T7" fmla="*/ 241935000 h 170"/>
              <a:gd name="T8" fmla="*/ 2147483647 w 1680"/>
              <a:gd name="T9" fmla="*/ 405745950 h 170"/>
              <a:gd name="T10" fmla="*/ 2147483647 w 1680"/>
              <a:gd name="T11" fmla="*/ 103327200 h 170"/>
              <a:gd name="T12" fmla="*/ 2147483647 w 1680"/>
              <a:gd name="T13" fmla="*/ 68045013 h 170"/>
              <a:gd name="T14" fmla="*/ 2147483647 w 1680"/>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0">
                <a:moveTo>
                  <a:pt x="0" y="7"/>
                </a:moveTo>
                <a:cubicBezTo>
                  <a:pt x="22" y="30"/>
                  <a:pt x="21" y="135"/>
                  <a:pt x="135" y="148"/>
                </a:cubicBezTo>
                <a:cubicBezTo>
                  <a:pt x="249" y="161"/>
                  <a:pt x="563" y="92"/>
                  <a:pt x="685" y="83"/>
                </a:cubicBezTo>
                <a:cubicBezTo>
                  <a:pt x="807" y="74"/>
                  <a:pt x="800" y="83"/>
                  <a:pt x="868" y="96"/>
                </a:cubicBezTo>
                <a:cubicBezTo>
                  <a:pt x="936" y="109"/>
                  <a:pt x="987" y="170"/>
                  <a:pt x="1091" y="161"/>
                </a:cubicBezTo>
                <a:cubicBezTo>
                  <a:pt x="1195" y="152"/>
                  <a:pt x="1407" y="63"/>
                  <a:pt x="1493" y="41"/>
                </a:cubicBezTo>
                <a:cubicBezTo>
                  <a:pt x="1579" y="19"/>
                  <a:pt x="1574" y="34"/>
                  <a:pt x="1605" y="27"/>
                </a:cubicBezTo>
                <a:cubicBezTo>
                  <a:pt x="1636" y="21"/>
                  <a:pt x="1658" y="10"/>
                  <a:pt x="1680"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3" name="Freeform 282"/>
          <p:cNvSpPr>
            <a:spLocks/>
          </p:cNvSpPr>
          <p:nvPr/>
        </p:nvSpPr>
        <p:spPr bwMode="auto">
          <a:xfrm>
            <a:off x="3949700" y="2667000"/>
            <a:ext cx="1384300" cy="3644900"/>
          </a:xfrm>
          <a:custGeom>
            <a:avLst/>
            <a:gdLst>
              <a:gd name="T0" fmla="*/ 141128750 w 872"/>
              <a:gd name="T1" fmla="*/ 0 h 2296"/>
              <a:gd name="T2" fmla="*/ 745966250 w 872"/>
              <a:gd name="T3" fmla="*/ 2056447500 h 2296"/>
              <a:gd name="T4" fmla="*/ 141128750 w 872"/>
              <a:gd name="T5" fmla="*/ 2147483647 h 2296"/>
              <a:gd name="T6" fmla="*/ 262096250 w 872"/>
              <a:gd name="T7" fmla="*/ 2147483647 h 2296"/>
              <a:gd name="T8" fmla="*/ 1713706250 w 872"/>
              <a:gd name="T9" fmla="*/ 2147483647 h 2296"/>
              <a:gd name="T10" fmla="*/ 2076608750 w 872"/>
              <a:gd name="T11" fmla="*/ 2147483647 h 2296"/>
              <a:gd name="T12" fmla="*/ 2147483647 w 872"/>
              <a:gd name="T13" fmla="*/ 2147483647 h 2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2296">
                <a:moveTo>
                  <a:pt x="56" y="0"/>
                </a:moveTo>
                <a:cubicBezTo>
                  <a:pt x="176" y="288"/>
                  <a:pt x="296" y="576"/>
                  <a:pt x="296" y="816"/>
                </a:cubicBezTo>
                <a:cubicBezTo>
                  <a:pt x="296" y="1056"/>
                  <a:pt x="88" y="1240"/>
                  <a:pt x="56" y="1440"/>
                </a:cubicBezTo>
                <a:cubicBezTo>
                  <a:pt x="24" y="1640"/>
                  <a:pt x="0" y="1880"/>
                  <a:pt x="104" y="2016"/>
                </a:cubicBezTo>
                <a:cubicBezTo>
                  <a:pt x="208" y="2152"/>
                  <a:pt x="560" y="2216"/>
                  <a:pt x="680" y="2256"/>
                </a:cubicBezTo>
                <a:cubicBezTo>
                  <a:pt x="800" y="2296"/>
                  <a:pt x="792" y="2272"/>
                  <a:pt x="824" y="2256"/>
                </a:cubicBezTo>
                <a:cubicBezTo>
                  <a:pt x="856" y="2240"/>
                  <a:pt x="864" y="2200"/>
                  <a:pt x="872" y="21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4" name="Oval 283"/>
          <p:cNvSpPr>
            <a:spLocks noChangeArrowheads="1"/>
          </p:cNvSpPr>
          <p:nvPr/>
        </p:nvSpPr>
        <p:spPr bwMode="auto">
          <a:xfrm>
            <a:off x="5292725" y="603408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35" name="Oval 284"/>
          <p:cNvSpPr>
            <a:spLocks noChangeArrowheads="1"/>
          </p:cNvSpPr>
          <p:nvPr/>
        </p:nvSpPr>
        <p:spPr bwMode="auto">
          <a:xfrm>
            <a:off x="5680075" y="60547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8236" name="Group 302"/>
          <p:cNvGrpSpPr>
            <a:grpSpLocks/>
          </p:cNvGrpSpPr>
          <p:nvPr/>
        </p:nvGrpSpPr>
        <p:grpSpPr bwMode="auto">
          <a:xfrm>
            <a:off x="1524000" y="311150"/>
            <a:ext cx="2971800" cy="5410200"/>
            <a:chOff x="0" y="157"/>
            <a:chExt cx="1872" cy="3408"/>
          </a:xfrm>
        </p:grpSpPr>
        <p:sp>
          <p:nvSpPr>
            <p:cNvPr id="8237" name="AutoShape 303"/>
            <p:cNvSpPr>
              <a:spLocks noChangeArrowheads="1"/>
            </p:cNvSpPr>
            <p:nvPr/>
          </p:nvSpPr>
          <p:spPr bwMode="auto">
            <a:xfrm>
              <a:off x="1200" y="301"/>
              <a:ext cx="96" cy="240"/>
            </a:xfrm>
            <a:prstGeom prst="flowChartMagneticDisk">
              <a:avLst/>
            </a:prstGeom>
            <a:solidFill>
              <a:srgbClr val="969696"/>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400" name="Rectangle 304"/>
            <p:cNvSpPr>
              <a:spLocks noChangeArrowheads="1"/>
            </p:cNvSpPr>
            <p:nvPr/>
          </p:nvSpPr>
          <p:spPr bwMode="auto">
            <a:xfrm rot="5400000">
              <a:off x="288" y="205"/>
              <a:ext cx="48" cy="336"/>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8239" name="AutoShape 305"/>
            <p:cNvSpPr>
              <a:spLocks noChangeArrowheads="1"/>
            </p:cNvSpPr>
            <p:nvPr/>
          </p:nvSpPr>
          <p:spPr bwMode="auto">
            <a:xfrm>
              <a:off x="0" y="3181"/>
              <a:ext cx="1104" cy="384"/>
            </a:xfrm>
            <a:prstGeom prst="parallelogram">
              <a:avLst>
                <a:gd name="adj" fmla="val 85119"/>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402" name="Rectangle 306"/>
            <p:cNvSpPr>
              <a:spLocks noChangeArrowheads="1"/>
            </p:cNvSpPr>
            <p:nvPr/>
          </p:nvSpPr>
          <p:spPr bwMode="auto">
            <a:xfrm>
              <a:off x="480" y="157"/>
              <a:ext cx="48" cy="3264"/>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4403" name="Rectangle 307"/>
            <p:cNvSpPr>
              <a:spLocks noChangeArrowheads="1"/>
            </p:cNvSpPr>
            <p:nvPr/>
          </p:nvSpPr>
          <p:spPr bwMode="auto">
            <a:xfrm rot="16200000" flipV="1">
              <a:off x="1176" y="-299"/>
              <a:ext cx="48" cy="1344"/>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8242" name="Oval 308"/>
            <p:cNvSpPr>
              <a:spLocks noChangeArrowheads="1"/>
            </p:cNvSpPr>
            <p:nvPr/>
          </p:nvSpPr>
          <p:spPr bwMode="auto">
            <a:xfrm rot="19771318" flipV="1">
              <a:off x="1184" y="244"/>
              <a:ext cx="144" cy="48"/>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Tree>
    <p:extLst>
      <p:ext uri="{BB962C8B-B14F-4D97-AF65-F5344CB8AC3E}">
        <p14:creationId xmlns:p14="http://schemas.microsoft.com/office/powerpoint/2010/main" val="1571754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30833 -2.22222E-6 L -3.33333E-6 -2.22222E-6 " pathEditMode="relative" rAng="0" ptsTypes="AA">
                                      <p:cBhvr>
                                        <p:cTn id="6" dur="3000" spd="-100000" fill="hold"/>
                                        <p:tgtEl>
                                          <p:spTgt spid="4181"/>
                                        </p:tgtEl>
                                        <p:attrNameLst>
                                          <p:attrName>ppt_x</p:attrName>
                                          <p:attrName>ppt_y</p:attrName>
                                        </p:attrNameLst>
                                      </p:cBhvr>
                                      <p:rCtr x="15417" y="0"/>
                                    </p:animMotion>
                                  </p:childTnLst>
                                </p:cTn>
                              </p:par>
                              <p:par>
                                <p:cTn id="7" presetID="8" presetClass="emph" presetSubtype="0" fill="hold" nodeType="withEffect">
                                  <p:stCondLst>
                                    <p:cond delay="1000"/>
                                  </p:stCondLst>
                                  <p:childTnLst>
                                    <p:animRot by="1500000">
                                      <p:cBhvr>
                                        <p:cTn id="8" dur="3000" fill="hold"/>
                                        <p:tgtEl>
                                          <p:spTgt spid="4360"/>
                                        </p:tgtEl>
                                        <p:attrNameLst>
                                          <p:attrName>r</p:attrName>
                                        </p:attrNameLst>
                                      </p:cBhvr>
                                    </p:animRot>
                                  </p:childTnLst>
                                </p:cTn>
                              </p:par>
                              <p:par>
                                <p:cTn id="9" presetID="55" presetClass="entr" presetSubtype="0" fill="hold" grpId="0" nodeType="withEffect">
                                  <p:stCondLst>
                                    <p:cond delay="2000"/>
                                  </p:stCondLst>
                                  <p:childTnLst>
                                    <p:set>
                                      <p:cBhvr>
                                        <p:cTn id="10" dur="1" fill="hold">
                                          <p:stCondLst>
                                            <p:cond delay="0"/>
                                          </p:stCondLst>
                                        </p:cTn>
                                        <p:tgtEl>
                                          <p:spTgt spid="4232"/>
                                        </p:tgtEl>
                                        <p:attrNameLst>
                                          <p:attrName>style.visibility</p:attrName>
                                        </p:attrNameLst>
                                      </p:cBhvr>
                                      <p:to>
                                        <p:strVal val="visible"/>
                                      </p:to>
                                    </p:set>
                                    <p:anim calcmode="lin" valueType="num">
                                      <p:cBhvr>
                                        <p:cTn id="11" dur="500" fill="hold"/>
                                        <p:tgtEl>
                                          <p:spTgt spid="4232"/>
                                        </p:tgtEl>
                                        <p:attrNameLst>
                                          <p:attrName>ppt_w</p:attrName>
                                        </p:attrNameLst>
                                      </p:cBhvr>
                                      <p:tavLst>
                                        <p:tav tm="0">
                                          <p:val>
                                            <p:strVal val="#ppt_w*0.70"/>
                                          </p:val>
                                        </p:tav>
                                        <p:tav tm="100000">
                                          <p:val>
                                            <p:strVal val="#ppt_w"/>
                                          </p:val>
                                        </p:tav>
                                      </p:tavLst>
                                    </p:anim>
                                    <p:anim calcmode="lin" valueType="num">
                                      <p:cBhvr>
                                        <p:cTn id="12" dur="500" fill="hold"/>
                                        <p:tgtEl>
                                          <p:spTgt spid="4232"/>
                                        </p:tgtEl>
                                        <p:attrNameLst>
                                          <p:attrName>ppt_h</p:attrName>
                                        </p:attrNameLst>
                                      </p:cBhvr>
                                      <p:tavLst>
                                        <p:tav tm="0">
                                          <p:val>
                                            <p:strVal val="#ppt_h"/>
                                          </p:val>
                                        </p:tav>
                                        <p:tav tm="100000">
                                          <p:val>
                                            <p:strVal val="#ppt_h"/>
                                          </p:val>
                                        </p:tav>
                                      </p:tavLst>
                                    </p:anim>
                                    <p:animEffect transition="in" filter="fade">
                                      <p:cBhvr>
                                        <p:cTn id="13" dur="500"/>
                                        <p:tgtEl>
                                          <p:spTgt spid="4232"/>
                                        </p:tgtEl>
                                      </p:cBhvr>
                                    </p:animEffect>
                                  </p:childTnLst>
                                </p:cTn>
                              </p:par>
                            </p:childTnLst>
                          </p:cTn>
                        </p:par>
                        <p:par>
                          <p:cTn id="14" fill="hold" nodeType="afterGroup">
                            <p:stCondLst>
                              <p:cond delay="4000"/>
                            </p:stCondLst>
                            <p:childTnLst>
                              <p:par>
                                <p:cTn id="15" presetID="55" presetClass="exit" presetSubtype="0" fill="hold" grpId="1" nodeType="afterEffect">
                                  <p:stCondLst>
                                    <p:cond delay="0"/>
                                  </p:stCondLst>
                                  <p:childTnLst>
                                    <p:anim calcmode="lin" valueType="num">
                                      <p:cBhvr>
                                        <p:cTn id="16" dur="1000"/>
                                        <p:tgtEl>
                                          <p:spTgt spid="4232"/>
                                        </p:tgtEl>
                                        <p:attrNameLst>
                                          <p:attrName>ppt_w</p:attrName>
                                        </p:attrNameLst>
                                      </p:cBhvr>
                                      <p:tavLst>
                                        <p:tav tm="0">
                                          <p:val>
                                            <p:strVal val="ppt_w"/>
                                          </p:val>
                                        </p:tav>
                                        <p:tav tm="100000">
                                          <p:val>
                                            <p:strVal val="ppt_w*0.70"/>
                                          </p:val>
                                        </p:tav>
                                      </p:tavLst>
                                    </p:anim>
                                    <p:anim calcmode="lin" valueType="num">
                                      <p:cBhvr>
                                        <p:cTn id="17" dur="1000"/>
                                        <p:tgtEl>
                                          <p:spTgt spid="4232"/>
                                        </p:tgtEl>
                                        <p:attrNameLst>
                                          <p:attrName>ppt_h</p:attrName>
                                        </p:attrNameLst>
                                      </p:cBhvr>
                                      <p:tavLst>
                                        <p:tav tm="0">
                                          <p:val>
                                            <p:strVal val="ppt_h"/>
                                          </p:val>
                                        </p:tav>
                                        <p:tav tm="100000">
                                          <p:val>
                                            <p:strVal val="ppt_h"/>
                                          </p:val>
                                        </p:tav>
                                      </p:tavLst>
                                    </p:anim>
                                    <p:animEffect transition="out" filter="fade">
                                      <p:cBhvr>
                                        <p:cTn id="18" dur="1000"/>
                                        <p:tgtEl>
                                          <p:spTgt spid="4232"/>
                                        </p:tgtEl>
                                      </p:cBhvr>
                                    </p:animEffect>
                                    <p:set>
                                      <p:cBhvr>
                                        <p:cTn id="19" dur="1" fill="hold">
                                          <p:stCondLst>
                                            <p:cond delay="999"/>
                                          </p:stCondLst>
                                        </p:cTn>
                                        <p:tgtEl>
                                          <p:spTgt spid="4232"/>
                                        </p:tgtEl>
                                        <p:attrNameLst>
                                          <p:attrName>style.visibility</p:attrName>
                                        </p:attrNameLst>
                                      </p:cBhvr>
                                      <p:to>
                                        <p:strVal val="hidden"/>
                                      </p:to>
                                    </p:set>
                                  </p:childTnLst>
                                </p:cTn>
                              </p:par>
                              <p:par>
                                <p:cTn id="20" presetID="8" presetClass="emph" presetSubtype="0" fill="hold" nodeType="withEffect">
                                  <p:stCondLst>
                                    <p:cond delay="0"/>
                                  </p:stCondLst>
                                  <p:childTnLst>
                                    <p:animRot by="-1500000">
                                      <p:cBhvr>
                                        <p:cTn id="21" dur="50" fill="hold"/>
                                        <p:tgtEl>
                                          <p:spTgt spid="4360"/>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3 -2.22222E-6 L 1.11022E-16 -2.22222E-6 " pathEditMode="relative" rAng="0" ptsTypes="AA">
                                      <p:cBhvr>
                                        <p:cTn id="25" dur="2000" fill="hold"/>
                                        <p:tgtEl>
                                          <p:spTgt spid="4181"/>
                                        </p:tgtEl>
                                        <p:attrNameLst>
                                          <p:attrName>ppt_x</p:attrName>
                                          <p:attrName>ppt_y</p:attrName>
                                        </p:attrNameLst>
                                      </p:cBhvr>
                                      <p:rCtr x="15000" y="0"/>
                                    </p:animMotion>
                                  </p:childTnLst>
                                </p:cTn>
                              </p:par>
                              <p:par>
                                <p:cTn id="26" presetID="8" presetClass="emph" presetSubtype="0" fill="hold" nodeType="withEffect">
                                  <p:stCondLst>
                                    <p:cond delay="0"/>
                                  </p:stCondLst>
                                  <p:childTnLst>
                                    <p:animRot by="-1500000">
                                      <p:cBhvr>
                                        <p:cTn id="27" dur="2000" fill="hold"/>
                                        <p:tgtEl>
                                          <p:spTgt spid="4360"/>
                                        </p:tgtEl>
                                        <p:attrNameLst>
                                          <p:attrName>r</p:attrName>
                                        </p:attrNameLst>
                                      </p:cBhvr>
                                    </p:animRot>
                                  </p:childTnLst>
                                </p:cTn>
                              </p:par>
                              <p:par>
                                <p:cTn id="28" presetID="55" presetClass="entr" presetSubtype="0" fill="hold" grpId="2" nodeType="withEffect">
                                  <p:stCondLst>
                                    <p:cond delay="0"/>
                                  </p:stCondLst>
                                  <p:childTnLst>
                                    <p:set>
                                      <p:cBhvr>
                                        <p:cTn id="29" dur="1" fill="hold">
                                          <p:stCondLst>
                                            <p:cond delay="0"/>
                                          </p:stCondLst>
                                        </p:cTn>
                                        <p:tgtEl>
                                          <p:spTgt spid="4232"/>
                                        </p:tgtEl>
                                        <p:attrNameLst>
                                          <p:attrName>style.visibility</p:attrName>
                                        </p:attrNameLst>
                                      </p:cBhvr>
                                      <p:to>
                                        <p:strVal val="visible"/>
                                      </p:to>
                                    </p:set>
                                    <p:anim calcmode="lin" valueType="num">
                                      <p:cBhvr>
                                        <p:cTn id="30" dur="500" fill="hold"/>
                                        <p:tgtEl>
                                          <p:spTgt spid="4232"/>
                                        </p:tgtEl>
                                        <p:attrNameLst>
                                          <p:attrName>ppt_w</p:attrName>
                                        </p:attrNameLst>
                                      </p:cBhvr>
                                      <p:tavLst>
                                        <p:tav tm="0">
                                          <p:val>
                                            <p:strVal val="#ppt_w*0.70"/>
                                          </p:val>
                                        </p:tav>
                                        <p:tav tm="100000">
                                          <p:val>
                                            <p:strVal val="#ppt_w"/>
                                          </p:val>
                                        </p:tav>
                                      </p:tavLst>
                                    </p:anim>
                                    <p:anim calcmode="lin" valueType="num">
                                      <p:cBhvr>
                                        <p:cTn id="31" dur="500" fill="hold"/>
                                        <p:tgtEl>
                                          <p:spTgt spid="4232"/>
                                        </p:tgtEl>
                                        <p:attrNameLst>
                                          <p:attrName>ppt_h</p:attrName>
                                        </p:attrNameLst>
                                      </p:cBhvr>
                                      <p:tavLst>
                                        <p:tav tm="0">
                                          <p:val>
                                            <p:strVal val="#ppt_h"/>
                                          </p:val>
                                        </p:tav>
                                        <p:tav tm="100000">
                                          <p:val>
                                            <p:strVal val="#ppt_h"/>
                                          </p:val>
                                        </p:tav>
                                      </p:tavLst>
                                    </p:anim>
                                    <p:animEffect transition="in" filter="fade">
                                      <p:cBhvr>
                                        <p:cTn id="32" dur="500"/>
                                        <p:tgtEl>
                                          <p:spTgt spid="4232"/>
                                        </p:tgtEl>
                                      </p:cBhvr>
                                    </p:animEffect>
                                  </p:childTnLst>
                                </p:cTn>
                              </p:par>
                            </p:childTnLst>
                          </p:cTn>
                        </p:par>
                        <p:par>
                          <p:cTn id="33" fill="hold" nodeType="afterGroup">
                            <p:stCondLst>
                              <p:cond delay="2000"/>
                            </p:stCondLst>
                            <p:childTnLst>
                              <p:par>
                                <p:cTn id="34" presetID="55" presetClass="exit" presetSubtype="0" fill="hold" grpId="3" nodeType="afterEffect">
                                  <p:stCondLst>
                                    <p:cond delay="0"/>
                                  </p:stCondLst>
                                  <p:childTnLst>
                                    <p:anim calcmode="lin" valueType="num">
                                      <p:cBhvr>
                                        <p:cTn id="35" dur="1000"/>
                                        <p:tgtEl>
                                          <p:spTgt spid="4232"/>
                                        </p:tgtEl>
                                        <p:attrNameLst>
                                          <p:attrName>ppt_w</p:attrName>
                                        </p:attrNameLst>
                                      </p:cBhvr>
                                      <p:tavLst>
                                        <p:tav tm="0">
                                          <p:val>
                                            <p:strVal val="ppt_w"/>
                                          </p:val>
                                        </p:tav>
                                        <p:tav tm="100000">
                                          <p:val>
                                            <p:strVal val="ppt_w*0.70"/>
                                          </p:val>
                                        </p:tav>
                                      </p:tavLst>
                                    </p:anim>
                                    <p:anim calcmode="lin" valueType="num">
                                      <p:cBhvr>
                                        <p:cTn id="36" dur="1000"/>
                                        <p:tgtEl>
                                          <p:spTgt spid="4232"/>
                                        </p:tgtEl>
                                        <p:attrNameLst>
                                          <p:attrName>ppt_h</p:attrName>
                                        </p:attrNameLst>
                                      </p:cBhvr>
                                      <p:tavLst>
                                        <p:tav tm="0">
                                          <p:val>
                                            <p:strVal val="ppt_h"/>
                                          </p:val>
                                        </p:tav>
                                        <p:tav tm="100000">
                                          <p:val>
                                            <p:strVal val="ppt_h"/>
                                          </p:val>
                                        </p:tav>
                                      </p:tavLst>
                                    </p:anim>
                                    <p:animEffect transition="out" filter="fade">
                                      <p:cBhvr>
                                        <p:cTn id="37" dur="1000"/>
                                        <p:tgtEl>
                                          <p:spTgt spid="4232"/>
                                        </p:tgtEl>
                                      </p:cBhvr>
                                    </p:animEffect>
                                    <p:set>
                                      <p:cBhvr>
                                        <p:cTn id="38" dur="1" fill="hold">
                                          <p:stCondLst>
                                            <p:cond delay="999"/>
                                          </p:stCondLst>
                                        </p:cTn>
                                        <p:tgtEl>
                                          <p:spTgt spid="4232"/>
                                        </p:tgtEl>
                                        <p:attrNameLst>
                                          <p:attrName>style.visibility</p:attrName>
                                        </p:attrNameLst>
                                      </p:cBhvr>
                                      <p:to>
                                        <p:strVal val="hidden"/>
                                      </p:to>
                                    </p:set>
                                  </p:childTnLst>
                                </p:cTn>
                              </p:par>
                              <p:par>
                                <p:cTn id="39" presetID="8" presetClass="emph" presetSubtype="0" fill="hold" nodeType="withEffect">
                                  <p:stCondLst>
                                    <p:cond delay="0"/>
                                  </p:stCondLst>
                                  <p:childTnLst>
                                    <p:animRot by="1500000">
                                      <p:cBhvr>
                                        <p:cTn id="40" dur="50" fill="hold"/>
                                        <p:tgtEl>
                                          <p:spTgt spid="43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 grpId="0" animBg="1"/>
      <p:bldP spid="4232" grpId="1" animBg="1"/>
      <p:bldP spid="4232" grpId="2" animBg="1"/>
      <p:bldP spid="4232" grpId="3"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87138" y="274277"/>
            <a:ext cx="779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vi-VN" dirty="0" smtClean="0"/>
              <a:t>C2:</a:t>
            </a:r>
            <a:r>
              <a:rPr lang="en-US" altLang="vi-VN" dirty="0" smtClean="0">
                <a:solidFill>
                  <a:srgbClr val="006600"/>
                </a:solidFill>
              </a:rPr>
              <a:t> Chọn </a:t>
            </a:r>
            <a:r>
              <a:rPr lang="en-US" altLang="vi-VN" dirty="0">
                <a:solidFill>
                  <a:srgbClr val="006600"/>
                </a:solidFill>
              </a:rPr>
              <a:t>từ thích hợp cho các ô trống ở bảng sau:</a:t>
            </a:r>
          </a:p>
        </p:txBody>
      </p:sp>
      <p:graphicFrame>
        <p:nvGraphicFramePr>
          <p:cNvPr id="31829" name="Group 85"/>
          <p:cNvGraphicFramePr>
            <a:graphicFrameLocks noGrp="1"/>
          </p:cNvGraphicFramePr>
          <p:nvPr>
            <p:ph/>
            <p:extLst>
              <p:ext uri="{D42A27DB-BD31-4B8C-83A1-F6EECF244321}">
                <p14:modId xmlns:p14="http://schemas.microsoft.com/office/powerpoint/2010/main" val="2505012714"/>
              </p:ext>
            </p:extLst>
          </p:nvPr>
        </p:nvGraphicFramePr>
        <p:xfrm>
          <a:off x="736981" y="864370"/>
          <a:ext cx="10836321" cy="3639027"/>
        </p:xfrm>
        <a:graphic>
          <a:graphicData uri="http://schemas.openxmlformats.org/drawingml/2006/table">
            <a:tbl>
              <a:tblPr/>
              <a:tblGrid>
                <a:gridCol w="3187621">
                  <a:extLst>
                    <a:ext uri="{9D8B030D-6E8A-4147-A177-3AD203B41FA5}">
                      <a16:colId xmlns:a16="http://schemas.microsoft.com/office/drawing/2014/main" val="20000"/>
                    </a:ext>
                  </a:extLst>
                </a:gridCol>
                <a:gridCol w="3086144">
                  <a:extLst>
                    <a:ext uri="{9D8B030D-6E8A-4147-A177-3AD203B41FA5}">
                      <a16:colId xmlns:a16="http://schemas.microsoft.com/office/drawing/2014/main" val="20001"/>
                    </a:ext>
                  </a:extLst>
                </a:gridCol>
                <a:gridCol w="4562556">
                  <a:extLst>
                    <a:ext uri="{9D8B030D-6E8A-4147-A177-3AD203B41FA5}">
                      <a16:colId xmlns:a16="http://schemas.microsoft.com/office/drawing/2014/main" val="20002"/>
                    </a:ext>
                  </a:extLst>
                </a:gridCol>
              </a:tblGrid>
              <a:tr h="10326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rPr>
                        <a:t>Làm thí nghiệm</a:t>
                      </a: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rPr>
                        <a:t>Có dòng điện cảm ứng hay không?</a:t>
                      </a:r>
                      <a:r>
                        <a:rPr kumimoji="0" lang="en-US" sz="2400" b="0" i="0" u="none" strike="noStrike" cap="none" normalizeH="0" baseline="0" dirty="0" smtClean="0">
                          <a:ln>
                            <a:noFill/>
                          </a:ln>
                          <a:solidFill>
                            <a:srgbClr val="800000"/>
                          </a:solidFill>
                          <a:effectLst/>
                          <a:latin typeface="VNI-Helve" pitchFamily="2" charset="0"/>
                        </a:rPr>
                        <a:t> </a:t>
                      </a: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rPr>
                        <a:t>Số đường sức từ xuyên qua tiết diện S có biến đổi hay không</a:t>
                      </a:r>
                      <a:r>
                        <a:rPr kumimoji="0" lang="en-US" sz="2400" b="0" i="0" u="none" strike="noStrike" cap="none" normalizeH="0" baseline="0" dirty="0" smtClean="0">
                          <a:ln>
                            <a:noFill/>
                          </a:ln>
                          <a:solidFill>
                            <a:srgbClr val="800000"/>
                          </a:solidFill>
                          <a:effectLst/>
                          <a:latin typeface="VNI-Helve" pitchFamily="2" charset="0"/>
                        </a:rPr>
                        <a:t> </a:t>
                      </a: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5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rPr>
                        <a:t>Đưa nam châm lại gần cuộn dây</a:t>
                      </a:r>
                      <a:r>
                        <a:rPr kumimoji="0" lang="en-US" sz="2400" b="0" i="0" u="none" strike="noStrike" cap="none" normalizeH="0" baseline="0" dirty="0" smtClean="0">
                          <a:ln>
                            <a:noFill/>
                          </a:ln>
                          <a:solidFill>
                            <a:srgbClr val="800000"/>
                          </a:solidFill>
                          <a:effectLst/>
                          <a:latin typeface="VNI-Helve" pitchFamily="2" charset="0"/>
                        </a:rPr>
                        <a:t> </a:t>
                      </a: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VNI-Helve" pitchFamily="2" charset="0"/>
                      </a:endParaRP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NI-Helve" pitchFamily="2" charset="0"/>
                      </a:endParaRP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01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rPr>
                        <a:t>Để nam châm nằm yên</a:t>
                      </a:r>
                      <a:r>
                        <a:rPr kumimoji="0" lang="en-US" sz="2400" b="0" i="0" u="none" strike="noStrike" cap="none" normalizeH="0" baseline="0" dirty="0" smtClean="0">
                          <a:ln>
                            <a:noFill/>
                          </a:ln>
                          <a:solidFill>
                            <a:srgbClr val="800000"/>
                          </a:solidFill>
                          <a:effectLst/>
                          <a:latin typeface="VNI-Helve" pitchFamily="2" charset="0"/>
                        </a:rPr>
                        <a:t> </a:t>
                      </a: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I-Helve" pitchFamily="2" charset="0"/>
                      </a:endParaRP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I-Helve" pitchFamily="2" charset="0"/>
                      </a:endParaRP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04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800000"/>
                          </a:solidFill>
                          <a:effectLst/>
                          <a:latin typeface="Arial" charset="0"/>
                        </a:rPr>
                        <a:t>Đưa nam châm ra xa cuộn dây</a:t>
                      </a: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I-Helve" pitchFamily="2" charset="0"/>
                      </a:endParaRP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NI-Helve" pitchFamily="2" charset="0"/>
                      </a:endParaRPr>
                    </a:p>
                  </a:txBody>
                  <a:tcPr anchor="ctr" anchorCtr="1"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770" name="Text Box 26"/>
          <p:cNvSpPr txBox="1">
            <a:spLocks noChangeArrowheads="1"/>
          </p:cNvSpPr>
          <p:nvPr/>
        </p:nvSpPr>
        <p:spPr bwMode="auto">
          <a:xfrm>
            <a:off x="8851319" y="3798984"/>
            <a:ext cx="673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20000"/>
              </a:spcBef>
            </a:pPr>
            <a:r>
              <a:rPr lang="en-US" altLang="vi-VN" sz="2800" b="1" i="1">
                <a:solidFill>
                  <a:srgbClr val="FF6600"/>
                </a:solidFill>
              </a:rPr>
              <a:t>Có</a:t>
            </a:r>
            <a:r>
              <a:rPr lang="en-US" altLang="vi-VN" sz="2800" b="1" i="1">
                <a:solidFill>
                  <a:srgbClr val="FF6600"/>
                </a:solidFill>
                <a:latin typeface="VNI-Helve" pitchFamily="2" charset="0"/>
              </a:rPr>
              <a:t>ù</a:t>
            </a:r>
          </a:p>
        </p:txBody>
      </p:sp>
      <p:sp>
        <p:nvSpPr>
          <p:cNvPr id="31771" name="Text Box 27"/>
          <p:cNvSpPr txBox="1">
            <a:spLocks noChangeArrowheads="1"/>
          </p:cNvSpPr>
          <p:nvPr/>
        </p:nvSpPr>
        <p:spPr bwMode="auto">
          <a:xfrm>
            <a:off x="5264150" y="3773584"/>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20000"/>
              </a:spcBef>
            </a:pPr>
            <a:r>
              <a:rPr lang="en-US" altLang="vi-VN" sz="2800" b="1" i="1">
                <a:solidFill>
                  <a:srgbClr val="FF6600"/>
                </a:solidFill>
              </a:rPr>
              <a:t>Có</a:t>
            </a:r>
          </a:p>
        </p:txBody>
      </p:sp>
      <p:sp>
        <p:nvSpPr>
          <p:cNvPr id="31772" name="Text Box 28"/>
          <p:cNvSpPr txBox="1">
            <a:spLocks noChangeArrowheads="1"/>
          </p:cNvSpPr>
          <p:nvPr/>
        </p:nvSpPr>
        <p:spPr bwMode="auto">
          <a:xfrm>
            <a:off x="8851320" y="1970184"/>
            <a:ext cx="658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20000"/>
              </a:spcBef>
            </a:pPr>
            <a:r>
              <a:rPr lang="en-US" altLang="vi-VN" sz="2800" b="1" i="1" dirty="0">
                <a:solidFill>
                  <a:srgbClr val="FF6600"/>
                </a:solidFill>
              </a:rPr>
              <a:t>Có</a:t>
            </a:r>
          </a:p>
        </p:txBody>
      </p:sp>
      <p:sp>
        <p:nvSpPr>
          <p:cNvPr id="31773" name="Text Box 29"/>
          <p:cNvSpPr txBox="1">
            <a:spLocks noChangeArrowheads="1"/>
          </p:cNvSpPr>
          <p:nvPr/>
        </p:nvSpPr>
        <p:spPr bwMode="auto">
          <a:xfrm>
            <a:off x="5187951" y="1970184"/>
            <a:ext cx="658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20000"/>
              </a:spcBef>
            </a:pPr>
            <a:r>
              <a:rPr lang="en-US" altLang="vi-VN" sz="2800" b="1" i="1" dirty="0">
                <a:solidFill>
                  <a:srgbClr val="FF6600"/>
                </a:solidFill>
              </a:rPr>
              <a:t>Có</a:t>
            </a:r>
            <a:endParaRPr lang="en-US" altLang="vi-VN" sz="2800" b="1" dirty="0">
              <a:solidFill>
                <a:srgbClr val="FF6600"/>
              </a:solidFill>
            </a:endParaRPr>
          </a:p>
        </p:txBody>
      </p:sp>
      <p:sp>
        <p:nvSpPr>
          <p:cNvPr id="31774" name="Text Box 30"/>
          <p:cNvSpPr txBox="1">
            <a:spLocks noChangeArrowheads="1"/>
          </p:cNvSpPr>
          <p:nvPr/>
        </p:nvSpPr>
        <p:spPr bwMode="auto">
          <a:xfrm>
            <a:off x="8546519" y="2884584"/>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20000"/>
              </a:spcBef>
            </a:pPr>
            <a:r>
              <a:rPr lang="en-US" altLang="vi-VN" sz="2800" b="1" i="1">
                <a:solidFill>
                  <a:srgbClr val="FF6600"/>
                </a:solidFill>
              </a:rPr>
              <a:t>Không</a:t>
            </a:r>
          </a:p>
        </p:txBody>
      </p:sp>
      <p:sp>
        <p:nvSpPr>
          <p:cNvPr id="31775" name="Text Box 31"/>
          <p:cNvSpPr txBox="1">
            <a:spLocks noChangeArrowheads="1"/>
          </p:cNvSpPr>
          <p:nvPr/>
        </p:nvSpPr>
        <p:spPr bwMode="auto">
          <a:xfrm>
            <a:off x="4883150" y="2884584"/>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20000"/>
              </a:spcBef>
            </a:pPr>
            <a:r>
              <a:rPr lang="en-US" altLang="vi-VN" sz="2800" b="1" i="1">
                <a:solidFill>
                  <a:srgbClr val="FF6600"/>
                </a:solidFill>
              </a:rPr>
              <a:t>Không</a:t>
            </a:r>
          </a:p>
        </p:txBody>
      </p:sp>
      <p:sp>
        <p:nvSpPr>
          <p:cNvPr id="31825" name="Text Box 81"/>
          <p:cNvSpPr txBox="1">
            <a:spLocks noChangeArrowheads="1"/>
          </p:cNvSpPr>
          <p:nvPr/>
        </p:nvSpPr>
        <p:spPr bwMode="auto">
          <a:xfrm>
            <a:off x="736981" y="4592914"/>
            <a:ext cx="108363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dirty="0" smtClean="0"/>
              <a:t>C3:</a:t>
            </a:r>
            <a:r>
              <a:rPr lang="en-US" altLang="vi-VN" dirty="0" smtClean="0">
                <a:solidFill>
                  <a:srgbClr val="008000"/>
                </a:solidFill>
              </a:rPr>
              <a:t> Từ </a:t>
            </a:r>
            <a:r>
              <a:rPr lang="en-US" altLang="vi-VN" dirty="0">
                <a:solidFill>
                  <a:srgbClr val="008000"/>
                </a:solidFill>
              </a:rPr>
              <a:t>bảng trên, hãy cho biết trong trường hợp nào thì xuất hiện dòng điện cảm ứng trong cuộn dây dẫn kín ? </a:t>
            </a:r>
          </a:p>
        </p:txBody>
      </p:sp>
      <p:sp>
        <p:nvSpPr>
          <p:cNvPr id="18" name="Text Box 6"/>
          <p:cNvSpPr txBox="1">
            <a:spLocks noChangeArrowheads="1"/>
          </p:cNvSpPr>
          <p:nvPr/>
        </p:nvSpPr>
        <p:spPr bwMode="auto">
          <a:xfrm>
            <a:off x="774119" y="5423911"/>
            <a:ext cx="105808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vi-VN" dirty="0">
                <a:solidFill>
                  <a:srgbClr val="800000"/>
                </a:solidFill>
              </a:rPr>
              <a:t>Khi </a:t>
            </a:r>
            <a:r>
              <a:rPr lang="en-US" altLang="vi-VN" dirty="0">
                <a:solidFill>
                  <a:srgbClr val="FF0000"/>
                </a:solidFill>
              </a:rPr>
              <a:t>số đường sức từ </a:t>
            </a:r>
            <a:r>
              <a:rPr lang="en-US" altLang="vi-VN" dirty="0">
                <a:solidFill>
                  <a:srgbClr val="800000"/>
                </a:solidFill>
              </a:rPr>
              <a:t>xuyên qua tiết diện </a:t>
            </a:r>
            <a:r>
              <a:rPr lang="en-US" altLang="vi-VN" dirty="0">
                <a:solidFill>
                  <a:srgbClr val="FF0000"/>
                </a:solidFill>
              </a:rPr>
              <a:t>S</a:t>
            </a:r>
            <a:r>
              <a:rPr lang="en-US" altLang="vi-VN" dirty="0">
                <a:solidFill>
                  <a:srgbClr val="800000"/>
                </a:solidFill>
              </a:rPr>
              <a:t> của cuộn dây </a:t>
            </a:r>
            <a:r>
              <a:rPr lang="en-US" altLang="vi-VN" dirty="0">
                <a:solidFill>
                  <a:srgbClr val="FF0000"/>
                </a:solidFill>
              </a:rPr>
              <a:t>biến thiên</a:t>
            </a:r>
            <a:r>
              <a:rPr lang="en-US" altLang="vi-VN" dirty="0">
                <a:solidFill>
                  <a:srgbClr val="800000"/>
                </a:solidFill>
              </a:rPr>
              <a:t>( tăng, giảm) thì trong cuộn dây có dòng điện cảm ứng.</a:t>
            </a:r>
          </a:p>
        </p:txBody>
      </p:sp>
    </p:spTree>
    <p:extLst>
      <p:ext uri="{BB962C8B-B14F-4D97-AF65-F5344CB8AC3E}">
        <p14:creationId xmlns:p14="http://schemas.microsoft.com/office/powerpoint/2010/main" val="2170443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8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1773"/>
                                        </p:tgtEl>
                                        <p:attrNameLst>
                                          <p:attrName>style.visibility</p:attrName>
                                        </p:attrNameLst>
                                      </p:cBhvr>
                                      <p:to>
                                        <p:strVal val="visible"/>
                                      </p:to>
                                    </p:set>
                                    <p:anim calcmode="lin" valueType="num">
                                      <p:cBhvr>
                                        <p:cTn id="15" dur="500" fill="hold"/>
                                        <p:tgtEl>
                                          <p:spTgt spid="31773"/>
                                        </p:tgtEl>
                                        <p:attrNameLst>
                                          <p:attrName>ppt_w</p:attrName>
                                        </p:attrNameLst>
                                      </p:cBhvr>
                                      <p:tavLst>
                                        <p:tav tm="0">
                                          <p:val>
                                            <p:fltVal val="0"/>
                                          </p:val>
                                        </p:tav>
                                        <p:tav tm="100000">
                                          <p:val>
                                            <p:strVal val="#ppt_w"/>
                                          </p:val>
                                        </p:tav>
                                      </p:tavLst>
                                    </p:anim>
                                    <p:anim calcmode="lin" valueType="num">
                                      <p:cBhvr>
                                        <p:cTn id="16" dur="500" fill="hold"/>
                                        <p:tgtEl>
                                          <p:spTgt spid="3177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1772"/>
                                        </p:tgtEl>
                                        <p:attrNameLst>
                                          <p:attrName>style.visibility</p:attrName>
                                        </p:attrNameLst>
                                      </p:cBhvr>
                                      <p:to>
                                        <p:strVal val="visible"/>
                                      </p:to>
                                    </p:set>
                                    <p:anim calcmode="lin" valueType="num">
                                      <p:cBhvr>
                                        <p:cTn id="21" dur="500" fill="hold"/>
                                        <p:tgtEl>
                                          <p:spTgt spid="31772"/>
                                        </p:tgtEl>
                                        <p:attrNameLst>
                                          <p:attrName>ppt_w</p:attrName>
                                        </p:attrNameLst>
                                      </p:cBhvr>
                                      <p:tavLst>
                                        <p:tav tm="0">
                                          <p:val>
                                            <p:fltVal val="0"/>
                                          </p:val>
                                        </p:tav>
                                        <p:tav tm="100000">
                                          <p:val>
                                            <p:strVal val="#ppt_w"/>
                                          </p:val>
                                        </p:tav>
                                      </p:tavLst>
                                    </p:anim>
                                    <p:anim calcmode="lin" valueType="num">
                                      <p:cBhvr>
                                        <p:cTn id="22" dur="500" fill="hold"/>
                                        <p:tgtEl>
                                          <p:spTgt spid="31772"/>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1775"/>
                                        </p:tgtEl>
                                        <p:attrNameLst>
                                          <p:attrName>style.visibility</p:attrName>
                                        </p:attrNameLst>
                                      </p:cBhvr>
                                      <p:to>
                                        <p:strVal val="visible"/>
                                      </p:to>
                                    </p:set>
                                    <p:anim calcmode="lin" valueType="num">
                                      <p:cBhvr>
                                        <p:cTn id="27" dur="500" fill="hold"/>
                                        <p:tgtEl>
                                          <p:spTgt spid="31775"/>
                                        </p:tgtEl>
                                        <p:attrNameLst>
                                          <p:attrName>ppt_w</p:attrName>
                                        </p:attrNameLst>
                                      </p:cBhvr>
                                      <p:tavLst>
                                        <p:tav tm="0">
                                          <p:val>
                                            <p:fltVal val="0"/>
                                          </p:val>
                                        </p:tav>
                                        <p:tav tm="100000">
                                          <p:val>
                                            <p:strVal val="#ppt_w"/>
                                          </p:val>
                                        </p:tav>
                                      </p:tavLst>
                                    </p:anim>
                                    <p:anim calcmode="lin" valueType="num">
                                      <p:cBhvr>
                                        <p:cTn id="28" dur="500" fill="hold"/>
                                        <p:tgtEl>
                                          <p:spTgt spid="31775"/>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1774"/>
                                        </p:tgtEl>
                                        <p:attrNameLst>
                                          <p:attrName>style.visibility</p:attrName>
                                        </p:attrNameLst>
                                      </p:cBhvr>
                                      <p:to>
                                        <p:strVal val="visible"/>
                                      </p:to>
                                    </p:set>
                                    <p:anim calcmode="lin" valueType="num">
                                      <p:cBhvr>
                                        <p:cTn id="33" dur="500" fill="hold"/>
                                        <p:tgtEl>
                                          <p:spTgt spid="31774"/>
                                        </p:tgtEl>
                                        <p:attrNameLst>
                                          <p:attrName>ppt_w</p:attrName>
                                        </p:attrNameLst>
                                      </p:cBhvr>
                                      <p:tavLst>
                                        <p:tav tm="0">
                                          <p:val>
                                            <p:fltVal val="0"/>
                                          </p:val>
                                        </p:tav>
                                        <p:tav tm="100000">
                                          <p:val>
                                            <p:strVal val="#ppt_w"/>
                                          </p:val>
                                        </p:tav>
                                      </p:tavLst>
                                    </p:anim>
                                    <p:anim calcmode="lin" valueType="num">
                                      <p:cBhvr>
                                        <p:cTn id="34" dur="500" fill="hold"/>
                                        <p:tgtEl>
                                          <p:spTgt spid="31774"/>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1771"/>
                                        </p:tgtEl>
                                        <p:attrNameLst>
                                          <p:attrName>style.visibility</p:attrName>
                                        </p:attrNameLst>
                                      </p:cBhvr>
                                      <p:to>
                                        <p:strVal val="visible"/>
                                      </p:to>
                                    </p:set>
                                    <p:anim calcmode="lin" valueType="num">
                                      <p:cBhvr>
                                        <p:cTn id="39" dur="500" fill="hold"/>
                                        <p:tgtEl>
                                          <p:spTgt spid="31771"/>
                                        </p:tgtEl>
                                        <p:attrNameLst>
                                          <p:attrName>ppt_w</p:attrName>
                                        </p:attrNameLst>
                                      </p:cBhvr>
                                      <p:tavLst>
                                        <p:tav tm="0">
                                          <p:val>
                                            <p:fltVal val="0"/>
                                          </p:val>
                                        </p:tav>
                                        <p:tav tm="100000">
                                          <p:val>
                                            <p:strVal val="#ppt_w"/>
                                          </p:val>
                                        </p:tav>
                                      </p:tavLst>
                                    </p:anim>
                                    <p:anim calcmode="lin" valueType="num">
                                      <p:cBhvr>
                                        <p:cTn id="40" dur="500" fill="hold"/>
                                        <p:tgtEl>
                                          <p:spTgt spid="31771"/>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1770"/>
                                        </p:tgtEl>
                                        <p:attrNameLst>
                                          <p:attrName>style.visibility</p:attrName>
                                        </p:attrNameLst>
                                      </p:cBhvr>
                                      <p:to>
                                        <p:strVal val="visible"/>
                                      </p:to>
                                    </p:set>
                                    <p:anim calcmode="lin" valueType="num">
                                      <p:cBhvr>
                                        <p:cTn id="45" dur="500" fill="hold"/>
                                        <p:tgtEl>
                                          <p:spTgt spid="31770"/>
                                        </p:tgtEl>
                                        <p:attrNameLst>
                                          <p:attrName>ppt_w</p:attrName>
                                        </p:attrNameLst>
                                      </p:cBhvr>
                                      <p:tavLst>
                                        <p:tav tm="0">
                                          <p:val>
                                            <p:fltVal val="0"/>
                                          </p:val>
                                        </p:tav>
                                        <p:tav tm="100000">
                                          <p:val>
                                            <p:strVal val="#ppt_w"/>
                                          </p:val>
                                        </p:tav>
                                      </p:tavLst>
                                    </p:anim>
                                    <p:anim calcmode="lin" valueType="num">
                                      <p:cBhvr>
                                        <p:cTn id="46" dur="500" fill="hold"/>
                                        <p:tgtEl>
                                          <p:spTgt spid="31770"/>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iterate type="lt">
                                    <p:tmAbs val="75"/>
                                  </p:iterate>
                                  <p:childTnLst>
                                    <p:set>
                                      <p:cBhvr>
                                        <p:cTn id="50" dur="1" fill="hold">
                                          <p:stCondLst>
                                            <p:cond delay="74"/>
                                          </p:stCondLst>
                                        </p:cTn>
                                        <p:tgtEl>
                                          <p:spTgt spid="318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ppt_x</p:attrName>
                                        </p:attrNameLst>
                                      </p:cBhvr>
                                      <p:tavLst>
                                        <p:tav tm="0">
                                          <p:val>
                                            <p:strVal val="#ppt_x-.2"/>
                                          </p:val>
                                        </p:tav>
                                        <p:tav tm="100000">
                                          <p:val>
                                            <p:strVal val="#ppt_x"/>
                                          </p:val>
                                        </p:tav>
                                      </p:tavLst>
                                    </p:anim>
                                    <p:anim calcmode="lin" valueType="num">
                                      <p:cBhvr>
                                        <p:cTn id="5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70" grpId="0" autoUpdateAnimBg="0"/>
      <p:bldP spid="31771" grpId="0" autoUpdateAnimBg="0"/>
      <p:bldP spid="31772" grpId="0" autoUpdateAnimBg="0"/>
      <p:bldP spid="31773" grpId="0" autoUpdateAnimBg="0"/>
      <p:bldP spid="31774" grpId="0" autoUpdateAnimBg="0"/>
      <p:bldP spid="31775" grpId="0" autoUpdateAnimBg="0"/>
      <p:bldP spid="31825" grpId="0" autoUpdateAnimBg="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67285" y="612283"/>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2000" b="1" i="1" u="sng" dirty="0">
                <a:solidFill>
                  <a:schemeClr val="accent2"/>
                </a:solidFill>
              </a:rPr>
              <a:t>NHẬN XÉT 1:</a:t>
            </a:r>
          </a:p>
        </p:txBody>
      </p:sp>
      <p:sp>
        <p:nvSpPr>
          <p:cNvPr id="11267" name="Text Box 6" descr="10%"/>
          <p:cNvSpPr txBox="1">
            <a:spLocks noChangeArrowheads="1"/>
          </p:cNvSpPr>
          <p:nvPr/>
        </p:nvSpPr>
        <p:spPr bwMode="auto">
          <a:xfrm>
            <a:off x="1066800" y="1146128"/>
            <a:ext cx="10383672" cy="1200329"/>
          </a:xfrm>
          <a:prstGeom prst="rect">
            <a:avLst/>
          </a:prstGeom>
          <a:pattFill prst="pct10">
            <a:fgClr>
              <a:schemeClr val="accent1"/>
            </a:fgClr>
            <a:bgClr>
              <a:schemeClr val="bg1"/>
            </a:bgClr>
          </a:pattFill>
          <a:ln w="9525" algn="ctr">
            <a:solidFill>
              <a:schemeClr val="accent1"/>
            </a:solidFill>
            <a:prstDash val="lgDashDot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vi-VN" dirty="0">
                <a:solidFill>
                  <a:srgbClr val="FF3300"/>
                </a:solidFill>
                <a:sym typeface="Wingdings" panose="05000000000000000000" pitchFamily="2" charset="2"/>
              </a:rPr>
              <a:t></a:t>
            </a:r>
            <a:r>
              <a:rPr lang="en-US" altLang="vi-VN" dirty="0"/>
              <a:t> </a:t>
            </a:r>
            <a:r>
              <a:rPr lang="en-US" altLang="vi-VN" b="1" i="1" dirty="0">
                <a:solidFill>
                  <a:srgbClr val="0000FF"/>
                </a:solidFill>
              </a:rPr>
              <a:t>Khi đưa một cực của nam châm lại </a:t>
            </a:r>
            <a:r>
              <a:rPr lang="en-US" altLang="vi-VN" b="1" i="1" dirty="0">
                <a:solidFill>
                  <a:srgbClr val="FF0000"/>
                </a:solidFill>
              </a:rPr>
              <a:t>gần</a:t>
            </a:r>
            <a:r>
              <a:rPr lang="en-US" altLang="vi-VN" b="1" i="1" dirty="0">
                <a:solidFill>
                  <a:srgbClr val="0000FF"/>
                </a:solidFill>
              </a:rPr>
              <a:t> hay </a:t>
            </a:r>
            <a:r>
              <a:rPr lang="en-US" altLang="vi-VN" b="1" i="1" dirty="0">
                <a:solidFill>
                  <a:srgbClr val="FF0000"/>
                </a:solidFill>
              </a:rPr>
              <a:t>xa</a:t>
            </a:r>
            <a:r>
              <a:rPr lang="en-US" altLang="vi-VN" b="1" i="1" dirty="0">
                <a:solidFill>
                  <a:srgbClr val="0000FF"/>
                </a:solidFill>
              </a:rPr>
              <a:t> đầu một cuộn dây dẫn thì </a:t>
            </a:r>
            <a:r>
              <a:rPr lang="en-US" altLang="vi-VN" b="1" i="1" dirty="0">
                <a:solidFill>
                  <a:srgbClr val="FF0066"/>
                </a:solidFill>
              </a:rPr>
              <a:t>số đường sức từ</a:t>
            </a:r>
            <a:r>
              <a:rPr lang="en-US" altLang="vi-VN" b="1" i="1" dirty="0">
                <a:solidFill>
                  <a:srgbClr val="0000FF"/>
                </a:solidFill>
              </a:rPr>
              <a:t> xuyên qua tiết diện </a:t>
            </a:r>
            <a:r>
              <a:rPr lang="en-US" altLang="vi-VN" b="1" i="1" dirty="0">
                <a:solidFill>
                  <a:srgbClr val="FF0000"/>
                </a:solidFill>
              </a:rPr>
              <a:t>S</a:t>
            </a:r>
            <a:r>
              <a:rPr lang="en-US" altLang="vi-VN" b="1" i="1" dirty="0">
                <a:solidFill>
                  <a:srgbClr val="0000FF"/>
                </a:solidFill>
              </a:rPr>
              <a:t> của cuộn dây </a:t>
            </a:r>
            <a:r>
              <a:rPr lang="en-US" altLang="vi-VN" b="1" i="1" dirty="0">
                <a:solidFill>
                  <a:srgbClr val="FF0000"/>
                </a:solidFill>
              </a:rPr>
              <a:t>tăng</a:t>
            </a:r>
            <a:r>
              <a:rPr lang="en-US" altLang="vi-VN" b="1" i="1" dirty="0">
                <a:solidFill>
                  <a:srgbClr val="0000FF"/>
                </a:solidFill>
              </a:rPr>
              <a:t> hoặc </a:t>
            </a:r>
            <a:r>
              <a:rPr lang="en-US" altLang="vi-VN" b="1" i="1" dirty="0">
                <a:solidFill>
                  <a:srgbClr val="FF0000"/>
                </a:solidFill>
              </a:rPr>
              <a:t>giảm</a:t>
            </a:r>
            <a:r>
              <a:rPr lang="en-US" altLang="vi-VN" b="1" i="1" dirty="0">
                <a:solidFill>
                  <a:srgbClr val="0000FF"/>
                </a:solidFill>
              </a:rPr>
              <a:t> (</a:t>
            </a:r>
            <a:r>
              <a:rPr lang="en-US" altLang="vi-VN" b="1" i="1" dirty="0">
                <a:solidFill>
                  <a:srgbClr val="CC6600"/>
                </a:solidFill>
              </a:rPr>
              <a:t>biến thiên</a:t>
            </a:r>
            <a:r>
              <a:rPr lang="en-US" altLang="vi-VN" b="1" i="1" dirty="0">
                <a:solidFill>
                  <a:srgbClr val="0000FF"/>
                </a:solidFill>
              </a:rPr>
              <a:t>).</a:t>
            </a:r>
          </a:p>
        </p:txBody>
      </p:sp>
      <p:sp>
        <p:nvSpPr>
          <p:cNvPr id="6" name="Text Box 59"/>
          <p:cNvSpPr txBox="1">
            <a:spLocks noChangeArrowheads="1"/>
          </p:cNvSpPr>
          <p:nvPr/>
        </p:nvSpPr>
        <p:spPr bwMode="auto">
          <a:xfrm>
            <a:off x="762000" y="212173"/>
            <a:ext cx="10988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dirty="0" smtClean="0">
                <a:solidFill>
                  <a:srgbClr val="008000"/>
                </a:solidFill>
              </a:rPr>
              <a:t>I. </a:t>
            </a:r>
            <a:r>
              <a:rPr lang="en-US" altLang="vi-VN" b="1" dirty="0">
                <a:solidFill>
                  <a:srgbClr val="008000"/>
                </a:solidFill>
              </a:rPr>
              <a:t>SỰ BIẾN ĐỔI ĐƯỜNG SỨC TỪ XUYÊN QUA TIẾT DIỆN CỦA CUỘN DÂY:</a:t>
            </a:r>
          </a:p>
        </p:txBody>
      </p:sp>
      <p:sp>
        <p:nvSpPr>
          <p:cNvPr id="7" name="Rectangle 32"/>
          <p:cNvSpPr>
            <a:spLocks noChangeArrowheads="1"/>
          </p:cNvSpPr>
          <p:nvPr/>
        </p:nvSpPr>
        <p:spPr bwMode="auto">
          <a:xfrm>
            <a:off x="762000" y="2587914"/>
            <a:ext cx="767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dirty="0">
                <a:solidFill>
                  <a:srgbClr val="008000"/>
                </a:solidFill>
              </a:rPr>
              <a:t>II/ ĐIỀU KIỆN XUẤT HIỆN DÒNG ĐIỆN CẢM ỨNG:</a:t>
            </a:r>
          </a:p>
        </p:txBody>
      </p:sp>
      <p:sp>
        <p:nvSpPr>
          <p:cNvPr id="10" name="Text Box 8"/>
          <p:cNvSpPr txBox="1">
            <a:spLocks noChangeArrowheads="1"/>
          </p:cNvSpPr>
          <p:nvPr/>
        </p:nvSpPr>
        <p:spPr bwMode="auto">
          <a:xfrm>
            <a:off x="1066800" y="3049579"/>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b="1" i="1" u="sng" dirty="0">
                <a:solidFill>
                  <a:schemeClr val="accent2"/>
                </a:solidFill>
              </a:rPr>
              <a:t>Nhận xét 2:</a:t>
            </a:r>
            <a:endParaRPr lang="en-US" altLang="vi-VN" b="1" u="sng" dirty="0">
              <a:solidFill>
                <a:schemeClr val="accent2"/>
              </a:solidFill>
            </a:endParaRPr>
          </a:p>
        </p:txBody>
      </p:sp>
      <p:sp>
        <p:nvSpPr>
          <p:cNvPr id="11" name="Text Box 6" descr="10%"/>
          <p:cNvSpPr txBox="1">
            <a:spLocks noChangeArrowheads="1"/>
          </p:cNvSpPr>
          <p:nvPr/>
        </p:nvSpPr>
        <p:spPr bwMode="auto">
          <a:xfrm>
            <a:off x="1066800" y="3660368"/>
            <a:ext cx="10383672" cy="1200329"/>
          </a:xfrm>
          <a:prstGeom prst="rect">
            <a:avLst/>
          </a:prstGeom>
          <a:pattFill prst="pct10">
            <a:fgClr>
              <a:schemeClr val="accent1"/>
            </a:fgClr>
            <a:bgClr>
              <a:schemeClr val="bg1"/>
            </a:bgClr>
          </a:pattFill>
          <a:ln w="9525" algn="ctr">
            <a:solidFill>
              <a:schemeClr val="accent1"/>
            </a:solidFill>
            <a:prstDash val="lgDashDot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vi-VN" dirty="0" smtClean="0">
                <a:solidFill>
                  <a:srgbClr val="FF3300"/>
                </a:solidFill>
                <a:sym typeface="Wingdings" panose="05000000000000000000" pitchFamily="2" charset="2"/>
              </a:rPr>
              <a:t></a:t>
            </a:r>
            <a:r>
              <a:rPr lang="en-US" altLang="vi-VN" dirty="0" smtClean="0"/>
              <a:t> </a:t>
            </a:r>
            <a:r>
              <a:rPr lang="en-US" altLang="vi-VN" b="1" i="1" dirty="0" smtClean="0">
                <a:solidFill>
                  <a:srgbClr val="FF0000"/>
                </a:solidFill>
              </a:rPr>
              <a:t>Dòng điện cảm ứng</a:t>
            </a:r>
            <a:r>
              <a:rPr lang="en-US" altLang="vi-VN" b="1" i="1" dirty="0" smtClean="0">
                <a:solidFill>
                  <a:srgbClr val="0000FF"/>
                </a:solidFill>
              </a:rPr>
              <a:t> xuất hiện trong cuộn dây dẫn kín đặt trong từ trường của một nam châm khi </a:t>
            </a:r>
            <a:r>
              <a:rPr lang="en-US" altLang="vi-VN" b="1" i="1" dirty="0" smtClean="0">
                <a:solidFill>
                  <a:srgbClr val="FF0000"/>
                </a:solidFill>
              </a:rPr>
              <a:t>số đường sức từ </a:t>
            </a:r>
            <a:r>
              <a:rPr lang="en-US" altLang="vi-VN" b="1" i="1" dirty="0" smtClean="0">
                <a:solidFill>
                  <a:srgbClr val="0000FF"/>
                </a:solidFill>
              </a:rPr>
              <a:t>xuyên qua tiết diện </a:t>
            </a:r>
            <a:r>
              <a:rPr lang="en-US" altLang="vi-VN" b="1" i="1" dirty="0" smtClean="0">
                <a:solidFill>
                  <a:srgbClr val="FF0000"/>
                </a:solidFill>
              </a:rPr>
              <a:t>S</a:t>
            </a:r>
            <a:r>
              <a:rPr lang="en-US" altLang="vi-VN" b="1" i="1" dirty="0" smtClean="0">
                <a:solidFill>
                  <a:srgbClr val="0000FF"/>
                </a:solidFill>
              </a:rPr>
              <a:t> của cuộn dây </a:t>
            </a:r>
            <a:r>
              <a:rPr lang="en-US" altLang="vi-VN" b="1" i="1" dirty="0" smtClean="0">
                <a:solidFill>
                  <a:srgbClr val="CC6600"/>
                </a:solidFill>
              </a:rPr>
              <a:t>biến thiên.</a:t>
            </a:r>
            <a:endParaRPr lang="en-US" altLang="vi-VN" b="1" i="1" dirty="0">
              <a:solidFill>
                <a:srgbClr val="CC6600"/>
              </a:solidFill>
            </a:endParaRPr>
          </a:p>
        </p:txBody>
      </p:sp>
    </p:spTree>
    <p:extLst>
      <p:ext uri="{BB962C8B-B14F-4D97-AF65-F5344CB8AC3E}">
        <p14:creationId xmlns:p14="http://schemas.microsoft.com/office/powerpoint/2010/main" val="9303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2846388" y="4064000"/>
            <a:ext cx="6248400" cy="685800"/>
          </a:xfrm>
          <a:custGeom>
            <a:avLst/>
            <a:gdLst>
              <a:gd name="T0" fmla="*/ 1581582858 w 21600"/>
              <a:gd name="T1" fmla="*/ 10887075 h 21600"/>
              <a:gd name="T2" fmla="*/ 903761633 w 21600"/>
              <a:gd name="T3" fmla="*/ 21774150 h 21600"/>
              <a:gd name="T4" fmla="*/ 225940408 w 21600"/>
              <a:gd name="T5" fmla="*/ 10887075 h 21600"/>
              <a:gd name="T6" fmla="*/ 90376163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round/>
            <a:headEnd/>
            <a:tailEnd/>
          </a:ln>
          <a:effectLst/>
          <a:scene3d>
            <a:camera prst="legacyPerspectiveTopRight"/>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37891" name="Oval 3"/>
          <p:cNvSpPr>
            <a:spLocks noChangeArrowheads="1"/>
          </p:cNvSpPr>
          <p:nvPr/>
        </p:nvSpPr>
        <p:spPr bwMode="auto">
          <a:xfrm rot="20820323">
            <a:off x="4287838" y="1601788"/>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37892" name="Oval 4"/>
          <p:cNvSpPr>
            <a:spLocks noChangeArrowheads="1"/>
          </p:cNvSpPr>
          <p:nvPr/>
        </p:nvSpPr>
        <p:spPr bwMode="auto">
          <a:xfrm rot="20820323">
            <a:off x="4087813" y="1830388"/>
            <a:ext cx="146050" cy="381000"/>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41" name="Rectangle 5"/>
          <p:cNvSpPr>
            <a:spLocks noChangeArrowheads="1"/>
          </p:cNvSpPr>
          <p:nvPr/>
        </p:nvSpPr>
        <p:spPr bwMode="auto">
          <a:xfrm rot="20820323">
            <a:off x="3998913" y="205898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42" name="Rectangle 6"/>
          <p:cNvSpPr>
            <a:spLocks noChangeArrowheads="1"/>
          </p:cNvSpPr>
          <p:nvPr/>
        </p:nvSpPr>
        <p:spPr bwMode="auto">
          <a:xfrm rot="20820323">
            <a:off x="4219575" y="185896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43" name="Oval 7"/>
          <p:cNvSpPr>
            <a:spLocks noChangeArrowheads="1"/>
          </p:cNvSpPr>
          <p:nvPr/>
        </p:nvSpPr>
        <p:spPr bwMode="auto">
          <a:xfrm>
            <a:off x="2160588" y="2625725"/>
            <a:ext cx="7848600" cy="2076450"/>
          </a:xfrm>
          <a:prstGeom prst="ellipse">
            <a:avLst/>
          </a:prstGeom>
          <a:solidFill>
            <a:schemeClr val="accent1"/>
          </a:solidFill>
          <a:ln w="9525">
            <a:round/>
            <a:headEnd/>
            <a:tailEnd/>
          </a:ln>
          <a:effectLst/>
          <a:scene3d>
            <a:camera prst="legacyPerspectiveTopRight">
              <a:rot lat="16800000" lon="0" rev="0"/>
            </a:camera>
            <a:lightRig rig="legacyFlat3" dir="r"/>
          </a:scene3d>
          <a:sp3d extrusionH="100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44" name="Freeform 8" descr="Small grid"/>
          <p:cNvSpPr>
            <a:spLocks/>
          </p:cNvSpPr>
          <p:nvPr/>
        </p:nvSpPr>
        <p:spPr bwMode="auto">
          <a:xfrm>
            <a:off x="4046538" y="1754188"/>
            <a:ext cx="609600" cy="2133600"/>
          </a:xfrm>
          <a:custGeom>
            <a:avLst/>
            <a:gdLst>
              <a:gd name="T0" fmla="*/ 483870000 w 384"/>
              <a:gd name="T1" fmla="*/ 2147483647 h 1344"/>
              <a:gd name="T2" fmla="*/ 0 w 384"/>
              <a:gd name="T3" fmla="*/ 2147483647 h 1344"/>
              <a:gd name="T4" fmla="*/ 0 w 384"/>
              <a:gd name="T5" fmla="*/ 846772500 h 1344"/>
              <a:gd name="T6" fmla="*/ 967740000 w 384"/>
              <a:gd name="T7" fmla="*/ 0 h 1344"/>
              <a:gd name="T8" fmla="*/ 967740000 w 384"/>
              <a:gd name="T9" fmla="*/ 483870000 h 1344"/>
              <a:gd name="T10" fmla="*/ 362902500 w 384"/>
              <a:gd name="T11" fmla="*/ 1058465625 h 1344"/>
              <a:gd name="T12" fmla="*/ 483870000 w 384"/>
              <a:gd name="T13" fmla="*/ 2147483647 h 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4345" name="Freeform 9"/>
          <p:cNvSpPr>
            <a:spLocks/>
          </p:cNvSpPr>
          <p:nvPr/>
        </p:nvSpPr>
        <p:spPr bwMode="auto">
          <a:xfrm>
            <a:off x="4618038" y="2063750"/>
            <a:ext cx="2057400" cy="1143000"/>
          </a:xfrm>
          <a:custGeom>
            <a:avLst/>
            <a:gdLst>
              <a:gd name="T0" fmla="*/ 0 w 1296"/>
              <a:gd name="T1" fmla="*/ 0 h 720"/>
              <a:gd name="T2" fmla="*/ 0 w 1296"/>
              <a:gd name="T3" fmla="*/ 1814512500 h 720"/>
              <a:gd name="T4" fmla="*/ 2147483647 w 1296"/>
              <a:gd name="T5" fmla="*/ 1814512500 h 720"/>
              <a:gd name="T6" fmla="*/ 2147483647 w 129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525252"/>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6" name="Freeform 10"/>
          <p:cNvSpPr>
            <a:spLocks/>
          </p:cNvSpPr>
          <p:nvPr/>
        </p:nvSpPr>
        <p:spPr bwMode="auto">
          <a:xfrm>
            <a:off x="4170364" y="3201989"/>
            <a:ext cx="2619375" cy="371475"/>
          </a:xfrm>
          <a:custGeom>
            <a:avLst/>
            <a:gdLst>
              <a:gd name="T0" fmla="*/ 2147483647 w 1650"/>
              <a:gd name="T1" fmla="*/ 0 h 234"/>
              <a:gd name="T2" fmla="*/ 650200313 w 1650"/>
              <a:gd name="T3" fmla="*/ 0 h 234"/>
              <a:gd name="T4" fmla="*/ 0 w 1650"/>
              <a:gd name="T5" fmla="*/ 589716563 h 234"/>
              <a:gd name="T6" fmla="*/ 2147483647 w 1650"/>
              <a:gd name="T7" fmla="*/ 589716563 h 234"/>
              <a:gd name="T8" fmla="*/ 2147483647 w 1650"/>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525252"/>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7" name="Freeform 11"/>
          <p:cNvSpPr>
            <a:spLocks/>
          </p:cNvSpPr>
          <p:nvPr/>
        </p:nvSpPr>
        <p:spPr bwMode="auto">
          <a:xfrm>
            <a:off x="4179889" y="2063751"/>
            <a:ext cx="2619375" cy="371475"/>
          </a:xfrm>
          <a:custGeom>
            <a:avLst/>
            <a:gdLst>
              <a:gd name="T0" fmla="*/ 2147483647 w 1650"/>
              <a:gd name="T1" fmla="*/ 0 h 234"/>
              <a:gd name="T2" fmla="*/ 650200313 w 1650"/>
              <a:gd name="T3" fmla="*/ 0 h 234"/>
              <a:gd name="T4" fmla="*/ 0 w 1650"/>
              <a:gd name="T5" fmla="*/ 589716563 h 234"/>
              <a:gd name="T6" fmla="*/ 2147483647 w 1650"/>
              <a:gd name="T7" fmla="*/ 589716563 h 234"/>
              <a:gd name="T8" fmla="*/ 2147483647 w 1650"/>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8" name="Freeform 12" descr="Small grid"/>
          <p:cNvSpPr>
            <a:spLocks/>
          </p:cNvSpPr>
          <p:nvPr/>
        </p:nvSpPr>
        <p:spPr bwMode="auto">
          <a:xfrm>
            <a:off x="6213476" y="1768476"/>
            <a:ext cx="595313" cy="2005013"/>
          </a:xfrm>
          <a:custGeom>
            <a:avLst/>
            <a:gdLst>
              <a:gd name="T0" fmla="*/ 945060181 w 375"/>
              <a:gd name="T1" fmla="*/ 0 h 1263"/>
              <a:gd name="T2" fmla="*/ 929939231 w 375"/>
              <a:gd name="T3" fmla="*/ 2147483647 h 1263"/>
              <a:gd name="T4" fmla="*/ 929939231 w 375"/>
              <a:gd name="T5" fmla="*/ 2147483647 h 1263"/>
              <a:gd name="T6" fmla="*/ 0 w 375"/>
              <a:gd name="T7" fmla="*/ 2147483647 h 1263"/>
              <a:gd name="T8" fmla="*/ 22682219 w 375"/>
              <a:gd name="T9" fmla="*/ 2147483647 h 1263"/>
              <a:gd name="T10" fmla="*/ 748487829 w 375"/>
              <a:gd name="T11" fmla="*/ 2147483647 h 1263"/>
              <a:gd name="T12" fmla="*/ 748487829 w 375"/>
              <a:gd name="T13" fmla="*/ 491431385 h 1263"/>
              <a:gd name="T14" fmla="*/ 22682219 w 375"/>
              <a:gd name="T15" fmla="*/ 1096269036 h 1263"/>
              <a:gd name="T16" fmla="*/ 7561269 w 375"/>
              <a:gd name="T17" fmla="*/ 695563298 h 1263"/>
              <a:gd name="T18" fmla="*/ 945060181 w 375"/>
              <a:gd name="T19" fmla="*/ 0 h 1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sp>
        <p:nvSpPr>
          <p:cNvPr id="14349" name="Line 13"/>
          <p:cNvSpPr>
            <a:spLocks noChangeShapeType="1"/>
          </p:cNvSpPr>
          <p:nvPr/>
        </p:nvSpPr>
        <p:spPr bwMode="auto">
          <a:xfrm>
            <a:off x="4484688" y="214471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50" name="Line 14"/>
          <p:cNvSpPr>
            <a:spLocks noChangeShapeType="1"/>
          </p:cNvSpPr>
          <p:nvPr/>
        </p:nvSpPr>
        <p:spPr bwMode="auto">
          <a:xfrm flipV="1">
            <a:off x="4637088" y="206851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51" name="Line 15"/>
          <p:cNvSpPr>
            <a:spLocks noChangeShapeType="1"/>
          </p:cNvSpPr>
          <p:nvPr/>
        </p:nvSpPr>
        <p:spPr bwMode="auto">
          <a:xfrm flipH="1">
            <a:off x="4370388" y="206216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52" name="Line 16"/>
          <p:cNvSpPr>
            <a:spLocks noChangeShapeType="1"/>
          </p:cNvSpPr>
          <p:nvPr/>
        </p:nvSpPr>
        <p:spPr bwMode="auto">
          <a:xfrm flipH="1">
            <a:off x="4427538" y="205581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53" name="Line 17"/>
          <p:cNvSpPr>
            <a:spLocks noChangeShapeType="1"/>
          </p:cNvSpPr>
          <p:nvPr/>
        </p:nvSpPr>
        <p:spPr bwMode="auto">
          <a:xfrm flipH="1">
            <a:off x="4484688" y="205581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354" name="Group 18"/>
          <p:cNvGrpSpPr>
            <a:grpSpLocks/>
          </p:cNvGrpSpPr>
          <p:nvPr/>
        </p:nvGrpSpPr>
        <p:grpSpPr bwMode="auto">
          <a:xfrm>
            <a:off x="4535488" y="2055813"/>
            <a:ext cx="495300" cy="387350"/>
            <a:chOff x="2088" y="2536"/>
            <a:chExt cx="312" cy="244"/>
          </a:xfrm>
        </p:grpSpPr>
        <p:sp>
          <p:nvSpPr>
            <p:cNvPr id="14546" name="Line 1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47" name="Line 2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48" name="Line 2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55" name="Group 22"/>
          <p:cNvGrpSpPr>
            <a:grpSpLocks/>
          </p:cNvGrpSpPr>
          <p:nvPr/>
        </p:nvGrpSpPr>
        <p:grpSpPr bwMode="auto">
          <a:xfrm>
            <a:off x="4700588" y="2055813"/>
            <a:ext cx="495300" cy="387350"/>
            <a:chOff x="2088" y="2536"/>
            <a:chExt cx="312" cy="244"/>
          </a:xfrm>
        </p:grpSpPr>
        <p:sp>
          <p:nvSpPr>
            <p:cNvPr id="14543" name="Line 2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44" name="Line 2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45" name="Line 2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56" name="Group 26"/>
          <p:cNvGrpSpPr>
            <a:grpSpLocks/>
          </p:cNvGrpSpPr>
          <p:nvPr/>
        </p:nvGrpSpPr>
        <p:grpSpPr bwMode="auto">
          <a:xfrm>
            <a:off x="4865688" y="2055813"/>
            <a:ext cx="495300" cy="387350"/>
            <a:chOff x="2088" y="2536"/>
            <a:chExt cx="312" cy="244"/>
          </a:xfrm>
        </p:grpSpPr>
        <p:sp>
          <p:nvSpPr>
            <p:cNvPr id="14540" name="Line 2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41" name="Line 2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42" name="Line 2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57" name="Group 30"/>
          <p:cNvGrpSpPr>
            <a:grpSpLocks/>
          </p:cNvGrpSpPr>
          <p:nvPr/>
        </p:nvGrpSpPr>
        <p:grpSpPr bwMode="auto">
          <a:xfrm>
            <a:off x="5030788" y="2055813"/>
            <a:ext cx="495300" cy="387350"/>
            <a:chOff x="2088" y="2536"/>
            <a:chExt cx="312" cy="244"/>
          </a:xfrm>
        </p:grpSpPr>
        <p:sp>
          <p:nvSpPr>
            <p:cNvPr id="14537" name="Line 3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8" name="Line 3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9" name="Line 3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58" name="Group 34"/>
          <p:cNvGrpSpPr>
            <a:grpSpLocks/>
          </p:cNvGrpSpPr>
          <p:nvPr/>
        </p:nvGrpSpPr>
        <p:grpSpPr bwMode="auto">
          <a:xfrm>
            <a:off x="5195888" y="2055813"/>
            <a:ext cx="495300" cy="387350"/>
            <a:chOff x="2088" y="2536"/>
            <a:chExt cx="312" cy="244"/>
          </a:xfrm>
        </p:grpSpPr>
        <p:sp>
          <p:nvSpPr>
            <p:cNvPr id="14534" name="Line 3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5" name="Line 3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6" name="Line 3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59" name="Group 38"/>
          <p:cNvGrpSpPr>
            <a:grpSpLocks/>
          </p:cNvGrpSpPr>
          <p:nvPr/>
        </p:nvGrpSpPr>
        <p:grpSpPr bwMode="auto">
          <a:xfrm>
            <a:off x="5354638" y="2062163"/>
            <a:ext cx="495300" cy="387350"/>
            <a:chOff x="2088" y="2536"/>
            <a:chExt cx="312" cy="244"/>
          </a:xfrm>
        </p:grpSpPr>
        <p:sp>
          <p:nvSpPr>
            <p:cNvPr id="14531" name="Line 3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2" name="Line 4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3" name="Line 4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60" name="Group 42"/>
          <p:cNvGrpSpPr>
            <a:grpSpLocks/>
          </p:cNvGrpSpPr>
          <p:nvPr/>
        </p:nvGrpSpPr>
        <p:grpSpPr bwMode="auto">
          <a:xfrm>
            <a:off x="5526088" y="2055813"/>
            <a:ext cx="495300" cy="387350"/>
            <a:chOff x="2088" y="2536"/>
            <a:chExt cx="312" cy="244"/>
          </a:xfrm>
        </p:grpSpPr>
        <p:sp>
          <p:nvSpPr>
            <p:cNvPr id="14528" name="Line 4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9" name="Line 4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30" name="Line 4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61" name="Group 46"/>
          <p:cNvGrpSpPr>
            <a:grpSpLocks/>
          </p:cNvGrpSpPr>
          <p:nvPr/>
        </p:nvGrpSpPr>
        <p:grpSpPr bwMode="auto">
          <a:xfrm>
            <a:off x="5691188" y="2055813"/>
            <a:ext cx="495300" cy="387350"/>
            <a:chOff x="2088" y="2536"/>
            <a:chExt cx="312" cy="244"/>
          </a:xfrm>
        </p:grpSpPr>
        <p:sp>
          <p:nvSpPr>
            <p:cNvPr id="14525" name="Line 4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6" name="Line 4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7" name="Line 4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62" name="Group 50"/>
          <p:cNvGrpSpPr>
            <a:grpSpLocks/>
          </p:cNvGrpSpPr>
          <p:nvPr/>
        </p:nvGrpSpPr>
        <p:grpSpPr bwMode="auto">
          <a:xfrm>
            <a:off x="5849938" y="2062163"/>
            <a:ext cx="495300" cy="387350"/>
            <a:chOff x="2088" y="2536"/>
            <a:chExt cx="312" cy="244"/>
          </a:xfrm>
        </p:grpSpPr>
        <p:sp>
          <p:nvSpPr>
            <p:cNvPr id="14522" name="Line 5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3" name="Line 5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4" name="Line 5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363" name="Line 54"/>
          <p:cNvSpPr>
            <a:spLocks noChangeShapeType="1"/>
          </p:cNvSpPr>
          <p:nvPr/>
        </p:nvSpPr>
        <p:spPr bwMode="auto">
          <a:xfrm flipH="1">
            <a:off x="4322763" y="2247900"/>
            <a:ext cx="190500" cy="1857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64" name="Line 55"/>
          <p:cNvSpPr>
            <a:spLocks noChangeShapeType="1"/>
          </p:cNvSpPr>
          <p:nvPr/>
        </p:nvSpPr>
        <p:spPr bwMode="auto">
          <a:xfrm flipH="1">
            <a:off x="4384675" y="2249488"/>
            <a:ext cx="128588"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65" name="Line 56"/>
          <p:cNvSpPr>
            <a:spLocks noChangeShapeType="1"/>
          </p:cNvSpPr>
          <p:nvPr/>
        </p:nvSpPr>
        <p:spPr bwMode="auto">
          <a:xfrm>
            <a:off x="4137025" y="206375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66" name="Line 57"/>
          <p:cNvSpPr>
            <a:spLocks noChangeShapeType="1"/>
          </p:cNvSpPr>
          <p:nvPr/>
        </p:nvSpPr>
        <p:spPr bwMode="auto">
          <a:xfrm>
            <a:off x="4211638" y="204787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67" name="Rectangle 58"/>
          <p:cNvSpPr>
            <a:spLocks noChangeArrowheads="1"/>
          </p:cNvSpPr>
          <p:nvPr/>
        </p:nvSpPr>
        <p:spPr bwMode="auto">
          <a:xfrm rot="20820323">
            <a:off x="4249739" y="180816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68" name="Line 59"/>
          <p:cNvSpPr>
            <a:spLocks noChangeShapeType="1"/>
          </p:cNvSpPr>
          <p:nvPr/>
        </p:nvSpPr>
        <p:spPr bwMode="auto">
          <a:xfrm>
            <a:off x="4351338" y="185896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69" name="Line 60"/>
          <p:cNvSpPr>
            <a:spLocks noChangeShapeType="1"/>
          </p:cNvSpPr>
          <p:nvPr/>
        </p:nvSpPr>
        <p:spPr bwMode="auto">
          <a:xfrm>
            <a:off x="4418013" y="182086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0" name="Rectangle 61"/>
          <p:cNvSpPr>
            <a:spLocks noChangeArrowheads="1"/>
          </p:cNvSpPr>
          <p:nvPr/>
        </p:nvSpPr>
        <p:spPr bwMode="auto">
          <a:xfrm rot="20820323">
            <a:off x="4046539" y="201771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71" name="Oval 62"/>
          <p:cNvSpPr>
            <a:spLocks noChangeArrowheads="1"/>
          </p:cNvSpPr>
          <p:nvPr/>
        </p:nvSpPr>
        <p:spPr bwMode="auto">
          <a:xfrm flipH="1" flipV="1">
            <a:off x="4405313" y="20113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72" name="Oval 63"/>
          <p:cNvSpPr>
            <a:spLocks noChangeArrowheads="1"/>
          </p:cNvSpPr>
          <p:nvPr/>
        </p:nvSpPr>
        <p:spPr bwMode="auto">
          <a:xfrm flipH="1" flipV="1">
            <a:off x="4240213" y="216058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73" name="Oval 64"/>
          <p:cNvSpPr>
            <a:spLocks noChangeArrowheads="1"/>
          </p:cNvSpPr>
          <p:nvPr/>
        </p:nvSpPr>
        <p:spPr bwMode="auto">
          <a:xfrm flipH="1" flipV="1">
            <a:off x="4325938" y="208438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74" name="Freeform 65"/>
          <p:cNvSpPr>
            <a:spLocks/>
          </p:cNvSpPr>
          <p:nvPr/>
        </p:nvSpPr>
        <p:spPr bwMode="auto">
          <a:xfrm>
            <a:off x="4179888" y="2435225"/>
            <a:ext cx="2057400" cy="1143000"/>
          </a:xfrm>
          <a:custGeom>
            <a:avLst/>
            <a:gdLst>
              <a:gd name="T0" fmla="*/ 0 w 1296"/>
              <a:gd name="T1" fmla="*/ 0 h 720"/>
              <a:gd name="T2" fmla="*/ 0 w 1296"/>
              <a:gd name="T3" fmla="*/ 1814512500 h 720"/>
              <a:gd name="T4" fmla="*/ 2147483647 w 1296"/>
              <a:gd name="T5" fmla="*/ 1814512500 h 720"/>
              <a:gd name="T6" fmla="*/ 2147483647 w 129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525252"/>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5" name="Line 66"/>
          <p:cNvSpPr>
            <a:spLocks noChangeShapeType="1"/>
          </p:cNvSpPr>
          <p:nvPr/>
        </p:nvSpPr>
        <p:spPr bwMode="auto">
          <a:xfrm>
            <a:off x="4376738" y="2430463"/>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6" name="Line 67"/>
          <p:cNvSpPr>
            <a:spLocks noChangeShapeType="1"/>
          </p:cNvSpPr>
          <p:nvPr/>
        </p:nvSpPr>
        <p:spPr bwMode="auto">
          <a:xfrm>
            <a:off x="4429125" y="2425700"/>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77" name="Line 68"/>
          <p:cNvSpPr>
            <a:spLocks noChangeShapeType="1"/>
          </p:cNvSpPr>
          <p:nvPr/>
        </p:nvSpPr>
        <p:spPr bwMode="auto">
          <a:xfrm>
            <a:off x="4486275" y="2425700"/>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378" name="Group 69"/>
          <p:cNvGrpSpPr>
            <a:grpSpLocks/>
          </p:cNvGrpSpPr>
          <p:nvPr/>
        </p:nvGrpSpPr>
        <p:grpSpPr bwMode="auto">
          <a:xfrm>
            <a:off x="4543425" y="2425701"/>
            <a:ext cx="109538" cy="1147763"/>
            <a:chOff x="1996" y="2673"/>
            <a:chExt cx="69" cy="723"/>
          </a:xfrm>
        </p:grpSpPr>
        <p:sp>
          <p:nvSpPr>
            <p:cNvPr id="14519" name="Line 7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0" name="Line 7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21" name="Line 7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79" name="Group 73"/>
          <p:cNvGrpSpPr>
            <a:grpSpLocks/>
          </p:cNvGrpSpPr>
          <p:nvPr/>
        </p:nvGrpSpPr>
        <p:grpSpPr bwMode="auto">
          <a:xfrm>
            <a:off x="4703764" y="2430463"/>
            <a:ext cx="109537" cy="1147762"/>
            <a:chOff x="1996" y="2673"/>
            <a:chExt cx="69" cy="723"/>
          </a:xfrm>
        </p:grpSpPr>
        <p:sp>
          <p:nvSpPr>
            <p:cNvPr id="14516" name="Line 7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17" name="Line 7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18" name="Line 7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0" name="Group 77"/>
          <p:cNvGrpSpPr>
            <a:grpSpLocks/>
          </p:cNvGrpSpPr>
          <p:nvPr/>
        </p:nvGrpSpPr>
        <p:grpSpPr bwMode="auto">
          <a:xfrm>
            <a:off x="4870450" y="2430463"/>
            <a:ext cx="109538" cy="1147762"/>
            <a:chOff x="1996" y="2673"/>
            <a:chExt cx="69" cy="723"/>
          </a:xfrm>
        </p:grpSpPr>
        <p:sp>
          <p:nvSpPr>
            <p:cNvPr id="14513" name="Line 7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14" name="Line 7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15" name="Line 8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1" name="Group 81"/>
          <p:cNvGrpSpPr>
            <a:grpSpLocks/>
          </p:cNvGrpSpPr>
          <p:nvPr/>
        </p:nvGrpSpPr>
        <p:grpSpPr bwMode="auto">
          <a:xfrm>
            <a:off x="5032375" y="2425701"/>
            <a:ext cx="109538" cy="1147763"/>
            <a:chOff x="1996" y="2673"/>
            <a:chExt cx="69" cy="723"/>
          </a:xfrm>
        </p:grpSpPr>
        <p:sp>
          <p:nvSpPr>
            <p:cNvPr id="14510" name="Line 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11" name="Line 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12" name="Line 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2" name="Group 85"/>
          <p:cNvGrpSpPr>
            <a:grpSpLocks/>
          </p:cNvGrpSpPr>
          <p:nvPr/>
        </p:nvGrpSpPr>
        <p:grpSpPr bwMode="auto">
          <a:xfrm>
            <a:off x="5199064" y="2425701"/>
            <a:ext cx="109537" cy="1147763"/>
            <a:chOff x="1996" y="2673"/>
            <a:chExt cx="69" cy="723"/>
          </a:xfrm>
        </p:grpSpPr>
        <p:sp>
          <p:nvSpPr>
            <p:cNvPr id="14507" name="Line 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8" name="Line 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9" name="Line 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3" name="Group 89"/>
          <p:cNvGrpSpPr>
            <a:grpSpLocks/>
          </p:cNvGrpSpPr>
          <p:nvPr/>
        </p:nvGrpSpPr>
        <p:grpSpPr bwMode="auto">
          <a:xfrm>
            <a:off x="5360989" y="2435226"/>
            <a:ext cx="109537" cy="1147763"/>
            <a:chOff x="1996" y="2673"/>
            <a:chExt cx="69" cy="723"/>
          </a:xfrm>
        </p:grpSpPr>
        <p:sp>
          <p:nvSpPr>
            <p:cNvPr id="14504" name="Line 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5" name="Line 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6" name="Line 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4" name="Group 93"/>
          <p:cNvGrpSpPr>
            <a:grpSpLocks/>
          </p:cNvGrpSpPr>
          <p:nvPr/>
        </p:nvGrpSpPr>
        <p:grpSpPr bwMode="auto">
          <a:xfrm>
            <a:off x="5527675" y="2435226"/>
            <a:ext cx="109538" cy="1147763"/>
            <a:chOff x="1996" y="2673"/>
            <a:chExt cx="69" cy="723"/>
          </a:xfrm>
        </p:grpSpPr>
        <p:sp>
          <p:nvSpPr>
            <p:cNvPr id="14501" name="Line 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2" name="Line 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3" name="Line 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5" name="Group 97"/>
          <p:cNvGrpSpPr>
            <a:grpSpLocks/>
          </p:cNvGrpSpPr>
          <p:nvPr/>
        </p:nvGrpSpPr>
        <p:grpSpPr bwMode="auto">
          <a:xfrm>
            <a:off x="5694364" y="2435226"/>
            <a:ext cx="109537" cy="1147763"/>
            <a:chOff x="1996" y="2673"/>
            <a:chExt cx="69" cy="723"/>
          </a:xfrm>
        </p:grpSpPr>
        <p:sp>
          <p:nvSpPr>
            <p:cNvPr id="14498" name="Line 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99" name="Line 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00" name="Line 1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86" name="Group 101"/>
          <p:cNvGrpSpPr>
            <a:grpSpLocks/>
          </p:cNvGrpSpPr>
          <p:nvPr/>
        </p:nvGrpSpPr>
        <p:grpSpPr bwMode="auto">
          <a:xfrm>
            <a:off x="5861050" y="2435226"/>
            <a:ext cx="109538" cy="1147763"/>
            <a:chOff x="1996" y="2673"/>
            <a:chExt cx="69" cy="723"/>
          </a:xfrm>
        </p:grpSpPr>
        <p:sp>
          <p:nvSpPr>
            <p:cNvPr id="14495" name="Line 1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96" name="Line 1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97" name="Line 1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387" name="Line 105"/>
          <p:cNvSpPr>
            <a:spLocks noChangeShapeType="1"/>
          </p:cNvSpPr>
          <p:nvPr/>
        </p:nvSpPr>
        <p:spPr bwMode="auto">
          <a:xfrm>
            <a:off x="4324350" y="2425700"/>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88" name="Freeform 106" descr="Small grid"/>
          <p:cNvSpPr>
            <a:spLocks/>
          </p:cNvSpPr>
          <p:nvPr/>
        </p:nvSpPr>
        <p:spPr bwMode="auto">
          <a:xfrm>
            <a:off x="6094413" y="2189163"/>
            <a:ext cx="152400" cy="1708150"/>
          </a:xfrm>
          <a:custGeom>
            <a:avLst/>
            <a:gdLst>
              <a:gd name="T0" fmla="*/ 0 w 96"/>
              <a:gd name="T1" fmla="*/ 171370625 h 1076"/>
              <a:gd name="T2" fmla="*/ 0 w 96"/>
              <a:gd name="T3" fmla="*/ 2147483647 h 1076"/>
              <a:gd name="T4" fmla="*/ 241935000 w 96"/>
              <a:gd name="T5" fmla="*/ 2147483647 h 1076"/>
              <a:gd name="T6" fmla="*/ 241935000 w 96"/>
              <a:gd name="T7" fmla="*/ 0 h 1076"/>
              <a:gd name="T8" fmla="*/ 0 w 96"/>
              <a:gd name="T9" fmla="*/ 171370625 h 10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14389" name="Group 107"/>
          <p:cNvGrpSpPr>
            <a:grpSpLocks/>
          </p:cNvGrpSpPr>
          <p:nvPr/>
        </p:nvGrpSpPr>
        <p:grpSpPr bwMode="auto">
          <a:xfrm>
            <a:off x="6284914" y="2620963"/>
            <a:ext cx="2960687" cy="533400"/>
            <a:chOff x="3039" y="1536"/>
            <a:chExt cx="1865" cy="336"/>
          </a:xfrm>
        </p:grpSpPr>
        <p:sp>
          <p:nvSpPr>
            <p:cNvPr id="37996" name="AutoShape 108"/>
            <p:cNvSpPr>
              <a:spLocks noChangeArrowheads="1"/>
            </p:cNvSpPr>
            <p:nvPr/>
          </p:nvSpPr>
          <p:spPr bwMode="auto">
            <a:xfrm rot="5400000">
              <a:off x="3123" y="1556"/>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37997" name="AutoShape 109"/>
            <p:cNvSpPr>
              <a:spLocks noChangeArrowheads="1"/>
            </p:cNvSpPr>
            <p:nvPr/>
          </p:nvSpPr>
          <p:spPr bwMode="auto">
            <a:xfrm rot="5400000">
              <a:off x="3816" y="944"/>
              <a:ext cx="248" cy="1512"/>
            </a:xfrm>
            <a:prstGeom prst="can">
              <a:avLst>
                <a:gd name="adj" fmla="val 52613"/>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defRPr/>
              </a:pPr>
              <a:endParaRPr lang="en-US" sz="2800">
                <a:latin typeface="Arial" charset="0"/>
              </a:endParaRPr>
            </a:p>
          </p:txBody>
        </p:sp>
        <p:grpSp>
          <p:nvGrpSpPr>
            <p:cNvPr id="14478" name="Group 110"/>
            <p:cNvGrpSpPr>
              <a:grpSpLocks/>
            </p:cNvGrpSpPr>
            <p:nvPr/>
          </p:nvGrpSpPr>
          <p:grpSpPr bwMode="auto">
            <a:xfrm flipH="1">
              <a:off x="3293" y="1536"/>
              <a:ext cx="1235" cy="336"/>
              <a:chOff x="2165" y="1632"/>
              <a:chExt cx="1235" cy="336"/>
            </a:xfrm>
          </p:grpSpPr>
          <p:sp>
            <p:nvSpPr>
              <p:cNvPr id="14480" name="Freeform 111"/>
              <p:cNvSpPr>
                <a:spLocks/>
              </p:cNvSpPr>
              <p:nvPr/>
            </p:nvSpPr>
            <p:spPr bwMode="auto">
              <a:xfrm rot="5400000">
                <a:off x="2466"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1" name="Freeform 112"/>
              <p:cNvSpPr>
                <a:spLocks/>
              </p:cNvSpPr>
              <p:nvPr/>
            </p:nvSpPr>
            <p:spPr bwMode="auto">
              <a:xfrm rot="5400000">
                <a:off x="2387"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2" name="Freeform 113"/>
              <p:cNvSpPr>
                <a:spLocks/>
              </p:cNvSpPr>
              <p:nvPr/>
            </p:nvSpPr>
            <p:spPr bwMode="auto">
              <a:xfrm rot="5400000">
                <a:off x="2229"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3" name="Freeform 114"/>
              <p:cNvSpPr>
                <a:spLocks/>
              </p:cNvSpPr>
              <p:nvPr/>
            </p:nvSpPr>
            <p:spPr bwMode="auto">
              <a:xfrm rot="5400000">
                <a:off x="2306"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4" name="Freeform 115"/>
              <p:cNvSpPr>
                <a:spLocks/>
              </p:cNvSpPr>
              <p:nvPr/>
            </p:nvSpPr>
            <p:spPr bwMode="auto">
              <a:xfrm rot="5400000">
                <a:off x="2142" y="1739"/>
                <a:ext cx="336" cy="122"/>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5" name="Freeform 116"/>
              <p:cNvSpPr>
                <a:spLocks/>
              </p:cNvSpPr>
              <p:nvPr/>
            </p:nvSpPr>
            <p:spPr bwMode="auto">
              <a:xfrm rot="5400000">
                <a:off x="2059"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6" name="Freeform 117"/>
              <p:cNvSpPr>
                <a:spLocks/>
              </p:cNvSpPr>
              <p:nvPr/>
            </p:nvSpPr>
            <p:spPr bwMode="auto">
              <a:xfrm rot="5400000">
                <a:off x="2939"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7" name="Freeform 118"/>
              <p:cNvSpPr>
                <a:spLocks/>
              </p:cNvSpPr>
              <p:nvPr/>
            </p:nvSpPr>
            <p:spPr bwMode="auto">
              <a:xfrm rot="5400000">
                <a:off x="2860"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8" name="Freeform 119"/>
              <p:cNvSpPr>
                <a:spLocks/>
              </p:cNvSpPr>
              <p:nvPr/>
            </p:nvSpPr>
            <p:spPr bwMode="auto">
              <a:xfrm rot="5400000">
                <a:off x="2702"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89" name="Freeform 120"/>
              <p:cNvSpPr>
                <a:spLocks/>
              </p:cNvSpPr>
              <p:nvPr/>
            </p:nvSpPr>
            <p:spPr bwMode="auto">
              <a:xfrm rot="5400000">
                <a:off x="2779"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90" name="Freeform 121"/>
              <p:cNvSpPr>
                <a:spLocks/>
              </p:cNvSpPr>
              <p:nvPr/>
            </p:nvSpPr>
            <p:spPr bwMode="auto">
              <a:xfrm rot="5400000">
                <a:off x="2615" y="1739"/>
                <a:ext cx="336" cy="122"/>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91" name="Freeform 122"/>
              <p:cNvSpPr>
                <a:spLocks/>
              </p:cNvSpPr>
              <p:nvPr/>
            </p:nvSpPr>
            <p:spPr bwMode="auto">
              <a:xfrm rot="5400000">
                <a:off x="2532"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92" name="Freeform 123"/>
              <p:cNvSpPr>
                <a:spLocks/>
              </p:cNvSpPr>
              <p:nvPr/>
            </p:nvSpPr>
            <p:spPr bwMode="auto">
              <a:xfrm rot="5400000">
                <a:off x="3171"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93" name="Freeform 124"/>
              <p:cNvSpPr>
                <a:spLocks/>
              </p:cNvSpPr>
              <p:nvPr/>
            </p:nvSpPr>
            <p:spPr bwMode="auto">
              <a:xfrm rot="5400000">
                <a:off x="3092"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sp>
            <p:nvSpPr>
              <p:cNvPr id="14494" name="Freeform 125"/>
              <p:cNvSpPr>
                <a:spLocks/>
              </p:cNvSpPr>
              <p:nvPr/>
            </p:nvSpPr>
            <p:spPr bwMode="auto">
              <a:xfrm rot="5400000">
                <a:off x="3011" y="1738"/>
                <a:ext cx="336" cy="123"/>
              </a:xfrm>
              <a:custGeom>
                <a:avLst/>
                <a:gdLst>
                  <a:gd name="T0" fmla="*/ 159 w 612"/>
                  <a:gd name="T1" fmla="*/ 0 h 405"/>
                  <a:gd name="T2" fmla="*/ 182 w 612"/>
                  <a:gd name="T3" fmla="*/ 7 h 405"/>
                  <a:gd name="T4" fmla="*/ 159 w 612"/>
                  <a:gd name="T5" fmla="*/ 14 h 405"/>
                  <a:gd name="T6" fmla="*/ 28 w 612"/>
                  <a:gd name="T7" fmla="*/ 22 h 405"/>
                  <a:gd name="T8" fmla="*/ 1 w 612"/>
                  <a:gd name="T9" fmla="*/ 30 h 405"/>
                  <a:gd name="T10" fmla="*/ 32 w 612"/>
                  <a:gd name="T11" fmla="*/ 37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0000"/>
                </a:solidFill>
                <a:round/>
                <a:headEnd/>
                <a:tailEnd/>
              </a:ln>
              <a:extLst>
                <a:ext uri="{909E8E84-426E-40DD-AFC4-6F175D3DCCD1}">
                  <a14:hiddenFill xmlns:a14="http://schemas.microsoft.com/office/drawing/2010/main">
                    <a:gradFill rotWithShape="0">
                      <a:gsLst>
                        <a:gs pos="0">
                          <a:srgbClr val="101010"/>
                        </a:gs>
                        <a:gs pos="50000">
                          <a:srgbClr val="FFFFFF"/>
                        </a:gs>
                        <a:gs pos="100000">
                          <a:srgbClr val="101010"/>
                        </a:gs>
                      </a:gsLst>
                      <a:lin ang="0" scaled="1"/>
                    </a:gradFill>
                  </a14:hiddenFill>
                </a:ext>
              </a:extLst>
            </p:spPr>
            <p:txBody>
              <a:bodyPr/>
              <a:lstStyle/>
              <a:p>
                <a:endParaRPr lang="vi-VN"/>
              </a:p>
            </p:txBody>
          </p:sp>
        </p:grpSp>
        <p:sp>
          <p:nvSpPr>
            <p:cNvPr id="38014" name="AutoShape 126"/>
            <p:cNvSpPr>
              <a:spLocks noChangeArrowheads="1"/>
            </p:cNvSpPr>
            <p:nvPr/>
          </p:nvSpPr>
          <p:spPr bwMode="auto">
            <a:xfrm rot="5400000">
              <a:off x="4700" y="1564"/>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14390" name="Rectangle 127"/>
          <p:cNvSpPr>
            <a:spLocks noChangeArrowheads="1"/>
          </p:cNvSpPr>
          <p:nvPr/>
        </p:nvSpPr>
        <p:spPr bwMode="auto">
          <a:xfrm>
            <a:off x="4370388" y="4035426"/>
            <a:ext cx="1066800" cy="85725"/>
          </a:xfrm>
          <a:prstGeom prst="rect">
            <a:avLst/>
          </a:prstGeom>
          <a:solidFill>
            <a:srgbClr val="FF9933"/>
          </a:solidFill>
          <a:ln w="9525">
            <a:miter lim="800000"/>
            <a:headEnd/>
            <a:tailEnd/>
          </a:ln>
          <a:effectLst/>
          <a:scene3d>
            <a:camera prst="legacyPerspectiveTopRight">
              <a:rot lat="360000" lon="300000" rev="0"/>
            </a:camera>
            <a:lightRig rig="legacyFlat4" dir="b"/>
          </a:scene3d>
          <a:sp3d extrusionH="8874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91" name="Rectangle 128"/>
          <p:cNvSpPr>
            <a:spLocks noChangeArrowheads="1"/>
          </p:cNvSpPr>
          <p:nvPr/>
        </p:nvSpPr>
        <p:spPr bwMode="auto">
          <a:xfrm>
            <a:off x="6732588" y="3859213"/>
            <a:ext cx="1143000" cy="80962"/>
          </a:xfrm>
          <a:prstGeom prst="rect">
            <a:avLst/>
          </a:prstGeom>
          <a:solidFill>
            <a:srgbClr val="FF9933"/>
          </a:solidFill>
          <a:ln w="9525">
            <a:miter lim="800000"/>
            <a:headEnd/>
            <a:tailEnd/>
          </a:ln>
          <a:effectLst/>
          <a:scene3d>
            <a:camera prst="legacyPerspectiveTopRight">
              <a:rot lat="180000" lon="21419995" rev="0"/>
            </a:camera>
            <a:lightRig rig="legacyFlat4" dir="b"/>
          </a:scene3d>
          <a:sp3d extrusionH="8874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92" name="AutoShape 129"/>
          <p:cNvSpPr>
            <a:spLocks noChangeArrowheads="1"/>
          </p:cNvSpPr>
          <p:nvPr/>
        </p:nvSpPr>
        <p:spPr bwMode="auto">
          <a:xfrm rot="5400000">
            <a:off x="5094288" y="3492500"/>
            <a:ext cx="152400" cy="533400"/>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93" name="Oval 130"/>
          <p:cNvSpPr>
            <a:spLocks noChangeArrowheads="1"/>
          </p:cNvSpPr>
          <p:nvPr/>
        </p:nvSpPr>
        <p:spPr bwMode="auto">
          <a:xfrm rot="21096553" flipH="1">
            <a:off x="5387976" y="3732213"/>
            <a:ext cx="36513" cy="365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14394" name="Group 131"/>
          <p:cNvGrpSpPr>
            <a:grpSpLocks/>
          </p:cNvGrpSpPr>
          <p:nvPr/>
        </p:nvGrpSpPr>
        <p:grpSpPr bwMode="auto">
          <a:xfrm>
            <a:off x="4808538" y="3752850"/>
            <a:ext cx="533400" cy="152400"/>
            <a:chOff x="2160" y="3168"/>
            <a:chExt cx="336" cy="96"/>
          </a:xfrm>
        </p:grpSpPr>
        <p:sp>
          <p:nvSpPr>
            <p:cNvPr id="14474" name="AutoShape 132"/>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75" name="Oval 133"/>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grpSp>
        <p:nvGrpSpPr>
          <p:cNvPr id="14395" name="Group 134"/>
          <p:cNvGrpSpPr>
            <a:grpSpLocks/>
          </p:cNvGrpSpPr>
          <p:nvPr/>
        </p:nvGrpSpPr>
        <p:grpSpPr bwMode="auto">
          <a:xfrm>
            <a:off x="4694238" y="3835400"/>
            <a:ext cx="533400" cy="152400"/>
            <a:chOff x="2160" y="3168"/>
            <a:chExt cx="336" cy="96"/>
          </a:xfrm>
        </p:grpSpPr>
        <p:sp>
          <p:nvSpPr>
            <p:cNvPr id="14472" name="AutoShape 135"/>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73" name="Oval 136"/>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14396" name="AutoShape 137"/>
          <p:cNvSpPr>
            <a:spLocks noChangeArrowheads="1"/>
          </p:cNvSpPr>
          <p:nvPr/>
        </p:nvSpPr>
        <p:spPr bwMode="auto">
          <a:xfrm>
            <a:off x="5418138" y="3808413"/>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97" name="AutoShape 138"/>
          <p:cNvSpPr>
            <a:spLocks noChangeArrowheads="1"/>
          </p:cNvSpPr>
          <p:nvPr/>
        </p:nvSpPr>
        <p:spPr bwMode="auto">
          <a:xfrm>
            <a:off x="4618038" y="377825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398" name="Text Box 139"/>
          <p:cNvSpPr txBox="1">
            <a:spLocks noChangeArrowheads="1"/>
          </p:cNvSpPr>
          <p:nvPr/>
        </p:nvSpPr>
        <p:spPr bwMode="auto">
          <a:xfrm>
            <a:off x="7316788" y="3317875"/>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vi-VN" sz="1600" b="1"/>
              <a:t>K</a:t>
            </a:r>
          </a:p>
        </p:txBody>
      </p:sp>
      <p:sp>
        <p:nvSpPr>
          <p:cNvPr id="14399" name="Oval 140"/>
          <p:cNvSpPr>
            <a:spLocks noChangeArrowheads="1"/>
          </p:cNvSpPr>
          <p:nvPr/>
        </p:nvSpPr>
        <p:spPr bwMode="auto">
          <a:xfrm>
            <a:off x="7219950" y="3714750"/>
            <a:ext cx="46038" cy="46038"/>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00" name="AutoShape 141"/>
          <p:cNvSpPr>
            <a:spLocks noChangeArrowheads="1"/>
          </p:cNvSpPr>
          <p:nvPr/>
        </p:nvSpPr>
        <p:spPr bwMode="auto">
          <a:xfrm>
            <a:off x="6932613" y="3640138"/>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01" name="AutoShape 142"/>
          <p:cNvSpPr>
            <a:spLocks noChangeArrowheads="1"/>
          </p:cNvSpPr>
          <p:nvPr/>
        </p:nvSpPr>
        <p:spPr bwMode="auto">
          <a:xfrm>
            <a:off x="7789863" y="3643313"/>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38031" name="Group 143"/>
          <p:cNvGrpSpPr>
            <a:grpSpLocks/>
          </p:cNvGrpSpPr>
          <p:nvPr/>
        </p:nvGrpSpPr>
        <p:grpSpPr bwMode="auto">
          <a:xfrm rot="20250179">
            <a:off x="6732588" y="3249613"/>
            <a:ext cx="971550" cy="971550"/>
            <a:chOff x="1008" y="2304"/>
            <a:chExt cx="612" cy="612"/>
          </a:xfrm>
        </p:grpSpPr>
        <p:sp>
          <p:nvSpPr>
            <p:cNvPr id="14470" name="Rectangle 144"/>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71" name="Oval 145"/>
            <p:cNvSpPr>
              <a:spLocks noChangeArrowheads="1"/>
            </p:cNvSpPr>
            <p:nvPr/>
          </p:nvSpPr>
          <p:spPr bwMode="auto">
            <a:xfrm>
              <a:off x="1008" y="2304"/>
              <a:ext cx="612" cy="6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14403" name="Oval 146"/>
          <p:cNvSpPr>
            <a:spLocks noChangeArrowheads="1"/>
          </p:cNvSpPr>
          <p:nvPr/>
        </p:nvSpPr>
        <p:spPr bwMode="auto">
          <a:xfrm>
            <a:off x="7197726" y="3705226"/>
            <a:ext cx="73025" cy="73025"/>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04" name="Oval 147"/>
          <p:cNvSpPr>
            <a:spLocks noChangeArrowheads="1"/>
          </p:cNvSpPr>
          <p:nvPr/>
        </p:nvSpPr>
        <p:spPr bwMode="auto">
          <a:xfrm>
            <a:off x="7559676" y="3711576"/>
            <a:ext cx="73025" cy="73025"/>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05" name="Freeform 148"/>
          <p:cNvSpPr>
            <a:spLocks/>
          </p:cNvSpPr>
          <p:nvPr/>
        </p:nvSpPr>
        <p:spPr bwMode="auto">
          <a:xfrm>
            <a:off x="4451350" y="3098801"/>
            <a:ext cx="2268538" cy="855663"/>
          </a:xfrm>
          <a:custGeom>
            <a:avLst/>
            <a:gdLst>
              <a:gd name="T0" fmla="*/ 2147483647 w 1429"/>
              <a:gd name="T1" fmla="*/ 0 h 539"/>
              <a:gd name="T2" fmla="*/ 2147483647 w 1429"/>
              <a:gd name="T3" fmla="*/ 685482901 h 539"/>
              <a:gd name="T4" fmla="*/ 2147483647 w 1429"/>
              <a:gd name="T5" fmla="*/ 1149191922 h 539"/>
              <a:gd name="T6" fmla="*/ 2147483647 w 1429"/>
              <a:gd name="T7" fmla="*/ 1310482016 h 539"/>
              <a:gd name="T8" fmla="*/ 1524695661 w 1429"/>
              <a:gd name="T9" fmla="*/ 866934257 h 539"/>
              <a:gd name="T10" fmla="*/ 375504158 w 1429"/>
              <a:gd name="T11" fmla="*/ 846772995 h 539"/>
              <a:gd name="T12" fmla="*/ 12601578 w 1429"/>
              <a:gd name="T13" fmla="*/ 1129030660 h 539"/>
              <a:gd name="T14" fmla="*/ 294859140 w 1429"/>
              <a:gd name="T15" fmla="*/ 1249998230 h 5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9" h="539">
                <a:moveTo>
                  <a:pt x="1429" y="0"/>
                </a:moveTo>
                <a:cubicBezTo>
                  <a:pt x="1406" y="47"/>
                  <a:pt x="1330" y="196"/>
                  <a:pt x="1293" y="272"/>
                </a:cubicBezTo>
                <a:cubicBezTo>
                  <a:pt x="1256" y="348"/>
                  <a:pt x="1265" y="415"/>
                  <a:pt x="1205" y="456"/>
                </a:cubicBezTo>
                <a:cubicBezTo>
                  <a:pt x="1145" y="497"/>
                  <a:pt x="1033" y="539"/>
                  <a:pt x="933" y="520"/>
                </a:cubicBezTo>
                <a:cubicBezTo>
                  <a:pt x="833" y="501"/>
                  <a:pt x="736" y="375"/>
                  <a:pt x="605" y="344"/>
                </a:cubicBezTo>
                <a:cubicBezTo>
                  <a:pt x="474" y="313"/>
                  <a:pt x="249" y="319"/>
                  <a:pt x="149" y="336"/>
                </a:cubicBezTo>
                <a:cubicBezTo>
                  <a:pt x="49" y="353"/>
                  <a:pt x="10" y="421"/>
                  <a:pt x="5" y="448"/>
                </a:cubicBezTo>
                <a:cubicBezTo>
                  <a:pt x="0" y="475"/>
                  <a:pt x="94" y="486"/>
                  <a:pt x="117" y="496"/>
                </a:cubicBezTo>
              </a:path>
            </a:pathLst>
          </a:custGeom>
          <a:noFill/>
          <a:ln w="127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6" name="Oval 149"/>
          <p:cNvSpPr>
            <a:spLocks noChangeArrowheads="1"/>
          </p:cNvSpPr>
          <p:nvPr/>
        </p:nvSpPr>
        <p:spPr bwMode="auto">
          <a:xfrm>
            <a:off x="6630989" y="2971800"/>
            <a:ext cx="109537" cy="109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07" name="Freeform 150"/>
          <p:cNvSpPr>
            <a:spLocks/>
          </p:cNvSpPr>
          <p:nvPr/>
        </p:nvSpPr>
        <p:spPr bwMode="auto">
          <a:xfrm>
            <a:off x="7799388" y="3073400"/>
            <a:ext cx="1092200" cy="812800"/>
          </a:xfrm>
          <a:custGeom>
            <a:avLst/>
            <a:gdLst>
              <a:gd name="T0" fmla="*/ 1330642500 w 688"/>
              <a:gd name="T1" fmla="*/ 0 h 512"/>
              <a:gd name="T2" fmla="*/ 1693545000 w 688"/>
              <a:gd name="T3" fmla="*/ 604837500 h 512"/>
              <a:gd name="T4" fmla="*/ 1088707500 w 688"/>
              <a:gd name="T5" fmla="*/ 1209675000 h 512"/>
              <a:gd name="T6" fmla="*/ 0 w 688"/>
              <a:gd name="T7" fmla="*/ 1088707500 h 5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8" h="512">
                <a:moveTo>
                  <a:pt x="528" y="0"/>
                </a:moveTo>
                <a:cubicBezTo>
                  <a:pt x="608" y="80"/>
                  <a:pt x="688" y="160"/>
                  <a:pt x="672" y="240"/>
                </a:cubicBezTo>
                <a:cubicBezTo>
                  <a:pt x="656" y="320"/>
                  <a:pt x="544" y="448"/>
                  <a:pt x="432" y="480"/>
                </a:cubicBezTo>
                <a:cubicBezTo>
                  <a:pt x="320" y="512"/>
                  <a:pt x="160" y="472"/>
                  <a:pt x="0" y="432"/>
                </a:cubicBezTo>
              </a:path>
            </a:pathLst>
          </a:custGeom>
          <a:noFill/>
          <a:ln w="127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08" name="Oval 151"/>
          <p:cNvSpPr>
            <a:spLocks noChangeArrowheads="1"/>
          </p:cNvSpPr>
          <p:nvPr/>
        </p:nvSpPr>
        <p:spPr bwMode="auto">
          <a:xfrm>
            <a:off x="8599489" y="2971800"/>
            <a:ext cx="109537" cy="109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09" name="Freeform 152"/>
          <p:cNvSpPr>
            <a:spLocks/>
          </p:cNvSpPr>
          <p:nvPr/>
        </p:nvSpPr>
        <p:spPr bwMode="auto">
          <a:xfrm>
            <a:off x="5437188" y="3759200"/>
            <a:ext cx="1611312" cy="508000"/>
          </a:xfrm>
          <a:custGeom>
            <a:avLst/>
            <a:gdLst>
              <a:gd name="T0" fmla="*/ 0 w 1015"/>
              <a:gd name="T1" fmla="*/ 241935000 h 320"/>
              <a:gd name="T2" fmla="*/ 362902387 w 1015"/>
              <a:gd name="T3" fmla="*/ 604837500 h 320"/>
              <a:gd name="T4" fmla="*/ 1471770793 w 1015"/>
              <a:gd name="T5" fmla="*/ 786288750 h 320"/>
              <a:gd name="T6" fmla="*/ 2147483647 w 1015"/>
              <a:gd name="T7" fmla="*/ 483870000 h 320"/>
              <a:gd name="T8" fmla="*/ 2147483647 w 1015"/>
              <a:gd name="T9" fmla="*/ 0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5" h="320">
                <a:moveTo>
                  <a:pt x="0" y="96"/>
                </a:moveTo>
                <a:cubicBezTo>
                  <a:pt x="36" y="152"/>
                  <a:pt x="47" y="204"/>
                  <a:pt x="144" y="240"/>
                </a:cubicBezTo>
                <a:cubicBezTo>
                  <a:pt x="241" y="276"/>
                  <a:pt x="448" y="320"/>
                  <a:pt x="584" y="312"/>
                </a:cubicBezTo>
                <a:cubicBezTo>
                  <a:pt x="720" y="304"/>
                  <a:pt x="905" y="244"/>
                  <a:pt x="960" y="192"/>
                </a:cubicBezTo>
                <a:cubicBezTo>
                  <a:pt x="1015" y="140"/>
                  <a:pt x="976" y="72"/>
                  <a:pt x="912" y="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0" name="Oval 153"/>
          <p:cNvSpPr>
            <a:spLocks noChangeArrowheads="1"/>
          </p:cNvSpPr>
          <p:nvPr/>
        </p:nvSpPr>
        <p:spPr bwMode="auto">
          <a:xfrm>
            <a:off x="8713788" y="3530600"/>
            <a:ext cx="1066800" cy="152400"/>
          </a:xfrm>
          <a:prstGeom prst="ellipse">
            <a:avLst/>
          </a:prstGeom>
          <a:solidFill>
            <a:srgbClr val="FF8001"/>
          </a:solidFill>
          <a:ln w="9525">
            <a:solidFill>
              <a:srgbClr val="FFA143"/>
            </a:solidFill>
            <a:round/>
            <a:headEnd/>
            <a:tailEnd/>
          </a:ln>
          <a:effectLst>
            <a:prstShdw prst="shdw13" dist="25344" dir="5395659">
              <a:srgbClr val="9E4F00">
                <a:alpha val="50000"/>
              </a:srgbClr>
            </a:prst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38042" name="Rectangle 154"/>
          <p:cNvSpPr>
            <a:spLocks noChangeArrowheads="1"/>
          </p:cNvSpPr>
          <p:nvPr/>
        </p:nvSpPr>
        <p:spPr bwMode="auto">
          <a:xfrm>
            <a:off x="9236076" y="1320800"/>
            <a:ext cx="74613" cy="22860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38043" name="AutoShape 155"/>
          <p:cNvSpPr>
            <a:spLocks noChangeArrowheads="1"/>
          </p:cNvSpPr>
          <p:nvPr/>
        </p:nvSpPr>
        <p:spPr bwMode="auto">
          <a:xfrm>
            <a:off x="9132888" y="2730500"/>
            <a:ext cx="292100" cy="304800"/>
          </a:xfrm>
          <a:prstGeom prst="plus">
            <a:avLst>
              <a:gd name="adj" fmla="val 25000"/>
            </a:avLst>
          </a:prstGeom>
          <a:gradFill rotWithShape="1">
            <a:gsLst>
              <a:gs pos="0">
                <a:schemeClr val="tx1"/>
              </a:gs>
              <a:gs pos="50000">
                <a:schemeClr val="tx1">
                  <a:gamma/>
                  <a:tint val="0"/>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413" name="Oval 156"/>
          <p:cNvSpPr>
            <a:spLocks noChangeArrowheads="1"/>
          </p:cNvSpPr>
          <p:nvPr/>
        </p:nvSpPr>
        <p:spPr bwMode="auto">
          <a:xfrm>
            <a:off x="9221789" y="2832100"/>
            <a:ext cx="109537" cy="109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414" name="Line 157"/>
          <p:cNvSpPr>
            <a:spLocks noChangeShapeType="1"/>
          </p:cNvSpPr>
          <p:nvPr/>
        </p:nvSpPr>
        <p:spPr bwMode="auto">
          <a:xfrm>
            <a:off x="4732338" y="3930650"/>
            <a:ext cx="41116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5" name="Line 158"/>
          <p:cNvSpPr>
            <a:spLocks noChangeShapeType="1"/>
          </p:cNvSpPr>
          <p:nvPr/>
        </p:nvSpPr>
        <p:spPr bwMode="auto">
          <a:xfrm>
            <a:off x="4846638" y="3787775"/>
            <a:ext cx="41116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6" name="Line 159"/>
          <p:cNvSpPr>
            <a:spLocks noChangeShapeType="1"/>
          </p:cNvSpPr>
          <p:nvPr/>
        </p:nvSpPr>
        <p:spPr bwMode="auto">
          <a:xfrm>
            <a:off x="4932363" y="3730625"/>
            <a:ext cx="41116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17" name="Freeform 160"/>
          <p:cNvSpPr>
            <a:spLocks/>
          </p:cNvSpPr>
          <p:nvPr/>
        </p:nvSpPr>
        <p:spPr bwMode="auto">
          <a:xfrm>
            <a:off x="5187951" y="3724275"/>
            <a:ext cx="233363" cy="203200"/>
          </a:xfrm>
          <a:custGeom>
            <a:avLst/>
            <a:gdLst>
              <a:gd name="T0" fmla="*/ 0 w 147"/>
              <a:gd name="T1" fmla="*/ 274697825 h 128"/>
              <a:gd name="T2" fmla="*/ 367943601 w 147"/>
              <a:gd name="T3" fmla="*/ 0 h 128"/>
              <a:gd name="T4" fmla="*/ 370464556 w 147"/>
              <a:gd name="T5" fmla="*/ 45362813 h 128"/>
              <a:gd name="T6" fmla="*/ 0 w 147"/>
              <a:gd name="T7" fmla="*/ 322580000 h 128"/>
              <a:gd name="T8" fmla="*/ 0 w 147"/>
              <a:gd name="T9" fmla="*/ 274697825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8">
                <a:moveTo>
                  <a:pt x="0" y="109"/>
                </a:moveTo>
                <a:lnTo>
                  <a:pt x="146" y="0"/>
                </a:lnTo>
                <a:lnTo>
                  <a:pt x="147" y="18"/>
                </a:lnTo>
                <a:lnTo>
                  <a:pt x="0" y="128"/>
                </a:lnTo>
                <a:lnTo>
                  <a:pt x="0" y="109"/>
                </a:lnTo>
                <a:close/>
              </a:path>
            </a:pathLst>
          </a:custGeom>
          <a:solidFill>
            <a:srgbClr val="808080"/>
          </a:solidFill>
          <a:ln w="317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8050" name="Group 162"/>
          <p:cNvGrpSpPr>
            <a:grpSpLocks/>
          </p:cNvGrpSpPr>
          <p:nvPr/>
        </p:nvGrpSpPr>
        <p:grpSpPr bwMode="auto">
          <a:xfrm>
            <a:off x="4592638" y="1960135"/>
            <a:ext cx="6330950" cy="1776412"/>
            <a:chOff x="960" y="240"/>
            <a:chExt cx="4612" cy="1728"/>
          </a:xfrm>
        </p:grpSpPr>
        <p:sp>
          <p:nvSpPr>
            <p:cNvPr id="14426" name="Arc 163"/>
            <p:cNvSpPr>
              <a:spLocks/>
            </p:cNvSpPr>
            <p:nvPr/>
          </p:nvSpPr>
          <p:spPr bwMode="auto">
            <a:xfrm>
              <a:off x="2041" y="360"/>
              <a:ext cx="2392" cy="708"/>
            </a:xfrm>
            <a:custGeom>
              <a:avLst/>
              <a:gdLst>
                <a:gd name="T0" fmla="*/ 18 w 43200"/>
                <a:gd name="T1" fmla="*/ 15 h 37644"/>
                <a:gd name="T2" fmla="*/ 112 w 43200"/>
                <a:gd name="T3" fmla="*/ 16 h 37644"/>
                <a:gd name="T4" fmla="*/ 67 w 43200"/>
                <a:gd name="T5" fmla="*/ 9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27" name="Arc 164"/>
            <p:cNvSpPr>
              <a:spLocks/>
            </p:cNvSpPr>
            <p:nvPr/>
          </p:nvSpPr>
          <p:spPr bwMode="auto">
            <a:xfrm rot="10800000">
              <a:off x="2157" y="635"/>
              <a:ext cx="2194" cy="376"/>
            </a:xfrm>
            <a:custGeom>
              <a:avLst/>
              <a:gdLst>
                <a:gd name="T0" fmla="*/ 100 w 43200"/>
                <a:gd name="T1" fmla="*/ 0 h 36537"/>
                <a:gd name="T2" fmla="*/ 15 w 43200"/>
                <a:gd name="T3" fmla="*/ 0 h 36537"/>
                <a:gd name="T4" fmla="*/ 56 w 43200"/>
                <a:gd name="T5" fmla="*/ 2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28" name="Arc 165"/>
            <p:cNvSpPr>
              <a:spLocks/>
            </p:cNvSpPr>
            <p:nvPr/>
          </p:nvSpPr>
          <p:spPr bwMode="auto">
            <a:xfrm>
              <a:off x="1772" y="1112"/>
              <a:ext cx="2990" cy="778"/>
            </a:xfrm>
            <a:custGeom>
              <a:avLst/>
              <a:gdLst>
                <a:gd name="T0" fmla="*/ 157 w 43200"/>
                <a:gd name="T1" fmla="*/ 0 h 40086"/>
                <a:gd name="T2" fmla="*/ 43 w 43200"/>
                <a:gd name="T3" fmla="*/ 0 h 40086"/>
                <a:gd name="T4" fmla="*/ 103 w 43200"/>
                <a:gd name="T5" fmla="*/ 3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29" name="Arc 166"/>
            <p:cNvSpPr>
              <a:spLocks/>
            </p:cNvSpPr>
            <p:nvPr/>
          </p:nvSpPr>
          <p:spPr bwMode="auto">
            <a:xfrm rot="10800000">
              <a:off x="2057" y="1168"/>
              <a:ext cx="2413" cy="584"/>
            </a:xfrm>
            <a:custGeom>
              <a:avLst/>
              <a:gdLst>
                <a:gd name="T0" fmla="*/ 21 w 43200"/>
                <a:gd name="T1" fmla="*/ 16 h 37403"/>
                <a:gd name="T2" fmla="*/ 116 w 43200"/>
                <a:gd name="T3" fmla="*/ 15 h 37403"/>
                <a:gd name="T4" fmla="*/ 67 w 43200"/>
                <a:gd name="T5" fmla="*/ 9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0" name="Arc 167"/>
            <p:cNvSpPr>
              <a:spLocks/>
            </p:cNvSpPr>
            <p:nvPr/>
          </p:nvSpPr>
          <p:spPr bwMode="auto">
            <a:xfrm>
              <a:off x="2140" y="1196"/>
              <a:ext cx="2194" cy="378"/>
            </a:xfrm>
            <a:custGeom>
              <a:avLst/>
              <a:gdLst>
                <a:gd name="T0" fmla="*/ 96 w 43200"/>
                <a:gd name="T1" fmla="*/ 0 h 36715"/>
                <a:gd name="T2" fmla="*/ 12 w 43200"/>
                <a:gd name="T3" fmla="*/ 0 h 36715"/>
                <a:gd name="T4" fmla="*/ 56 w 43200"/>
                <a:gd name="T5" fmla="*/ 2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1" name="Arc 168"/>
            <p:cNvSpPr>
              <a:spLocks/>
            </p:cNvSpPr>
            <p:nvPr/>
          </p:nvSpPr>
          <p:spPr bwMode="auto">
            <a:xfrm rot="10800000">
              <a:off x="1783" y="290"/>
              <a:ext cx="2962" cy="806"/>
            </a:xfrm>
            <a:custGeom>
              <a:avLst/>
              <a:gdLst>
                <a:gd name="T0" fmla="*/ 162 w 43200"/>
                <a:gd name="T1" fmla="*/ 0 h 39838"/>
                <a:gd name="T2" fmla="*/ 47 w 43200"/>
                <a:gd name="T3" fmla="*/ 0 h 39838"/>
                <a:gd name="T4" fmla="*/ 102 w 43200"/>
                <a:gd name="T5" fmla="*/ 3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2" name="Arc 169"/>
            <p:cNvSpPr>
              <a:spLocks/>
            </p:cNvSpPr>
            <p:nvPr/>
          </p:nvSpPr>
          <p:spPr bwMode="auto">
            <a:xfrm rot="21148944">
              <a:off x="2949" y="1131"/>
              <a:ext cx="2276" cy="748"/>
            </a:xfrm>
            <a:custGeom>
              <a:avLst/>
              <a:gdLst>
                <a:gd name="T0" fmla="*/ 123 w 21600"/>
                <a:gd name="T1" fmla="*/ 0 h 28984"/>
                <a:gd name="T2" fmla="*/ 210 w 21600"/>
                <a:gd name="T3" fmla="*/ 19 h 28984"/>
                <a:gd name="T4" fmla="*/ 0 w 21600"/>
                <a:gd name="T5" fmla="*/ 12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3" name="Arc 170"/>
            <p:cNvSpPr>
              <a:spLocks/>
            </p:cNvSpPr>
            <p:nvPr/>
          </p:nvSpPr>
          <p:spPr bwMode="auto">
            <a:xfrm rot="10501297">
              <a:off x="1379" y="373"/>
              <a:ext cx="1982" cy="734"/>
            </a:xfrm>
            <a:custGeom>
              <a:avLst/>
              <a:gdLst>
                <a:gd name="T0" fmla="*/ 93 w 21600"/>
                <a:gd name="T1" fmla="*/ 0 h 28481"/>
                <a:gd name="T2" fmla="*/ 161 w 21600"/>
                <a:gd name="T3" fmla="*/ 19 h 28481"/>
                <a:gd name="T4" fmla="*/ 0 w 21600"/>
                <a:gd name="T5" fmla="*/ 12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4" name="Arc 171"/>
            <p:cNvSpPr>
              <a:spLocks/>
            </p:cNvSpPr>
            <p:nvPr/>
          </p:nvSpPr>
          <p:spPr bwMode="auto">
            <a:xfrm>
              <a:off x="1279" y="1098"/>
              <a:ext cx="1744" cy="747"/>
            </a:xfrm>
            <a:custGeom>
              <a:avLst/>
              <a:gdLst>
                <a:gd name="T0" fmla="*/ 12 w 21600"/>
                <a:gd name="T1" fmla="*/ 19 h 28938"/>
                <a:gd name="T2" fmla="*/ 90 w 21600"/>
                <a:gd name="T3" fmla="*/ 0 h 28938"/>
                <a:gd name="T4" fmla="*/ 141 w 21600"/>
                <a:gd name="T5" fmla="*/ 13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5" name="Line 172"/>
            <p:cNvSpPr>
              <a:spLocks noChangeShapeType="1"/>
            </p:cNvSpPr>
            <p:nvPr/>
          </p:nvSpPr>
          <p:spPr bwMode="auto">
            <a:xfrm>
              <a:off x="4038" y="1104"/>
              <a:ext cx="153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36" name="Arc 173"/>
            <p:cNvSpPr>
              <a:spLocks/>
            </p:cNvSpPr>
            <p:nvPr/>
          </p:nvSpPr>
          <p:spPr bwMode="auto">
            <a:xfrm rot="549166">
              <a:off x="3048" y="327"/>
              <a:ext cx="2202" cy="745"/>
            </a:xfrm>
            <a:custGeom>
              <a:avLst/>
              <a:gdLst>
                <a:gd name="T0" fmla="*/ 194 w 21600"/>
                <a:gd name="T1" fmla="*/ 0 h 28850"/>
                <a:gd name="T2" fmla="*/ 124 w 21600"/>
                <a:gd name="T3" fmla="*/ 19 h 28850"/>
                <a:gd name="T4" fmla="*/ 0 w 21600"/>
                <a:gd name="T5" fmla="*/ 7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7" name="Arc 174"/>
            <p:cNvSpPr>
              <a:spLocks/>
            </p:cNvSpPr>
            <p:nvPr/>
          </p:nvSpPr>
          <p:spPr bwMode="auto">
            <a:xfrm rot="10800000">
              <a:off x="1578" y="240"/>
              <a:ext cx="3331" cy="840"/>
            </a:xfrm>
            <a:custGeom>
              <a:avLst/>
              <a:gdLst>
                <a:gd name="T0" fmla="*/ 195 w 43200"/>
                <a:gd name="T1" fmla="*/ 0 h 40592"/>
                <a:gd name="T2" fmla="*/ 67 w 43200"/>
                <a:gd name="T3" fmla="*/ 0 h 40592"/>
                <a:gd name="T4" fmla="*/ 128 w 43200"/>
                <a:gd name="T5" fmla="*/ 8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8" name="Arc 175"/>
            <p:cNvSpPr>
              <a:spLocks/>
            </p:cNvSpPr>
            <p:nvPr/>
          </p:nvSpPr>
          <p:spPr bwMode="auto">
            <a:xfrm>
              <a:off x="1594" y="1126"/>
              <a:ext cx="3346" cy="842"/>
            </a:xfrm>
            <a:custGeom>
              <a:avLst/>
              <a:gdLst>
                <a:gd name="T0" fmla="*/ 190 w 43200"/>
                <a:gd name="T1" fmla="*/ 0 h 40712"/>
                <a:gd name="T2" fmla="*/ 62 w 43200"/>
                <a:gd name="T3" fmla="*/ 0 h 40712"/>
                <a:gd name="T4" fmla="*/ 130 w 43200"/>
                <a:gd name="T5" fmla="*/ 8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39" name="Arc 176"/>
            <p:cNvSpPr>
              <a:spLocks/>
            </p:cNvSpPr>
            <p:nvPr/>
          </p:nvSpPr>
          <p:spPr bwMode="auto">
            <a:xfrm rot="299958">
              <a:off x="2772" y="443"/>
              <a:ext cx="2784" cy="668"/>
            </a:xfrm>
            <a:custGeom>
              <a:avLst/>
              <a:gdLst>
                <a:gd name="T0" fmla="*/ 338 w 21600"/>
                <a:gd name="T1" fmla="*/ 0 h 26319"/>
                <a:gd name="T2" fmla="*/ 167 w 21600"/>
                <a:gd name="T3" fmla="*/ 17 h 26319"/>
                <a:gd name="T4" fmla="*/ 0 w 21600"/>
                <a:gd name="T5" fmla="*/ 5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40" name="Arc 177"/>
            <p:cNvSpPr>
              <a:spLocks/>
            </p:cNvSpPr>
            <p:nvPr/>
          </p:nvSpPr>
          <p:spPr bwMode="auto">
            <a:xfrm rot="-451056">
              <a:off x="2800" y="1085"/>
              <a:ext cx="2666" cy="747"/>
            </a:xfrm>
            <a:custGeom>
              <a:avLst/>
              <a:gdLst>
                <a:gd name="T0" fmla="*/ 160 w 21600"/>
                <a:gd name="T1" fmla="*/ 0 h 28922"/>
                <a:gd name="T2" fmla="*/ 291 w 21600"/>
                <a:gd name="T3" fmla="*/ 19 h 28922"/>
                <a:gd name="T4" fmla="*/ 0 w 21600"/>
                <a:gd name="T5" fmla="*/ 13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41" name="Arc 178"/>
            <p:cNvSpPr>
              <a:spLocks/>
            </p:cNvSpPr>
            <p:nvPr/>
          </p:nvSpPr>
          <p:spPr bwMode="auto">
            <a:xfrm rot="10416522">
              <a:off x="1071" y="433"/>
              <a:ext cx="2408" cy="676"/>
            </a:xfrm>
            <a:custGeom>
              <a:avLst/>
              <a:gdLst>
                <a:gd name="T0" fmla="*/ 127 w 21600"/>
                <a:gd name="T1" fmla="*/ 0 h 26206"/>
                <a:gd name="T2" fmla="*/ 253 w 21600"/>
                <a:gd name="T3" fmla="*/ 17 h 26206"/>
                <a:gd name="T4" fmla="*/ 0 w 21600"/>
                <a:gd name="T5" fmla="*/ 13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42" name="Arc 179"/>
            <p:cNvSpPr>
              <a:spLocks/>
            </p:cNvSpPr>
            <p:nvPr/>
          </p:nvSpPr>
          <p:spPr bwMode="auto">
            <a:xfrm rot="287305">
              <a:off x="1070" y="1085"/>
              <a:ext cx="1922" cy="656"/>
            </a:xfrm>
            <a:custGeom>
              <a:avLst/>
              <a:gdLst>
                <a:gd name="T0" fmla="*/ 5 w 21600"/>
                <a:gd name="T1" fmla="*/ 17 h 25397"/>
                <a:gd name="T2" fmla="*/ 115 w 21600"/>
                <a:gd name="T3" fmla="*/ 0 h 25397"/>
                <a:gd name="T4" fmla="*/ 171 w 21600"/>
                <a:gd name="T5" fmla="*/ 14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43" name="Line 180"/>
            <p:cNvSpPr>
              <a:spLocks noChangeShapeType="1"/>
            </p:cNvSpPr>
            <p:nvPr/>
          </p:nvSpPr>
          <p:spPr bwMode="auto">
            <a:xfrm>
              <a:off x="960" y="1115"/>
              <a:ext cx="143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44" name="Line 181"/>
            <p:cNvSpPr>
              <a:spLocks noChangeShapeType="1"/>
            </p:cNvSpPr>
            <p:nvPr/>
          </p:nvSpPr>
          <p:spPr bwMode="auto">
            <a:xfrm rot="-5400000">
              <a:off x="3148" y="1930"/>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45" name="Line 182"/>
            <p:cNvSpPr>
              <a:spLocks noChangeShapeType="1"/>
            </p:cNvSpPr>
            <p:nvPr/>
          </p:nvSpPr>
          <p:spPr bwMode="auto">
            <a:xfrm rot="-5280000">
              <a:off x="3149" y="1822"/>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46" name="Line 183"/>
            <p:cNvSpPr>
              <a:spLocks noChangeShapeType="1"/>
            </p:cNvSpPr>
            <p:nvPr/>
          </p:nvSpPr>
          <p:spPr bwMode="auto">
            <a:xfrm rot="16320000">
              <a:off x="3187" y="1714"/>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47" name="Line 184"/>
            <p:cNvSpPr>
              <a:spLocks noChangeShapeType="1"/>
            </p:cNvSpPr>
            <p:nvPr/>
          </p:nvSpPr>
          <p:spPr bwMode="auto">
            <a:xfrm rot="16140000" flipH="1">
              <a:off x="3153" y="1527"/>
              <a:ext cx="1" cy="121"/>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48" name="Line 185"/>
            <p:cNvSpPr>
              <a:spLocks noChangeShapeType="1"/>
            </p:cNvSpPr>
            <p:nvPr/>
          </p:nvSpPr>
          <p:spPr bwMode="auto">
            <a:xfrm rot="16080000">
              <a:off x="3160" y="361"/>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49" name="Line 186"/>
            <p:cNvSpPr>
              <a:spLocks noChangeShapeType="1"/>
            </p:cNvSpPr>
            <p:nvPr/>
          </p:nvSpPr>
          <p:spPr bwMode="auto">
            <a:xfrm rot="16260000">
              <a:off x="3162" y="603"/>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0" name="Line 187"/>
            <p:cNvSpPr>
              <a:spLocks noChangeShapeType="1"/>
            </p:cNvSpPr>
            <p:nvPr/>
          </p:nvSpPr>
          <p:spPr bwMode="auto">
            <a:xfrm rot="-5340000">
              <a:off x="3163" y="289"/>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1" name="Line 188"/>
            <p:cNvSpPr>
              <a:spLocks noChangeShapeType="1"/>
            </p:cNvSpPr>
            <p:nvPr/>
          </p:nvSpPr>
          <p:spPr bwMode="auto">
            <a:xfrm rot="-5340000">
              <a:off x="3162" y="202"/>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2" name="Line 189"/>
            <p:cNvSpPr>
              <a:spLocks noChangeShapeType="1"/>
            </p:cNvSpPr>
            <p:nvPr/>
          </p:nvSpPr>
          <p:spPr bwMode="auto">
            <a:xfrm rot="4260000">
              <a:off x="4470" y="951"/>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3" name="Line 190"/>
            <p:cNvSpPr>
              <a:spLocks noChangeShapeType="1"/>
            </p:cNvSpPr>
            <p:nvPr/>
          </p:nvSpPr>
          <p:spPr bwMode="auto">
            <a:xfrm rot="3600000">
              <a:off x="4664" y="923"/>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4" name="Line 191"/>
            <p:cNvSpPr>
              <a:spLocks noChangeShapeType="1"/>
            </p:cNvSpPr>
            <p:nvPr/>
          </p:nvSpPr>
          <p:spPr bwMode="auto">
            <a:xfrm rot="6720000">
              <a:off x="4514" y="1210"/>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5" name="Line 192"/>
            <p:cNvSpPr>
              <a:spLocks noChangeShapeType="1"/>
            </p:cNvSpPr>
            <p:nvPr/>
          </p:nvSpPr>
          <p:spPr bwMode="auto">
            <a:xfrm rot="7500000">
              <a:off x="4783" y="1281"/>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6" name="Line 193"/>
            <p:cNvSpPr>
              <a:spLocks noChangeShapeType="1"/>
            </p:cNvSpPr>
            <p:nvPr/>
          </p:nvSpPr>
          <p:spPr bwMode="auto">
            <a:xfrm rot="6780000">
              <a:off x="4984" y="1188"/>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7" name="Line 194"/>
            <p:cNvSpPr>
              <a:spLocks noChangeShapeType="1"/>
            </p:cNvSpPr>
            <p:nvPr/>
          </p:nvSpPr>
          <p:spPr bwMode="auto">
            <a:xfrm rot="6780000">
              <a:off x="5199" y="1123"/>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8" name="Line 195"/>
            <p:cNvSpPr>
              <a:spLocks noChangeShapeType="1"/>
            </p:cNvSpPr>
            <p:nvPr/>
          </p:nvSpPr>
          <p:spPr bwMode="auto">
            <a:xfrm rot="5400000">
              <a:off x="5416" y="1067"/>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59" name="Line 196"/>
            <p:cNvSpPr>
              <a:spLocks noChangeShapeType="1"/>
            </p:cNvSpPr>
            <p:nvPr/>
          </p:nvSpPr>
          <p:spPr bwMode="auto">
            <a:xfrm rot="3840000">
              <a:off x="5088" y="940"/>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0" name="Line 197"/>
            <p:cNvSpPr>
              <a:spLocks noChangeShapeType="1"/>
            </p:cNvSpPr>
            <p:nvPr/>
          </p:nvSpPr>
          <p:spPr bwMode="auto">
            <a:xfrm rot="4020000">
              <a:off x="5213" y="976"/>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1" name="Line 198"/>
            <p:cNvSpPr>
              <a:spLocks noChangeShapeType="1"/>
            </p:cNvSpPr>
            <p:nvPr/>
          </p:nvSpPr>
          <p:spPr bwMode="auto">
            <a:xfrm rot="4080000">
              <a:off x="2059" y="1175"/>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2" name="Line 199"/>
            <p:cNvSpPr>
              <a:spLocks noChangeShapeType="1"/>
            </p:cNvSpPr>
            <p:nvPr/>
          </p:nvSpPr>
          <p:spPr bwMode="auto">
            <a:xfrm rot="3360000">
              <a:off x="1859" y="1209"/>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3" name="Line 200"/>
            <p:cNvSpPr>
              <a:spLocks noChangeShapeType="1"/>
            </p:cNvSpPr>
            <p:nvPr/>
          </p:nvSpPr>
          <p:spPr bwMode="auto">
            <a:xfrm rot="3540000">
              <a:off x="1607" y="1257"/>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4" name="Line 201"/>
            <p:cNvSpPr>
              <a:spLocks noChangeShapeType="1"/>
            </p:cNvSpPr>
            <p:nvPr/>
          </p:nvSpPr>
          <p:spPr bwMode="auto">
            <a:xfrm rot="3720000">
              <a:off x="1368" y="1238"/>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5" name="Line 202"/>
            <p:cNvSpPr>
              <a:spLocks noChangeShapeType="1"/>
            </p:cNvSpPr>
            <p:nvPr/>
          </p:nvSpPr>
          <p:spPr bwMode="auto">
            <a:xfrm rot="5400000">
              <a:off x="1201" y="1078"/>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6" name="Line 203"/>
            <p:cNvSpPr>
              <a:spLocks noChangeShapeType="1"/>
            </p:cNvSpPr>
            <p:nvPr/>
          </p:nvSpPr>
          <p:spPr bwMode="auto">
            <a:xfrm rot="6540000">
              <a:off x="2068" y="965"/>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7" name="Line 204"/>
            <p:cNvSpPr>
              <a:spLocks noChangeShapeType="1"/>
            </p:cNvSpPr>
            <p:nvPr/>
          </p:nvSpPr>
          <p:spPr bwMode="auto">
            <a:xfrm rot="7440000">
              <a:off x="1877" y="905"/>
              <a:ext cx="0" cy="74"/>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8" name="Line 205"/>
            <p:cNvSpPr>
              <a:spLocks noChangeShapeType="1"/>
            </p:cNvSpPr>
            <p:nvPr/>
          </p:nvSpPr>
          <p:spPr bwMode="auto">
            <a:xfrm rot="7440000">
              <a:off x="1593" y="914"/>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69" name="Line 206"/>
            <p:cNvSpPr>
              <a:spLocks noChangeShapeType="1"/>
            </p:cNvSpPr>
            <p:nvPr/>
          </p:nvSpPr>
          <p:spPr bwMode="auto">
            <a:xfrm rot="6720000">
              <a:off x="1360" y="957"/>
              <a:ext cx="0" cy="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3" name="Text Box 2"/>
          <p:cNvSpPr txBox="1">
            <a:spLocks noChangeArrowheads="1"/>
          </p:cNvSpPr>
          <p:nvPr/>
        </p:nvSpPr>
        <p:spPr bwMode="auto">
          <a:xfrm>
            <a:off x="587137" y="274277"/>
            <a:ext cx="111089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n-US" altLang="vi-VN" b="1" i="1" dirty="0" smtClean="0"/>
              <a:t>C4:</a:t>
            </a:r>
            <a:r>
              <a:rPr lang="en-US" altLang="vi-VN" b="1" i="1" dirty="0" smtClean="0">
                <a:solidFill>
                  <a:srgbClr val="006600"/>
                </a:solidFill>
              </a:rPr>
              <a:t> Vận dụng nhận xét trên để giải thích vì sao trong thí nghiệm hình 31.3. khi đóng hay ngắt mạch điện của nam châm điện thì trong cuộn dây dẫn kín xuất hiện dòng điện cảm ứng</a:t>
            </a:r>
            <a:endParaRPr lang="en-US" altLang="vi-VN" b="1" i="1" dirty="0">
              <a:solidFill>
                <a:srgbClr val="006600"/>
              </a:solidFill>
            </a:endParaRPr>
          </a:p>
        </p:txBody>
      </p:sp>
      <p:sp>
        <p:nvSpPr>
          <p:cNvPr id="207" name="Text Box 209"/>
          <p:cNvSpPr txBox="1">
            <a:spLocks noChangeArrowheads="1"/>
          </p:cNvSpPr>
          <p:nvPr/>
        </p:nvSpPr>
        <p:spPr bwMode="auto">
          <a:xfrm>
            <a:off x="1066800" y="4975225"/>
            <a:ext cx="9482138"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vi-VN" sz="2800" dirty="0">
                <a:solidFill>
                  <a:srgbClr val="FF3399"/>
                </a:solidFill>
                <a:sym typeface="Wingdings" panose="05000000000000000000" pitchFamily="2" charset="2"/>
              </a:rPr>
              <a:t></a:t>
            </a:r>
            <a:r>
              <a:rPr lang="en-US" altLang="vi-VN" sz="1800" dirty="0">
                <a:solidFill>
                  <a:srgbClr val="FF3399"/>
                </a:solidFill>
              </a:rPr>
              <a:t> </a:t>
            </a:r>
            <a:r>
              <a:rPr lang="en-US" altLang="vi-VN" sz="2000" dirty="0">
                <a:solidFill>
                  <a:srgbClr val="FF3399"/>
                </a:solidFill>
              </a:rPr>
              <a:t>Khi đóng hay ngắt mạch điện, từ trường của nam châm đột ngột xuất hiện hay biến mất, </a:t>
            </a:r>
            <a:r>
              <a:rPr lang="en-US" altLang="vi-VN" sz="2000" dirty="0">
                <a:solidFill>
                  <a:srgbClr val="FF0000"/>
                </a:solidFill>
              </a:rPr>
              <a:t>số đường sức từ </a:t>
            </a:r>
            <a:r>
              <a:rPr lang="en-US" altLang="vi-VN" sz="2000" dirty="0">
                <a:solidFill>
                  <a:srgbClr val="FF3399"/>
                </a:solidFill>
              </a:rPr>
              <a:t>xuyên qua tiết diện </a:t>
            </a:r>
            <a:r>
              <a:rPr lang="en-US" altLang="vi-VN" sz="2000" dirty="0">
                <a:solidFill>
                  <a:srgbClr val="FF0000"/>
                </a:solidFill>
              </a:rPr>
              <a:t>S</a:t>
            </a:r>
            <a:r>
              <a:rPr lang="en-US" altLang="vi-VN" sz="2000" dirty="0">
                <a:solidFill>
                  <a:srgbClr val="FF3399"/>
                </a:solidFill>
              </a:rPr>
              <a:t> của cuộn dây dẫn </a:t>
            </a:r>
            <a:r>
              <a:rPr lang="en-US" altLang="vi-VN" sz="2000" dirty="0">
                <a:solidFill>
                  <a:srgbClr val="FF0000"/>
                </a:solidFill>
              </a:rPr>
              <a:t>tăng,giảm</a:t>
            </a:r>
            <a:r>
              <a:rPr lang="en-US" altLang="vi-VN" sz="2000" dirty="0">
                <a:solidFill>
                  <a:srgbClr val="FF3399"/>
                </a:solidFill>
              </a:rPr>
              <a:t>, do đó trong cuộn dây xuất hiện dòng điện cảm ứng. </a:t>
            </a:r>
          </a:p>
        </p:txBody>
      </p:sp>
    </p:spTree>
    <p:extLst>
      <p:ext uri="{BB962C8B-B14F-4D97-AF65-F5344CB8AC3E}">
        <p14:creationId xmlns:p14="http://schemas.microsoft.com/office/powerpoint/2010/main" val="3946349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380000">
                                      <p:cBhvr>
                                        <p:cTn id="10" dur="1000" fill="hold"/>
                                        <p:tgtEl>
                                          <p:spTgt spid="38031"/>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1" presetID="26" presetClass="emph" presetSubtype="0" fill="hold" grpId="0" nodeType="withEffect">
                                  <p:stCondLst>
                                    <p:cond delay="1000"/>
                                  </p:stCondLst>
                                  <p:childTnLst>
                                    <p:animEffect transition="out" filter="fade">
                                      <p:cBhvr>
                                        <p:cTn id="12" dur="700" tmFilter="0, 0; .2, .5; .8, .5; 1, 0"/>
                                        <p:tgtEl>
                                          <p:spTgt spid="37891"/>
                                        </p:tgtEl>
                                      </p:cBhvr>
                                    </p:animEffect>
                                    <p:animScale>
                                      <p:cBhvr>
                                        <p:cTn id="13" dur="350" autoRev="1" fill="hold"/>
                                        <p:tgtEl>
                                          <p:spTgt spid="37891"/>
                                        </p:tgtEl>
                                      </p:cBhvr>
                                      <p:by x="105000" y="105000"/>
                                    </p:animScale>
                                  </p:childTnLst>
                                </p:cTn>
                              </p:par>
                              <p:par>
                                <p:cTn id="14" presetID="55" presetClass="entr" presetSubtype="0" fill="hold" nodeType="withEffect">
                                  <p:stCondLst>
                                    <p:cond delay="1000"/>
                                  </p:stCondLst>
                                  <p:childTnLst>
                                    <p:set>
                                      <p:cBhvr>
                                        <p:cTn id="15" dur="1" fill="hold">
                                          <p:stCondLst>
                                            <p:cond delay="0"/>
                                          </p:stCondLst>
                                        </p:cTn>
                                        <p:tgtEl>
                                          <p:spTgt spid="38050"/>
                                        </p:tgtEl>
                                        <p:attrNameLst>
                                          <p:attrName>style.visibility</p:attrName>
                                        </p:attrNameLst>
                                      </p:cBhvr>
                                      <p:to>
                                        <p:strVal val="visible"/>
                                      </p:to>
                                    </p:set>
                                    <p:anim calcmode="lin" valueType="num">
                                      <p:cBhvr>
                                        <p:cTn id="16" dur="500" fill="hold"/>
                                        <p:tgtEl>
                                          <p:spTgt spid="38050"/>
                                        </p:tgtEl>
                                        <p:attrNameLst>
                                          <p:attrName>ppt_w</p:attrName>
                                        </p:attrNameLst>
                                      </p:cBhvr>
                                      <p:tavLst>
                                        <p:tav tm="0">
                                          <p:val>
                                            <p:strVal val="#ppt_w*0.70"/>
                                          </p:val>
                                        </p:tav>
                                        <p:tav tm="100000">
                                          <p:val>
                                            <p:strVal val="#ppt_w"/>
                                          </p:val>
                                        </p:tav>
                                      </p:tavLst>
                                    </p:anim>
                                    <p:anim calcmode="lin" valueType="num">
                                      <p:cBhvr>
                                        <p:cTn id="17" dur="500" fill="hold"/>
                                        <p:tgtEl>
                                          <p:spTgt spid="38050"/>
                                        </p:tgtEl>
                                        <p:attrNameLst>
                                          <p:attrName>ppt_h</p:attrName>
                                        </p:attrNameLst>
                                      </p:cBhvr>
                                      <p:tavLst>
                                        <p:tav tm="0">
                                          <p:val>
                                            <p:strVal val="#ppt_h"/>
                                          </p:val>
                                        </p:tav>
                                        <p:tav tm="100000">
                                          <p:val>
                                            <p:strVal val="#ppt_h"/>
                                          </p:val>
                                        </p:tav>
                                      </p:tavLst>
                                    </p:anim>
                                    <p:animEffect transition="in" filter="fade">
                                      <p:cBhvr>
                                        <p:cTn id="18" dur="500"/>
                                        <p:tgtEl>
                                          <p:spTgt spid="380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1380000">
                                      <p:cBhvr>
                                        <p:cTn id="22" dur="2000" fill="hold"/>
                                        <p:tgtEl>
                                          <p:spTgt spid="38031"/>
                                        </p:tgtEl>
                                        <p:attrNameLst>
                                          <p:attrName>r</p:attrName>
                                        </p:attrNameLst>
                                      </p:cBhvr>
                                    </p:animRot>
                                  </p:childTnLst>
                                </p:cTn>
                              </p:par>
                              <p:par>
                                <p:cTn id="23" presetID="26" presetClass="emph" presetSubtype="0" fill="hold" grpId="0" nodeType="withEffect">
                                  <p:stCondLst>
                                    <p:cond delay="1000"/>
                                  </p:stCondLst>
                                  <p:childTnLst>
                                    <p:animEffect transition="out" filter="fade">
                                      <p:cBhvr>
                                        <p:cTn id="24" dur="700" tmFilter="0, 0; .2, .5; .8, .5; 1, 0"/>
                                        <p:tgtEl>
                                          <p:spTgt spid="37892"/>
                                        </p:tgtEl>
                                      </p:cBhvr>
                                    </p:animEffect>
                                    <p:animScale>
                                      <p:cBhvr>
                                        <p:cTn id="25" dur="350" autoRev="1" fill="hold"/>
                                        <p:tgtEl>
                                          <p:spTgt spid="37892"/>
                                        </p:tgtEl>
                                      </p:cBhvr>
                                      <p:by x="105000" y="105000"/>
                                    </p:animScale>
                                  </p:childTnLst>
                                </p:cTn>
                              </p:par>
                              <p:par>
                                <p:cTn id="26" presetID="55" presetClass="exit" presetSubtype="0" fill="hold" nodeType="withEffect">
                                  <p:stCondLst>
                                    <p:cond delay="1000"/>
                                  </p:stCondLst>
                                  <p:childTnLst>
                                    <p:anim calcmode="lin" valueType="num">
                                      <p:cBhvr>
                                        <p:cTn id="27" dur="500"/>
                                        <p:tgtEl>
                                          <p:spTgt spid="38050"/>
                                        </p:tgtEl>
                                        <p:attrNameLst>
                                          <p:attrName>ppt_w</p:attrName>
                                        </p:attrNameLst>
                                      </p:cBhvr>
                                      <p:tavLst>
                                        <p:tav tm="0">
                                          <p:val>
                                            <p:strVal val="ppt_w"/>
                                          </p:val>
                                        </p:tav>
                                        <p:tav tm="100000">
                                          <p:val>
                                            <p:strVal val="ppt_w*0.70"/>
                                          </p:val>
                                        </p:tav>
                                      </p:tavLst>
                                    </p:anim>
                                    <p:anim calcmode="lin" valueType="num">
                                      <p:cBhvr>
                                        <p:cTn id="28" dur="500"/>
                                        <p:tgtEl>
                                          <p:spTgt spid="38050"/>
                                        </p:tgtEl>
                                        <p:attrNameLst>
                                          <p:attrName>ppt_h</p:attrName>
                                        </p:attrNameLst>
                                      </p:cBhvr>
                                      <p:tavLst>
                                        <p:tav tm="0">
                                          <p:val>
                                            <p:strVal val="ppt_h"/>
                                          </p:val>
                                        </p:tav>
                                        <p:tav tm="100000">
                                          <p:val>
                                            <p:strVal val="ppt_h"/>
                                          </p:val>
                                        </p:tav>
                                      </p:tavLst>
                                    </p:anim>
                                    <p:animEffect transition="out" filter="fade">
                                      <p:cBhvr>
                                        <p:cTn id="29" dur="500"/>
                                        <p:tgtEl>
                                          <p:spTgt spid="38050"/>
                                        </p:tgtEl>
                                      </p:cBhvr>
                                    </p:animEffect>
                                    <p:set>
                                      <p:cBhvr>
                                        <p:cTn id="30" dur="1" fill="hold">
                                          <p:stCondLst>
                                            <p:cond delay="499"/>
                                          </p:stCondLst>
                                        </p:cTn>
                                        <p:tgtEl>
                                          <p:spTgt spid="380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07"/>
                                        </p:tgtEl>
                                        <p:attrNameLst>
                                          <p:attrName>style.visibility</p:attrName>
                                        </p:attrNameLst>
                                      </p:cBhvr>
                                      <p:to>
                                        <p:strVal val="visible"/>
                                      </p:to>
                                    </p:set>
                                    <p:animEffect transition="in" filter="diamond(in)">
                                      <p:cBhvr>
                                        <p:cTn id="35" dur="2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213" grpId="0" autoUpdateAnimBg="0"/>
      <p:bldP spid="2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67285" y="612283"/>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2000" b="1" i="1" u="sng" dirty="0">
                <a:solidFill>
                  <a:schemeClr val="accent2"/>
                </a:solidFill>
              </a:rPr>
              <a:t>NHẬN XÉT 1:</a:t>
            </a:r>
          </a:p>
        </p:txBody>
      </p:sp>
      <p:sp>
        <p:nvSpPr>
          <p:cNvPr id="11267" name="Text Box 6" descr="10%"/>
          <p:cNvSpPr txBox="1">
            <a:spLocks noChangeArrowheads="1"/>
          </p:cNvSpPr>
          <p:nvPr/>
        </p:nvSpPr>
        <p:spPr bwMode="auto">
          <a:xfrm>
            <a:off x="1066800" y="1050966"/>
            <a:ext cx="10383672" cy="1200329"/>
          </a:xfrm>
          <a:prstGeom prst="rect">
            <a:avLst/>
          </a:prstGeom>
          <a:pattFill prst="pct10">
            <a:fgClr>
              <a:schemeClr val="accent1"/>
            </a:fgClr>
            <a:bgClr>
              <a:schemeClr val="bg1"/>
            </a:bgClr>
          </a:pattFill>
          <a:ln w="9525" algn="ctr">
            <a:solidFill>
              <a:schemeClr val="accent1"/>
            </a:solidFill>
            <a:prstDash val="lgDashDot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vi-VN" dirty="0">
                <a:solidFill>
                  <a:srgbClr val="FF3300"/>
                </a:solidFill>
                <a:sym typeface="Wingdings" panose="05000000000000000000" pitchFamily="2" charset="2"/>
              </a:rPr>
              <a:t></a:t>
            </a:r>
            <a:r>
              <a:rPr lang="en-US" altLang="vi-VN" dirty="0"/>
              <a:t> </a:t>
            </a:r>
            <a:r>
              <a:rPr lang="en-US" altLang="vi-VN" b="1" i="1" dirty="0">
                <a:solidFill>
                  <a:srgbClr val="0000FF"/>
                </a:solidFill>
              </a:rPr>
              <a:t>Khi đưa một cực của nam châm lại </a:t>
            </a:r>
            <a:r>
              <a:rPr lang="en-US" altLang="vi-VN" b="1" i="1" dirty="0">
                <a:solidFill>
                  <a:srgbClr val="FF0000"/>
                </a:solidFill>
              </a:rPr>
              <a:t>gần</a:t>
            </a:r>
            <a:r>
              <a:rPr lang="en-US" altLang="vi-VN" b="1" i="1" dirty="0">
                <a:solidFill>
                  <a:srgbClr val="0000FF"/>
                </a:solidFill>
              </a:rPr>
              <a:t> hay </a:t>
            </a:r>
            <a:r>
              <a:rPr lang="en-US" altLang="vi-VN" b="1" i="1" dirty="0">
                <a:solidFill>
                  <a:srgbClr val="FF0000"/>
                </a:solidFill>
              </a:rPr>
              <a:t>xa</a:t>
            </a:r>
            <a:r>
              <a:rPr lang="en-US" altLang="vi-VN" b="1" i="1" dirty="0">
                <a:solidFill>
                  <a:srgbClr val="0000FF"/>
                </a:solidFill>
              </a:rPr>
              <a:t> đầu một cuộn dây dẫn thì </a:t>
            </a:r>
            <a:r>
              <a:rPr lang="en-US" altLang="vi-VN" b="1" i="1" dirty="0">
                <a:solidFill>
                  <a:srgbClr val="FF0066"/>
                </a:solidFill>
              </a:rPr>
              <a:t>số đường sức từ</a:t>
            </a:r>
            <a:r>
              <a:rPr lang="en-US" altLang="vi-VN" b="1" i="1" dirty="0">
                <a:solidFill>
                  <a:srgbClr val="0000FF"/>
                </a:solidFill>
              </a:rPr>
              <a:t> xuyên qua tiết diện </a:t>
            </a:r>
            <a:r>
              <a:rPr lang="en-US" altLang="vi-VN" b="1" i="1" dirty="0">
                <a:solidFill>
                  <a:srgbClr val="FF0000"/>
                </a:solidFill>
              </a:rPr>
              <a:t>S</a:t>
            </a:r>
            <a:r>
              <a:rPr lang="en-US" altLang="vi-VN" b="1" i="1" dirty="0">
                <a:solidFill>
                  <a:srgbClr val="0000FF"/>
                </a:solidFill>
              </a:rPr>
              <a:t> của cuộn dây </a:t>
            </a:r>
            <a:r>
              <a:rPr lang="en-US" altLang="vi-VN" b="1" i="1" dirty="0">
                <a:solidFill>
                  <a:srgbClr val="FF0000"/>
                </a:solidFill>
              </a:rPr>
              <a:t>tăng</a:t>
            </a:r>
            <a:r>
              <a:rPr lang="en-US" altLang="vi-VN" b="1" i="1" dirty="0">
                <a:solidFill>
                  <a:srgbClr val="0000FF"/>
                </a:solidFill>
              </a:rPr>
              <a:t> hoặc </a:t>
            </a:r>
            <a:r>
              <a:rPr lang="en-US" altLang="vi-VN" b="1" i="1" dirty="0">
                <a:solidFill>
                  <a:srgbClr val="FF0000"/>
                </a:solidFill>
              </a:rPr>
              <a:t>giảm</a:t>
            </a:r>
            <a:r>
              <a:rPr lang="en-US" altLang="vi-VN" b="1" i="1" dirty="0">
                <a:solidFill>
                  <a:srgbClr val="0000FF"/>
                </a:solidFill>
              </a:rPr>
              <a:t> (</a:t>
            </a:r>
            <a:r>
              <a:rPr lang="en-US" altLang="vi-VN" b="1" i="1" dirty="0">
                <a:solidFill>
                  <a:srgbClr val="CC6600"/>
                </a:solidFill>
              </a:rPr>
              <a:t>biến thiên</a:t>
            </a:r>
            <a:r>
              <a:rPr lang="en-US" altLang="vi-VN" b="1" i="1" dirty="0">
                <a:solidFill>
                  <a:srgbClr val="0000FF"/>
                </a:solidFill>
              </a:rPr>
              <a:t>).</a:t>
            </a:r>
          </a:p>
        </p:txBody>
      </p:sp>
      <p:sp>
        <p:nvSpPr>
          <p:cNvPr id="6" name="Text Box 59"/>
          <p:cNvSpPr txBox="1">
            <a:spLocks noChangeArrowheads="1"/>
          </p:cNvSpPr>
          <p:nvPr/>
        </p:nvSpPr>
        <p:spPr bwMode="auto">
          <a:xfrm>
            <a:off x="762000" y="212173"/>
            <a:ext cx="10988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dirty="0" smtClean="0">
                <a:solidFill>
                  <a:srgbClr val="008000"/>
                </a:solidFill>
              </a:rPr>
              <a:t>I. </a:t>
            </a:r>
            <a:r>
              <a:rPr lang="en-US" altLang="vi-VN" b="1" dirty="0">
                <a:solidFill>
                  <a:srgbClr val="008000"/>
                </a:solidFill>
              </a:rPr>
              <a:t>SỰ BIẾN ĐỔI ĐƯỜNG SỨC TỪ XUYÊN QUA TIẾT DIỆN CỦA CUỘN DÂY:</a:t>
            </a:r>
          </a:p>
        </p:txBody>
      </p:sp>
      <p:sp>
        <p:nvSpPr>
          <p:cNvPr id="7" name="Rectangle 32"/>
          <p:cNvSpPr>
            <a:spLocks noChangeArrowheads="1"/>
          </p:cNvSpPr>
          <p:nvPr/>
        </p:nvSpPr>
        <p:spPr bwMode="auto">
          <a:xfrm>
            <a:off x="762000" y="2354253"/>
            <a:ext cx="767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dirty="0">
                <a:solidFill>
                  <a:srgbClr val="008000"/>
                </a:solidFill>
              </a:rPr>
              <a:t>II/ ĐIỀU KIỆN XUẤT HIỆN DÒNG ĐIỆN CẢM ỨNG:</a:t>
            </a:r>
          </a:p>
        </p:txBody>
      </p:sp>
      <p:sp>
        <p:nvSpPr>
          <p:cNvPr id="10" name="Text Box 8"/>
          <p:cNvSpPr txBox="1">
            <a:spLocks noChangeArrowheads="1"/>
          </p:cNvSpPr>
          <p:nvPr/>
        </p:nvSpPr>
        <p:spPr bwMode="auto">
          <a:xfrm>
            <a:off x="1066800" y="2751847"/>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b="1" i="1" u="sng" dirty="0">
                <a:solidFill>
                  <a:schemeClr val="accent2"/>
                </a:solidFill>
              </a:rPr>
              <a:t>Nhận xét 2:</a:t>
            </a:r>
            <a:endParaRPr lang="en-US" altLang="vi-VN" b="1" u="sng" dirty="0">
              <a:solidFill>
                <a:schemeClr val="accent2"/>
              </a:solidFill>
            </a:endParaRPr>
          </a:p>
        </p:txBody>
      </p:sp>
      <p:sp>
        <p:nvSpPr>
          <p:cNvPr id="11" name="Text Box 6" descr="10%"/>
          <p:cNvSpPr txBox="1">
            <a:spLocks noChangeArrowheads="1"/>
          </p:cNvSpPr>
          <p:nvPr/>
        </p:nvSpPr>
        <p:spPr bwMode="auto">
          <a:xfrm>
            <a:off x="1066800" y="3245087"/>
            <a:ext cx="10383672" cy="1200329"/>
          </a:xfrm>
          <a:prstGeom prst="rect">
            <a:avLst/>
          </a:prstGeom>
          <a:pattFill prst="pct10">
            <a:fgClr>
              <a:schemeClr val="accent1"/>
            </a:fgClr>
            <a:bgClr>
              <a:schemeClr val="bg1"/>
            </a:bgClr>
          </a:pattFill>
          <a:ln w="9525" algn="ctr">
            <a:solidFill>
              <a:schemeClr val="accent1"/>
            </a:solidFill>
            <a:prstDash val="lgDashDot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vi-VN" dirty="0" smtClean="0">
                <a:solidFill>
                  <a:srgbClr val="FF3300"/>
                </a:solidFill>
                <a:sym typeface="Wingdings" panose="05000000000000000000" pitchFamily="2" charset="2"/>
              </a:rPr>
              <a:t></a:t>
            </a:r>
            <a:r>
              <a:rPr lang="en-US" altLang="vi-VN" dirty="0" smtClean="0"/>
              <a:t> </a:t>
            </a:r>
            <a:r>
              <a:rPr lang="en-US" altLang="vi-VN" b="1" i="1" dirty="0" smtClean="0">
                <a:solidFill>
                  <a:srgbClr val="FF0000"/>
                </a:solidFill>
              </a:rPr>
              <a:t>Dòng điện cảm ứng</a:t>
            </a:r>
            <a:r>
              <a:rPr lang="en-US" altLang="vi-VN" b="1" i="1" dirty="0" smtClean="0">
                <a:solidFill>
                  <a:srgbClr val="0000FF"/>
                </a:solidFill>
              </a:rPr>
              <a:t> xuất hiện trong cuộn dây dẫn kín đặt trong từ trường của một nam châm khi </a:t>
            </a:r>
            <a:r>
              <a:rPr lang="en-US" altLang="vi-VN" b="1" i="1" dirty="0" smtClean="0">
                <a:solidFill>
                  <a:srgbClr val="FF0000"/>
                </a:solidFill>
              </a:rPr>
              <a:t>số đường sức</a:t>
            </a:r>
            <a:r>
              <a:rPr lang="en-US" altLang="vi-VN" b="1" i="1" dirty="0" smtClean="0">
                <a:solidFill>
                  <a:srgbClr val="0000FF"/>
                </a:solidFill>
              </a:rPr>
              <a:t> từ xuyên qua tiết diện </a:t>
            </a:r>
            <a:r>
              <a:rPr lang="en-US" altLang="vi-VN" b="1" i="1" dirty="0" smtClean="0">
                <a:solidFill>
                  <a:srgbClr val="FF0000"/>
                </a:solidFill>
              </a:rPr>
              <a:t>S</a:t>
            </a:r>
            <a:r>
              <a:rPr lang="en-US" altLang="vi-VN" b="1" i="1" dirty="0" smtClean="0">
                <a:solidFill>
                  <a:srgbClr val="0000FF"/>
                </a:solidFill>
              </a:rPr>
              <a:t> của cuộn dây </a:t>
            </a:r>
            <a:r>
              <a:rPr lang="en-US" altLang="vi-VN" b="1" i="1" dirty="0" smtClean="0">
                <a:solidFill>
                  <a:srgbClr val="CC6600"/>
                </a:solidFill>
              </a:rPr>
              <a:t>biến thiên.</a:t>
            </a:r>
            <a:endParaRPr lang="en-US" altLang="vi-VN" b="1" i="1" dirty="0">
              <a:solidFill>
                <a:srgbClr val="CC6600"/>
              </a:solidFill>
            </a:endParaRPr>
          </a:p>
        </p:txBody>
      </p:sp>
      <p:sp>
        <p:nvSpPr>
          <p:cNvPr id="8" name="Text Box 4" descr="10%"/>
          <p:cNvSpPr txBox="1">
            <a:spLocks noChangeArrowheads="1"/>
          </p:cNvSpPr>
          <p:nvPr/>
        </p:nvSpPr>
        <p:spPr bwMode="auto">
          <a:xfrm>
            <a:off x="1066800" y="4921933"/>
            <a:ext cx="10383672" cy="1200329"/>
          </a:xfrm>
          <a:prstGeom prst="rect">
            <a:avLst/>
          </a:prstGeom>
          <a:pattFill prst="pct10">
            <a:fgClr>
              <a:srgbClr val="CC99FF"/>
            </a:fgClr>
            <a:bgClr>
              <a:schemeClr val="bg1"/>
            </a:bgClr>
          </a:patt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sz="2400" dirty="0">
                <a:solidFill>
                  <a:srgbClr val="008000"/>
                </a:solidFill>
                <a:effectLst>
                  <a:outerShdw blurRad="38100" dist="38100" dir="2700000" algn="tl">
                    <a:srgbClr val="C0C0C0"/>
                  </a:outerShdw>
                </a:effectLst>
                <a:latin typeface="Arial" charset="0"/>
              </a:rPr>
              <a:t>Trong mọi trường hợp, khi số đường sức từ xuyên qua tiết diện S của cuộn dây dẫn kín </a:t>
            </a:r>
            <a:r>
              <a:rPr lang="en-US" sz="2400" dirty="0">
                <a:solidFill>
                  <a:srgbClr val="FF0000"/>
                </a:solidFill>
                <a:effectLst>
                  <a:outerShdw blurRad="38100" dist="38100" dir="2700000" algn="tl">
                    <a:srgbClr val="C0C0C0"/>
                  </a:outerShdw>
                </a:effectLst>
                <a:latin typeface="Arial" charset="0"/>
              </a:rPr>
              <a:t>biến thiên</a:t>
            </a:r>
            <a:r>
              <a:rPr lang="en-US" sz="2400" dirty="0">
                <a:solidFill>
                  <a:srgbClr val="008000"/>
                </a:solidFill>
                <a:effectLst>
                  <a:outerShdw blurRad="38100" dist="38100" dir="2700000" algn="tl">
                    <a:srgbClr val="C0C0C0"/>
                  </a:outerShdw>
                </a:effectLst>
                <a:latin typeface="Arial" charset="0"/>
              </a:rPr>
              <a:t> thì trong cuộn dây dẫn xuất hiện </a:t>
            </a:r>
            <a:r>
              <a:rPr lang="en-US" sz="2400" dirty="0">
                <a:solidFill>
                  <a:srgbClr val="FF0066"/>
                </a:solidFill>
                <a:effectLst>
                  <a:outerShdw blurRad="38100" dist="38100" dir="2700000" algn="tl">
                    <a:srgbClr val="C0C0C0"/>
                  </a:outerShdw>
                </a:effectLst>
                <a:latin typeface="Arial" charset="0"/>
              </a:rPr>
              <a:t>dòng điện cảm ứng</a:t>
            </a:r>
            <a:r>
              <a:rPr lang="en-US" sz="2400" dirty="0">
                <a:solidFill>
                  <a:srgbClr val="008000"/>
                </a:solidFill>
                <a:effectLst>
                  <a:outerShdw blurRad="38100" dist="38100" dir="2700000" algn="tl">
                    <a:srgbClr val="C0C0C0"/>
                  </a:outerShdw>
                </a:effectLst>
                <a:latin typeface="Arial" charset="0"/>
              </a:rPr>
              <a:t>.</a:t>
            </a:r>
          </a:p>
        </p:txBody>
      </p:sp>
      <p:sp>
        <p:nvSpPr>
          <p:cNvPr id="9" name="Text Box 5"/>
          <p:cNvSpPr txBox="1">
            <a:spLocks noChangeArrowheads="1"/>
          </p:cNvSpPr>
          <p:nvPr/>
        </p:nvSpPr>
        <p:spPr bwMode="auto">
          <a:xfrm>
            <a:off x="1066800" y="4452030"/>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defRPr/>
            </a:pPr>
            <a:r>
              <a:rPr lang="en-US" sz="2400" b="1" dirty="0">
                <a:solidFill>
                  <a:srgbClr val="FF0000"/>
                </a:solidFill>
                <a:effectLst>
                  <a:outerShdw blurRad="38100" dist="38100" dir="2700000" algn="tl">
                    <a:srgbClr val="000000"/>
                  </a:outerShdw>
                </a:effectLst>
                <a:latin typeface="Arial" charset="0"/>
              </a:rPr>
              <a:t>KẾT LUẬN:</a:t>
            </a:r>
          </a:p>
        </p:txBody>
      </p:sp>
    </p:spTree>
    <p:extLst>
      <p:ext uri="{BB962C8B-B14F-4D97-AF65-F5344CB8AC3E}">
        <p14:creationId xmlns:p14="http://schemas.microsoft.com/office/powerpoint/2010/main" val="38640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38046" y="693221"/>
            <a:ext cx="10721608" cy="919401"/>
          </a:xfrm>
          <a:prstGeom prst="roundRect">
            <a:avLst/>
          </a:prstGeom>
          <a:noFill/>
          <a:ln w="38100" algn="ctr">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i="1" dirty="0" smtClean="0"/>
              <a:t>C5: Hãy vận dụng kết luận vừa thu được để giải thích vì </a:t>
            </a:r>
            <a:r>
              <a:rPr lang="en-US" altLang="vi-VN" b="1" i="1" dirty="0"/>
              <a:t>sao khi quay núm của đinamô thì đèn xe đạp lại sáng?</a:t>
            </a:r>
          </a:p>
        </p:txBody>
      </p:sp>
      <p:sp>
        <p:nvSpPr>
          <p:cNvPr id="88" name="AutoShape 6"/>
          <p:cNvSpPr>
            <a:spLocks noChangeArrowheads="1"/>
          </p:cNvSpPr>
          <p:nvPr/>
        </p:nvSpPr>
        <p:spPr bwMode="auto">
          <a:xfrm>
            <a:off x="5037326" y="22226"/>
            <a:ext cx="2117348"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b="1" dirty="0" smtClean="0">
                <a:solidFill>
                  <a:srgbClr val="3333FF"/>
                </a:solidFill>
                <a:latin typeface="Times New Roman" panose="02020603050405020304" pitchFamily="18" charset="0"/>
              </a:rPr>
              <a:t>VẬN DỤNG</a:t>
            </a:r>
            <a:endParaRPr lang="en-US" altLang="vi-VN" b="1" dirty="0">
              <a:solidFill>
                <a:srgbClr val="FF0000"/>
              </a:solidFill>
            </a:endParaRPr>
          </a:p>
        </p:txBody>
      </p:sp>
      <p:sp>
        <p:nvSpPr>
          <p:cNvPr id="89" name="Text Box 2"/>
          <p:cNvSpPr txBox="1">
            <a:spLocks noChangeArrowheads="1"/>
          </p:cNvSpPr>
          <p:nvPr/>
        </p:nvSpPr>
        <p:spPr bwMode="auto">
          <a:xfrm>
            <a:off x="1157600" y="2276582"/>
            <a:ext cx="720034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smtClean="0">
                <a:solidFill>
                  <a:srgbClr val="0033CC"/>
                </a:solidFill>
                <a:latin typeface="Times New Roman" panose="02020603050405020304" pitchFamily="18" charset="0"/>
              </a:rPr>
              <a:t>Vì </a:t>
            </a:r>
            <a:r>
              <a:rPr lang="en-US" altLang="vi-VN" dirty="0">
                <a:solidFill>
                  <a:srgbClr val="0033CC"/>
                </a:solidFill>
                <a:latin typeface="Times New Roman" panose="02020603050405020304" pitchFamily="18" charset="0"/>
              </a:rPr>
              <a:t>khi quay núm </a:t>
            </a:r>
            <a:endParaRPr lang="en-US" altLang="vi-VN" dirty="0" smtClean="0">
              <a:solidFill>
                <a:srgbClr val="0033CC"/>
              </a:solidFill>
              <a:latin typeface="Times New Roman" panose="02020603050405020304" pitchFamily="18" charset="0"/>
            </a:endParaRPr>
          </a:p>
          <a:p>
            <a:pPr marL="342900" indent="-342900" algn="l">
              <a:spcBef>
                <a:spcPct val="50000"/>
              </a:spcBef>
              <a:buFont typeface="Symbol" panose="05050102010706020507" pitchFamily="18" charset="2"/>
              <a:buChar char="Þ"/>
            </a:pPr>
            <a:r>
              <a:rPr lang="en-US" altLang="vi-VN" dirty="0" smtClean="0">
                <a:solidFill>
                  <a:srgbClr val="0033CC"/>
                </a:solidFill>
                <a:latin typeface="Times New Roman" panose="02020603050405020304" pitchFamily="18" charset="0"/>
              </a:rPr>
              <a:t>nam </a:t>
            </a:r>
            <a:r>
              <a:rPr lang="en-US" altLang="vi-VN" dirty="0">
                <a:solidFill>
                  <a:srgbClr val="0033CC"/>
                </a:solidFill>
                <a:latin typeface="Times New Roman" panose="02020603050405020304" pitchFamily="18" charset="0"/>
              </a:rPr>
              <a:t>châm quay </a:t>
            </a:r>
            <a:endParaRPr lang="en-US" altLang="vi-VN" dirty="0" smtClean="0">
              <a:solidFill>
                <a:srgbClr val="0033CC"/>
              </a:solidFill>
              <a:latin typeface="Times New Roman" panose="02020603050405020304" pitchFamily="18" charset="0"/>
            </a:endParaRPr>
          </a:p>
          <a:p>
            <a:pPr marL="342900" indent="-342900" algn="l">
              <a:spcBef>
                <a:spcPct val="50000"/>
              </a:spcBef>
              <a:buFont typeface="Symbol" panose="05050102010706020507" pitchFamily="18" charset="2"/>
              <a:buChar char="Þ"/>
            </a:pPr>
            <a:r>
              <a:rPr lang="en-US" altLang="vi-VN" dirty="0" smtClean="0">
                <a:solidFill>
                  <a:srgbClr val="0033CC"/>
                </a:solidFill>
                <a:latin typeface="Times New Roman" panose="02020603050405020304" pitchFamily="18" charset="0"/>
              </a:rPr>
              <a:t>số </a:t>
            </a:r>
            <a:r>
              <a:rPr lang="en-US" altLang="vi-VN" dirty="0">
                <a:solidFill>
                  <a:srgbClr val="0033CC"/>
                </a:solidFill>
                <a:latin typeface="Times New Roman" panose="02020603050405020304" pitchFamily="18" charset="0"/>
              </a:rPr>
              <a:t>đường sức từ xuyên qua tiết diện S của cuộn dây dẫn kín biến thiên </a:t>
            </a:r>
            <a:endParaRPr lang="en-US" altLang="vi-VN" dirty="0" smtClean="0">
              <a:solidFill>
                <a:srgbClr val="0033CC"/>
              </a:solidFill>
              <a:latin typeface="Times New Roman" panose="02020603050405020304" pitchFamily="18" charset="0"/>
            </a:endParaRPr>
          </a:p>
          <a:p>
            <a:pPr marL="342900" indent="-342900" algn="l">
              <a:spcBef>
                <a:spcPct val="50000"/>
              </a:spcBef>
              <a:buFont typeface="Symbol" panose="05050102010706020507" pitchFamily="18" charset="2"/>
              <a:buChar char="Þ"/>
            </a:pPr>
            <a:r>
              <a:rPr lang="en-US" altLang="vi-VN" dirty="0" smtClean="0">
                <a:solidFill>
                  <a:srgbClr val="0033CC"/>
                </a:solidFill>
                <a:latin typeface="Times New Roman" panose="02020603050405020304" pitchFamily="18" charset="0"/>
              </a:rPr>
              <a:t>trong </a:t>
            </a:r>
            <a:r>
              <a:rPr lang="en-US" altLang="vi-VN" dirty="0">
                <a:solidFill>
                  <a:srgbClr val="0033CC"/>
                </a:solidFill>
                <a:latin typeface="Times New Roman" panose="02020603050405020304" pitchFamily="18" charset="0"/>
              </a:rPr>
              <a:t>cuộn </a:t>
            </a:r>
            <a:r>
              <a:rPr lang="en-US" altLang="vi-VN" dirty="0" smtClean="0">
                <a:solidFill>
                  <a:srgbClr val="0033CC"/>
                </a:solidFill>
                <a:latin typeface="Times New Roman" panose="02020603050405020304" pitchFamily="18" charset="0"/>
              </a:rPr>
              <a:t>dây dẫn kín xuất hiện </a:t>
            </a:r>
            <a:r>
              <a:rPr lang="en-US" altLang="vi-VN" dirty="0">
                <a:solidFill>
                  <a:srgbClr val="0033CC"/>
                </a:solidFill>
                <a:latin typeface="Times New Roman" panose="02020603050405020304" pitchFamily="18" charset="0"/>
              </a:rPr>
              <a:t>dòng điện </a:t>
            </a:r>
            <a:r>
              <a:rPr lang="en-US" altLang="vi-VN" dirty="0" smtClean="0">
                <a:solidFill>
                  <a:srgbClr val="0033CC"/>
                </a:solidFill>
                <a:latin typeface="Times New Roman" panose="02020603050405020304" pitchFamily="18" charset="0"/>
              </a:rPr>
              <a:t>cảm ứng</a:t>
            </a:r>
          </a:p>
          <a:p>
            <a:pPr marL="342900" indent="-342900" algn="l">
              <a:spcBef>
                <a:spcPct val="50000"/>
              </a:spcBef>
              <a:buFont typeface="Symbol" panose="05050102010706020507" pitchFamily="18" charset="2"/>
              <a:buChar char="Þ"/>
            </a:pPr>
            <a:r>
              <a:rPr lang="en-US" altLang="vi-VN" dirty="0" smtClean="0">
                <a:solidFill>
                  <a:srgbClr val="0033CC"/>
                </a:solidFill>
                <a:latin typeface="Times New Roman" panose="02020603050405020304" pitchFamily="18" charset="0"/>
              </a:rPr>
              <a:t>đèn </a:t>
            </a:r>
            <a:r>
              <a:rPr lang="en-US" altLang="vi-VN" dirty="0">
                <a:solidFill>
                  <a:srgbClr val="0033CC"/>
                </a:solidFill>
                <a:latin typeface="Times New Roman" panose="02020603050405020304" pitchFamily="18" charset="0"/>
              </a:rPr>
              <a:t>sáng.</a:t>
            </a:r>
          </a:p>
        </p:txBody>
      </p:sp>
      <p:sp>
        <p:nvSpPr>
          <p:cNvPr id="2" name="Rectangle 1"/>
          <p:cNvSpPr/>
          <p:nvPr/>
        </p:nvSpPr>
        <p:spPr>
          <a:xfrm>
            <a:off x="5679590" y="1622645"/>
            <a:ext cx="1475084" cy="461665"/>
          </a:xfrm>
          <a:prstGeom prst="rect">
            <a:avLst/>
          </a:prstGeom>
        </p:spPr>
        <p:txBody>
          <a:bodyPr wrap="none">
            <a:spAutoFit/>
          </a:bodyPr>
          <a:lstStyle/>
          <a:p>
            <a:r>
              <a:rPr lang="en-US" altLang="vi-VN" sz="2400" dirty="0" smtClean="0">
                <a:solidFill>
                  <a:srgbClr val="FF0000"/>
                </a:solidFill>
                <a:latin typeface="Times New Roman" panose="02020603050405020304" pitchFamily="18" charset="0"/>
              </a:rPr>
              <a:t>TRẢ LỜI:</a:t>
            </a:r>
            <a:endParaRPr lang="vi-VN" sz="2400" dirty="0">
              <a:solidFill>
                <a:srgbClr val="FF0000"/>
              </a:solidFill>
            </a:endParaRPr>
          </a:p>
        </p:txBody>
      </p:sp>
      <p:grpSp>
        <p:nvGrpSpPr>
          <p:cNvPr id="3" name="Group 2"/>
          <p:cNvGrpSpPr/>
          <p:nvPr/>
        </p:nvGrpSpPr>
        <p:grpSpPr>
          <a:xfrm>
            <a:off x="8610083" y="1821841"/>
            <a:ext cx="3124200" cy="4926012"/>
            <a:chOff x="8706916" y="1809639"/>
            <a:chExt cx="3124200" cy="4926012"/>
          </a:xfrm>
        </p:grpSpPr>
        <p:sp>
          <p:nvSpPr>
            <p:cNvPr id="41991" name="Oval 7"/>
            <p:cNvSpPr>
              <a:spLocks noChangeArrowheads="1"/>
            </p:cNvSpPr>
            <p:nvPr/>
          </p:nvSpPr>
          <p:spPr bwMode="auto">
            <a:xfrm>
              <a:off x="8706916" y="1809639"/>
              <a:ext cx="3124200" cy="4641850"/>
            </a:xfrm>
            <a:prstGeom prst="ellipse">
              <a:avLst/>
            </a:prstGeom>
            <a:gradFill rotWithShape="1">
              <a:gsLst>
                <a:gs pos="0">
                  <a:srgbClr val="CCFFCC"/>
                </a:gs>
                <a:gs pos="50000">
                  <a:srgbClr val="FFFFFF"/>
                </a:gs>
                <a:gs pos="100000">
                  <a:srgbClr val="CCFFCC"/>
                </a:gs>
              </a:gsLst>
              <a:lin ang="0" scaled="1"/>
            </a:gradFill>
            <a:ln w="9525" algn="ctr">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7414" name="Line 9"/>
            <p:cNvSpPr>
              <a:spLocks noChangeShapeType="1"/>
            </p:cNvSpPr>
            <p:nvPr/>
          </p:nvSpPr>
          <p:spPr bwMode="auto">
            <a:xfrm flipH="1">
              <a:off x="10072166" y="2516076"/>
              <a:ext cx="0" cy="241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15" name="Arc 10"/>
            <p:cNvSpPr>
              <a:spLocks/>
            </p:cNvSpPr>
            <p:nvPr/>
          </p:nvSpPr>
          <p:spPr bwMode="auto">
            <a:xfrm rot="6388226">
              <a:off x="9581630" y="2797065"/>
              <a:ext cx="517525" cy="333375"/>
            </a:xfrm>
            <a:custGeom>
              <a:avLst/>
              <a:gdLst>
                <a:gd name="T0" fmla="*/ 0 w 27242"/>
                <a:gd name="T1" fmla="*/ 283940 h 21600"/>
                <a:gd name="T2" fmla="*/ 9831588 w 27242"/>
                <a:gd name="T3" fmla="*/ 3301107 h 21600"/>
                <a:gd name="T4" fmla="*/ 2554076 w 27242"/>
                <a:gd name="T5" fmla="*/ 5145319 h 21600"/>
                <a:gd name="T6" fmla="*/ 0 60000 65536"/>
                <a:gd name="T7" fmla="*/ 0 60000 65536"/>
                <a:gd name="T8" fmla="*/ 0 60000 65536"/>
              </a:gdLst>
              <a:ahLst/>
              <a:cxnLst>
                <a:cxn ang="T6">
                  <a:pos x="T0" y="T1"/>
                </a:cxn>
                <a:cxn ang="T7">
                  <a:pos x="T2" y="T3"/>
                </a:cxn>
                <a:cxn ang="T8">
                  <a:pos x="T4" y="T5"/>
                </a:cxn>
              </a:cxnLst>
              <a:rect l="0" t="0" r="r" b="b"/>
              <a:pathLst>
                <a:path w="27242" h="21600" fill="none" extrusionOk="0">
                  <a:moveTo>
                    <a:pt x="0" y="1192"/>
                  </a:moveTo>
                  <a:cubicBezTo>
                    <a:pt x="2276" y="402"/>
                    <a:pt x="4668" y="-1"/>
                    <a:pt x="7077" y="0"/>
                  </a:cubicBezTo>
                  <a:cubicBezTo>
                    <a:pt x="16019" y="0"/>
                    <a:pt x="24036" y="5510"/>
                    <a:pt x="27241" y="13858"/>
                  </a:cubicBezTo>
                </a:path>
                <a:path w="27242" h="21600" stroke="0" extrusionOk="0">
                  <a:moveTo>
                    <a:pt x="0" y="1192"/>
                  </a:moveTo>
                  <a:cubicBezTo>
                    <a:pt x="2276" y="402"/>
                    <a:pt x="4668" y="-1"/>
                    <a:pt x="7077" y="0"/>
                  </a:cubicBezTo>
                  <a:cubicBezTo>
                    <a:pt x="16019" y="0"/>
                    <a:pt x="24036" y="5510"/>
                    <a:pt x="27241" y="13858"/>
                  </a:cubicBezTo>
                  <a:lnTo>
                    <a:pt x="7077" y="21600"/>
                  </a:lnTo>
                  <a:lnTo>
                    <a:pt x="0" y="119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16" name="Line 11"/>
            <p:cNvSpPr>
              <a:spLocks noChangeShapeType="1"/>
            </p:cNvSpPr>
            <p:nvPr/>
          </p:nvSpPr>
          <p:spPr bwMode="auto">
            <a:xfrm flipH="1">
              <a:off x="9405416" y="3373326"/>
              <a:ext cx="0" cy="1943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17" name="Arc 12"/>
            <p:cNvSpPr>
              <a:spLocks/>
            </p:cNvSpPr>
            <p:nvPr/>
          </p:nvSpPr>
          <p:spPr bwMode="auto">
            <a:xfrm rot="15980149">
              <a:off x="9358585" y="5167995"/>
              <a:ext cx="349250" cy="280988"/>
            </a:xfrm>
            <a:custGeom>
              <a:avLst/>
              <a:gdLst>
                <a:gd name="T0" fmla="*/ 0 w 21271"/>
                <a:gd name="T1" fmla="*/ 3240378 h 19728"/>
                <a:gd name="T2" fmla="*/ 3362806 w 21271"/>
                <a:gd name="T3" fmla="*/ 0 h 19728"/>
                <a:gd name="T4" fmla="*/ 5734360 w 21271"/>
                <a:gd name="T5" fmla="*/ 4002142 h 19728"/>
                <a:gd name="T6" fmla="*/ 0 60000 65536"/>
                <a:gd name="T7" fmla="*/ 0 60000 65536"/>
                <a:gd name="T8" fmla="*/ 0 60000 65536"/>
              </a:gdLst>
              <a:ahLst/>
              <a:cxnLst>
                <a:cxn ang="T6">
                  <a:pos x="T0" y="T1"/>
                </a:cxn>
                <a:cxn ang="T7">
                  <a:pos x="T2" y="T3"/>
                </a:cxn>
                <a:cxn ang="T8">
                  <a:pos x="T4" y="T5"/>
                </a:cxn>
              </a:cxnLst>
              <a:rect l="0" t="0" r="r" b="b"/>
              <a:pathLst>
                <a:path w="21271" h="19728" fill="none" extrusionOk="0">
                  <a:moveTo>
                    <a:pt x="-1" y="15972"/>
                  </a:moveTo>
                  <a:cubicBezTo>
                    <a:pt x="1247" y="8907"/>
                    <a:pt x="5921" y="2922"/>
                    <a:pt x="12474" y="0"/>
                  </a:cubicBezTo>
                </a:path>
                <a:path w="21271" h="19728" stroke="0" extrusionOk="0">
                  <a:moveTo>
                    <a:pt x="-1" y="15972"/>
                  </a:moveTo>
                  <a:cubicBezTo>
                    <a:pt x="1247" y="8907"/>
                    <a:pt x="5921" y="2922"/>
                    <a:pt x="12474" y="0"/>
                  </a:cubicBezTo>
                  <a:lnTo>
                    <a:pt x="21271" y="19728"/>
                  </a:lnTo>
                  <a:lnTo>
                    <a:pt x="-1" y="1597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18" name="Arc 13"/>
            <p:cNvSpPr>
              <a:spLocks/>
            </p:cNvSpPr>
            <p:nvPr/>
          </p:nvSpPr>
          <p:spPr bwMode="auto">
            <a:xfrm flipH="1">
              <a:off x="9405417" y="3190764"/>
              <a:ext cx="333375" cy="182562"/>
            </a:xfrm>
            <a:custGeom>
              <a:avLst/>
              <a:gdLst>
                <a:gd name="T0" fmla="*/ 0 w 21600"/>
                <a:gd name="T1" fmla="*/ 0 h 21600"/>
                <a:gd name="T2" fmla="*/ 5145319 w 21600"/>
                <a:gd name="T3" fmla="*/ 1543004 h 21600"/>
                <a:gd name="T4" fmla="*/ 0 w 21600"/>
                <a:gd name="T5" fmla="*/ 154300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19" name="Line 14"/>
            <p:cNvSpPr>
              <a:spLocks noChangeShapeType="1"/>
            </p:cNvSpPr>
            <p:nvPr/>
          </p:nvSpPr>
          <p:spPr bwMode="auto">
            <a:xfrm>
              <a:off x="10488091" y="2524014"/>
              <a:ext cx="0" cy="241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20" name="Arc 15"/>
            <p:cNvSpPr>
              <a:spLocks/>
            </p:cNvSpPr>
            <p:nvPr/>
          </p:nvSpPr>
          <p:spPr bwMode="auto">
            <a:xfrm rot="15211774" flipH="1">
              <a:off x="10451580" y="2797065"/>
              <a:ext cx="517525" cy="333375"/>
            </a:xfrm>
            <a:custGeom>
              <a:avLst/>
              <a:gdLst>
                <a:gd name="T0" fmla="*/ 0 w 27242"/>
                <a:gd name="T1" fmla="*/ 283940 h 21600"/>
                <a:gd name="T2" fmla="*/ 9831588 w 27242"/>
                <a:gd name="T3" fmla="*/ 3301107 h 21600"/>
                <a:gd name="T4" fmla="*/ 2554076 w 27242"/>
                <a:gd name="T5" fmla="*/ 5145319 h 21600"/>
                <a:gd name="T6" fmla="*/ 0 60000 65536"/>
                <a:gd name="T7" fmla="*/ 0 60000 65536"/>
                <a:gd name="T8" fmla="*/ 0 60000 65536"/>
              </a:gdLst>
              <a:ahLst/>
              <a:cxnLst>
                <a:cxn ang="T6">
                  <a:pos x="T0" y="T1"/>
                </a:cxn>
                <a:cxn ang="T7">
                  <a:pos x="T2" y="T3"/>
                </a:cxn>
                <a:cxn ang="T8">
                  <a:pos x="T4" y="T5"/>
                </a:cxn>
              </a:cxnLst>
              <a:rect l="0" t="0" r="r" b="b"/>
              <a:pathLst>
                <a:path w="27242" h="21600" fill="none" extrusionOk="0">
                  <a:moveTo>
                    <a:pt x="0" y="1192"/>
                  </a:moveTo>
                  <a:cubicBezTo>
                    <a:pt x="2276" y="402"/>
                    <a:pt x="4668" y="-1"/>
                    <a:pt x="7077" y="0"/>
                  </a:cubicBezTo>
                  <a:cubicBezTo>
                    <a:pt x="16019" y="0"/>
                    <a:pt x="24036" y="5510"/>
                    <a:pt x="27241" y="13858"/>
                  </a:cubicBezTo>
                </a:path>
                <a:path w="27242" h="21600" stroke="0" extrusionOk="0">
                  <a:moveTo>
                    <a:pt x="0" y="1192"/>
                  </a:moveTo>
                  <a:cubicBezTo>
                    <a:pt x="2276" y="402"/>
                    <a:pt x="4668" y="-1"/>
                    <a:pt x="7077" y="0"/>
                  </a:cubicBezTo>
                  <a:cubicBezTo>
                    <a:pt x="16019" y="0"/>
                    <a:pt x="24036" y="5510"/>
                    <a:pt x="27241" y="13858"/>
                  </a:cubicBezTo>
                  <a:lnTo>
                    <a:pt x="7077" y="21600"/>
                  </a:lnTo>
                  <a:lnTo>
                    <a:pt x="0" y="119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21" name="Line 16"/>
            <p:cNvSpPr>
              <a:spLocks noChangeShapeType="1"/>
            </p:cNvSpPr>
            <p:nvPr/>
          </p:nvSpPr>
          <p:spPr bwMode="auto">
            <a:xfrm>
              <a:off x="11143729" y="3373326"/>
              <a:ext cx="0" cy="1943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22" name="Arc 17"/>
            <p:cNvSpPr>
              <a:spLocks/>
            </p:cNvSpPr>
            <p:nvPr/>
          </p:nvSpPr>
          <p:spPr bwMode="auto">
            <a:xfrm rot="5619851" flipH="1">
              <a:off x="10842104" y="5168789"/>
              <a:ext cx="349250" cy="279400"/>
            </a:xfrm>
            <a:custGeom>
              <a:avLst/>
              <a:gdLst>
                <a:gd name="T0" fmla="*/ 0 w 21271"/>
                <a:gd name="T1" fmla="*/ 3203852 h 19728"/>
                <a:gd name="T2" fmla="*/ 3362806 w 21271"/>
                <a:gd name="T3" fmla="*/ 0 h 19728"/>
                <a:gd name="T4" fmla="*/ 5734360 w 21271"/>
                <a:gd name="T5" fmla="*/ 3957034 h 19728"/>
                <a:gd name="T6" fmla="*/ 0 60000 65536"/>
                <a:gd name="T7" fmla="*/ 0 60000 65536"/>
                <a:gd name="T8" fmla="*/ 0 60000 65536"/>
              </a:gdLst>
              <a:ahLst/>
              <a:cxnLst>
                <a:cxn ang="T6">
                  <a:pos x="T0" y="T1"/>
                </a:cxn>
                <a:cxn ang="T7">
                  <a:pos x="T2" y="T3"/>
                </a:cxn>
                <a:cxn ang="T8">
                  <a:pos x="T4" y="T5"/>
                </a:cxn>
              </a:cxnLst>
              <a:rect l="0" t="0" r="r" b="b"/>
              <a:pathLst>
                <a:path w="21271" h="19728" fill="none" extrusionOk="0">
                  <a:moveTo>
                    <a:pt x="-1" y="15972"/>
                  </a:moveTo>
                  <a:cubicBezTo>
                    <a:pt x="1247" y="8907"/>
                    <a:pt x="5921" y="2922"/>
                    <a:pt x="12474" y="0"/>
                  </a:cubicBezTo>
                </a:path>
                <a:path w="21271" h="19728" stroke="0" extrusionOk="0">
                  <a:moveTo>
                    <a:pt x="-1" y="15972"/>
                  </a:moveTo>
                  <a:cubicBezTo>
                    <a:pt x="1247" y="8907"/>
                    <a:pt x="5921" y="2922"/>
                    <a:pt x="12474" y="0"/>
                  </a:cubicBezTo>
                  <a:lnTo>
                    <a:pt x="21271" y="19728"/>
                  </a:lnTo>
                  <a:lnTo>
                    <a:pt x="-1" y="1597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23" name="Arc 18"/>
            <p:cNvSpPr>
              <a:spLocks/>
            </p:cNvSpPr>
            <p:nvPr/>
          </p:nvSpPr>
          <p:spPr bwMode="auto">
            <a:xfrm>
              <a:off x="10810355" y="3190764"/>
              <a:ext cx="333375" cy="182562"/>
            </a:xfrm>
            <a:custGeom>
              <a:avLst/>
              <a:gdLst>
                <a:gd name="T0" fmla="*/ 0 w 21600"/>
                <a:gd name="T1" fmla="*/ 0 h 21600"/>
                <a:gd name="T2" fmla="*/ 5145319 w 21600"/>
                <a:gd name="T3" fmla="*/ 1543004 h 21600"/>
                <a:gd name="T4" fmla="*/ 0 w 21600"/>
                <a:gd name="T5" fmla="*/ 154300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24" name="AutoShape 19"/>
            <p:cNvSpPr>
              <a:spLocks noChangeArrowheads="1"/>
            </p:cNvSpPr>
            <p:nvPr/>
          </p:nvSpPr>
          <p:spPr bwMode="auto">
            <a:xfrm>
              <a:off x="9938816" y="2069989"/>
              <a:ext cx="674688" cy="506412"/>
            </a:xfrm>
            <a:prstGeom prst="can">
              <a:avLst>
                <a:gd name="adj" fmla="val 25000"/>
              </a:avLst>
            </a:prstGeom>
            <a:gradFill rotWithShape="1">
              <a:gsLst>
                <a:gs pos="0">
                  <a:srgbClr val="808080"/>
                </a:gs>
                <a:gs pos="100000">
                  <a:schemeClr val="tx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7425" name="Line 20"/>
            <p:cNvSpPr>
              <a:spLocks noChangeShapeType="1"/>
            </p:cNvSpPr>
            <p:nvPr/>
          </p:nvSpPr>
          <p:spPr bwMode="auto">
            <a:xfrm>
              <a:off x="9597504" y="5483114"/>
              <a:ext cx="132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26" name="AutoShape 22"/>
            <p:cNvSpPr>
              <a:spLocks/>
            </p:cNvSpPr>
            <p:nvPr/>
          </p:nvSpPr>
          <p:spPr bwMode="auto">
            <a:xfrm rot="5400000">
              <a:off x="10212661" y="5906183"/>
              <a:ext cx="187325" cy="68263"/>
            </a:xfrm>
            <a:prstGeom prst="rightBracket">
              <a:avLst>
                <a:gd name="adj" fmla="val 8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7429" name="Line 26"/>
            <p:cNvSpPr>
              <a:spLocks noChangeShapeType="1"/>
            </p:cNvSpPr>
            <p:nvPr/>
          </p:nvSpPr>
          <p:spPr bwMode="auto">
            <a:xfrm>
              <a:off x="10500791" y="2538301"/>
              <a:ext cx="0" cy="2428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0" name="Arc 27"/>
            <p:cNvSpPr>
              <a:spLocks/>
            </p:cNvSpPr>
            <p:nvPr/>
          </p:nvSpPr>
          <p:spPr bwMode="auto">
            <a:xfrm rot="15211774" flipH="1">
              <a:off x="10450786" y="2812146"/>
              <a:ext cx="519113" cy="333375"/>
            </a:xfrm>
            <a:custGeom>
              <a:avLst/>
              <a:gdLst>
                <a:gd name="T0" fmla="*/ 0 w 27242"/>
                <a:gd name="T1" fmla="*/ 283940 h 21600"/>
                <a:gd name="T2" fmla="*/ 9892016 w 27242"/>
                <a:gd name="T3" fmla="*/ 3301107 h 21600"/>
                <a:gd name="T4" fmla="*/ 2569783 w 27242"/>
                <a:gd name="T5" fmla="*/ 5145319 h 21600"/>
                <a:gd name="T6" fmla="*/ 0 60000 65536"/>
                <a:gd name="T7" fmla="*/ 0 60000 65536"/>
                <a:gd name="T8" fmla="*/ 0 60000 65536"/>
              </a:gdLst>
              <a:ahLst/>
              <a:cxnLst>
                <a:cxn ang="T6">
                  <a:pos x="T0" y="T1"/>
                </a:cxn>
                <a:cxn ang="T7">
                  <a:pos x="T2" y="T3"/>
                </a:cxn>
                <a:cxn ang="T8">
                  <a:pos x="T4" y="T5"/>
                </a:cxn>
              </a:cxnLst>
              <a:rect l="0" t="0" r="r" b="b"/>
              <a:pathLst>
                <a:path w="27242" h="21600" fill="none" extrusionOk="0">
                  <a:moveTo>
                    <a:pt x="0" y="1192"/>
                  </a:moveTo>
                  <a:cubicBezTo>
                    <a:pt x="2276" y="402"/>
                    <a:pt x="4668" y="-1"/>
                    <a:pt x="7077" y="0"/>
                  </a:cubicBezTo>
                  <a:cubicBezTo>
                    <a:pt x="16019" y="0"/>
                    <a:pt x="24036" y="5510"/>
                    <a:pt x="27241" y="13858"/>
                  </a:cubicBezTo>
                </a:path>
                <a:path w="27242" h="21600" stroke="0" extrusionOk="0">
                  <a:moveTo>
                    <a:pt x="0" y="1192"/>
                  </a:moveTo>
                  <a:cubicBezTo>
                    <a:pt x="2276" y="402"/>
                    <a:pt x="4668" y="-1"/>
                    <a:pt x="7077" y="0"/>
                  </a:cubicBezTo>
                  <a:cubicBezTo>
                    <a:pt x="16019" y="0"/>
                    <a:pt x="24036" y="5510"/>
                    <a:pt x="27241" y="13858"/>
                  </a:cubicBezTo>
                  <a:lnTo>
                    <a:pt x="7077" y="21600"/>
                  </a:lnTo>
                  <a:lnTo>
                    <a:pt x="0" y="119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31" name="Line 28"/>
            <p:cNvSpPr>
              <a:spLocks noChangeShapeType="1"/>
            </p:cNvSpPr>
            <p:nvPr/>
          </p:nvSpPr>
          <p:spPr bwMode="auto">
            <a:xfrm>
              <a:off x="11143729" y="3390789"/>
              <a:ext cx="0" cy="19415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2" name="Arc 29"/>
            <p:cNvSpPr>
              <a:spLocks/>
            </p:cNvSpPr>
            <p:nvPr/>
          </p:nvSpPr>
          <p:spPr bwMode="auto">
            <a:xfrm rot="5619851" flipH="1">
              <a:off x="10842898" y="5183870"/>
              <a:ext cx="347662" cy="279400"/>
            </a:xfrm>
            <a:custGeom>
              <a:avLst/>
              <a:gdLst>
                <a:gd name="T0" fmla="*/ 0 w 21271"/>
                <a:gd name="T1" fmla="*/ 3203852 h 19728"/>
                <a:gd name="T2" fmla="*/ 3332299 w 21271"/>
                <a:gd name="T3" fmla="*/ 0 h 19728"/>
                <a:gd name="T4" fmla="*/ 5682331 w 21271"/>
                <a:gd name="T5" fmla="*/ 3957034 h 19728"/>
                <a:gd name="T6" fmla="*/ 0 60000 65536"/>
                <a:gd name="T7" fmla="*/ 0 60000 65536"/>
                <a:gd name="T8" fmla="*/ 0 60000 65536"/>
              </a:gdLst>
              <a:ahLst/>
              <a:cxnLst>
                <a:cxn ang="T6">
                  <a:pos x="T0" y="T1"/>
                </a:cxn>
                <a:cxn ang="T7">
                  <a:pos x="T2" y="T3"/>
                </a:cxn>
                <a:cxn ang="T8">
                  <a:pos x="T4" y="T5"/>
                </a:cxn>
              </a:cxnLst>
              <a:rect l="0" t="0" r="r" b="b"/>
              <a:pathLst>
                <a:path w="21271" h="19728" fill="none" extrusionOk="0">
                  <a:moveTo>
                    <a:pt x="-1" y="15972"/>
                  </a:moveTo>
                  <a:cubicBezTo>
                    <a:pt x="1247" y="8907"/>
                    <a:pt x="5921" y="2922"/>
                    <a:pt x="12474" y="0"/>
                  </a:cubicBezTo>
                </a:path>
                <a:path w="21271" h="19728" stroke="0" extrusionOk="0">
                  <a:moveTo>
                    <a:pt x="-1" y="15972"/>
                  </a:moveTo>
                  <a:cubicBezTo>
                    <a:pt x="1247" y="8907"/>
                    <a:pt x="5921" y="2922"/>
                    <a:pt x="12474" y="0"/>
                  </a:cubicBezTo>
                  <a:lnTo>
                    <a:pt x="21271" y="19728"/>
                  </a:lnTo>
                  <a:lnTo>
                    <a:pt x="-1" y="1597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33" name="Arc 30"/>
            <p:cNvSpPr>
              <a:spLocks/>
            </p:cNvSpPr>
            <p:nvPr/>
          </p:nvSpPr>
          <p:spPr bwMode="auto">
            <a:xfrm>
              <a:off x="10810355" y="3208227"/>
              <a:ext cx="333375" cy="182563"/>
            </a:xfrm>
            <a:custGeom>
              <a:avLst/>
              <a:gdLst>
                <a:gd name="T0" fmla="*/ 0 w 21600"/>
                <a:gd name="T1" fmla="*/ 0 h 21600"/>
                <a:gd name="T2" fmla="*/ 5145319 w 21600"/>
                <a:gd name="T3" fmla="*/ 1543021 h 21600"/>
                <a:gd name="T4" fmla="*/ 0 w 21600"/>
                <a:gd name="T5" fmla="*/ 1543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34" name="Line 31"/>
            <p:cNvSpPr>
              <a:spLocks noChangeShapeType="1"/>
            </p:cNvSpPr>
            <p:nvPr/>
          </p:nvSpPr>
          <p:spPr bwMode="auto">
            <a:xfrm flipH="1">
              <a:off x="10051529" y="2566876"/>
              <a:ext cx="0" cy="190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5" name="Arc 32"/>
            <p:cNvSpPr>
              <a:spLocks/>
            </p:cNvSpPr>
            <p:nvPr/>
          </p:nvSpPr>
          <p:spPr bwMode="auto">
            <a:xfrm rot="6388226">
              <a:off x="9580836" y="2788333"/>
              <a:ext cx="519112" cy="333375"/>
            </a:xfrm>
            <a:custGeom>
              <a:avLst/>
              <a:gdLst>
                <a:gd name="T0" fmla="*/ 0 w 27242"/>
                <a:gd name="T1" fmla="*/ 283940 h 21600"/>
                <a:gd name="T2" fmla="*/ 9891978 w 27242"/>
                <a:gd name="T3" fmla="*/ 3301107 h 21600"/>
                <a:gd name="T4" fmla="*/ 2569759 w 27242"/>
                <a:gd name="T5" fmla="*/ 5145319 h 21600"/>
                <a:gd name="T6" fmla="*/ 0 60000 65536"/>
                <a:gd name="T7" fmla="*/ 0 60000 65536"/>
                <a:gd name="T8" fmla="*/ 0 60000 65536"/>
              </a:gdLst>
              <a:ahLst/>
              <a:cxnLst>
                <a:cxn ang="T6">
                  <a:pos x="T0" y="T1"/>
                </a:cxn>
                <a:cxn ang="T7">
                  <a:pos x="T2" y="T3"/>
                </a:cxn>
                <a:cxn ang="T8">
                  <a:pos x="T4" y="T5"/>
                </a:cxn>
              </a:cxnLst>
              <a:rect l="0" t="0" r="r" b="b"/>
              <a:pathLst>
                <a:path w="27242" h="21600" fill="none" extrusionOk="0">
                  <a:moveTo>
                    <a:pt x="0" y="1192"/>
                  </a:moveTo>
                  <a:cubicBezTo>
                    <a:pt x="2276" y="402"/>
                    <a:pt x="4668" y="-1"/>
                    <a:pt x="7077" y="0"/>
                  </a:cubicBezTo>
                  <a:cubicBezTo>
                    <a:pt x="16019" y="0"/>
                    <a:pt x="24036" y="5510"/>
                    <a:pt x="27241" y="13858"/>
                  </a:cubicBezTo>
                </a:path>
                <a:path w="27242" h="21600" stroke="0" extrusionOk="0">
                  <a:moveTo>
                    <a:pt x="0" y="1192"/>
                  </a:moveTo>
                  <a:cubicBezTo>
                    <a:pt x="2276" y="402"/>
                    <a:pt x="4668" y="-1"/>
                    <a:pt x="7077" y="0"/>
                  </a:cubicBezTo>
                  <a:cubicBezTo>
                    <a:pt x="16019" y="0"/>
                    <a:pt x="24036" y="5510"/>
                    <a:pt x="27241" y="13858"/>
                  </a:cubicBezTo>
                  <a:lnTo>
                    <a:pt x="7077" y="21600"/>
                  </a:lnTo>
                  <a:lnTo>
                    <a:pt x="0" y="119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36" name="Line 33"/>
            <p:cNvSpPr>
              <a:spLocks noChangeShapeType="1"/>
            </p:cNvSpPr>
            <p:nvPr/>
          </p:nvSpPr>
          <p:spPr bwMode="auto">
            <a:xfrm flipH="1">
              <a:off x="9405416" y="3365389"/>
              <a:ext cx="0" cy="1943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7" name="Arc 34"/>
            <p:cNvSpPr>
              <a:spLocks/>
            </p:cNvSpPr>
            <p:nvPr/>
          </p:nvSpPr>
          <p:spPr bwMode="auto">
            <a:xfrm rot="15980149">
              <a:off x="9359379" y="5159264"/>
              <a:ext cx="347663" cy="280988"/>
            </a:xfrm>
            <a:custGeom>
              <a:avLst/>
              <a:gdLst>
                <a:gd name="T0" fmla="*/ 0 w 21271"/>
                <a:gd name="T1" fmla="*/ 3240378 h 19728"/>
                <a:gd name="T2" fmla="*/ 3332325 w 21271"/>
                <a:gd name="T3" fmla="*/ 0 h 19728"/>
                <a:gd name="T4" fmla="*/ 5682364 w 21271"/>
                <a:gd name="T5" fmla="*/ 4002142 h 19728"/>
                <a:gd name="T6" fmla="*/ 0 60000 65536"/>
                <a:gd name="T7" fmla="*/ 0 60000 65536"/>
                <a:gd name="T8" fmla="*/ 0 60000 65536"/>
              </a:gdLst>
              <a:ahLst/>
              <a:cxnLst>
                <a:cxn ang="T6">
                  <a:pos x="T0" y="T1"/>
                </a:cxn>
                <a:cxn ang="T7">
                  <a:pos x="T2" y="T3"/>
                </a:cxn>
                <a:cxn ang="T8">
                  <a:pos x="T4" y="T5"/>
                </a:cxn>
              </a:cxnLst>
              <a:rect l="0" t="0" r="r" b="b"/>
              <a:pathLst>
                <a:path w="21271" h="19728" fill="none" extrusionOk="0">
                  <a:moveTo>
                    <a:pt x="-1" y="15972"/>
                  </a:moveTo>
                  <a:cubicBezTo>
                    <a:pt x="1247" y="8907"/>
                    <a:pt x="5921" y="2922"/>
                    <a:pt x="12474" y="0"/>
                  </a:cubicBezTo>
                </a:path>
                <a:path w="21271" h="19728" stroke="0" extrusionOk="0">
                  <a:moveTo>
                    <a:pt x="-1" y="15972"/>
                  </a:moveTo>
                  <a:cubicBezTo>
                    <a:pt x="1247" y="8907"/>
                    <a:pt x="5921" y="2922"/>
                    <a:pt x="12474" y="0"/>
                  </a:cubicBezTo>
                  <a:lnTo>
                    <a:pt x="21271" y="19728"/>
                  </a:lnTo>
                  <a:lnTo>
                    <a:pt x="-1" y="15972"/>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38" name="Arc 35"/>
            <p:cNvSpPr>
              <a:spLocks/>
            </p:cNvSpPr>
            <p:nvPr/>
          </p:nvSpPr>
          <p:spPr bwMode="auto">
            <a:xfrm flipH="1">
              <a:off x="9405417" y="3182827"/>
              <a:ext cx="333375" cy="182563"/>
            </a:xfrm>
            <a:custGeom>
              <a:avLst/>
              <a:gdLst>
                <a:gd name="T0" fmla="*/ 0 w 21600"/>
                <a:gd name="T1" fmla="*/ 0 h 21600"/>
                <a:gd name="T2" fmla="*/ 5145319 w 21600"/>
                <a:gd name="T3" fmla="*/ 1543021 h 21600"/>
                <a:gd name="T4" fmla="*/ 0 w 21600"/>
                <a:gd name="T5" fmla="*/ 154302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40" name="AutoShape 37"/>
            <p:cNvSpPr>
              <a:spLocks noChangeArrowheads="1"/>
            </p:cNvSpPr>
            <p:nvPr/>
          </p:nvSpPr>
          <p:spPr bwMode="auto">
            <a:xfrm>
              <a:off x="9866579" y="3513213"/>
              <a:ext cx="203200" cy="425450"/>
            </a:xfrm>
            <a:prstGeom prst="curvedRightArrow">
              <a:avLst>
                <a:gd name="adj1" fmla="val 41875"/>
                <a:gd name="adj2" fmla="val 83750"/>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7441" name="Line 38"/>
            <p:cNvSpPr>
              <a:spLocks noChangeShapeType="1"/>
            </p:cNvSpPr>
            <p:nvPr/>
          </p:nvSpPr>
          <p:spPr bwMode="auto">
            <a:xfrm>
              <a:off x="10681766" y="2317639"/>
              <a:ext cx="0" cy="37306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442" name="Text Box 39"/>
            <p:cNvSpPr txBox="1">
              <a:spLocks noChangeArrowheads="1"/>
            </p:cNvSpPr>
            <p:nvPr/>
          </p:nvSpPr>
          <p:spPr bwMode="auto">
            <a:xfrm>
              <a:off x="9938816" y="4473464"/>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1800" b="1">
                  <a:latin typeface="VNI-Helve" pitchFamily="2" charset="0"/>
                </a:rPr>
                <a:t>N</a:t>
              </a:r>
            </a:p>
          </p:txBody>
        </p:sp>
        <p:sp>
          <p:nvSpPr>
            <p:cNvPr id="17443" name="Text Box 40"/>
            <p:cNvSpPr txBox="1">
              <a:spLocks noChangeArrowheads="1"/>
            </p:cNvSpPr>
            <p:nvPr/>
          </p:nvSpPr>
          <p:spPr bwMode="auto">
            <a:xfrm>
              <a:off x="10375379" y="4452827"/>
              <a:ext cx="334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1800" b="1">
                  <a:latin typeface="VNI-Helve" pitchFamily="2" charset="0"/>
                </a:rPr>
                <a:t>S</a:t>
              </a:r>
            </a:p>
          </p:txBody>
        </p:sp>
        <p:grpSp>
          <p:nvGrpSpPr>
            <p:cNvPr id="42035" name="Group 51"/>
            <p:cNvGrpSpPr>
              <a:grpSpLocks/>
            </p:cNvGrpSpPr>
            <p:nvPr/>
          </p:nvGrpSpPr>
          <p:grpSpPr bwMode="auto">
            <a:xfrm>
              <a:off x="8783116" y="2317639"/>
              <a:ext cx="2776538" cy="3613151"/>
              <a:chOff x="2640" y="901"/>
              <a:chExt cx="1749" cy="2276"/>
            </a:xfrm>
          </p:grpSpPr>
          <p:graphicFrame>
            <p:nvGraphicFramePr>
              <p:cNvPr id="17490" name="Object 52"/>
              <p:cNvGraphicFramePr>
                <a:graphicFrameLocks noChangeAspect="1"/>
              </p:cNvGraphicFramePr>
              <p:nvPr/>
            </p:nvGraphicFramePr>
            <p:xfrm>
              <a:off x="3858" y="912"/>
              <a:ext cx="531" cy="2160"/>
            </p:xfrm>
            <a:graphic>
              <a:graphicData uri="http://schemas.openxmlformats.org/presentationml/2006/ole">
                <mc:AlternateContent xmlns:mc="http://schemas.openxmlformats.org/markup-compatibility/2006">
                  <mc:Choice xmlns:v="urn:schemas-microsoft-com:vml" Requires="v">
                    <p:oleObj spid="_x0000_s1114" name="Flash Document" r:id="rId4" imgW="425520" imgH="3051720" progId="Flash.Movie">
                      <p:embed/>
                    </p:oleObj>
                  </mc:Choice>
                  <mc:Fallback>
                    <p:oleObj name="Flash Document" r:id="rId4" imgW="425520" imgH="3051720" progId="Flash.Movie">
                      <p:embed/>
                      <p:pic>
                        <p:nvPicPr>
                          <p:cNvPr id="1749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 y="912"/>
                            <a:ext cx="531"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91" name="Object 53"/>
              <p:cNvGraphicFramePr>
                <a:graphicFrameLocks noChangeAspect="1"/>
              </p:cNvGraphicFramePr>
              <p:nvPr>
                <p:extLst>
                  <p:ext uri="{D42A27DB-BD31-4B8C-83A1-F6EECF244321}">
                    <p14:modId xmlns:p14="http://schemas.microsoft.com/office/powerpoint/2010/main" val="1966320834"/>
                  </p:ext>
                </p:extLst>
              </p:nvPr>
            </p:nvGraphicFramePr>
            <p:xfrm>
              <a:off x="2640" y="901"/>
              <a:ext cx="522" cy="2205"/>
            </p:xfrm>
            <a:graphic>
              <a:graphicData uri="http://schemas.openxmlformats.org/presentationml/2006/ole">
                <mc:AlternateContent xmlns:mc="http://schemas.openxmlformats.org/markup-compatibility/2006">
                  <mc:Choice xmlns:v="urn:schemas-microsoft-com:vml" Requires="v">
                    <p:oleObj spid="_x0000_s1115" name="Flash Document" r:id="rId6" imgW="438120" imgH="3051720" progId="Flash.Movie">
                      <p:embed/>
                    </p:oleObj>
                  </mc:Choice>
                  <mc:Fallback>
                    <p:oleObj name="Flash Document" r:id="rId6" imgW="438120" imgH="3051720" progId="Flash.Movie">
                      <p:embed/>
                      <p:pic>
                        <p:nvPicPr>
                          <p:cNvPr id="17491"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 y="901"/>
                            <a:ext cx="522" cy="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92" name="Oval 54"/>
              <p:cNvSpPr>
                <a:spLocks noChangeArrowheads="1"/>
              </p:cNvSpPr>
              <p:nvPr/>
            </p:nvSpPr>
            <p:spPr bwMode="auto">
              <a:xfrm>
                <a:off x="2682" y="2937"/>
                <a:ext cx="1680" cy="2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42045" name="AutoShape 61"/>
            <p:cNvSpPr>
              <a:spLocks/>
            </p:cNvSpPr>
            <p:nvPr/>
          </p:nvSpPr>
          <p:spPr bwMode="auto">
            <a:xfrm rot="5400000">
              <a:off x="9694341" y="3782901"/>
              <a:ext cx="990600" cy="2057400"/>
            </a:xfrm>
            <a:prstGeom prst="rightBracket">
              <a:avLst>
                <a:gd name="adj" fmla="val 17308"/>
              </a:avLst>
            </a:prstGeom>
            <a:noFill/>
            <a:ln w="228600">
              <a:solidFill>
                <a:srgbClr val="00FFFF"/>
              </a:solidFill>
              <a:round/>
              <a:headEnd/>
              <a:tailEnd/>
            </a:ln>
            <a:effectLst/>
            <a:scene3d>
              <a:camera prst="legacyPerspectiveTop"/>
              <a:lightRig rig="legacyFlat3" dir="b"/>
            </a:scene3d>
            <a:sp3d extrusionH="887400" prstMaterial="legacyMatte">
              <a:bevelT w="13500" h="13500" prst="angle"/>
              <a:bevelB w="13500" h="13500" prst="angle"/>
              <a:extrusionClr>
                <a:srgbClr val="00FFFF"/>
              </a:extrusionClr>
              <a:contourClr>
                <a:srgbClr val="00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046" name="Line 62"/>
            <p:cNvSpPr>
              <a:spLocks noChangeShapeType="1"/>
            </p:cNvSpPr>
            <p:nvPr/>
          </p:nvSpPr>
          <p:spPr bwMode="auto">
            <a:xfrm>
              <a:off x="9545116" y="4971939"/>
              <a:ext cx="0" cy="487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47" name="Line 63"/>
            <p:cNvSpPr>
              <a:spLocks noChangeShapeType="1"/>
            </p:cNvSpPr>
            <p:nvPr/>
          </p:nvSpPr>
          <p:spPr bwMode="auto">
            <a:xfrm>
              <a:off x="9697516" y="5048139"/>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48" name="Line 64"/>
            <p:cNvSpPr>
              <a:spLocks noChangeShapeType="1"/>
            </p:cNvSpPr>
            <p:nvPr/>
          </p:nvSpPr>
          <p:spPr bwMode="auto">
            <a:xfrm>
              <a:off x="9849916" y="5078301"/>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49" name="Line 65"/>
            <p:cNvSpPr>
              <a:spLocks noChangeShapeType="1"/>
            </p:cNvSpPr>
            <p:nvPr/>
          </p:nvSpPr>
          <p:spPr bwMode="auto">
            <a:xfrm>
              <a:off x="10002316" y="5078301"/>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0" name="Line 66"/>
            <p:cNvSpPr>
              <a:spLocks noChangeShapeType="1"/>
            </p:cNvSpPr>
            <p:nvPr/>
          </p:nvSpPr>
          <p:spPr bwMode="auto">
            <a:xfrm>
              <a:off x="10154716" y="5078301"/>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1" name="Line 67"/>
            <p:cNvSpPr>
              <a:spLocks noChangeShapeType="1"/>
            </p:cNvSpPr>
            <p:nvPr/>
          </p:nvSpPr>
          <p:spPr bwMode="auto">
            <a:xfrm>
              <a:off x="10307116" y="5078301"/>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2" name="Line 68"/>
            <p:cNvSpPr>
              <a:spLocks noChangeShapeType="1"/>
            </p:cNvSpPr>
            <p:nvPr/>
          </p:nvSpPr>
          <p:spPr bwMode="auto">
            <a:xfrm>
              <a:off x="10459516" y="5078301"/>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3" name="Line 69"/>
            <p:cNvSpPr>
              <a:spLocks noChangeShapeType="1"/>
            </p:cNvSpPr>
            <p:nvPr/>
          </p:nvSpPr>
          <p:spPr bwMode="auto">
            <a:xfrm>
              <a:off x="10916716" y="5002101"/>
              <a:ext cx="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4" name="Line 70"/>
            <p:cNvSpPr>
              <a:spLocks noChangeShapeType="1"/>
            </p:cNvSpPr>
            <p:nvPr/>
          </p:nvSpPr>
          <p:spPr bwMode="auto">
            <a:xfrm>
              <a:off x="10611916" y="5078301"/>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5" name="Line 71"/>
            <p:cNvSpPr>
              <a:spLocks noChangeShapeType="1"/>
            </p:cNvSpPr>
            <p:nvPr/>
          </p:nvSpPr>
          <p:spPr bwMode="auto">
            <a:xfrm>
              <a:off x="10764316" y="5048139"/>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6" name="Line 72"/>
            <p:cNvSpPr>
              <a:spLocks noChangeShapeType="1"/>
            </p:cNvSpPr>
            <p:nvPr/>
          </p:nvSpPr>
          <p:spPr bwMode="auto">
            <a:xfrm flipH="1">
              <a:off x="9392716" y="4971939"/>
              <a:ext cx="76200" cy="1554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7" name="Line 73"/>
            <p:cNvSpPr>
              <a:spLocks noChangeShapeType="1"/>
            </p:cNvSpPr>
            <p:nvPr/>
          </p:nvSpPr>
          <p:spPr bwMode="auto">
            <a:xfrm>
              <a:off x="10993710" y="5035161"/>
              <a:ext cx="7620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8" name="Line 74"/>
            <p:cNvSpPr>
              <a:spLocks noChangeShapeType="1"/>
            </p:cNvSpPr>
            <p:nvPr/>
          </p:nvSpPr>
          <p:spPr bwMode="auto">
            <a:xfrm>
              <a:off x="9392716" y="6526101"/>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59" name="Line 75"/>
            <p:cNvSpPr>
              <a:spLocks noChangeShapeType="1"/>
            </p:cNvSpPr>
            <p:nvPr/>
          </p:nvSpPr>
          <p:spPr bwMode="auto">
            <a:xfrm flipH="1">
              <a:off x="10459516" y="6526101"/>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42060" name="Object 76"/>
            <p:cNvGraphicFramePr>
              <a:graphicFrameLocks noChangeAspect="1"/>
            </p:cNvGraphicFramePr>
            <p:nvPr>
              <p:extLst>
                <p:ext uri="{D42A27DB-BD31-4B8C-83A1-F6EECF244321}">
                  <p14:modId xmlns:p14="http://schemas.microsoft.com/office/powerpoint/2010/main" val="3271768384"/>
                </p:ext>
              </p:extLst>
            </p:nvPr>
          </p:nvGraphicFramePr>
          <p:xfrm>
            <a:off x="9722916" y="5941901"/>
            <a:ext cx="1143000" cy="781050"/>
          </p:xfrm>
          <a:graphic>
            <a:graphicData uri="http://schemas.openxmlformats.org/presentationml/2006/ole">
              <mc:AlternateContent xmlns:mc="http://schemas.openxmlformats.org/markup-compatibility/2006">
                <mc:Choice xmlns:v="urn:schemas-microsoft-com:vml" Requires="v">
                  <p:oleObj spid="_x0000_s1116" name="Simulation" r:id="rId8" imgW="1457143" imgH="1162212" progId="CrocodileClipsCircuit">
                    <p:embed/>
                  </p:oleObj>
                </mc:Choice>
                <mc:Fallback>
                  <p:oleObj name="Simulation" r:id="rId8" imgW="1457143" imgH="1162212" progId="CrocodileClipsCircuit">
                    <p:embed/>
                    <p:pic>
                      <p:nvPicPr>
                        <p:cNvPr id="42060" name="Object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2916" y="5941901"/>
                          <a:ext cx="11430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61" name="Line 77"/>
            <p:cNvSpPr>
              <a:spLocks noChangeShapeType="1"/>
            </p:cNvSpPr>
            <p:nvPr/>
          </p:nvSpPr>
          <p:spPr bwMode="auto">
            <a:xfrm>
              <a:off x="9697516" y="6526101"/>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62" name="Line 78"/>
            <p:cNvSpPr>
              <a:spLocks noChangeShapeType="1"/>
            </p:cNvSpPr>
            <p:nvPr/>
          </p:nvSpPr>
          <p:spPr bwMode="auto">
            <a:xfrm flipH="1">
              <a:off x="10535716" y="6526101"/>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2063" name="Group 79"/>
            <p:cNvGrpSpPr>
              <a:grpSpLocks/>
            </p:cNvGrpSpPr>
            <p:nvPr/>
          </p:nvGrpSpPr>
          <p:grpSpPr bwMode="auto">
            <a:xfrm>
              <a:off x="9499079" y="1814676"/>
              <a:ext cx="1571625" cy="3276600"/>
              <a:chOff x="3042" y="576"/>
              <a:chExt cx="990" cy="2064"/>
            </a:xfrm>
          </p:grpSpPr>
          <p:sp>
            <p:nvSpPr>
              <p:cNvPr id="42064" name="AutoShape 80"/>
              <p:cNvSpPr>
                <a:spLocks noChangeArrowheads="1"/>
              </p:cNvSpPr>
              <p:nvPr/>
            </p:nvSpPr>
            <p:spPr bwMode="auto">
              <a:xfrm>
                <a:off x="3042" y="576"/>
                <a:ext cx="960" cy="384"/>
              </a:xfrm>
              <a:prstGeom prst="flowChartMagneticDisk">
                <a:avLst/>
              </a:prstGeom>
              <a:gradFill rotWithShape="1">
                <a:gsLst>
                  <a:gs pos="0">
                    <a:schemeClr val="tx2">
                      <a:gamma/>
                      <a:tint val="34902"/>
                      <a:invGamma/>
                    </a:schemeClr>
                  </a:gs>
                  <a:gs pos="50000">
                    <a:schemeClr val="tx2"/>
                  </a:gs>
                  <a:gs pos="100000">
                    <a:schemeClr val="tx2">
                      <a:gamma/>
                      <a:tint val="34902"/>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7481" name="AutoShape 81"/>
              <p:cNvSpPr>
                <a:spLocks noChangeArrowheads="1"/>
              </p:cNvSpPr>
              <p:nvPr/>
            </p:nvSpPr>
            <p:spPr bwMode="auto">
              <a:xfrm>
                <a:off x="3054" y="2064"/>
                <a:ext cx="960" cy="576"/>
              </a:xfrm>
              <a:prstGeom prst="flowChartMagneticDisk">
                <a:avLst/>
              </a:prstGeom>
              <a:gradFill rotWithShape="1">
                <a:gsLst>
                  <a:gs pos="0">
                    <a:srgbClr val="FF0066"/>
                  </a:gs>
                  <a:gs pos="100000">
                    <a:srgbClr val="6666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066" name="Rectangle 82"/>
              <p:cNvSpPr>
                <a:spLocks noChangeArrowheads="1"/>
              </p:cNvSpPr>
              <p:nvPr/>
            </p:nvSpPr>
            <p:spPr bwMode="auto">
              <a:xfrm>
                <a:off x="3456" y="960"/>
                <a:ext cx="144" cy="12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7483" name="Text Box 83"/>
              <p:cNvSpPr txBox="1">
                <a:spLocks noChangeArrowheads="1"/>
              </p:cNvSpPr>
              <p:nvPr/>
            </p:nvSpPr>
            <p:spPr bwMode="auto">
              <a:xfrm>
                <a:off x="3120" y="225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sz="2800" b="1"/>
                  <a:t>N</a:t>
                </a:r>
              </a:p>
            </p:txBody>
          </p:sp>
          <p:sp>
            <p:nvSpPr>
              <p:cNvPr id="17484" name="Text Box 84"/>
              <p:cNvSpPr txBox="1">
                <a:spLocks noChangeArrowheads="1"/>
              </p:cNvSpPr>
              <p:nvPr/>
            </p:nvSpPr>
            <p:spPr bwMode="auto">
              <a:xfrm>
                <a:off x="3696" y="225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sz="2800" b="1"/>
                  <a:t>S</a:t>
                </a:r>
              </a:p>
            </p:txBody>
          </p:sp>
        </p:grpSp>
        <p:graphicFrame>
          <p:nvGraphicFramePr>
            <p:cNvPr id="42075" name="Object 91"/>
            <p:cNvGraphicFramePr>
              <a:graphicFrameLocks noChangeAspect="1"/>
            </p:cNvGraphicFramePr>
            <p:nvPr>
              <p:extLst>
                <p:ext uri="{D42A27DB-BD31-4B8C-83A1-F6EECF244321}">
                  <p14:modId xmlns:p14="http://schemas.microsoft.com/office/powerpoint/2010/main" val="296006264"/>
                </p:ext>
              </p:extLst>
            </p:nvPr>
          </p:nvGraphicFramePr>
          <p:xfrm>
            <a:off x="9754667" y="5948251"/>
            <a:ext cx="1076325" cy="787400"/>
          </p:xfrm>
          <a:graphic>
            <a:graphicData uri="http://schemas.openxmlformats.org/presentationml/2006/ole">
              <mc:AlternateContent xmlns:mc="http://schemas.openxmlformats.org/markup-compatibility/2006">
                <mc:Choice xmlns:v="urn:schemas-microsoft-com:vml" Requires="v">
                  <p:oleObj spid="_x0000_s1117" name="Simulation" r:id="rId10" imgW="1457143" imgH="1162212" progId="CrocodileClipsCircuit">
                    <p:embed/>
                  </p:oleObj>
                </mc:Choice>
                <mc:Fallback>
                  <p:oleObj name="Simulation" r:id="rId10" imgW="1457143" imgH="1162212" progId="CrocodileClipsCircuit">
                    <p:embed/>
                    <p:pic>
                      <p:nvPicPr>
                        <p:cNvPr id="42075" name="Object 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4667" y="5948251"/>
                          <a:ext cx="107632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76" name="Line 92"/>
            <p:cNvSpPr>
              <a:spLocks noChangeShapeType="1"/>
            </p:cNvSpPr>
            <p:nvPr/>
          </p:nvSpPr>
          <p:spPr bwMode="auto">
            <a:xfrm>
              <a:off x="9697516" y="6526101"/>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77" name="Line 93"/>
            <p:cNvSpPr>
              <a:spLocks noChangeShapeType="1"/>
            </p:cNvSpPr>
            <p:nvPr/>
          </p:nvSpPr>
          <p:spPr bwMode="auto">
            <a:xfrm flipH="1">
              <a:off x="10659541" y="6526101"/>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447" name="Group 45"/>
            <p:cNvGrpSpPr>
              <a:grpSpLocks/>
            </p:cNvGrpSpPr>
            <p:nvPr/>
          </p:nvGrpSpPr>
          <p:grpSpPr bwMode="auto">
            <a:xfrm>
              <a:off x="10078517" y="5535501"/>
              <a:ext cx="492125" cy="723900"/>
              <a:chOff x="1402" y="2202"/>
              <a:chExt cx="449" cy="696"/>
            </a:xfrm>
          </p:grpSpPr>
          <p:sp>
            <p:nvSpPr>
              <p:cNvPr id="17493" name="Litebulb"/>
              <p:cNvSpPr>
                <a:spLocks noEditPoints="1" noChangeArrowheads="1"/>
              </p:cNvSpPr>
              <p:nvPr/>
            </p:nvSpPr>
            <p:spPr bwMode="auto">
              <a:xfrm>
                <a:off x="1402" y="2202"/>
                <a:ext cx="449" cy="645"/>
              </a:xfrm>
              <a:custGeom>
                <a:avLst/>
                <a:gdLst>
                  <a:gd name="T0" fmla="*/ 5 w 21600"/>
                  <a:gd name="T1" fmla="*/ 0 h 21600"/>
                  <a:gd name="T2" fmla="*/ 9 w 21600"/>
                  <a:gd name="T3" fmla="*/ 7 h 21600"/>
                  <a:gd name="T4" fmla="*/ 0 w 21600"/>
                  <a:gd name="T5" fmla="*/ 7 h 21600"/>
                  <a:gd name="T6" fmla="*/ 5 w 21600"/>
                  <a:gd name="T7" fmla="*/ 19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3300"/>
                </a:solidFill>
                <a:miter lim="800000"/>
                <a:headEnd/>
                <a:tailEnd/>
              </a:ln>
            </p:spPr>
            <p:txBody>
              <a:bodyPr/>
              <a:lstStyle/>
              <a:p>
                <a:endParaRPr lang="vi-VN"/>
              </a:p>
            </p:txBody>
          </p:sp>
          <p:sp>
            <p:nvSpPr>
              <p:cNvPr id="17494" name="Oval 47"/>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95" lon="0" rev="0"/>
                </a:camera>
                <a:lightRig rig="legacyFlat1" dir="t"/>
              </a:scene3d>
              <a:sp3d extrusionH="100000" prstMaterial="legacyMetal">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032" name="AutoShape 48"/>
              <p:cNvSpPr>
                <a:spLocks noChangeArrowheads="1"/>
              </p:cNvSpPr>
              <p:nvPr/>
            </p:nvSpPr>
            <p:spPr bwMode="auto">
              <a:xfrm rot="16200000">
                <a:off x="1540" y="2686"/>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grpSp>
      <p:sp>
        <p:nvSpPr>
          <p:cNvPr id="17446" name="Oval 44"/>
          <p:cNvSpPr>
            <a:spLocks noChangeArrowheads="1"/>
          </p:cNvSpPr>
          <p:nvPr/>
        </p:nvSpPr>
        <p:spPr bwMode="auto">
          <a:xfrm>
            <a:off x="9483487" y="5167156"/>
            <a:ext cx="1447800" cy="1219200"/>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   </a:t>
            </a:r>
          </a:p>
        </p:txBody>
      </p:sp>
      <p:grpSp>
        <p:nvGrpSpPr>
          <p:cNvPr id="42069" name="Group 85"/>
          <p:cNvGrpSpPr>
            <a:grpSpLocks/>
          </p:cNvGrpSpPr>
          <p:nvPr/>
        </p:nvGrpSpPr>
        <p:grpSpPr bwMode="auto">
          <a:xfrm>
            <a:off x="9382012" y="1804232"/>
            <a:ext cx="1571625" cy="3276600"/>
            <a:chOff x="3042" y="576"/>
            <a:chExt cx="990" cy="2064"/>
          </a:xfrm>
        </p:grpSpPr>
        <p:sp>
          <p:nvSpPr>
            <p:cNvPr id="42070" name="AutoShape 86"/>
            <p:cNvSpPr>
              <a:spLocks noChangeArrowheads="1"/>
            </p:cNvSpPr>
            <p:nvPr/>
          </p:nvSpPr>
          <p:spPr bwMode="auto">
            <a:xfrm>
              <a:off x="3042" y="576"/>
              <a:ext cx="960" cy="384"/>
            </a:xfrm>
            <a:prstGeom prst="flowChartMagneticDisk">
              <a:avLst/>
            </a:prstGeom>
            <a:gradFill rotWithShape="1">
              <a:gsLst>
                <a:gs pos="0">
                  <a:schemeClr val="tx2">
                    <a:gamma/>
                    <a:tint val="34902"/>
                    <a:invGamma/>
                  </a:schemeClr>
                </a:gs>
                <a:gs pos="50000">
                  <a:schemeClr val="tx2"/>
                </a:gs>
                <a:gs pos="100000">
                  <a:schemeClr val="tx2">
                    <a:gamma/>
                    <a:tint val="34902"/>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7476" name="AutoShape 87"/>
            <p:cNvSpPr>
              <a:spLocks noChangeArrowheads="1"/>
            </p:cNvSpPr>
            <p:nvPr/>
          </p:nvSpPr>
          <p:spPr bwMode="auto">
            <a:xfrm>
              <a:off x="3054" y="2064"/>
              <a:ext cx="960" cy="576"/>
            </a:xfrm>
            <a:prstGeom prst="flowChartMagneticDisk">
              <a:avLst/>
            </a:prstGeom>
            <a:gradFill rotWithShape="1">
              <a:gsLst>
                <a:gs pos="0">
                  <a:srgbClr val="FF0066"/>
                </a:gs>
                <a:gs pos="100000">
                  <a:srgbClr val="6666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072" name="Rectangle 88"/>
            <p:cNvSpPr>
              <a:spLocks noChangeArrowheads="1"/>
            </p:cNvSpPr>
            <p:nvPr/>
          </p:nvSpPr>
          <p:spPr bwMode="auto">
            <a:xfrm>
              <a:off x="3456" y="960"/>
              <a:ext cx="144" cy="12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7478" name="Text Box 89"/>
            <p:cNvSpPr txBox="1">
              <a:spLocks noChangeArrowheads="1"/>
            </p:cNvSpPr>
            <p:nvPr/>
          </p:nvSpPr>
          <p:spPr bwMode="auto">
            <a:xfrm>
              <a:off x="3120" y="225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sz="2800" b="1"/>
                <a:t>N</a:t>
              </a:r>
            </a:p>
          </p:txBody>
        </p:sp>
        <p:sp>
          <p:nvSpPr>
            <p:cNvPr id="17479" name="Text Box 90"/>
            <p:cNvSpPr txBox="1">
              <a:spLocks noChangeArrowheads="1"/>
            </p:cNvSpPr>
            <p:nvPr/>
          </p:nvSpPr>
          <p:spPr bwMode="auto">
            <a:xfrm>
              <a:off x="3696" y="2256"/>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sz="2800" b="1"/>
                <a:t>S</a:t>
              </a:r>
            </a:p>
          </p:txBody>
        </p:sp>
      </p:grpSp>
    </p:spTree>
    <p:extLst>
      <p:ext uri="{BB962C8B-B14F-4D97-AF65-F5344CB8AC3E}">
        <p14:creationId xmlns:p14="http://schemas.microsoft.com/office/powerpoint/2010/main" val="96889858"/>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069"/>
                                        </p:tgtEl>
                                        <p:attrNameLst>
                                          <p:attrName>style.visibility</p:attrName>
                                        </p:attrNameLst>
                                      </p:cBhvr>
                                      <p:to>
                                        <p:strVal val="visible"/>
                                      </p:to>
                                    </p:set>
                                    <p:animEffect transition="in" filter="fade">
                                      <p:cBhvr>
                                        <p:cTn id="7" dur="2000"/>
                                        <p:tgtEl>
                                          <p:spTgt spid="42069"/>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42069"/>
                                        </p:tgtEl>
                                        <p:attrNameLst>
                                          <p:attrName>style.visibility</p:attrName>
                                        </p:attrNameLst>
                                      </p:cBhvr>
                                      <p:to>
                                        <p:strVal val="visible"/>
                                      </p:to>
                                    </p:set>
                                    <p:anim calcmode="lin" valueType="num">
                                      <p:cBhvr>
                                        <p:cTn id="12" dur="500" fill="hold"/>
                                        <p:tgtEl>
                                          <p:spTgt spid="42069"/>
                                        </p:tgtEl>
                                        <p:attrNameLst>
                                          <p:attrName>ppt_w</p:attrName>
                                        </p:attrNameLst>
                                      </p:cBhvr>
                                      <p:tavLst>
                                        <p:tav tm="0" fmla="#ppt_w*sin(2.5*pi*$)">
                                          <p:val>
                                            <p:fltVal val="0"/>
                                          </p:val>
                                        </p:tav>
                                        <p:tav tm="100000">
                                          <p:val>
                                            <p:fltVal val="1"/>
                                          </p:val>
                                        </p:tav>
                                      </p:tavLst>
                                    </p:anim>
                                    <p:anim calcmode="lin" valueType="num">
                                      <p:cBhvr>
                                        <p:cTn id="13" dur="500" fill="hold"/>
                                        <p:tgtEl>
                                          <p:spTgt spid="42069"/>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74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9">
                                            <p:txEl>
                                              <p:pRg st="0" end="0"/>
                                            </p:txEl>
                                          </p:spTgt>
                                        </p:tgtEl>
                                        <p:attrNameLst>
                                          <p:attrName>style.visibility</p:attrName>
                                        </p:attrNameLst>
                                      </p:cBhvr>
                                      <p:to>
                                        <p:strVal val="visible"/>
                                      </p:to>
                                    </p:set>
                                    <p:animEffect transition="in" filter="barn(inVertical)">
                                      <p:cBhvr>
                                        <p:cTn id="20" dur="500"/>
                                        <p:tgtEl>
                                          <p:spTgt spid="8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9">
                                            <p:txEl>
                                              <p:pRg st="1" end="1"/>
                                            </p:txEl>
                                          </p:spTgt>
                                        </p:tgtEl>
                                        <p:attrNameLst>
                                          <p:attrName>style.visibility</p:attrName>
                                        </p:attrNameLst>
                                      </p:cBhvr>
                                      <p:to>
                                        <p:strVal val="visible"/>
                                      </p:to>
                                    </p:set>
                                    <p:animEffect transition="in" filter="barn(inVertical)">
                                      <p:cBhvr>
                                        <p:cTn id="25" dur="500"/>
                                        <p:tgtEl>
                                          <p:spTgt spid="8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9">
                                            <p:txEl>
                                              <p:pRg st="2" end="2"/>
                                            </p:txEl>
                                          </p:spTgt>
                                        </p:tgtEl>
                                        <p:attrNameLst>
                                          <p:attrName>style.visibility</p:attrName>
                                        </p:attrNameLst>
                                      </p:cBhvr>
                                      <p:to>
                                        <p:strVal val="visible"/>
                                      </p:to>
                                    </p:set>
                                    <p:animEffect transition="in" filter="barn(inVertical)">
                                      <p:cBhvr>
                                        <p:cTn id="30" dur="500"/>
                                        <p:tgtEl>
                                          <p:spTgt spid="8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9">
                                            <p:txEl>
                                              <p:pRg st="3" end="3"/>
                                            </p:txEl>
                                          </p:spTgt>
                                        </p:tgtEl>
                                        <p:attrNameLst>
                                          <p:attrName>style.visibility</p:attrName>
                                        </p:attrNameLst>
                                      </p:cBhvr>
                                      <p:to>
                                        <p:strVal val="visible"/>
                                      </p:to>
                                    </p:set>
                                    <p:animEffect transition="in" filter="barn(inVertical)">
                                      <p:cBhvr>
                                        <p:cTn id="35" dur="500"/>
                                        <p:tgtEl>
                                          <p:spTgt spid="8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9">
                                            <p:txEl>
                                              <p:pRg st="4" end="4"/>
                                            </p:txEl>
                                          </p:spTgt>
                                        </p:tgtEl>
                                        <p:attrNameLst>
                                          <p:attrName>style.visibility</p:attrName>
                                        </p:attrNameLst>
                                      </p:cBhvr>
                                      <p:to>
                                        <p:strVal val="visible"/>
                                      </p:to>
                                    </p:set>
                                    <p:animEffect transition="in" filter="barn(inVertical)">
                                      <p:cBhvr>
                                        <p:cTn id="40"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09" name="Text Box 153"/>
          <p:cNvSpPr txBox="1">
            <a:spLocks noChangeArrowheads="1"/>
          </p:cNvSpPr>
          <p:nvPr/>
        </p:nvSpPr>
        <p:spPr bwMode="auto">
          <a:xfrm>
            <a:off x="884793" y="4692295"/>
            <a:ext cx="10509066" cy="1569660"/>
          </a:xfrm>
          <a:prstGeom prst="rect">
            <a:avLst/>
          </a:prstGeom>
          <a:noFill/>
          <a:ln>
            <a:noFill/>
          </a:ln>
          <a:effec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vi-VN" dirty="0" smtClean="0">
                <a:solidFill>
                  <a:srgbClr val="0033CC"/>
                </a:solidFill>
              </a:rPr>
              <a:t>Khi </a:t>
            </a:r>
            <a:r>
              <a:rPr lang="en-US" altLang="vi-VN" dirty="0">
                <a:solidFill>
                  <a:srgbClr val="0033CC"/>
                </a:solidFill>
              </a:rPr>
              <a:t>nam châm </a:t>
            </a:r>
            <a:r>
              <a:rPr lang="en-US" altLang="vi-VN" dirty="0" smtClean="0">
                <a:solidFill>
                  <a:srgbClr val="0033CC"/>
                </a:solidFill>
              </a:rPr>
              <a:t>quay</a:t>
            </a:r>
          </a:p>
          <a:p>
            <a:pPr marL="342900" indent="-342900" algn="l">
              <a:buFont typeface="Symbol" panose="05050102010706020507" pitchFamily="18" charset="2"/>
              <a:buChar char="Þ"/>
            </a:pPr>
            <a:r>
              <a:rPr lang="en-US" altLang="vi-VN" dirty="0" smtClean="0">
                <a:solidFill>
                  <a:srgbClr val="0033CC"/>
                </a:solidFill>
              </a:rPr>
              <a:t>số </a:t>
            </a:r>
            <a:r>
              <a:rPr lang="en-US" altLang="vi-VN" dirty="0">
                <a:solidFill>
                  <a:srgbClr val="0033CC"/>
                </a:solidFill>
              </a:rPr>
              <a:t>đường sức từ xuyên qua tiết diện của cuộn dây thay đổi (biến thiên tăng, giảm</a:t>
            </a:r>
            <a:r>
              <a:rPr lang="en-US" altLang="vi-VN" dirty="0" smtClean="0">
                <a:solidFill>
                  <a:srgbClr val="0033CC"/>
                </a:solidFill>
              </a:rPr>
              <a:t>) </a:t>
            </a:r>
          </a:p>
          <a:p>
            <a:pPr marL="342900" indent="-342900" algn="l">
              <a:buFont typeface="Symbol" panose="05050102010706020507" pitchFamily="18" charset="2"/>
              <a:buChar char="Þ"/>
            </a:pPr>
            <a:r>
              <a:rPr lang="en-US" altLang="vi-VN" dirty="0" smtClean="0">
                <a:solidFill>
                  <a:srgbClr val="0033CC"/>
                </a:solidFill>
              </a:rPr>
              <a:t>trong </a:t>
            </a:r>
            <a:r>
              <a:rPr lang="en-US" altLang="vi-VN" dirty="0">
                <a:solidFill>
                  <a:srgbClr val="0033CC"/>
                </a:solidFill>
              </a:rPr>
              <a:t>cuộn dây </a:t>
            </a:r>
            <a:r>
              <a:rPr lang="en-US" altLang="vi-VN" dirty="0" smtClean="0">
                <a:solidFill>
                  <a:srgbClr val="0033CC"/>
                </a:solidFill>
              </a:rPr>
              <a:t>dẫn kín </a:t>
            </a:r>
            <a:r>
              <a:rPr lang="en-US" altLang="vi-VN" dirty="0">
                <a:solidFill>
                  <a:srgbClr val="0033CC"/>
                </a:solidFill>
              </a:rPr>
              <a:t>xuất hiện dòng điện cảm ứng.</a:t>
            </a:r>
          </a:p>
        </p:txBody>
      </p:sp>
      <p:sp>
        <p:nvSpPr>
          <p:cNvPr id="149" name="Text Box 2"/>
          <p:cNvSpPr txBox="1">
            <a:spLocks noChangeArrowheads="1"/>
          </p:cNvSpPr>
          <p:nvPr/>
        </p:nvSpPr>
        <p:spPr bwMode="auto">
          <a:xfrm>
            <a:off x="724083" y="624006"/>
            <a:ext cx="10721608" cy="919401"/>
          </a:xfrm>
          <a:prstGeom prst="roundRect">
            <a:avLst/>
          </a:prstGeom>
          <a:noFill/>
          <a:ln w="38100" algn="ctr">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dirty="0" smtClean="0"/>
              <a:t>C6: Hãy giải thích vì sao khi cho nam châm quay như ở hình 31.4 thì trong dây dẫn kín xuất hiện dòng điện cảm ứng?</a:t>
            </a:r>
            <a:endParaRPr lang="en-US" altLang="vi-VN" dirty="0"/>
          </a:p>
        </p:txBody>
      </p:sp>
      <p:sp>
        <p:nvSpPr>
          <p:cNvPr id="150" name="AutoShape 6"/>
          <p:cNvSpPr>
            <a:spLocks noChangeArrowheads="1"/>
          </p:cNvSpPr>
          <p:nvPr/>
        </p:nvSpPr>
        <p:spPr bwMode="auto">
          <a:xfrm>
            <a:off x="5037326" y="22226"/>
            <a:ext cx="2117348"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b="1" dirty="0" smtClean="0">
                <a:solidFill>
                  <a:srgbClr val="3333FF"/>
                </a:solidFill>
                <a:latin typeface="Times New Roman" panose="02020603050405020304" pitchFamily="18" charset="0"/>
              </a:rPr>
              <a:t>VẬN DỤNG</a:t>
            </a:r>
            <a:endParaRPr lang="en-US" altLang="vi-VN" b="1" dirty="0">
              <a:solidFill>
                <a:srgbClr val="FF0000"/>
              </a:solidFill>
            </a:endParaRPr>
          </a:p>
        </p:txBody>
      </p:sp>
      <p:sp>
        <p:nvSpPr>
          <p:cNvPr id="151" name="Rectangle 150"/>
          <p:cNvSpPr/>
          <p:nvPr/>
        </p:nvSpPr>
        <p:spPr>
          <a:xfrm>
            <a:off x="5456089" y="1512956"/>
            <a:ext cx="1475084" cy="461665"/>
          </a:xfrm>
          <a:prstGeom prst="rect">
            <a:avLst/>
          </a:prstGeom>
        </p:spPr>
        <p:txBody>
          <a:bodyPr wrap="none">
            <a:spAutoFit/>
          </a:bodyPr>
          <a:lstStyle/>
          <a:p>
            <a:r>
              <a:rPr lang="en-US" altLang="vi-VN" sz="2400" dirty="0" smtClean="0">
                <a:solidFill>
                  <a:srgbClr val="FF0000"/>
                </a:solidFill>
                <a:latin typeface="Times New Roman" panose="02020603050405020304" pitchFamily="18" charset="0"/>
              </a:rPr>
              <a:t>TRẢ LỜI:</a:t>
            </a:r>
            <a:endParaRPr lang="vi-VN" sz="2400" dirty="0">
              <a:solidFill>
                <a:srgbClr val="FF0000"/>
              </a:solidFill>
            </a:endParaRPr>
          </a:p>
        </p:txBody>
      </p:sp>
      <p:sp>
        <p:nvSpPr>
          <p:cNvPr id="158" name="Flowchart: Magnetic Disk 157"/>
          <p:cNvSpPr/>
          <p:nvPr/>
        </p:nvSpPr>
        <p:spPr>
          <a:xfrm>
            <a:off x="6012194" y="3832374"/>
            <a:ext cx="818865" cy="48577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9" name="Straight Connector 158"/>
          <p:cNvCxnSpPr/>
          <p:nvPr/>
        </p:nvCxnSpPr>
        <p:spPr>
          <a:xfrm>
            <a:off x="6443261" y="2827268"/>
            <a:ext cx="14245" cy="1159645"/>
          </a:xfrm>
          <a:prstGeom prst="line">
            <a:avLst/>
          </a:prstGeom>
          <a:ln w="38100"/>
        </p:spPr>
        <p:style>
          <a:lnRef idx="1">
            <a:schemeClr val="dk1"/>
          </a:lnRef>
          <a:fillRef idx="0">
            <a:schemeClr val="dk1"/>
          </a:fillRef>
          <a:effectRef idx="0">
            <a:schemeClr val="dk1"/>
          </a:effectRef>
          <a:fontRef idx="minor">
            <a:schemeClr val="tx1"/>
          </a:fontRef>
        </p:style>
      </p:cxnSp>
      <p:sp>
        <p:nvSpPr>
          <p:cNvPr id="160" name="Oval 16"/>
          <p:cNvSpPr>
            <a:spLocks noChangeArrowheads="1"/>
          </p:cNvSpPr>
          <p:nvPr/>
        </p:nvSpPr>
        <p:spPr bwMode="auto">
          <a:xfrm rot="20820323">
            <a:off x="1728381" y="1756333"/>
            <a:ext cx="213603" cy="433934"/>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1" name="Oval 17"/>
          <p:cNvSpPr>
            <a:spLocks noChangeArrowheads="1"/>
          </p:cNvSpPr>
          <p:nvPr/>
        </p:nvSpPr>
        <p:spPr bwMode="auto">
          <a:xfrm rot="20820323">
            <a:off x="1493621" y="1915253"/>
            <a:ext cx="196836" cy="42696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62" name="Group 161"/>
          <p:cNvGrpSpPr/>
          <p:nvPr/>
        </p:nvGrpSpPr>
        <p:grpSpPr>
          <a:xfrm>
            <a:off x="1144633" y="2027299"/>
            <a:ext cx="3810000" cy="2309813"/>
            <a:chOff x="4282548" y="3113538"/>
            <a:chExt cx="3810000" cy="2309813"/>
          </a:xfrm>
        </p:grpSpPr>
        <p:sp>
          <p:nvSpPr>
            <p:cNvPr id="163" name="AutoShape 15"/>
            <p:cNvSpPr>
              <a:spLocks noChangeArrowheads="1"/>
            </p:cNvSpPr>
            <p:nvPr/>
          </p:nvSpPr>
          <p:spPr bwMode="auto">
            <a:xfrm>
              <a:off x="4282548" y="4342264"/>
              <a:ext cx="3810000" cy="1081087"/>
            </a:xfrm>
            <a:prstGeom prst="parallelogram">
              <a:avLst>
                <a:gd name="adj" fmla="val 104340"/>
              </a:avLst>
            </a:prstGeom>
            <a:gradFill rotWithShape="1">
              <a:gsLst>
                <a:gs pos="0">
                  <a:srgbClr val="00CC99">
                    <a:gamma/>
                    <a:tint val="0"/>
                    <a:invGamma/>
                  </a:srgbClr>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64" name="Group 163"/>
            <p:cNvGrpSpPr/>
            <p:nvPr/>
          </p:nvGrpSpPr>
          <p:grpSpPr>
            <a:xfrm>
              <a:off x="4622273" y="3113538"/>
              <a:ext cx="2911476" cy="2143125"/>
              <a:chOff x="4622273" y="3113538"/>
              <a:chExt cx="2911476" cy="2143125"/>
            </a:xfrm>
          </p:grpSpPr>
          <p:sp>
            <p:nvSpPr>
              <p:cNvPr id="165" name="Rectangle 18"/>
              <p:cNvSpPr>
                <a:spLocks noChangeArrowheads="1"/>
              </p:cNvSpPr>
              <p:nvPr/>
            </p:nvSpPr>
            <p:spPr bwMode="auto">
              <a:xfrm rot="20820323">
                <a:off x="4622273" y="341833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6" name="Rectangle 19"/>
              <p:cNvSpPr>
                <a:spLocks noChangeArrowheads="1"/>
              </p:cNvSpPr>
              <p:nvPr/>
            </p:nvSpPr>
            <p:spPr bwMode="auto">
              <a:xfrm rot="20820323">
                <a:off x="4842936" y="321831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7" name="Freeform 20" descr="Small grid"/>
              <p:cNvSpPr>
                <a:spLocks/>
              </p:cNvSpPr>
              <p:nvPr/>
            </p:nvSpPr>
            <p:spPr bwMode="auto">
              <a:xfrm>
                <a:off x="4669898" y="3113538"/>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68" name="Freeform 21"/>
              <p:cNvSpPr>
                <a:spLocks/>
              </p:cNvSpPr>
              <p:nvPr/>
            </p:nvSpPr>
            <p:spPr bwMode="auto">
              <a:xfrm>
                <a:off x="5241398" y="342310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9" name="Freeform 22"/>
              <p:cNvSpPr>
                <a:spLocks/>
              </p:cNvSpPr>
              <p:nvPr/>
            </p:nvSpPr>
            <p:spPr bwMode="auto">
              <a:xfrm>
                <a:off x="4914374" y="4561339"/>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0" name="Freeform 23"/>
              <p:cNvSpPr>
                <a:spLocks/>
              </p:cNvSpPr>
              <p:nvPr/>
            </p:nvSpPr>
            <p:spPr bwMode="auto">
              <a:xfrm>
                <a:off x="4803249" y="342310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1" name="Freeform 24" descr="Small grid"/>
              <p:cNvSpPr>
                <a:spLocks/>
              </p:cNvSpPr>
              <p:nvPr/>
            </p:nvSpPr>
            <p:spPr bwMode="auto">
              <a:xfrm>
                <a:off x="6836836" y="3127826"/>
                <a:ext cx="595312" cy="200501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sp>
            <p:nvSpPr>
              <p:cNvPr id="172" name="Line 25"/>
              <p:cNvSpPr>
                <a:spLocks noChangeShapeType="1"/>
              </p:cNvSpPr>
              <p:nvPr/>
            </p:nvSpPr>
            <p:spPr bwMode="auto">
              <a:xfrm>
                <a:off x="5108048" y="350406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3" name="Line 26"/>
              <p:cNvSpPr>
                <a:spLocks noChangeShapeType="1"/>
              </p:cNvSpPr>
              <p:nvPr/>
            </p:nvSpPr>
            <p:spPr bwMode="auto">
              <a:xfrm flipV="1">
                <a:off x="5260448" y="342786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 name="Line 27"/>
              <p:cNvSpPr>
                <a:spLocks noChangeShapeType="1"/>
              </p:cNvSpPr>
              <p:nvPr/>
            </p:nvSpPr>
            <p:spPr bwMode="auto">
              <a:xfrm flipH="1">
                <a:off x="4993748" y="342151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5" name="Line 28"/>
              <p:cNvSpPr>
                <a:spLocks noChangeShapeType="1"/>
              </p:cNvSpPr>
              <p:nvPr/>
            </p:nvSpPr>
            <p:spPr bwMode="auto">
              <a:xfrm flipH="1">
                <a:off x="5050898" y="341516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6" name="Line 29"/>
              <p:cNvSpPr>
                <a:spLocks noChangeShapeType="1"/>
              </p:cNvSpPr>
              <p:nvPr/>
            </p:nvSpPr>
            <p:spPr bwMode="auto">
              <a:xfrm flipH="1">
                <a:off x="5108048" y="341516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7" name="Group 30"/>
              <p:cNvGrpSpPr>
                <a:grpSpLocks/>
              </p:cNvGrpSpPr>
              <p:nvPr/>
            </p:nvGrpSpPr>
            <p:grpSpPr bwMode="auto">
              <a:xfrm>
                <a:off x="5158848" y="3415163"/>
                <a:ext cx="495300" cy="387350"/>
                <a:chOff x="2088" y="2536"/>
                <a:chExt cx="312" cy="244"/>
              </a:xfrm>
            </p:grpSpPr>
            <p:sp>
              <p:nvSpPr>
                <p:cNvPr id="263" name="Line 3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4" name="Line 3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5" name="Line 3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8" name="Group 34"/>
              <p:cNvGrpSpPr>
                <a:grpSpLocks/>
              </p:cNvGrpSpPr>
              <p:nvPr/>
            </p:nvGrpSpPr>
            <p:grpSpPr bwMode="auto">
              <a:xfrm>
                <a:off x="5323948" y="3415163"/>
                <a:ext cx="495300" cy="387350"/>
                <a:chOff x="2088" y="2536"/>
                <a:chExt cx="312" cy="244"/>
              </a:xfrm>
            </p:grpSpPr>
            <p:sp>
              <p:nvSpPr>
                <p:cNvPr id="260" name="Line 3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1" name="Line 3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2" name="Line 3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9" name="Group 38"/>
              <p:cNvGrpSpPr>
                <a:grpSpLocks/>
              </p:cNvGrpSpPr>
              <p:nvPr/>
            </p:nvGrpSpPr>
            <p:grpSpPr bwMode="auto">
              <a:xfrm>
                <a:off x="5489048" y="3415163"/>
                <a:ext cx="495300" cy="387350"/>
                <a:chOff x="2088" y="2536"/>
                <a:chExt cx="312" cy="244"/>
              </a:xfrm>
            </p:grpSpPr>
            <p:sp>
              <p:nvSpPr>
                <p:cNvPr id="257" name="Line 3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8" name="Line 4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9" name="Line 4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0" name="Group 42"/>
              <p:cNvGrpSpPr>
                <a:grpSpLocks/>
              </p:cNvGrpSpPr>
              <p:nvPr/>
            </p:nvGrpSpPr>
            <p:grpSpPr bwMode="auto">
              <a:xfrm>
                <a:off x="5654148" y="3415163"/>
                <a:ext cx="495300" cy="387350"/>
                <a:chOff x="2088" y="2536"/>
                <a:chExt cx="312" cy="244"/>
              </a:xfrm>
            </p:grpSpPr>
            <p:sp>
              <p:nvSpPr>
                <p:cNvPr id="254" name="Line 4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5" name="Line 4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6" name="Line 4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1" name="Group 46"/>
              <p:cNvGrpSpPr>
                <a:grpSpLocks/>
              </p:cNvGrpSpPr>
              <p:nvPr/>
            </p:nvGrpSpPr>
            <p:grpSpPr bwMode="auto">
              <a:xfrm>
                <a:off x="5819248" y="3415163"/>
                <a:ext cx="495300" cy="387350"/>
                <a:chOff x="2088" y="2536"/>
                <a:chExt cx="312" cy="244"/>
              </a:xfrm>
            </p:grpSpPr>
            <p:sp>
              <p:nvSpPr>
                <p:cNvPr id="251" name="Line 4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2" name="Line 4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3" name="Line 4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2" name="Group 50"/>
              <p:cNvGrpSpPr>
                <a:grpSpLocks/>
              </p:cNvGrpSpPr>
              <p:nvPr/>
            </p:nvGrpSpPr>
            <p:grpSpPr bwMode="auto">
              <a:xfrm>
                <a:off x="5977998" y="3421513"/>
                <a:ext cx="495300" cy="387350"/>
                <a:chOff x="2088" y="2536"/>
                <a:chExt cx="312" cy="244"/>
              </a:xfrm>
            </p:grpSpPr>
            <p:sp>
              <p:nvSpPr>
                <p:cNvPr id="248" name="Line 5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9" name="Line 5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0" name="Line 5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3" name="Group 54"/>
              <p:cNvGrpSpPr>
                <a:grpSpLocks/>
              </p:cNvGrpSpPr>
              <p:nvPr/>
            </p:nvGrpSpPr>
            <p:grpSpPr bwMode="auto">
              <a:xfrm>
                <a:off x="6149448" y="3415163"/>
                <a:ext cx="495300" cy="387350"/>
                <a:chOff x="2088" y="2536"/>
                <a:chExt cx="312" cy="244"/>
              </a:xfrm>
            </p:grpSpPr>
            <p:sp>
              <p:nvSpPr>
                <p:cNvPr id="245" name="Line 5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6" name="Line 5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7" name="Line 5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4" name="Group 58"/>
              <p:cNvGrpSpPr>
                <a:grpSpLocks/>
              </p:cNvGrpSpPr>
              <p:nvPr/>
            </p:nvGrpSpPr>
            <p:grpSpPr bwMode="auto">
              <a:xfrm>
                <a:off x="6314548" y="3415163"/>
                <a:ext cx="495300" cy="387350"/>
                <a:chOff x="2088" y="2536"/>
                <a:chExt cx="312" cy="244"/>
              </a:xfrm>
            </p:grpSpPr>
            <p:sp>
              <p:nvSpPr>
                <p:cNvPr id="242" name="Line 5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3" name="Line 6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4" name="Line 6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85" name="Group 62"/>
              <p:cNvGrpSpPr>
                <a:grpSpLocks/>
              </p:cNvGrpSpPr>
              <p:nvPr/>
            </p:nvGrpSpPr>
            <p:grpSpPr bwMode="auto">
              <a:xfrm>
                <a:off x="6473298" y="3421513"/>
                <a:ext cx="495300" cy="387350"/>
                <a:chOff x="2088" y="2536"/>
                <a:chExt cx="312" cy="244"/>
              </a:xfrm>
            </p:grpSpPr>
            <p:sp>
              <p:nvSpPr>
                <p:cNvPr id="239" name="Line 6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0" name="Line 6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1" name="Line 6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86" name="Line 66"/>
              <p:cNvSpPr>
                <a:spLocks noChangeShapeType="1"/>
              </p:cNvSpPr>
              <p:nvPr/>
            </p:nvSpPr>
            <p:spPr bwMode="auto">
              <a:xfrm flipH="1">
                <a:off x="4946123" y="3607250"/>
                <a:ext cx="190500" cy="18573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7" name="Line 67"/>
              <p:cNvSpPr>
                <a:spLocks noChangeShapeType="1"/>
              </p:cNvSpPr>
              <p:nvPr/>
            </p:nvSpPr>
            <p:spPr bwMode="auto">
              <a:xfrm flipH="1">
                <a:off x="5008037" y="3608838"/>
                <a:ext cx="128587"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8" name="Line 68"/>
              <p:cNvSpPr>
                <a:spLocks noChangeShapeType="1"/>
              </p:cNvSpPr>
              <p:nvPr/>
            </p:nvSpPr>
            <p:spPr bwMode="auto">
              <a:xfrm>
                <a:off x="4760386" y="342310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9" name="Line 69"/>
              <p:cNvSpPr>
                <a:spLocks noChangeShapeType="1"/>
              </p:cNvSpPr>
              <p:nvPr/>
            </p:nvSpPr>
            <p:spPr bwMode="auto">
              <a:xfrm>
                <a:off x="4834998" y="340722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0" name="Rectangle 70"/>
              <p:cNvSpPr>
                <a:spLocks noChangeArrowheads="1"/>
              </p:cNvSpPr>
              <p:nvPr/>
            </p:nvSpPr>
            <p:spPr bwMode="auto">
              <a:xfrm rot="20820323">
                <a:off x="4873099" y="316751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1" name="Line 71"/>
              <p:cNvSpPr>
                <a:spLocks noChangeShapeType="1"/>
              </p:cNvSpPr>
              <p:nvPr/>
            </p:nvSpPr>
            <p:spPr bwMode="auto">
              <a:xfrm>
                <a:off x="4974698" y="321831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2" name="Line 72"/>
              <p:cNvSpPr>
                <a:spLocks noChangeShapeType="1"/>
              </p:cNvSpPr>
              <p:nvPr/>
            </p:nvSpPr>
            <p:spPr bwMode="auto">
              <a:xfrm>
                <a:off x="5041373" y="318021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3" name="Rectangle 73"/>
              <p:cNvSpPr>
                <a:spLocks noChangeArrowheads="1"/>
              </p:cNvSpPr>
              <p:nvPr/>
            </p:nvSpPr>
            <p:spPr bwMode="auto">
              <a:xfrm rot="20820323">
                <a:off x="4669899" y="337706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4" name="Oval 74"/>
              <p:cNvSpPr>
                <a:spLocks noChangeArrowheads="1"/>
              </p:cNvSpPr>
              <p:nvPr/>
            </p:nvSpPr>
            <p:spPr bwMode="auto">
              <a:xfrm flipH="1" flipV="1">
                <a:off x="5028673" y="337071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 name="Oval 75"/>
              <p:cNvSpPr>
                <a:spLocks noChangeArrowheads="1"/>
              </p:cNvSpPr>
              <p:nvPr/>
            </p:nvSpPr>
            <p:spPr bwMode="auto">
              <a:xfrm flipH="1" flipV="1">
                <a:off x="4863573" y="351993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6" name="Oval 76"/>
              <p:cNvSpPr>
                <a:spLocks noChangeArrowheads="1"/>
              </p:cNvSpPr>
              <p:nvPr/>
            </p:nvSpPr>
            <p:spPr bwMode="auto">
              <a:xfrm flipH="1" flipV="1">
                <a:off x="4949298" y="344373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7" name="Freeform 77"/>
              <p:cNvSpPr>
                <a:spLocks/>
              </p:cNvSpPr>
              <p:nvPr/>
            </p:nvSpPr>
            <p:spPr bwMode="auto">
              <a:xfrm>
                <a:off x="4803248" y="3794575"/>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8" name="Line 78"/>
              <p:cNvSpPr>
                <a:spLocks noChangeShapeType="1"/>
              </p:cNvSpPr>
              <p:nvPr/>
            </p:nvSpPr>
            <p:spPr bwMode="auto">
              <a:xfrm>
                <a:off x="5000098" y="3789813"/>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9" name="Line 79"/>
              <p:cNvSpPr>
                <a:spLocks noChangeShapeType="1"/>
              </p:cNvSpPr>
              <p:nvPr/>
            </p:nvSpPr>
            <p:spPr bwMode="auto">
              <a:xfrm>
                <a:off x="5052486" y="3785050"/>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0" name="Line 80"/>
              <p:cNvSpPr>
                <a:spLocks noChangeShapeType="1"/>
              </p:cNvSpPr>
              <p:nvPr/>
            </p:nvSpPr>
            <p:spPr bwMode="auto">
              <a:xfrm>
                <a:off x="5109636" y="3785050"/>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1" name="Group 81"/>
              <p:cNvGrpSpPr>
                <a:grpSpLocks/>
              </p:cNvGrpSpPr>
              <p:nvPr/>
            </p:nvGrpSpPr>
            <p:grpSpPr bwMode="auto">
              <a:xfrm>
                <a:off x="5166787" y="3785051"/>
                <a:ext cx="109537" cy="1147763"/>
                <a:chOff x="1996" y="2673"/>
                <a:chExt cx="69" cy="723"/>
              </a:xfrm>
            </p:grpSpPr>
            <p:sp>
              <p:nvSpPr>
                <p:cNvPr id="236" name="Line 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7" name="Line 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8" name="Line 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2" name="Group 85"/>
              <p:cNvGrpSpPr>
                <a:grpSpLocks/>
              </p:cNvGrpSpPr>
              <p:nvPr/>
            </p:nvGrpSpPr>
            <p:grpSpPr bwMode="auto">
              <a:xfrm>
                <a:off x="5327123" y="3789813"/>
                <a:ext cx="109538" cy="1147762"/>
                <a:chOff x="1996" y="2673"/>
                <a:chExt cx="69" cy="723"/>
              </a:xfrm>
            </p:grpSpPr>
            <p:sp>
              <p:nvSpPr>
                <p:cNvPr id="233" name="Line 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4" name="Line 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 name="Line 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3" name="Group 89"/>
              <p:cNvGrpSpPr>
                <a:grpSpLocks/>
              </p:cNvGrpSpPr>
              <p:nvPr/>
            </p:nvGrpSpPr>
            <p:grpSpPr bwMode="auto">
              <a:xfrm>
                <a:off x="5493812" y="3789813"/>
                <a:ext cx="109537" cy="1147762"/>
                <a:chOff x="1996" y="2673"/>
                <a:chExt cx="69" cy="723"/>
              </a:xfrm>
            </p:grpSpPr>
            <p:sp>
              <p:nvSpPr>
                <p:cNvPr id="230" name="Line 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1" name="Line 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2" name="Line 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4" name="Group 93"/>
              <p:cNvGrpSpPr>
                <a:grpSpLocks/>
              </p:cNvGrpSpPr>
              <p:nvPr/>
            </p:nvGrpSpPr>
            <p:grpSpPr bwMode="auto">
              <a:xfrm>
                <a:off x="5655737" y="3785051"/>
                <a:ext cx="109537" cy="1147763"/>
                <a:chOff x="1996" y="2673"/>
                <a:chExt cx="69" cy="723"/>
              </a:xfrm>
            </p:grpSpPr>
            <p:sp>
              <p:nvSpPr>
                <p:cNvPr id="227" name="Line 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8" name="Line 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9" name="Line 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5" name="Group 97"/>
              <p:cNvGrpSpPr>
                <a:grpSpLocks/>
              </p:cNvGrpSpPr>
              <p:nvPr/>
            </p:nvGrpSpPr>
            <p:grpSpPr bwMode="auto">
              <a:xfrm>
                <a:off x="5822423" y="3785051"/>
                <a:ext cx="109538" cy="1147763"/>
                <a:chOff x="1996" y="2673"/>
                <a:chExt cx="69" cy="723"/>
              </a:xfrm>
            </p:grpSpPr>
            <p:sp>
              <p:nvSpPr>
                <p:cNvPr id="224" name="Line 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5" name="Line 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6" name="Line 1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6" name="Group 101"/>
              <p:cNvGrpSpPr>
                <a:grpSpLocks/>
              </p:cNvGrpSpPr>
              <p:nvPr/>
            </p:nvGrpSpPr>
            <p:grpSpPr bwMode="auto">
              <a:xfrm>
                <a:off x="5984348" y="3794576"/>
                <a:ext cx="109538" cy="1147763"/>
                <a:chOff x="1996" y="2673"/>
                <a:chExt cx="69" cy="723"/>
              </a:xfrm>
            </p:grpSpPr>
            <p:sp>
              <p:nvSpPr>
                <p:cNvPr id="221" name="Line 1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2" name="Line 1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3" name="Line 1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7" name="Group 105"/>
              <p:cNvGrpSpPr>
                <a:grpSpLocks/>
              </p:cNvGrpSpPr>
              <p:nvPr/>
            </p:nvGrpSpPr>
            <p:grpSpPr bwMode="auto">
              <a:xfrm>
                <a:off x="6151037" y="3794576"/>
                <a:ext cx="109537" cy="1147763"/>
                <a:chOff x="1996" y="2673"/>
                <a:chExt cx="69" cy="723"/>
              </a:xfrm>
            </p:grpSpPr>
            <p:sp>
              <p:nvSpPr>
                <p:cNvPr id="218" name="Line 10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9" name="Line 10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0" name="Line 10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8" name="Group 109"/>
              <p:cNvGrpSpPr>
                <a:grpSpLocks/>
              </p:cNvGrpSpPr>
              <p:nvPr/>
            </p:nvGrpSpPr>
            <p:grpSpPr bwMode="auto">
              <a:xfrm>
                <a:off x="6317723" y="3794576"/>
                <a:ext cx="109538" cy="1147763"/>
                <a:chOff x="1996" y="2673"/>
                <a:chExt cx="69" cy="723"/>
              </a:xfrm>
            </p:grpSpPr>
            <p:sp>
              <p:nvSpPr>
                <p:cNvPr id="215" name="Line 11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6" name="Line 11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7" name="Line 11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9" name="Group 113"/>
              <p:cNvGrpSpPr>
                <a:grpSpLocks/>
              </p:cNvGrpSpPr>
              <p:nvPr/>
            </p:nvGrpSpPr>
            <p:grpSpPr bwMode="auto">
              <a:xfrm>
                <a:off x="6484412" y="3794576"/>
                <a:ext cx="109537" cy="1147763"/>
                <a:chOff x="1996" y="2673"/>
                <a:chExt cx="69" cy="723"/>
              </a:xfrm>
            </p:grpSpPr>
            <p:sp>
              <p:nvSpPr>
                <p:cNvPr id="212" name="Line 11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 name="Line 11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 name="Line 11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0" name="Line 117"/>
              <p:cNvSpPr>
                <a:spLocks noChangeShapeType="1"/>
              </p:cNvSpPr>
              <p:nvPr/>
            </p:nvSpPr>
            <p:spPr bwMode="auto">
              <a:xfrm>
                <a:off x="4947711" y="3785050"/>
                <a:ext cx="0"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1" name="Freeform 118" descr="Small grid"/>
              <p:cNvSpPr>
                <a:spLocks/>
              </p:cNvSpPr>
              <p:nvPr/>
            </p:nvSpPr>
            <p:spPr bwMode="auto">
              <a:xfrm>
                <a:off x="6717773" y="3548513"/>
                <a:ext cx="152400" cy="1708150"/>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grpSp>
      <p:grpSp>
        <p:nvGrpSpPr>
          <p:cNvPr id="266" name="Group 4"/>
          <p:cNvGrpSpPr>
            <a:grpSpLocks/>
          </p:cNvGrpSpPr>
          <p:nvPr/>
        </p:nvGrpSpPr>
        <p:grpSpPr bwMode="auto">
          <a:xfrm>
            <a:off x="5166340" y="2797491"/>
            <a:ext cx="2547936" cy="609600"/>
            <a:chOff x="4032" y="2016"/>
            <a:chExt cx="1536" cy="384"/>
          </a:xfrm>
        </p:grpSpPr>
        <p:sp>
          <p:nvSpPr>
            <p:cNvPr id="267" name="AutoShape 5"/>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a:latin typeface="Arial" charset="0"/>
                </a:rPr>
                <a:t>N</a:t>
              </a:r>
            </a:p>
          </p:txBody>
        </p:sp>
        <p:sp>
          <p:nvSpPr>
            <p:cNvPr id="268" name="AutoShape 6"/>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a:latin typeface="Arial" charset="0"/>
                </a:rPr>
                <a:t>S</a:t>
              </a:r>
            </a:p>
          </p:txBody>
        </p:sp>
      </p:grpSp>
      <p:grpSp>
        <p:nvGrpSpPr>
          <p:cNvPr id="45201" name="Group 145"/>
          <p:cNvGrpSpPr>
            <a:grpSpLocks/>
          </p:cNvGrpSpPr>
          <p:nvPr/>
        </p:nvGrpSpPr>
        <p:grpSpPr bwMode="auto">
          <a:xfrm>
            <a:off x="3023213" y="2032146"/>
            <a:ext cx="6629400" cy="2138278"/>
            <a:chOff x="768" y="2592"/>
            <a:chExt cx="4176" cy="1344"/>
          </a:xfrm>
        </p:grpSpPr>
        <p:sp>
          <p:nvSpPr>
            <p:cNvPr id="19515" name="Arc 108"/>
            <p:cNvSpPr>
              <a:spLocks/>
            </p:cNvSpPr>
            <p:nvPr/>
          </p:nvSpPr>
          <p:spPr bwMode="auto">
            <a:xfrm flipV="1">
              <a:off x="1214" y="2963"/>
              <a:ext cx="1686" cy="277"/>
            </a:xfrm>
            <a:custGeom>
              <a:avLst/>
              <a:gdLst>
                <a:gd name="T0" fmla="*/ 0 w 21600"/>
                <a:gd name="T1" fmla="*/ 4 h 21846"/>
                <a:gd name="T2" fmla="*/ 86 w 21600"/>
                <a:gd name="T3" fmla="*/ 0 h 21846"/>
                <a:gd name="T4" fmla="*/ 132 w 21600"/>
                <a:gd name="T5" fmla="*/ 3 h 21846"/>
                <a:gd name="T6" fmla="*/ 0 60000 65536"/>
                <a:gd name="T7" fmla="*/ 0 60000 65536"/>
                <a:gd name="T8" fmla="*/ 0 60000 65536"/>
              </a:gdLst>
              <a:ahLst/>
              <a:cxnLst>
                <a:cxn ang="T6">
                  <a:pos x="T0" y="T1"/>
                </a:cxn>
                <a:cxn ang="T7">
                  <a:pos x="T2" y="T3"/>
                </a:cxn>
                <a:cxn ang="T8">
                  <a:pos x="T4" y="T5"/>
                </a:cxn>
              </a:cxnLst>
              <a:rect l="0" t="0" r="r" b="b"/>
              <a:pathLst>
                <a:path w="21600" h="21846" fill="none" extrusionOk="0">
                  <a:moveTo>
                    <a:pt x="60" y="21845"/>
                  </a:moveTo>
                  <a:cubicBezTo>
                    <a:pt x="20" y="21310"/>
                    <a:pt x="0" y="20773"/>
                    <a:pt x="0" y="20236"/>
                  </a:cubicBezTo>
                  <a:cubicBezTo>
                    <a:pt x="-1" y="11220"/>
                    <a:pt x="5599" y="3152"/>
                    <a:pt x="14045" y="-1"/>
                  </a:cubicBezTo>
                </a:path>
                <a:path w="21600" h="21846" stroke="0" extrusionOk="0">
                  <a:moveTo>
                    <a:pt x="60" y="21845"/>
                  </a:moveTo>
                  <a:cubicBezTo>
                    <a:pt x="20" y="21310"/>
                    <a:pt x="0" y="20773"/>
                    <a:pt x="0" y="20236"/>
                  </a:cubicBezTo>
                  <a:cubicBezTo>
                    <a:pt x="-1" y="11220"/>
                    <a:pt x="5599" y="3152"/>
                    <a:pt x="14045" y="-1"/>
                  </a:cubicBezTo>
                  <a:lnTo>
                    <a:pt x="21600" y="20236"/>
                  </a:lnTo>
                  <a:lnTo>
                    <a:pt x="60" y="2184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16" name="Arc 109"/>
            <p:cNvSpPr>
              <a:spLocks/>
            </p:cNvSpPr>
            <p:nvPr/>
          </p:nvSpPr>
          <p:spPr bwMode="auto">
            <a:xfrm flipV="1">
              <a:off x="1966" y="2858"/>
              <a:ext cx="1904" cy="382"/>
            </a:xfrm>
            <a:custGeom>
              <a:avLst/>
              <a:gdLst>
                <a:gd name="T0" fmla="*/ 70 w 43200"/>
                <a:gd name="T1" fmla="*/ 0 h 38313"/>
                <a:gd name="T2" fmla="*/ 15 w 43200"/>
                <a:gd name="T3" fmla="*/ 0 h 38313"/>
                <a:gd name="T4" fmla="*/ 42 w 43200"/>
                <a:gd name="T5" fmla="*/ 5 h 38313"/>
                <a:gd name="T6" fmla="*/ 0 60000 65536"/>
                <a:gd name="T7" fmla="*/ 0 60000 65536"/>
                <a:gd name="T8" fmla="*/ 0 60000 65536"/>
              </a:gdLst>
              <a:ahLst/>
              <a:cxnLst>
                <a:cxn ang="T6">
                  <a:pos x="T0" y="T1"/>
                </a:cxn>
                <a:cxn ang="T7">
                  <a:pos x="T2" y="T3"/>
                </a:cxn>
                <a:cxn ang="T8">
                  <a:pos x="T4" y="T5"/>
                </a:cxn>
              </a:cxnLst>
              <a:rect l="0" t="0" r="r" b="b"/>
              <a:pathLst>
                <a:path w="43200" h="38313" fill="none" extrusionOk="0">
                  <a:moveTo>
                    <a:pt x="35917" y="539"/>
                  </a:moveTo>
                  <a:cubicBezTo>
                    <a:pt x="40548" y="4639"/>
                    <a:pt x="43200" y="10527"/>
                    <a:pt x="43200" y="16713"/>
                  </a:cubicBezTo>
                  <a:cubicBezTo>
                    <a:pt x="43200" y="28642"/>
                    <a:pt x="33529" y="38313"/>
                    <a:pt x="21600" y="38313"/>
                  </a:cubicBezTo>
                  <a:cubicBezTo>
                    <a:pt x="9670" y="38313"/>
                    <a:pt x="0" y="28642"/>
                    <a:pt x="0" y="16713"/>
                  </a:cubicBezTo>
                  <a:cubicBezTo>
                    <a:pt x="-1" y="10236"/>
                    <a:pt x="2905" y="4102"/>
                    <a:pt x="7916" y="-1"/>
                  </a:cubicBezTo>
                </a:path>
                <a:path w="43200" h="38313" stroke="0" extrusionOk="0">
                  <a:moveTo>
                    <a:pt x="35917" y="539"/>
                  </a:moveTo>
                  <a:cubicBezTo>
                    <a:pt x="40548" y="4639"/>
                    <a:pt x="43200" y="10527"/>
                    <a:pt x="43200" y="16713"/>
                  </a:cubicBezTo>
                  <a:cubicBezTo>
                    <a:pt x="43200" y="28642"/>
                    <a:pt x="33529" y="38313"/>
                    <a:pt x="21600" y="38313"/>
                  </a:cubicBezTo>
                  <a:cubicBezTo>
                    <a:pt x="9670" y="38313"/>
                    <a:pt x="0" y="28642"/>
                    <a:pt x="0" y="16713"/>
                  </a:cubicBezTo>
                  <a:cubicBezTo>
                    <a:pt x="-1" y="10236"/>
                    <a:pt x="2905" y="4102"/>
                    <a:pt x="7916" y="-1"/>
                  </a:cubicBezTo>
                  <a:lnTo>
                    <a:pt x="21600" y="16713"/>
                  </a:lnTo>
                  <a:lnTo>
                    <a:pt x="35917" y="53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17" name="Arc 110"/>
            <p:cNvSpPr>
              <a:spLocks/>
            </p:cNvSpPr>
            <p:nvPr/>
          </p:nvSpPr>
          <p:spPr bwMode="auto">
            <a:xfrm flipV="1">
              <a:off x="1837" y="2766"/>
              <a:ext cx="2182" cy="478"/>
            </a:xfrm>
            <a:custGeom>
              <a:avLst/>
              <a:gdLst>
                <a:gd name="T0" fmla="*/ 86 w 43200"/>
                <a:gd name="T1" fmla="*/ 0 h 39735"/>
                <a:gd name="T2" fmla="*/ 25 w 43200"/>
                <a:gd name="T3" fmla="*/ 0 h 39735"/>
                <a:gd name="T4" fmla="*/ 55 w 43200"/>
                <a:gd name="T5" fmla="*/ 3 h 39735"/>
                <a:gd name="T6" fmla="*/ 0 60000 65536"/>
                <a:gd name="T7" fmla="*/ 0 60000 65536"/>
                <a:gd name="T8" fmla="*/ 0 60000 65536"/>
              </a:gdLst>
              <a:ahLst/>
              <a:cxnLst>
                <a:cxn ang="T6">
                  <a:pos x="T0" y="T1"/>
                </a:cxn>
                <a:cxn ang="T7">
                  <a:pos x="T2" y="T3"/>
                </a:cxn>
                <a:cxn ang="T8">
                  <a:pos x="T4" y="T5"/>
                </a:cxn>
              </a:cxnLst>
              <a:rect l="0" t="0" r="r" b="b"/>
              <a:pathLst>
                <a:path w="43200" h="39735" fill="none" extrusionOk="0">
                  <a:moveTo>
                    <a:pt x="33825" y="328"/>
                  </a:moveTo>
                  <a:cubicBezTo>
                    <a:pt x="39693" y="4356"/>
                    <a:pt x="43200" y="11017"/>
                    <a:pt x="43200" y="18135"/>
                  </a:cubicBezTo>
                  <a:cubicBezTo>
                    <a:pt x="43200" y="30064"/>
                    <a:pt x="33529" y="39735"/>
                    <a:pt x="21600" y="39735"/>
                  </a:cubicBezTo>
                  <a:cubicBezTo>
                    <a:pt x="9670" y="39735"/>
                    <a:pt x="0" y="30064"/>
                    <a:pt x="0" y="18135"/>
                  </a:cubicBezTo>
                  <a:cubicBezTo>
                    <a:pt x="-1" y="10807"/>
                    <a:pt x="3714" y="3980"/>
                    <a:pt x="9866" y="0"/>
                  </a:cubicBezTo>
                </a:path>
                <a:path w="43200" h="39735" stroke="0" extrusionOk="0">
                  <a:moveTo>
                    <a:pt x="33825" y="328"/>
                  </a:moveTo>
                  <a:cubicBezTo>
                    <a:pt x="39693" y="4356"/>
                    <a:pt x="43200" y="11017"/>
                    <a:pt x="43200" y="18135"/>
                  </a:cubicBezTo>
                  <a:cubicBezTo>
                    <a:pt x="43200" y="30064"/>
                    <a:pt x="33529" y="39735"/>
                    <a:pt x="21600" y="39735"/>
                  </a:cubicBezTo>
                  <a:cubicBezTo>
                    <a:pt x="9670" y="39735"/>
                    <a:pt x="0" y="30064"/>
                    <a:pt x="0" y="18135"/>
                  </a:cubicBezTo>
                  <a:cubicBezTo>
                    <a:pt x="-1" y="10807"/>
                    <a:pt x="3714" y="3980"/>
                    <a:pt x="9866" y="0"/>
                  </a:cubicBezTo>
                  <a:lnTo>
                    <a:pt x="21600" y="18135"/>
                  </a:lnTo>
                  <a:lnTo>
                    <a:pt x="33825" y="32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18" name="Arc 111"/>
            <p:cNvSpPr>
              <a:spLocks/>
            </p:cNvSpPr>
            <p:nvPr/>
          </p:nvSpPr>
          <p:spPr bwMode="auto">
            <a:xfrm flipV="1">
              <a:off x="2890" y="2979"/>
              <a:ext cx="1686" cy="265"/>
            </a:xfrm>
            <a:custGeom>
              <a:avLst/>
              <a:gdLst>
                <a:gd name="T0" fmla="*/ 51 w 21600"/>
                <a:gd name="T1" fmla="*/ 0 h 20897"/>
                <a:gd name="T2" fmla="*/ 131 w 21600"/>
                <a:gd name="T3" fmla="*/ 3 h 20897"/>
                <a:gd name="T4" fmla="*/ 0 w 21600"/>
                <a:gd name="T5" fmla="*/ 3 h 20897"/>
                <a:gd name="T6" fmla="*/ 0 60000 65536"/>
                <a:gd name="T7" fmla="*/ 0 60000 65536"/>
                <a:gd name="T8" fmla="*/ 0 60000 65536"/>
              </a:gdLst>
              <a:ahLst/>
              <a:cxnLst>
                <a:cxn ang="T6">
                  <a:pos x="T0" y="T1"/>
                </a:cxn>
                <a:cxn ang="T7">
                  <a:pos x="T2" y="T3"/>
                </a:cxn>
                <a:cxn ang="T8">
                  <a:pos x="T4" y="T5"/>
                </a:cxn>
              </a:cxnLst>
              <a:rect l="0" t="0" r="r" b="b"/>
              <a:pathLst>
                <a:path w="21600" h="20897" fill="none" extrusionOk="0">
                  <a:moveTo>
                    <a:pt x="8406" y="-1"/>
                  </a:moveTo>
                  <a:cubicBezTo>
                    <a:pt x="16402" y="3378"/>
                    <a:pt x="21600" y="11215"/>
                    <a:pt x="21600" y="19897"/>
                  </a:cubicBezTo>
                  <a:cubicBezTo>
                    <a:pt x="21600" y="20230"/>
                    <a:pt x="21592" y="20563"/>
                    <a:pt x="21576" y="20896"/>
                  </a:cubicBezTo>
                </a:path>
                <a:path w="21600" h="20897" stroke="0" extrusionOk="0">
                  <a:moveTo>
                    <a:pt x="8406" y="-1"/>
                  </a:moveTo>
                  <a:cubicBezTo>
                    <a:pt x="16402" y="3378"/>
                    <a:pt x="21600" y="11215"/>
                    <a:pt x="21600" y="19897"/>
                  </a:cubicBezTo>
                  <a:cubicBezTo>
                    <a:pt x="21600" y="20230"/>
                    <a:pt x="21592" y="20563"/>
                    <a:pt x="21576" y="20896"/>
                  </a:cubicBezTo>
                  <a:lnTo>
                    <a:pt x="0" y="19897"/>
                  </a:lnTo>
                  <a:lnTo>
                    <a:pt x="8406"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19" name="Arc 112"/>
            <p:cNvSpPr>
              <a:spLocks/>
            </p:cNvSpPr>
            <p:nvPr/>
          </p:nvSpPr>
          <p:spPr bwMode="auto">
            <a:xfrm flipV="1">
              <a:off x="1202" y="3285"/>
              <a:ext cx="1686" cy="258"/>
            </a:xfrm>
            <a:custGeom>
              <a:avLst/>
              <a:gdLst>
                <a:gd name="T0" fmla="*/ 88 w 21599"/>
                <a:gd name="T1" fmla="*/ 3 h 20370"/>
                <a:gd name="T2" fmla="*/ 0 w 21599"/>
                <a:gd name="T3" fmla="*/ 0 h 20370"/>
                <a:gd name="T4" fmla="*/ 132 w 21599"/>
                <a:gd name="T5" fmla="*/ 0 h 20370"/>
                <a:gd name="T6" fmla="*/ 0 60000 65536"/>
                <a:gd name="T7" fmla="*/ 0 60000 65536"/>
                <a:gd name="T8" fmla="*/ 0 60000 65536"/>
              </a:gdLst>
              <a:ahLst/>
              <a:cxnLst>
                <a:cxn ang="T6">
                  <a:pos x="T0" y="T1"/>
                </a:cxn>
                <a:cxn ang="T7">
                  <a:pos x="T2" y="T3"/>
                </a:cxn>
                <a:cxn ang="T8">
                  <a:pos x="T4" y="T5"/>
                </a:cxn>
              </a:cxnLst>
              <a:rect l="0" t="0" r="r" b="b"/>
              <a:pathLst>
                <a:path w="21599" h="20370" fill="none" extrusionOk="0">
                  <a:moveTo>
                    <a:pt x="14414" y="20370"/>
                  </a:moveTo>
                  <a:cubicBezTo>
                    <a:pt x="5856" y="17351"/>
                    <a:pt x="96" y="9305"/>
                    <a:pt x="0" y="229"/>
                  </a:cubicBezTo>
                </a:path>
                <a:path w="21599" h="20370" stroke="0" extrusionOk="0">
                  <a:moveTo>
                    <a:pt x="14414" y="20370"/>
                  </a:moveTo>
                  <a:cubicBezTo>
                    <a:pt x="5856" y="17351"/>
                    <a:pt x="96" y="9305"/>
                    <a:pt x="0" y="229"/>
                  </a:cubicBezTo>
                  <a:lnTo>
                    <a:pt x="21599" y="0"/>
                  </a:lnTo>
                  <a:lnTo>
                    <a:pt x="14414" y="2037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0" name="Arc 113"/>
            <p:cNvSpPr>
              <a:spLocks/>
            </p:cNvSpPr>
            <p:nvPr/>
          </p:nvSpPr>
          <p:spPr bwMode="auto">
            <a:xfrm flipV="1">
              <a:off x="2889" y="3279"/>
              <a:ext cx="1686" cy="272"/>
            </a:xfrm>
            <a:custGeom>
              <a:avLst/>
              <a:gdLst>
                <a:gd name="T0" fmla="*/ 131 w 21600"/>
                <a:gd name="T1" fmla="*/ 0 h 21509"/>
                <a:gd name="T2" fmla="*/ 51 w 21600"/>
                <a:gd name="T3" fmla="*/ 3 h 21509"/>
                <a:gd name="T4" fmla="*/ 0 w 21600"/>
                <a:gd name="T5" fmla="*/ 0 h 21509"/>
                <a:gd name="T6" fmla="*/ 0 60000 65536"/>
                <a:gd name="T7" fmla="*/ 0 60000 65536"/>
                <a:gd name="T8" fmla="*/ 0 60000 65536"/>
              </a:gdLst>
              <a:ahLst/>
              <a:cxnLst>
                <a:cxn ang="T6">
                  <a:pos x="T0" y="T1"/>
                </a:cxn>
                <a:cxn ang="T7">
                  <a:pos x="T2" y="T3"/>
                </a:cxn>
                <a:cxn ang="T8">
                  <a:pos x="T4" y="T5"/>
                </a:cxn>
              </a:cxnLst>
              <a:rect l="0" t="0" r="r" b="b"/>
              <a:pathLst>
                <a:path w="21600" h="21509" fill="none" extrusionOk="0">
                  <a:moveTo>
                    <a:pt x="21539" y="0"/>
                  </a:moveTo>
                  <a:cubicBezTo>
                    <a:pt x="21579" y="535"/>
                    <a:pt x="21600" y="1072"/>
                    <a:pt x="21600" y="1609"/>
                  </a:cubicBezTo>
                  <a:cubicBezTo>
                    <a:pt x="21600" y="10292"/>
                    <a:pt x="16399" y="18131"/>
                    <a:pt x="8399" y="21508"/>
                  </a:cubicBezTo>
                </a:path>
                <a:path w="21600" h="21509" stroke="0" extrusionOk="0">
                  <a:moveTo>
                    <a:pt x="21539" y="0"/>
                  </a:moveTo>
                  <a:cubicBezTo>
                    <a:pt x="21579" y="535"/>
                    <a:pt x="21600" y="1072"/>
                    <a:pt x="21600" y="1609"/>
                  </a:cubicBezTo>
                  <a:cubicBezTo>
                    <a:pt x="21600" y="10292"/>
                    <a:pt x="16399" y="18131"/>
                    <a:pt x="8399" y="21508"/>
                  </a:cubicBezTo>
                  <a:lnTo>
                    <a:pt x="0" y="1609"/>
                  </a:lnTo>
                  <a:lnTo>
                    <a:pt x="21539"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1" name="Arc 114"/>
            <p:cNvSpPr>
              <a:spLocks/>
            </p:cNvSpPr>
            <p:nvPr/>
          </p:nvSpPr>
          <p:spPr bwMode="auto">
            <a:xfrm flipV="1">
              <a:off x="783" y="3270"/>
              <a:ext cx="2231" cy="260"/>
            </a:xfrm>
            <a:custGeom>
              <a:avLst/>
              <a:gdLst>
                <a:gd name="T0" fmla="*/ 158 w 21599"/>
                <a:gd name="T1" fmla="*/ 3 h 20518"/>
                <a:gd name="T2" fmla="*/ 0 w 21599"/>
                <a:gd name="T3" fmla="*/ 0 h 20518"/>
                <a:gd name="T4" fmla="*/ 230 w 21599"/>
                <a:gd name="T5" fmla="*/ 0 h 20518"/>
                <a:gd name="T6" fmla="*/ 0 60000 65536"/>
                <a:gd name="T7" fmla="*/ 0 60000 65536"/>
                <a:gd name="T8" fmla="*/ 0 60000 65536"/>
              </a:gdLst>
              <a:ahLst/>
              <a:cxnLst>
                <a:cxn ang="T6">
                  <a:pos x="T0" y="T1"/>
                </a:cxn>
                <a:cxn ang="T7">
                  <a:pos x="T2" y="T3"/>
                </a:cxn>
                <a:cxn ang="T8">
                  <a:pos x="T4" y="T5"/>
                </a:cxn>
              </a:cxnLst>
              <a:rect l="0" t="0" r="r" b="b"/>
              <a:pathLst>
                <a:path w="21599" h="20518" fill="none" extrusionOk="0">
                  <a:moveTo>
                    <a:pt x="14848" y="20517"/>
                  </a:moveTo>
                  <a:cubicBezTo>
                    <a:pt x="6067" y="17628"/>
                    <a:pt x="98" y="9472"/>
                    <a:pt x="0" y="229"/>
                  </a:cubicBezTo>
                </a:path>
                <a:path w="21599" h="20518" stroke="0" extrusionOk="0">
                  <a:moveTo>
                    <a:pt x="14848" y="20517"/>
                  </a:moveTo>
                  <a:cubicBezTo>
                    <a:pt x="6067" y="17628"/>
                    <a:pt x="98" y="9472"/>
                    <a:pt x="0" y="229"/>
                  </a:cubicBezTo>
                  <a:lnTo>
                    <a:pt x="21599" y="0"/>
                  </a:lnTo>
                  <a:lnTo>
                    <a:pt x="14848" y="2051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2" name="Arc 115"/>
            <p:cNvSpPr>
              <a:spLocks/>
            </p:cNvSpPr>
            <p:nvPr/>
          </p:nvSpPr>
          <p:spPr bwMode="auto">
            <a:xfrm flipV="1">
              <a:off x="3011" y="3267"/>
              <a:ext cx="1932" cy="266"/>
            </a:xfrm>
            <a:custGeom>
              <a:avLst/>
              <a:gdLst>
                <a:gd name="T0" fmla="*/ 183 w 20392"/>
                <a:gd name="T1" fmla="*/ 1 h 20851"/>
                <a:gd name="T2" fmla="*/ 51 w 20392"/>
                <a:gd name="T3" fmla="*/ 3 h 20851"/>
                <a:gd name="T4" fmla="*/ 0 w 20392"/>
                <a:gd name="T5" fmla="*/ 0 h 20851"/>
                <a:gd name="T6" fmla="*/ 0 60000 65536"/>
                <a:gd name="T7" fmla="*/ 0 60000 65536"/>
                <a:gd name="T8" fmla="*/ 0 60000 65536"/>
              </a:gdLst>
              <a:ahLst/>
              <a:cxnLst>
                <a:cxn ang="T6">
                  <a:pos x="T0" y="T1"/>
                </a:cxn>
                <a:cxn ang="T7">
                  <a:pos x="T2" y="T3"/>
                </a:cxn>
                <a:cxn ang="T8">
                  <a:pos x="T4" y="T5"/>
                </a:cxn>
              </a:cxnLst>
              <a:rect l="0" t="0" r="r" b="b"/>
              <a:pathLst>
                <a:path w="20392" h="20851" fill="none" extrusionOk="0">
                  <a:moveTo>
                    <a:pt x="20391" y="7122"/>
                  </a:moveTo>
                  <a:cubicBezTo>
                    <a:pt x="18040" y="13853"/>
                    <a:pt x="12520" y="18989"/>
                    <a:pt x="5638" y="20850"/>
                  </a:cubicBezTo>
                </a:path>
                <a:path w="20392" h="20851" stroke="0" extrusionOk="0">
                  <a:moveTo>
                    <a:pt x="20391" y="7122"/>
                  </a:moveTo>
                  <a:cubicBezTo>
                    <a:pt x="18040" y="13853"/>
                    <a:pt x="12520" y="18989"/>
                    <a:pt x="5638" y="20850"/>
                  </a:cubicBezTo>
                  <a:lnTo>
                    <a:pt x="0" y="0"/>
                  </a:lnTo>
                  <a:lnTo>
                    <a:pt x="20391" y="712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3" name="Arc 116"/>
            <p:cNvSpPr>
              <a:spLocks/>
            </p:cNvSpPr>
            <p:nvPr/>
          </p:nvSpPr>
          <p:spPr bwMode="auto">
            <a:xfrm rot="10800000" flipV="1">
              <a:off x="786" y="2985"/>
              <a:ext cx="2231" cy="268"/>
            </a:xfrm>
            <a:custGeom>
              <a:avLst/>
              <a:gdLst>
                <a:gd name="T0" fmla="*/ 230 w 21600"/>
                <a:gd name="T1" fmla="*/ 0 h 21128"/>
                <a:gd name="T2" fmla="*/ 70 w 21600"/>
                <a:gd name="T3" fmla="*/ 3 h 21128"/>
                <a:gd name="T4" fmla="*/ 0 w 21600"/>
                <a:gd name="T5" fmla="*/ 0 h 21128"/>
                <a:gd name="T6" fmla="*/ 0 60000 65536"/>
                <a:gd name="T7" fmla="*/ 0 60000 65536"/>
                <a:gd name="T8" fmla="*/ 0 60000 65536"/>
              </a:gdLst>
              <a:ahLst/>
              <a:cxnLst>
                <a:cxn ang="T6">
                  <a:pos x="T0" y="T1"/>
                </a:cxn>
                <a:cxn ang="T7">
                  <a:pos x="T2" y="T3"/>
                </a:cxn>
                <a:cxn ang="T8">
                  <a:pos x="T4" y="T5"/>
                </a:cxn>
              </a:cxnLst>
              <a:rect l="0" t="0" r="r" b="b"/>
              <a:pathLst>
                <a:path w="21600" h="21128" fill="none" extrusionOk="0">
                  <a:moveTo>
                    <a:pt x="21592" y="0"/>
                  </a:moveTo>
                  <a:cubicBezTo>
                    <a:pt x="21597" y="186"/>
                    <a:pt x="21600" y="372"/>
                    <a:pt x="21600" y="559"/>
                  </a:cubicBezTo>
                  <a:cubicBezTo>
                    <a:pt x="21600" y="9947"/>
                    <a:pt x="15534" y="18261"/>
                    <a:pt x="6593" y="21127"/>
                  </a:cubicBezTo>
                </a:path>
                <a:path w="21600" h="21128" stroke="0" extrusionOk="0">
                  <a:moveTo>
                    <a:pt x="21592" y="0"/>
                  </a:moveTo>
                  <a:cubicBezTo>
                    <a:pt x="21597" y="186"/>
                    <a:pt x="21600" y="372"/>
                    <a:pt x="21600" y="559"/>
                  </a:cubicBezTo>
                  <a:cubicBezTo>
                    <a:pt x="21600" y="9947"/>
                    <a:pt x="15534" y="18261"/>
                    <a:pt x="6593" y="21127"/>
                  </a:cubicBezTo>
                  <a:lnTo>
                    <a:pt x="0" y="559"/>
                  </a:lnTo>
                  <a:lnTo>
                    <a:pt x="2159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4" name="Arc 117"/>
            <p:cNvSpPr>
              <a:spLocks/>
            </p:cNvSpPr>
            <p:nvPr/>
          </p:nvSpPr>
          <p:spPr bwMode="auto">
            <a:xfrm rot="10800000" flipV="1">
              <a:off x="3020" y="2986"/>
              <a:ext cx="1924" cy="266"/>
            </a:xfrm>
            <a:custGeom>
              <a:avLst/>
              <a:gdLst>
                <a:gd name="T0" fmla="*/ 144 w 18621"/>
                <a:gd name="T1" fmla="*/ 3 h 20992"/>
                <a:gd name="T2" fmla="*/ 0 w 18621"/>
                <a:gd name="T3" fmla="*/ 2 h 20992"/>
                <a:gd name="T4" fmla="*/ 199 w 18621"/>
                <a:gd name="T5" fmla="*/ 0 h 20992"/>
                <a:gd name="T6" fmla="*/ 0 60000 65536"/>
                <a:gd name="T7" fmla="*/ 0 60000 65536"/>
                <a:gd name="T8" fmla="*/ 0 60000 65536"/>
              </a:gdLst>
              <a:ahLst/>
              <a:cxnLst>
                <a:cxn ang="T6">
                  <a:pos x="T0" y="T1"/>
                </a:cxn>
                <a:cxn ang="T7">
                  <a:pos x="T2" y="T3"/>
                </a:cxn>
                <a:cxn ang="T8">
                  <a:pos x="T4" y="T5"/>
                </a:cxn>
              </a:cxnLst>
              <a:rect l="0" t="0" r="r" b="b"/>
              <a:pathLst>
                <a:path w="18621" h="20992" fill="none" extrusionOk="0">
                  <a:moveTo>
                    <a:pt x="13530" y="20991"/>
                  </a:moveTo>
                  <a:cubicBezTo>
                    <a:pt x="7845" y="19612"/>
                    <a:pt x="2963" y="15987"/>
                    <a:pt x="-1" y="10945"/>
                  </a:cubicBezTo>
                </a:path>
                <a:path w="18621" h="20992" stroke="0" extrusionOk="0">
                  <a:moveTo>
                    <a:pt x="13530" y="20991"/>
                  </a:moveTo>
                  <a:cubicBezTo>
                    <a:pt x="7845" y="19612"/>
                    <a:pt x="2963" y="15987"/>
                    <a:pt x="-1" y="10945"/>
                  </a:cubicBezTo>
                  <a:lnTo>
                    <a:pt x="18621" y="0"/>
                  </a:lnTo>
                  <a:lnTo>
                    <a:pt x="13530" y="2099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5" name="Arc 118"/>
            <p:cNvSpPr>
              <a:spLocks/>
            </p:cNvSpPr>
            <p:nvPr/>
          </p:nvSpPr>
          <p:spPr bwMode="auto">
            <a:xfrm rot="10800000" flipV="1">
              <a:off x="1849" y="3286"/>
              <a:ext cx="2182" cy="475"/>
            </a:xfrm>
            <a:custGeom>
              <a:avLst/>
              <a:gdLst>
                <a:gd name="T0" fmla="*/ 88 w 43200"/>
                <a:gd name="T1" fmla="*/ 0 h 39524"/>
                <a:gd name="T2" fmla="*/ 24 w 43200"/>
                <a:gd name="T3" fmla="*/ 0 h 39524"/>
                <a:gd name="T4" fmla="*/ 55 w 43200"/>
                <a:gd name="T5" fmla="*/ 3 h 39524"/>
                <a:gd name="T6" fmla="*/ 0 60000 65536"/>
                <a:gd name="T7" fmla="*/ 0 60000 65536"/>
                <a:gd name="T8" fmla="*/ 0 60000 65536"/>
              </a:gdLst>
              <a:ahLst/>
              <a:cxnLst>
                <a:cxn ang="T6">
                  <a:pos x="T0" y="T1"/>
                </a:cxn>
                <a:cxn ang="T7">
                  <a:pos x="T2" y="T3"/>
                </a:cxn>
                <a:cxn ang="T8">
                  <a:pos x="T4" y="T5"/>
                </a:cxn>
              </a:cxnLst>
              <a:rect l="0" t="0" r="r" b="b"/>
              <a:pathLst>
                <a:path w="43200" h="39524" fill="none" extrusionOk="0">
                  <a:moveTo>
                    <a:pt x="34353" y="491"/>
                  </a:moveTo>
                  <a:cubicBezTo>
                    <a:pt x="39913" y="4558"/>
                    <a:pt x="43200" y="11034"/>
                    <a:pt x="43200" y="17924"/>
                  </a:cubicBezTo>
                  <a:cubicBezTo>
                    <a:pt x="43200" y="29853"/>
                    <a:pt x="33529" y="39524"/>
                    <a:pt x="21600" y="39524"/>
                  </a:cubicBezTo>
                  <a:cubicBezTo>
                    <a:pt x="9670" y="39524"/>
                    <a:pt x="0" y="29853"/>
                    <a:pt x="0" y="17924"/>
                  </a:cubicBezTo>
                  <a:cubicBezTo>
                    <a:pt x="-1" y="10732"/>
                    <a:pt x="3579" y="4012"/>
                    <a:pt x="9546" y="-1"/>
                  </a:cubicBezTo>
                </a:path>
                <a:path w="43200" h="39524" stroke="0" extrusionOk="0">
                  <a:moveTo>
                    <a:pt x="34353" y="491"/>
                  </a:moveTo>
                  <a:cubicBezTo>
                    <a:pt x="39913" y="4558"/>
                    <a:pt x="43200" y="11034"/>
                    <a:pt x="43200" y="17924"/>
                  </a:cubicBezTo>
                  <a:cubicBezTo>
                    <a:pt x="43200" y="29853"/>
                    <a:pt x="33529" y="39524"/>
                    <a:pt x="21600" y="39524"/>
                  </a:cubicBezTo>
                  <a:cubicBezTo>
                    <a:pt x="9670" y="39524"/>
                    <a:pt x="0" y="29853"/>
                    <a:pt x="0" y="17924"/>
                  </a:cubicBezTo>
                  <a:cubicBezTo>
                    <a:pt x="-1" y="10732"/>
                    <a:pt x="3579" y="4012"/>
                    <a:pt x="9546" y="-1"/>
                  </a:cubicBezTo>
                  <a:lnTo>
                    <a:pt x="21600" y="17924"/>
                  </a:lnTo>
                  <a:lnTo>
                    <a:pt x="34353" y="49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6" name="Arc 119"/>
            <p:cNvSpPr>
              <a:spLocks/>
            </p:cNvSpPr>
            <p:nvPr/>
          </p:nvSpPr>
          <p:spPr bwMode="auto">
            <a:xfrm rot="10800000" flipV="1">
              <a:off x="1967" y="3284"/>
              <a:ext cx="1904" cy="393"/>
            </a:xfrm>
            <a:custGeom>
              <a:avLst/>
              <a:gdLst>
                <a:gd name="T0" fmla="*/ 68 w 43200"/>
                <a:gd name="T1" fmla="*/ 0 h 38542"/>
                <a:gd name="T2" fmla="*/ 14 w 43200"/>
                <a:gd name="T3" fmla="*/ 0 h 38542"/>
                <a:gd name="T4" fmla="*/ 42 w 43200"/>
                <a:gd name="T5" fmla="*/ 5 h 38542"/>
                <a:gd name="T6" fmla="*/ 0 60000 65536"/>
                <a:gd name="T7" fmla="*/ 0 60000 65536"/>
                <a:gd name="T8" fmla="*/ 0 60000 65536"/>
              </a:gdLst>
              <a:ahLst/>
              <a:cxnLst>
                <a:cxn ang="T6">
                  <a:pos x="T0" y="T1"/>
                </a:cxn>
                <a:cxn ang="T7">
                  <a:pos x="T2" y="T3"/>
                </a:cxn>
                <a:cxn ang="T8">
                  <a:pos x="T4" y="T5"/>
                </a:cxn>
              </a:cxnLst>
              <a:rect l="0" t="0" r="r" b="b"/>
              <a:pathLst>
                <a:path w="43200" h="38542" fill="none" extrusionOk="0">
                  <a:moveTo>
                    <a:pt x="34998" y="0"/>
                  </a:moveTo>
                  <a:cubicBezTo>
                    <a:pt x="40178" y="4096"/>
                    <a:pt x="43200" y="10337"/>
                    <a:pt x="43200" y="16942"/>
                  </a:cubicBezTo>
                  <a:cubicBezTo>
                    <a:pt x="43200" y="28871"/>
                    <a:pt x="33529" y="38542"/>
                    <a:pt x="21600" y="38542"/>
                  </a:cubicBezTo>
                  <a:cubicBezTo>
                    <a:pt x="9670" y="38542"/>
                    <a:pt x="0" y="28871"/>
                    <a:pt x="0" y="16942"/>
                  </a:cubicBezTo>
                  <a:cubicBezTo>
                    <a:pt x="-1" y="10744"/>
                    <a:pt x="2662" y="4844"/>
                    <a:pt x="7310" y="744"/>
                  </a:cubicBezTo>
                </a:path>
                <a:path w="43200" h="38542" stroke="0" extrusionOk="0">
                  <a:moveTo>
                    <a:pt x="34998" y="0"/>
                  </a:moveTo>
                  <a:cubicBezTo>
                    <a:pt x="40178" y="4096"/>
                    <a:pt x="43200" y="10337"/>
                    <a:pt x="43200" y="16942"/>
                  </a:cubicBezTo>
                  <a:cubicBezTo>
                    <a:pt x="43200" y="28871"/>
                    <a:pt x="33529" y="38542"/>
                    <a:pt x="21600" y="38542"/>
                  </a:cubicBezTo>
                  <a:cubicBezTo>
                    <a:pt x="9670" y="38542"/>
                    <a:pt x="0" y="28871"/>
                    <a:pt x="0" y="16942"/>
                  </a:cubicBezTo>
                  <a:cubicBezTo>
                    <a:pt x="-1" y="10744"/>
                    <a:pt x="2662" y="4844"/>
                    <a:pt x="7310" y="744"/>
                  </a:cubicBezTo>
                  <a:lnTo>
                    <a:pt x="21600" y="16942"/>
                  </a:lnTo>
                  <a:lnTo>
                    <a:pt x="3499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27" name="Line 120"/>
            <p:cNvSpPr>
              <a:spLocks noChangeShapeType="1"/>
            </p:cNvSpPr>
            <p:nvPr/>
          </p:nvSpPr>
          <p:spPr bwMode="auto">
            <a:xfrm rot="10800000">
              <a:off x="768" y="3261"/>
              <a:ext cx="1564"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28" name="Line 121"/>
            <p:cNvSpPr>
              <a:spLocks noChangeShapeType="1"/>
            </p:cNvSpPr>
            <p:nvPr/>
          </p:nvSpPr>
          <p:spPr bwMode="auto">
            <a:xfrm rot="10800000">
              <a:off x="3546" y="3261"/>
              <a:ext cx="1358"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29" name="Line 122"/>
            <p:cNvSpPr>
              <a:spLocks noChangeShapeType="1"/>
            </p:cNvSpPr>
            <p:nvPr/>
          </p:nvSpPr>
          <p:spPr bwMode="auto">
            <a:xfrm rot="10800000">
              <a:off x="2860" y="3936"/>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0" name="Line 123"/>
            <p:cNvSpPr>
              <a:spLocks noChangeShapeType="1"/>
            </p:cNvSpPr>
            <p:nvPr/>
          </p:nvSpPr>
          <p:spPr bwMode="auto">
            <a:xfrm rot="10800000">
              <a:off x="2860" y="3763"/>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1" name="Line 124"/>
            <p:cNvSpPr>
              <a:spLocks noChangeShapeType="1"/>
            </p:cNvSpPr>
            <p:nvPr/>
          </p:nvSpPr>
          <p:spPr bwMode="auto">
            <a:xfrm rot="9120000">
              <a:off x="1906" y="3396"/>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2" name="Line 125"/>
            <p:cNvSpPr>
              <a:spLocks noChangeShapeType="1"/>
            </p:cNvSpPr>
            <p:nvPr/>
          </p:nvSpPr>
          <p:spPr bwMode="auto">
            <a:xfrm rot="-9060000">
              <a:off x="2096" y="3165"/>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3" name="Line 126"/>
            <p:cNvSpPr>
              <a:spLocks noChangeShapeType="1"/>
            </p:cNvSpPr>
            <p:nvPr/>
          </p:nvSpPr>
          <p:spPr bwMode="auto">
            <a:xfrm rot="10320000">
              <a:off x="1726" y="3339"/>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4" name="Line 127"/>
            <p:cNvSpPr>
              <a:spLocks noChangeShapeType="1"/>
            </p:cNvSpPr>
            <p:nvPr/>
          </p:nvSpPr>
          <p:spPr bwMode="auto">
            <a:xfrm rot="-10380000">
              <a:off x="1729" y="3187"/>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5" name="Line 128"/>
            <p:cNvSpPr>
              <a:spLocks noChangeShapeType="1"/>
            </p:cNvSpPr>
            <p:nvPr/>
          </p:nvSpPr>
          <p:spPr bwMode="auto">
            <a:xfrm rot="-10440000">
              <a:off x="1518" y="3202"/>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6" name="Line 129"/>
            <p:cNvSpPr>
              <a:spLocks noChangeShapeType="1"/>
            </p:cNvSpPr>
            <p:nvPr/>
          </p:nvSpPr>
          <p:spPr bwMode="auto">
            <a:xfrm rot="10440000">
              <a:off x="1514" y="3323"/>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7" name="Line 130"/>
            <p:cNvSpPr>
              <a:spLocks noChangeShapeType="1"/>
            </p:cNvSpPr>
            <p:nvPr/>
          </p:nvSpPr>
          <p:spPr bwMode="auto">
            <a:xfrm rot="10800000">
              <a:off x="1333" y="3261"/>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8" name="Line 131"/>
            <p:cNvSpPr>
              <a:spLocks noChangeShapeType="1"/>
            </p:cNvSpPr>
            <p:nvPr/>
          </p:nvSpPr>
          <p:spPr bwMode="auto">
            <a:xfrm rot="-10140000">
              <a:off x="4098" y="3349"/>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39" name="Line 132"/>
            <p:cNvSpPr>
              <a:spLocks noChangeShapeType="1"/>
            </p:cNvSpPr>
            <p:nvPr/>
          </p:nvSpPr>
          <p:spPr bwMode="auto">
            <a:xfrm rot="-10320000">
              <a:off x="4343" y="3328"/>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0" name="Line 133"/>
            <p:cNvSpPr>
              <a:spLocks noChangeShapeType="1"/>
            </p:cNvSpPr>
            <p:nvPr/>
          </p:nvSpPr>
          <p:spPr bwMode="auto">
            <a:xfrm rot="10800000">
              <a:off x="4585" y="3261"/>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1" name="Line 134"/>
            <p:cNvSpPr>
              <a:spLocks noChangeShapeType="1"/>
            </p:cNvSpPr>
            <p:nvPr/>
          </p:nvSpPr>
          <p:spPr bwMode="auto">
            <a:xfrm rot="10800000">
              <a:off x="2860" y="2765"/>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2" name="Line 135"/>
            <p:cNvSpPr>
              <a:spLocks noChangeShapeType="1"/>
            </p:cNvSpPr>
            <p:nvPr/>
          </p:nvSpPr>
          <p:spPr bwMode="auto">
            <a:xfrm rot="10800000">
              <a:off x="2862" y="2592"/>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3" name="Line 136"/>
            <p:cNvSpPr>
              <a:spLocks noChangeShapeType="1"/>
            </p:cNvSpPr>
            <p:nvPr/>
          </p:nvSpPr>
          <p:spPr bwMode="auto">
            <a:xfrm rot="9000000">
              <a:off x="2086" y="3370"/>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4" name="Line 137"/>
            <p:cNvSpPr>
              <a:spLocks noChangeShapeType="1"/>
            </p:cNvSpPr>
            <p:nvPr/>
          </p:nvSpPr>
          <p:spPr bwMode="auto">
            <a:xfrm rot="-9060000">
              <a:off x="1905" y="3135"/>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5" name="Line 138"/>
            <p:cNvSpPr>
              <a:spLocks noChangeShapeType="1"/>
            </p:cNvSpPr>
            <p:nvPr/>
          </p:nvSpPr>
          <p:spPr bwMode="auto">
            <a:xfrm rot="-9060000">
              <a:off x="3655" y="3360"/>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6" name="Line 139"/>
            <p:cNvSpPr>
              <a:spLocks noChangeShapeType="1"/>
            </p:cNvSpPr>
            <p:nvPr/>
          </p:nvSpPr>
          <p:spPr bwMode="auto">
            <a:xfrm rot="-9480000">
              <a:off x="3837" y="3370"/>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7" name="Line 140"/>
            <p:cNvSpPr>
              <a:spLocks noChangeShapeType="1"/>
            </p:cNvSpPr>
            <p:nvPr/>
          </p:nvSpPr>
          <p:spPr bwMode="auto">
            <a:xfrm rot="9000000">
              <a:off x="3662" y="3165"/>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8" name="Line 141"/>
            <p:cNvSpPr>
              <a:spLocks noChangeShapeType="1"/>
            </p:cNvSpPr>
            <p:nvPr/>
          </p:nvSpPr>
          <p:spPr bwMode="auto">
            <a:xfrm rot="9480000">
              <a:off x="3837" y="3153"/>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49" name="Line 142"/>
            <p:cNvSpPr>
              <a:spLocks noChangeShapeType="1"/>
            </p:cNvSpPr>
            <p:nvPr/>
          </p:nvSpPr>
          <p:spPr bwMode="auto">
            <a:xfrm rot="10140000">
              <a:off x="4091" y="3178"/>
              <a:ext cx="79"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50" name="Line 143"/>
            <p:cNvSpPr>
              <a:spLocks noChangeShapeType="1"/>
            </p:cNvSpPr>
            <p:nvPr/>
          </p:nvSpPr>
          <p:spPr bwMode="auto">
            <a:xfrm rot="10440000">
              <a:off x="4356" y="3204"/>
              <a:ext cx="80" cy="0"/>
            </a:xfrm>
            <a:prstGeom prst="line">
              <a:avLst/>
            </a:prstGeom>
            <a:noFill/>
            <a:ln w="9525">
              <a:solidFill>
                <a:srgbClr val="FF0066"/>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69" name="Group 4"/>
          <p:cNvGrpSpPr>
            <a:grpSpLocks/>
          </p:cNvGrpSpPr>
          <p:nvPr/>
        </p:nvGrpSpPr>
        <p:grpSpPr bwMode="auto">
          <a:xfrm>
            <a:off x="5166340" y="2794146"/>
            <a:ext cx="2522534" cy="609600"/>
            <a:chOff x="4032" y="2016"/>
            <a:chExt cx="1536" cy="384"/>
          </a:xfrm>
        </p:grpSpPr>
        <p:sp>
          <p:nvSpPr>
            <p:cNvPr id="270" name="AutoShape 5"/>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a:latin typeface="Arial" charset="0"/>
                </a:rPr>
                <a:t>N</a:t>
              </a:r>
            </a:p>
          </p:txBody>
        </p:sp>
        <p:sp>
          <p:nvSpPr>
            <p:cNvPr id="271" name="AutoShape 6"/>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dirty="0">
                  <a:latin typeface="Arial" charset="0"/>
                </a:rPr>
                <a:t>S</a:t>
              </a:r>
            </a:p>
          </p:txBody>
        </p:sp>
      </p:grpSp>
      <p:cxnSp>
        <p:nvCxnSpPr>
          <p:cNvPr id="272" name="Straight Connector 271"/>
          <p:cNvCxnSpPr/>
          <p:nvPr/>
        </p:nvCxnSpPr>
        <p:spPr>
          <a:xfrm>
            <a:off x="6452423" y="2213966"/>
            <a:ext cx="0" cy="651250"/>
          </a:xfrm>
          <a:prstGeom prst="line">
            <a:avLst/>
          </a:prstGeom>
          <a:ln w="38100"/>
        </p:spPr>
        <p:style>
          <a:lnRef idx="1">
            <a:schemeClr val="dk1"/>
          </a:lnRef>
          <a:fillRef idx="0">
            <a:schemeClr val="dk1"/>
          </a:fillRef>
          <a:effectRef idx="0">
            <a:schemeClr val="dk1"/>
          </a:effectRef>
          <a:fontRef idx="minor">
            <a:schemeClr val="tx1"/>
          </a:fontRef>
        </p:style>
      </p:cxnSp>
      <p:sp>
        <p:nvSpPr>
          <p:cNvPr id="2" name="Curved Right Arrow 1"/>
          <p:cNvSpPr/>
          <p:nvPr/>
        </p:nvSpPr>
        <p:spPr>
          <a:xfrm>
            <a:off x="6096000" y="2365572"/>
            <a:ext cx="248262" cy="2713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2430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1000"/>
                                  </p:stCondLst>
                                  <p:childTnLst>
                                    <p:set>
                                      <p:cBhvr>
                                        <p:cTn id="6" dur="1" fill="hold">
                                          <p:stCondLst>
                                            <p:cond delay="0"/>
                                          </p:stCondLst>
                                        </p:cTn>
                                        <p:tgtEl>
                                          <p:spTgt spid="45201"/>
                                        </p:tgtEl>
                                        <p:attrNameLst>
                                          <p:attrName>style.visibility</p:attrName>
                                        </p:attrNameLst>
                                      </p:cBhvr>
                                      <p:to>
                                        <p:strVal val="visible"/>
                                      </p:to>
                                    </p:set>
                                    <p:animEffect transition="in" filter="fade">
                                      <p:cBhvr>
                                        <p:cTn id="7" dur="2000"/>
                                        <p:tgtEl>
                                          <p:spTgt spid="45201"/>
                                        </p:tgtEl>
                                      </p:cBhvr>
                                    </p:animEffect>
                                    <p:anim calcmode="lin" valueType="num">
                                      <p:cBhvr>
                                        <p:cTn id="8" dur="2000" fill="hold"/>
                                        <p:tgtEl>
                                          <p:spTgt spid="45201"/>
                                        </p:tgtEl>
                                        <p:attrNameLst>
                                          <p:attrName>ppt_w</p:attrName>
                                        </p:attrNameLst>
                                      </p:cBhvr>
                                      <p:tavLst>
                                        <p:tav tm="0" fmla="#ppt_w*sin(2.5*pi*$)">
                                          <p:val>
                                            <p:fltVal val="0"/>
                                          </p:val>
                                        </p:tav>
                                        <p:tav tm="100000">
                                          <p:val>
                                            <p:fltVal val="1"/>
                                          </p:val>
                                        </p:tav>
                                      </p:tavLst>
                                    </p:anim>
                                    <p:anim calcmode="lin" valueType="num">
                                      <p:cBhvr>
                                        <p:cTn id="9" dur="2000" fill="hold"/>
                                        <p:tgtEl>
                                          <p:spTgt spid="45201"/>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100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2900"/>
                                        <p:tgtEl>
                                          <p:spTgt spid="266"/>
                                        </p:tgtEl>
                                      </p:cBhvr>
                                    </p:animEffect>
                                    <p:anim calcmode="lin" valueType="num">
                                      <p:cBhvr>
                                        <p:cTn id="13" dur="2900" fill="hold"/>
                                        <p:tgtEl>
                                          <p:spTgt spid="266"/>
                                        </p:tgtEl>
                                        <p:attrNameLst>
                                          <p:attrName>ppt_w</p:attrName>
                                        </p:attrNameLst>
                                      </p:cBhvr>
                                      <p:tavLst>
                                        <p:tav tm="0" fmla="#ppt_w*sin(2.5*pi*$)">
                                          <p:val>
                                            <p:fltVal val="0"/>
                                          </p:val>
                                        </p:tav>
                                        <p:tav tm="100000">
                                          <p:val>
                                            <p:fltVal val="1"/>
                                          </p:val>
                                        </p:tav>
                                      </p:tavLst>
                                    </p:anim>
                                    <p:anim calcmode="lin" valueType="num">
                                      <p:cBhvr>
                                        <p:cTn id="14" dur="2900" fill="hold"/>
                                        <p:tgtEl>
                                          <p:spTgt spid="266"/>
                                        </p:tgtEl>
                                        <p:attrNameLst>
                                          <p:attrName>ppt_h</p:attrName>
                                        </p:attrNameLst>
                                      </p:cBhvr>
                                      <p:tavLst>
                                        <p:tav tm="0">
                                          <p:val>
                                            <p:strVal val="#ppt_h"/>
                                          </p:val>
                                        </p:tav>
                                        <p:tav tm="100000">
                                          <p:val>
                                            <p:strVal val="#ppt_h"/>
                                          </p:val>
                                        </p:tav>
                                      </p:tavLst>
                                    </p:anim>
                                  </p:childTnLst>
                                </p:cTn>
                              </p:par>
                              <p:par>
                                <p:cTn id="15" presetID="1" presetClass="exit" presetSubtype="0" fill="hold" nodeType="withEffect">
                                  <p:stCondLst>
                                    <p:cond delay="0"/>
                                  </p:stCondLst>
                                  <p:childTnLst>
                                    <p:set>
                                      <p:cBhvr>
                                        <p:cTn id="16" dur="1" fill="hold">
                                          <p:stCondLst>
                                            <p:cond delay="0"/>
                                          </p:stCondLst>
                                        </p:cTn>
                                        <p:tgtEl>
                                          <p:spTgt spid="269"/>
                                        </p:tgtEl>
                                        <p:attrNameLst>
                                          <p:attrName>style.visibility</p:attrName>
                                        </p:attrNameLst>
                                      </p:cBhvr>
                                      <p:to>
                                        <p:strVal val="hidden"/>
                                      </p:to>
                                    </p:set>
                                  </p:childTnLst>
                                </p:cTn>
                              </p:par>
                              <p:par>
                                <p:cTn id="17" presetID="1" presetClass="emph" presetSubtype="6" repeatCount="indefinite" fill="hold" nodeType="withEffect">
                                  <p:stCondLst>
                                    <p:cond delay="0"/>
                                  </p:stCondLst>
                                  <p:childTnLst>
                                    <p:animClr clrSpc="hsl" dir="cw">
                                      <p:cBhvr>
                                        <p:cTn id="18" dur="5000" fill="hold"/>
                                        <p:tgtEl>
                                          <p:spTgt spid="160"/>
                                        </p:tgtEl>
                                        <p:attrNameLst>
                                          <p:attrName>fillcolor</p:attrName>
                                        </p:attrNameLst>
                                      </p:cBhvr>
                                      <p:to>
                                        <a:srgbClr val="62F428"/>
                                      </p:to>
                                    </p:animClr>
                                    <p:set>
                                      <p:cBhvr>
                                        <p:cTn id="19" dur="5000" fill="hold"/>
                                        <p:tgtEl>
                                          <p:spTgt spid="160"/>
                                        </p:tgtEl>
                                        <p:attrNameLst>
                                          <p:attrName>fill.type</p:attrName>
                                        </p:attrNameLst>
                                      </p:cBhvr>
                                      <p:to>
                                        <p:strVal val="solid"/>
                                      </p:to>
                                    </p:set>
                                    <p:set>
                                      <p:cBhvr>
                                        <p:cTn id="20" dur="5000" fill="hold"/>
                                        <p:tgtEl>
                                          <p:spTgt spid="160"/>
                                        </p:tgtEl>
                                        <p:attrNameLst>
                                          <p:attrName>fill.on</p:attrName>
                                        </p:attrNameLst>
                                      </p:cBhvr>
                                      <p:to>
                                        <p:strVal val="true"/>
                                      </p:to>
                                    </p:set>
                                  </p:childTnLst>
                                </p:cTn>
                              </p:par>
                              <p:par>
                                <p:cTn id="21" presetID="1" presetClass="emph" presetSubtype="6" repeatCount="indefinite" fill="hold" grpId="0" nodeType="withEffect">
                                  <p:stCondLst>
                                    <p:cond delay="500"/>
                                  </p:stCondLst>
                                  <p:childTnLst>
                                    <p:animClr clrSpc="hsl" dir="cw">
                                      <p:cBhvr>
                                        <p:cTn id="22" dur="5000" fill="hold"/>
                                        <p:tgtEl>
                                          <p:spTgt spid="161"/>
                                        </p:tgtEl>
                                        <p:attrNameLst>
                                          <p:attrName>fillcolor</p:attrName>
                                        </p:attrNameLst>
                                      </p:cBhvr>
                                      <p:to>
                                        <a:srgbClr val="EE4230"/>
                                      </p:to>
                                    </p:animClr>
                                    <p:set>
                                      <p:cBhvr>
                                        <p:cTn id="23" dur="5000" fill="hold"/>
                                        <p:tgtEl>
                                          <p:spTgt spid="161"/>
                                        </p:tgtEl>
                                        <p:attrNameLst>
                                          <p:attrName>fill.type</p:attrName>
                                        </p:attrNameLst>
                                      </p:cBhvr>
                                      <p:to>
                                        <p:strVal val="solid"/>
                                      </p:to>
                                    </p:set>
                                    <p:set>
                                      <p:cBhvr>
                                        <p:cTn id="24" dur="5000" fill="hold"/>
                                        <p:tgtEl>
                                          <p:spTgt spid="161"/>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209"/>
                                        </p:tgtEl>
                                        <p:attrNameLst>
                                          <p:attrName>style.visibility</p:attrName>
                                        </p:attrNameLst>
                                      </p:cBhvr>
                                      <p:to>
                                        <p:strVal val="visible"/>
                                      </p:to>
                                    </p:set>
                                    <p:anim calcmode="lin" valueType="num">
                                      <p:cBhvr additive="base">
                                        <p:cTn id="29" dur="500" fill="hold"/>
                                        <p:tgtEl>
                                          <p:spTgt spid="45209"/>
                                        </p:tgtEl>
                                        <p:attrNameLst>
                                          <p:attrName>ppt_x</p:attrName>
                                        </p:attrNameLst>
                                      </p:cBhvr>
                                      <p:tavLst>
                                        <p:tav tm="0">
                                          <p:val>
                                            <p:strVal val="#ppt_x"/>
                                          </p:val>
                                        </p:tav>
                                        <p:tav tm="100000">
                                          <p:val>
                                            <p:strVal val="#ppt_x"/>
                                          </p:val>
                                        </p:tav>
                                      </p:tavLst>
                                    </p:anim>
                                    <p:anim calcmode="lin" valueType="num">
                                      <p:cBhvr additive="base">
                                        <p:cTn id="30" dur="500" fill="hold"/>
                                        <p:tgtEl>
                                          <p:spTgt spid="45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09" grpId="0"/>
      <p:bldP spid="1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hi_n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49" y="923926"/>
            <a:ext cx="65151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997527" y="2819400"/>
            <a:ext cx="101969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spcBef>
                <a:spcPct val="50000"/>
              </a:spcBef>
            </a:pPr>
            <a:r>
              <a:rPr lang="en-US" altLang="vi-VN" sz="2800" i="1" dirty="0" smtClean="0">
                <a:solidFill>
                  <a:srgbClr val="0070C0"/>
                </a:solidFill>
                <a:latin typeface="Times New Roman" panose="02020603050405020304" pitchFamily="18" charset="0"/>
              </a:rPr>
              <a:t>Điều kiện xuất </a:t>
            </a:r>
            <a:r>
              <a:rPr lang="en-US" altLang="vi-VN" sz="2800" i="1" dirty="0">
                <a:solidFill>
                  <a:srgbClr val="0070C0"/>
                </a:solidFill>
                <a:latin typeface="Times New Roman" panose="02020603050405020304" pitchFamily="18" charset="0"/>
              </a:rPr>
              <a:t>hiện dòng điện cảm ứng trong cuộn dây dẫn </a:t>
            </a:r>
            <a:r>
              <a:rPr lang="en-US" altLang="vi-VN" sz="2800" i="1" dirty="0" smtClean="0">
                <a:solidFill>
                  <a:srgbClr val="0070C0"/>
                </a:solidFill>
                <a:latin typeface="Times New Roman" panose="02020603050405020304" pitchFamily="18" charset="0"/>
              </a:rPr>
              <a:t>kín là số đường sức từ xuyên qua tiết diện S của cuộn dây đó biến thiên</a:t>
            </a:r>
            <a:endParaRPr lang="en-US" altLang="vi-VN" sz="2800" i="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70077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diamond(in)">
                                      <p:cBhvr>
                                        <p:cTn id="12"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0"/>
          <p:cNvGrpSpPr>
            <a:grpSpLocks/>
          </p:cNvGrpSpPr>
          <p:nvPr/>
        </p:nvGrpSpPr>
        <p:grpSpPr bwMode="auto">
          <a:xfrm>
            <a:off x="578224" y="100013"/>
            <a:ext cx="11295529" cy="6743700"/>
            <a:chOff x="76" y="144"/>
            <a:chExt cx="5614" cy="3981"/>
          </a:xfrm>
        </p:grpSpPr>
        <p:sp>
          <p:nvSpPr>
            <p:cNvPr id="96267" name="AutoShape 211" descr="20%"/>
            <p:cNvSpPr>
              <a:spLocks noChangeArrowheads="1"/>
            </p:cNvSpPr>
            <p:nvPr/>
          </p:nvSpPr>
          <p:spPr bwMode="auto">
            <a:xfrm>
              <a:off x="144" y="192"/>
              <a:ext cx="5472" cy="3888"/>
            </a:xfrm>
            <a:prstGeom prst="roundRect">
              <a:avLst>
                <a:gd name="adj" fmla="val 16667"/>
              </a:avLst>
            </a:prstGeom>
            <a:pattFill prst="pct20">
              <a:fgClr>
                <a:schemeClr val="accent1"/>
              </a:fgClr>
              <a:bgClr>
                <a:schemeClr val="bg1"/>
              </a:bgClr>
            </a:pattFill>
            <a:ln w="9525">
              <a:solidFill>
                <a:schemeClr val="tx1"/>
              </a:solidFill>
              <a:round/>
              <a:headEnd/>
              <a:tailEnd/>
            </a:ln>
            <a:effectLst/>
            <a:extLst/>
          </p:spPr>
          <p:txBody>
            <a:bodyPr wrap="none" anchor="ctr"/>
            <a:lstStyle/>
            <a:p>
              <a:pPr>
                <a:defRPr/>
              </a:pPr>
              <a:endParaRPr lang="en-US" sz="2800">
                <a:latin typeface="+mj-lt"/>
                <a:cs typeface="Times New Roman" pitchFamily="18" charset="0"/>
              </a:endParaRPr>
            </a:p>
          </p:txBody>
        </p:sp>
        <p:grpSp>
          <p:nvGrpSpPr>
            <p:cNvPr id="18444" name="Group 212"/>
            <p:cNvGrpSpPr>
              <a:grpSpLocks/>
            </p:cNvGrpSpPr>
            <p:nvPr/>
          </p:nvGrpSpPr>
          <p:grpSpPr bwMode="auto">
            <a:xfrm>
              <a:off x="76" y="144"/>
              <a:ext cx="5614" cy="3981"/>
              <a:chOff x="52" y="432"/>
              <a:chExt cx="5614" cy="3981"/>
            </a:xfrm>
          </p:grpSpPr>
          <p:sp>
            <p:nvSpPr>
              <p:cNvPr id="96269" name="Freeform 213"/>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270" name="Freeform 214"/>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1" name="Freeform 215"/>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272" name="Freeform 216"/>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3" name="Freeform 217"/>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74" name="Freeform 218"/>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5" name="Freeform 219"/>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76" name="Freeform 220"/>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7" name="Freeform 221"/>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78" name="Freeform 222"/>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9" name="Freeform 223"/>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0" name="Freeform 224"/>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1" name="Freeform 225"/>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2" name="Freeform 226"/>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3" name="Freeform 227"/>
              <p:cNvSpPr>
                <a:spLocks/>
              </p:cNvSpPr>
              <p:nvPr/>
            </p:nvSpPr>
            <p:spPr bwMode="auto">
              <a:xfrm>
                <a:off x="264" y="559"/>
                <a:ext cx="114" cy="38"/>
              </a:xfrm>
              <a:custGeom>
                <a:avLst/>
                <a:gdLst>
                  <a:gd name="T0" fmla="*/ 0 w 7"/>
                  <a:gd name="T1" fmla="*/ 578 h 8"/>
                  <a:gd name="T2" fmla="*/ 21481 w 7"/>
                  <a:gd name="T3" fmla="*/ 0 h 8"/>
                  <a:gd name="T4" fmla="*/ 0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8"/>
                      <a:pt x="7" y="5"/>
                      <a:pt x="5" y="0"/>
                    </a:cubicBezTo>
                    <a:cubicBezTo>
                      <a:pt x="3" y="1"/>
                      <a:pt x="2" y="3"/>
                      <a:pt x="0"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4" name="Freeform 228"/>
              <p:cNvSpPr>
                <a:spLocks noEditPoints="1"/>
              </p:cNvSpPr>
              <p:nvPr/>
            </p:nvSpPr>
            <p:spPr bwMode="auto">
              <a:xfrm>
                <a:off x="248" y="553"/>
                <a:ext cx="114" cy="43"/>
              </a:xfrm>
              <a:custGeom>
                <a:avLst/>
                <a:gdLst>
                  <a:gd name="T0" fmla="*/ 8745 w 7"/>
                  <a:gd name="T1" fmla="*/ 779 h 8"/>
                  <a:gd name="T2" fmla="*/ 17247 w 7"/>
                  <a:gd name="T3" fmla="*/ 925 h 8"/>
                  <a:gd name="T4" fmla="*/ 12996 w 7"/>
                  <a:gd name="T5" fmla="*/ 1242 h 8"/>
                  <a:gd name="T6" fmla="*/ 4251 w 7"/>
                  <a:gd name="T7" fmla="*/ 925 h 8"/>
                  <a:gd name="T8" fmla="*/ 8745 w 7"/>
                  <a:gd name="T9" fmla="*/ 779 h 8"/>
                  <a:gd name="T10" fmla="*/ 17247 w 7"/>
                  <a:gd name="T11" fmla="*/ 925 h 8"/>
                  <a:gd name="T12" fmla="*/ 17247 w 7"/>
                  <a:gd name="T13" fmla="*/ 925 h 8"/>
                  <a:gd name="T14" fmla="*/ 21481 w 7"/>
                  <a:gd name="T15" fmla="*/ 1242 h 8"/>
                  <a:gd name="T16" fmla="*/ 12996 w 7"/>
                  <a:gd name="T17" fmla="*/ 1242 h 8"/>
                  <a:gd name="T18" fmla="*/ 17247 w 7"/>
                  <a:gd name="T19" fmla="*/ 925 h 8"/>
                  <a:gd name="T20" fmla="*/ 17247 w 7"/>
                  <a:gd name="T21" fmla="*/ 925 h 8"/>
                  <a:gd name="T22" fmla="*/ 21481 w 7"/>
                  <a:gd name="T23" fmla="*/ 925 h 8"/>
                  <a:gd name="T24" fmla="*/ 25992 w 7"/>
                  <a:gd name="T25" fmla="*/ 925 h 8"/>
                  <a:gd name="T26" fmla="*/ 21481 w 7"/>
                  <a:gd name="T27" fmla="*/ 1242 h 8"/>
                  <a:gd name="T28" fmla="*/ 17247 w 7"/>
                  <a:gd name="T29" fmla="*/ 925 h 8"/>
                  <a:gd name="T30" fmla="*/ 21481 w 7"/>
                  <a:gd name="T31" fmla="*/ 925 h 8"/>
                  <a:gd name="T32" fmla="*/ 21481 w 7"/>
                  <a:gd name="T33" fmla="*/ 925 h 8"/>
                  <a:gd name="T34" fmla="*/ 25992 w 7"/>
                  <a:gd name="T35" fmla="*/ 925 h 8"/>
                  <a:gd name="T36" fmla="*/ 21481 w 7"/>
                  <a:gd name="T37" fmla="*/ 925 h 8"/>
                  <a:gd name="T38" fmla="*/ 21481 w 7"/>
                  <a:gd name="T39" fmla="*/ 925 h 8"/>
                  <a:gd name="T40" fmla="*/ 21481 w 7"/>
                  <a:gd name="T41" fmla="*/ 145 h 8"/>
                  <a:gd name="T42" fmla="*/ 25992 w 7"/>
                  <a:gd name="T43" fmla="*/ 145 h 8"/>
                  <a:gd name="T44" fmla="*/ 25992 w 7"/>
                  <a:gd name="T45" fmla="*/ 925 h 8"/>
                  <a:gd name="T46" fmla="*/ 21481 w 7"/>
                  <a:gd name="T47" fmla="*/ 925 h 8"/>
                  <a:gd name="T48" fmla="*/ 21481 w 7"/>
                  <a:gd name="T49" fmla="*/ 0 h 8"/>
                  <a:gd name="T50" fmla="*/ 25992 w 7"/>
                  <a:gd name="T51" fmla="*/ 0 h 8"/>
                  <a:gd name="T52" fmla="*/ 25992 w 7"/>
                  <a:gd name="T53" fmla="*/ 145 h 8"/>
                  <a:gd name="T54" fmla="*/ 25992 w 7"/>
                  <a:gd name="T55" fmla="*/ 145 h 8"/>
                  <a:gd name="T56" fmla="*/ 21481 w 7"/>
                  <a:gd name="T57" fmla="*/ 0 h 8"/>
                  <a:gd name="T58" fmla="*/ 25992 w 7"/>
                  <a:gd name="T59" fmla="*/ 145 h 8"/>
                  <a:gd name="T60" fmla="*/ 17247 w 7"/>
                  <a:gd name="T61" fmla="*/ 634 h 8"/>
                  <a:gd name="T62" fmla="*/ 12996 w 7"/>
                  <a:gd name="T63" fmla="*/ 317 h 8"/>
                  <a:gd name="T64" fmla="*/ 21481 w 7"/>
                  <a:gd name="T65" fmla="*/ 0 h 8"/>
                  <a:gd name="T66" fmla="*/ 25992 w 7"/>
                  <a:gd name="T67" fmla="*/ 145 h 8"/>
                  <a:gd name="T68" fmla="*/ 17247 w 7"/>
                  <a:gd name="T69" fmla="*/ 634 h 8"/>
                  <a:gd name="T70" fmla="*/ 4251 w 7"/>
                  <a:gd name="T71" fmla="*/ 925 h 8"/>
                  <a:gd name="T72" fmla="*/ 4251 w 7"/>
                  <a:gd name="T73" fmla="*/ 779 h 8"/>
                  <a:gd name="T74" fmla="*/ 12996 w 7"/>
                  <a:gd name="T75" fmla="*/ 317 h 8"/>
                  <a:gd name="T76" fmla="*/ 17247 w 7"/>
                  <a:gd name="T77" fmla="*/ 634 h 8"/>
                  <a:gd name="T78" fmla="*/ 4251 w 7"/>
                  <a:gd name="T79" fmla="*/ 925 h 8"/>
                  <a:gd name="T80" fmla="*/ 0 w 7"/>
                  <a:gd name="T81" fmla="*/ 779 h 8"/>
                  <a:gd name="T82" fmla="*/ 4251 w 7"/>
                  <a:gd name="T83" fmla="*/ 779 h 8"/>
                  <a:gd name="T84" fmla="*/ 4251 w 7"/>
                  <a:gd name="T85" fmla="*/ 779 h 8"/>
                  <a:gd name="T86" fmla="*/ 4251 w 7"/>
                  <a:gd name="T87" fmla="*/ 92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2" y="5"/>
                    </a:moveTo>
                    <a:cubicBezTo>
                      <a:pt x="2" y="6"/>
                      <a:pt x="3" y="6"/>
                      <a:pt x="4" y="6"/>
                    </a:cubicBezTo>
                    <a:lnTo>
                      <a:pt x="3" y="8"/>
                    </a:lnTo>
                    <a:cubicBezTo>
                      <a:pt x="2" y="8"/>
                      <a:pt x="1" y="7"/>
                      <a:pt x="1" y="6"/>
                    </a:cubicBezTo>
                    <a:lnTo>
                      <a:pt x="2" y="5"/>
                    </a:lnTo>
                    <a:close/>
                    <a:moveTo>
                      <a:pt x="4" y="6"/>
                    </a:moveTo>
                    <a:cubicBezTo>
                      <a:pt x="4" y="7"/>
                      <a:pt x="4" y="6"/>
                      <a:pt x="4" y="6"/>
                    </a:cubicBezTo>
                    <a:lnTo>
                      <a:pt x="5" y="8"/>
                    </a:lnTo>
                    <a:cubicBezTo>
                      <a:pt x="4" y="8"/>
                      <a:pt x="4" y="8"/>
                      <a:pt x="3" y="8"/>
                    </a:cubicBezTo>
                    <a:lnTo>
                      <a:pt x="4" y="6"/>
                    </a:lnTo>
                    <a:close/>
                    <a:moveTo>
                      <a:pt x="4" y="6"/>
                    </a:moveTo>
                    <a:cubicBezTo>
                      <a:pt x="5" y="6"/>
                      <a:pt x="5" y="6"/>
                      <a:pt x="5" y="6"/>
                    </a:cubicBezTo>
                    <a:lnTo>
                      <a:pt x="6" y="6"/>
                    </a:lnTo>
                    <a:cubicBezTo>
                      <a:pt x="6" y="7"/>
                      <a:pt x="5" y="7"/>
                      <a:pt x="5" y="8"/>
                    </a:cubicBezTo>
                    <a:lnTo>
                      <a:pt x="4" y="6"/>
                    </a:lnTo>
                    <a:close/>
                    <a:moveTo>
                      <a:pt x="5" y="6"/>
                    </a:moveTo>
                    <a:lnTo>
                      <a:pt x="5" y="6"/>
                    </a:lnTo>
                    <a:lnTo>
                      <a:pt x="6" y="6"/>
                    </a:lnTo>
                    <a:lnTo>
                      <a:pt x="5" y="6"/>
                    </a:lnTo>
                    <a:close/>
                    <a:moveTo>
                      <a:pt x="5" y="6"/>
                    </a:moveTo>
                    <a:cubicBezTo>
                      <a:pt x="6" y="5"/>
                      <a:pt x="6" y="3"/>
                      <a:pt x="5" y="1"/>
                    </a:cubicBezTo>
                    <a:lnTo>
                      <a:pt x="6" y="1"/>
                    </a:lnTo>
                    <a:cubicBezTo>
                      <a:pt x="7" y="3"/>
                      <a:pt x="7" y="5"/>
                      <a:pt x="6" y="6"/>
                    </a:cubicBezTo>
                    <a:lnTo>
                      <a:pt x="5" y="6"/>
                    </a:lnTo>
                    <a:close/>
                    <a:moveTo>
                      <a:pt x="5" y="0"/>
                    </a:moveTo>
                    <a:lnTo>
                      <a:pt x="6" y="0"/>
                    </a:lnTo>
                    <a:lnTo>
                      <a:pt x="6" y="1"/>
                    </a:lnTo>
                    <a:lnTo>
                      <a:pt x="5" y="0"/>
                    </a:lnTo>
                    <a:close/>
                    <a:moveTo>
                      <a:pt x="6" y="1"/>
                    </a:moveTo>
                    <a:cubicBezTo>
                      <a:pt x="5" y="2"/>
                      <a:pt x="4" y="3"/>
                      <a:pt x="4" y="4"/>
                    </a:cubicBezTo>
                    <a:lnTo>
                      <a:pt x="3" y="2"/>
                    </a:lnTo>
                    <a:cubicBezTo>
                      <a:pt x="4" y="2"/>
                      <a:pt x="4" y="1"/>
                      <a:pt x="5" y="0"/>
                    </a:cubicBezTo>
                    <a:lnTo>
                      <a:pt x="6" y="1"/>
                    </a:lnTo>
                    <a:close/>
                    <a:moveTo>
                      <a:pt x="4" y="4"/>
                    </a:moveTo>
                    <a:cubicBezTo>
                      <a:pt x="3" y="4"/>
                      <a:pt x="2" y="5"/>
                      <a:pt x="1" y="6"/>
                    </a:cubicBezTo>
                    <a:lnTo>
                      <a:pt x="1" y="5"/>
                    </a:lnTo>
                    <a:cubicBezTo>
                      <a:pt x="2" y="4"/>
                      <a:pt x="2" y="3"/>
                      <a:pt x="3" y="2"/>
                    </a:cubicBezTo>
                    <a:lnTo>
                      <a:pt x="4" y="4"/>
                    </a:lnTo>
                    <a:close/>
                    <a:moveTo>
                      <a:pt x="1" y="6"/>
                    </a:moveTo>
                    <a:lnTo>
                      <a:pt x="0" y="5"/>
                    </a:lnTo>
                    <a:lnTo>
                      <a:pt x="1" y="5"/>
                    </a:lnTo>
                    <a:lnTo>
                      <a:pt x="1" y="6"/>
                    </a:lnTo>
                    <a:close/>
                  </a:path>
                </a:pathLst>
              </a:custGeom>
              <a:solidFill>
                <a:srgbClr val="340E70"/>
              </a:solidFill>
              <a:ln>
                <a:noFill/>
              </a:ln>
              <a:extLst/>
            </p:spPr>
            <p:txBody>
              <a:bodyPr/>
              <a:lstStyle/>
              <a:p>
                <a:pPr>
                  <a:defRPr/>
                </a:pPr>
                <a:endParaRPr lang="en-US">
                  <a:latin typeface="+mj-lt"/>
                  <a:cs typeface="Arial" charset="0"/>
                </a:endParaRPr>
              </a:p>
            </p:txBody>
          </p:sp>
          <p:sp>
            <p:nvSpPr>
              <p:cNvPr id="96285" name="Freeform 229"/>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6" name="Freeform 230"/>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7" name="Freeform 231"/>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8" name="Freeform 232"/>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9" name="Freeform 233"/>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0" name="Freeform 234"/>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1" name="Freeform 235"/>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2" name="Freeform 236"/>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3" name="Freeform 237"/>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4" name="Freeform 238"/>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5" name="Freeform 239"/>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6" name="Freeform 240"/>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7" name="Freeform 241"/>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298" name="Freeform 242"/>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9" name="Freeform 243"/>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00" name="Freeform 244"/>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1" name="Freeform 245"/>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2" name="Freeform 246"/>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3" name="Freeform 247"/>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4" name="Freeform 248"/>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5" name="Freeform 249"/>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6" name="Freeform 250"/>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7" name="Freeform 251"/>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8" name="Freeform 252"/>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9" name="Freeform 253"/>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0" name="Freeform 254"/>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1" name="Freeform 255"/>
              <p:cNvSpPr>
                <a:spLocks/>
              </p:cNvSpPr>
              <p:nvPr/>
            </p:nvSpPr>
            <p:spPr bwMode="auto">
              <a:xfrm>
                <a:off x="264" y="4244"/>
                <a:ext cx="114" cy="43"/>
              </a:xfrm>
              <a:custGeom>
                <a:avLst/>
                <a:gdLst>
                  <a:gd name="T0" fmla="*/ 0 w 7"/>
                  <a:gd name="T1" fmla="*/ 634 h 8"/>
                  <a:gd name="T2" fmla="*/ 21481 w 7"/>
                  <a:gd name="T3" fmla="*/ 1242 h 8"/>
                  <a:gd name="T4" fmla="*/ 0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0"/>
                      <a:pt x="7" y="3"/>
                      <a:pt x="5" y="8"/>
                    </a:cubicBezTo>
                    <a:cubicBezTo>
                      <a:pt x="3" y="7"/>
                      <a:pt x="2" y="5"/>
                      <a:pt x="0"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2" name="Freeform 256"/>
              <p:cNvSpPr>
                <a:spLocks noEditPoints="1"/>
              </p:cNvSpPr>
              <p:nvPr/>
            </p:nvSpPr>
            <p:spPr bwMode="auto">
              <a:xfrm>
                <a:off x="248" y="4250"/>
                <a:ext cx="114" cy="42"/>
              </a:xfrm>
              <a:custGeom>
                <a:avLst/>
                <a:gdLst>
                  <a:gd name="T0" fmla="*/ 4251 w 7"/>
                  <a:gd name="T1" fmla="*/ 305 h 8"/>
                  <a:gd name="T2" fmla="*/ 12996 w 7"/>
                  <a:gd name="T3" fmla="*/ 0 h 8"/>
                  <a:gd name="T4" fmla="*/ 17247 w 7"/>
                  <a:gd name="T5" fmla="*/ 305 h 8"/>
                  <a:gd name="T6" fmla="*/ 8745 w 7"/>
                  <a:gd name="T7" fmla="*/ 441 h 8"/>
                  <a:gd name="T8" fmla="*/ 4251 w 7"/>
                  <a:gd name="T9" fmla="*/ 305 h 8"/>
                  <a:gd name="T10" fmla="*/ 12996 w 7"/>
                  <a:gd name="T11" fmla="*/ 0 h 8"/>
                  <a:gd name="T12" fmla="*/ 21481 w 7"/>
                  <a:gd name="T13" fmla="*/ 0 h 8"/>
                  <a:gd name="T14" fmla="*/ 17247 w 7"/>
                  <a:gd name="T15" fmla="*/ 305 h 8"/>
                  <a:gd name="T16" fmla="*/ 17247 w 7"/>
                  <a:gd name="T17" fmla="*/ 305 h 8"/>
                  <a:gd name="T18" fmla="*/ 12996 w 7"/>
                  <a:gd name="T19" fmla="*/ 0 h 8"/>
                  <a:gd name="T20" fmla="*/ 21481 w 7"/>
                  <a:gd name="T21" fmla="*/ 0 h 8"/>
                  <a:gd name="T22" fmla="*/ 25992 w 7"/>
                  <a:gd name="T23" fmla="*/ 305 h 8"/>
                  <a:gd name="T24" fmla="*/ 21481 w 7"/>
                  <a:gd name="T25" fmla="*/ 305 h 8"/>
                  <a:gd name="T26" fmla="*/ 17247 w 7"/>
                  <a:gd name="T27" fmla="*/ 305 h 8"/>
                  <a:gd name="T28" fmla="*/ 21481 w 7"/>
                  <a:gd name="T29" fmla="*/ 0 h 8"/>
                  <a:gd name="T30" fmla="*/ 21481 w 7"/>
                  <a:gd name="T31" fmla="*/ 305 h 8"/>
                  <a:gd name="T32" fmla="*/ 21481 w 7"/>
                  <a:gd name="T33" fmla="*/ 305 h 8"/>
                  <a:gd name="T34" fmla="*/ 25992 w 7"/>
                  <a:gd name="T35" fmla="*/ 305 h 8"/>
                  <a:gd name="T36" fmla="*/ 21481 w 7"/>
                  <a:gd name="T37" fmla="*/ 305 h 8"/>
                  <a:gd name="T38" fmla="*/ 25992 w 7"/>
                  <a:gd name="T39" fmla="*/ 305 h 8"/>
                  <a:gd name="T40" fmla="*/ 25992 w 7"/>
                  <a:gd name="T41" fmla="*/ 1019 h 8"/>
                  <a:gd name="T42" fmla="*/ 21481 w 7"/>
                  <a:gd name="T43" fmla="*/ 1019 h 8"/>
                  <a:gd name="T44" fmla="*/ 21481 w 7"/>
                  <a:gd name="T45" fmla="*/ 305 h 8"/>
                  <a:gd name="T46" fmla="*/ 25992 w 7"/>
                  <a:gd name="T47" fmla="*/ 305 h 8"/>
                  <a:gd name="T48" fmla="*/ 25992 w 7"/>
                  <a:gd name="T49" fmla="*/ 1019 h 8"/>
                  <a:gd name="T50" fmla="*/ 25992 w 7"/>
                  <a:gd name="T51" fmla="*/ 1160 h 8"/>
                  <a:gd name="T52" fmla="*/ 21481 w 7"/>
                  <a:gd name="T53" fmla="*/ 1160 h 8"/>
                  <a:gd name="T54" fmla="*/ 25992 w 7"/>
                  <a:gd name="T55" fmla="*/ 1019 h 8"/>
                  <a:gd name="T56" fmla="*/ 21481 w 7"/>
                  <a:gd name="T57" fmla="*/ 1160 h 8"/>
                  <a:gd name="T58" fmla="*/ 12996 w 7"/>
                  <a:gd name="T59" fmla="*/ 882 h 8"/>
                  <a:gd name="T60" fmla="*/ 17247 w 7"/>
                  <a:gd name="T61" fmla="*/ 578 h 8"/>
                  <a:gd name="T62" fmla="*/ 25992 w 7"/>
                  <a:gd name="T63" fmla="*/ 1019 h 8"/>
                  <a:gd name="T64" fmla="*/ 21481 w 7"/>
                  <a:gd name="T65" fmla="*/ 1160 h 8"/>
                  <a:gd name="T66" fmla="*/ 12996 w 7"/>
                  <a:gd name="T67" fmla="*/ 882 h 8"/>
                  <a:gd name="T68" fmla="*/ 4251 w 7"/>
                  <a:gd name="T69" fmla="*/ 441 h 8"/>
                  <a:gd name="T70" fmla="*/ 4251 w 7"/>
                  <a:gd name="T71" fmla="*/ 305 h 8"/>
                  <a:gd name="T72" fmla="*/ 17247 w 7"/>
                  <a:gd name="T73" fmla="*/ 578 h 8"/>
                  <a:gd name="T74" fmla="*/ 12996 w 7"/>
                  <a:gd name="T75" fmla="*/ 882 h 8"/>
                  <a:gd name="T76" fmla="*/ 4251 w 7"/>
                  <a:gd name="T77" fmla="*/ 441 h 8"/>
                  <a:gd name="T78" fmla="*/ 0 w 7"/>
                  <a:gd name="T79" fmla="*/ 441 h 8"/>
                  <a:gd name="T80" fmla="*/ 4251 w 7"/>
                  <a:gd name="T81" fmla="*/ 305 h 8"/>
                  <a:gd name="T82" fmla="*/ 4251 w 7"/>
                  <a:gd name="T83" fmla="*/ 441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1" y="2"/>
                    </a:moveTo>
                    <a:cubicBezTo>
                      <a:pt x="1" y="1"/>
                      <a:pt x="2" y="0"/>
                      <a:pt x="3" y="0"/>
                    </a:cubicBezTo>
                    <a:lnTo>
                      <a:pt x="4" y="2"/>
                    </a:lnTo>
                    <a:cubicBezTo>
                      <a:pt x="3" y="2"/>
                      <a:pt x="2" y="2"/>
                      <a:pt x="2" y="3"/>
                    </a:cubicBezTo>
                    <a:lnTo>
                      <a:pt x="1" y="2"/>
                    </a:lnTo>
                    <a:close/>
                    <a:moveTo>
                      <a:pt x="3" y="0"/>
                    </a:moveTo>
                    <a:cubicBezTo>
                      <a:pt x="4" y="0"/>
                      <a:pt x="4" y="0"/>
                      <a:pt x="5" y="0"/>
                    </a:cubicBezTo>
                    <a:lnTo>
                      <a:pt x="4" y="2"/>
                    </a:lnTo>
                    <a:cubicBezTo>
                      <a:pt x="4" y="2"/>
                      <a:pt x="4" y="1"/>
                      <a:pt x="4" y="2"/>
                    </a:cubicBezTo>
                    <a:lnTo>
                      <a:pt x="3" y="0"/>
                    </a:lnTo>
                    <a:close/>
                    <a:moveTo>
                      <a:pt x="5" y="0"/>
                    </a:moveTo>
                    <a:cubicBezTo>
                      <a:pt x="5" y="1"/>
                      <a:pt x="6" y="1"/>
                      <a:pt x="6" y="2"/>
                    </a:cubicBezTo>
                    <a:lnTo>
                      <a:pt x="5" y="2"/>
                    </a:lnTo>
                    <a:cubicBezTo>
                      <a:pt x="5" y="2"/>
                      <a:pt x="5" y="2"/>
                      <a:pt x="4" y="2"/>
                    </a:cubicBezTo>
                    <a:lnTo>
                      <a:pt x="5" y="0"/>
                    </a:lnTo>
                    <a:close/>
                    <a:moveTo>
                      <a:pt x="5" y="2"/>
                    </a:moveTo>
                    <a:lnTo>
                      <a:pt x="5" y="2"/>
                    </a:lnTo>
                    <a:lnTo>
                      <a:pt x="6" y="2"/>
                    </a:lnTo>
                    <a:lnTo>
                      <a:pt x="5" y="2"/>
                    </a:lnTo>
                    <a:close/>
                    <a:moveTo>
                      <a:pt x="6" y="2"/>
                    </a:moveTo>
                    <a:cubicBezTo>
                      <a:pt x="7" y="3"/>
                      <a:pt x="7" y="5"/>
                      <a:pt x="6" y="7"/>
                    </a:cubicBezTo>
                    <a:lnTo>
                      <a:pt x="5" y="7"/>
                    </a:lnTo>
                    <a:cubicBezTo>
                      <a:pt x="6" y="5"/>
                      <a:pt x="6" y="3"/>
                      <a:pt x="5" y="2"/>
                    </a:cubicBezTo>
                    <a:lnTo>
                      <a:pt x="6" y="2"/>
                    </a:lnTo>
                    <a:close/>
                    <a:moveTo>
                      <a:pt x="6" y="7"/>
                    </a:moveTo>
                    <a:lnTo>
                      <a:pt x="6" y="8"/>
                    </a:lnTo>
                    <a:lnTo>
                      <a:pt x="5" y="8"/>
                    </a:lnTo>
                    <a:lnTo>
                      <a:pt x="6" y="7"/>
                    </a:lnTo>
                    <a:close/>
                    <a:moveTo>
                      <a:pt x="5" y="8"/>
                    </a:moveTo>
                    <a:cubicBezTo>
                      <a:pt x="4" y="7"/>
                      <a:pt x="4" y="6"/>
                      <a:pt x="3" y="6"/>
                    </a:cubicBezTo>
                    <a:lnTo>
                      <a:pt x="4" y="4"/>
                    </a:lnTo>
                    <a:cubicBezTo>
                      <a:pt x="4" y="5"/>
                      <a:pt x="5" y="6"/>
                      <a:pt x="6" y="7"/>
                    </a:cubicBezTo>
                    <a:lnTo>
                      <a:pt x="5" y="8"/>
                    </a:lnTo>
                    <a:close/>
                    <a:moveTo>
                      <a:pt x="3" y="6"/>
                    </a:moveTo>
                    <a:cubicBezTo>
                      <a:pt x="2" y="5"/>
                      <a:pt x="2" y="4"/>
                      <a:pt x="1" y="3"/>
                    </a:cubicBezTo>
                    <a:lnTo>
                      <a:pt x="1" y="2"/>
                    </a:lnTo>
                    <a:cubicBezTo>
                      <a:pt x="2" y="3"/>
                      <a:pt x="3" y="4"/>
                      <a:pt x="4" y="4"/>
                    </a:cubicBezTo>
                    <a:lnTo>
                      <a:pt x="3" y="6"/>
                    </a:lnTo>
                    <a:close/>
                    <a:moveTo>
                      <a:pt x="1" y="3"/>
                    </a:moveTo>
                    <a:lnTo>
                      <a:pt x="0" y="3"/>
                    </a:lnTo>
                    <a:lnTo>
                      <a:pt x="1" y="2"/>
                    </a:lnTo>
                    <a:lnTo>
                      <a:pt x="1" y="3"/>
                    </a:lnTo>
                    <a:close/>
                  </a:path>
                </a:pathLst>
              </a:custGeom>
              <a:solidFill>
                <a:srgbClr val="340E70"/>
              </a:solidFill>
              <a:ln>
                <a:noFill/>
              </a:ln>
              <a:extLst/>
            </p:spPr>
            <p:txBody>
              <a:bodyPr/>
              <a:lstStyle/>
              <a:p>
                <a:pPr>
                  <a:defRPr/>
                </a:pPr>
                <a:endParaRPr lang="en-US">
                  <a:latin typeface="+mj-lt"/>
                  <a:cs typeface="Arial" charset="0"/>
                </a:endParaRPr>
              </a:p>
            </p:txBody>
          </p:sp>
          <p:sp>
            <p:nvSpPr>
              <p:cNvPr id="96313" name="Freeform 257"/>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4" name="Freeform 258"/>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5" name="Freeform 259"/>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6" name="Freeform 260"/>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7" name="Freeform 261"/>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8" name="Freeform 262"/>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9" name="Freeform 263"/>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20" name="Freeform 264"/>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1" name="Freeform 265"/>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22" name="Freeform 266"/>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3" name="Freeform 267"/>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24" name="Freeform 268"/>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5" name="Freeform 269"/>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26" name="Freeform 270"/>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7" name="Freeform 271"/>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28" name="Freeform 272"/>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9" name="Freeform 273"/>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0" name="Freeform 274"/>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1" name="Freeform 275"/>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2" name="Freeform 276"/>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3" name="Freeform 277"/>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4" name="Freeform 278"/>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5" name="Freeform 279"/>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6" name="Freeform 280"/>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7" name="Freeform 281"/>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8" name="Freeform 282"/>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9" name="Freeform 283"/>
              <p:cNvSpPr>
                <a:spLocks/>
              </p:cNvSpPr>
              <p:nvPr/>
            </p:nvSpPr>
            <p:spPr bwMode="auto">
              <a:xfrm>
                <a:off x="5339" y="559"/>
                <a:ext cx="114" cy="38"/>
              </a:xfrm>
              <a:custGeom>
                <a:avLst/>
                <a:gdLst>
                  <a:gd name="T0" fmla="*/ 30243 w 7"/>
                  <a:gd name="T1" fmla="*/ 578 h 8"/>
                  <a:gd name="T2" fmla="*/ 8745 w 7"/>
                  <a:gd name="T3" fmla="*/ 0 h 8"/>
                  <a:gd name="T4" fmla="*/ 30243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8"/>
                      <a:pt x="0" y="5"/>
                      <a:pt x="2" y="0"/>
                    </a:cubicBezTo>
                    <a:cubicBezTo>
                      <a:pt x="4" y="1"/>
                      <a:pt x="5" y="3"/>
                      <a:pt x="7"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0" name="Freeform 284"/>
              <p:cNvSpPr>
                <a:spLocks noEditPoints="1"/>
              </p:cNvSpPr>
              <p:nvPr/>
            </p:nvSpPr>
            <p:spPr bwMode="auto">
              <a:xfrm>
                <a:off x="5356" y="553"/>
                <a:ext cx="114" cy="43"/>
              </a:xfrm>
              <a:custGeom>
                <a:avLst/>
                <a:gdLst>
                  <a:gd name="T0" fmla="*/ 25992 w 7"/>
                  <a:gd name="T1" fmla="*/ 925 h 8"/>
                  <a:gd name="T2" fmla="*/ 17247 w 7"/>
                  <a:gd name="T3" fmla="*/ 1242 h 8"/>
                  <a:gd name="T4" fmla="*/ 12996 w 7"/>
                  <a:gd name="T5" fmla="*/ 925 h 8"/>
                  <a:gd name="T6" fmla="*/ 21481 w 7"/>
                  <a:gd name="T7" fmla="*/ 779 h 8"/>
                  <a:gd name="T8" fmla="*/ 25992 w 7"/>
                  <a:gd name="T9" fmla="*/ 925 h 8"/>
                  <a:gd name="T10" fmla="*/ 17247 w 7"/>
                  <a:gd name="T11" fmla="*/ 1242 h 8"/>
                  <a:gd name="T12" fmla="*/ 8745 w 7"/>
                  <a:gd name="T13" fmla="*/ 1242 h 8"/>
                  <a:gd name="T14" fmla="*/ 12996 w 7"/>
                  <a:gd name="T15" fmla="*/ 925 h 8"/>
                  <a:gd name="T16" fmla="*/ 12996 w 7"/>
                  <a:gd name="T17" fmla="*/ 925 h 8"/>
                  <a:gd name="T18" fmla="*/ 17247 w 7"/>
                  <a:gd name="T19" fmla="*/ 1242 h 8"/>
                  <a:gd name="T20" fmla="*/ 8745 w 7"/>
                  <a:gd name="T21" fmla="*/ 1242 h 8"/>
                  <a:gd name="T22" fmla="*/ 4251 w 7"/>
                  <a:gd name="T23" fmla="*/ 925 h 8"/>
                  <a:gd name="T24" fmla="*/ 8745 w 7"/>
                  <a:gd name="T25" fmla="*/ 925 h 8"/>
                  <a:gd name="T26" fmla="*/ 12996 w 7"/>
                  <a:gd name="T27" fmla="*/ 925 h 8"/>
                  <a:gd name="T28" fmla="*/ 8745 w 7"/>
                  <a:gd name="T29" fmla="*/ 1242 h 8"/>
                  <a:gd name="T30" fmla="*/ 8745 w 7"/>
                  <a:gd name="T31" fmla="*/ 925 h 8"/>
                  <a:gd name="T32" fmla="*/ 8745 w 7"/>
                  <a:gd name="T33" fmla="*/ 925 h 8"/>
                  <a:gd name="T34" fmla="*/ 4251 w 7"/>
                  <a:gd name="T35" fmla="*/ 925 h 8"/>
                  <a:gd name="T36" fmla="*/ 8745 w 7"/>
                  <a:gd name="T37" fmla="*/ 925 h 8"/>
                  <a:gd name="T38" fmla="*/ 4251 w 7"/>
                  <a:gd name="T39" fmla="*/ 925 h 8"/>
                  <a:gd name="T40" fmla="*/ 4251 w 7"/>
                  <a:gd name="T41" fmla="*/ 145 h 8"/>
                  <a:gd name="T42" fmla="*/ 8745 w 7"/>
                  <a:gd name="T43" fmla="*/ 145 h 8"/>
                  <a:gd name="T44" fmla="*/ 8745 w 7"/>
                  <a:gd name="T45" fmla="*/ 925 h 8"/>
                  <a:gd name="T46" fmla="*/ 4251 w 7"/>
                  <a:gd name="T47" fmla="*/ 925 h 8"/>
                  <a:gd name="T48" fmla="*/ 4251 w 7"/>
                  <a:gd name="T49" fmla="*/ 145 h 8"/>
                  <a:gd name="T50" fmla="*/ 4251 w 7"/>
                  <a:gd name="T51" fmla="*/ 0 h 8"/>
                  <a:gd name="T52" fmla="*/ 8745 w 7"/>
                  <a:gd name="T53" fmla="*/ 0 h 8"/>
                  <a:gd name="T54" fmla="*/ 4251 w 7"/>
                  <a:gd name="T55" fmla="*/ 145 h 8"/>
                  <a:gd name="T56" fmla="*/ 8745 w 7"/>
                  <a:gd name="T57" fmla="*/ 0 h 8"/>
                  <a:gd name="T58" fmla="*/ 17247 w 7"/>
                  <a:gd name="T59" fmla="*/ 317 h 8"/>
                  <a:gd name="T60" fmla="*/ 12996 w 7"/>
                  <a:gd name="T61" fmla="*/ 634 h 8"/>
                  <a:gd name="T62" fmla="*/ 4251 w 7"/>
                  <a:gd name="T63" fmla="*/ 145 h 8"/>
                  <a:gd name="T64" fmla="*/ 8745 w 7"/>
                  <a:gd name="T65" fmla="*/ 0 h 8"/>
                  <a:gd name="T66" fmla="*/ 17247 w 7"/>
                  <a:gd name="T67" fmla="*/ 317 h 8"/>
                  <a:gd name="T68" fmla="*/ 25992 w 7"/>
                  <a:gd name="T69" fmla="*/ 779 h 8"/>
                  <a:gd name="T70" fmla="*/ 25992 w 7"/>
                  <a:gd name="T71" fmla="*/ 925 h 8"/>
                  <a:gd name="T72" fmla="*/ 12996 w 7"/>
                  <a:gd name="T73" fmla="*/ 634 h 8"/>
                  <a:gd name="T74" fmla="*/ 17247 w 7"/>
                  <a:gd name="T75" fmla="*/ 317 h 8"/>
                  <a:gd name="T76" fmla="*/ 25992 w 7"/>
                  <a:gd name="T77" fmla="*/ 779 h 8"/>
                  <a:gd name="T78" fmla="*/ 30243 w 7"/>
                  <a:gd name="T79" fmla="*/ 779 h 8"/>
                  <a:gd name="T80" fmla="*/ 25992 w 7"/>
                  <a:gd name="T81" fmla="*/ 925 h 8"/>
                  <a:gd name="T82" fmla="*/ 25992 w 7"/>
                  <a:gd name="T83" fmla="*/ 779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6" y="6"/>
                    </a:moveTo>
                    <a:cubicBezTo>
                      <a:pt x="6" y="7"/>
                      <a:pt x="5" y="8"/>
                      <a:pt x="4" y="8"/>
                    </a:cubicBezTo>
                    <a:lnTo>
                      <a:pt x="3" y="6"/>
                    </a:lnTo>
                    <a:cubicBezTo>
                      <a:pt x="4" y="6"/>
                      <a:pt x="5" y="6"/>
                      <a:pt x="5" y="5"/>
                    </a:cubicBezTo>
                    <a:lnTo>
                      <a:pt x="6" y="6"/>
                    </a:lnTo>
                    <a:close/>
                    <a:moveTo>
                      <a:pt x="4" y="8"/>
                    </a:moveTo>
                    <a:cubicBezTo>
                      <a:pt x="3" y="8"/>
                      <a:pt x="3" y="8"/>
                      <a:pt x="2" y="8"/>
                    </a:cubicBezTo>
                    <a:lnTo>
                      <a:pt x="3" y="6"/>
                    </a:lnTo>
                    <a:cubicBezTo>
                      <a:pt x="3" y="6"/>
                      <a:pt x="3" y="7"/>
                      <a:pt x="3" y="6"/>
                    </a:cubicBezTo>
                    <a:lnTo>
                      <a:pt x="4" y="8"/>
                    </a:lnTo>
                    <a:close/>
                    <a:moveTo>
                      <a:pt x="2" y="8"/>
                    </a:moveTo>
                    <a:cubicBezTo>
                      <a:pt x="2" y="7"/>
                      <a:pt x="1" y="7"/>
                      <a:pt x="1" y="6"/>
                    </a:cubicBezTo>
                    <a:lnTo>
                      <a:pt x="2" y="6"/>
                    </a:lnTo>
                    <a:cubicBezTo>
                      <a:pt x="2" y="6"/>
                      <a:pt x="2" y="6"/>
                      <a:pt x="3" y="6"/>
                    </a:cubicBezTo>
                    <a:lnTo>
                      <a:pt x="2" y="8"/>
                    </a:lnTo>
                    <a:close/>
                    <a:moveTo>
                      <a:pt x="2" y="6"/>
                    </a:moveTo>
                    <a:lnTo>
                      <a:pt x="2" y="6"/>
                    </a:lnTo>
                    <a:lnTo>
                      <a:pt x="1" y="6"/>
                    </a:lnTo>
                    <a:lnTo>
                      <a:pt x="2" y="6"/>
                    </a:lnTo>
                    <a:close/>
                    <a:moveTo>
                      <a:pt x="1" y="6"/>
                    </a:moveTo>
                    <a:cubicBezTo>
                      <a:pt x="0" y="5"/>
                      <a:pt x="0" y="3"/>
                      <a:pt x="1" y="1"/>
                    </a:cubicBezTo>
                    <a:lnTo>
                      <a:pt x="2" y="1"/>
                    </a:lnTo>
                    <a:cubicBezTo>
                      <a:pt x="1" y="3"/>
                      <a:pt x="1" y="5"/>
                      <a:pt x="2" y="6"/>
                    </a:cubicBezTo>
                    <a:lnTo>
                      <a:pt x="1" y="6"/>
                    </a:lnTo>
                    <a:close/>
                    <a:moveTo>
                      <a:pt x="1" y="1"/>
                    </a:moveTo>
                    <a:lnTo>
                      <a:pt x="1" y="0"/>
                    </a:lnTo>
                    <a:lnTo>
                      <a:pt x="2" y="0"/>
                    </a:lnTo>
                    <a:lnTo>
                      <a:pt x="1" y="1"/>
                    </a:lnTo>
                    <a:close/>
                    <a:moveTo>
                      <a:pt x="2" y="0"/>
                    </a:moveTo>
                    <a:cubicBezTo>
                      <a:pt x="3" y="1"/>
                      <a:pt x="3" y="2"/>
                      <a:pt x="4" y="2"/>
                    </a:cubicBezTo>
                    <a:lnTo>
                      <a:pt x="3" y="4"/>
                    </a:lnTo>
                    <a:cubicBezTo>
                      <a:pt x="3" y="3"/>
                      <a:pt x="2" y="2"/>
                      <a:pt x="1" y="1"/>
                    </a:cubicBezTo>
                    <a:lnTo>
                      <a:pt x="2" y="0"/>
                    </a:lnTo>
                    <a:close/>
                    <a:moveTo>
                      <a:pt x="4" y="2"/>
                    </a:moveTo>
                    <a:cubicBezTo>
                      <a:pt x="5" y="3"/>
                      <a:pt x="5" y="4"/>
                      <a:pt x="6" y="5"/>
                    </a:cubicBezTo>
                    <a:lnTo>
                      <a:pt x="6" y="6"/>
                    </a:lnTo>
                    <a:cubicBezTo>
                      <a:pt x="5" y="5"/>
                      <a:pt x="4" y="4"/>
                      <a:pt x="3" y="4"/>
                    </a:cubicBezTo>
                    <a:lnTo>
                      <a:pt x="4" y="2"/>
                    </a:lnTo>
                    <a:close/>
                    <a:moveTo>
                      <a:pt x="6" y="5"/>
                    </a:moveTo>
                    <a:lnTo>
                      <a:pt x="7" y="5"/>
                    </a:lnTo>
                    <a:lnTo>
                      <a:pt x="6" y="6"/>
                    </a:lnTo>
                    <a:lnTo>
                      <a:pt x="6" y="5"/>
                    </a:lnTo>
                    <a:close/>
                  </a:path>
                </a:pathLst>
              </a:custGeom>
              <a:solidFill>
                <a:srgbClr val="340E70"/>
              </a:solidFill>
              <a:ln>
                <a:noFill/>
              </a:ln>
              <a:extLst/>
            </p:spPr>
            <p:txBody>
              <a:bodyPr/>
              <a:lstStyle/>
              <a:p>
                <a:pPr>
                  <a:defRPr/>
                </a:pPr>
                <a:endParaRPr lang="en-US">
                  <a:latin typeface="+mj-lt"/>
                  <a:cs typeface="Arial" charset="0"/>
                </a:endParaRPr>
              </a:p>
            </p:txBody>
          </p:sp>
          <p:sp>
            <p:nvSpPr>
              <p:cNvPr id="96341" name="Freeform 285"/>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2" name="Freeform 286"/>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3" name="Freeform 287"/>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4" name="Freeform 288"/>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5" name="Freeform 289"/>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6" name="Freeform 290"/>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7" name="Freeform 291"/>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8" name="Freeform 292"/>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9" name="Freeform 293"/>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50" name="Freeform 294"/>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1" name="Freeform 295"/>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52" name="Freeform 296"/>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3" name="Freeform 297"/>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54" name="Freeform 298"/>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5" name="Freeform 299"/>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56" name="Freeform 300"/>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7" name="Freeform 301"/>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58" name="Freeform 302"/>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9" name="Freeform 303"/>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0" name="Freeform 304"/>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1" name="Freeform 305"/>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2" name="Freeform 306"/>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3" name="Freeform 307"/>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4" name="Freeform 308"/>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5" name="Freeform 309"/>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6" name="Freeform 310"/>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7" name="Freeform 311"/>
              <p:cNvSpPr>
                <a:spLocks/>
              </p:cNvSpPr>
              <p:nvPr/>
            </p:nvSpPr>
            <p:spPr bwMode="auto">
              <a:xfrm>
                <a:off x="5339" y="4244"/>
                <a:ext cx="114" cy="43"/>
              </a:xfrm>
              <a:custGeom>
                <a:avLst/>
                <a:gdLst>
                  <a:gd name="T0" fmla="*/ 30243 w 7"/>
                  <a:gd name="T1" fmla="*/ 634 h 8"/>
                  <a:gd name="T2" fmla="*/ 8745 w 7"/>
                  <a:gd name="T3" fmla="*/ 1242 h 8"/>
                  <a:gd name="T4" fmla="*/ 30243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0"/>
                      <a:pt x="0" y="3"/>
                      <a:pt x="2" y="8"/>
                    </a:cubicBezTo>
                    <a:cubicBezTo>
                      <a:pt x="4" y="7"/>
                      <a:pt x="5" y="5"/>
                      <a:pt x="7"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8" name="Freeform 312"/>
              <p:cNvSpPr>
                <a:spLocks noEditPoints="1"/>
              </p:cNvSpPr>
              <p:nvPr/>
            </p:nvSpPr>
            <p:spPr bwMode="auto">
              <a:xfrm>
                <a:off x="5356" y="4250"/>
                <a:ext cx="114" cy="42"/>
              </a:xfrm>
              <a:custGeom>
                <a:avLst/>
                <a:gdLst>
                  <a:gd name="T0" fmla="*/ 21481 w 7"/>
                  <a:gd name="T1" fmla="*/ 441 h 8"/>
                  <a:gd name="T2" fmla="*/ 12996 w 7"/>
                  <a:gd name="T3" fmla="*/ 305 h 8"/>
                  <a:gd name="T4" fmla="*/ 17247 w 7"/>
                  <a:gd name="T5" fmla="*/ 0 h 8"/>
                  <a:gd name="T6" fmla="*/ 25992 w 7"/>
                  <a:gd name="T7" fmla="*/ 305 h 8"/>
                  <a:gd name="T8" fmla="*/ 21481 w 7"/>
                  <a:gd name="T9" fmla="*/ 441 h 8"/>
                  <a:gd name="T10" fmla="*/ 12996 w 7"/>
                  <a:gd name="T11" fmla="*/ 305 h 8"/>
                  <a:gd name="T12" fmla="*/ 12996 w 7"/>
                  <a:gd name="T13" fmla="*/ 305 h 8"/>
                  <a:gd name="T14" fmla="*/ 8745 w 7"/>
                  <a:gd name="T15" fmla="*/ 0 h 8"/>
                  <a:gd name="T16" fmla="*/ 17247 w 7"/>
                  <a:gd name="T17" fmla="*/ 0 h 8"/>
                  <a:gd name="T18" fmla="*/ 12996 w 7"/>
                  <a:gd name="T19" fmla="*/ 305 h 8"/>
                  <a:gd name="T20" fmla="*/ 12996 w 7"/>
                  <a:gd name="T21" fmla="*/ 305 h 8"/>
                  <a:gd name="T22" fmla="*/ 8745 w 7"/>
                  <a:gd name="T23" fmla="*/ 305 h 8"/>
                  <a:gd name="T24" fmla="*/ 4251 w 7"/>
                  <a:gd name="T25" fmla="*/ 305 h 8"/>
                  <a:gd name="T26" fmla="*/ 8745 w 7"/>
                  <a:gd name="T27" fmla="*/ 0 h 8"/>
                  <a:gd name="T28" fmla="*/ 12996 w 7"/>
                  <a:gd name="T29" fmla="*/ 305 h 8"/>
                  <a:gd name="T30" fmla="*/ 8745 w 7"/>
                  <a:gd name="T31" fmla="*/ 305 h 8"/>
                  <a:gd name="T32" fmla="*/ 8745 w 7"/>
                  <a:gd name="T33" fmla="*/ 305 h 8"/>
                  <a:gd name="T34" fmla="*/ 4251 w 7"/>
                  <a:gd name="T35" fmla="*/ 305 h 8"/>
                  <a:gd name="T36" fmla="*/ 8745 w 7"/>
                  <a:gd name="T37" fmla="*/ 305 h 8"/>
                  <a:gd name="T38" fmla="*/ 8745 w 7"/>
                  <a:gd name="T39" fmla="*/ 305 h 8"/>
                  <a:gd name="T40" fmla="*/ 8745 w 7"/>
                  <a:gd name="T41" fmla="*/ 1019 h 8"/>
                  <a:gd name="T42" fmla="*/ 4251 w 7"/>
                  <a:gd name="T43" fmla="*/ 1019 h 8"/>
                  <a:gd name="T44" fmla="*/ 4251 w 7"/>
                  <a:gd name="T45" fmla="*/ 305 h 8"/>
                  <a:gd name="T46" fmla="*/ 8745 w 7"/>
                  <a:gd name="T47" fmla="*/ 305 h 8"/>
                  <a:gd name="T48" fmla="*/ 8745 w 7"/>
                  <a:gd name="T49" fmla="*/ 1160 h 8"/>
                  <a:gd name="T50" fmla="*/ 4251 w 7"/>
                  <a:gd name="T51" fmla="*/ 1160 h 8"/>
                  <a:gd name="T52" fmla="*/ 4251 w 7"/>
                  <a:gd name="T53" fmla="*/ 1019 h 8"/>
                  <a:gd name="T54" fmla="*/ 4251 w 7"/>
                  <a:gd name="T55" fmla="*/ 1019 h 8"/>
                  <a:gd name="T56" fmla="*/ 8745 w 7"/>
                  <a:gd name="T57" fmla="*/ 1160 h 8"/>
                  <a:gd name="T58" fmla="*/ 4251 w 7"/>
                  <a:gd name="T59" fmla="*/ 1019 h 8"/>
                  <a:gd name="T60" fmla="*/ 12996 w 7"/>
                  <a:gd name="T61" fmla="*/ 578 h 8"/>
                  <a:gd name="T62" fmla="*/ 17247 w 7"/>
                  <a:gd name="T63" fmla="*/ 882 h 8"/>
                  <a:gd name="T64" fmla="*/ 8745 w 7"/>
                  <a:gd name="T65" fmla="*/ 1160 h 8"/>
                  <a:gd name="T66" fmla="*/ 4251 w 7"/>
                  <a:gd name="T67" fmla="*/ 1019 h 8"/>
                  <a:gd name="T68" fmla="*/ 12996 w 7"/>
                  <a:gd name="T69" fmla="*/ 578 h 8"/>
                  <a:gd name="T70" fmla="*/ 25992 w 7"/>
                  <a:gd name="T71" fmla="*/ 305 h 8"/>
                  <a:gd name="T72" fmla="*/ 25992 w 7"/>
                  <a:gd name="T73" fmla="*/ 441 h 8"/>
                  <a:gd name="T74" fmla="*/ 17247 w 7"/>
                  <a:gd name="T75" fmla="*/ 882 h 8"/>
                  <a:gd name="T76" fmla="*/ 12996 w 7"/>
                  <a:gd name="T77" fmla="*/ 578 h 8"/>
                  <a:gd name="T78" fmla="*/ 25992 w 7"/>
                  <a:gd name="T79" fmla="*/ 305 h 8"/>
                  <a:gd name="T80" fmla="*/ 30243 w 7"/>
                  <a:gd name="T81" fmla="*/ 441 h 8"/>
                  <a:gd name="T82" fmla="*/ 25992 w 7"/>
                  <a:gd name="T83" fmla="*/ 441 h 8"/>
                  <a:gd name="T84" fmla="*/ 25992 w 7"/>
                  <a:gd name="T85" fmla="*/ 441 h 8"/>
                  <a:gd name="T86" fmla="*/ 25992 w 7"/>
                  <a:gd name="T87" fmla="*/ 30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5" y="3"/>
                    </a:moveTo>
                    <a:cubicBezTo>
                      <a:pt x="5" y="2"/>
                      <a:pt x="4" y="2"/>
                      <a:pt x="3" y="2"/>
                    </a:cubicBezTo>
                    <a:lnTo>
                      <a:pt x="4" y="0"/>
                    </a:lnTo>
                    <a:cubicBezTo>
                      <a:pt x="5" y="0"/>
                      <a:pt x="6" y="1"/>
                      <a:pt x="6" y="2"/>
                    </a:cubicBezTo>
                    <a:lnTo>
                      <a:pt x="5" y="3"/>
                    </a:lnTo>
                    <a:close/>
                    <a:moveTo>
                      <a:pt x="3" y="2"/>
                    </a:moveTo>
                    <a:cubicBezTo>
                      <a:pt x="3" y="1"/>
                      <a:pt x="3" y="2"/>
                      <a:pt x="3" y="2"/>
                    </a:cubicBezTo>
                    <a:lnTo>
                      <a:pt x="2" y="0"/>
                    </a:lnTo>
                    <a:cubicBezTo>
                      <a:pt x="3" y="0"/>
                      <a:pt x="3" y="0"/>
                      <a:pt x="4" y="0"/>
                    </a:cubicBezTo>
                    <a:lnTo>
                      <a:pt x="3" y="2"/>
                    </a:lnTo>
                    <a:close/>
                    <a:moveTo>
                      <a:pt x="3" y="2"/>
                    </a:moveTo>
                    <a:cubicBezTo>
                      <a:pt x="2" y="2"/>
                      <a:pt x="2" y="2"/>
                      <a:pt x="2" y="2"/>
                    </a:cubicBezTo>
                    <a:lnTo>
                      <a:pt x="1" y="2"/>
                    </a:lnTo>
                    <a:cubicBezTo>
                      <a:pt x="1" y="1"/>
                      <a:pt x="2" y="1"/>
                      <a:pt x="2" y="0"/>
                    </a:cubicBezTo>
                    <a:lnTo>
                      <a:pt x="3" y="2"/>
                    </a:lnTo>
                    <a:close/>
                    <a:moveTo>
                      <a:pt x="2" y="2"/>
                    </a:moveTo>
                    <a:lnTo>
                      <a:pt x="2" y="2"/>
                    </a:lnTo>
                    <a:lnTo>
                      <a:pt x="1" y="2"/>
                    </a:lnTo>
                    <a:lnTo>
                      <a:pt x="2" y="2"/>
                    </a:lnTo>
                    <a:close/>
                    <a:moveTo>
                      <a:pt x="2" y="2"/>
                    </a:moveTo>
                    <a:cubicBezTo>
                      <a:pt x="1" y="3"/>
                      <a:pt x="1" y="5"/>
                      <a:pt x="2" y="7"/>
                    </a:cubicBezTo>
                    <a:lnTo>
                      <a:pt x="1" y="7"/>
                    </a:lnTo>
                    <a:cubicBezTo>
                      <a:pt x="0" y="5"/>
                      <a:pt x="0" y="3"/>
                      <a:pt x="1" y="2"/>
                    </a:cubicBezTo>
                    <a:lnTo>
                      <a:pt x="2" y="2"/>
                    </a:lnTo>
                    <a:close/>
                    <a:moveTo>
                      <a:pt x="2" y="8"/>
                    </a:moveTo>
                    <a:lnTo>
                      <a:pt x="1" y="8"/>
                    </a:lnTo>
                    <a:lnTo>
                      <a:pt x="1" y="7"/>
                    </a:lnTo>
                    <a:lnTo>
                      <a:pt x="2" y="8"/>
                    </a:lnTo>
                    <a:close/>
                    <a:moveTo>
                      <a:pt x="1" y="7"/>
                    </a:moveTo>
                    <a:cubicBezTo>
                      <a:pt x="2" y="6"/>
                      <a:pt x="3" y="5"/>
                      <a:pt x="3" y="4"/>
                    </a:cubicBezTo>
                    <a:lnTo>
                      <a:pt x="4" y="6"/>
                    </a:lnTo>
                    <a:cubicBezTo>
                      <a:pt x="3" y="6"/>
                      <a:pt x="3" y="7"/>
                      <a:pt x="2" y="8"/>
                    </a:cubicBezTo>
                    <a:lnTo>
                      <a:pt x="1" y="7"/>
                    </a:lnTo>
                    <a:close/>
                    <a:moveTo>
                      <a:pt x="3" y="4"/>
                    </a:moveTo>
                    <a:cubicBezTo>
                      <a:pt x="4" y="4"/>
                      <a:pt x="5" y="3"/>
                      <a:pt x="6" y="2"/>
                    </a:cubicBezTo>
                    <a:lnTo>
                      <a:pt x="6" y="3"/>
                    </a:lnTo>
                    <a:cubicBezTo>
                      <a:pt x="5" y="4"/>
                      <a:pt x="5" y="5"/>
                      <a:pt x="4" y="6"/>
                    </a:cubicBezTo>
                    <a:lnTo>
                      <a:pt x="3" y="4"/>
                    </a:lnTo>
                    <a:close/>
                    <a:moveTo>
                      <a:pt x="6" y="2"/>
                    </a:moveTo>
                    <a:lnTo>
                      <a:pt x="7" y="3"/>
                    </a:lnTo>
                    <a:lnTo>
                      <a:pt x="6" y="3"/>
                    </a:lnTo>
                    <a:lnTo>
                      <a:pt x="6" y="2"/>
                    </a:lnTo>
                    <a:close/>
                  </a:path>
                </a:pathLst>
              </a:custGeom>
              <a:solidFill>
                <a:srgbClr val="340E70"/>
              </a:solidFill>
              <a:ln>
                <a:noFill/>
              </a:ln>
              <a:extLst/>
            </p:spPr>
            <p:txBody>
              <a:bodyPr/>
              <a:lstStyle/>
              <a:p>
                <a:pPr>
                  <a:defRPr/>
                </a:pPr>
                <a:endParaRPr lang="en-US">
                  <a:latin typeface="+mj-lt"/>
                  <a:cs typeface="Arial" charset="0"/>
                </a:endParaRPr>
              </a:p>
            </p:txBody>
          </p:sp>
          <p:sp>
            <p:nvSpPr>
              <p:cNvPr id="96369" name="Freeform 313"/>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0" name="Freeform 314"/>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1" name="Freeform 315"/>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2" name="Freeform 316"/>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3" name="Freeform 317"/>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4" name="Freeform 318"/>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5" name="Freeform 319"/>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6" name="Freeform 320"/>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7" name="Freeform 321"/>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8" name="Freeform 322"/>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9" name="Freeform 323"/>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80" name="Freeform 324"/>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81" name="Freeform 325"/>
              <p:cNvSpPr>
                <a:spLocks noEditPoints="1"/>
              </p:cNvSpPr>
              <p:nvPr/>
            </p:nvSpPr>
            <p:spPr bwMode="auto">
              <a:xfrm>
                <a:off x="101" y="474"/>
                <a:ext cx="5516" cy="3897"/>
              </a:xfrm>
              <a:custGeom>
                <a:avLst/>
                <a:gdLst>
                  <a:gd name="T0" fmla="*/ 264996 w 338"/>
                  <a:gd name="T1" fmla="*/ 0 h 738"/>
                  <a:gd name="T2" fmla="*/ 1212590 w 338"/>
                  <a:gd name="T3" fmla="*/ 0 h 738"/>
                  <a:gd name="T4" fmla="*/ 1212590 w 338"/>
                  <a:gd name="T5" fmla="*/ 444 h 738"/>
                  <a:gd name="T6" fmla="*/ 264996 w 338"/>
                  <a:gd name="T7" fmla="*/ 444 h 738"/>
                  <a:gd name="T8" fmla="*/ 264996 w 338"/>
                  <a:gd name="T9" fmla="*/ 0 h 738"/>
                  <a:gd name="T10" fmla="*/ 1469067 w 338"/>
                  <a:gd name="T11" fmla="*/ 10735 h 738"/>
                  <a:gd name="T12" fmla="*/ 1469067 w 338"/>
                  <a:gd name="T13" fmla="*/ 97927 h 738"/>
                  <a:gd name="T14" fmla="*/ 1460271 w 338"/>
                  <a:gd name="T15" fmla="*/ 97927 h 738"/>
                  <a:gd name="T16" fmla="*/ 1460271 w 338"/>
                  <a:gd name="T17" fmla="*/ 10735 h 738"/>
                  <a:gd name="T18" fmla="*/ 1469067 w 338"/>
                  <a:gd name="T19" fmla="*/ 10735 h 738"/>
                  <a:gd name="T20" fmla="*/ 1208330 w 338"/>
                  <a:gd name="T21" fmla="*/ 108662 h 738"/>
                  <a:gd name="T22" fmla="*/ 260737 w 338"/>
                  <a:gd name="T23" fmla="*/ 108662 h 738"/>
                  <a:gd name="T24" fmla="*/ 260737 w 338"/>
                  <a:gd name="T25" fmla="*/ 108218 h 738"/>
                  <a:gd name="T26" fmla="*/ 1208330 w 338"/>
                  <a:gd name="T27" fmla="*/ 108218 h 738"/>
                  <a:gd name="T28" fmla="*/ 1208330 w 338"/>
                  <a:gd name="T29" fmla="*/ 108662 h 738"/>
                  <a:gd name="T30" fmla="*/ 0 w 338"/>
                  <a:gd name="T31" fmla="*/ 97483 h 738"/>
                  <a:gd name="T32" fmla="*/ 0 w 338"/>
                  <a:gd name="T33" fmla="*/ 10735 h 738"/>
                  <a:gd name="T34" fmla="*/ 8796 w 338"/>
                  <a:gd name="T35" fmla="*/ 10735 h 738"/>
                  <a:gd name="T36" fmla="*/ 8796 w 338"/>
                  <a:gd name="T37" fmla="*/ 97483 h 738"/>
                  <a:gd name="T38" fmla="*/ 0 w 338"/>
                  <a:gd name="T39" fmla="*/ 97483 h 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8" h="738">
                    <a:moveTo>
                      <a:pt x="61" y="0"/>
                    </a:moveTo>
                    <a:lnTo>
                      <a:pt x="279" y="0"/>
                    </a:lnTo>
                    <a:lnTo>
                      <a:pt x="279" y="3"/>
                    </a:lnTo>
                    <a:lnTo>
                      <a:pt x="61" y="3"/>
                    </a:lnTo>
                    <a:lnTo>
                      <a:pt x="61" y="0"/>
                    </a:lnTo>
                    <a:close/>
                    <a:moveTo>
                      <a:pt x="338" y="73"/>
                    </a:moveTo>
                    <a:lnTo>
                      <a:pt x="338" y="665"/>
                    </a:lnTo>
                    <a:lnTo>
                      <a:pt x="336" y="665"/>
                    </a:lnTo>
                    <a:lnTo>
                      <a:pt x="336" y="73"/>
                    </a:lnTo>
                    <a:lnTo>
                      <a:pt x="338" y="73"/>
                    </a:lnTo>
                    <a:close/>
                    <a:moveTo>
                      <a:pt x="278" y="738"/>
                    </a:moveTo>
                    <a:lnTo>
                      <a:pt x="60" y="738"/>
                    </a:lnTo>
                    <a:lnTo>
                      <a:pt x="60" y="735"/>
                    </a:lnTo>
                    <a:lnTo>
                      <a:pt x="278" y="735"/>
                    </a:lnTo>
                    <a:lnTo>
                      <a:pt x="278" y="738"/>
                    </a:lnTo>
                    <a:close/>
                    <a:moveTo>
                      <a:pt x="0" y="662"/>
                    </a:moveTo>
                    <a:lnTo>
                      <a:pt x="0" y="73"/>
                    </a:lnTo>
                    <a:lnTo>
                      <a:pt x="2" y="73"/>
                    </a:lnTo>
                    <a:lnTo>
                      <a:pt x="2" y="662"/>
                    </a:lnTo>
                    <a:lnTo>
                      <a:pt x="0" y="662"/>
                    </a:lnTo>
                    <a:close/>
                  </a:path>
                </a:pathLst>
              </a:custGeom>
              <a:solidFill>
                <a:srgbClr val="340E70"/>
              </a:solidFill>
              <a:ln w="9525">
                <a:solidFill>
                  <a:srgbClr val="0066FF"/>
                </a:solidFill>
                <a:round/>
                <a:headEnd/>
                <a:tailEnd/>
              </a:ln>
            </p:spPr>
            <p:txBody>
              <a:bodyPr/>
              <a:lstStyle/>
              <a:p>
                <a:pPr>
                  <a:defRPr/>
                </a:pPr>
                <a:endParaRPr lang="en-US">
                  <a:latin typeface="+mj-lt"/>
                  <a:cs typeface="Arial" charset="0"/>
                </a:endParaRPr>
              </a:p>
            </p:txBody>
          </p:sp>
        </p:grpSp>
      </p:grpSp>
      <p:sp>
        <p:nvSpPr>
          <p:cNvPr id="96259" name="Text Box 202"/>
          <p:cNvSpPr txBox="1">
            <a:spLocks noChangeArrowheads="1"/>
          </p:cNvSpPr>
          <p:nvPr/>
        </p:nvSpPr>
        <p:spPr bwMode="auto">
          <a:xfrm>
            <a:off x="5314950" y="5124451"/>
            <a:ext cx="11430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0" name="Text Box 203"/>
          <p:cNvSpPr txBox="1">
            <a:spLocks noChangeArrowheads="1"/>
          </p:cNvSpPr>
          <p:nvPr/>
        </p:nvSpPr>
        <p:spPr bwMode="auto">
          <a:xfrm>
            <a:off x="5353050" y="5353051"/>
            <a:ext cx="11430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1" name="Text Box 204"/>
          <p:cNvSpPr txBox="1">
            <a:spLocks noChangeArrowheads="1"/>
          </p:cNvSpPr>
          <p:nvPr/>
        </p:nvSpPr>
        <p:spPr bwMode="auto">
          <a:xfrm>
            <a:off x="5334000" y="5581651"/>
            <a:ext cx="22098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2" name="Text Box 205"/>
          <p:cNvSpPr txBox="1">
            <a:spLocks noChangeArrowheads="1"/>
          </p:cNvSpPr>
          <p:nvPr/>
        </p:nvSpPr>
        <p:spPr bwMode="auto">
          <a:xfrm>
            <a:off x="5353050" y="5905501"/>
            <a:ext cx="22098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3" name="Text Box 120"/>
          <p:cNvSpPr txBox="1">
            <a:spLocks noChangeArrowheads="1"/>
          </p:cNvSpPr>
          <p:nvPr/>
        </p:nvSpPr>
        <p:spPr bwMode="auto">
          <a:xfrm>
            <a:off x="7353300" y="6491289"/>
            <a:ext cx="9906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72019" name="Rectangle 339"/>
          <p:cNvSpPr>
            <a:spLocks noChangeArrowheads="1"/>
          </p:cNvSpPr>
          <p:nvPr/>
        </p:nvSpPr>
        <p:spPr bwMode="auto">
          <a:xfrm>
            <a:off x="4224339" y="188913"/>
            <a:ext cx="3963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600" b="1" i="1">
                <a:latin typeface="Times New Roman" panose="02020603050405020304" pitchFamily="18" charset="0"/>
                <a:cs typeface="Times New Roman" panose="02020603050405020304" pitchFamily="18" charset="0"/>
              </a:rPr>
              <a:t>Có thể em chưa biết</a:t>
            </a:r>
          </a:p>
        </p:txBody>
      </p:sp>
      <p:sp>
        <p:nvSpPr>
          <p:cNvPr id="72020" name="Rectangle 340"/>
          <p:cNvSpPr>
            <a:spLocks noChangeArrowheads="1"/>
          </p:cNvSpPr>
          <p:nvPr/>
        </p:nvSpPr>
        <p:spPr bwMode="auto">
          <a:xfrm>
            <a:off x="1283439" y="977692"/>
            <a:ext cx="1014666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800" i="1" dirty="0" smtClean="0">
                <a:latin typeface="Times New Roman" panose="02020603050405020304" pitchFamily="18" charset="0"/>
                <a:cs typeface="Times New Roman" panose="02020603050405020304" pitchFamily="18" charset="0"/>
              </a:rPr>
              <a:t>   Trong vật lý học người ta định nghĩa từ thông là đại lượng tỉ lệ với số đường sức từ xuyên qua tiết diện S của một cuộn dây theo một mật độ đã chọn trước. Có nhiều cách để làm biến đổi từ thông qua tiết diện S của một cuộn dây kín, ví dụ như:</a:t>
            </a:r>
          </a:p>
          <a:p>
            <a:pPr marL="800100" indent="-357188" algn="just" eaLnBrk="1" hangingPunct="1">
              <a:buFontTx/>
              <a:buChar char="-"/>
            </a:pPr>
            <a:r>
              <a:rPr lang="en-US" altLang="vi-VN" sz="2800" i="1" dirty="0" smtClean="0">
                <a:latin typeface="Times New Roman" panose="02020603050405020304" pitchFamily="18" charset="0"/>
                <a:cs typeface="Times New Roman" panose="02020603050405020304" pitchFamily="18" charset="0"/>
              </a:rPr>
              <a:t>Làm cho từ trường ở chỗ đặt cuộn dây mạnh lên hay yếu đi.</a:t>
            </a:r>
          </a:p>
          <a:p>
            <a:pPr marL="800100" indent="-357188" algn="just" eaLnBrk="1" hangingPunct="1">
              <a:buFontTx/>
              <a:buChar char="-"/>
            </a:pPr>
            <a:r>
              <a:rPr lang="en-US" altLang="vi-VN" sz="2800" i="1" dirty="0" smtClean="0">
                <a:latin typeface="Times New Roman" panose="02020603050405020304" pitchFamily="18" charset="0"/>
                <a:cs typeface="Times New Roman" panose="02020603050405020304" pitchFamily="18" charset="0"/>
              </a:rPr>
              <a:t>Cho cuộn dây quay trong từ trường của nam châm hoặc ngược lại.</a:t>
            </a:r>
          </a:p>
          <a:p>
            <a:pPr marL="800100" indent="-357188" algn="just" eaLnBrk="1" hangingPunct="1">
              <a:buFontTx/>
              <a:buChar char="-"/>
            </a:pPr>
            <a:r>
              <a:rPr lang="en-US" altLang="vi-VN" sz="2800" i="1" dirty="0" smtClean="0">
                <a:latin typeface="Times New Roman" panose="02020603050405020304" pitchFamily="18" charset="0"/>
                <a:cs typeface="Times New Roman" panose="02020603050405020304" pitchFamily="18" charset="0"/>
              </a:rPr>
              <a:t>Làm thay đổi tiết diện A của cuộn dây.</a:t>
            </a:r>
          </a:p>
          <a:p>
            <a:pPr algn="just" eaLnBrk="1" hangingPunct="1"/>
            <a:r>
              <a:rPr lang="en-US" altLang="vi-VN" sz="2800" i="1" dirty="0">
                <a:latin typeface="Times New Roman" panose="02020603050405020304" pitchFamily="18" charset="0"/>
                <a:cs typeface="Times New Roman" panose="02020603050405020304" pitchFamily="18" charset="0"/>
              </a:rPr>
              <a:t> </a:t>
            </a:r>
            <a:r>
              <a:rPr lang="en-US" altLang="vi-VN" sz="2800" i="1" dirty="0" smtClean="0">
                <a:latin typeface="Times New Roman" panose="02020603050405020304" pitchFamily="18" charset="0"/>
                <a:cs typeface="Times New Roman" panose="02020603050405020304" pitchFamily="18" charset="0"/>
              </a:rPr>
              <a:t>   Dùng khái niệm từ thông, có thể phát biểu kết luận của bài học như sau: Dòng điện cảm ứng xuất hiện khi có sự biến thiên từ thông qua tiết diện S của cuộn dây dẫn kín.</a:t>
            </a:r>
            <a:endParaRPr lang="en-US" altLang="vi-VN"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778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2019"/>
                                        </p:tgtEl>
                                        <p:attrNameLst>
                                          <p:attrName>style.visibility</p:attrName>
                                        </p:attrNameLst>
                                      </p:cBhvr>
                                      <p:to>
                                        <p:strVal val="visible"/>
                                      </p:to>
                                    </p:set>
                                    <p:animEffect transition="in" filter="circle(in)">
                                      <p:cBhvr>
                                        <p:cTn id="7" dur="2000"/>
                                        <p:tgtEl>
                                          <p:spTgt spid="72019"/>
                                        </p:tgtEl>
                                      </p:cBhvr>
                                    </p:animEffect>
                                  </p:childTnLst>
                                </p:cTn>
                              </p:par>
                              <p:par>
                                <p:cTn id="8" presetID="1" presetClass="entr" presetSubtype="0" fill="hold" nodeType="withEffect">
                                  <p:stCondLst>
                                    <p:cond delay="1800"/>
                                  </p:stCondLst>
                                  <p:childTnLst>
                                    <p:set>
                                      <p:cBhvr>
                                        <p:cTn id="9" dur="1" fill="hold">
                                          <p:stCondLst>
                                            <p:cond delay="0"/>
                                          </p:stCondLst>
                                        </p:cTn>
                                        <p:tgtEl>
                                          <p:spTgt spid="72020">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0"/>
                                          </p:stCondLst>
                                        </p:cTn>
                                        <p:tgtEl>
                                          <p:spTgt spid="72020">
                                            <p:txEl>
                                              <p:pRg st="1" end="1"/>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600"/>
                                  </p:stCondLst>
                                  <p:childTnLst>
                                    <p:set>
                                      <p:cBhvr>
                                        <p:cTn id="15" dur="1" fill="hold">
                                          <p:stCondLst>
                                            <p:cond delay="0"/>
                                          </p:stCondLst>
                                        </p:cTn>
                                        <p:tgtEl>
                                          <p:spTgt spid="72020">
                                            <p:txEl>
                                              <p:pRg st="2" end="2"/>
                                            </p:txEl>
                                          </p:spTgt>
                                        </p:tgtEl>
                                        <p:attrNameLst>
                                          <p:attrName>style.visibility</p:attrName>
                                        </p:attrNameLst>
                                      </p:cBhvr>
                                      <p:to>
                                        <p:strVal val="visible"/>
                                      </p:to>
                                    </p:set>
                                  </p:childTnLst>
                                </p:cTn>
                              </p:par>
                            </p:childTnLst>
                          </p:cTn>
                        </p:par>
                        <p:par>
                          <p:cTn id="16" fill="hold">
                            <p:stCondLst>
                              <p:cond delay="3100"/>
                            </p:stCondLst>
                            <p:childTnLst>
                              <p:par>
                                <p:cTn id="17" presetID="1" presetClass="entr" presetSubtype="0" fill="hold" nodeType="afterEffect">
                                  <p:stCondLst>
                                    <p:cond delay="500"/>
                                  </p:stCondLst>
                                  <p:childTnLst>
                                    <p:set>
                                      <p:cBhvr>
                                        <p:cTn id="18" dur="1" fill="hold">
                                          <p:stCondLst>
                                            <p:cond delay="0"/>
                                          </p:stCondLst>
                                        </p:cTn>
                                        <p:tgtEl>
                                          <p:spTgt spid="72020">
                                            <p:txEl>
                                              <p:pRg st="3" end="3"/>
                                            </p:txEl>
                                          </p:spTgt>
                                        </p:tgtEl>
                                        <p:attrNameLst>
                                          <p:attrName>style.visibility</p:attrName>
                                        </p:attrNameLst>
                                      </p:cBhvr>
                                      <p:to>
                                        <p:strVal val="visible"/>
                                      </p:to>
                                    </p:set>
                                  </p:childTnLst>
                                </p:cTn>
                              </p:par>
                            </p:childTnLst>
                          </p:cTn>
                        </p:par>
                        <p:par>
                          <p:cTn id="19" fill="hold">
                            <p:stCondLst>
                              <p:cond delay="3600"/>
                            </p:stCondLst>
                            <p:childTnLst>
                              <p:par>
                                <p:cTn id="20" presetID="1" presetClass="entr" presetSubtype="0" fill="hold" nodeType="afterEffect">
                                  <p:stCondLst>
                                    <p:cond delay="300"/>
                                  </p:stCondLst>
                                  <p:childTnLst>
                                    <p:set>
                                      <p:cBhvr>
                                        <p:cTn id="21" dur="1" fill="hold">
                                          <p:stCondLst>
                                            <p:cond delay="0"/>
                                          </p:stCondLst>
                                        </p:cTn>
                                        <p:tgtEl>
                                          <p:spTgt spid="720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5"/>
          <p:cNvSpPr>
            <a:spLocks noChangeArrowheads="1"/>
          </p:cNvSpPr>
          <p:nvPr/>
        </p:nvSpPr>
        <p:spPr bwMode="auto">
          <a:xfrm>
            <a:off x="2164280" y="86646"/>
            <a:ext cx="2243137"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u="sng" dirty="0" smtClean="0">
                <a:solidFill>
                  <a:srgbClr val="0000FF"/>
                </a:solidFill>
              </a:rPr>
              <a:t>ĐẶT VẤN ĐỀ</a:t>
            </a:r>
            <a:endParaRPr lang="en-US" altLang="vi-VN" b="1" dirty="0">
              <a:solidFill>
                <a:srgbClr val="FF0000"/>
              </a:solidFill>
            </a:endParaRPr>
          </a:p>
        </p:txBody>
      </p:sp>
      <p:sp>
        <p:nvSpPr>
          <p:cNvPr id="2" name="Cloud Callout 1"/>
          <p:cNvSpPr/>
          <p:nvPr/>
        </p:nvSpPr>
        <p:spPr>
          <a:xfrm>
            <a:off x="552401" y="858993"/>
            <a:ext cx="4161931" cy="3024617"/>
          </a:xfrm>
          <a:prstGeom prst="cloudCallout">
            <a:avLst>
              <a:gd name="adj1" fmla="val 68062"/>
              <a:gd name="adj2" fmla="val 1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Ở bài trước, ta đã biết có thể dùng nam châm để tạo ra dòng điện cảm ứng ở cuộn dây dẫn kín trong các điều kiện khác nhau:</a:t>
            </a:r>
          </a:p>
        </p:txBody>
      </p:sp>
      <p:sp>
        <p:nvSpPr>
          <p:cNvPr id="5" name="Oval 235"/>
          <p:cNvSpPr>
            <a:spLocks noChangeArrowheads="1"/>
          </p:cNvSpPr>
          <p:nvPr/>
        </p:nvSpPr>
        <p:spPr bwMode="auto">
          <a:xfrm rot="20820323">
            <a:off x="6904761" y="489840"/>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 name="Oval 236"/>
          <p:cNvSpPr>
            <a:spLocks noChangeArrowheads="1"/>
          </p:cNvSpPr>
          <p:nvPr/>
        </p:nvSpPr>
        <p:spPr bwMode="auto">
          <a:xfrm rot="20820323">
            <a:off x="6673053" y="691109"/>
            <a:ext cx="146050" cy="381000"/>
          </a:xfrm>
          <a:prstGeom prst="ellipse">
            <a:avLst/>
          </a:prstGeom>
          <a:solidFill>
            <a:srgbClr val="FF0000"/>
          </a:solidFill>
          <a:ln>
            <a:noFill/>
          </a:ln>
          <a:effectLst/>
          <a:extLst/>
        </p:spPr>
        <p:txBody>
          <a:bodyPr wrap="none" anchor="ctr"/>
          <a:lstStyle/>
          <a:p>
            <a:endParaRPr lang="vi-VN"/>
          </a:p>
        </p:txBody>
      </p:sp>
      <p:grpSp>
        <p:nvGrpSpPr>
          <p:cNvPr id="7" name="Group 6"/>
          <p:cNvGrpSpPr/>
          <p:nvPr/>
        </p:nvGrpSpPr>
        <p:grpSpPr>
          <a:xfrm>
            <a:off x="6268247" y="696246"/>
            <a:ext cx="3810000" cy="2309813"/>
            <a:chOff x="6120329" y="2285608"/>
            <a:chExt cx="3810000" cy="2309813"/>
          </a:xfrm>
        </p:grpSpPr>
        <p:sp>
          <p:nvSpPr>
            <p:cNvPr id="8" name="Text Box 8"/>
            <p:cNvSpPr txBox="1">
              <a:spLocks noChangeArrowheads="1"/>
            </p:cNvSpPr>
            <p:nvPr/>
          </p:nvSpPr>
          <p:spPr bwMode="auto">
            <a:xfrm>
              <a:off x="6579116" y="304760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0000FF"/>
                  </a:solidFill>
                  <a:latin typeface="Times New Roman" panose="02020603050405020304" pitchFamily="18" charset="0"/>
                </a:rPr>
                <a:t>C2:</a:t>
              </a:r>
            </a:p>
          </p:txBody>
        </p:sp>
        <p:sp>
          <p:nvSpPr>
            <p:cNvPr id="9" name="AutoShape 234"/>
            <p:cNvSpPr>
              <a:spLocks noChangeArrowheads="1"/>
            </p:cNvSpPr>
            <p:nvPr/>
          </p:nvSpPr>
          <p:spPr bwMode="auto">
            <a:xfrm>
              <a:off x="6120329" y="3514334"/>
              <a:ext cx="3810000" cy="1081087"/>
            </a:xfrm>
            <a:prstGeom prst="parallelogram">
              <a:avLst>
                <a:gd name="adj" fmla="val 104340"/>
              </a:avLst>
            </a:prstGeom>
            <a:gradFill rotWithShape="1">
              <a:gsLst>
                <a:gs pos="0">
                  <a:srgbClr val="00CC99">
                    <a:gamma/>
                    <a:tint val="0"/>
                    <a:invGamma/>
                  </a:srgbClr>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 name="Rectangle 237"/>
            <p:cNvSpPr>
              <a:spLocks noChangeArrowheads="1"/>
            </p:cNvSpPr>
            <p:nvPr/>
          </p:nvSpPr>
          <p:spPr bwMode="auto">
            <a:xfrm rot="20820323">
              <a:off x="6467991" y="259040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 name="Rectangle 238"/>
            <p:cNvSpPr>
              <a:spLocks noChangeArrowheads="1"/>
            </p:cNvSpPr>
            <p:nvPr/>
          </p:nvSpPr>
          <p:spPr bwMode="auto">
            <a:xfrm rot="20820323">
              <a:off x="6688654" y="239038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 name="Freeform 239" descr="Small grid"/>
            <p:cNvSpPr>
              <a:spLocks/>
            </p:cNvSpPr>
            <p:nvPr/>
          </p:nvSpPr>
          <p:spPr bwMode="auto">
            <a:xfrm>
              <a:off x="6515616" y="2285608"/>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3" name="Freeform 240"/>
            <p:cNvSpPr>
              <a:spLocks/>
            </p:cNvSpPr>
            <p:nvPr/>
          </p:nvSpPr>
          <p:spPr bwMode="auto">
            <a:xfrm>
              <a:off x="7077591" y="261422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Freeform 241"/>
            <p:cNvSpPr>
              <a:spLocks/>
            </p:cNvSpPr>
            <p:nvPr/>
          </p:nvSpPr>
          <p:spPr bwMode="auto">
            <a:xfrm>
              <a:off x="6648967" y="259517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Line 242"/>
            <p:cNvSpPr>
              <a:spLocks noChangeShapeType="1"/>
            </p:cNvSpPr>
            <p:nvPr/>
          </p:nvSpPr>
          <p:spPr bwMode="auto">
            <a:xfrm>
              <a:off x="6953766" y="267613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243"/>
            <p:cNvSpPr>
              <a:spLocks noChangeShapeType="1"/>
            </p:cNvSpPr>
            <p:nvPr/>
          </p:nvSpPr>
          <p:spPr bwMode="auto">
            <a:xfrm flipV="1">
              <a:off x="7106166" y="259993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244"/>
            <p:cNvSpPr>
              <a:spLocks noChangeShapeType="1"/>
            </p:cNvSpPr>
            <p:nvPr/>
          </p:nvSpPr>
          <p:spPr bwMode="auto">
            <a:xfrm flipH="1">
              <a:off x="6839466" y="259358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245"/>
            <p:cNvSpPr>
              <a:spLocks noChangeShapeType="1"/>
            </p:cNvSpPr>
            <p:nvPr/>
          </p:nvSpPr>
          <p:spPr bwMode="auto">
            <a:xfrm flipH="1">
              <a:off x="689661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Line 246"/>
            <p:cNvSpPr>
              <a:spLocks noChangeShapeType="1"/>
            </p:cNvSpPr>
            <p:nvPr/>
          </p:nvSpPr>
          <p:spPr bwMode="auto">
            <a:xfrm flipH="1">
              <a:off x="695376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 name="Group 247"/>
            <p:cNvGrpSpPr>
              <a:grpSpLocks/>
            </p:cNvGrpSpPr>
            <p:nvPr/>
          </p:nvGrpSpPr>
          <p:grpSpPr bwMode="auto">
            <a:xfrm>
              <a:off x="7004566" y="2587233"/>
              <a:ext cx="495300" cy="387350"/>
              <a:chOff x="2088" y="2536"/>
              <a:chExt cx="312" cy="244"/>
            </a:xfrm>
          </p:grpSpPr>
          <p:sp>
            <p:nvSpPr>
              <p:cNvPr id="111" name="Line 2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 name="Line 2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 name="Line 2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 name="Group 251"/>
            <p:cNvGrpSpPr>
              <a:grpSpLocks/>
            </p:cNvGrpSpPr>
            <p:nvPr/>
          </p:nvGrpSpPr>
          <p:grpSpPr bwMode="auto">
            <a:xfrm>
              <a:off x="7169666" y="2587233"/>
              <a:ext cx="495300" cy="387350"/>
              <a:chOff x="2088" y="2536"/>
              <a:chExt cx="312" cy="244"/>
            </a:xfrm>
          </p:grpSpPr>
          <p:sp>
            <p:nvSpPr>
              <p:cNvPr id="108" name="Line 2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2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0" name="Line 2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2" name="Group 255"/>
            <p:cNvGrpSpPr>
              <a:grpSpLocks/>
            </p:cNvGrpSpPr>
            <p:nvPr/>
          </p:nvGrpSpPr>
          <p:grpSpPr bwMode="auto">
            <a:xfrm>
              <a:off x="7334766" y="2587233"/>
              <a:ext cx="495300" cy="387350"/>
              <a:chOff x="2088" y="2536"/>
              <a:chExt cx="312" cy="244"/>
            </a:xfrm>
          </p:grpSpPr>
          <p:sp>
            <p:nvSpPr>
              <p:cNvPr id="105" name="Line 2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2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7" name="Line 2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3" name="Group 259"/>
            <p:cNvGrpSpPr>
              <a:grpSpLocks/>
            </p:cNvGrpSpPr>
            <p:nvPr/>
          </p:nvGrpSpPr>
          <p:grpSpPr bwMode="auto">
            <a:xfrm>
              <a:off x="6791841" y="2779320"/>
              <a:ext cx="190500" cy="185738"/>
              <a:chOff x="1946" y="2181"/>
              <a:chExt cx="120" cy="117"/>
            </a:xfrm>
          </p:grpSpPr>
          <p:sp>
            <p:nvSpPr>
              <p:cNvPr id="103" name="Line 260"/>
              <p:cNvSpPr>
                <a:spLocks noChangeShapeType="1"/>
              </p:cNvSpPr>
              <p:nvPr/>
            </p:nvSpPr>
            <p:spPr bwMode="auto">
              <a:xfrm flipH="1">
                <a:off x="1946" y="2181"/>
                <a:ext cx="120" cy="1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261"/>
              <p:cNvSpPr>
                <a:spLocks noChangeShapeType="1"/>
              </p:cNvSpPr>
              <p:nvPr/>
            </p:nvSpPr>
            <p:spPr bwMode="auto">
              <a:xfrm flipH="1">
                <a:off x="1985" y="2182"/>
                <a:ext cx="8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4" name="Line 262"/>
            <p:cNvSpPr>
              <a:spLocks noChangeShapeType="1"/>
            </p:cNvSpPr>
            <p:nvPr/>
          </p:nvSpPr>
          <p:spPr bwMode="auto">
            <a:xfrm>
              <a:off x="6606104" y="259517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Line 263"/>
            <p:cNvSpPr>
              <a:spLocks noChangeShapeType="1"/>
            </p:cNvSpPr>
            <p:nvPr/>
          </p:nvSpPr>
          <p:spPr bwMode="auto">
            <a:xfrm>
              <a:off x="6680716" y="257929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Rectangle 264"/>
            <p:cNvSpPr>
              <a:spLocks noChangeArrowheads="1"/>
            </p:cNvSpPr>
            <p:nvPr/>
          </p:nvSpPr>
          <p:spPr bwMode="auto">
            <a:xfrm rot="20820323">
              <a:off x="6718817" y="233958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 name="Line 265"/>
            <p:cNvSpPr>
              <a:spLocks noChangeShapeType="1"/>
            </p:cNvSpPr>
            <p:nvPr/>
          </p:nvSpPr>
          <p:spPr bwMode="auto">
            <a:xfrm>
              <a:off x="6820416" y="23903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266"/>
            <p:cNvSpPr>
              <a:spLocks noChangeShapeType="1"/>
            </p:cNvSpPr>
            <p:nvPr/>
          </p:nvSpPr>
          <p:spPr bwMode="auto">
            <a:xfrm>
              <a:off x="6887091" y="23522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Rectangle 267"/>
            <p:cNvSpPr>
              <a:spLocks noChangeArrowheads="1"/>
            </p:cNvSpPr>
            <p:nvPr/>
          </p:nvSpPr>
          <p:spPr bwMode="auto">
            <a:xfrm rot="20820323">
              <a:off x="6515617" y="254913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 name="Oval 268"/>
            <p:cNvSpPr>
              <a:spLocks noChangeArrowheads="1"/>
            </p:cNvSpPr>
            <p:nvPr/>
          </p:nvSpPr>
          <p:spPr bwMode="auto">
            <a:xfrm flipH="1" flipV="1">
              <a:off x="6874391" y="254278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 name="Oval 269"/>
            <p:cNvSpPr>
              <a:spLocks noChangeArrowheads="1"/>
            </p:cNvSpPr>
            <p:nvPr/>
          </p:nvSpPr>
          <p:spPr bwMode="auto">
            <a:xfrm flipH="1" flipV="1">
              <a:off x="6709291" y="26920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 name="Oval 270"/>
            <p:cNvSpPr>
              <a:spLocks noChangeArrowheads="1"/>
            </p:cNvSpPr>
            <p:nvPr/>
          </p:nvSpPr>
          <p:spPr bwMode="auto">
            <a:xfrm flipH="1" flipV="1">
              <a:off x="6795016" y="26158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3" name="Group 271"/>
            <p:cNvGrpSpPr>
              <a:grpSpLocks/>
            </p:cNvGrpSpPr>
            <p:nvPr/>
          </p:nvGrpSpPr>
          <p:grpSpPr bwMode="auto">
            <a:xfrm>
              <a:off x="6639442" y="2957120"/>
              <a:ext cx="2619375" cy="1157288"/>
              <a:chOff x="1850" y="2293"/>
              <a:chExt cx="1650" cy="729"/>
            </a:xfrm>
          </p:grpSpPr>
          <p:sp>
            <p:nvSpPr>
              <p:cNvPr id="61" name="Freeform 272"/>
              <p:cNvSpPr>
                <a:spLocks/>
              </p:cNvSpPr>
              <p:nvPr/>
            </p:nvSpPr>
            <p:spPr bwMode="auto">
              <a:xfrm>
                <a:off x="1850" y="2782"/>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Freeform 273"/>
              <p:cNvSpPr>
                <a:spLocks/>
              </p:cNvSpPr>
              <p:nvPr/>
            </p:nvSpPr>
            <p:spPr bwMode="auto">
              <a:xfrm>
                <a:off x="1856" y="2299"/>
                <a:ext cx="1296" cy="72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3" name="Line 274"/>
              <p:cNvSpPr>
                <a:spLocks noChangeShapeType="1"/>
              </p:cNvSpPr>
              <p:nvPr/>
            </p:nvSpPr>
            <p:spPr bwMode="auto">
              <a:xfrm>
                <a:off x="1980" y="229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 name="Line 275"/>
              <p:cNvSpPr>
                <a:spLocks noChangeShapeType="1"/>
              </p:cNvSpPr>
              <p:nvPr/>
            </p:nvSpPr>
            <p:spPr bwMode="auto">
              <a:xfrm>
                <a:off x="2013"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276"/>
              <p:cNvSpPr>
                <a:spLocks noChangeShapeType="1"/>
              </p:cNvSpPr>
              <p:nvPr/>
            </p:nvSpPr>
            <p:spPr bwMode="auto">
              <a:xfrm>
                <a:off x="2049"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6" name="Group 277"/>
              <p:cNvGrpSpPr>
                <a:grpSpLocks/>
              </p:cNvGrpSpPr>
              <p:nvPr/>
            </p:nvGrpSpPr>
            <p:grpSpPr bwMode="auto">
              <a:xfrm>
                <a:off x="2085" y="2293"/>
                <a:ext cx="69" cy="723"/>
                <a:chOff x="1996" y="2673"/>
                <a:chExt cx="69" cy="723"/>
              </a:xfrm>
            </p:grpSpPr>
            <p:sp>
              <p:nvSpPr>
                <p:cNvPr id="100" name="Line 27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27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28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7" name="Group 281"/>
              <p:cNvGrpSpPr>
                <a:grpSpLocks/>
              </p:cNvGrpSpPr>
              <p:nvPr/>
            </p:nvGrpSpPr>
            <p:grpSpPr bwMode="auto">
              <a:xfrm>
                <a:off x="2186" y="2296"/>
                <a:ext cx="69" cy="723"/>
                <a:chOff x="1996" y="2673"/>
                <a:chExt cx="69" cy="723"/>
              </a:xfrm>
            </p:grpSpPr>
            <p:sp>
              <p:nvSpPr>
                <p:cNvPr id="97" name="Line 2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8" name="Line 2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9" name="Line 2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8" name="Group 285"/>
              <p:cNvGrpSpPr>
                <a:grpSpLocks/>
              </p:cNvGrpSpPr>
              <p:nvPr/>
            </p:nvGrpSpPr>
            <p:grpSpPr bwMode="auto">
              <a:xfrm>
                <a:off x="2291" y="2296"/>
                <a:ext cx="69" cy="723"/>
                <a:chOff x="1996" y="2673"/>
                <a:chExt cx="69" cy="723"/>
              </a:xfrm>
            </p:grpSpPr>
            <p:sp>
              <p:nvSpPr>
                <p:cNvPr id="94" name="Line 2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5" name="Line 2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2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9" name="Group 289"/>
              <p:cNvGrpSpPr>
                <a:grpSpLocks/>
              </p:cNvGrpSpPr>
              <p:nvPr/>
            </p:nvGrpSpPr>
            <p:grpSpPr bwMode="auto">
              <a:xfrm>
                <a:off x="2393" y="2293"/>
                <a:ext cx="69" cy="723"/>
                <a:chOff x="1996" y="2673"/>
                <a:chExt cx="69" cy="723"/>
              </a:xfrm>
            </p:grpSpPr>
            <p:sp>
              <p:nvSpPr>
                <p:cNvPr id="91" name="Line 2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 name="Line 2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3" name="Line 2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0" name="Group 293"/>
              <p:cNvGrpSpPr>
                <a:grpSpLocks/>
              </p:cNvGrpSpPr>
              <p:nvPr/>
            </p:nvGrpSpPr>
            <p:grpSpPr bwMode="auto">
              <a:xfrm>
                <a:off x="2498" y="2293"/>
                <a:ext cx="69" cy="723"/>
                <a:chOff x="1996" y="2673"/>
                <a:chExt cx="69" cy="723"/>
              </a:xfrm>
            </p:grpSpPr>
            <p:sp>
              <p:nvSpPr>
                <p:cNvPr id="88" name="Line 2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9" name="Line 2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2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 name="Group 297"/>
              <p:cNvGrpSpPr>
                <a:grpSpLocks/>
              </p:cNvGrpSpPr>
              <p:nvPr/>
            </p:nvGrpSpPr>
            <p:grpSpPr bwMode="auto">
              <a:xfrm>
                <a:off x="2600" y="2299"/>
                <a:ext cx="69" cy="723"/>
                <a:chOff x="1996" y="2673"/>
                <a:chExt cx="69" cy="723"/>
              </a:xfrm>
            </p:grpSpPr>
            <p:sp>
              <p:nvSpPr>
                <p:cNvPr id="85" name="Line 2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6" name="Line 2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7" name="Line 3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2" name="Group 301"/>
              <p:cNvGrpSpPr>
                <a:grpSpLocks/>
              </p:cNvGrpSpPr>
              <p:nvPr/>
            </p:nvGrpSpPr>
            <p:grpSpPr bwMode="auto">
              <a:xfrm>
                <a:off x="2705" y="2299"/>
                <a:ext cx="69" cy="723"/>
                <a:chOff x="1996" y="2673"/>
                <a:chExt cx="69" cy="723"/>
              </a:xfrm>
            </p:grpSpPr>
            <p:sp>
              <p:nvSpPr>
                <p:cNvPr id="82" name="Line 3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Line 3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 name="Line 3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3" name="Group 305"/>
              <p:cNvGrpSpPr>
                <a:grpSpLocks/>
              </p:cNvGrpSpPr>
              <p:nvPr/>
            </p:nvGrpSpPr>
            <p:grpSpPr bwMode="auto">
              <a:xfrm>
                <a:off x="2810" y="2299"/>
                <a:ext cx="69" cy="723"/>
                <a:chOff x="1996" y="2673"/>
                <a:chExt cx="69" cy="723"/>
              </a:xfrm>
            </p:grpSpPr>
            <p:sp>
              <p:nvSpPr>
                <p:cNvPr id="79" name="Line 30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30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 name="Line 30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4" name="Group 309"/>
              <p:cNvGrpSpPr>
                <a:grpSpLocks/>
              </p:cNvGrpSpPr>
              <p:nvPr/>
            </p:nvGrpSpPr>
            <p:grpSpPr bwMode="auto">
              <a:xfrm>
                <a:off x="2915" y="2299"/>
                <a:ext cx="69" cy="723"/>
                <a:chOff x="1996" y="2673"/>
                <a:chExt cx="69" cy="723"/>
              </a:xfrm>
            </p:grpSpPr>
            <p:sp>
              <p:nvSpPr>
                <p:cNvPr id="76" name="Line 31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31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31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5" name="Line 313"/>
              <p:cNvSpPr>
                <a:spLocks noChangeShapeType="1"/>
              </p:cNvSpPr>
              <p:nvPr/>
            </p:nvSpPr>
            <p:spPr bwMode="auto">
              <a:xfrm>
                <a:off x="1947"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4" name="Group 314"/>
            <p:cNvGrpSpPr>
              <a:grpSpLocks/>
            </p:cNvGrpSpPr>
            <p:nvPr/>
          </p:nvGrpSpPr>
          <p:grpSpPr bwMode="auto">
            <a:xfrm>
              <a:off x="7499866" y="2299895"/>
              <a:ext cx="1778000" cy="2128838"/>
              <a:chOff x="2392" y="1879"/>
              <a:chExt cx="1120" cy="1341"/>
            </a:xfrm>
          </p:grpSpPr>
          <p:sp>
            <p:nvSpPr>
              <p:cNvPr id="35" name="Freeform 315" descr="Small grid"/>
              <p:cNvSpPr>
                <a:spLocks/>
              </p:cNvSpPr>
              <p:nvPr/>
            </p:nvSpPr>
            <p:spPr bwMode="auto">
              <a:xfrm>
                <a:off x="3137" y="1879"/>
                <a:ext cx="375" cy="126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36" name="Group 316"/>
              <p:cNvGrpSpPr>
                <a:grpSpLocks/>
              </p:cNvGrpSpPr>
              <p:nvPr/>
            </p:nvGrpSpPr>
            <p:grpSpPr bwMode="auto">
              <a:xfrm>
                <a:off x="2392" y="2060"/>
                <a:ext cx="312" cy="244"/>
                <a:chOff x="2088" y="2536"/>
                <a:chExt cx="312" cy="244"/>
              </a:xfrm>
            </p:grpSpPr>
            <p:sp>
              <p:nvSpPr>
                <p:cNvPr id="58" name="Line 31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Line 31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0" name="Line 31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7" name="Group 320"/>
              <p:cNvGrpSpPr>
                <a:grpSpLocks/>
              </p:cNvGrpSpPr>
              <p:nvPr/>
            </p:nvGrpSpPr>
            <p:grpSpPr bwMode="auto">
              <a:xfrm>
                <a:off x="2496" y="2060"/>
                <a:ext cx="312" cy="244"/>
                <a:chOff x="2088" y="2536"/>
                <a:chExt cx="312" cy="244"/>
              </a:xfrm>
            </p:grpSpPr>
            <p:sp>
              <p:nvSpPr>
                <p:cNvPr id="55" name="Line 32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Line 32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7" name="Line 32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8" name="Group 324"/>
              <p:cNvGrpSpPr>
                <a:grpSpLocks/>
              </p:cNvGrpSpPr>
              <p:nvPr/>
            </p:nvGrpSpPr>
            <p:grpSpPr bwMode="auto">
              <a:xfrm>
                <a:off x="2596" y="2064"/>
                <a:ext cx="312" cy="244"/>
                <a:chOff x="2088" y="2536"/>
                <a:chExt cx="312" cy="244"/>
              </a:xfrm>
            </p:grpSpPr>
            <p:sp>
              <p:nvSpPr>
                <p:cNvPr id="52" name="Line 32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32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32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9" name="Group 328"/>
              <p:cNvGrpSpPr>
                <a:grpSpLocks/>
              </p:cNvGrpSpPr>
              <p:nvPr/>
            </p:nvGrpSpPr>
            <p:grpSpPr bwMode="auto">
              <a:xfrm>
                <a:off x="2704" y="2060"/>
                <a:ext cx="312" cy="244"/>
                <a:chOff x="2088" y="2536"/>
                <a:chExt cx="312" cy="244"/>
              </a:xfrm>
            </p:grpSpPr>
            <p:sp>
              <p:nvSpPr>
                <p:cNvPr id="49" name="Line 32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33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33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0" name="Group 332"/>
              <p:cNvGrpSpPr>
                <a:grpSpLocks/>
              </p:cNvGrpSpPr>
              <p:nvPr/>
            </p:nvGrpSpPr>
            <p:grpSpPr bwMode="auto">
              <a:xfrm>
                <a:off x="2808" y="2060"/>
                <a:ext cx="312" cy="244"/>
                <a:chOff x="2088" y="2536"/>
                <a:chExt cx="312" cy="244"/>
              </a:xfrm>
            </p:grpSpPr>
            <p:sp>
              <p:nvSpPr>
                <p:cNvPr id="46" name="Line 33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Line 33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8" name="Line 33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1" name="Group 336"/>
              <p:cNvGrpSpPr>
                <a:grpSpLocks/>
              </p:cNvGrpSpPr>
              <p:nvPr/>
            </p:nvGrpSpPr>
            <p:grpSpPr bwMode="auto">
              <a:xfrm>
                <a:off x="2908" y="2064"/>
                <a:ext cx="312" cy="244"/>
                <a:chOff x="2088" y="2536"/>
                <a:chExt cx="312" cy="244"/>
              </a:xfrm>
            </p:grpSpPr>
            <p:sp>
              <p:nvSpPr>
                <p:cNvPr id="43" name="Line 33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Line 33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Line 33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2" name="Freeform 340" descr="Small grid"/>
              <p:cNvSpPr>
                <a:spLocks/>
              </p:cNvSpPr>
              <p:nvPr/>
            </p:nvSpPr>
            <p:spPr bwMode="auto">
              <a:xfrm>
                <a:off x="3062" y="2144"/>
                <a:ext cx="96" cy="1076"/>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grpSp>
      <p:sp>
        <p:nvSpPr>
          <p:cNvPr id="117" name="Oval 205"/>
          <p:cNvSpPr>
            <a:spLocks noChangeArrowheads="1"/>
          </p:cNvSpPr>
          <p:nvPr/>
        </p:nvSpPr>
        <p:spPr bwMode="auto">
          <a:xfrm rot="21141072">
            <a:off x="6592876" y="3262"/>
            <a:ext cx="890402"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18" name="Oval 206"/>
          <p:cNvSpPr>
            <a:spLocks noChangeArrowheads="1"/>
          </p:cNvSpPr>
          <p:nvPr/>
        </p:nvSpPr>
        <p:spPr bwMode="auto">
          <a:xfrm rot="21141072">
            <a:off x="6312618" y="169260"/>
            <a:ext cx="839788" cy="129540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3" name="Rectangle 2"/>
          <p:cNvSpPr/>
          <p:nvPr/>
        </p:nvSpPr>
        <p:spPr>
          <a:xfrm>
            <a:off x="544084" y="4130339"/>
            <a:ext cx="4997894" cy="1804749"/>
          </a:xfrm>
          <a:prstGeom prst="roundRect">
            <a:avLst/>
          </a:prstGeom>
          <a:solidFill>
            <a:srgbClr val="00B050"/>
          </a:solidFill>
          <a:ln>
            <a:solidFill>
              <a:srgbClr val="FF0000"/>
            </a:solidFill>
          </a:ln>
        </p:spPr>
        <p:txBody>
          <a:bodyPr wrap="square">
            <a:spAutoFit/>
          </a:bodyPr>
          <a:lstStyle/>
          <a:p>
            <a:pPr algn="ctr"/>
            <a:r>
              <a:rPr lang="en-US" sz="2000" dirty="0"/>
              <a:t>Sự xuất hiện dòng điện cảm </a:t>
            </a:r>
            <a:r>
              <a:rPr lang="en-US" sz="2000" dirty="0" smtClean="0"/>
              <a:t>ứng không phụ thuộc vào loại nam châm hoặc trạng thái chuyển động của nó. Vậy điều kiện chung nào là điều kiện xuất hiện dòng điện cảm ứng</a:t>
            </a:r>
            <a:endParaRPr lang="vi-VN" sz="2000" dirty="0"/>
          </a:p>
        </p:txBody>
      </p:sp>
      <p:sp>
        <p:nvSpPr>
          <p:cNvPr id="119" name="Oval 16"/>
          <p:cNvSpPr>
            <a:spLocks noChangeArrowheads="1"/>
          </p:cNvSpPr>
          <p:nvPr/>
        </p:nvSpPr>
        <p:spPr bwMode="auto">
          <a:xfrm rot="20820323">
            <a:off x="6363369" y="3526567"/>
            <a:ext cx="163513" cy="465137"/>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0" name="Oval 17"/>
          <p:cNvSpPr>
            <a:spLocks noChangeArrowheads="1"/>
          </p:cNvSpPr>
          <p:nvPr/>
        </p:nvSpPr>
        <p:spPr bwMode="auto">
          <a:xfrm rot="20820323" flipH="1">
            <a:off x="6139649" y="3748972"/>
            <a:ext cx="142493" cy="354917"/>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21" name="Group 120"/>
          <p:cNvGrpSpPr/>
          <p:nvPr/>
        </p:nvGrpSpPr>
        <p:grpSpPr>
          <a:xfrm>
            <a:off x="5742784" y="3344527"/>
            <a:ext cx="6324600" cy="3422650"/>
            <a:chOff x="5443486" y="2564790"/>
            <a:chExt cx="6324600" cy="3422650"/>
          </a:xfrm>
        </p:grpSpPr>
        <p:sp>
          <p:nvSpPr>
            <p:cNvPr id="122" name="Oval 20"/>
            <p:cNvSpPr>
              <a:spLocks noChangeArrowheads="1"/>
            </p:cNvSpPr>
            <p:nvPr/>
          </p:nvSpPr>
          <p:spPr bwMode="auto">
            <a:xfrm>
              <a:off x="5443486" y="4006240"/>
              <a:ext cx="6324600" cy="1981200"/>
            </a:xfrm>
            <a:prstGeom prst="ellipse">
              <a:avLst/>
            </a:prstGeom>
            <a:solidFill>
              <a:schemeClr val="accent1"/>
            </a:solidFill>
            <a:ln w="9525">
              <a:round/>
              <a:headEnd/>
              <a:tailEnd/>
            </a:ln>
            <a:effectLst/>
            <a:scene3d>
              <a:camera prst="legacyPerspectiveTopRight">
                <a:rot lat="16800000" lon="0" rev="0"/>
              </a:camera>
              <a:lightRig rig="legacyFlat3" dir="r"/>
            </a:scene3d>
            <a:sp3d extrusionH="1000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grpSp>
          <p:nvGrpSpPr>
            <p:cNvPr id="123" name="Group 122"/>
            <p:cNvGrpSpPr/>
            <p:nvPr/>
          </p:nvGrpSpPr>
          <p:grpSpPr>
            <a:xfrm>
              <a:off x="5787974" y="2564790"/>
              <a:ext cx="5781675" cy="2946400"/>
              <a:chOff x="5787974" y="2564790"/>
              <a:chExt cx="5781675" cy="2946400"/>
            </a:xfrm>
          </p:grpSpPr>
          <p:sp>
            <p:nvSpPr>
              <p:cNvPr id="124" name="Rectangle 18"/>
              <p:cNvSpPr>
                <a:spLocks noChangeArrowheads="1"/>
              </p:cNvSpPr>
              <p:nvPr/>
            </p:nvSpPr>
            <p:spPr bwMode="auto">
              <a:xfrm rot="20820323">
                <a:off x="5787974" y="3302977"/>
                <a:ext cx="342900" cy="1095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5" name="Rectangle 19"/>
              <p:cNvSpPr>
                <a:spLocks noChangeArrowheads="1"/>
              </p:cNvSpPr>
              <p:nvPr/>
            </p:nvSpPr>
            <p:spPr bwMode="auto">
              <a:xfrm rot="20820323">
                <a:off x="6008636" y="3102952"/>
                <a:ext cx="342900" cy="1095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6" name="Freeform 21" descr="Small grid"/>
              <p:cNvSpPr>
                <a:spLocks/>
              </p:cNvSpPr>
              <p:nvPr/>
            </p:nvSpPr>
            <p:spPr bwMode="auto">
              <a:xfrm>
                <a:off x="5843536" y="2998177"/>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27" name="Freeform 22"/>
              <p:cNvSpPr>
                <a:spLocks/>
              </p:cNvSpPr>
              <p:nvPr/>
            </p:nvSpPr>
            <p:spPr bwMode="auto">
              <a:xfrm>
                <a:off x="6407099" y="330774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8" name="Freeform 23"/>
              <p:cNvSpPr>
                <a:spLocks/>
              </p:cNvSpPr>
              <p:nvPr/>
            </p:nvSpPr>
            <p:spPr bwMode="auto">
              <a:xfrm>
                <a:off x="5959425" y="4445978"/>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9" name="Freeform 24"/>
              <p:cNvSpPr>
                <a:spLocks/>
              </p:cNvSpPr>
              <p:nvPr/>
            </p:nvSpPr>
            <p:spPr bwMode="auto">
              <a:xfrm>
                <a:off x="5968950" y="330774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0" name="Freeform 25" descr="Small grid"/>
              <p:cNvSpPr>
                <a:spLocks/>
              </p:cNvSpPr>
              <p:nvPr/>
            </p:nvSpPr>
            <p:spPr bwMode="auto">
              <a:xfrm>
                <a:off x="8002537" y="3012465"/>
                <a:ext cx="595313" cy="2005012"/>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sp>
            <p:nvSpPr>
              <p:cNvPr id="131" name="Line 26"/>
              <p:cNvSpPr>
                <a:spLocks noChangeShapeType="1"/>
              </p:cNvSpPr>
              <p:nvPr/>
            </p:nvSpPr>
            <p:spPr bwMode="auto">
              <a:xfrm>
                <a:off x="6273749" y="3388702"/>
                <a:ext cx="152400"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2" name="Line 27"/>
              <p:cNvSpPr>
                <a:spLocks noChangeShapeType="1"/>
              </p:cNvSpPr>
              <p:nvPr/>
            </p:nvSpPr>
            <p:spPr bwMode="auto">
              <a:xfrm flipV="1">
                <a:off x="6426149" y="3312502"/>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 name="Line 28"/>
              <p:cNvSpPr>
                <a:spLocks noChangeShapeType="1"/>
              </p:cNvSpPr>
              <p:nvPr/>
            </p:nvSpPr>
            <p:spPr bwMode="auto">
              <a:xfrm flipH="1">
                <a:off x="6159449" y="3306152"/>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4" name="Line 29"/>
              <p:cNvSpPr>
                <a:spLocks noChangeShapeType="1"/>
              </p:cNvSpPr>
              <p:nvPr/>
            </p:nvSpPr>
            <p:spPr bwMode="auto">
              <a:xfrm flipH="1">
                <a:off x="6216599" y="3299802"/>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5" name="Line 30"/>
              <p:cNvSpPr>
                <a:spLocks noChangeShapeType="1"/>
              </p:cNvSpPr>
              <p:nvPr/>
            </p:nvSpPr>
            <p:spPr bwMode="auto">
              <a:xfrm flipH="1">
                <a:off x="6273749" y="3299802"/>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36" name="Group 31"/>
              <p:cNvGrpSpPr>
                <a:grpSpLocks/>
              </p:cNvGrpSpPr>
              <p:nvPr/>
            </p:nvGrpSpPr>
            <p:grpSpPr bwMode="auto">
              <a:xfrm>
                <a:off x="6324549" y="3299802"/>
                <a:ext cx="495300" cy="387350"/>
                <a:chOff x="2088" y="2536"/>
                <a:chExt cx="312" cy="244"/>
              </a:xfrm>
            </p:grpSpPr>
            <p:sp>
              <p:nvSpPr>
                <p:cNvPr id="273" name="Line 3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4" name="Line 3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5" name="Line 3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37" name="Group 35"/>
              <p:cNvGrpSpPr>
                <a:grpSpLocks/>
              </p:cNvGrpSpPr>
              <p:nvPr/>
            </p:nvGrpSpPr>
            <p:grpSpPr bwMode="auto">
              <a:xfrm>
                <a:off x="6489649" y="3299802"/>
                <a:ext cx="495300" cy="387350"/>
                <a:chOff x="2088" y="2536"/>
                <a:chExt cx="312" cy="244"/>
              </a:xfrm>
            </p:grpSpPr>
            <p:sp>
              <p:nvSpPr>
                <p:cNvPr id="270" name="Line 3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1" name="Line 3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2" name="Line 3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38" name="Group 39"/>
              <p:cNvGrpSpPr>
                <a:grpSpLocks/>
              </p:cNvGrpSpPr>
              <p:nvPr/>
            </p:nvGrpSpPr>
            <p:grpSpPr bwMode="auto">
              <a:xfrm>
                <a:off x="6654749" y="3299802"/>
                <a:ext cx="495300" cy="387350"/>
                <a:chOff x="2088" y="2536"/>
                <a:chExt cx="312" cy="244"/>
              </a:xfrm>
            </p:grpSpPr>
            <p:sp>
              <p:nvSpPr>
                <p:cNvPr id="267" name="Line 40"/>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8" name="Line 41"/>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9" name="Line 42"/>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39" name="Group 43"/>
              <p:cNvGrpSpPr>
                <a:grpSpLocks/>
              </p:cNvGrpSpPr>
              <p:nvPr/>
            </p:nvGrpSpPr>
            <p:grpSpPr bwMode="auto">
              <a:xfrm>
                <a:off x="6819849" y="3299802"/>
                <a:ext cx="495300" cy="387350"/>
                <a:chOff x="2088" y="2536"/>
                <a:chExt cx="312" cy="244"/>
              </a:xfrm>
            </p:grpSpPr>
            <p:sp>
              <p:nvSpPr>
                <p:cNvPr id="264" name="Line 44"/>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5" name="Line 45"/>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6" name="Line 46"/>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0" name="Group 47"/>
              <p:cNvGrpSpPr>
                <a:grpSpLocks/>
              </p:cNvGrpSpPr>
              <p:nvPr/>
            </p:nvGrpSpPr>
            <p:grpSpPr bwMode="auto">
              <a:xfrm>
                <a:off x="6984949" y="3299802"/>
                <a:ext cx="495300" cy="387350"/>
                <a:chOff x="2088" y="2536"/>
                <a:chExt cx="312" cy="244"/>
              </a:xfrm>
            </p:grpSpPr>
            <p:sp>
              <p:nvSpPr>
                <p:cNvPr id="261" name="Line 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2" name="Line 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3" name="Line 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1" name="Group 51"/>
              <p:cNvGrpSpPr>
                <a:grpSpLocks/>
              </p:cNvGrpSpPr>
              <p:nvPr/>
            </p:nvGrpSpPr>
            <p:grpSpPr bwMode="auto">
              <a:xfrm>
                <a:off x="7143699" y="3306152"/>
                <a:ext cx="495300" cy="387350"/>
                <a:chOff x="2088" y="2536"/>
                <a:chExt cx="312" cy="244"/>
              </a:xfrm>
            </p:grpSpPr>
            <p:sp>
              <p:nvSpPr>
                <p:cNvPr id="258" name="Line 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9" name="Line 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0" name="Line 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2" name="Group 55"/>
              <p:cNvGrpSpPr>
                <a:grpSpLocks/>
              </p:cNvGrpSpPr>
              <p:nvPr/>
            </p:nvGrpSpPr>
            <p:grpSpPr bwMode="auto">
              <a:xfrm>
                <a:off x="7315149" y="3299802"/>
                <a:ext cx="495300" cy="387350"/>
                <a:chOff x="2088" y="2536"/>
                <a:chExt cx="312" cy="244"/>
              </a:xfrm>
            </p:grpSpPr>
            <p:sp>
              <p:nvSpPr>
                <p:cNvPr id="255" name="Line 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6" name="Line 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7" name="Line 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3" name="Group 59"/>
              <p:cNvGrpSpPr>
                <a:grpSpLocks/>
              </p:cNvGrpSpPr>
              <p:nvPr/>
            </p:nvGrpSpPr>
            <p:grpSpPr bwMode="auto">
              <a:xfrm>
                <a:off x="7480249" y="3299802"/>
                <a:ext cx="495300" cy="387350"/>
                <a:chOff x="2088" y="2536"/>
                <a:chExt cx="312" cy="244"/>
              </a:xfrm>
            </p:grpSpPr>
            <p:sp>
              <p:nvSpPr>
                <p:cNvPr id="252" name="Line 60"/>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3" name="Line 61"/>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4" name="Line 62"/>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44" name="Group 63"/>
              <p:cNvGrpSpPr>
                <a:grpSpLocks/>
              </p:cNvGrpSpPr>
              <p:nvPr/>
            </p:nvGrpSpPr>
            <p:grpSpPr bwMode="auto">
              <a:xfrm>
                <a:off x="7638999" y="3306152"/>
                <a:ext cx="495300" cy="387350"/>
                <a:chOff x="2088" y="2536"/>
                <a:chExt cx="312" cy="244"/>
              </a:xfrm>
            </p:grpSpPr>
            <p:sp>
              <p:nvSpPr>
                <p:cNvPr id="249" name="Line 64"/>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0" name="Line 65"/>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1" name="Line 66"/>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5" name="Line 67"/>
              <p:cNvSpPr>
                <a:spLocks noChangeShapeType="1"/>
              </p:cNvSpPr>
              <p:nvPr/>
            </p:nvSpPr>
            <p:spPr bwMode="auto">
              <a:xfrm flipH="1">
                <a:off x="6111824" y="3491891"/>
                <a:ext cx="190500" cy="18573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6" name="Line 68"/>
              <p:cNvSpPr>
                <a:spLocks noChangeShapeType="1"/>
              </p:cNvSpPr>
              <p:nvPr/>
            </p:nvSpPr>
            <p:spPr bwMode="auto">
              <a:xfrm flipH="1">
                <a:off x="6173736" y="3493477"/>
                <a:ext cx="128588" cy="158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7" name="Line 69"/>
              <p:cNvSpPr>
                <a:spLocks noChangeShapeType="1"/>
              </p:cNvSpPr>
              <p:nvPr/>
            </p:nvSpPr>
            <p:spPr bwMode="auto">
              <a:xfrm>
                <a:off x="5926086" y="330774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8" name="Line 70"/>
              <p:cNvSpPr>
                <a:spLocks noChangeShapeType="1"/>
              </p:cNvSpPr>
              <p:nvPr/>
            </p:nvSpPr>
            <p:spPr bwMode="auto">
              <a:xfrm>
                <a:off x="6000699" y="3291866"/>
                <a:ext cx="25400" cy="71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9" name="Rectangle 71"/>
              <p:cNvSpPr>
                <a:spLocks noChangeArrowheads="1"/>
              </p:cNvSpPr>
              <p:nvPr/>
            </p:nvSpPr>
            <p:spPr bwMode="auto">
              <a:xfrm rot="20820323">
                <a:off x="6038800" y="3052153"/>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0" name="Line 72"/>
              <p:cNvSpPr>
                <a:spLocks noChangeShapeType="1"/>
              </p:cNvSpPr>
              <p:nvPr/>
            </p:nvSpPr>
            <p:spPr bwMode="auto">
              <a:xfrm>
                <a:off x="6140400" y="3102952"/>
                <a:ext cx="1587"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73"/>
              <p:cNvSpPr>
                <a:spLocks noChangeShapeType="1"/>
              </p:cNvSpPr>
              <p:nvPr/>
            </p:nvSpPr>
            <p:spPr bwMode="auto">
              <a:xfrm>
                <a:off x="6207075" y="3064852"/>
                <a:ext cx="1587"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2" name="Rectangle 74"/>
              <p:cNvSpPr>
                <a:spLocks noChangeArrowheads="1"/>
              </p:cNvSpPr>
              <p:nvPr/>
            </p:nvSpPr>
            <p:spPr bwMode="auto">
              <a:xfrm rot="20820323">
                <a:off x="5835600" y="3261703"/>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 name="Oval 75"/>
              <p:cNvSpPr>
                <a:spLocks noChangeArrowheads="1"/>
              </p:cNvSpPr>
              <p:nvPr/>
            </p:nvSpPr>
            <p:spPr bwMode="auto">
              <a:xfrm flipH="1" flipV="1">
                <a:off x="6194374" y="3255352"/>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4" name="Oval 76"/>
              <p:cNvSpPr>
                <a:spLocks noChangeArrowheads="1"/>
              </p:cNvSpPr>
              <p:nvPr/>
            </p:nvSpPr>
            <p:spPr bwMode="auto">
              <a:xfrm flipH="1" flipV="1">
                <a:off x="6029274" y="340457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5" name="Oval 77"/>
              <p:cNvSpPr>
                <a:spLocks noChangeArrowheads="1"/>
              </p:cNvSpPr>
              <p:nvPr/>
            </p:nvSpPr>
            <p:spPr bwMode="auto">
              <a:xfrm flipH="1" flipV="1">
                <a:off x="6114999" y="332837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6" name="Freeform 78"/>
              <p:cNvSpPr>
                <a:spLocks/>
              </p:cNvSpPr>
              <p:nvPr/>
            </p:nvSpPr>
            <p:spPr bwMode="auto">
              <a:xfrm>
                <a:off x="5968949" y="3679215"/>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7" name="Line 79"/>
              <p:cNvSpPr>
                <a:spLocks noChangeShapeType="1"/>
              </p:cNvSpPr>
              <p:nvPr/>
            </p:nvSpPr>
            <p:spPr bwMode="auto">
              <a:xfrm>
                <a:off x="6165800" y="3674452"/>
                <a:ext cx="1587"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8" name="Line 80"/>
              <p:cNvSpPr>
                <a:spLocks noChangeShapeType="1"/>
              </p:cNvSpPr>
              <p:nvPr/>
            </p:nvSpPr>
            <p:spPr bwMode="auto">
              <a:xfrm>
                <a:off x="6218186" y="3669690"/>
                <a:ext cx="1588"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9" name="Line 81"/>
              <p:cNvSpPr>
                <a:spLocks noChangeShapeType="1"/>
              </p:cNvSpPr>
              <p:nvPr/>
            </p:nvSpPr>
            <p:spPr bwMode="auto">
              <a:xfrm>
                <a:off x="6275336" y="3669690"/>
                <a:ext cx="1588"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0" name="Group 82"/>
              <p:cNvGrpSpPr>
                <a:grpSpLocks/>
              </p:cNvGrpSpPr>
              <p:nvPr/>
            </p:nvGrpSpPr>
            <p:grpSpPr bwMode="auto">
              <a:xfrm>
                <a:off x="6332486" y="3669690"/>
                <a:ext cx="109538" cy="1147762"/>
                <a:chOff x="1996" y="2673"/>
                <a:chExt cx="69" cy="723"/>
              </a:xfrm>
            </p:grpSpPr>
            <p:sp>
              <p:nvSpPr>
                <p:cNvPr id="246" name="Line 83"/>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7" name="Line 84"/>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8" name="Line 85"/>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1" name="Group 86"/>
              <p:cNvGrpSpPr>
                <a:grpSpLocks/>
              </p:cNvGrpSpPr>
              <p:nvPr/>
            </p:nvGrpSpPr>
            <p:grpSpPr bwMode="auto">
              <a:xfrm>
                <a:off x="6492825" y="3674453"/>
                <a:ext cx="109537" cy="1147763"/>
                <a:chOff x="1996" y="2673"/>
                <a:chExt cx="69" cy="723"/>
              </a:xfrm>
            </p:grpSpPr>
            <p:sp>
              <p:nvSpPr>
                <p:cNvPr id="243" name="Line 87"/>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4" name="Line 88"/>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5" name="Line 89"/>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2" name="Group 90"/>
              <p:cNvGrpSpPr>
                <a:grpSpLocks/>
              </p:cNvGrpSpPr>
              <p:nvPr/>
            </p:nvGrpSpPr>
            <p:grpSpPr bwMode="auto">
              <a:xfrm>
                <a:off x="6659511" y="3674453"/>
                <a:ext cx="109538" cy="1147763"/>
                <a:chOff x="1996" y="2673"/>
                <a:chExt cx="69" cy="723"/>
              </a:xfrm>
            </p:grpSpPr>
            <p:sp>
              <p:nvSpPr>
                <p:cNvPr id="240" name="Line 91"/>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1" name="Line 92"/>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2" name="Line 93"/>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3" name="Group 94"/>
              <p:cNvGrpSpPr>
                <a:grpSpLocks/>
              </p:cNvGrpSpPr>
              <p:nvPr/>
            </p:nvGrpSpPr>
            <p:grpSpPr bwMode="auto">
              <a:xfrm>
                <a:off x="6821436" y="3669690"/>
                <a:ext cx="109538" cy="1147762"/>
                <a:chOff x="1996" y="2673"/>
                <a:chExt cx="69" cy="723"/>
              </a:xfrm>
            </p:grpSpPr>
            <p:sp>
              <p:nvSpPr>
                <p:cNvPr id="237" name="Line 95"/>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8" name="Line 96"/>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9" name="Line 97"/>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4" name="Group 98"/>
              <p:cNvGrpSpPr>
                <a:grpSpLocks/>
              </p:cNvGrpSpPr>
              <p:nvPr/>
            </p:nvGrpSpPr>
            <p:grpSpPr bwMode="auto">
              <a:xfrm>
                <a:off x="6988125" y="3669690"/>
                <a:ext cx="109537" cy="1147762"/>
                <a:chOff x="1996" y="2673"/>
                <a:chExt cx="69" cy="723"/>
              </a:xfrm>
            </p:grpSpPr>
            <p:sp>
              <p:nvSpPr>
                <p:cNvPr id="234" name="Line 99"/>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 name="Line 100"/>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 name="Line 101"/>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5" name="Group 102"/>
              <p:cNvGrpSpPr>
                <a:grpSpLocks/>
              </p:cNvGrpSpPr>
              <p:nvPr/>
            </p:nvGrpSpPr>
            <p:grpSpPr bwMode="auto">
              <a:xfrm>
                <a:off x="7150050" y="3679215"/>
                <a:ext cx="109537" cy="1147762"/>
                <a:chOff x="1996" y="2673"/>
                <a:chExt cx="69" cy="723"/>
              </a:xfrm>
            </p:grpSpPr>
            <p:sp>
              <p:nvSpPr>
                <p:cNvPr id="231" name="Line 103"/>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2" name="Line 104"/>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3" name="Line 105"/>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6" name="Group 106"/>
              <p:cNvGrpSpPr>
                <a:grpSpLocks/>
              </p:cNvGrpSpPr>
              <p:nvPr/>
            </p:nvGrpSpPr>
            <p:grpSpPr bwMode="auto">
              <a:xfrm>
                <a:off x="7316736" y="3679215"/>
                <a:ext cx="109538" cy="1147762"/>
                <a:chOff x="1996" y="2673"/>
                <a:chExt cx="69" cy="723"/>
              </a:xfrm>
            </p:grpSpPr>
            <p:sp>
              <p:nvSpPr>
                <p:cNvPr id="228" name="Line 107"/>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9" name="Line 108"/>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0" name="Line 109"/>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7" name="Group 110"/>
              <p:cNvGrpSpPr>
                <a:grpSpLocks/>
              </p:cNvGrpSpPr>
              <p:nvPr/>
            </p:nvGrpSpPr>
            <p:grpSpPr bwMode="auto">
              <a:xfrm>
                <a:off x="7483425" y="3679215"/>
                <a:ext cx="109537" cy="1147762"/>
                <a:chOff x="1996" y="2673"/>
                <a:chExt cx="69" cy="723"/>
              </a:xfrm>
            </p:grpSpPr>
            <p:sp>
              <p:nvSpPr>
                <p:cNvPr id="225" name="Line 111"/>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6" name="Line 112"/>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7" name="Line 113"/>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8" name="Group 114"/>
              <p:cNvGrpSpPr>
                <a:grpSpLocks/>
              </p:cNvGrpSpPr>
              <p:nvPr/>
            </p:nvGrpSpPr>
            <p:grpSpPr bwMode="auto">
              <a:xfrm>
                <a:off x="7650111" y="3679215"/>
                <a:ext cx="109538" cy="1147762"/>
                <a:chOff x="1996" y="2673"/>
                <a:chExt cx="69" cy="723"/>
              </a:xfrm>
            </p:grpSpPr>
            <p:sp>
              <p:nvSpPr>
                <p:cNvPr id="222" name="Line 115"/>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3" name="Line 116"/>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4" name="Line 117"/>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9" name="Line 118"/>
              <p:cNvSpPr>
                <a:spLocks noChangeShapeType="1"/>
              </p:cNvSpPr>
              <p:nvPr/>
            </p:nvSpPr>
            <p:spPr bwMode="auto">
              <a:xfrm>
                <a:off x="6113411" y="3669690"/>
                <a:ext cx="1588" cy="1143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0" name="Freeform 119" descr="Small grid"/>
              <p:cNvSpPr>
                <a:spLocks/>
              </p:cNvSpPr>
              <p:nvPr/>
            </p:nvSpPr>
            <p:spPr bwMode="auto">
              <a:xfrm>
                <a:off x="7883474" y="3433152"/>
                <a:ext cx="152400" cy="1708150"/>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171" name="Group 120"/>
              <p:cNvGrpSpPr>
                <a:grpSpLocks/>
              </p:cNvGrpSpPr>
              <p:nvPr/>
            </p:nvGrpSpPr>
            <p:grpSpPr bwMode="auto">
              <a:xfrm>
                <a:off x="8053336" y="3814152"/>
                <a:ext cx="2960688" cy="533400"/>
                <a:chOff x="3039" y="1536"/>
                <a:chExt cx="1865" cy="336"/>
              </a:xfrm>
            </p:grpSpPr>
            <p:sp>
              <p:nvSpPr>
                <p:cNvPr id="203" name="AutoShape 121"/>
                <p:cNvSpPr>
                  <a:spLocks noChangeArrowheads="1"/>
                </p:cNvSpPr>
                <p:nvPr/>
              </p:nvSpPr>
              <p:spPr bwMode="auto">
                <a:xfrm rot="5400000">
                  <a:off x="3123" y="1556"/>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4" name="AutoShape 122"/>
                <p:cNvSpPr>
                  <a:spLocks noChangeArrowheads="1"/>
                </p:cNvSpPr>
                <p:nvPr/>
              </p:nvSpPr>
              <p:spPr bwMode="auto">
                <a:xfrm rot="5400000">
                  <a:off x="3816" y="944"/>
                  <a:ext cx="248" cy="1512"/>
                </a:xfrm>
                <a:prstGeom prst="can">
                  <a:avLst>
                    <a:gd name="adj" fmla="val 52613"/>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altLang="vi-VN" sz="2800"/>
                </a:p>
              </p:txBody>
            </p:sp>
            <p:grpSp>
              <p:nvGrpSpPr>
                <p:cNvPr id="205" name="Group 123"/>
                <p:cNvGrpSpPr>
                  <a:grpSpLocks/>
                </p:cNvGrpSpPr>
                <p:nvPr/>
              </p:nvGrpSpPr>
              <p:grpSpPr bwMode="auto">
                <a:xfrm flipH="1">
                  <a:off x="3293" y="1536"/>
                  <a:ext cx="1235" cy="336"/>
                  <a:chOff x="2165" y="1632"/>
                  <a:chExt cx="1235" cy="336"/>
                </a:xfrm>
              </p:grpSpPr>
              <p:sp>
                <p:nvSpPr>
                  <p:cNvPr id="207" name="Freeform 124"/>
                  <p:cNvSpPr>
                    <a:spLocks/>
                  </p:cNvSpPr>
                  <p:nvPr/>
                </p:nvSpPr>
                <p:spPr bwMode="auto">
                  <a:xfrm rot="5400000">
                    <a:off x="2466"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08" name="Freeform 125"/>
                  <p:cNvSpPr>
                    <a:spLocks/>
                  </p:cNvSpPr>
                  <p:nvPr/>
                </p:nvSpPr>
                <p:spPr bwMode="auto">
                  <a:xfrm rot="5400000">
                    <a:off x="2387"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09" name="Freeform 126"/>
                  <p:cNvSpPr>
                    <a:spLocks/>
                  </p:cNvSpPr>
                  <p:nvPr/>
                </p:nvSpPr>
                <p:spPr bwMode="auto">
                  <a:xfrm rot="5400000">
                    <a:off x="222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0" name="Freeform 127"/>
                  <p:cNvSpPr>
                    <a:spLocks/>
                  </p:cNvSpPr>
                  <p:nvPr/>
                </p:nvSpPr>
                <p:spPr bwMode="auto">
                  <a:xfrm rot="5400000">
                    <a:off x="2306"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1" name="Freeform 128"/>
                  <p:cNvSpPr>
                    <a:spLocks/>
                  </p:cNvSpPr>
                  <p:nvPr/>
                </p:nvSpPr>
                <p:spPr bwMode="auto">
                  <a:xfrm rot="5400000">
                    <a:off x="2142" y="1739"/>
                    <a:ext cx="336" cy="122"/>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2" name="Freeform 129"/>
                  <p:cNvSpPr>
                    <a:spLocks/>
                  </p:cNvSpPr>
                  <p:nvPr/>
                </p:nvSpPr>
                <p:spPr bwMode="auto">
                  <a:xfrm rot="5400000">
                    <a:off x="205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3" name="Freeform 130"/>
                  <p:cNvSpPr>
                    <a:spLocks/>
                  </p:cNvSpPr>
                  <p:nvPr/>
                </p:nvSpPr>
                <p:spPr bwMode="auto">
                  <a:xfrm rot="5400000">
                    <a:off x="293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4" name="Freeform 131"/>
                  <p:cNvSpPr>
                    <a:spLocks/>
                  </p:cNvSpPr>
                  <p:nvPr/>
                </p:nvSpPr>
                <p:spPr bwMode="auto">
                  <a:xfrm rot="5400000">
                    <a:off x="2860"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5" name="Freeform 132"/>
                  <p:cNvSpPr>
                    <a:spLocks/>
                  </p:cNvSpPr>
                  <p:nvPr/>
                </p:nvSpPr>
                <p:spPr bwMode="auto">
                  <a:xfrm rot="5400000">
                    <a:off x="2702"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6" name="Freeform 133"/>
                  <p:cNvSpPr>
                    <a:spLocks/>
                  </p:cNvSpPr>
                  <p:nvPr/>
                </p:nvSpPr>
                <p:spPr bwMode="auto">
                  <a:xfrm rot="5400000">
                    <a:off x="2779"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7" name="Freeform 134"/>
                  <p:cNvSpPr>
                    <a:spLocks/>
                  </p:cNvSpPr>
                  <p:nvPr/>
                </p:nvSpPr>
                <p:spPr bwMode="auto">
                  <a:xfrm rot="5400000">
                    <a:off x="2615" y="1739"/>
                    <a:ext cx="336" cy="122"/>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8" name="Freeform 135"/>
                  <p:cNvSpPr>
                    <a:spLocks/>
                  </p:cNvSpPr>
                  <p:nvPr/>
                </p:nvSpPr>
                <p:spPr bwMode="auto">
                  <a:xfrm rot="5400000">
                    <a:off x="2532"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19" name="Freeform 136"/>
                  <p:cNvSpPr>
                    <a:spLocks/>
                  </p:cNvSpPr>
                  <p:nvPr/>
                </p:nvSpPr>
                <p:spPr bwMode="auto">
                  <a:xfrm rot="5400000">
                    <a:off x="3171"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20" name="Freeform 137"/>
                  <p:cNvSpPr>
                    <a:spLocks/>
                  </p:cNvSpPr>
                  <p:nvPr/>
                </p:nvSpPr>
                <p:spPr bwMode="auto">
                  <a:xfrm rot="5400000">
                    <a:off x="3092"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sp>
                <p:nvSpPr>
                  <p:cNvPr id="221" name="Freeform 138"/>
                  <p:cNvSpPr>
                    <a:spLocks/>
                  </p:cNvSpPr>
                  <p:nvPr/>
                </p:nvSpPr>
                <p:spPr bwMode="auto">
                  <a:xfrm rot="5400000">
                    <a:off x="3011" y="1738"/>
                    <a:ext cx="336" cy="123"/>
                  </a:xfrm>
                  <a:custGeom>
                    <a:avLst/>
                    <a:gdLst>
                      <a:gd name="T0" fmla="*/ 527 w 612"/>
                      <a:gd name="T1" fmla="*/ 0 h 405"/>
                      <a:gd name="T2" fmla="*/ 602 w 612"/>
                      <a:gd name="T3" fmla="*/ 75 h 405"/>
                      <a:gd name="T4" fmla="*/ 527 w 612"/>
                      <a:gd name="T5" fmla="*/ 150 h 405"/>
                      <a:gd name="T6" fmla="*/ 92 w 612"/>
                      <a:gd name="T7" fmla="*/ 240 h 405"/>
                      <a:gd name="T8" fmla="*/ 2 w 612"/>
                      <a:gd name="T9" fmla="*/ 330 h 405"/>
                      <a:gd name="T10" fmla="*/ 107 w 612"/>
                      <a:gd name="T11" fmla="*/ 405 h 405"/>
                    </a:gdLst>
                    <a:ahLst/>
                    <a:cxnLst>
                      <a:cxn ang="0">
                        <a:pos x="T0" y="T1"/>
                      </a:cxn>
                      <a:cxn ang="0">
                        <a:pos x="T2" y="T3"/>
                      </a:cxn>
                      <a:cxn ang="0">
                        <a:pos x="T4" y="T5"/>
                      </a:cxn>
                      <a:cxn ang="0">
                        <a:pos x="T6" y="T7"/>
                      </a:cxn>
                      <a:cxn ang="0">
                        <a:pos x="T8" y="T9"/>
                      </a:cxn>
                      <a:cxn ang="0">
                        <a:pos x="T10" y="T11"/>
                      </a:cxn>
                    </a:cxnLst>
                    <a:rect l="0" t="0" r="r" b="b"/>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cmpd="sng">
                    <a:solidFill>
                      <a:srgbClr val="FF9900"/>
                    </a:solidFill>
                    <a:round/>
                    <a:headEnd/>
                    <a:tailEnd/>
                  </a:ln>
                  <a:extLst>
                    <a:ext uri="{909E8E84-426E-40DD-AFC4-6F175D3DCCD1}">
                      <a14:hiddenFill xmlns:a14="http://schemas.microsoft.com/office/drawing/2010/main">
                        <a:gradFill rotWithShape="0">
                          <a:gsLst>
                            <a:gs pos="0">
                              <a:srgbClr val="FFFFFF">
                                <a:gamma/>
                                <a:shade val="6275"/>
                                <a:invGamma/>
                              </a:srgbClr>
                            </a:gs>
                            <a:gs pos="50000">
                              <a:srgbClr val="FFFFFF"/>
                            </a:gs>
                            <a:gs pos="100000">
                              <a:srgbClr val="FFFFFF">
                                <a:gamma/>
                                <a:shade val="6275"/>
                                <a:invGamma/>
                              </a:srgbClr>
                            </a:gs>
                          </a:gsLst>
                          <a:lin ang="0" scaled="1"/>
                        </a:gradFill>
                      </a14:hiddenFill>
                    </a:ext>
                  </a:extLst>
                </p:spPr>
                <p:txBody>
                  <a:bodyPr/>
                  <a:lstStyle/>
                  <a:p>
                    <a:endParaRPr lang="vi-VN"/>
                  </a:p>
                </p:txBody>
              </p:sp>
            </p:grpSp>
            <p:sp>
              <p:nvSpPr>
                <p:cNvPr id="206" name="AutoShape 139"/>
                <p:cNvSpPr>
                  <a:spLocks noChangeArrowheads="1"/>
                </p:cNvSpPr>
                <p:nvPr/>
              </p:nvSpPr>
              <p:spPr bwMode="auto">
                <a:xfrm rot="5400000">
                  <a:off x="4700" y="1564"/>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72" name="Rectangle 140"/>
              <p:cNvSpPr>
                <a:spLocks noChangeArrowheads="1"/>
              </p:cNvSpPr>
              <p:nvPr/>
            </p:nvSpPr>
            <p:spPr bwMode="auto">
              <a:xfrm>
                <a:off x="6143574" y="5293703"/>
                <a:ext cx="1066800" cy="85725"/>
              </a:xfrm>
              <a:prstGeom prst="rect">
                <a:avLst/>
              </a:prstGeom>
              <a:solidFill>
                <a:srgbClr val="FF9933"/>
              </a:solidFill>
              <a:ln>
                <a:noFill/>
              </a:ln>
              <a:effectLst/>
              <a:scene3d>
                <a:camera prst="legacyPerspectiveTopRight">
                  <a:rot lat="360000" lon="300000" rev="0"/>
                </a:camera>
                <a:lightRig rig="legacyFlat4" dir="b"/>
              </a:scene3d>
              <a:sp3d extrusionH="887400" prstMaterial="legacyMatte">
                <a:bevelT w="13500" h="13500" prst="angle"/>
                <a:bevelB w="13500" h="13500" prst="angle"/>
                <a:extrusionClr>
                  <a:srgbClr val="FF9933"/>
                </a:extrusionClr>
                <a:contourClr>
                  <a:srgbClr val="FF993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73" name="Rectangle 141"/>
              <p:cNvSpPr>
                <a:spLocks noChangeArrowheads="1"/>
              </p:cNvSpPr>
              <p:nvPr/>
            </p:nvSpPr>
            <p:spPr bwMode="auto">
              <a:xfrm>
                <a:off x="8510536" y="5134952"/>
                <a:ext cx="1524000" cy="76200"/>
              </a:xfrm>
              <a:prstGeom prst="rect">
                <a:avLst/>
              </a:prstGeom>
              <a:solidFill>
                <a:srgbClr val="FF9933"/>
              </a:solidFill>
              <a:ln>
                <a:noFill/>
              </a:ln>
              <a:effectLst/>
              <a:scene3d>
                <a:camera prst="legacyPerspectiveTopRight">
                  <a:rot lat="180000" lon="21419998" rev="0"/>
                </a:camera>
                <a:lightRig rig="legacyFlat4" dir="b"/>
              </a:scene3d>
              <a:sp3d extrusionH="887400" prstMaterial="legacyMatte">
                <a:bevelT w="13500" h="13500" prst="angle"/>
                <a:bevelB w="13500" h="13500" prst="angle"/>
                <a:extrusionClr>
                  <a:srgbClr val="FF9933"/>
                </a:extrusionClr>
                <a:contourClr>
                  <a:srgbClr val="FF993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74" name="AutoShape 142"/>
              <p:cNvSpPr>
                <a:spLocks noChangeArrowheads="1"/>
              </p:cNvSpPr>
              <p:nvPr/>
            </p:nvSpPr>
            <p:spPr bwMode="auto">
              <a:xfrm rot="5400000">
                <a:off x="6883349" y="4736490"/>
                <a:ext cx="152400" cy="533400"/>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5" name="Oval 143"/>
              <p:cNvSpPr>
                <a:spLocks noChangeArrowheads="1"/>
              </p:cNvSpPr>
              <p:nvPr/>
            </p:nvSpPr>
            <p:spPr bwMode="auto">
              <a:xfrm rot="21096553" flipH="1">
                <a:off x="7177037" y="4976203"/>
                <a:ext cx="36513" cy="365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76" name="Group 144"/>
              <p:cNvGrpSpPr>
                <a:grpSpLocks/>
              </p:cNvGrpSpPr>
              <p:nvPr/>
            </p:nvGrpSpPr>
            <p:grpSpPr bwMode="auto">
              <a:xfrm>
                <a:off x="6597599" y="4996840"/>
                <a:ext cx="533400" cy="152400"/>
                <a:chOff x="2160" y="3168"/>
                <a:chExt cx="336" cy="96"/>
              </a:xfrm>
            </p:grpSpPr>
            <p:sp>
              <p:nvSpPr>
                <p:cNvPr id="201" name="AutoShape 145"/>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2" name="Oval 146"/>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77" name="Group 147"/>
              <p:cNvGrpSpPr>
                <a:grpSpLocks/>
              </p:cNvGrpSpPr>
              <p:nvPr/>
            </p:nvGrpSpPr>
            <p:grpSpPr bwMode="auto">
              <a:xfrm>
                <a:off x="6483299" y="5079390"/>
                <a:ext cx="533400" cy="152400"/>
                <a:chOff x="2160" y="3168"/>
                <a:chExt cx="336" cy="96"/>
              </a:xfrm>
            </p:grpSpPr>
            <p:sp>
              <p:nvSpPr>
                <p:cNvPr id="199" name="AutoShape 148"/>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0" name="Oval 149"/>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78" name="AutoShape 150"/>
              <p:cNvSpPr>
                <a:spLocks noChangeArrowheads="1"/>
              </p:cNvSpPr>
              <p:nvPr/>
            </p:nvSpPr>
            <p:spPr bwMode="auto">
              <a:xfrm>
                <a:off x="7207199" y="5052402"/>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9" name="AutoShape 151"/>
              <p:cNvSpPr>
                <a:spLocks noChangeArrowheads="1"/>
              </p:cNvSpPr>
              <p:nvPr/>
            </p:nvSpPr>
            <p:spPr bwMode="auto">
              <a:xfrm>
                <a:off x="6407099" y="5022240"/>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0" name="Text Box 152"/>
              <p:cNvSpPr txBox="1">
                <a:spLocks noChangeArrowheads="1"/>
              </p:cNvSpPr>
              <p:nvPr/>
            </p:nvSpPr>
            <p:spPr bwMode="auto">
              <a:xfrm>
                <a:off x="9105849" y="4561865"/>
                <a:ext cx="296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1600" b="1"/>
                  <a:t>K</a:t>
                </a:r>
              </a:p>
            </p:txBody>
          </p:sp>
          <p:sp>
            <p:nvSpPr>
              <p:cNvPr id="181" name="Oval 153"/>
              <p:cNvSpPr>
                <a:spLocks noChangeArrowheads="1"/>
              </p:cNvSpPr>
              <p:nvPr/>
            </p:nvSpPr>
            <p:spPr bwMode="auto">
              <a:xfrm>
                <a:off x="9009011" y="4958741"/>
                <a:ext cx="46038" cy="46037"/>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2" name="AutoShape 154"/>
              <p:cNvSpPr>
                <a:spLocks noChangeArrowheads="1"/>
              </p:cNvSpPr>
              <p:nvPr/>
            </p:nvSpPr>
            <p:spPr bwMode="auto">
              <a:xfrm>
                <a:off x="8721674" y="4884127"/>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 name="AutoShape 155"/>
              <p:cNvSpPr>
                <a:spLocks noChangeArrowheads="1"/>
              </p:cNvSpPr>
              <p:nvPr/>
            </p:nvSpPr>
            <p:spPr bwMode="auto">
              <a:xfrm>
                <a:off x="9805936" y="4906352"/>
                <a:ext cx="76200" cy="152400"/>
              </a:xfrm>
              <a:prstGeom prst="plus">
                <a:avLst>
                  <a:gd name="adj" fmla="val 25000"/>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4" name="Oval 159"/>
              <p:cNvSpPr>
                <a:spLocks noChangeArrowheads="1"/>
              </p:cNvSpPr>
              <p:nvPr/>
            </p:nvSpPr>
            <p:spPr bwMode="auto">
              <a:xfrm>
                <a:off x="9043937" y="4982553"/>
                <a:ext cx="73025" cy="73025"/>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5" name="Oval 160"/>
              <p:cNvSpPr>
                <a:spLocks noChangeArrowheads="1"/>
              </p:cNvSpPr>
              <p:nvPr/>
            </p:nvSpPr>
            <p:spPr bwMode="auto">
              <a:xfrm>
                <a:off x="9577337" y="4982553"/>
                <a:ext cx="73025" cy="73025"/>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6" name="Freeform 161"/>
              <p:cNvSpPr>
                <a:spLocks/>
              </p:cNvSpPr>
              <p:nvPr/>
            </p:nvSpPr>
            <p:spPr bwMode="auto">
              <a:xfrm>
                <a:off x="6224536" y="4372953"/>
                <a:ext cx="2268538" cy="855663"/>
              </a:xfrm>
              <a:custGeom>
                <a:avLst/>
                <a:gdLst>
                  <a:gd name="T0" fmla="*/ 1429 w 1429"/>
                  <a:gd name="T1" fmla="*/ 0 h 539"/>
                  <a:gd name="T2" fmla="*/ 1293 w 1429"/>
                  <a:gd name="T3" fmla="*/ 272 h 539"/>
                  <a:gd name="T4" fmla="*/ 1205 w 1429"/>
                  <a:gd name="T5" fmla="*/ 456 h 539"/>
                  <a:gd name="T6" fmla="*/ 933 w 1429"/>
                  <a:gd name="T7" fmla="*/ 520 h 539"/>
                  <a:gd name="T8" fmla="*/ 605 w 1429"/>
                  <a:gd name="T9" fmla="*/ 344 h 539"/>
                  <a:gd name="T10" fmla="*/ 149 w 1429"/>
                  <a:gd name="T11" fmla="*/ 336 h 539"/>
                  <a:gd name="T12" fmla="*/ 5 w 1429"/>
                  <a:gd name="T13" fmla="*/ 448 h 539"/>
                  <a:gd name="T14" fmla="*/ 117 w 1429"/>
                  <a:gd name="T15" fmla="*/ 496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9" h="539">
                    <a:moveTo>
                      <a:pt x="1429" y="0"/>
                    </a:moveTo>
                    <a:cubicBezTo>
                      <a:pt x="1406" y="47"/>
                      <a:pt x="1330" y="196"/>
                      <a:pt x="1293" y="272"/>
                    </a:cubicBezTo>
                    <a:cubicBezTo>
                      <a:pt x="1256" y="348"/>
                      <a:pt x="1265" y="415"/>
                      <a:pt x="1205" y="456"/>
                    </a:cubicBezTo>
                    <a:cubicBezTo>
                      <a:pt x="1145" y="497"/>
                      <a:pt x="1033" y="539"/>
                      <a:pt x="933" y="520"/>
                    </a:cubicBezTo>
                    <a:cubicBezTo>
                      <a:pt x="833" y="501"/>
                      <a:pt x="736" y="375"/>
                      <a:pt x="605" y="344"/>
                    </a:cubicBezTo>
                    <a:cubicBezTo>
                      <a:pt x="474" y="313"/>
                      <a:pt x="249" y="319"/>
                      <a:pt x="149" y="336"/>
                    </a:cubicBezTo>
                    <a:cubicBezTo>
                      <a:pt x="49" y="353"/>
                      <a:pt x="10" y="421"/>
                      <a:pt x="5" y="448"/>
                    </a:cubicBezTo>
                    <a:cubicBezTo>
                      <a:pt x="0" y="475"/>
                      <a:pt x="94" y="486"/>
                      <a:pt x="117" y="49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7" name="Oval 162"/>
              <p:cNvSpPr>
                <a:spLocks noChangeArrowheads="1"/>
              </p:cNvSpPr>
              <p:nvPr/>
            </p:nvSpPr>
            <p:spPr bwMode="auto">
              <a:xfrm>
                <a:off x="8434336" y="4220552"/>
                <a:ext cx="109538" cy="109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8" name="Freeform 163"/>
              <p:cNvSpPr>
                <a:spLocks/>
              </p:cNvSpPr>
              <p:nvPr/>
            </p:nvSpPr>
            <p:spPr bwMode="auto">
              <a:xfrm>
                <a:off x="9805936" y="4296752"/>
                <a:ext cx="635000" cy="838200"/>
              </a:xfrm>
              <a:custGeom>
                <a:avLst/>
                <a:gdLst>
                  <a:gd name="T0" fmla="*/ 528 w 688"/>
                  <a:gd name="T1" fmla="*/ 0 h 512"/>
                  <a:gd name="T2" fmla="*/ 672 w 688"/>
                  <a:gd name="T3" fmla="*/ 240 h 512"/>
                  <a:gd name="T4" fmla="*/ 432 w 688"/>
                  <a:gd name="T5" fmla="*/ 480 h 512"/>
                  <a:gd name="T6" fmla="*/ 0 w 688"/>
                  <a:gd name="T7" fmla="*/ 432 h 512"/>
                </a:gdLst>
                <a:ahLst/>
                <a:cxnLst>
                  <a:cxn ang="0">
                    <a:pos x="T0" y="T1"/>
                  </a:cxn>
                  <a:cxn ang="0">
                    <a:pos x="T2" y="T3"/>
                  </a:cxn>
                  <a:cxn ang="0">
                    <a:pos x="T4" y="T5"/>
                  </a:cxn>
                  <a:cxn ang="0">
                    <a:pos x="T6" y="T7"/>
                  </a:cxn>
                </a:cxnLst>
                <a:rect l="0" t="0" r="r" b="b"/>
                <a:pathLst>
                  <a:path w="688" h="512">
                    <a:moveTo>
                      <a:pt x="528" y="0"/>
                    </a:moveTo>
                    <a:cubicBezTo>
                      <a:pt x="608" y="80"/>
                      <a:pt x="688" y="160"/>
                      <a:pt x="672" y="240"/>
                    </a:cubicBezTo>
                    <a:cubicBezTo>
                      <a:pt x="656" y="320"/>
                      <a:pt x="544" y="448"/>
                      <a:pt x="432" y="480"/>
                    </a:cubicBezTo>
                    <a:cubicBezTo>
                      <a:pt x="320" y="512"/>
                      <a:pt x="160" y="472"/>
                      <a:pt x="0" y="43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9" name="Oval 164"/>
              <p:cNvSpPr>
                <a:spLocks noChangeArrowheads="1"/>
              </p:cNvSpPr>
              <p:nvPr/>
            </p:nvSpPr>
            <p:spPr bwMode="auto">
              <a:xfrm>
                <a:off x="10388550" y="4215791"/>
                <a:ext cx="109537" cy="109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0" name="Freeform 165"/>
              <p:cNvSpPr>
                <a:spLocks/>
              </p:cNvSpPr>
              <p:nvPr/>
            </p:nvSpPr>
            <p:spPr bwMode="auto">
              <a:xfrm>
                <a:off x="7226250" y="4982552"/>
                <a:ext cx="1665287" cy="528638"/>
              </a:xfrm>
              <a:custGeom>
                <a:avLst/>
                <a:gdLst>
                  <a:gd name="T0" fmla="*/ 0 w 1015"/>
                  <a:gd name="T1" fmla="*/ 96 h 320"/>
                  <a:gd name="T2" fmla="*/ 144 w 1015"/>
                  <a:gd name="T3" fmla="*/ 240 h 320"/>
                  <a:gd name="T4" fmla="*/ 584 w 1015"/>
                  <a:gd name="T5" fmla="*/ 312 h 320"/>
                  <a:gd name="T6" fmla="*/ 960 w 1015"/>
                  <a:gd name="T7" fmla="*/ 192 h 320"/>
                  <a:gd name="T8" fmla="*/ 912 w 1015"/>
                  <a:gd name="T9" fmla="*/ 0 h 320"/>
                </a:gdLst>
                <a:ahLst/>
                <a:cxnLst>
                  <a:cxn ang="0">
                    <a:pos x="T0" y="T1"/>
                  </a:cxn>
                  <a:cxn ang="0">
                    <a:pos x="T2" y="T3"/>
                  </a:cxn>
                  <a:cxn ang="0">
                    <a:pos x="T4" y="T5"/>
                  </a:cxn>
                  <a:cxn ang="0">
                    <a:pos x="T6" y="T7"/>
                  </a:cxn>
                  <a:cxn ang="0">
                    <a:pos x="T8" y="T9"/>
                  </a:cxn>
                </a:cxnLst>
                <a:rect l="0" t="0" r="r" b="b"/>
                <a:pathLst>
                  <a:path w="1015" h="320">
                    <a:moveTo>
                      <a:pt x="0" y="96"/>
                    </a:moveTo>
                    <a:cubicBezTo>
                      <a:pt x="36" y="152"/>
                      <a:pt x="47" y="204"/>
                      <a:pt x="144" y="240"/>
                    </a:cubicBezTo>
                    <a:cubicBezTo>
                      <a:pt x="241" y="276"/>
                      <a:pt x="448" y="320"/>
                      <a:pt x="584" y="312"/>
                    </a:cubicBezTo>
                    <a:cubicBezTo>
                      <a:pt x="720" y="304"/>
                      <a:pt x="905" y="244"/>
                      <a:pt x="960" y="192"/>
                    </a:cubicBezTo>
                    <a:cubicBezTo>
                      <a:pt x="1015" y="140"/>
                      <a:pt x="976" y="72"/>
                      <a:pt x="912"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1" name="Oval 166"/>
              <p:cNvSpPr>
                <a:spLocks noChangeArrowheads="1"/>
              </p:cNvSpPr>
              <p:nvPr/>
            </p:nvSpPr>
            <p:spPr bwMode="auto">
              <a:xfrm>
                <a:off x="10502849" y="4774590"/>
                <a:ext cx="1066800" cy="152400"/>
              </a:xfrm>
              <a:prstGeom prst="ellipse">
                <a:avLst/>
              </a:prstGeom>
              <a:solidFill>
                <a:srgbClr val="FF8001"/>
              </a:solidFill>
              <a:ln w="9525">
                <a:solidFill>
                  <a:srgbClr val="FFA143"/>
                </a:solidFill>
                <a:round/>
                <a:headEnd/>
                <a:tailEnd/>
              </a:ln>
              <a:effectLst>
                <a:prstShdw prst="shdw13" dist="25344" dir="5395659">
                  <a:srgbClr val="9E4F00">
                    <a:alpha val="50000"/>
                  </a:srgbClr>
                </a:prstShdw>
              </a:effectLst>
            </p:spPr>
            <p:txBody>
              <a:bodyPr wrap="none" anchor="ctr"/>
              <a:lstStyle/>
              <a:p>
                <a:endParaRPr lang="vi-VN"/>
              </a:p>
            </p:txBody>
          </p:sp>
          <p:sp>
            <p:nvSpPr>
              <p:cNvPr id="192" name="Rectangle 167"/>
              <p:cNvSpPr>
                <a:spLocks noChangeArrowheads="1"/>
              </p:cNvSpPr>
              <p:nvPr/>
            </p:nvSpPr>
            <p:spPr bwMode="auto">
              <a:xfrm>
                <a:off x="11025137" y="2564790"/>
                <a:ext cx="74613" cy="22860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3" name="AutoShape 168"/>
              <p:cNvSpPr>
                <a:spLocks noChangeArrowheads="1"/>
              </p:cNvSpPr>
              <p:nvPr/>
            </p:nvSpPr>
            <p:spPr bwMode="auto">
              <a:xfrm>
                <a:off x="10921949" y="3974490"/>
                <a:ext cx="292100" cy="304800"/>
              </a:xfrm>
              <a:prstGeom prst="plus">
                <a:avLst>
                  <a:gd name="adj" fmla="val 25000"/>
                </a:avLst>
              </a:prstGeom>
              <a:gradFill rotWithShape="1">
                <a:gsLst>
                  <a:gs pos="0">
                    <a:schemeClr val="tx1"/>
                  </a:gs>
                  <a:gs pos="50000">
                    <a:schemeClr val="tx1">
                      <a:gamma/>
                      <a:tint val="0"/>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4" name="Oval 169"/>
              <p:cNvSpPr>
                <a:spLocks noChangeArrowheads="1"/>
              </p:cNvSpPr>
              <p:nvPr/>
            </p:nvSpPr>
            <p:spPr bwMode="auto">
              <a:xfrm>
                <a:off x="11010850" y="4076091"/>
                <a:ext cx="109537" cy="109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5" name="Line 170"/>
              <p:cNvSpPr>
                <a:spLocks noChangeShapeType="1"/>
              </p:cNvSpPr>
              <p:nvPr/>
            </p:nvSpPr>
            <p:spPr bwMode="auto">
              <a:xfrm>
                <a:off x="6521399" y="5174641"/>
                <a:ext cx="411162" cy="158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6" name="Line 171"/>
              <p:cNvSpPr>
                <a:spLocks noChangeShapeType="1"/>
              </p:cNvSpPr>
              <p:nvPr/>
            </p:nvSpPr>
            <p:spPr bwMode="auto">
              <a:xfrm>
                <a:off x="6635699" y="5031766"/>
                <a:ext cx="411162" cy="158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7" name="Line 172"/>
              <p:cNvSpPr>
                <a:spLocks noChangeShapeType="1"/>
              </p:cNvSpPr>
              <p:nvPr/>
            </p:nvSpPr>
            <p:spPr bwMode="auto">
              <a:xfrm>
                <a:off x="6721424" y="4974616"/>
                <a:ext cx="411162" cy="1587"/>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8" name="Freeform 173"/>
              <p:cNvSpPr>
                <a:spLocks/>
              </p:cNvSpPr>
              <p:nvPr/>
            </p:nvSpPr>
            <p:spPr bwMode="auto">
              <a:xfrm>
                <a:off x="6977012" y="4968265"/>
                <a:ext cx="233363" cy="203200"/>
              </a:xfrm>
              <a:custGeom>
                <a:avLst/>
                <a:gdLst>
                  <a:gd name="T0" fmla="*/ 0 w 147"/>
                  <a:gd name="T1" fmla="*/ 109 h 128"/>
                  <a:gd name="T2" fmla="*/ 146 w 147"/>
                  <a:gd name="T3" fmla="*/ 0 h 128"/>
                  <a:gd name="T4" fmla="*/ 147 w 147"/>
                  <a:gd name="T5" fmla="*/ 18 h 128"/>
                  <a:gd name="T6" fmla="*/ 0 w 147"/>
                  <a:gd name="T7" fmla="*/ 128 h 128"/>
                  <a:gd name="T8" fmla="*/ 0 w 147"/>
                  <a:gd name="T9" fmla="*/ 109 h 128"/>
                </a:gdLst>
                <a:ahLst/>
                <a:cxnLst>
                  <a:cxn ang="0">
                    <a:pos x="T0" y="T1"/>
                  </a:cxn>
                  <a:cxn ang="0">
                    <a:pos x="T2" y="T3"/>
                  </a:cxn>
                  <a:cxn ang="0">
                    <a:pos x="T4" y="T5"/>
                  </a:cxn>
                  <a:cxn ang="0">
                    <a:pos x="T6" y="T7"/>
                  </a:cxn>
                  <a:cxn ang="0">
                    <a:pos x="T8" y="T9"/>
                  </a:cxn>
                </a:cxnLst>
                <a:rect l="0" t="0" r="r" b="b"/>
                <a:pathLst>
                  <a:path w="147" h="128">
                    <a:moveTo>
                      <a:pt x="0" y="109"/>
                    </a:moveTo>
                    <a:lnTo>
                      <a:pt x="146" y="0"/>
                    </a:lnTo>
                    <a:lnTo>
                      <a:pt x="147" y="18"/>
                    </a:lnTo>
                    <a:lnTo>
                      <a:pt x="0" y="128"/>
                    </a:lnTo>
                    <a:lnTo>
                      <a:pt x="0" y="109"/>
                    </a:lnTo>
                    <a:close/>
                  </a:path>
                </a:pathLst>
              </a:custGeom>
              <a:solidFill>
                <a:srgbClr val="808080"/>
              </a:solidFill>
              <a:ln w="317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nvGrpSpPr>
          <p:cNvPr id="276" name="Group 156"/>
          <p:cNvGrpSpPr>
            <a:grpSpLocks/>
          </p:cNvGrpSpPr>
          <p:nvPr/>
        </p:nvGrpSpPr>
        <p:grpSpPr bwMode="auto">
          <a:xfrm rot="20298058">
            <a:off x="8766014" y="5161955"/>
            <a:ext cx="1295400" cy="1120775"/>
            <a:chOff x="1008" y="2304"/>
            <a:chExt cx="612" cy="612"/>
          </a:xfrm>
        </p:grpSpPr>
        <p:sp>
          <p:nvSpPr>
            <p:cNvPr id="277" name="Rectangle 157"/>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8" name="Oval 158"/>
            <p:cNvSpPr>
              <a:spLocks noChangeArrowheads="1"/>
            </p:cNvSpPr>
            <p:nvPr/>
          </p:nvSpPr>
          <p:spPr bwMode="auto">
            <a:xfrm>
              <a:off x="1008" y="2304"/>
              <a:ext cx="612" cy="6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79" name="Oval 205"/>
          <p:cNvSpPr>
            <a:spLocks noChangeArrowheads="1"/>
          </p:cNvSpPr>
          <p:nvPr/>
        </p:nvSpPr>
        <p:spPr bwMode="auto">
          <a:xfrm rot="21141072">
            <a:off x="6059649" y="3052969"/>
            <a:ext cx="890402"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280" name="Oval 206"/>
          <p:cNvSpPr>
            <a:spLocks noChangeArrowheads="1"/>
          </p:cNvSpPr>
          <p:nvPr/>
        </p:nvSpPr>
        <p:spPr bwMode="auto">
          <a:xfrm rot="21141072">
            <a:off x="5749135" y="3356432"/>
            <a:ext cx="839788" cy="129540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281" name="Rectangle 280"/>
          <p:cNvSpPr/>
          <p:nvPr/>
        </p:nvSpPr>
        <p:spPr>
          <a:xfrm>
            <a:off x="7916658" y="63670"/>
            <a:ext cx="2810385" cy="369332"/>
          </a:xfrm>
          <a:prstGeom prst="rect">
            <a:avLst/>
          </a:prstGeom>
          <a:solidFill>
            <a:srgbClr val="00B0F0"/>
          </a:solidFill>
          <a:ln>
            <a:solidFill>
              <a:srgbClr val="FF0000"/>
            </a:solidFill>
          </a:ln>
        </p:spPr>
        <p:txBody>
          <a:bodyPr wrap="none">
            <a:spAutoFit/>
          </a:bodyPr>
          <a:lstStyle/>
          <a:p>
            <a:pPr algn="ctr"/>
            <a:r>
              <a:rPr lang="en-US" dirty="0" smtClean="0"/>
              <a:t>1. Dùng </a:t>
            </a:r>
            <a:r>
              <a:rPr lang="en-US" dirty="0"/>
              <a:t>nam châm vĩnh cửu</a:t>
            </a:r>
          </a:p>
        </p:txBody>
      </p:sp>
      <p:sp>
        <p:nvSpPr>
          <p:cNvPr id="282" name="Rounded Rectangle 281"/>
          <p:cNvSpPr/>
          <p:nvPr/>
        </p:nvSpPr>
        <p:spPr>
          <a:xfrm>
            <a:off x="8020579" y="3239063"/>
            <a:ext cx="2437794" cy="408623"/>
          </a:xfrm>
          <a:prstGeom prst="roundRect">
            <a:avLst/>
          </a:prstGeom>
          <a:solidFill>
            <a:srgbClr val="00B0F0"/>
          </a:solidFill>
          <a:ln>
            <a:solidFill>
              <a:srgbClr val="FF0000"/>
            </a:solidFill>
          </a:ln>
        </p:spPr>
        <p:txBody>
          <a:bodyPr wrap="none">
            <a:spAutoFit/>
          </a:bodyPr>
          <a:lstStyle/>
          <a:p>
            <a:pPr algn="ctr"/>
            <a:r>
              <a:rPr lang="en-US" dirty="0" smtClean="0"/>
              <a:t>2. Dùng </a:t>
            </a:r>
            <a:r>
              <a:rPr lang="en-US" dirty="0"/>
              <a:t>nam châm điện</a:t>
            </a:r>
          </a:p>
        </p:txBody>
      </p:sp>
      <p:grpSp>
        <p:nvGrpSpPr>
          <p:cNvPr id="283" name="Group 9"/>
          <p:cNvGrpSpPr>
            <a:grpSpLocks/>
          </p:cNvGrpSpPr>
          <p:nvPr/>
        </p:nvGrpSpPr>
        <p:grpSpPr bwMode="auto">
          <a:xfrm>
            <a:off x="9742994" y="1570384"/>
            <a:ext cx="2254002" cy="531296"/>
            <a:chOff x="4032" y="2015"/>
            <a:chExt cx="1548" cy="385"/>
          </a:xfrm>
        </p:grpSpPr>
        <p:sp>
          <p:nvSpPr>
            <p:cNvPr id="284"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dirty="0">
                  <a:latin typeface="Arial" charset="0"/>
                </a:rPr>
                <a:t>N</a:t>
              </a:r>
            </a:p>
          </p:txBody>
        </p:sp>
        <p:sp>
          <p:nvSpPr>
            <p:cNvPr id="285" name="AutoShape 11"/>
            <p:cNvSpPr>
              <a:spLocks noChangeArrowheads="1"/>
            </p:cNvSpPr>
            <p:nvPr/>
          </p:nvSpPr>
          <p:spPr bwMode="auto">
            <a:xfrm>
              <a:off x="4764" y="2015"/>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dirty="0">
                  <a:latin typeface="Arial" charset="0"/>
                </a:rPr>
                <a:t>S</a:t>
              </a:r>
            </a:p>
          </p:txBody>
        </p:sp>
      </p:grpSp>
    </p:spTree>
    <p:extLst>
      <p:ext uri="{BB962C8B-B14F-4D97-AF65-F5344CB8AC3E}">
        <p14:creationId xmlns:p14="http://schemas.microsoft.com/office/powerpoint/2010/main" val="40281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54167E-6 -2.59259E-6 L -0.08256 -0.00092 " pathEditMode="relative" rAng="0" ptsTypes="AA">
                                      <p:cBhvr>
                                        <p:cTn id="6" dur="2000" fill="hold"/>
                                        <p:tgtEl>
                                          <p:spTgt spid="283"/>
                                        </p:tgtEl>
                                        <p:attrNameLst>
                                          <p:attrName>ppt_x</p:attrName>
                                          <p:attrName>ppt_y</p:attrName>
                                        </p:attrNameLst>
                                      </p:cBhvr>
                                      <p:rCtr x="-4128" y="-46"/>
                                    </p:animMotion>
                                  </p:childTnLst>
                                </p:cTn>
                              </p:par>
                              <p:par>
                                <p:cTn id="7" presetID="53" presetClass="entr" presetSubtype="0" fill="hold" grpId="0" nodeType="withEffect">
                                  <p:stCondLst>
                                    <p:cond delay="300"/>
                                  </p:stCondLst>
                                  <p:childTnLst>
                                    <p:set>
                                      <p:cBhvr>
                                        <p:cTn id="8" dur="1" fill="hold">
                                          <p:stCondLst>
                                            <p:cond delay="0"/>
                                          </p:stCondLst>
                                        </p:cTn>
                                        <p:tgtEl>
                                          <p:spTgt spid="117"/>
                                        </p:tgtEl>
                                        <p:attrNameLst>
                                          <p:attrName>style.visibility</p:attrName>
                                        </p:attrNameLst>
                                      </p:cBhvr>
                                      <p:to>
                                        <p:strVal val="visible"/>
                                      </p:to>
                                    </p:set>
                                    <p:anim calcmode="lin" valueType="num">
                                      <p:cBhvr>
                                        <p:cTn id="9" dur="2800" fill="hold"/>
                                        <p:tgtEl>
                                          <p:spTgt spid="117"/>
                                        </p:tgtEl>
                                        <p:attrNameLst>
                                          <p:attrName>ppt_w</p:attrName>
                                        </p:attrNameLst>
                                      </p:cBhvr>
                                      <p:tavLst>
                                        <p:tav tm="0">
                                          <p:val>
                                            <p:fltVal val="0"/>
                                          </p:val>
                                        </p:tav>
                                        <p:tav tm="100000">
                                          <p:val>
                                            <p:strVal val="#ppt_w"/>
                                          </p:val>
                                        </p:tav>
                                      </p:tavLst>
                                    </p:anim>
                                    <p:anim calcmode="lin" valueType="num">
                                      <p:cBhvr>
                                        <p:cTn id="10" dur="2800" fill="hold"/>
                                        <p:tgtEl>
                                          <p:spTgt spid="117"/>
                                        </p:tgtEl>
                                        <p:attrNameLst>
                                          <p:attrName>ppt_h</p:attrName>
                                        </p:attrNameLst>
                                      </p:cBhvr>
                                      <p:tavLst>
                                        <p:tav tm="0">
                                          <p:val>
                                            <p:fltVal val="0"/>
                                          </p:val>
                                        </p:tav>
                                        <p:tav tm="100000">
                                          <p:val>
                                            <p:strVal val="#ppt_h"/>
                                          </p:val>
                                        </p:tav>
                                      </p:tavLst>
                                    </p:anim>
                                    <p:animEffect transition="in" filter="fade">
                                      <p:cBhvr>
                                        <p:cTn id="11" dur="2800"/>
                                        <p:tgtEl>
                                          <p:spTgt spid="117"/>
                                        </p:tgtEl>
                                      </p:cBhvr>
                                    </p:animEffect>
                                  </p:childTnLst>
                                </p:cTn>
                              </p:par>
                            </p:childTnLst>
                          </p:cTn>
                        </p:par>
                        <p:par>
                          <p:cTn id="12" fill="hold">
                            <p:stCondLst>
                              <p:cond delay="3100"/>
                            </p:stCondLst>
                            <p:childTnLst>
                              <p:par>
                                <p:cTn id="13" presetID="53" presetClass="exit" presetSubtype="0" fill="hold" grpId="1" nodeType="afterEffect">
                                  <p:stCondLst>
                                    <p:cond delay="0"/>
                                  </p:stCondLst>
                                  <p:childTnLst>
                                    <p:anim calcmode="lin" valueType="num">
                                      <p:cBhvr>
                                        <p:cTn id="14" dur="500"/>
                                        <p:tgtEl>
                                          <p:spTgt spid="117"/>
                                        </p:tgtEl>
                                        <p:attrNameLst>
                                          <p:attrName>ppt_w</p:attrName>
                                        </p:attrNameLst>
                                      </p:cBhvr>
                                      <p:tavLst>
                                        <p:tav tm="0">
                                          <p:val>
                                            <p:strVal val="ppt_w"/>
                                          </p:val>
                                        </p:tav>
                                        <p:tav tm="100000">
                                          <p:val>
                                            <p:fltVal val="0"/>
                                          </p:val>
                                        </p:tav>
                                      </p:tavLst>
                                    </p:anim>
                                    <p:anim calcmode="lin" valueType="num">
                                      <p:cBhvr>
                                        <p:cTn id="15" dur="500"/>
                                        <p:tgtEl>
                                          <p:spTgt spid="117"/>
                                        </p:tgtEl>
                                        <p:attrNameLst>
                                          <p:attrName>ppt_h</p:attrName>
                                        </p:attrNameLst>
                                      </p:cBhvr>
                                      <p:tavLst>
                                        <p:tav tm="0">
                                          <p:val>
                                            <p:strVal val="ppt_h"/>
                                          </p:val>
                                        </p:tav>
                                        <p:tav tm="100000">
                                          <p:val>
                                            <p:fltVal val="0"/>
                                          </p:val>
                                        </p:tav>
                                      </p:tavLst>
                                    </p:anim>
                                    <p:animEffect transition="out" filter="fade">
                                      <p:cBhvr>
                                        <p:cTn id="16" dur="500"/>
                                        <p:tgtEl>
                                          <p:spTgt spid="117"/>
                                        </p:tgtEl>
                                      </p:cBhvr>
                                    </p:animEffect>
                                    <p:set>
                                      <p:cBhvr>
                                        <p:cTn id="17" dur="1" fill="hold">
                                          <p:stCondLst>
                                            <p:cond delay="499"/>
                                          </p:stCondLst>
                                        </p:cTn>
                                        <p:tgtEl>
                                          <p:spTgt spid="117"/>
                                        </p:tgtEl>
                                        <p:attrNameLst>
                                          <p:attrName>style.visibility</p:attrName>
                                        </p:attrNameLst>
                                      </p:cBhvr>
                                      <p:to>
                                        <p:strVal val="hidden"/>
                                      </p:to>
                                    </p:set>
                                  </p:childTnLst>
                                </p:cTn>
                              </p:par>
                            </p:childTnLst>
                          </p:cTn>
                        </p:par>
                        <p:par>
                          <p:cTn id="18" fill="hold">
                            <p:stCondLst>
                              <p:cond delay="3600"/>
                            </p:stCondLst>
                            <p:childTnLst>
                              <p:par>
                                <p:cTn id="19" presetID="63" presetClass="path" presetSubtype="0" accel="50000" decel="50000" fill="hold" nodeType="afterEffect">
                                  <p:stCondLst>
                                    <p:cond delay="0"/>
                                  </p:stCondLst>
                                  <p:childTnLst>
                                    <p:animMotion origin="layout" path="M -0.08256 -0.00092 L 0.04349 0.00463 " pathEditMode="relative" rAng="0" ptsTypes="AA">
                                      <p:cBhvr>
                                        <p:cTn id="20" dur="2000" fill="hold"/>
                                        <p:tgtEl>
                                          <p:spTgt spid="283"/>
                                        </p:tgtEl>
                                        <p:attrNameLst>
                                          <p:attrName>ppt_x</p:attrName>
                                          <p:attrName>ppt_y</p:attrName>
                                        </p:attrNameLst>
                                      </p:cBhvr>
                                      <p:rCtr x="6302" y="278"/>
                                    </p:animMotion>
                                  </p:childTnLst>
                                </p:cTn>
                              </p:par>
                              <p:par>
                                <p:cTn id="21" presetID="8" presetClass="emph" presetSubtype="0" fill="hold" nodeType="withEffect">
                                  <p:stCondLst>
                                    <p:cond delay="0"/>
                                  </p:stCondLst>
                                  <p:childTnLst>
                                    <p:animRot by="1380000">
                                      <p:cBhvr>
                                        <p:cTn id="22" dur="3000" fill="hold"/>
                                        <p:tgtEl>
                                          <p:spTgt spid="276"/>
                                        </p:tgtEl>
                                        <p:attrNameLst>
                                          <p:attrName>r</p:attrName>
                                        </p:attrNameLst>
                                      </p:cBhvr>
                                    </p:animRot>
                                  </p:childTnLst>
                                </p:cTn>
                              </p:par>
                              <p:par>
                                <p:cTn id="23" presetID="53"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cBhvr>
                                        <p:cTn id="25" dur="2000" fill="hold"/>
                                        <p:tgtEl>
                                          <p:spTgt spid="118"/>
                                        </p:tgtEl>
                                        <p:attrNameLst>
                                          <p:attrName>ppt_w</p:attrName>
                                        </p:attrNameLst>
                                      </p:cBhvr>
                                      <p:tavLst>
                                        <p:tav tm="0">
                                          <p:val>
                                            <p:fltVal val="0"/>
                                          </p:val>
                                        </p:tav>
                                        <p:tav tm="100000">
                                          <p:val>
                                            <p:strVal val="#ppt_w"/>
                                          </p:val>
                                        </p:tav>
                                      </p:tavLst>
                                    </p:anim>
                                    <p:anim calcmode="lin" valueType="num">
                                      <p:cBhvr>
                                        <p:cTn id="26" dur="2000" fill="hold"/>
                                        <p:tgtEl>
                                          <p:spTgt spid="118"/>
                                        </p:tgtEl>
                                        <p:attrNameLst>
                                          <p:attrName>ppt_h</p:attrName>
                                        </p:attrNameLst>
                                      </p:cBhvr>
                                      <p:tavLst>
                                        <p:tav tm="0">
                                          <p:val>
                                            <p:fltVal val="0"/>
                                          </p:val>
                                        </p:tav>
                                        <p:tav tm="100000">
                                          <p:val>
                                            <p:strVal val="#ppt_h"/>
                                          </p:val>
                                        </p:tav>
                                      </p:tavLst>
                                    </p:anim>
                                    <p:animEffect transition="in" filter="fade">
                                      <p:cBhvr>
                                        <p:cTn id="27" dur="2000"/>
                                        <p:tgtEl>
                                          <p:spTgt spid="118"/>
                                        </p:tgtEl>
                                      </p:cBhvr>
                                    </p:animEffect>
                                  </p:childTnLst>
                                </p:cTn>
                              </p:par>
                            </p:childTnLst>
                          </p:cTn>
                        </p:par>
                        <p:par>
                          <p:cTn id="28" fill="hold">
                            <p:stCondLst>
                              <p:cond delay="6600"/>
                            </p:stCondLst>
                            <p:childTnLst>
                              <p:par>
                                <p:cTn id="29" presetID="53" presetClass="exit" presetSubtype="0" fill="hold" grpId="1" nodeType="afterEffect">
                                  <p:stCondLst>
                                    <p:cond delay="0"/>
                                  </p:stCondLst>
                                  <p:childTnLst>
                                    <p:anim calcmode="lin" valueType="num">
                                      <p:cBhvr>
                                        <p:cTn id="30" dur="500"/>
                                        <p:tgtEl>
                                          <p:spTgt spid="118"/>
                                        </p:tgtEl>
                                        <p:attrNameLst>
                                          <p:attrName>ppt_w</p:attrName>
                                        </p:attrNameLst>
                                      </p:cBhvr>
                                      <p:tavLst>
                                        <p:tav tm="0">
                                          <p:val>
                                            <p:strVal val="ppt_w"/>
                                          </p:val>
                                        </p:tav>
                                        <p:tav tm="100000">
                                          <p:val>
                                            <p:fltVal val="0"/>
                                          </p:val>
                                        </p:tav>
                                      </p:tavLst>
                                    </p:anim>
                                    <p:anim calcmode="lin" valueType="num">
                                      <p:cBhvr>
                                        <p:cTn id="31" dur="500"/>
                                        <p:tgtEl>
                                          <p:spTgt spid="118"/>
                                        </p:tgtEl>
                                        <p:attrNameLst>
                                          <p:attrName>ppt_h</p:attrName>
                                        </p:attrNameLst>
                                      </p:cBhvr>
                                      <p:tavLst>
                                        <p:tav tm="0">
                                          <p:val>
                                            <p:strVal val="ppt_h"/>
                                          </p:val>
                                        </p:tav>
                                        <p:tav tm="100000">
                                          <p:val>
                                            <p:fltVal val="0"/>
                                          </p:val>
                                        </p:tav>
                                      </p:tavLst>
                                    </p:anim>
                                    <p:animEffect transition="out" filter="fade">
                                      <p:cBhvr>
                                        <p:cTn id="32" dur="500"/>
                                        <p:tgtEl>
                                          <p:spTgt spid="118"/>
                                        </p:tgtEl>
                                      </p:cBhvr>
                                    </p:animEffect>
                                    <p:set>
                                      <p:cBhvr>
                                        <p:cTn id="33" dur="1" fill="hold">
                                          <p:stCondLst>
                                            <p:cond delay="499"/>
                                          </p:stCondLst>
                                        </p:cTn>
                                        <p:tgtEl>
                                          <p:spTgt spid="118"/>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279"/>
                                        </p:tgtEl>
                                        <p:attrNameLst>
                                          <p:attrName>style.visibility</p:attrName>
                                        </p:attrNameLst>
                                      </p:cBhvr>
                                      <p:to>
                                        <p:strVal val="visible"/>
                                      </p:to>
                                    </p:set>
                                    <p:anim calcmode="lin" valueType="num">
                                      <p:cBhvr>
                                        <p:cTn id="36" dur="3100" fill="hold"/>
                                        <p:tgtEl>
                                          <p:spTgt spid="279"/>
                                        </p:tgtEl>
                                        <p:attrNameLst>
                                          <p:attrName>ppt_w</p:attrName>
                                        </p:attrNameLst>
                                      </p:cBhvr>
                                      <p:tavLst>
                                        <p:tav tm="0">
                                          <p:val>
                                            <p:fltVal val="0"/>
                                          </p:val>
                                        </p:tav>
                                        <p:tav tm="100000">
                                          <p:val>
                                            <p:strVal val="#ppt_w"/>
                                          </p:val>
                                        </p:tav>
                                      </p:tavLst>
                                    </p:anim>
                                    <p:anim calcmode="lin" valueType="num">
                                      <p:cBhvr>
                                        <p:cTn id="37" dur="3100" fill="hold"/>
                                        <p:tgtEl>
                                          <p:spTgt spid="279"/>
                                        </p:tgtEl>
                                        <p:attrNameLst>
                                          <p:attrName>ppt_h</p:attrName>
                                        </p:attrNameLst>
                                      </p:cBhvr>
                                      <p:tavLst>
                                        <p:tav tm="0">
                                          <p:val>
                                            <p:fltVal val="0"/>
                                          </p:val>
                                        </p:tav>
                                        <p:tav tm="100000">
                                          <p:val>
                                            <p:strVal val="#ppt_h"/>
                                          </p:val>
                                        </p:tav>
                                      </p:tavLst>
                                    </p:anim>
                                    <p:animEffect transition="in" filter="fade">
                                      <p:cBhvr>
                                        <p:cTn id="38" dur="3100"/>
                                        <p:tgtEl>
                                          <p:spTgt spid="279"/>
                                        </p:tgtEl>
                                      </p:cBhvr>
                                    </p:animEffect>
                                  </p:childTnLst>
                                </p:cTn>
                              </p:par>
                            </p:childTnLst>
                          </p:cTn>
                        </p:par>
                        <p:par>
                          <p:cTn id="39" fill="hold">
                            <p:stCondLst>
                              <p:cond delay="9700"/>
                            </p:stCondLst>
                            <p:childTnLst>
                              <p:par>
                                <p:cTn id="40" presetID="53" presetClass="exit" presetSubtype="0" fill="hold" grpId="1" nodeType="afterEffect">
                                  <p:stCondLst>
                                    <p:cond delay="0"/>
                                  </p:stCondLst>
                                  <p:childTnLst>
                                    <p:anim calcmode="lin" valueType="num">
                                      <p:cBhvr>
                                        <p:cTn id="41" dur="1200"/>
                                        <p:tgtEl>
                                          <p:spTgt spid="279"/>
                                        </p:tgtEl>
                                        <p:attrNameLst>
                                          <p:attrName>ppt_w</p:attrName>
                                        </p:attrNameLst>
                                      </p:cBhvr>
                                      <p:tavLst>
                                        <p:tav tm="0">
                                          <p:val>
                                            <p:strVal val="ppt_w"/>
                                          </p:val>
                                        </p:tav>
                                        <p:tav tm="100000">
                                          <p:val>
                                            <p:fltVal val="0"/>
                                          </p:val>
                                        </p:tav>
                                      </p:tavLst>
                                    </p:anim>
                                    <p:anim calcmode="lin" valueType="num">
                                      <p:cBhvr>
                                        <p:cTn id="42" dur="1200"/>
                                        <p:tgtEl>
                                          <p:spTgt spid="279"/>
                                        </p:tgtEl>
                                        <p:attrNameLst>
                                          <p:attrName>ppt_h</p:attrName>
                                        </p:attrNameLst>
                                      </p:cBhvr>
                                      <p:tavLst>
                                        <p:tav tm="0">
                                          <p:val>
                                            <p:strVal val="ppt_h"/>
                                          </p:val>
                                        </p:tav>
                                        <p:tav tm="100000">
                                          <p:val>
                                            <p:fltVal val="0"/>
                                          </p:val>
                                        </p:tav>
                                      </p:tavLst>
                                    </p:anim>
                                    <p:animEffect transition="out" filter="fade">
                                      <p:cBhvr>
                                        <p:cTn id="43" dur="1200"/>
                                        <p:tgtEl>
                                          <p:spTgt spid="279"/>
                                        </p:tgtEl>
                                      </p:cBhvr>
                                    </p:animEffect>
                                    <p:set>
                                      <p:cBhvr>
                                        <p:cTn id="44" dur="1" fill="hold">
                                          <p:stCondLst>
                                            <p:cond delay="1199"/>
                                          </p:stCondLst>
                                        </p:cTn>
                                        <p:tgtEl>
                                          <p:spTgt spid="279"/>
                                        </p:tgtEl>
                                        <p:attrNameLst>
                                          <p:attrName>style.visibility</p:attrName>
                                        </p:attrNameLst>
                                      </p:cBhvr>
                                      <p:to>
                                        <p:strVal val="hidden"/>
                                      </p:to>
                                    </p:set>
                                  </p:childTnLst>
                                </p:cTn>
                              </p:par>
                              <p:par>
                                <p:cTn id="45" presetID="8" presetClass="emph" presetSubtype="0" fill="hold" nodeType="withEffect">
                                  <p:stCondLst>
                                    <p:cond delay="0"/>
                                  </p:stCondLst>
                                  <p:childTnLst>
                                    <p:animRot by="-1380000">
                                      <p:cBhvr>
                                        <p:cTn id="46" dur="3000" fill="hold"/>
                                        <p:tgtEl>
                                          <p:spTgt spid="276"/>
                                        </p:tgtEl>
                                        <p:attrNameLst>
                                          <p:attrName>r</p:attrName>
                                        </p:attrNameLst>
                                      </p:cBhvr>
                                    </p:animRot>
                                  </p:childTnLst>
                                </p:cTn>
                              </p:par>
                              <p:par>
                                <p:cTn id="47" presetID="53" presetClass="entr" presetSubtype="0" fill="hold" grpId="0" nodeType="withEffect">
                                  <p:stCondLst>
                                    <p:cond delay="1000"/>
                                  </p:stCondLst>
                                  <p:childTnLst>
                                    <p:set>
                                      <p:cBhvr>
                                        <p:cTn id="48" dur="1" fill="hold">
                                          <p:stCondLst>
                                            <p:cond delay="0"/>
                                          </p:stCondLst>
                                        </p:cTn>
                                        <p:tgtEl>
                                          <p:spTgt spid="280"/>
                                        </p:tgtEl>
                                        <p:attrNameLst>
                                          <p:attrName>style.visibility</p:attrName>
                                        </p:attrNameLst>
                                      </p:cBhvr>
                                      <p:to>
                                        <p:strVal val="visible"/>
                                      </p:to>
                                    </p:set>
                                    <p:anim calcmode="lin" valueType="num">
                                      <p:cBhvr>
                                        <p:cTn id="49" dur="2000" fill="hold"/>
                                        <p:tgtEl>
                                          <p:spTgt spid="280"/>
                                        </p:tgtEl>
                                        <p:attrNameLst>
                                          <p:attrName>ppt_w</p:attrName>
                                        </p:attrNameLst>
                                      </p:cBhvr>
                                      <p:tavLst>
                                        <p:tav tm="0">
                                          <p:val>
                                            <p:fltVal val="0"/>
                                          </p:val>
                                        </p:tav>
                                        <p:tav tm="100000">
                                          <p:val>
                                            <p:strVal val="#ppt_w"/>
                                          </p:val>
                                        </p:tav>
                                      </p:tavLst>
                                    </p:anim>
                                    <p:anim calcmode="lin" valueType="num">
                                      <p:cBhvr>
                                        <p:cTn id="50" dur="2000" fill="hold"/>
                                        <p:tgtEl>
                                          <p:spTgt spid="280"/>
                                        </p:tgtEl>
                                        <p:attrNameLst>
                                          <p:attrName>ppt_h</p:attrName>
                                        </p:attrNameLst>
                                      </p:cBhvr>
                                      <p:tavLst>
                                        <p:tav tm="0">
                                          <p:val>
                                            <p:fltVal val="0"/>
                                          </p:val>
                                        </p:tav>
                                        <p:tav tm="100000">
                                          <p:val>
                                            <p:strVal val="#ppt_h"/>
                                          </p:val>
                                        </p:tav>
                                      </p:tavLst>
                                    </p:anim>
                                    <p:animEffect transition="in" filter="fade">
                                      <p:cBhvr>
                                        <p:cTn id="51" dur="2000"/>
                                        <p:tgtEl>
                                          <p:spTgt spid="280"/>
                                        </p:tgtEl>
                                      </p:cBhvr>
                                    </p:animEffect>
                                  </p:childTnLst>
                                </p:cTn>
                              </p:par>
                            </p:childTnLst>
                          </p:cTn>
                        </p:par>
                        <p:par>
                          <p:cTn id="52" fill="hold">
                            <p:stCondLst>
                              <p:cond delay="12700"/>
                            </p:stCondLst>
                            <p:childTnLst>
                              <p:par>
                                <p:cTn id="53" presetID="53" presetClass="exit" presetSubtype="0" fill="hold" grpId="1" nodeType="afterEffect">
                                  <p:stCondLst>
                                    <p:cond delay="0"/>
                                  </p:stCondLst>
                                  <p:childTnLst>
                                    <p:anim calcmode="lin" valueType="num">
                                      <p:cBhvr>
                                        <p:cTn id="54" dur="500"/>
                                        <p:tgtEl>
                                          <p:spTgt spid="280"/>
                                        </p:tgtEl>
                                        <p:attrNameLst>
                                          <p:attrName>ppt_w</p:attrName>
                                        </p:attrNameLst>
                                      </p:cBhvr>
                                      <p:tavLst>
                                        <p:tav tm="0">
                                          <p:val>
                                            <p:strVal val="ppt_w"/>
                                          </p:val>
                                        </p:tav>
                                        <p:tav tm="100000">
                                          <p:val>
                                            <p:fltVal val="0"/>
                                          </p:val>
                                        </p:tav>
                                      </p:tavLst>
                                    </p:anim>
                                    <p:anim calcmode="lin" valueType="num">
                                      <p:cBhvr>
                                        <p:cTn id="55" dur="500"/>
                                        <p:tgtEl>
                                          <p:spTgt spid="280"/>
                                        </p:tgtEl>
                                        <p:attrNameLst>
                                          <p:attrName>ppt_h</p:attrName>
                                        </p:attrNameLst>
                                      </p:cBhvr>
                                      <p:tavLst>
                                        <p:tav tm="0">
                                          <p:val>
                                            <p:strVal val="ppt_h"/>
                                          </p:val>
                                        </p:tav>
                                        <p:tav tm="100000">
                                          <p:val>
                                            <p:fltVal val="0"/>
                                          </p:val>
                                        </p:tav>
                                      </p:tavLst>
                                    </p:anim>
                                    <p:animEffect transition="out" filter="fade">
                                      <p:cBhvr>
                                        <p:cTn id="56" dur="500"/>
                                        <p:tgtEl>
                                          <p:spTgt spid="280"/>
                                        </p:tgtEl>
                                      </p:cBhvr>
                                    </p:animEffect>
                                    <p:set>
                                      <p:cBhvr>
                                        <p:cTn id="57" dur="1" fill="hold">
                                          <p:stCondLst>
                                            <p:cond delay="499"/>
                                          </p:stCondLst>
                                        </p:cTn>
                                        <p:tgtEl>
                                          <p:spTgt spid="28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7" grpId="1" animBg="1"/>
      <p:bldP spid="118" grpId="0" animBg="1"/>
      <p:bldP spid="118" grpId="1" animBg="1"/>
      <p:bldP spid="3" grpId="0" animBg="1"/>
      <p:bldP spid="279" grpId="0" animBg="1"/>
      <p:bldP spid="279" grpId="1" animBg="1"/>
      <p:bldP spid="280" grpId="0" animBg="1"/>
      <p:bldP spid="28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3103419" y="2589106"/>
            <a:ext cx="669174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lgn="l" eaLnBrk="1" hangingPunct="1">
              <a:spcBef>
                <a:spcPct val="50000"/>
              </a:spcBef>
              <a:buFontTx/>
              <a:buChar char="-"/>
            </a:pPr>
            <a:r>
              <a:rPr lang="en-US" altLang="vi-VN" sz="2800" dirty="0" smtClean="0">
                <a:latin typeface="Times New Roman" panose="02020603050405020304" pitchFamily="18" charset="0"/>
              </a:rPr>
              <a:t>Học </a:t>
            </a:r>
            <a:r>
              <a:rPr lang="en-US" altLang="vi-VN" sz="2800" dirty="0">
                <a:latin typeface="Times New Roman" panose="02020603050405020304" pitchFamily="18" charset="0"/>
              </a:rPr>
              <a:t>thuộc bài </a:t>
            </a:r>
            <a:endParaRPr lang="en-US" altLang="vi-VN" sz="2800" dirty="0" smtClean="0">
              <a:latin typeface="Times New Roman" panose="02020603050405020304" pitchFamily="18" charset="0"/>
            </a:endParaRPr>
          </a:p>
          <a:p>
            <a:pPr marL="457200" indent="-457200" algn="l" eaLnBrk="1" hangingPunct="1">
              <a:spcBef>
                <a:spcPct val="50000"/>
              </a:spcBef>
              <a:buFontTx/>
              <a:buChar char="-"/>
            </a:pPr>
            <a:r>
              <a:rPr lang="en-US" altLang="vi-VN" sz="2800" dirty="0" smtClean="0">
                <a:latin typeface="Times New Roman" panose="02020603050405020304" pitchFamily="18" charset="0"/>
              </a:rPr>
              <a:t>làm </a:t>
            </a:r>
            <a:r>
              <a:rPr lang="en-US" altLang="vi-VN" sz="2800" dirty="0">
                <a:latin typeface="Times New Roman" panose="02020603050405020304" pitchFamily="18" charset="0"/>
              </a:rPr>
              <a:t>các bài tập </a:t>
            </a:r>
            <a:r>
              <a:rPr lang="en-US" altLang="vi-VN" sz="2800" dirty="0" smtClean="0">
                <a:latin typeface="Times New Roman" panose="02020603050405020304" pitchFamily="18" charset="0"/>
              </a:rPr>
              <a:t>SBT.</a:t>
            </a:r>
          </a:p>
          <a:p>
            <a:pPr marL="457200" indent="-457200" algn="l" eaLnBrk="1" hangingPunct="1">
              <a:spcBef>
                <a:spcPct val="50000"/>
              </a:spcBef>
              <a:buFontTx/>
              <a:buChar char="-"/>
            </a:pPr>
            <a:r>
              <a:rPr lang="en-US" altLang="vi-VN" sz="2800" dirty="0" smtClean="0">
                <a:latin typeface="Times New Roman" panose="02020603050405020304" pitchFamily="18" charset="0"/>
              </a:rPr>
              <a:t>Xem </a:t>
            </a:r>
            <a:r>
              <a:rPr lang="en-US" altLang="vi-VN" sz="2800" dirty="0">
                <a:latin typeface="Times New Roman" panose="02020603050405020304" pitchFamily="18" charset="0"/>
              </a:rPr>
              <a:t>trước </a:t>
            </a:r>
            <a:r>
              <a:rPr lang="en-US" altLang="vi-VN" sz="2800" dirty="0" smtClean="0">
                <a:latin typeface="Times New Roman" panose="02020603050405020304" pitchFamily="18" charset="0"/>
              </a:rPr>
              <a:t>bài 33: Dòng </a:t>
            </a:r>
            <a:r>
              <a:rPr lang="en-US" altLang="vi-VN" sz="2800" dirty="0">
                <a:latin typeface="Times New Roman" panose="02020603050405020304" pitchFamily="18" charset="0"/>
              </a:rPr>
              <a:t>điện xoay chiều.</a:t>
            </a:r>
          </a:p>
        </p:txBody>
      </p:sp>
      <p:sp>
        <p:nvSpPr>
          <p:cNvPr id="5" name="AutoShape 6"/>
          <p:cNvSpPr>
            <a:spLocks noChangeArrowheads="1"/>
          </p:cNvSpPr>
          <p:nvPr/>
        </p:nvSpPr>
        <p:spPr bwMode="auto">
          <a:xfrm>
            <a:off x="4496997" y="1726335"/>
            <a:ext cx="3968129"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b="1" dirty="0" smtClean="0">
                <a:solidFill>
                  <a:srgbClr val="3333FF"/>
                </a:solidFill>
                <a:latin typeface="Times New Roman" panose="02020603050405020304" pitchFamily="18" charset="0"/>
              </a:rPr>
              <a:t>HƯỚNG DẪN VỀ NHÀ</a:t>
            </a:r>
            <a:endParaRPr lang="en-US" altLang="vi-VN" b="1" dirty="0">
              <a:solidFill>
                <a:srgbClr val="FF0000"/>
              </a:solidFill>
            </a:endParaRPr>
          </a:p>
        </p:txBody>
      </p:sp>
    </p:spTree>
    <p:extLst>
      <p:ext uri="{BB962C8B-B14F-4D97-AF65-F5344CB8AC3E}">
        <p14:creationId xmlns:p14="http://schemas.microsoft.com/office/powerpoint/2010/main" val="534175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2" descr="background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6537" y="2043144"/>
            <a:ext cx="10084443" cy="37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840941" y="394298"/>
            <a:ext cx="2563812" cy="769441"/>
          </a:xfrm>
          <a:prstGeom prst="rect">
            <a:avLst/>
          </a:prstGeom>
          <a:noFill/>
          <a:ln w="9525">
            <a:noFill/>
            <a:miter lim="800000"/>
            <a:headEnd/>
            <a:tailEnd/>
          </a:ln>
          <a:effectLst/>
        </p:spPr>
        <p:txBody>
          <a:bodyPr>
            <a:spAutoFit/>
          </a:bodyPr>
          <a:lstStyle/>
          <a:p>
            <a:pPr algn="l">
              <a:spcBef>
                <a:spcPct val="50000"/>
              </a:spcBef>
              <a:defRPr/>
            </a:pPr>
            <a:r>
              <a:rPr lang="en-US" sz="4400" b="1" i="1" dirty="0" smtClean="0">
                <a:solidFill>
                  <a:srgbClr val="FF0000"/>
                </a:solidFill>
                <a:effectLst>
                  <a:outerShdw blurRad="38100" dist="38100" dir="2700000" algn="tl">
                    <a:srgbClr val="C0C0C0"/>
                  </a:outerShdw>
                </a:effectLst>
                <a:latin typeface="Arial" charset="0"/>
                <a:cs typeface="Arial" charset="0"/>
              </a:rPr>
              <a:t>Tiết 38:</a:t>
            </a:r>
            <a:endParaRPr lang="en-US" sz="4400" b="1" i="1" dirty="0">
              <a:solidFill>
                <a:srgbClr val="FF0000"/>
              </a:solidFill>
              <a:effectLst>
                <a:outerShdw blurRad="38100" dist="38100" dir="2700000" algn="tl">
                  <a:srgbClr val="C0C0C0"/>
                </a:outerShdw>
              </a:effectLst>
              <a:latin typeface="Arial" charset="0"/>
              <a:cs typeface="Arial" charset="0"/>
            </a:endParaRPr>
          </a:p>
        </p:txBody>
      </p:sp>
      <p:sp>
        <p:nvSpPr>
          <p:cNvPr id="3079" name="Text Box 7"/>
          <p:cNvSpPr txBox="1">
            <a:spLocks noChangeArrowheads="1"/>
          </p:cNvSpPr>
          <p:nvPr/>
        </p:nvSpPr>
        <p:spPr bwMode="auto">
          <a:xfrm>
            <a:off x="489017" y="1335258"/>
            <a:ext cx="11327642" cy="707886"/>
          </a:xfrm>
          <a:prstGeom prst="rect">
            <a:avLst/>
          </a:prstGeom>
          <a:noFill/>
          <a:ln w="9525">
            <a:noFill/>
            <a:miter lim="800000"/>
            <a:headEnd/>
            <a:tailEnd/>
          </a:ln>
          <a:effectLst/>
        </p:spPr>
        <p:txBody>
          <a:bodyPr wrap="square">
            <a:spAutoFit/>
          </a:bodyPr>
          <a:lstStyle/>
          <a:p>
            <a:pPr algn="ctr">
              <a:spcBef>
                <a:spcPct val="50000"/>
              </a:spcBef>
              <a:defRPr/>
            </a:pPr>
            <a:r>
              <a:rPr lang="en-US" sz="4000" b="1" dirty="0" smtClean="0">
                <a:solidFill>
                  <a:srgbClr val="800000"/>
                </a:solidFill>
                <a:effectLst>
                  <a:outerShdw blurRad="38100" dist="38100" dir="2700000" algn="tl">
                    <a:srgbClr val="C0C0C0"/>
                  </a:outerShdw>
                </a:effectLst>
                <a:latin typeface="Arial" charset="0"/>
                <a:cs typeface="Arial" charset="0"/>
              </a:rPr>
              <a:t>ĐIỀU KIỆN XUẤT HIỆN DÒNG ĐIỆN CẢM ỨNG</a:t>
            </a:r>
            <a:endParaRPr lang="en-US" sz="4000" b="1" i="1" dirty="0">
              <a:solidFill>
                <a:srgbClr val="800000"/>
              </a:solidFill>
              <a:effectLst>
                <a:outerShdw blurRad="38100" dist="38100" dir="2700000" algn="tl">
                  <a:srgbClr val="C0C0C0"/>
                </a:outerShdw>
              </a:effectLst>
              <a:latin typeface="Arial" charset="0"/>
              <a:cs typeface="Arial" charset="0"/>
            </a:endParaRPr>
          </a:p>
        </p:txBody>
      </p:sp>
      <p:grpSp>
        <p:nvGrpSpPr>
          <p:cNvPr id="3" name="Group 2"/>
          <p:cNvGrpSpPr/>
          <p:nvPr/>
        </p:nvGrpSpPr>
        <p:grpSpPr>
          <a:xfrm>
            <a:off x="2996310" y="2751030"/>
            <a:ext cx="6400800" cy="2057400"/>
            <a:chOff x="3124200" y="3429000"/>
            <a:chExt cx="6400800" cy="2057400"/>
          </a:xfrm>
        </p:grpSpPr>
        <p:sp>
          <p:nvSpPr>
            <p:cNvPr id="130" name="Arc 49"/>
            <p:cNvSpPr>
              <a:spLocks/>
            </p:cNvSpPr>
            <p:nvPr/>
          </p:nvSpPr>
          <p:spPr bwMode="auto">
            <a:xfrm flipH="1">
              <a:off x="3589338" y="3436939"/>
              <a:ext cx="468312" cy="1978025"/>
            </a:xfrm>
            <a:custGeom>
              <a:avLst/>
              <a:gdLst>
                <a:gd name="T0" fmla="*/ 9420204 w 21600"/>
                <a:gd name="T1" fmla="*/ 90703424 h 43136"/>
                <a:gd name="T2" fmla="*/ 9873838 w 21600"/>
                <a:gd name="T3" fmla="*/ 0 h 43136"/>
                <a:gd name="T4" fmla="*/ 10153525 w 21600"/>
                <a:gd name="T5" fmla="*/ 45402176 h 43136"/>
                <a:gd name="T6" fmla="*/ 0 60000 65536"/>
                <a:gd name="T7" fmla="*/ 0 60000 65536"/>
                <a:gd name="T8" fmla="*/ 0 60000 65536"/>
              </a:gdLst>
              <a:ahLst/>
              <a:cxnLst>
                <a:cxn ang="T6">
                  <a:pos x="T0" y="T1"/>
                </a:cxn>
                <a:cxn ang="T7">
                  <a:pos x="T2" y="T3"/>
                </a:cxn>
                <a:cxn ang="T8">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lnTo>
                    <a:pt x="20040" y="43135"/>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1" name="Arc 50"/>
            <p:cNvSpPr>
              <a:spLocks/>
            </p:cNvSpPr>
            <p:nvPr/>
          </p:nvSpPr>
          <p:spPr bwMode="auto">
            <a:xfrm flipH="1">
              <a:off x="3417888" y="3430588"/>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2" name="Arc 51"/>
            <p:cNvSpPr>
              <a:spLocks/>
            </p:cNvSpPr>
            <p:nvPr/>
          </p:nvSpPr>
          <p:spPr bwMode="auto">
            <a:xfrm flipH="1">
              <a:off x="3529013" y="3438525"/>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3" name="Arc 52"/>
            <p:cNvSpPr>
              <a:spLocks/>
            </p:cNvSpPr>
            <p:nvPr/>
          </p:nvSpPr>
          <p:spPr bwMode="auto">
            <a:xfrm flipH="1">
              <a:off x="3632200" y="3438525"/>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4" name="Arc 53"/>
            <p:cNvSpPr>
              <a:spLocks/>
            </p:cNvSpPr>
            <p:nvPr/>
          </p:nvSpPr>
          <p:spPr bwMode="auto">
            <a:xfrm flipH="1">
              <a:off x="3735388" y="3438525"/>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5" name="Arc 54"/>
            <p:cNvSpPr>
              <a:spLocks/>
            </p:cNvSpPr>
            <p:nvPr/>
          </p:nvSpPr>
          <p:spPr bwMode="auto">
            <a:xfrm flipH="1">
              <a:off x="4116388" y="3438525"/>
              <a:ext cx="468312" cy="1766888"/>
            </a:xfrm>
            <a:custGeom>
              <a:avLst/>
              <a:gdLst>
                <a:gd name="T0" fmla="*/ 3848462 w 21600"/>
                <a:gd name="T1" fmla="*/ 81039722 h 38523"/>
                <a:gd name="T2" fmla="*/ 9873838 w 21600"/>
                <a:gd name="T3" fmla="*/ 0 h 38523"/>
                <a:gd name="T4" fmla="*/ 10153525 w 21600"/>
                <a:gd name="T5" fmla="*/ 45422456 h 38523"/>
                <a:gd name="T6" fmla="*/ 0 60000 65536"/>
                <a:gd name="T7" fmla="*/ 0 60000 65536"/>
                <a:gd name="T8" fmla="*/ 0 60000 65536"/>
              </a:gdLst>
              <a:ahLst/>
              <a:cxnLst>
                <a:cxn ang="T6">
                  <a:pos x="T0" y="T1"/>
                </a:cxn>
                <a:cxn ang="T7">
                  <a:pos x="T2" y="T3"/>
                </a:cxn>
                <a:cxn ang="T8">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lnTo>
                    <a:pt x="8187" y="3852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36" name="Group 55"/>
            <p:cNvGrpSpPr>
              <a:grpSpLocks/>
            </p:cNvGrpSpPr>
            <p:nvPr/>
          </p:nvGrpSpPr>
          <p:grpSpPr bwMode="auto">
            <a:xfrm>
              <a:off x="3124200" y="3429000"/>
              <a:ext cx="1023938" cy="1968500"/>
              <a:chOff x="2626" y="733"/>
              <a:chExt cx="645" cy="1240"/>
            </a:xfrm>
          </p:grpSpPr>
          <p:sp>
            <p:nvSpPr>
              <p:cNvPr id="137" name="Arc 56"/>
              <p:cNvSpPr>
                <a:spLocks/>
              </p:cNvSpPr>
              <p:nvPr/>
            </p:nvSpPr>
            <p:spPr bwMode="auto">
              <a:xfrm flipH="1">
                <a:off x="2626" y="737"/>
                <a:ext cx="313" cy="1146"/>
              </a:xfrm>
              <a:custGeom>
                <a:avLst/>
                <a:gdLst>
                  <a:gd name="T0" fmla="*/ 0 w 22813"/>
                  <a:gd name="T1" fmla="*/ 0 h 39652"/>
                  <a:gd name="T2" fmla="*/ 2 w 22813"/>
                  <a:gd name="T3" fmla="*/ 33 h 39652"/>
                  <a:gd name="T4" fmla="*/ 0 w 22813"/>
                  <a:gd name="T5" fmla="*/ 18 h 39652"/>
                  <a:gd name="T6" fmla="*/ 0 60000 65536"/>
                  <a:gd name="T7" fmla="*/ 0 60000 65536"/>
                  <a:gd name="T8" fmla="*/ 0 60000 65536"/>
                </a:gdLst>
                <a:ahLst/>
                <a:cxnLst>
                  <a:cxn ang="T6">
                    <a:pos x="T0" y="T1"/>
                  </a:cxn>
                  <a:cxn ang="T7">
                    <a:pos x="T2" y="T3"/>
                  </a:cxn>
                  <a:cxn ang="T8">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8" name="Arc 57"/>
              <p:cNvSpPr>
                <a:spLocks/>
              </p:cNvSpPr>
              <p:nvPr/>
            </p:nvSpPr>
            <p:spPr bwMode="auto">
              <a:xfrm flipH="1">
                <a:off x="2693" y="733"/>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9" name="Arc 58"/>
              <p:cNvSpPr>
                <a:spLocks/>
              </p:cNvSpPr>
              <p:nvPr/>
            </p:nvSpPr>
            <p:spPr bwMode="auto">
              <a:xfrm flipH="1">
                <a:off x="276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0" name="Arc 59"/>
              <p:cNvSpPr>
                <a:spLocks/>
              </p:cNvSpPr>
              <p:nvPr/>
            </p:nvSpPr>
            <p:spPr bwMode="auto">
              <a:xfrm flipH="1">
                <a:off x="2828"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1" name="Arc 60"/>
              <p:cNvSpPr>
                <a:spLocks/>
              </p:cNvSpPr>
              <p:nvPr/>
            </p:nvSpPr>
            <p:spPr bwMode="auto">
              <a:xfrm flipH="1">
                <a:off x="289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2" name="Arc 61"/>
              <p:cNvSpPr>
                <a:spLocks/>
              </p:cNvSpPr>
              <p:nvPr/>
            </p:nvSpPr>
            <p:spPr bwMode="auto">
              <a:xfrm flipH="1">
                <a:off x="2958" y="738"/>
                <a:ext cx="313" cy="1235"/>
              </a:xfrm>
              <a:custGeom>
                <a:avLst/>
                <a:gdLst>
                  <a:gd name="T0" fmla="*/ 0 w 22813"/>
                  <a:gd name="T1" fmla="*/ 0 h 42699"/>
                  <a:gd name="T2" fmla="*/ 1 w 22813"/>
                  <a:gd name="T3" fmla="*/ 36 h 42699"/>
                  <a:gd name="T4" fmla="*/ 0 w 22813"/>
                  <a:gd name="T5" fmla="*/ 18 h 42699"/>
                  <a:gd name="T6" fmla="*/ 0 60000 65536"/>
                  <a:gd name="T7" fmla="*/ 0 60000 65536"/>
                  <a:gd name="T8" fmla="*/ 0 60000 65536"/>
                </a:gdLst>
                <a:ahLst/>
                <a:cxnLst>
                  <a:cxn ang="T6">
                    <a:pos x="T0" y="T1"/>
                  </a:cxn>
                  <a:cxn ang="T7">
                    <a:pos x="T2" y="T3"/>
                  </a:cxn>
                  <a:cxn ang="T8">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43" name="Group 8"/>
            <p:cNvGrpSpPr>
              <a:grpSpLocks/>
            </p:cNvGrpSpPr>
            <p:nvPr/>
          </p:nvGrpSpPr>
          <p:grpSpPr bwMode="auto">
            <a:xfrm>
              <a:off x="3352800" y="3962400"/>
              <a:ext cx="6172200" cy="1524000"/>
              <a:chOff x="0" y="1440"/>
              <a:chExt cx="5472" cy="1488"/>
            </a:xfrm>
          </p:grpSpPr>
          <p:sp>
            <p:nvSpPr>
              <p:cNvPr id="144" name="AutoShape 9"/>
              <p:cNvSpPr>
                <a:spLocks noChangeArrowheads="1"/>
              </p:cNvSpPr>
              <p:nvPr/>
            </p:nvSpPr>
            <p:spPr bwMode="auto">
              <a:xfrm>
                <a:off x="0" y="1440"/>
                <a:ext cx="5472" cy="1488"/>
              </a:xfrm>
              <a:prstGeom prst="parallelogram">
                <a:avLst>
                  <a:gd name="adj" fmla="val 91935"/>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145" name="Group 10"/>
              <p:cNvGrpSpPr>
                <a:grpSpLocks/>
              </p:cNvGrpSpPr>
              <p:nvPr/>
            </p:nvGrpSpPr>
            <p:grpSpPr bwMode="auto">
              <a:xfrm>
                <a:off x="768" y="1632"/>
                <a:ext cx="3792" cy="1152"/>
                <a:chOff x="0" y="2064"/>
                <a:chExt cx="5424" cy="1152"/>
              </a:xfrm>
            </p:grpSpPr>
            <p:sp>
              <p:nvSpPr>
                <p:cNvPr id="146" name="Oval 11"/>
                <p:cNvSpPr>
                  <a:spLocks noChangeArrowheads="1"/>
                </p:cNvSpPr>
                <p:nvPr/>
              </p:nvSpPr>
              <p:spPr bwMode="auto">
                <a:xfrm>
                  <a:off x="963" y="2064"/>
                  <a:ext cx="4461" cy="440"/>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47" name="Line 12"/>
                <p:cNvSpPr>
                  <a:spLocks noChangeShapeType="1"/>
                </p:cNvSpPr>
                <p:nvPr/>
              </p:nvSpPr>
              <p:spPr bwMode="auto">
                <a:xfrm>
                  <a:off x="3863" y="2508"/>
                  <a:ext cx="1561" cy="3"/>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8" name="Oval 13"/>
                <p:cNvSpPr>
                  <a:spLocks noChangeArrowheads="1"/>
                </p:cNvSpPr>
                <p:nvPr/>
              </p:nvSpPr>
              <p:spPr bwMode="auto">
                <a:xfrm>
                  <a:off x="2609" y="2339"/>
                  <a:ext cx="1410" cy="1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a:latin typeface="Tahoma" panose="020B0604030504040204" pitchFamily="34" charset="0"/>
                  </a:endParaRPr>
                </a:p>
              </p:txBody>
            </p:sp>
            <p:sp>
              <p:nvSpPr>
                <p:cNvPr id="149" name="Oval 14"/>
                <p:cNvSpPr>
                  <a:spLocks noChangeArrowheads="1"/>
                </p:cNvSpPr>
                <p:nvPr/>
              </p:nvSpPr>
              <p:spPr bwMode="auto">
                <a:xfrm>
                  <a:off x="2361" y="2301"/>
                  <a:ext cx="1814" cy="17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0" name="Oval 15"/>
                <p:cNvSpPr>
                  <a:spLocks noChangeArrowheads="1"/>
                </p:cNvSpPr>
                <p:nvPr/>
              </p:nvSpPr>
              <p:spPr bwMode="auto">
                <a:xfrm>
                  <a:off x="2107" y="2233"/>
                  <a:ext cx="2615" cy="24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1" name="Oval 16"/>
                <p:cNvSpPr>
                  <a:spLocks noChangeArrowheads="1"/>
                </p:cNvSpPr>
                <p:nvPr/>
              </p:nvSpPr>
              <p:spPr bwMode="auto">
                <a:xfrm>
                  <a:off x="1989" y="2203"/>
                  <a:ext cx="2459" cy="27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2" name="Oval 17"/>
                <p:cNvSpPr>
                  <a:spLocks noChangeArrowheads="1"/>
                </p:cNvSpPr>
                <p:nvPr/>
              </p:nvSpPr>
              <p:spPr bwMode="auto">
                <a:xfrm>
                  <a:off x="220" y="2538"/>
                  <a:ext cx="4970" cy="678"/>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3" name="Oval 18"/>
                <p:cNvSpPr>
                  <a:spLocks noChangeArrowheads="1"/>
                </p:cNvSpPr>
                <p:nvPr/>
              </p:nvSpPr>
              <p:spPr bwMode="auto">
                <a:xfrm>
                  <a:off x="2497" y="2545"/>
                  <a:ext cx="1483" cy="144"/>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4" name="Oval 19"/>
                <p:cNvSpPr>
                  <a:spLocks noChangeArrowheads="1"/>
                </p:cNvSpPr>
                <p:nvPr/>
              </p:nvSpPr>
              <p:spPr bwMode="auto">
                <a:xfrm>
                  <a:off x="2213" y="2545"/>
                  <a:ext cx="1923" cy="23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5" name="Oval 20"/>
                <p:cNvSpPr>
                  <a:spLocks noChangeArrowheads="1"/>
                </p:cNvSpPr>
                <p:nvPr/>
              </p:nvSpPr>
              <p:spPr bwMode="auto">
                <a:xfrm>
                  <a:off x="1984" y="2504"/>
                  <a:ext cx="2308" cy="3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6" name="Oval 21"/>
                <p:cNvSpPr>
                  <a:spLocks noChangeArrowheads="1"/>
                </p:cNvSpPr>
                <p:nvPr/>
              </p:nvSpPr>
              <p:spPr bwMode="auto">
                <a:xfrm>
                  <a:off x="1327" y="2538"/>
                  <a:ext cx="3395" cy="50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7" name="Line 22"/>
                <p:cNvSpPr>
                  <a:spLocks noChangeShapeType="1"/>
                </p:cNvSpPr>
                <p:nvPr/>
              </p:nvSpPr>
              <p:spPr bwMode="auto">
                <a:xfrm flipH="1" flipV="1">
                  <a:off x="0" y="2501"/>
                  <a:ext cx="2614" cy="7"/>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8" name="Oval 23"/>
                <p:cNvSpPr>
                  <a:spLocks noChangeArrowheads="1"/>
                </p:cNvSpPr>
                <p:nvPr/>
              </p:nvSpPr>
              <p:spPr bwMode="auto">
                <a:xfrm>
                  <a:off x="1756" y="2135"/>
                  <a:ext cx="3473" cy="33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59" name="Line 24"/>
                <p:cNvSpPr>
                  <a:spLocks noChangeShapeType="1"/>
                </p:cNvSpPr>
                <p:nvPr/>
              </p:nvSpPr>
              <p:spPr bwMode="auto">
                <a:xfrm flipH="1" flipV="1">
                  <a:off x="728" y="2501"/>
                  <a:ext cx="91" cy="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0" name="Line 25"/>
                <p:cNvSpPr>
                  <a:spLocks noChangeShapeType="1"/>
                </p:cNvSpPr>
                <p:nvPr/>
              </p:nvSpPr>
              <p:spPr bwMode="auto">
                <a:xfrm flipH="1">
                  <a:off x="748" y="2640"/>
                  <a:ext cx="123" cy="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1" name="Line 26"/>
                <p:cNvSpPr>
                  <a:spLocks noChangeShapeType="1"/>
                </p:cNvSpPr>
                <p:nvPr/>
              </p:nvSpPr>
              <p:spPr bwMode="auto">
                <a:xfrm flipH="1">
                  <a:off x="1454" y="2673"/>
                  <a:ext cx="68"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2" name="Line 27"/>
                <p:cNvSpPr>
                  <a:spLocks noChangeShapeType="1"/>
                </p:cNvSpPr>
                <p:nvPr/>
              </p:nvSpPr>
              <p:spPr bwMode="auto">
                <a:xfrm flipH="1">
                  <a:off x="1781" y="2640"/>
                  <a:ext cx="92" cy="4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 name="Line 28"/>
                <p:cNvSpPr>
                  <a:spLocks noChangeShapeType="1"/>
                </p:cNvSpPr>
                <p:nvPr/>
              </p:nvSpPr>
              <p:spPr bwMode="auto">
                <a:xfrm flipH="1">
                  <a:off x="1990" y="2606"/>
                  <a:ext cx="66"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 name="Line 29"/>
                <p:cNvSpPr>
                  <a:spLocks noChangeShapeType="1"/>
                </p:cNvSpPr>
                <p:nvPr/>
              </p:nvSpPr>
              <p:spPr bwMode="auto">
                <a:xfrm flipH="1">
                  <a:off x="2224" y="2606"/>
                  <a:ext cx="92"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5" name="Line 30"/>
                <p:cNvSpPr>
                  <a:spLocks noChangeShapeType="1"/>
                </p:cNvSpPr>
                <p:nvPr/>
              </p:nvSpPr>
              <p:spPr bwMode="auto">
                <a:xfrm flipH="1">
                  <a:off x="2523" y="2572"/>
                  <a:ext cx="91"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6" name="Line 31"/>
                <p:cNvSpPr>
                  <a:spLocks noChangeShapeType="1"/>
                </p:cNvSpPr>
                <p:nvPr/>
              </p:nvSpPr>
              <p:spPr bwMode="auto">
                <a:xfrm flipH="1" flipV="1">
                  <a:off x="989" y="2324"/>
                  <a:ext cx="65"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7" name="Line 32"/>
                <p:cNvSpPr>
                  <a:spLocks noChangeShapeType="1"/>
                </p:cNvSpPr>
                <p:nvPr/>
              </p:nvSpPr>
              <p:spPr bwMode="auto">
                <a:xfrm flipH="1" flipV="1">
                  <a:off x="1756" y="2335"/>
                  <a:ext cx="117"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8" name="Line 33"/>
                <p:cNvSpPr>
                  <a:spLocks noChangeShapeType="1"/>
                </p:cNvSpPr>
                <p:nvPr/>
              </p:nvSpPr>
              <p:spPr bwMode="auto">
                <a:xfrm flipH="1" flipV="1">
                  <a:off x="1984" y="2350"/>
                  <a:ext cx="84"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9" name="Line 34"/>
                <p:cNvSpPr>
                  <a:spLocks noChangeShapeType="1"/>
                </p:cNvSpPr>
                <p:nvPr/>
              </p:nvSpPr>
              <p:spPr bwMode="auto">
                <a:xfrm flipH="1" flipV="1">
                  <a:off x="2119" y="2369"/>
                  <a:ext cx="9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0" name="Line 35"/>
                <p:cNvSpPr>
                  <a:spLocks noChangeShapeType="1"/>
                </p:cNvSpPr>
                <p:nvPr/>
              </p:nvSpPr>
              <p:spPr bwMode="auto">
                <a:xfrm flipH="1" flipV="1">
                  <a:off x="2341" y="2403"/>
                  <a:ext cx="8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1" name="Oval 36"/>
                <p:cNvSpPr>
                  <a:spLocks noChangeArrowheads="1"/>
                </p:cNvSpPr>
                <p:nvPr/>
              </p:nvSpPr>
              <p:spPr bwMode="auto">
                <a:xfrm>
                  <a:off x="1703" y="2538"/>
                  <a:ext cx="2667" cy="40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72" name="Line 37"/>
                <p:cNvSpPr>
                  <a:spLocks noChangeShapeType="1"/>
                </p:cNvSpPr>
                <p:nvPr/>
              </p:nvSpPr>
              <p:spPr bwMode="auto">
                <a:xfrm flipH="1" flipV="1">
                  <a:off x="2609" y="2403"/>
                  <a:ext cx="83" cy="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73" name="Rectangle 38"/>
                <p:cNvSpPr>
                  <a:spLocks noChangeArrowheads="1"/>
                </p:cNvSpPr>
                <p:nvPr/>
              </p:nvSpPr>
              <p:spPr bwMode="auto">
                <a:xfrm>
                  <a:off x="2613" y="2471"/>
                  <a:ext cx="588" cy="101"/>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174" name="Rectangle 39"/>
                <p:cNvSpPr>
                  <a:spLocks noChangeArrowheads="1"/>
                </p:cNvSpPr>
                <p:nvPr/>
              </p:nvSpPr>
              <p:spPr bwMode="auto">
                <a:xfrm>
                  <a:off x="3119" y="2471"/>
                  <a:ext cx="588" cy="101"/>
                </a:xfrm>
                <a:prstGeom prst="rect">
                  <a:avLst/>
                </a:pr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grpSp>
      </p:grpSp>
    </p:spTree>
    <p:extLst>
      <p:ext uri="{BB962C8B-B14F-4D97-AF65-F5344CB8AC3E}">
        <p14:creationId xmlns:p14="http://schemas.microsoft.com/office/powerpoint/2010/main" val="359466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35"/>
          <p:cNvSpPr>
            <a:spLocks noChangeArrowheads="1"/>
          </p:cNvSpPr>
          <p:nvPr/>
        </p:nvSpPr>
        <p:spPr bwMode="auto">
          <a:xfrm>
            <a:off x="1524000" y="2860675"/>
            <a:ext cx="8610600" cy="2590800"/>
          </a:xfrm>
          <a:prstGeom prst="parallelogram">
            <a:avLst>
              <a:gd name="adj" fmla="val 98398"/>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4099" name="Group 37"/>
          <p:cNvGrpSpPr>
            <a:grpSpLocks/>
          </p:cNvGrpSpPr>
          <p:nvPr/>
        </p:nvGrpSpPr>
        <p:grpSpPr bwMode="auto">
          <a:xfrm>
            <a:off x="4327525" y="4354514"/>
            <a:ext cx="1576388" cy="1169987"/>
            <a:chOff x="1968" y="2688"/>
            <a:chExt cx="1008" cy="1067"/>
          </a:xfrm>
        </p:grpSpPr>
        <p:sp>
          <p:nvSpPr>
            <p:cNvPr id="4147" name="Arc 38"/>
            <p:cNvSpPr>
              <a:spLocks/>
            </p:cNvSpPr>
            <p:nvPr/>
          </p:nvSpPr>
          <p:spPr bwMode="auto">
            <a:xfrm flipH="1">
              <a:off x="2016" y="2694"/>
              <a:ext cx="932" cy="1055"/>
            </a:xfrm>
            <a:custGeom>
              <a:avLst/>
              <a:gdLst>
                <a:gd name="T0" fmla="*/ 24 w 36775"/>
                <a:gd name="T1" fmla="*/ 27 h 21600"/>
                <a:gd name="T2" fmla="*/ 0 w 36775"/>
                <a:gd name="T3" fmla="*/ 27 h 21600"/>
                <a:gd name="T4" fmla="*/ 12 w 36775"/>
                <a:gd name="T5" fmla="*/ 0 h 21600"/>
                <a:gd name="T6" fmla="*/ 0 60000 65536"/>
                <a:gd name="T7" fmla="*/ 0 60000 65536"/>
                <a:gd name="T8" fmla="*/ 0 60000 65536"/>
              </a:gdLst>
              <a:ahLst/>
              <a:cxnLst>
                <a:cxn ang="T6">
                  <a:pos x="T0" y="T1"/>
                </a:cxn>
                <a:cxn ang="T7">
                  <a:pos x="T2" y="T3"/>
                </a:cxn>
                <a:cxn ang="T8">
                  <a:pos x="T4" y="T5"/>
                </a:cxn>
              </a:cxnLst>
              <a:rect l="0" t="0" r="r" b="b"/>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8" name="Arc 39"/>
            <p:cNvSpPr>
              <a:spLocks/>
            </p:cNvSpPr>
            <p:nvPr/>
          </p:nvSpPr>
          <p:spPr bwMode="auto">
            <a:xfrm flipH="1">
              <a:off x="1995" y="2700"/>
              <a:ext cx="933" cy="1055"/>
            </a:xfrm>
            <a:custGeom>
              <a:avLst/>
              <a:gdLst>
                <a:gd name="T0" fmla="*/ 24 w 36820"/>
                <a:gd name="T1" fmla="*/ 27 h 21600"/>
                <a:gd name="T2" fmla="*/ 0 w 36820"/>
                <a:gd name="T3" fmla="*/ 27 h 21600"/>
                <a:gd name="T4" fmla="*/ 12 w 36820"/>
                <a:gd name="T5" fmla="*/ 0 h 21600"/>
                <a:gd name="T6" fmla="*/ 0 60000 65536"/>
                <a:gd name="T7" fmla="*/ 0 60000 65536"/>
                <a:gd name="T8" fmla="*/ 0 60000 65536"/>
              </a:gdLst>
              <a:ahLst/>
              <a:cxnLst>
                <a:cxn ang="T6">
                  <a:pos x="T0" y="T1"/>
                </a:cxn>
                <a:cxn ang="T7">
                  <a:pos x="T2" y="T3"/>
                </a:cxn>
                <a:cxn ang="T8">
                  <a:pos x="T4" y="T5"/>
                </a:cxn>
              </a:cxnLst>
              <a:rect l="0" t="0" r="r" b="b"/>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9" name="Arc 40"/>
            <p:cNvSpPr>
              <a:spLocks/>
            </p:cNvSpPr>
            <p:nvPr/>
          </p:nvSpPr>
          <p:spPr bwMode="auto">
            <a:xfrm flipH="1">
              <a:off x="2043" y="2688"/>
              <a:ext cx="933" cy="1055"/>
            </a:xfrm>
            <a:custGeom>
              <a:avLst/>
              <a:gdLst>
                <a:gd name="T0" fmla="*/ 24 w 36817"/>
                <a:gd name="T1" fmla="*/ 27 h 21600"/>
                <a:gd name="T2" fmla="*/ 0 w 36817"/>
                <a:gd name="T3" fmla="*/ 27 h 21600"/>
                <a:gd name="T4" fmla="*/ 12 w 36817"/>
                <a:gd name="T5" fmla="*/ 0 h 21600"/>
                <a:gd name="T6" fmla="*/ 0 60000 65536"/>
                <a:gd name="T7" fmla="*/ 0 60000 65536"/>
                <a:gd name="T8" fmla="*/ 0 60000 65536"/>
              </a:gdLst>
              <a:ahLst/>
              <a:cxnLst>
                <a:cxn ang="T6">
                  <a:pos x="T0" y="T1"/>
                </a:cxn>
                <a:cxn ang="T7">
                  <a:pos x="T2" y="T3"/>
                </a:cxn>
                <a:cxn ang="T8">
                  <a:pos x="T4" y="T5"/>
                </a:cxn>
              </a:cxnLst>
              <a:rect l="0" t="0" r="r" b="b"/>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50" name="Arc 41"/>
            <p:cNvSpPr>
              <a:spLocks/>
            </p:cNvSpPr>
            <p:nvPr/>
          </p:nvSpPr>
          <p:spPr bwMode="auto">
            <a:xfrm flipH="1">
              <a:off x="1968" y="2700"/>
              <a:ext cx="934" cy="1055"/>
            </a:xfrm>
            <a:custGeom>
              <a:avLst/>
              <a:gdLst>
                <a:gd name="T0" fmla="*/ 24 w 36894"/>
                <a:gd name="T1" fmla="*/ 27 h 21600"/>
                <a:gd name="T2" fmla="*/ 0 w 36894"/>
                <a:gd name="T3" fmla="*/ 27 h 21600"/>
                <a:gd name="T4" fmla="*/ 12 w 36894"/>
                <a:gd name="T5" fmla="*/ 0 h 21600"/>
                <a:gd name="T6" fmla="*/ 0 60000 65536"/>
                <a:gd name="T7" fmla="*/ 0 60000 65536"/>
                <a:gd name="T8" fmla="*/ 0 60000 65536"/>
              </a:gdLst>
              <a:ahLst/>
              <a:cxnLst>
                <a:cxn ang="T6">
                  <a:pos x="T0" y="T1"/>
                </a:cxn>
                <a:cxn ang="T7">
                  <a:pos x="T2" y="T3"/>
                </a:cxn>
                <a:cxn ang="T8">
                  <a:pos x="T4" y="T5"/>
                </a:cxn>
              </a:cxnLst>
              <a:rect l="0" t="0" r="r" b="b"/>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9252" name="Group 36"/>
          <p:cNvGrpSpPr>
            <a:grpSpLocks/>
          </p:cNvGrpSpPr>
          <p:nvPr/>
        </p:nvGrpSpPr>
        <p:grpSpPr bwMode="auto">
          <a:xfrm>
            <a:off x="4495800" y="3352800"/>
            <a:ext cx="6172200" cy="1524000"/>
            <a:chOff x="0" y="1440"/>
            <a:chExt cx="5472" cy="1488"/>
          </a:xfrm>
        </p:grpSpPr>
        <p:sp>
          <p:nvSpPr>
            <p:cNvPr id="4116" name="AutoShape 4"/>
            <p:cNvSpPr>
              <a:spLocks noChangeArrowheads="1"/>
            </p:cNvSpPr>
            <p:nvPr/>
          </p:nvSpPr>
          <p:spPr bwMode="auto">
            <a:xfrm>
              <a:off x="0" y="1440"/>
              <a:ext cx="5472" cy="1488"/>
            </a:xfrm>
            <a:prstGeom prst="parallelogram">
              <a:avLst>
                <a:gd name="adj" fmla="val 91935"/>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4117" name="Group 5"/>
            <p:cNvGrpSpPr>
              <a:grpSpLocks/>
            </p:cNvGrpSpPr>
            <p:nvPr/>
          </p:nvGrpSpPr>
          <p:grpSpPr bwMode="auto">
            <a:xfrm>
              <a:off x="768" y="1632"/>
              <a:ext cx="3792" cy="1152"/>
              <a:chOff x="0" y="2064"/>
              <a:chExt cx="5424" cy="1152"/>
            </a:xfrm>
          </p:grpSpPr>
          <p:sp>
            <p:nvSpPr>
              <p:cNvPr id="4118" name="Oval 6"/>
              <p:cNvSpPr>
                <a:spLocks noChangeArrowheads="1"/>
              </p:cNvSpPr>
              <p:nvPr/>
            </p:nvSpPr>
            <p:spPr bwMode="auto">
              <a:xfrm>
                <a:off x="963" y="2064"/>
                <a:ext cx="4461" cy="440"/>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19" name="Line 7"/>
              <p:cNvSpPr>
                <a:spLocks noChangeShapeType="1"/>
              </p:cNvSpPr>
              <p:nvPr/>
            </p:nvSpPr>
            <p:spPr bwMode="auto">
              <a:xfrm>
                <a:off x="3863" y="2508"/>
                <a:ext cx="1561" cy="3"/>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20" name="Oval 8"/>
              <p:cNvSpPr>
                <a:spLocks noChangeArrowheads="1"/>
              </p:cNvSpPr>
              <p:nvPr/>
            </p:nvSpPr>
            <p:spPr bwMode="auto">
              <a:xfrm>
                <a:off x="2609" y="2339"/>
                <a:ext cx="1410" cy="1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a:latin typeface="Tahoma" panose="020B0604030504040204" pitchFamily="34" charset="0"/>
                </a:endParaRPr>
              </a:p>
            </p:txBody>
          </p:sp>
          <p:sp>
            <p:nvSpPr>
              <p:cNvPr id="4121" name="Oval 9"/>
              <p:cNvSpPr>
                <a:spLocks noChangeArrowheads="1"/>
              </p:cNvSpPr>
              <p:nvPr/>
            </p:nvSpPr>
            <p:spPr bwMode="auto">
              <a:xfrm>
                <a:off x="2361" y="2301"/>
                <a:ext cx="1814" cy="17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2" name="Oval 10"/>
              <p:cNvSpPr>
                <a:spLocks noChangeArrowheads="1"/>
              </p:cNvSpPr>
              <p:nvPr/>
            </p:nvSpPr>
            <p:spPr bwMode="auto">
              <a:xfrm>
                <a:off x="2107" y="2233"/>
                <a:ext cx="2615" cy="24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3" name="Oval 11"/>
              <p:cNvSpPr>
                <a:spLocks noChangeArrowheads="1"/>
              </p:cNvSpPr>
              <p:nvPr/>
            </p:nvSpPr>
            <p:spPr bwMode="auto">
              <a:xfrm>
                <a:off x="1989" y="2203"/>
                <a:ext cx="2459" cy="27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4" name="Oval 12"/>
              <p:cNvSpPr>
                <a:spLocks noChangeArrowheads="1"/>
              </p:cNvSpPr>
              <p:nvPr/>
            </p:nvSpPr>
            <p:spPr bwMode="auto">
              <a:xfrm>
                <a:off x="220" y="2538"/>
                <a:ext cx="4970" cy="678"/>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5" name="Oval 13"/>
              <p:cNvSpPr>
                <a:spLocks noChangeArrowheads="1"/>
              </p:cNvSpPr>
              <p:nvPr/>
            </p:nvSpPr>
            <p:spPr bwMode="auto">
              <a:xfrm>
                <a:off x="2497" y="2545"/>
                <a:ext cx="1483" cy="144"/>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6" name="Oval 14"/>
              <p:cNvSpPr>
                <a:spLocks noChangeArrowheads="1"/>
              </p:cNvSpPr>
              <p:nvPr/>
            </p:nvSpPr>
            <p:spPr bwMode="auto">
              <a:xfrm>
                <a:off x="2213" y="2545"/>
                <a:ext cx="1923" cy="23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7" name="Oval 15"/>
              <p:cNvSpPr>
                <a:spLocks noChangeArrowheads="1"/>
              </p:cNvSpPr>
              <p:nvPr/>
            </p:nvSpPr>
            <p:spPr bwMode="auto">
              <a:xfrm>
                <a:off x="1984" y="2504"/>
                <a:ext cx="2308" cy="3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8" name="Oval 16"/>
              <p:cNvSpPr>
                <a:spLocks noChangeArrowheads="1"/>
              </p:cNvSpPr>
              <p:nvPr/>
            </p:nvSpPr>
            <p:spPr bwMode="auto">
              <a:xfrm>
                <a:off x="1327" y="2538"/>
                <a:ext cx="3395" cy="50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29" name="Line 17"/>
              <p:cNvSpPr>
                <a:spLocks noChangeShapeType="1"/>
              </p:cNvSpPr>
              <p:nvPr/>
            </p:nvSpPr>
            <p:spPr bwMode="auto">
              <a:xfrm flipH="1" flipV="1">
                <a:off x="0" y="2501"/>
                <a:ext cx="2614" cy="7"/>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0" name="Oval 18"/>
              <p:cNvSpPr>
                <a:spLocks noChangeArrowheads="1"/>
              </p:cNvSpPr>
              <p:nvPr/>
            </p:nvSpPr>
            <p:spPr bwMode="auto">
              <a:xfrm>
                <a:off x="1756" y="2135"/>
                <a:ext cx="3473" cy="33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31" name="Line 19"/>
              <p:cNvSpPr>
                <a:spLocks noChangeShapeType="1"/>
              </p:cNvSpPr>
              <p:nvPr/>
            </p:nvSpPr>
            <p:spPr bwMode="auto">
              <a:xfrm flipH="1" flipV="1">
                <a:off x="728" y="2501"/>
                <a:ext cx="91" cy="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2" name="Line 20"/>
              <p:cNvSpPr>
                <a:spLocks noChangeShapeType="1"/>
              </p:cNvSpPr>
              <p:nvPr/>
            </p:nvSpPr>
            <p:spPr bwMode="auto">
              <a:xfrm flipH="1">
                <a:off x="748" y="2640"/>
                <a:ext cx="123" cy="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3" name="Line 21"/>
              <p:cNvSpPr>
                <a:spLocks noChangeShapeType="1"/>
              </p:cNvSpPr>
              <p:nvPr/>
            </p:nvSpPr>
            <p:spPr bwMode="auto">
              <a:xfrm flipH="1">
                <a:off x="1454" y="2673"/>
                <a:ext cx="68"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4" name="Line 22"/>
              <p:cNvSpPr>
                <a:spLocks noChangeShapeType="1"/>
              </p:cNvSpPr>
              <p:nvPr/>
            </p:nvSpPr>
            <p:spPr bwMode="auto">
              <a:xfrm flipH="1">
                <a:off x="1781" y="2640"/>
                <a:ext cx="92" cy="4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5" name="Line 23"/>
              <p:cNvSpPr>
                <a:spLocks noChangeShapeType="1"/>
              </p:cNvSpPr>
              <p:nvPr/>
            </p:nvSpPr>
            <p:spPr bwMode="auto">
              <a:xfrm flipH="1">
                <a:off x="1990" y="2606"/>
                <a:ext cx="66"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6" name="Line 24"/>
              <p:cNvSpPr>
                <a:spLocks noChangeShapeType="1"/>
              </p:cNvSpPr>
              <p:nvPr/>
            </p:nvSpPr>
            <p:spPr bwMode="auto">
              <a:xfrm flipH="1">
                <a:off x="2224" y="2606"/>
                <a:ext cx="92"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7" name="Line 25"/>
              <p:cNvSpPr>
                <a:spLocks noChangeShapeType="1"/>
              </p:cNvSpPr>
              <p:nvPr/>
            </p:nvSpPr>
            <p:spPr bwMode="auto">
              <a:xfrm flipH="1">
                <a:off x="2523" y="2572"/>
                <a:ext cx="91"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8" name="Line 26"/>
              <p:cNvSpPr>
                <a:spLocks noChangeShapeType="1"/>
              </p:cNvSpPr>
              <p:nvPr/>
            </p:nvSpPr>
            <p:spPr bwMode="auto">
              <a:xfrm flipH="1" flipV="1">
                <a:off x="989" y="2324"/>
                <a:ext cx="65"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39" name="Line 27"/>
              <p:cNvSpPr>
                <a:spLocks noChangeShapeType="1"/>
              </p:cNvSpPr>
              <p:nvPr/>
            </p:nvSpPr>
            <p:spPr bwMode="auto">
              <a:xfrm flipH="1" flipV="1">
                <a:off x="1756" y="2335"/>
                <a:ext cx="117"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0" name="Line 28"/>
              <p:cNvSpPr>
                <a:spLocks noChangeShapeType="1"/>
              </p:cNvSpPr>
              <p:nvPr/>
            </p:nvSpPr>
            <p:spPr bwMode="auto">
              <a:xfrm flipH="1" flipV="1">
                <a:off x="1984" y="2350"/>
                <a:ext cx="84"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1" name="Line 29"/>
              <p:cNvSpPr>
                <a:spLocks noChangeShapeType="1"/>
              </p:cNvSpPr>
              <p:nvPr/>
            </p:nvSpPr>
            <p:spPr bwMode="auto">
              <a:xfrm flipH="1" flipV="1">
                <a:off x="2119" y="2369"/>
                <a:ext cx="9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2" name="Line 30"/>
              <p:cNvSpPr>
                <a:spLocks noChangeShapeType="1"/>
              </p:cNvSpPr>
              <p:nvPr/>
            </p:nvSpPr>
            <p:spPr bwMode="auto">
              <a:xfrm flipH="1" flipV="1">
                <a:off x="2341" y="2403"/>
                <a:ext cx="8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3" name="Oval 31"/>
              <p:cNvSpPr>
                <a:spLocks noChangeArrowheads="1"/>
              </p:cNvSpPr>
              <p:nvPr/>
            </p:nvSpPr>
            <p:spPr bwMode="auto">
              <a:xfrm>
                <a:off x="1703" y="2538"/>
                <a:ext cx="2667" cy="40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44" name="Line 32"/>
              <p:cNvSpPr>
                <a:spLocks noChangeShapeType="1"/>
              </p:cNvSpPr>
              <p:nvPr/>
            </p:nvSpPr>
            <p:spPr bwMode="auto">
              <a:xfrm flipH="1" flipV="1">
                <a:off x="2609" y="2403"/>
                <a:ext cx="83" cy="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45" name="Rectangle 33"/>
              <p:cNvSpPr>
                <a:spLocks noChangeArrowheads="1"/>
              </p:cNvSpPr>
              <p:nvPr/>
            </p:nvSpPr>
            <p:spPr bwMode="auto">
              <a:xfrm>
                <a:off x="2613" y="2471"/>
                <a:ext cx="588" cy="101"/>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46" name="Rectangle 34"/>
              <p:cNvSpPr>
                <a:spLocks noChangeArrowheads="1"/>
              </p:cNvSpPr>
              <p:nvPr/>
            </p:nvSpPr>
            <p:spPr bwMode="auto">
              <a:xfrm>
                <a:off x="3119" y="2471"/>
                <a:ext cx="588" cy="101"/>
              </a:xfrm>
              <a:prstGeom prst="rect">
                <a:avLst/>
              </a:pr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grpSp>
      <p:grpSp>
        <p:nvGrpSpPr>
          <p:cNvPr id="4101" name="Group 52"/>
          <p:cNvGrpSpPr>
            <a:grpSpLocks/>
          </p:cNvGrpSpPr>
          <p:nvPr/>
        </p:nvGrpSpPr>
        <p:grpSpPr bwMode="auto">
          <a:xfrm>
            <a:off x="4216400" y="2411414"/>
            <a:ext cx="1981200" cy="2543175"/>
            <a:chOff x="1488" y="960"/>
            <a:chExt cx="1248" cy="1728"/>
          </a:xfrm>
        </p:grpSpPr>
        <p:sp>
          <p:nvSpPr>
            <p:cNvPr id="4110" name="Arc 43"/>
            <p:cNvSpPr>
              <a:spLocks/>
            </p:cNvSpPr>
            <p:nvPr/>
          </p:nvSpPr>
          <p:spPr bwMode="auto">
            <a:xfrm flipH="1">
              <a:off x="1543" y="962"/>
              <a:ext cx="1138" cy="1725"/>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11" name="Arc 44"/>
            <p:cNvSpPr>
              <a:spLocks/>
            </p:cNvSpPr>
            <p:nvPr/>
          </p:nvSpPr>
          <p:spPr bwMode="auto">
            <a:xfrm flipH="1">
              <a:off x="1524" y="960"/>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12" name="Arc 45"/>
            <p:cNvSpPr>
              <a:spLocks/>
            </p:cNvSpPr>
            <p:nvPr/>
          </p:nvSpPr>
          <p:spPr bwMode="auto">
            <a:xfrm flipH="1">
              <a:off x="1579" y="964"/>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13" name="Arc 46"/>
            <p:cNvSpPr>
              <a:spLocks/>
            </p:cNvSpPr>
            <p:nvPr/>
          </p:nvSpPr>
          <p:spPr bwMode="auto">
            <a:xfrm flipH="1">
              <a:off x="1488" y="964"/>
              <a:ext cx="1138"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14" name="Oval 47"/>
            <p:cNvSpPr>
              <a:spLocks noChangeArrowheads="1"/>
            </p:cNvSpPr>
            <p:nvPr/>
          </p:nvSpPr>
          <p:spPr bwMode="auto">
            <a:xfrm>
              <a:off x="1488" y="2625"/>
              <a:ext cx="147" cy="59"/>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15" name="Oval 48"/>
            <p:cNvSpPr>
              <a:spLocks noChangeArrowheads="1"/>
            </p:cNvSpPr>
            <p:nvPr/>
          </p:nvSpPr>
          <p:spPr bwMode="auto">
            <a:xfrm>
              <a:off x="2589" y="1438"/>
              <a:ext cx="147" cy="60"/>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4102" name="Oval 51"/>
          <p:cNvSpPr>
            <a:spLocks noChangeArrowheads="1"/>
          </p:cNvSpPr>
          <p:nvPr/>
        </p:nvSpPr>
        <p:spPr bwMode="auto">
          <a:xfrm>
            <a:off x="4216400" y="4814888"/>
            <a:ext cx="228600" cy="152400"/>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b="1">
              <a:latin typeface="Tahoma" panose="020B0604030504040204" pitchFamily="34" charset="0"/>
            </a:endParaRPr>
          </a:p>
        </p:txBody>
      </p:sp>
      <p:sp>
        <p:nvSpPr>
          <p:cNvPr id="4103" name="Oval 50"/>
          <p:cNvSpPr>
            <a:spLocks noChangeArrowheads="1"/>
          </p:cNvSpPr>
          <p:nvPr/>
        </p:nvSpPr>
        <p:spPr bwMode="auto">
          <a:xfrm>
            <a:off x="5964238" y="3060700"/>
            <a:ext cx="2286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104" name="Text Box 55"/>
          <p:cNvSpPr txBox="1">
            <a:spLocks noChangeArrowheads="1"/>
          </p:cNvSpPr>
          <p:nvPr/>
        </p:nvSpPr>
        <p:spPr bwMode="auto">
          <a:xfrm>
            <a:off x="924802" y="616687"/>
            <a:ext cx="105360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dirty="0" smtClean="0"/>
              <a:t>C1:Hãy quan sát xem các đường sức từ xuyên qua tiết diện S của cuộn dây biến thiên như thế nào (tăng hay giảm) trong các trường hợp sau đây: </a:t>
            </a:r>
            <a:endParaRPr lang="en-US" altLang="vi-VN" dirty="0"/>
          </a:p>
        </p:txBody>
      </p:sp>
      <p:sp>
        <p:nvSpPr>
          <p:cNvPr id="9273" name="Text Box 57"/>
          <p:cNvSpPr txBox="1">
            <a:spLocks noChangeArrowheads="1"/>
          </p:cNvSpPr>
          <p:nvPr/>
        </p:nvSpPr>
        <p:spPr bwMode="auto">
          <a:xfrm>
            <a:off x="953369" y="1498432"/>
            <a:ext cx="10507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a:t>a) Đưa nam châm lại gần cuộn dây theo phương vuông góc với tiết diện S của cuộn dây:</a:t>
            </a:r>
          </a:p>
        </p:txBody>
      </p:sp>
      <p:sp>
        <p:nvSpPr>
          <p:cNvPr id="9274" name="Text Box 58"/>
          <p:cNvSpPr txBox="1">
            <a:spLocks noChangeArrowheads="1"/>
          </p:cNvSpPr>
          <p:nvPr/>
        </p:nvSpPr>
        <p:spPr bwMode="auto">
          <a:xfrm>
            <a:off x="1173707" y="5851526"/>
            <a:ext cx="10017457" cy="830997"/>
          </a:xfrm>
          <a:prstGeom prst="rect">
            <a:avLst/>
          </a:prstGeom>
          <a:noFill/>
          <a:ln>
            <a:noFill/>
          </a:ln>
          <a:effec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smtClean="0">
                <a:solidFill>
                  <a:srgbClr val="0033CC"/>
                </a:solidFill>
                <a:sym typeface="Wingdings" panose="05000000000000000000" pitchFamily="2" charset="2"/>
              </a:rPr>
              <a:t>Khi </a:t>
            </a:r>
            <a:r>
              <a:rPr lang="en-US" altLang="vi-VN" dirty="0">
                <a:solidFill>
                  <a:srgbClr val="0033CC"/>
                </a:solidFill>
                <a:sym typeface="Wingdings" panose="05000000000000000000" pitchFamily="2" charset="2"/>
              </a:rPr>
              <a:t>đưa nam châm lại gần cuộn dây thì số đường sức từ xuyên qua tiết diện S của cuộn dây tăng lên</a:t>
            </a:r>
            <a:endParaRPr lang="en-US" altLang="vi-VN" sz="3200" dirty="0">
              <a:solidFill>
                <a:srgbClr val="0033CC"/>
              </a:solidFill>
              <a:sym typeface="Wingdings" panose="05000000000000000000" pitchFamily="2" charset="2"/>
            </a:endParaRPr>
          </a:p>
        </p:txBody>
      </p:sp>
      <p:sp>
        <p:nvSpPr>
          <p:cNvPr id="4108" name="Text Box 59"/>
          <p:cNvSpPr txBox="1">
            <a:spLocks noChangeArrowheads="1"/>
          </p:cNvSpPr>
          <p:nvPr/>
        </p:nvSpPr>
        <p:spPr bwMode="auto">
          <a:xfrm>
            <a:off x="762000" y="212173"/>
            <a:ext cx="990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sz="2000" b="1" dirty="0" smtClean="0">
                <a:solidFill>
                  <a:srgbClr val="008000"/>
                </a:solidFill>
              </a:rPr>
              <a:t>I. </a:t>
            </a:r>
            <a:r>
              <a:rPr lang="en-US" altLang="vi-VN" sz="2000" b="1" dirty="0">
                <a:solidFill>
                  <a:srgbClr val="008000"/>
                </a:solidFill>
              </a:rPr>
              <a:t>SỰ BIẾN </a:t>
            </a:r>
            <a:r>
              <a:rPr lang="en-US" altLang="vi-VN" sz="2000" b="1" dirty="0" smtClean="0">
                <a:solidFill>
                  <a:srgbClr val="008000"/>
                </a:solidFill>
              </a:rPr>
              <a:t>ĐỔI SỐ </a:t>
            </a:r>
            <a:r>
              <a:rPr lang="en-US" altLang="vi-VN" sz="2000" b="1" dirty="0">
                <a:solidFill>
                  <a:srgbClr val="008000"/>
                </a:solidFill>
              </a:rPr>
              <a:t>ĐƯỜNG SỨC TỪ XUYÊN QUA TIẾT DIỆN CỦA CUỘN DÂY:</a:t>
            </a:r>
          </a:p>
        </p:txBody>
      </p:sp>
    </p:spTree>
    <p:extLst>
      <p:ext uri="{BB962C8B-B14F-4D97-AF65-F5344CB8AC3E}">
        <p14:creationId xmlns:p14="http://schemas.microsoft.com/office/powerpoint/2010/main" val="427456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73"/>
                                        </p:tgtEl>
                                        <p:attrNameLst>
                                          <p:attrName>style.visibility</p:attrName>
                                        </p:attrNameLst>
                                      </p:cBhvr>
                                      <p:to>
                                        <p:strVal val="visible"/>
                                      </p:to>
                                    </p:set>
                                    <p:animEffect transition="in" filter="blinds(horizontal)">
                                      <p:cBhvr>
                                        <p:cTn id="7" dur="500"/>
                                        <p:tgtEl>
                                          <p:spTgt spid="9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nodeType="clickEffect">
                                  <p:stCondLst>
                                    <p:cond delay="0"/>
                                  </p:stCondLst>
                                  <p:childTnLst>
                                    <p:animMotion origin="layout" path="M -3.33333E-6 4.44444E-6 L -0.29166 4.44444E-6 " pathEditMode="relative" rAng="0" ptsTypes="AA">
                                      <p:cBhvr>
                                        <p:cTn id="11" dur="2000" fill="hold"/>
                                        <p:tgtEl>
                                          <p:spTgt spid="9252"/>
                                        </p:tgtEl>
                                        <p:attrNameLst>
                                          <p:attrName>ppt_x</p:attrName>
                                          <p:attrName>ppt_y</p:attrName>
                                        </p:attrNameLst>
                                      </p:cBhvr>
                                      <p:rCtr x="-14583" y="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9274"/>
                                        </p:tgtEl>
                                        <p:attrNameLst>
                                          <p:attrName>style.visibility</p:attrName>
                                        </p:attrNameLst>
                                      </p:cBhvr>
                                      <p:to>
                                        <p:strVal val="visible"/>
                                      </p:to>
                                    </p:set>
                                    <p:anim calcmode="lin" valueType="num">
                                      <p:cBhvr>
                                        <p:cTn id="16" dur="1000" fill="hold"/>
                                        <p:tgtEl>
                                          <p:spTgt spid="9274"/>
                                        </p:tgtEl>
                                        <p:attrNameLst>
                                          <p:attrName>ppt_w</p:attrName>
                                        </p:attrNameLst>
                                      </p:cBhvr>
                                      <p:tavLst>
                                        <p:tav tm="0">
                                          <p:val>
                                            <p:strVal val="#ppt_w*0.70"/>
                                          </p:val>
                                        </p:tav>
                                        <p:tav tm="100000">
                                          <p:val>
                                            <p:strVal val="#ppt_w"/>
                                          </p:val>
                                        </p:tav>
                                      </p:tavLst>
                                    </p:anim>
                                    <p:anim calcmode="lin" valueType="num">
                                      <p:cBhvr>
                                        <p:cTn id="17" dur="1000" fill="hold"/>
                                        <p:tgtEl>
                                          <p:spTgt spid="9274"/>
                                        </p:tgtEl>
                                        <p:attrNameLst>
                                          <p:attrName>ppt_h</p:attrName>
                                        </p:attrNameLst>
                                      </p:cBhvr>
                                      <p:tavLst>
                                        <p:tav tm="0">
                                          <p:val>
                                            <p:strVal val="#ppt_h"/>
                                          </p:val>
                                        </p:tav>
                                        <p:tav tm="100000">
                                          <p:val>
                                            <p:strVal val="#ppt_h"/>
                                          </p:val>
                                        </p:tav>
                                      </p:tavLst>
                                    </p:anim>
                                    <p:animEffect transition="in" filter="fade">
                                      <p:cBhvr>
                                        <p:cTn id="18" dur="1000"/>
                                        <p:tgtEl>
                                          <p:spTgt spid="9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3" grpId="0"/>
      <p:bldP spid="92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524000" y="2262188"/>
            <a:ext cx="8610600" cy="2590800"/>
          </a:xfrm>
          <a:prstGeom prst="parallelogram">
            <a:avLst>
              <a:gd name="adj" fmla="val 98398"/>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5123" name="Group 3"/>
          <p:cNvGrpSpPr>
            <a:grpSpLocks/>
          </p:cNvGrpSpPr>
          <p:nvPr/>
        </p:nvGrpSpPr>
        <p:grpSpPr bwMode="auto">
          <a:xfrm>
            <a:off x="4430714" y="4271964"/>
            <a:ext cx="1576387" cy="1169987"/>
            <a:chOff x="1968" y="2688"/>
            <a:chExt cx="1008" cy="1067"/>
          </a:xfrm>
        </p:grpSpPr>
        <p:sp>
          <p:nvSpPr>
            <p:cNvPr id="5171" name="Arc 4"/>
            <p:cNvSpPr>
              <a:spLocks/>
            </p:cNvSpPr>
            <p:nvPr/>
          </p:nvSpPr>
          <p:spPr bwMode="auto">
            <a:xfrm flipH="1">
              <a:off x="2016" y="2694"/>
              <a:ext cx="932" cy="1055"/>
            </a:xfrm>
            <a:custGeom>
              <a:avLst/>
              <a:gdLst>
                <a:gd name="T0" fmla="*/ 24 w 36775"/>
                <a:gd name="T1" fmla="*/ 27 h 21600"/>
                <a:gd name="T2" fmla="*/ 0 w 36775"/>
                <a:gd name="T3" fmla="*/ 27 h 21600"/>
                <a:gd name="T4" fmla="*/ 12 w 36775"/>
                <a:gd name="T5" fmla="*/ 0 h 21600"/>
                <a:gd name="T6" fmla="*/ 0 60000 65536"/>
                <a:gd name="T7" fmla="*/ 0 60000 65536"/>
                <a:gd name="T8" fmla="*/ 0 60000 65536"/>
              </a:gdLst>
              <a:ahLst/>
              <a:cxnLst>
                <a:cxn ang="T6">
                  <a:pos x="T0" y="T1"/>
                </a:cxn>
                <a:cxn ang="T7">
                  <a:pos x="T2" y="T3"/>
                </a:cxn>
                <a:cxn ang="T8">
                  <a:pos x="T4" y="T5"/>
                </a:cxn>
              </a:cxnLst>
              <a:rect l="0" t="0" r="r" b="b"/>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72" name="Arc 5"/>
            <p:cNvSpPr>
              <a:spLocks/>
            </p:cNvSpPr>
            <p:nvPr/>
          </p:nvSpPr>
          <p:spPr bwMode="auto">
            <a:xfrm flipH="1">
              <a:off x="1995" y="2700"/>
              <a:ext cx="933" cy="1055"/>
            </a:xfrm>
            <a:custGeom>
              <a:avLst/>
              <a:gdLst>
                <a:gd name="T0" fmla="*/ 24 w 36820"/>
                <a:gd name="T1" fmla="*/ 27 h 21600"/>
                <a:gd name="T2" fmla="*/ 0 w 36820"/>
                <a:gd name="T3" fmla="*/ 27 h 21600"/>
                <a:gd name="T4" fmla="*/ 12 w 36820"/>
                <a:gd name="T5" fmla="*/ 0 h 21600"/>
                <a:gd name="T6" fmla="*/ 0 60000 65536"/>
                <a:gd name="T7" fmla="*/ 0 60000 65536"/>
                <a:gd name="T8" fmla="*/ 0 60000 65536"/>
              </a:gdLst>
              <a:ahLst/>
              <a:cxnLst>
                <a:cxn ang="T6">
                  <a:pos x="T0" y="T1"/>
                </a:cxn>
                <a:cxn ang="T7">
                  <a:pos x="T2" y="T3"/>
                </a:cxn>
                <a:cxn ang="T8">
                  <a:pos x="T4" y="T5"/>
                </a:cxn>
              </a:cxnLst>
              <a:rect l="0" t="0" r="r" b="b"/>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73" name="Arc 6"/>
            <p:cNvSpPr>
              <a:spLocks/>
            </p:cNvSpPr>
            <p:nvPr/>
          </p:nvSpPr>
          <p:spPr bwMode="auto">
            <a:xfrm flipH="1">
              <a:off x="2043" y="2688"/>
              <a:ext cx="933" cy="1055"/>
            </a:xfrm>
            <a:custGeom>
              <a:avLst/>
              <a:gdLst>
                <a:gd name="T0" fmla="*/ 24 w 36817"/>
                <a:gd name="T1" fmla="*/ 27 h 21600"/>
                <a:gd name="T2" fmla="*/ 0 w 36817"/>
                <a:gd name="T3" fmla="*/ 27 h 21600"/>
                <a:gd name="T4" fmla="*/ 12 w 36817"/>
                <a:gd name="T5" fmla="*/ 0 h 21600"/>
                <a:gd name="T6" fmla="*/ 0 60000 65536"/>
                <a:gd name="T7" fmla="*/ 0 60000 65536"/>
                <a:gd name="T8" fmla="*/ 0 60000 65536"/>
              </a:gdLst>
              <a:ahLst/>
              <a:cxnLst>
                <a:cxn ang="T6">
                  <a:pos x="T0" y="T1"/>
                </a:cxn>
                <a:cxn ang="T7">
                  <a:pos x="T2" y="T3"/>
                </a:cxn>
                <a:cxn ang="T8">
                  <a:pos x="T4" y="T5"/>
                </a:cxn>
              </a:cxnLst>
              <a:rect l="0" t="0" r="r" b="b"/>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74" name="Arc 7"/>
            <p:cNvSpPr>
              <a:spLocks/>
            </p:cNvSpPr>
            <p:nvPr/>
          </p:nvSpPr>
          <p:spPr bwMode="auto">
            <a:xfrm flipH="1">
              <a:off x="1968" y="2700"/>
              <a:ext cx="934" cy="1055"/>
            </a:xfrm>
            <a:custGeom>
              <a:avLst/>
              <a:gdLst>
                <a:gd name="T0" fmla="*/ 24 w 36894"/>
                <a:gd name="T1" fmla="*/ 27 h 21600"/>
                <a:gd name="T2" fmla="*/ 0 w 36894"/>
                <a:gd name="T3" fmla="*/ 27 h 21600"/>
                <a:gd name="T4" fmla="*/ 12 w 36894"/>
                <a:gd name="T5" fmla="*/ 0 h 21600"/>
                <a:gd name="T6" fmla="*/ 0 60000 65536"/>
                <a:gd name="T7" fmla="*/ 0 60000 65536"/>
                <a:gd name="T8" fmla="*/ 0 60000 65536"/>
              </a:gdLst>
              <a:ahLst/>
              <a:cxnLst>
                <a:cxn ang="T6">
                  <a:pos x="T0" y="T1"/>
                </a:cxn>
                <a:cxn ang="T7">
                  <a:pos x="T2" y="T3"/>
                </a:cxn>
                <a:cxn ang="T8">
                  <a:pos x="T4" y="T5"/>
                </a:cxn>
              </a:cxnLst>
              <a:rect l="0" t="0" r="r" b="b"/>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5124" name="Group 8"/>
          <p:cNvGrpSpPr>
            <a:grpSpLocks/>
          </p:cNvGrpSpPr>
          <p:nvPr/>
        </p:nvGrpSpPr>
        <p:grpSpPr bwMode="auto">
          <a:xfrm>
            <a:off x="2279650" y="2795588"/>
            <a:ext cx="6172200" cy="1524000"/>
            <a:chOff x="0" y="1440"/>
            <a:chExt cx="5472" cy="1488"/>
          </a:xfrm>
        </p:grpSpPr>
        <p:sp>
          <p:nvSpPr>
            <p:cNvPr id="5140" name="AutoShape 9"/>
            <p:cNvSpPr>
              <a:spLocks noChangeArrowheads="1"/>
            </p:cNvSpPr>
            <p:nvPr/>
          </p:nvSpPr>
          <p:spPr bwMode="auto">
            <a:xfrm>
              <a:off x="0" y="1440"/>
              <a:ext cx="5472" cy="1488"/>
            </a:xfrm>
            <a:prstGeom prst="parallelogram">
              <a:avLst>
                <a:gd name="adj" fmla="val 91935"/>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5141" name="Group 10"/>
            <p:cNvGrpSpPr>
              <a:grpSpLocks/>
            </p:cNvGrpSpPr>
            <p:nvPr/>
          </p:nvGrpSpPr>
          <p:grpSpPr bwMode="auto">
            <a:xfrm>
              <a:off x="768" y="1632"/>
              <a:ext cx="3792" cy="1152"/>
              <a:chOff x="0" y="2064"/>
              <a:chExt cx="5424" cy="1152"/>
            </a:xfrm>
          </p:grpSpPr>
          <p:sp>
            <p:nvSpPr>
              <p:cNvPr id="5142" name="Oval 11"/>
              <p:cNvSpPr>
                <a:spLocks noChangeArrowheads="1"/>
              </p:cNvSpPr>
              <p:nvPr/>
            </p:nvSpPr>
            <p:spPr bwMode="auto">
              <a:xfrm>
                <a:off x="963" y="2064"/>
                <a:ext cx="4461" cy="440"/>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43" name="Line 12"/>
              <p:cNvSpPr>
                <a:spLocks noChangeShapeType="1"/>
              </p:cNvSpPr>
              <p:nvPr/>
            </p:nvSpPr>
            <p:spPr bwMode="auto">
              <a:xfrm>
                <a:off x="3863" y="2508"/>
                <a:ext cx="1561" cy="3"/>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44" name="Oval 13"/>
              <p:cNvSpPr>
                <a:spLocks noChangeArrowheads="1"/>
              </p:cNvSpPr>
              <p:nvPr/>
            </p:nvSpPr>
            <p:spPr bwMode="auto">
              <a:xfrm>
                <a:off x="2609" y="2339"/>
                <a:ext cx="1410" cy="1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a:latin typeface="Tahoma" panose="020B0604030504040204" pitchFamily="34" charset="0"/>
                </a:endParaRPr>
              </a:p>
            </p:txBody>
          </p:sp>
          <p:sp>
            <p:nvSpPr>
              <p:cNvPr id="5145" name="Oval 14"/>
              <p:cNvSpPr>
                <a:spLocks noChangeArrowheads="1"/>
              </p:cNvSpPr>
              <p:nvPr/>
            </p:nvSpPr>
            <p:spPr bwMode="auto">
              <a:xfrm>
                <a:off x="2361" y="2301"/>
                <a:ext cx="1814" cy="17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46" name="Oval 15"/>
              <p:cNvSpPr>
                <a:spLocks noChangeArrowheads="1"/>
              </p:cNvSpPr>
              <p:nvPr/>
            </p:nvSpPr>
            <p:spPr bwMode="auto">
              <a:xfrm>
                <a:off x="2107" y="2233"/>
                <a:ext cx="2615" cy="24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47" name="Oval 16"/>
              <p:cNvSpPr>
                <a:spLocks noChangeArrowheads="1"/>
              </p:cNvSpPr>
              <p:nvPr/>
            </p:nvSpPr>
            <p:spPr bwMode="auto">
              <a:xfrm>
                <a:off x="1989" y="2203"/>
                <a:ext cx="2459" cy="27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48" name="Oval 17"/>
              <p:cNvSpPr>
                <a:spLocks noChangeArrowheads="1"/>
              </p:cNvSpPr>
              <p:nvPr/>
            </p:nvSpPr>
            <p:spPr bwMode="auto">
              <a:xfrm>
                <a:off x="220" y="2538"/>
                <a:ext cx="4970" cy="678"/>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49" name="Oval 18"/>
              <p:cNvSpPr>
                <a:spLocks noChangeArrowheads="1"/>
              </p:cNvSpPr>
              <p:nvPr/>
            </p:nvSpPr>
            <p:spPr bwMode="auto">
              <a:xfrm>
                <a:off x="2497" y="2545"/>
                <a:ext cx="1483" cy="144"/>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50" name="Oval 19"/>
              <p:cNvSpPr>
                <a:spLocks noChangeArrowheads="1"/>
              </p:cNvSpPr>
              <p:nvPr/>
            </p:nvSpPr>
            <p:spPr bwMode="auto">
              <a:xfrm>
                <a:off x="2213" y="2545"/>
                <a:ext cx="1923" cy="23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51" name="Oval 20"/>
              <p:cNvSpPr>
                <a:spLocks noChangeArrowheads="1"/>
              </p:cNvSpPr>
              <p:nvPr/>
            </p:nvSpPr>
            <p:spPr bwMode="auto">
              <a:xfrm>
                <a:off x="1984" y="2504"/>
                <a:ext cx="2308" cy="3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52" name="Oval 21"/>
              <p:cNvSpPr>
                <a:spLocks noChangeArrowheads="1"/>
              </p:cNvSpPr>
              <p:nvPr/>
            </p:nvSpPr>
            <p:spPr bwMode="auto">
              <a:xfrm>
                <a:off x="1327" y="2538"/>
                <a:ext cx="3395" cy="50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53" name="Line 22"/>
              <p:cNvSpPr>
                <a:spLocks noChangeShapeType="1"/>
              </p:cNvSpPr>
              <p:nvPr/>
            </p:nvSpPr>
            <p:spPr bwMode="auto">
              <a:xfrm flipH="1" flipV="1">
                <a:off x="0" y="2501"/>
                <a:ext cx="2614" cy="7"/>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54" name="Oval 23"/>
              <p:cNvSpPr>
                <a:spLocks noChangeArrowheads="1"/>
              </p:cNvSpPr>
              <p:nvPr/>
            </p:nvSpPr>
            <p:spPr bwMode="auto">
              <a:xfrm>
                <a:off x="1756" y="2135"/>
                <a:ext cx="3473" cy="33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55" name="Line 24"/>
              <p:cNvSpPr>
                <a:spLocks noChangeShapeType="1"/>
              </p:cNvSpPr>
              <p:nvPr/>
            </p:nvSpPr>
            <p:spPr bwMode="auto">
              <a:xfrm flipH="1" flipV="1">
                <a:off x="728" y="2501"/>
                <a:ext cx="91" cy="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56" name="Line 25"/>
              <p:cNvSpPr>
                <a:spLocks noChangeShapeType="1"/>
              </p:cNvSpPr>
              <p:nvPr/>
            </p:nvSpPr>
            <p:spPr bwMode="auto">
              <a:xfrm flipH="1">
                <a:off x="748" y="2640"/>
                <a:ext cx="123" cy="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57" name="Line 26"/>
              <p:cNvSpPr>
                <a:spLocks noChangeShapeType="1"/>
              </p:cNvSpPr>
              <p:nvPr/>
            </p:nvSpPr>
            <p:spPr bwMode="auto">
              <a:xfrm flipH="1">
                <a:off x="1454" y="2673"/>
                <a:ext cx="68"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58" name="Line 27"/>
              <p:cNvSpPr>
                <a:spLocks noChangeShapeType="1"/>
              </p:cNvSpPr>
              <p:nvPr/>
            </p:nvSpPr>
            <p:spPr bwMode="auto">
              <a:xfrm flipH="1">
                <a:off x="1781" y="2640"/>
                <a:ext cx="92" cy="4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59" name="Line 28"/>
              <p:cNvSpPr>
                <a:spLocks noChangeShapeType="1"/>
              </p:cNvSpPr>
              <p:nvPr/>
            </p:nvSpPr>
            <p:spPr bwMode="auto">
              <a:xfrm flipH="1">
                <a:off x="1990" y="2606"/>
                <a:ext cx="66"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0" name="Line 29"/>
              <p:cNvSpPr>
                <a:spLocks noChangeShapeType="1"/>
              </p:cNvSpPr>
              <p:nvPr/>
            </p:nvSpPr>
            <p:spPr bwMode="auto">
              <a:xfrm flipH="1">
                <a:off x="2224" y="2606"/>
                <a:ext cx="92"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1" name="Line 30"/>
              <p:cNvSpPr>
                <a:spLocks noChangeShapeType="1"/>
              </p:cNvSpPr>
              <p:nvPr/>
            </p:nvSpPr>
            <p:spPr bwMode="auto">
              <a:xfrm flipH="1">
                <a:off x="2523" y="2572"/>
                <a:ext cx="91"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2" name="Line 31"/>
              <p:cNvSpPr>
                <a:spLocks noChangeShapeType="1"/>
              </p:cNvSpPr>
              <p:nvPr/>
            </p:nvSpPr>
            <p:spPr bwMode="auto">
              <a:xfrm flipH="1" flipV="1">
                <a:off x="989" y="2324"/>
                <a:ext cx="65"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3" name="Line 32"/>
              <p:cNvSpPr>
                <a:spLocks noChangeShapeType="1"/>
              </p:cNvSpPr>
              <p:nvPr/>
            </p:nvSpPr>
            <p:spPr bwMode="auto">
              <a:xfrm flipH="1" flipV="1">
                <a:off x="1756" y="2335"/>
                <a:ext cx="117"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4" name="Line 33"/>
              <p:cNvSpPr>
                <a:spLocks noChangeShapeType="1"/>
              </p:cNvSpPr>
              <p:nvPr/>
            </p:nvSpPr>
            <p:spPr bwMode="auto">
              <a:xfrm flipH="1" flipV="1">
                <a:off x="1984" y="2350"/>
                <a:ext cx="84"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5" name="Line 34"/>
              <p:cNvSpPr>
                <a:spLocks noChangeShapeType="1"/>
              </p:cNvSpPr>
              <p:nvPr/>
            </p:nvSpPr>
            <p:spPr bwMode="auto">
              <a:xfrm flipH="1" flipV="1">
                <a:off x="2119" y="2369"/>
                <a:ext cx="9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6" name="Line 35"/>
              <p:cNvSpPr>
                <a:spLocks noChangeShapeType="1"/>
              </p:cNvSpPr>
              <p:nvPr/>
            </p:nvSpPr>
            <p:spPr bwMode="auto">
              <a:xfrm flipH="1" flipV="1">
                <a:off x="2341" y="2403"/>
                <a:ext cx="8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7" name="Oval 36"/>
              <p:cNvSpPr>
                <a:spLocks noChangeArrowheads="1"/>
              </p:cNvSpPr>
              <p:nvPr/>
            </p:nvSpPr>
            <p:spPr bwMode="auto">
              <a:xfrm>
                <a:off x="1703" y="2538"/>
                <a:ext cx="2667" cy="40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68" name="Line 37"/>
              <p:cNvSpPr>
                <a:spLocks noChangeShapeType="1"/>
              </p:cNvSpPr>
              <p:nvPr/>
            </p:nvSpPr>
            <p:spPr bwMode="auto">
              <a:xfrm flipH="1" flipV="1">
                <a:off x="2609" y="2403"/>
                <a:ext cx="83" cy="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69" name="Rectangle 38"/>
              <p:cNvSpPr>
                <a:spLocks noChangeArrowheads="1"/>
              </p:cNvSpPr>
              <p:nvPr/>
            </p:nvSpPr>
            <p:spPr bwMode="auto">
              <a:xfrm>
                <a:off x="2613" y="2471"/>
                <a:ext cx="588" cy="101"/>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70" name="Rectangle 39"/>
              <p:cNvSpPr>
                <a:spLocks noChangeArrowheads="1"/>
              </p:cNvSpPr>
              <p:nvPr/>
            </p:nvSpPr>
            <p:spPr bwMode="auto">
              <a:xfrm>
                <a:off x="3119" y="2471"/>
                <a:ext cx="588" cy="101"/>
              </a:xfrm>
              <a:prstGeom prst="rect">
                <a:avLst/>
              </a:pr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grpSp>
      <p:grpSp>
        <p:nvGrpSpPr>
          <p:cNvPr id="5125" name="Group 40"/>
          <p:cNvGrpSpPr>
            <a:grpSpLocks/>
          </p:cNvGrpSpPr>
          <p:nvPr/>
        </p:nvGrpSpPr>
        <p:grpSpPr bwMode="auto">
          <a:xfrm>
            <a:off x="4175125" y="1957389"/>
            <a:ext cx="1981200" cy="2543175"/>
            <a:chOff x="1488" y="960"/>
            <a:chExt cx="1248" cy="1728"/>
          </a:xfrm>
        </p:grpSpPr>
        <p:sp>
          <p:nvSpPr>
            <p:cNvPr id="5134" name="Arc 41"/>
            <p:cNvSpPr>
              <a:spLocks/>
            </p:cNvSpPr>
            <p:nvPr/>
          </p:nvSpPr>
          <p:spPr bwMode="auto">
            <a:xfrm flipH="1">
              <a:off x="1543" y="962"/>
              <a:ext cx="1138" cy="1725"/>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5" name="Arc 42"/>
            <p:cNvSpPr>
              <a:spLocks/>
            </p:cNvSpPr>
            <p:nvPr/>
          </p:nvSpPr>
          <p:spPr bwMode="auto">
            <a:xfrm flipH="1">
              <a:off x="1524" y="960"/>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6" name="Arc 43"/>
            <p:cNvSpPr>
              <a:spLocks/>
            </p:cNvSpPr>
            <p:nvPr/>
          </p:nvSpPr>
          <p:spPr bwMode="auto">
            <a:xfrm flipH="1">
              <a:off x="1579" y="964"/>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7" name="Arc 44"/>
            <p:cNvSpPr>
              <a:spLocks/>
            </p:cNvSpPr>
            <p:nvPr/>
          </p:nvSpPr>
          <p:spPr bwMode="auto">
            <a:xfrm flipH="1">
              <a:off x="1488" y="964"/>
              <a:ext cx="1138"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8" name="Oval 45"/>
            <p:cNvSpPr>
              <a:spLocks noChangeArrowheads="1"/>
            </p:cNvSpPr>
            <p:nvPr/>
          </p:nvSpPr>
          <p:spPr bwMode="auto">
            <a:xfrm>
              <a:off x="1488" y="2625"/>
              <a:ext cx="147" cy="59"/>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39" name="Oval 46"/>
            <p:cNvSpPr>
              <a:spLocks noChangeArrowheads="1"/>
            </p:cNvSpPr>
            <p:nvPr/>
          </p:nvSpPr>
          <p:spPr bwMode="auto">
            <a:xfrm>
              <a:off x="2589" y="1438"/>
              <a:ext cx="147" cy="60"/>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5126" name="Oval 47"/>
          <p:cNvSpPr>
            <a:spLocks noChangeArrowheads="1"/>
          </p:cNvSpPr>
          <p:nvPr/>
        </p:nvSpPr>
        <p:spPr bwMode="auto">
          <a:xfrm>
            <a:off x="4175125" y="4360863"/>
            <a:ext cx="228600" cy="152400"/>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b="1">
              <a:latin typeface="Tahoma" panose="020B0604030504040204" pitchFamily="34" charset="0"/>
            </a:endParaRPr>
          </a:p>
        </p:txBody>
      </p:sp>
      <p:sp>
        <p:nvSpPr>
          <p:cNvPr id="5127" name="Oval 48"/>
          <p:cNvSpPr>
            <a:spLocks noChangeArrowheads="1"/>
          </p:cNvSpPr>
          <p:nvPr/>
        </p:nvSpPr>
        <p:spPr bwMode="auto">
          <a:xfrm>
            <a:off x="5922963" y="2622550"/>
            <a:ext cx="2286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5128" name="Text Box 49"/>
          <p:cNvSpPr txBox="1">
            <a:spLocks noChangeArrowheads="1"/>
          </p:cNvSpPr>
          <p:nvPr/>
        </p:nvSpPr>
        <p:spPr bwMode="auto">
          <a:xfrm>
            <a:off x="924802" y="1488665"/>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a:t>b) Đặt nam châm đứng yên trong cuộn dây:</a:t>
            </a:r>
          </a:p>
        </p:txBody>
      </p:sp>
      <p:sp>
        <p:nvSpPr>
          <p:cNvPr id="17459" name="Text Box 51"/>
          <p:cNvSpPr txBox="1">
            <a:spLocks noChangeArrowheads="1"/>
          </p:cNvSpPr>
          <p:nvPr/>
        </p:nvSpPr>
        <p:spPr bwMode="auto">
          <a:xfrm>
            <a:off x="1080469" y="5667492"/>
            <a:ext cx="9285027" cy="830997"/>
          </a:xfrm>
          <a:prstGeom prst="rect">
            <a:avLst/>
          </a:prstGeom>
          <a:noFill/>
          <a:ln>
            <a:noFill/>
          </a:ln>
          <a:effec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smtClean="0">
                <a:solidFill>
                  <a:srgbClr val="0033CC"/>
                </a:solidFill>
                <a:sym typeface="Wingdings" panose="05000000000000000000" pitchFamily="2" charset="2"/>
              </a:rPr>
              <a:t>Khi </a:t>
            </a:r>
            <a:r>
              <a:rPr lang="en-US" altLang="vi-VN" dirty="0">
                <a:solidFill>
                  <a:srgbClr val="0033CC"/>
                </a:solidFill>
                <a:sym typeface="Wingdings" panose="05000000000000000000" pitchFamily="2" charset="2"/>
              </a:rPr>
              <a:t>đặt nam châm đứng yên trong cuộn dây thì số đường sức từ xuyên qua tiết diện S của cuộn dây không thay đổi.</a:t>
            </a:r>
            <a:endParaRPr lang="en-US" altLang="vi-VN" sz="3200" dirty="0">
              <a:solidFill>
                <a:srgbClr val="0033CC"/>
              </a:solidFill>
              <a:sym typeface="Wingdings" panose="05000000000000000000" pitchFamily="2" charset="2"/>
            </a:endParaRPr>
          </a:p>
        </p:txBody>
      </p:sp>
      <p:sp>
        <p:nvSpPr>
          <p:cNvPr id="56" name="Text Box 55"/>
          <p:cNvSpPr txBox="1">
            <a:spLocks noChangeArrowheads="1"/>
          </p:cNvSpPr>
          <p:nvPr/>
        </p:nvSpPr>
        <p:spPr bwMode="auto">
          <a:xfrm>
            <a:off x="924802" y="616687"/>
            <a:ext cx="105360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dirty="0" smtClean="0"/>
              <a:t>C1:Hãy quan sát xem các đường sức từ xuyên qua tiết diện S của cuộn dây biến thiên như thế nào (tăng hay giảm) trong các trường hợp sau đây: </a:t>
            </a:r>
            <a:endParaRPr lang="en-US" altLang="vi-VN" dirty="0"/>
          </a:p>
        </p:txBody>
      </p:sp>
      <p:sp>
        <p:nvSpPr>
          <p:cNvPr id="57" name="Text Box 59"/>
          <p:cNvSpPr txBox="1">
            <a:spLocks noChangeArrowheads="1"/>
          </p:cNvSpPr>
          <p:nvPr/>
        </p:nvSpPr>
        <p:spPr bwMode="auto">
          <a:xfrm>
            <a:off x="762000" y="212173"/>
            <a:ext cx="9925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sz="2000" b="1" dirty="0" smtClean="0">
                <a:solidFill>
                  <a:srgbClr val="008000"/>
                </a:solidFill>
              </a:rPr>
              <a:t>I. </a:t>
            </a:r>
            <a:r>
              <a:rPr lang="en-US" altLang="vi-VN" sz="2000" b="1" dirty="0">
                <a:solidFill>
                  <a:srgbClr val="008000"/>
                </a:solidFill>
              </a:rPr>
              <a:t>SỰ BIẾN ĐỔI </a:t>
            </a:r>
            <a:r>
              <a:rPr lang="en-US" altLang="vi-VN" sz="2000" b="1" dirty="0" smtClean="0">
                <a:solidFill>
                  <a:srgbClr val="008000"/>
                </a:solidFill>
              </a:rPr>
              <a:t>SỐ ĐƯỜNG </a:t>
            </a:r>
            <a:r>
              <a:rPr lang="en-US" altLang="vi-VN" sz="2000" b="1" dirty="0">
                <a:solidFill>
                  <a:srgbClr val="008000"/>
                </a:solidFill>
              </a:rPr>
              <a:t>SỨC TỪ XUYÊN QUA TIẾT DIỆN CỦA CUỘN DÂY:</a:t>
            </a:r>
          </a:p>
        </p:txBody>
      </p:sp>
    </p:spTree>
    <p:extLst>
      <p:ext uri="{BB962C8B-B14F-4D97-AF65-F5344CB8AC3E}">
        <p14:creationId xmlns:p14="http://schemas.microsoft.com/office/powerpoint/2010/main" val="2526862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59"/>
                                        </p:tgtEl>
                                        <p:attrNameLst>
                                          <p:attrName>style.visibility</p:attrName>
                                        </p:attrNameLst>
                                      </p:cBhvr>
                                      <p:to>
                                        <p:strVal val="visible"/>
                                      </p:to>
                                    </p:set>
                                    <p:anim calcmode="lin" valueType="num">
                                      <p:cBhvr>
                                        <p:cTn id="7" dur="1000" fill="hold"/>
                                        <p:tgtEl>
                                          <p:spTgt spid="17459"/>
                                        </p:tgtEl>
                                        <p:attrNameLst>
                                          <p:attrName>ppt_w</p:attrName>
                                        </p:attrNameLst>
                                      </p:cBhvr>
                                      <p:tavLst>
                                        <p:tav tm="0">
                                          <p:val>
                                            <p:strVal val="#ppt_w*0.70"/>
                                          </p:val>
                                        </p:tav>
                                        <p:tav tm="100000">
                                          <p:val>
                                            <p:strVal val="#ppt_w"/>
                                          </p:val>
                                        </p:tav>
                                      </p:tavLst>
                                    </p:anim>
                                    <p:anim calcmode="lin" valueType="num">
                                      <p:cBhvr>
                                        <p:cTn id="8" dur="1000" fill="hold"/>
                                        <p:tgtEl>
                                          <p:spTgt spid="17459"/>
                                        </p:tgtEl>
                                        <p:attrNameLst>
                                          <p:attrName>ppt_h</p:attrName>
                                        </p:attrNameLst>
                                      </p:cBhvr>
                                      <p:tavLst>
                                        <p:tav tm="0">
                                          <p:val>
                                            <p:strVal val="#ppt_h"/>
                                          </p:val>
                                        </p:tav>
                                        <p:tav tm="100000">
                                          <p:val>
                                            <p:strVal val="#ppt_h"/>
                                          </p:val>
                                        </p:tav>
                                      </p:tavLst>
                                    </p:anim>
                                    <p:animEffect transition="in" filter="fade">
                                      <p:cBhvr>
                                        <p:cTn id="9" dur="1000"/>
                                        <p:tgtEl>
                                          <p:spTgt spid="1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668463" y="2592388"/>
            <a:ext cx="8610600" cy="2590800"/>
          </a:xfrm>
          <a:prstGeom prst="parallelogram">
            <a:avLst>
              <a:gd name="adj" fmla="val 98398"/>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6147" name="Group 3"/>
          <p:cNvGrpSpPr>
            <a:grpSpLocks/>
          </p:cNvGrpSpPr>
          <p:nvPr/>
        </p:nvGrpSpPr>
        <p:grpSpPr bwMode="auto">
          <a:xfrm>
            <a:off x="4471989" y="4602164"/>
            <a:ext cx="1576387" cy="1169987"/>
            <a:chOff x="1968" y="2688"/>
            <a:chExt cx="1008" cy="1067"/>
          </a:xfrm>
        </p:grpSpPr>
        <p:sp>
          <p:nvSpPr>
            <p:cNvPr id="6195" name="Arc 4"/>
            <p:cNvSpPr>
              <a:spLocks/>
            </p:cNvSpPr>
            <p:nvPr/>
          </p:nvSpPr>
          <p:spPr bwMode="auto">
            <a:xfrm flipH="1">
              <a:off x="2016" y="2694"/>
              <a:ext cx="932" cy="1055"/>
            </a:xfrm>
            <a:custGeom>
              <a:avLst/>
              <a:gdLst>
                <a:gd name="T0" fmla="*/ 24 w 36775"/>
                <a:gd name="T1" fmla="*/ 27 h 21600"/>
                <a:gd name="T2" fmla="*/ 0 w 36775"/>
                <a:gd name="T3" fmla="*/ 27 h 21600"/>
                <a:gd name="T4" fmla="*/ 12 w 36775"/>
                <a:gd name="T5" fmla="*/ 0 h 21600"/>
                <a:gd name="T6" fmla="*/ 0 60000 65536"/>
                <a:gd name="T7" fmla="*/ 0 60000 65536"/>
                <a:gd name="T8" fmla="*/ 0 60000 65536"/>
              </a:gdLst>
              <a:ahLst/>
              <a:cxnLst>
                <a:cxn ang="T6">
                  <a:pos x="T0" y="T1"/>
                </a:cxn>
                <a:cxn ang="T7">
                  <a:pos x="T2" y="T3"/>
                </a:cxn>
                <a:cxn ang="T8">
                  <a:pos x="T4" y="T5"/>
                </a:cxn>
              </a:cxnLst>
              <a:rect l="0" t="0" r="r" b="b"/>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96" name="Arc 5"/>
            <p:cNvSpPr>
              <a:spLocks/>
            </p:cNvSpPr>
            <p:nvPr/>
          </p:nvSpPr>
          <p:spPr bwMode="auto">
            <a:xfrm flipH="1">
              <a:off x="1995" y="2700"/>
              <a:ext cx="933" cy="1055"/>
            </a:xfrm>
            <a:custGeom>
              <a:avLst/>
              <a:gdLst>
                <a:gd name="T0" fmla="*/ 24 w 36820"/>
                <a:gd name="T1" fmla="*/ 27 h 21600"/>
                <a:gd name="T2" fmla="*/ 0 w 36820"/>
                <a:gd name="T3" fmla="*/ 27 h 21600"/>
                <a:gd name="T4" fmla="*/ 12 w 36820"/>
                <a:gd name="T5" fmla="*/ 0 h 21600"/>
                <a:gd name="T6" fmla="*/ 0 60000 65536"/>
                <a:gd name="T7" fmla="*/ 0 60000 65536"/>
                <a:gd name="T8" fmla="*/ 0 60000 65536"/>
              </a:gdLst>
              <a:ahLst/>
              <a:cxnLst>
                <a:cxn ang="T6">
                  <a:pos x="T0" y="T1"/>
                </a:cxn>
                <a:cxn ang="T7">
                  <a:pos x="T2" y="T3"/>
                </a:cxn>
                <a:cxn ang="T8">
                  <a:pos x="T4" y="T5"/>
                </a:cxn>
              </a:cxnLst>
              <a:rect l="0" t="0" r="r" b="b"/>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97" name="Arc 6"/>
            <p:cNvSpPr>
              <a:spLocks/>
            </p:cNvSpPr>
            <p:nvPr/>
          </p:nvSpPr>
          <p:spPr bwMode="auto">
            <a:xfrm flipH="1">
              <a:off x="2043" y="2688"/>
              <a:ext cx="933" cy="1055"/>
            </a:xfrm>
            <a:custGeom>
              <a:avLst/>
              <a:gdLst>
                <a:gd name="T0" fmla="*/ 24 w 36817"/>
                <a:gd name="T1" fmla="*/ 27 h 21600"/>
                <a:gd name="T2" fmla="*/ 0 w 36817"/>
                <a:gd name="T3" fmla="*/ 27 h 21600"/>
                <a:gd name="T4" fmla="*/ 12 w 36817"/>
                <a:gd name="T5" fmla="*/ 0 h 21600"/>
                <a:gd name="T6" fmla="*/ 0 60000 65536"/>
                <a:gd name="T7" fmla="*/ 0 60000 65536"/>
                <a:gd name="T8" fmla="*/ 0 60000 65536"/>
              </a:gdLst>
              <a:ahLst/>
              <a:cxnLst>
                <a:cxn ang="T6">
                  <a:pos x="T0" y="T1"/>
                </a:cxn>
                <a:cxn ang="T7">
                  <a:pos x="T2" y="T3"/>
                </a:cxn>
                <a:cxn ang="T8">
                  <a:pos x="T4" y="T5"/>
                </a:cxn>
              </a:cxnLst>
              <a:rect l="0" t="0" r="r" b="b"/>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98" name="Arc 7"/>
            <p:cNvSpPr>
              <a:spLocks/>
            </p:cNvSpPr>
            <p:nvPr/>
          </p:nvSpPr>
          <p:spPr bwMode="auto">
            <a:xfrm flipH="1">
              <a:off x="1968" y="2700"/>
              <a:ext cx="934" cy="1055"/>
            </a:xfrm>
            <a:custGeom>
              <a:avLst/>
              <a:gdLst>
                <a:gd name="T0" fmla="*/ 24 w 36894"/>
                <a:gd name="T1" fmla="*/ 27 h 21600"/>
                <a:gd name="T2" fmla="*/ 0 w 36894"/>
                <a:gd name="T3" fmla="*/ 27 h 21600"/>
                <a:gd name="T4" fmla="*/ 12 w 36894"/>
                <a:gd name="T5" fmla="*/ 0 h 21600"/>
                <a:gd name="T6" fmla="*/ 0 60000 65536"/>
                <a:gd name="T7" fmla="*/ 0 60000 65536"/>
                <a:gd name="T8" fmla="*/ 0 60000 65536"/>
              </a:gdLst>
              <a:ahLst/>
              <a:cxnLst>
                <a:cxn ang="T6">
                  <a:pos x="T0" y="T1"/>
                </a:cxn>
                <a:cxn ang="T7">
                  <a:pos x="T2" y="T3"/>
                </a:cxn>
                <a:cxn ang="T8">
                  <a:pos x="T4" y="T5"/>
                </a:cxn>
              </a:cxnLst>
              <a:rect l="0" t="0" r="r" b="b"/>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536" name="Group 8"/>
          <p:cNvGrpSpPr>
            <a:grpSpLocks/>
          </p:cNvGrpSpPr>
          <p:nvPr/>
        </p:nvGrpSpPr>
        <p:grpSpPr bwMode="auto">
          <a:xfrm>
            <a:off x="2424113" y="3125788"/>
            <a:ext cx="6172200" cy="1524000"/>
            <a:chOff x="0" y="1440"/>
            <a:chExt cx="5472" cy="1488"/>
          </a:xfrm>
        </p:grpSpPr>
        <p:sp>
          <p:nvSpPr>
            <p:cNvPr id="6164" name="AutoShape 9"/>
            <p:cNvSpPr>
              <a:spLocks noChangeArrowheads="1"/>
            </p:cNvSpPr>
            <p:nvPr/>
          </p:nvSpPr>
          <p:spPr bwMode="auto">
            <a:xfrm>
              <a:off x="0" y="1440"/>
              <a:ext cx="5472" cy="1488"/>
            </a:xfrm>
            <a:prstGeom prst="parallelogram">
              <a:avLst>
                <a:gd name="adj" fmla="val 91935"/>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6165" name="Group 10"/>
            <p:cNvGrpSpPr>
              <a:grpSpLocks/>
            </p:cNvGrpSpPr>
            <p:nvPr/>
          </p:nvGrpSpPr>
          <p:grpSpPr bwMode="auto">
            <a:xfrm>
              <a:off x="768" y="1632"/>
              <a:ext cx="3792" cy="1152"/>
              <a:chOff x="0" y="2064"/>
              <a:chExt cx="5424" cy="1152"/>
            </a:xfrm>
          </p:grpSpPr>
          <p:sp>
            <p:nvSpPr>
              <p:cNvPr id="6166" name="Oval 11"/>
              <p:cNvSpPr>
                <a:spLocks noChangeArrowheads="1"/>
              </p:cNvSpPr>
              <p:nvPr/>
            </p:nvSpPr>
            <p:spPr bwMode="auto">
              <a:xfrm>
                <a:off x="963" y="2064"/>
                <a:ext cx="4461" cy="440"/>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67" name="Line 12"/>
              <p:cNvSpPr>
                <a:spLocks noChangeShapeType="1"/>
              </p:cNvSpPr>
              <p:nvPr/>
            </p:nvSpPr>
            <p:spPr bwMode="auto">
              <a:xfrm>
                <a:off x="3863" y="2508"/>
                <a:ext cx="1561" cy="3"/>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68" name="Oval 13"/>
              <p:cNvSpPr>
                <a:spLocks noChangeArrowheads="1"/>
              </p:cNvSpPr>
              <p:nvPr/>
            </p:nvSpPr>
            <p:spPr bwMode="auto">
              <a:xfrm>
                <a:off x="2609" y="2339"/>
                <a:ext cx="1410" cy="1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a:latin typeface="Tahoma" panose="020B0604030504040204" pitchFamily="34" charset="0"/>
                </a:endParaRPr>
              </a:p>
            </p:txBody>
          </p:sp>
          <p:sp>
            <p:nvSpPr>
              <p:cNvPr id="6169" name="Oval 14"/>
              <p:cNvSpPr>
                <a:spLocks noChangeArrowheads="1"/>
              </p:cNvSpPr>
              <p:nvPr/>
            </p:nvSpPr>
            <p:spPr bwMode="auto">
              <a:xfrm>
                <a:off x="2361" y="2301"/>
                <a:ext cx="1814" cy="17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0" name="Oval 15"/>
              <p:cNvSpPr>
                <a:spLocks noChangeArrowheads="1"/>
              </p:cNvSpPr>
              <p:nvPr/>
            </p:nvSpPr>
            <p:spPr bwMode="auto">
              <a:xfrm>
                <a:off x="2107" y="2233"/>
                <a:ext cx="2615" cy="24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1" name="Oval 16"/>
              <p:cNvSpPr>
                <a:spLocks noChangeArrowheads="1"/>
              </p:cNvSpPr>
              <p:nvPr/>
            </p:nvSpPr>
            <p:spPr bwMode="auto">
              <a:xfrm>
                <a:off x="1989" y="2203"/>
                <a:ext cx="2459" cy="27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2" name="Oval 17"/>
              <p:cNvSpPr>
                <a:spLocks noChangeArrowheads="1"/>
              </p:cNvSpPr>
              <p:nvPr/>
            </p:nvSpPr>
            <p:spPr bwMode="auto">
              <a:xfrm>
                <a:off x="220" y="2538"/>
                <a:ext cx="4970" cy="678"/>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3" name="Oval 18"/>
              <p:cNvSpPr>
                <a:spLocks noChangeArrowheads="1"/>
              </p:cNvSpPr>
              <p:nvPr/>
            </p:nvSpPr>
            <p:spPr bwMode="auto">
              <a:xfrm>
                <a:off x="2497" y="2545"/>
                <a:ext cx="1483" cy="144"/>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4" name="Oval 19"/>
              <p:cNvSpPr>
                <a:spLocks noChangeArrowheads="1"/>
              </p:cNvSpPr>
              <p:nvPr/>
            </p:nvSpPr>
            <p:spPr bwMode="auto">
              <a:xfrm>
                <a:off x="2213" y="2545"/>
                <a:ext cx="1923" cy="23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5" name="Oval 20"/>
              <p:cNvSpPr>
                <a:spLocks noChangeArrowheads="1"/>
              </p:cNvSpPr>
              <p:nvPr/>
            </p:nvSpPr>
            <p:spPr bwMode="auto">
              <a:xfrm>
                <a:off x="1984" y="2504"/>
                <a:ext cx="2308" cy="3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6" name="Oval 21"/>
              <p:cNvSpPr>
                <a:spLocks noChangeArrowheads="1"/>
              </p:cNvSpPr>
              <p:nvPr/>
            </p:nvSpPr>
            <p:spPr bwMode="auto">
              <a:xfrm>
                <a:off x="1327" y="2538"/>
                <a:ext cx="3395" cy="50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7" name="Line 22"/>
              <p:cNvSpPr>
                <a:spLocks noChangeShapeType="1"/>
              </p:cNvSpPr>
              <p:nvPr/>
            </p:nvSpPr>
            <p:spPr bwMode="auto">
              <a:xfrm flipH="1" flipV="1">
                <a:off x="0" y="2501"/>
                <a:ext cx="2614" cy="7"/>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78" name="Oval 23"/>
              <p:cNvSpPr>
                <a:spLocks noChangeArrowheads="1"/>
              </p:cNvSpPr>
              <p:nvPr/>
            </p:nvSpPr>
            <p:spPr bwMode="auto">
              <a:xfrm>
                <a:off x="1756" y="2135"/>
                <a:ext cx="3473" cy="33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79" name="Line 24"/>
              <p:cNvSpPr>
                <a:spLocks noChangeShapeType="1"/>
              </p:cNvSpPr>
              <p:nvPr/>
            </p:nvSpPr>
            <p:spPr bwMode="auto">
              <a:xfrm flipH="1" flipV="1">
                <a:off x="728" y="2501"/>
                <a:ext cx="91" cy="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0" name="Line 25"/>
              <p:cNvSpPr>
                <a:spLocks noChangeShapeType="1"/>
              </p:cNvSpPr>
              <p:nvPr/>
            </p:nvSpPr>
            <p:spPr bwMode="auto">
              <a:xfrm flipH="1">
                <a:off x="748" y="2640"/>
                <a:ext cx="123" cy="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1" name="Line 26"/>
              <p:cNvSpPr>
                <a:spLocks noChangeShapeType="1"/>
              </p:cNvSpPr>
              <p:nvPr/>
            </p:nvSpPr>
            <p:spPr bwMode="auto">
              <a:xfrm flipH="1">
                <a:off x="1454" y="2673"/>
                <a:ext cx="68"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2" name="Line 27"/>
              <p:cNvSpPr>
                <a:spLocks noChangeShapeType="1"/>
              </p:cNvSpPr>
              <p:nvPr/>
            </p:nvSpPr>
            <p:spPr bwMode="auto">
              <a:xfrm flipH="1">
                <a:off x="1781" y="2640"/>
                <a:ext cx="92" cy="4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3" name="Line 28"/>
              <p:cNvSpPr>
                <a:spLocks noChangeShapeType="1"/>
              </p:cNvSpPr>
              <p:nvPr/>
            </p:nvSpPr>
            <p:spPr bwMode="auto">
              <a:xfrm flipH="1">
                <a:off x="1990" y="2606"/>
                <a:ext cx="66"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4" name="Line 29"/>
              <p:cNvSpPr>
                <a:spLocks noChangeShapeType="1"/>
              </p:cNvSpPr>
              <p:nvPr/>
            </p:nvSpPr>
            <p:spPr bwMode="auto">
              <a:xfrm flipH="1">
                <a:off x="2224" y="2606"/>
                <a:ext cx="92"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5" name="Line 30"/>
              <p:cNvSpPr>
                <a:spLocks noChangeShapeType="1"/>
              </p:cNvSpPr>
              <p:nvPr/>
            </p:nvSpPr>
            <p:spPr bwMode="auto">
              <a:xfrm flipH="1">
                <a:off x="2523" y="2572"/>
                <a:ext cx="91"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6" name="Line 31"/>
              <p:cNvSpPr>
                <a:spLocks noChangeShapeType="1"/>
              </p:cNvSpPr>
              <p:nvPr/>
            </p:nvSpPr>
            <p:spPr bwMode="auto">
              <a:xfrm flipH="1" flipV="1">
                <a:off x="989" y="2324"/>
                <a:ext cx="65"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7" name="Line 32"/>
              <p:cNvSpPr>
                <a:spLocks noChangeShapeType="1"/>
              </p:cNvSpPr>
              <p:nvPr/>
            </p:nvSpPr>
            <p:spPr bwMode="auto">
              <a:xfrm flipH="1" flipV="1">
                <a:off x="1756" y="2335"/>
                <a:ext cx="117"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8" name="Line 33"/>
              <p:cNvSpPr>
                <a:spLocks noChangeShapeType="1"/>
              </p:cNvSpPr>
              <p:nvPr/>
            </p:nvSpPr>
            <p:spPr bwMode="auto">
              <a:xfrm flipH="1" flipV="1">
                <a:off x="1984" y="2350"/>
                <a:ext cx="84"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89" name="Line 34"/>
              <p:cNvSpPr>
                <a:spLocks noChangeShapeType="1"/>
              </p:cNvSpPr>
              <p:nvPr/>
            </p:nvSpPr>
            <p:spPr bwMode="auto">
              <a:xfrm flipH="1" flipV="1">
                <a:off x="2119" y="2369"/>
                <a:ext cx="9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90" name="Line 35"/>
              <p:cNvSpPr>
                <a:spLocks noChangeShapeType="1"/>
              </p:cNvSpPr>
              <p:nvPr/>
            </p:nvSpPr>
            <p:spPr bwMode="auto">
              <a:xfrm flipH="1" flipV="1">
                <a:off x="2341" y="2403"/>
                <a:ext cx="8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91" name="Oval 36"/>
              <p:cNvSpPr>
                <a:spLocks noChangeArrowheads="1"/>
              </p:cNvSpPr>
              <p:nvPr/>
            </p:nvSpPr>
            <p:spPr bwMode="auto">
              <a:xfrm>
                <a:off x="1703" y="2538"/>
                <a:ext cx="2667" cy="40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92" name="Line 37"/>
              <p:cNvSpPr>
                <a:spLocks noChangeShapeType="1"/>
              </p:cNvSpPr>
              <p:nvPr/>
            </p:nvSpPr>
            <p:spPr bwMode="auto">
              <a:xfrm flipH="1" flipV="1">
                <a:off x="2609" y="2403"/>
                <a:ext cx="83" cy="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93" name="Rectangle 38"/>
              <p:cNvSpPr>
                <a:spLocks noChangeArrowheads="1"/>
              </p:cNvSpPr>
              <p:nvPr/>
            </p:nvSpPr>
            <p:spPr bwMode="auto">
              <a:xfrm>
                <a:off x="2613" y="2471"/>
                <a:ext cx="588" cy="101"/>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94" name="Rectangle 39"/>
              <p:cNvSpPr>
                <a:spLocks noChangeArrowheads="1"/>
              </p:cNvSpPr>
              <p:nvPr/>
            </p:nvSpPr>
            <p:spPr bwMode="auto">
              <a:xfrm>
                <a:off x="3119" y="2471"/>
                <a:ext cx="588" cy="101"/>
              </a:xfrm>
              <a:prstGeom prst="rect">
                <a:avLst/>
              </a:pr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grpSp>
      <p:grpSp>
        <p:nvGrpSpPr>
          <p:cNvPr id="6149" name="Group 40"/>
          <p:cNvGrpSpPr>
            <a:grpSpLocks/>
          </p:cNvGrpSpPr>
          <p:nvPr/>
        </p:nvGrpSpPr>
        <p:grpSpPr bwMode="auto">
          <a:xfrm>
            <a:off x="4319588" y="2287589"/>
            <a:ext cx="1981200" cy="2543175"/>
            <a:chOff x="1488" y="960"/>
            <a:chExt cx="1248" cy="1728"/>
          </a:xfrm>
        </p:grpSpPr>
        <p:sp>
          <p:nvSpPr>
            <p:cNvPr id="6158" name="Arc 41"/>
            <p:cNvSpPr>
              <a:spLocks/>
            </p:cNvSpPr>
            <p:nvPr/>
          </p:nvSpPr>
          <p:spPr bwMode="auto">
            <a:xfrm flipH="1">
              <a:off x="1543" y="962"/>
              <a:ext cx="1138" cy="1725"/>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9" name="Arc 42"/>
            <p:cNvSpPr>
              <a:spLocks/>
            </p:cNvSpPr>
            <p:nvPr/>
          </p:nvSpPr>
          <p:spPr bwMode="auto">
            <a:xfrm flipH="1">
              <a:off x="1524" y="960"/>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60" name="Arc 43"/>
            <p:cNvSpPr>
              <a:spLocks/>
            </p:cNvSpPr>
            <p:nvPr/>
          </p:nvSpPr>
          <p:spPr bwMode="auto">
            <a:xfrm flipH="1">
              <a:off x="1579" y="964"/>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61" name="Arc 44"/>
            <p:cNvSpPr>
              <a:spLocks/>
            </p:cNvSpPr>
            <p:nvPr/>
          </p:nvSpPr>
          <p:spPr bwMode="auto">
            <a:xfrm flipH="1">
              <a:off x="1488" y="964"/>
              <a:ext cx="1138"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62" name="Oval 45"/>
            <p:cNvSpPr>
              <a:spLocks noChangeArrowheads="1"/>
            </p:cNvSpPr>
            <p:nvPr/>
          </p:nvSpPr>
          <p:spPr bwMode="auto">
            <a:xfrm>
              <a:off x="1488" y="2625"/>
              <a:ext cx="147" cy="59"/>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6163" name="Oval 46"/>
            <p:cNvSpPr>
              <a:spLocks noChangeArrowheads="1"/>
            </p:cNvSpPr>
            <p:nvPr/>
          </p:nvSpPr>
          <p:spPr bwMode="auto">
            <a:xfrm>
              <a:off x="2589" y="1438"/>
              <a:ext cx="147" cy="60"/>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6150" name="Oval 47"/>
          <p:cNvSpPr>
            <a:spLocks noChangeArrowheads="1"/>
          </p:cNvSpPr>
          <p:nvPr/>
        </p:nvSpPr>
        <p:spPr bwMode="auto">
          <a:xfrm>
            <a:off x="4319588" y="4691063"/>
            <a:ext cx="228600" cy="152400"/>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b="1">
              <a:latin typeface="Tahoma" panose="020B0604030504040204" pitchFamily="34" charset="0"/>
            </a:endParaRPr>
          </a:p>
        </p:txBody>
      </p:sp>
      <p:sp>
        <p:nvSpPr>
          <p:cNvPr id="6151" name="Oval 48"/>
          <p:cNvSpPr>
            <a:spLocks noChangeArrowheads="1"/>
          </p:cNvSpPr>
          <p:nvPr/>
        </p:nvSpPr>
        <p:spPr bwMode="auto">
          <a:xfrm>
            <a:off x="6067425" y="2952750"/>
            <a:ext cx="2286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22577" name="Text Box 49"/>
          <p:cNvSpPr txBox="1">
            <a:spLocks noChangeArrowheads="1"/>
          </p:cNvSpPr>
          <p:nvPr/>
        </p:nvSpPr>
        <p:spPr bwMode="auto">
          <a:xfrm>
            <a:off x="1132763" y="5830889"/>
            <a:ext cx="10328109" cy="830997"/>
          </a:xfrm>
          <a:prstGeom prst="rect">
            <a:avLst/>
          </a:prstGeom>
          <a:noFill/>
          <a:ln>
            <a:noFill/>
          </a:ln>
          <a:effec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smtClean="0">
                <a:solidFill>
                  <a:srgbClr val="0033CC"/>
                </a:solidFill>
                <a:sym typeface="Wingdings" panose="05000000000000000000" pitchFamily="2" charset="2"/>
              </a:rPr>
              <a:t>Khi </a:t>
            </a:r>
            <a:r>
              <a:rPr lang="en-US" altLang="vi-VN" dirty="0">
                <a:solidFill>
                  <a:srgbClr val="0033CC"/>
                </a:solidFill>
                <a:sym typeface="Wingdings" panose="05000000000000000000" pitchFamily="2" charset="2"/>
              </a:rPr>
              <a:t>đưa nam châm ra xa cuộn dây thì số đường sức từ xuyên qua tiết diện S của cuộn dây giảm.</a:t>
            </a:r>
            <a:endParaRPr lang="en-US" altLang="vi-VN" sz="3200" dirty="0">
              <a:solidFill>
                <a:srgbClr val="0033CC"/>
              </a:solidFill>
              <a:sym typeface="Wingdings" panose="05000000000000000000" pitchFamily="2" charset="2"/>
            </a:endParaRPr>
          </a:p>
        </p:txBody>
      </p:sp>
      <p:sp>
        <p:nvSpPr>
          <p:cNvPr id="22579" name="Text Box 51"/>
          <p:cNvSpPr txBox="1">
            <a:spLocks noChangeArrowheads="1"/>
          </p:cNvSpPr>
          <p:nvPr/>
        </p:nvSpPr>
        <p:spPr bwMode="auto">
          <a:xfrm>
            <a:off x="924802" y="1371601"/>
            <a:ext cx="97431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a:t>c) Đưa nam châm ra xa cuộn dây theo phương vuông góc với tiết diện S của cuộn dây:</a:t>
            </a:r>
          </a:p>
        </p:txBody>
      </p:sp>
      <p:sp>
        <p:nvSpPr>
          <p:cNvPr id="56" name="Text Box 55"/>
          <p:cNvSpPr txBox="1">
            <a:spLocks noChangeArrowheads="1"/>
          </p:cNvSpPr>
          <p:nvPr/>
        </p:nvSpPr>
        <p:spPr bwMode="auto">
          <a:xfrm>
            <a:off x="924802" y="616687"/>
            <a:ext cx="105360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dirty="0" smtClean="0"/>
              <a:t>C1:Hãy quan sát xem các đường sức từ xuyên qua tiết diện S của cuộn dây biến thiên như thế nào (tăng hay giảm) trong các trường hợp sau đây: </a:t>
            </a:r>
            <a:endParaRPr lang="en-US" altLang="vi-VN" dirty="0"/>
          </a:p>
        </p:txBody>
      </p:sp>
      <p:sp>
        <p:nvSpPr>
          <p:cNvPr id="57" name="Text Box 59"/>
          <p:cNvSpPr txBox="1">
            <a:spLocks noChangeArrowheads="1"/>
          </p:cNvSpPr>
          <p:nvPr/>
        </p:nvSpPr>
        <p:spPr bwMode="auto">
          <a:xfrm>
            <a:off x="762000" y="212173"/>
            <a:ext cx="990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sz="2000" b="1" dirty="0" smtClean="0">
                <a:solidFill>
                  <a:srgbClr val="008000"/>
                </a:solidFill>
              </a:rPr>
              <a:t>I. </a:t>
            </a:r>
            <a:r>
              <a:rPr lang="en-US" altLang="vi-VN" sz="2000" b="1" dirty="0">
                <a:solidFill>
                  <a:srgbClr val="008000"/>
                </a:solidFill>
              </a:rPr>
              <a:t>SỰ BIẾN ĐỔI </a:t>
            </a:r>
            <a:r>
              <a:rPr lang="en-US" altLang="vi-VN" sz="2000" b="1" dirty="0" smtClean="0">
                <a:solidFill>
                  <a:srgbClr val="008000"/>
                </a:solidFill>
              </a:rPr>
              <a:t>SỐ ĐƯỜNG </a:t>
            </a:r>
            <a:r>
              <a:rPr lang="en-US" altLang="vi-VN" sz="2000" b="1" dirty="0">
                <a:solidFill>
                  <a:srgbClr val="008000"/>
                </a:solidFill>
              </a:rPr>
              <a:t>SỨC TỪ XUYÊN QUA TIẾT DIỆN CỦA CUỘN DÂY:</a:t>
            </a:r>
          </a:p>
        </p:txBody>
      </p:sp>
    </p:spTree>
    <p:extLst>
      <p:ext uri="{BB962C8B-B14F-4D97-AF65-F5344CB8AC3E}">
        <p14:creationId xmlns:p14="http://schemas.microsoft.com/office/powerpoint/2010/main" val="1993100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4.44444E-6 L 0.33819 4.44444E-6 " pathEditMode="relative" rAng="0" ptsTypes="AA">
                                      <p:cBhvr>
                                        <p:cTn id="6" dur="2000" fill="hold"/>
                                        <p:tgtEl>
                                          <p:spTgt spid="22536"/>
                                        </p:tgtEl>
                                        <p:attrNameLst>
                                          <p:attrName>ppt_x</p:attrName>
                                          <p:attrName>ppt_y</p:attrName>
                                        </p:attrNameLst>
                                      </p:cBhvr>
                                      <p:rCtr x="1691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22577"/>
                                        </p:tgtEl>
                                        <p:attrNameLst>
                                          <p:attrName>style.visibility</p:attrName>
                                        </p:attrNameLst>
                                      </p:cBhvr>
                                      <p:to>
                                        <p:strVal val="visible"/>
                                      </p:to>
                                    </p:set>
                                    <p:anim calcmode="lin" valueType="num">
                                      <p:cBhvr>
                                        <p:cTn id="11" dur="1000" fill="hold"/>
                                        <p:tgtEl>
                                          <p:spTgt spid="22577"/>
                                        </p:tgtEl>
                                        <p:attrNameLst>
                                          <p:attrName>ppt_w</p:attrName>
                                        </p:attrNameLst>
                                      </p:cBhvr>
                                      <p:tavLst>
                                        <p:tav tm="0">
                                          <p:val>
                                            <p:strVal val="#ppt_w*0.70"/>
                                          </p:val>
                                        </p:tav>
                                        <p:tav tm="100000">
                                          <p:val>
                                            <p:strVal val="#ppt_w"/>
                                          </p:val>
                                        </p:tav>
                                      </p:tavLst>
                                    </p:anim>
                                    <p:anim calcmode="lin" valueType="num">
                                      <p:cBhvr>
                                        <p:cTn id="12" dur="1000" fill="hold"/>
                                        <p:tgtEl>
                                          <p:spTgt spid="22577"/>
                                        </p:tgtEl>
                                        <p:attrNameLst>
                                          <p:attrName>ppt_h</p:attrName>
                                        </p:attrNameLst>
                                      </p:cBhvr>
                                      <p:tavLst>
                                        <p:tav tm="0">
                                          <p:val>
                                            <p:strVal val="#ppt_h"/>
                                          </p:val>
                                        </p:tav>
                                        <p:tav tm="100000">
                                          <p:val>
                                            <p:strVal val="#ppt_h"/>
                                          </p:val>
                                        </p:tav>
                                      </p:tavLst>
                                    </p:anim>
                                    <p:animEffect transition="in" filter="fade">
                                      <p:cBhvr>
                                        <p:cTn id="13" dur="1000"/>
                                        <p:tgtEl>
                                          <p:spTgt spid="22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751013" y="2303463"/>
            <a:ext cx="8610600" cy="2590800"/>
          </a:xfrm>
          <a:prstGeom prst="parallelogram">
            <a:avLst>
              <a:gd name="adj" fmla="val 98398"/>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23555" name="Group 3"/>
          <p:cNvGrpSpPr>
            <a:grpSpLocks/>
          </p:cNvGrpSpPr>
          <p:nvPr/>
        </p:nvGrpSpPr>
        <p:grpSpPr bwMode="auto">
          <a:xfrm>
            <a:off x="4554539" y="4313239"/>
            <a:ext cx="1576387" cy="1169987"/>
            <a:chOff x="1968" y="2688"/>
            <a:chExt cx="1008" cy="1067"/>
          </a:xfrm>
        </p:grpSpPr>
        <p:sp>
          <p:nvSpPr>
            <p:cNvPr id="7219" name="Arc 4"/>
            <p:cNvSpPr>
              <a:spLocks/>
            </p:cNvSpPr>
            <p:nvPr/>
          </p:nvSpPr>
          <p:spPr bwMode="auto">
            <a:xfrm flipH="1">
              <a:off x="2016" y="2694"/>
              <a:ext cx="932" cy="1055"/>
            </a:xfrm>
            <a:custGeom>
              <a:avLst/>
              <a:gdLst>
                <a:gd name="T0" fmla="*/ 24 w 36775"/>
                <a:gd name="T1" fmla="*/ 27 h 21600"/>
                <a:gd name="T2" fmla="*/ 0 w 36775"/>
                <a:gd name="T3" fmla="*/ 27 h 21600"/>
                <a:gd name="T4" fmla="*/ 12 w 36775"/>
                <a:gd name="T5" fmla="*/ 0 h 21600"/>
                <a:gd name="T6" fmla="*/ 0 60000 65536"/>
                <a:gd name="T7" fmla="*/ 0 60000 65536"/>
                <a:gd name="T8" fmla="*/ 0 60000 65536"/>
              </a:gdLst>
              <a:ahLst/>
              <a:cxnLst>
                <a:cxn ang="T6">
                  <a:pos x="T0" y="T1"/>
                </a:cxn>
                <a:cxn ang="T7">
                  <a:pos x="T2" y="T3"/>
                </a:cxn>
                <a:cxn ang="T8">
                  <a:pos x="T4" y="T5"/>
                </a:cxn>
              </a:cxnLst>
              <a:rect l="0" t="0" r="r" b="b"/>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20" name="Arc 5"/>
            <p:cNvSpPr>
              <a:spLocks/>
            </p:cNvSpPr>
            <p:nvPr/>
          </p:nvSpPr>
          <p:spPr bwMode="auto">
            <a:xfrm flipH="1">
              <a:off x="1995" y="2700"/>
              <a:ext cx="933" cy="1055"/>
            </a:xfrm>
            <a:custGeom>
              <a:avLst/>
              <a:gdLst>
                <a:gd name="T0" fmla="*/ 24 w 36820"/>
                <a:gd name="T1" fmla="*/ 27 h 21600"/>
                <a:gd name="T2" fmla="*/ 0 w 36820"/>
                <a:gd name="T3" fmla="*/ 27 h 21600"/>
                <a:gd name="T4" fmla="*/ 12 w 36820"/>
                <a:gd name="T5" fmla="*/ 0 h 21600"/>
                <a:gd name="T6" fmla="*/ 0 60000 65536"/>
                <a:gd name="T7" fmla="*/ 0 60000 65536"/>
                <a:gd name="T8" fmla="*/ 0 60000 65536"/>
              </a:gdLst>
              <a:ahLst/>
              <a:cxnLst>
                <a:cxn ang="T6">
                  <a:pos x="T0" y="T1"/>
                </a:cxn>
                <a:cxn ang="T7">
                  <a:pos x="T2" y="T3"/>
                </a:cxn>
                <a:cxn ang="T8">
                  <a:pos x="T4" y="T5"/>
                </a:cxn>
              </a:cxnLst>
              <a:rect l="0" t="0" r="r" b="b"/>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21" name="Arc 6"/>
            <p:cNvSpPr>
              <a:spLocks/>
            </p:cNvSpPr>
            <p:nvPr/>
          </p:nvSpPr>
          <p:spPr bwMode="auto">
            <a:xfrm flipH="1">
              <a:off x="2043" y="2688"/>
              <a:ext cx="933" cy="1055"/>
            </a:xfrm>
            <a:custGeom>
              <a:avLst/>
              <a:gdLst>
                <a:gd name="T0" fmla="*/ 24 w 36817"/>
                <a:gd name="T1" fmla="*/ 27 h 21600"/>
                <a:gd name="T2" fmla="*/ 0 w 36817"/>
                <a:gd name="T3" fmla="*/ 27 h 21600"/>
                <a:gd name="T4" fmla="*/ 12 w 36817"/>
                <a:gd name="T5" fmla="*/ 0 h 21600"/>
                <a:gd name="T6" fmla="*/ 0 60000 65536"/>
                <a:gd name="T7" fmla="*/ 0 60000 65536"/>
                <a:gd name="T8" fmla="*/ 0 60000 65536"/>
              </a:gdLst>
              <a:ahLst/>
              <a:cxnLst>
                <a:cxn ang="T6">
                  <a:pos x="T0" y="T1"/>
                </a:cxn>
                <a:cxn ang="T7">
                  <a:pos x="T2" y="T3"/>
                </a:cxn>
                <a:cxn ang="T8">
                  <a:pos x="T4" y="T5"/>
                </a:cxn>
              </a:cxnLst>
              <a:rect l="0" t="0" r="r" b="b"/>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22" name="Arc 7"/>
            <p:cNvSpPr>
              <a:spLocks/>
            </p:cNvSpPr>
            <p:nvPr/>
          </p:nvSpPr>
          <p:spPr bwMode="auto">
            <a:xfrm flipH="1">
              <a:off x="1968" y="2700"/>
              <a:ext cx="934" cy="1055"/>
            </a:xfrm>
            <a:custGeom>
              <a:avLst/>
              <a:gdLst>
                <a:gd name="T0" fmla="*/ 24 w 36894"/>
                <a:gd name="T1" fmla="*/ 27 h 21600"/>
                <a:gd name="T2" fmla="*/ 0 w 36894"/>
                <a:gd name="T3" fmla="*/ 27 h 21600"/>
                <a:gd name="T4" fmla="*/ 12 w 36894"/>
                <a:gd name="T5" fmla="*/ 0 h 21600"/>
                <a:gd name="T6" fmla="*/ 0 60000 65536"/>
                <a:gd name="T7" fmla="*/ 0 60000 65536"/>
                <a:gd name="T8" fmla="*/ 0 60000 65536"/>
              </a:gdLst>
              <a:ahLst/>
              <a:cxnLst>
                <a:cxn ang="T6">
                  <a:pos x="T0" y="T1"/>
                </a:cxn>
                <a:cxn ang="T7">
                  <a:pos x="T2" y="T3"/>
                </a:cxn>
                <a:cxn ang="T8">
                  <a:pos x="T4" y="T5"/>
                </a:cxn>
              </a:cxnLst>
              <a:rect l="0" t="0" r="r" b="b"/>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172" name="Group 8"/>
          <p:cNvGrpSpPr>
            <a:grpSpLocks/>
          </p:cNvGrpSpPr>
          <p:nvPr/>
        </p:nvGrpSpPr>
        <p:grpSpPr bwMode="auto">
          <a:xfrm>
            <a:off x="4148138" y="2836863"/>
            <a:ext cx="6172200" cy="1524000"/>
            <a:chOff x="0" y="1440"/>
            <a:chExt cx="5472" cy="1488"/>
          </a:xfrm>
        </p:grpSpPr>
        <p:sp>
          <p:nvSpPr>
            <p:cNvPr id="7188" name="AutoShape 9"/>
            <p:cNvSpPr>
              <a:spLocks noChangeArrowheads="1"/>
            </p:cNvSpPr>
            <p:nvPr/>
          </p:nvSpPr>
          <p:spPr bwMode="auto">
            <a:xfrm>
              <a:off x="0" y="1440"/>
              <a:ext cx="5472" cy="1488"/>
            </a:xfrm>
            <a:prstGeom prst="parallelogram">
              <a:avLst>
                <a:gd name="adj" fmla="val 91935"/>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7189" name="Group 10"/>
            <p:cNvGrpSpPr>
              <a:grpSpLocks/>
            </p:cNvGrpSpPr>
            <p:nvPr/>
          </p:nvGrpSpPr>
          <p:grpSpPr bwMode="auto">
            <a:xfrm>
              <a:off x="768" y="1632"/>
              <a:ext cx="3792" cy="1152"/>
              <a:chOff x="0" y="2064"/>
              <a:chExt cx="5424" cy="1152"/>
            </a:xfrm>
          </p:grpSpPr>
          <p:sp>
            <p:nvSpPr>
              <p:cNvPr id="7190" name="Oval 11"/>
              <p:cNvSpPr>
                <a:spLocks noChangeArrowheads="1"/>
              </p:cNvSpPr>
              <p:nvPr/>
            </p:nvSpPr>
            <p:spPr bwMode="auto">
              <a:xfrm>
                <a:off x="963" y="2064"/>
                <a:ext cx="4461" cy="440"/>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1" name="Line 12"/>
              <p:cNvSpPr>
                <a:spLocks noChangeShapeType="1"/>
              </p:cNvSpPr>
              <p:nvPr/>
            </p:nvSpPr>
            <p:spPr bwMode="auto">
              <a:xfrm>
                <a:off x="3863" y="2508"/>
                <a:ext cx="1561" cy="3"/>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92" name="Oval 13"/>
              <p:cNvSpPr>
                <a:spLocks noChangeArrowheads="1"/>
              </p:cNvSpPr>
              <p:nvPr/>
            </p:nvSpPr>
            <p:spPr bwMode="auto">
              <a:xfrm>
                <a:off x="2609" y="2339"/>
                <a:ext cx="1410" cy="1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a:latin typeface="Tahoma" panose="020B0604030504040204" pitchFamily="34" charset="0"/>
                </a:endParaRPr>
              </a:p>
            </p:txBody>
          </p:sp>
          <p:sp>
            <p:nvSpPr>
              <p:cNvPr id="7193" name="Oval 14"/>
              <p:cNvSpPr>
                <a:spLocks noChangeArrowheads="1"/>
              </p:cNvSpPr>
              <p:nvPr/>
            </p:nvSpPr>
            <p:spPr bwMode="auto">
              <a:xfrm>
                <a:off x="2361" y="2301"/>
                <a:ext cx="1814" cy="17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4" name="Oval 15"/>
              <p:cNvSpPr>
                <a:spLocks noChangeArrowheads="1"/>
              </p:cNvSpPr>
              <p:nvPr/>
            </p:nvSpPr>
            <p:spPr bwMode="auto">
              <a:xfrm>
                <a:off x="2107" y="2233"/>
                <a:ext cx="2615" cy="24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5" name="Oval 16"/>
              <p:cNvSpPr>
                <a:spLocks noChangeArrowheads="1"/>
              </p:cNvSpPr>
              <p:nvPr/>
            </p:nvSpPr>
            <p:spPr bwMode="auto">
              <a:xfrm>
                <a:off x="1989" y="2203"/>
                <a:ext cx="2459" cy="27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6" name="Oval 17"/>
              <p:cNvSpPr>
                <a:spLocks noChangeArrowheads="1"/>
              </p:cNvSpPr>
              <p:nvPr/>
            </p:nvSpPr>
            <p:spPr bwMode="auto">
              <a:xfrm>
                <a:off x="220" y="2538"/>
                <a:ext cx="4970" cy="678"/>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7" name="Oval 18"/>
              <p:cNvSpPr>
                <a:spLocks noChangeArrowheads="1"/>
              </p:cNvSpPr>
              <p:nvPr/>
            </p:nvSpPr>
            <p:spPr bwMode="auto">
              <a:xfrm>
                <a:off x="2497" y="2545"/>
                <a:ext cx="1483" cy="144"/>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8" name="Oval 19"/>
              <p:cNvSpPr>
                <a:spLocks noChangeArrowheads="1"/>
              </p:cNvSpPr>
              <p:nvPr/>
            </p:nvSpPr>
            <p:spPr bwMode="auto">
              <a:xfrm>
                <a:off x="2213" y="2545"/>
                <a:ext cx="1923" cy="231"/>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99" name="Oval 20"/>
              <p:cNvSpPr>
                <a:spLocks noChangeArrowheads="1"/>
              </p:cNvSpPr>
              <p:nvPr/>
            </p:nvSpPr>
            <p:spPr bwMode="auto">
              <a:xfrm>
                <a:off x="1984" y="2504"/>
                <a:ext cx="2308" cy="332"/>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200" name="Oval 21"/>
              <p:cNvSpPr>
                <a:spLocks noChangeArrowheads="1"/>
              </p:cNvSpPr>
              <p:nvPr/>
            </p:nvSpPr>
            <p:spPr bwMode="auto">
              <a:xfrm>
                <a:off x="1327" y="2538"/>
                <a:ext cx="3395" cy="50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201" name="Line 22"/>
              <p:cNvSpPr>
                <a:spLocks noChangeShapeType="1"/>
              </p:cNvSpPr>
              <p:nvPr/>
            </p:nvSpPr>
            <p:spPr bwMode="auto">
              <a:xfrm flipH="1" flipV="1">
                <a:off x="0" y="2501"/>
                <a:ext cx="2614" cy="7"/>
              </a:xfrm>
              <a:prstGeom prst="line">
                <a:avLst/>
              </a:prstGeom>
              <a:noFill/>
              <a:ln w="9525">
                <a:solidFill>
                  <a:srgbClr val="008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2" name="Oval 23"/>
              <p:cNvSpPr>
                <a:spLocks noChangeArrowheads="1"/>
              </p:cNvSpPr>
              <p:nvPr/>
            </p:nvSpPr>
            <p:spPr bwMode="auto">
              <a:xfrm>
                <a:off x="1756" y="2135"/>
                <a:ext cx="3473" cy="339"/>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203" name="Line 24"/>
              <p:cNvSpPr>
                <a:spLocks noChangeShapeType="1"/>
              </p:cNvSpPr>
              <p:nvPr/>
            </p:nvSpPr>
            <p:spPr bwMode="auto">
              <a:xfrm flipH="1" flipV="1">
                <a:off x="728" y="2501"/>
                <a:ext cx="91" cy="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4" name="Line 25"/>
              <p:cNvSpPr>
                <a:spLocks noChangeShapeType="1"/>
              </p:cNvSpPr>
              <p:nvPr/>
            </p:nvSpPr>
            <p:spPr bwMode="auto">
              <a:xfrm flipH="1">
                <a:off x="748" y="2640"/>
                <a:ext cx="123" cy="1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5" name="Line 26"/>
              <p:cNvSpPr>
                <a:spLocks noChangeShapeType="1"/>
              </p:cNvSpPr>
              <p:nvPr/>
            </p:nvSpPr>
            <p:spPr bwMode="auto">
              <a:xfrm flipH="1">
                <a:off x="1454" y="2673"/>
                <a:ext cx="68"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6" name="Line 27"/>
              <p:cNvSpPr>
                <a:spLocks noChangeShapeType="1"/>
              </p:cNvSpPr>
              <p:nvPr/>
            </p:nvSpPr>
            <p:spPr bwMode="auto">
              <a:xfrm flipH="1">
                <a:off x="1781" y="2640"/>
                <a:ext cx="92" cy="4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7" name="Line 28"/>
              <p:cNvSpPr>
                <a:spLocks noChangeShapeType="1"/>
              </p:cNvSpPr>
              <p:nvPr/>
            </p:nvSpPr>
            <p:spPr bwMode="auto">
              <a:xfrm flipH="1">
                <a:off x="1990" y="2606"/>
                <a:ext cx="66"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8" name="Line 29"/>
              <p:cNvSpPr>
                <a:spLocks noChangeShapeType="1"/>
              </p:cNvSpPr>
              <p:nvPr/>
            </p:nvSpPr>
            <p:spPr bwMode="auto">
              <a:xfrm flipH="1">
                <a:off x="2224" y="2606"/>
                <a:ext cx="92"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09" name="Line 30"/>
              <p:cNvSpPr>
                <a:spLocks noChangeShapeType="1"/>
              </p:cNvSpPr>
              <p:nvPr/>
            </p:nvSpPr>
            <p:spPr bwMode="auto">
              <a:xfrm flipH="1">
                <a:off x="2523" y="2572"/>
                <a:ext cx="91" cy="3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0" name="Line 31"/>
              <p:cNvSpPr>
                <a:spLocks noChangeShapeType="1"/>
              </p:cNvSpPr>
              <p:nvPr/>
            </p:nvSpPr>
            <p:spPr bwMode="auto">
              <a:xfrm flipH="1" flipV="1">
                <a:off x="989" y="2324"/>
                <a:ext cx="65"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1" name="Line 32"/>
              <p:cNvSpPr>
                <a:spLocks noChangeShapeType="1"/>
              </p:cNvSpPr>
              <p:nvPr/>
            </p:nvSpPr>
            <p:spPr bwMode="auto">
              <a:xfrm flipH="1" flipV="1">
                <a:off x="1756" y="2335"/>
                <a:ext cx="117"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2" name="Line 33"/>
              <p:cNvSpPr>
                <a:spLocks noChangeShapeType="1"/>
              </p:cNvSpPr>
              <p:nvPr/>
            </p:nvSpPr>
            <p:spPr bwMode="auto">
              <a:xfrm flipH="1" flipV="1">
                <a:off x="1984" y="2350"/>
                <a:ext cx="84" cy="3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3" name="Line 34"/>
              <p:cNvSpPr>
                <a:spLocks noChangeShapeType="1"/>
              </p:cNvSpPr>
              <p:nvPr/>
            </p:nvSpPr>
            <p:spPr bwMode="auto">
              <a:xfrm flipH="1" flipV="1">
                <a:off x="2119" y="2369"/>
                <a:ext cx="9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4" name="Line 35"/>
              <p:cNvSpPr>
                <a:spLocks noChangeShapeType="1"/>
              </p:cNvSpPr>
              <p:nvPr/>
            </p:nvSpPr>
            <p:spPr bwMode="auto">
              <a:xfrm flipH="1" flipV="1">
                <a:off x="2341" y="2403"/>
                <a:ext cx="84" cy="2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5" name="Oval 36"/>
              <p:cNvSpPr>
                <a:spLocks noChangeArrowheads="1"/>
              </p:cNvSpPr>
              <p:nvPr/>
            </p:nvSpPr>
            <p:spPr bwMode="auto">
              <a:xfrm>
                <a:off x="1703" y="2538"/>
                <a:ext cx="2667" cy="403"/>
              </a:xfrm>
              <a:prstGeom prst="ellipse">
                <a:avLst/>
              </a:prstGeom>
              <a:noFill/>
              <a:ln w="9525" algn="ctr">
                <a:solidFill>
                  <a:srgbClr val="008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216" name="Line 37"/>
              <p:cNvSpPr>
                <a:spLocks noChangeShapeType="1"/>
              </p:cNvSpPr>
              <p:nvPr/>
            </p:nvSpPr>
            <p:spPr bwMode="auto">
              <a:xfrm flipH="1" flipV="1">
                <a:off x="2609" y="2403"/>
                <a:ext cx="83" cy="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17" name="Rectangle 38"/>
              <p:cNvSpPr>
                <a:spLocks noChangeArrowheads="1"/>
              </p:cNvSpPr>
              <p:nvPr/>
            </p:nvSpPr>
            <p:spPr bwMode="auto">
              <a:xfrm>
                <a:off x="2613" y="2471"/>
                <a:ext cx="588" cy="101"/>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218" name="Rectangle 39"/>
              <p:cNvSpPr>
                <a:spLocks noChangeArrowheads="1"/>
              </p:cNvSpPr>
              <p:nvPr/>
            </p:nvSpPr>
            <p:spPr bwMode="auto">
              <a:xfrm>
                <a:off x="3119" y="2471"/>
                <a:ext cx="588" cy="101"/>
              </a:xfrm>
              <a:prstGeom prst="rect">
                <a:avLst/>
              </a:pr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grpSp>
      <p:grpSp>
        <p:nvGrpSpPr>
          <p:cNvPr id="23592" name="Group 40"/>
          <p:cNvGrpSpPr>
            <a:grpSpLocks/>
          </p:cNvGrpSpPr>
          <p:nvPr/>
        </p:nvGrpSpPr>
        <p:grpSpPr bwMode="auto">
          <a:xfrm>
            <a:off x="4402138" y="1998664"/>
            <a:ext cx="1981200" cy="2543175"/>
            <a:chOff x="1488" y="960"/>
            <a:chExt cx="1248" cy="1728"/>
          </a:xfrm>
        </p:grpSpPr>
        <p:sp>
          <p:nvSpPr>
            <p:cNvPr id="7182" name="Arc 41"/>
            <p:cNvSpPr>
              <a:spLocks/>
            </p:cNvSpPr>
            <p:nvPr/>
          </p:nvSpPr>
          <p:spPr bwMode="auto">
            <a:xfrm flipH="1">
              <a:off x="1543" y="962"/>
              <a:ext cx="1138" cy="1725"/>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83" name="Arc 42"/>
            <p:cNvSpPr>
              <a:spLocks/>
            </p:cNvSpPr>
            <p:nvPr/>
          </p:nvSpPr>
          <p:spPr bwMode="auto">
            <a:xfrm flipH="1">
              <a:off x="1524" y="960"/>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84" name="Arc 43"/>
            <p:cNvSpPr>
              <a:spLocks/>
            </p:cNvSpPr>
            <p:nvPr/>
          </p:nvSpPr>
          <p:spPr bwMode="auto">
            <a:xfrm flipH="1">
              <a:off x="1579" y="964"/>
              <a:ext cx="1137"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85" name="Arc 44"/>
            <p:cNvSpPr>
              <a:spLocks/>
            </p:cNvSpPr>
            <p:nvPr/>
          </p:nvSpPr>
          <p:spPr bwMode="auto">
            <a:xfrm flipH="1">
              <a:off x="1488" y="964"/>
              <a:ext cx="1138" cy="1724"/>
            </a:xfrm>
            <a:custGeom>
              <a:avLst/>
              <a:gdLst>
                <a:gd name="T0" fmla="*/ 0 w 39078"/>
                <a:gd name="T1" fmla="*/ 33 h 28528"/>
                <a:gd name="T2" fmla="*/ 32 w 39078"/>
                <a:gd name="T3" fmla="*/ 104 h 28528"/>
                <a:gd name="T4" fmla="*/ 15 w 39078"/>
                <a:gd name="T5" fmla="*/ 79 h 28528"/>
                <a:gd name="T6" fmla="*/ 0 60000 65536"/>
                <a:gd name="T7" fmla="*/ 0 60000 65536"/>
                <a:gd name="T8" fmla="*/ 0 60000 65536"/>
              </a:gdLst>
              <a:ahLst/>
              <a:cxnLst>
                <a:cxn ang="T6">
                  <a:pos x="T0" y="T1"/>
                </a:cxn>
                <a:cxn ang="T7">
                  <a:pos x="T2" y="T3"/>
                </a:cxn>
                <a:cxn ang="T8">
                  <a:pos x="T4" y="T5"/>
                </a:cxn>
              </a:cxnLst>
              <a:rect l="0" t="0" r="r" b="b"/>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86" name="Oval 45"/>
            <p:cNvSpPr>
              <a:spLocks noChangeArrowheads="1"/>
            </p:cNvSpPr>
            <p:nvPr/>
          </p:nvSpPr>
          <p:spPr bwMode="auto">
            <a:xfrm>
              <a:off x="1488" y="2625"/>
              <a:ext cx="147" cy="59"/>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7187" name="Oval 46"/>
            <p:cNvSpPr>
              <a:spLocks noChangeArrowheads="1"/>
            </p:cNvSpPr>
            <p:nvPr/>
          </p:nvSpPr>
          <p:spPr bwMode="auto">
            <a:xfrm>
              <a:off x="2589" y="1438"/>
              <a:ext cx="147" cy="60"/>
            </a:xfrm>
            <a:prstGeom prst="ellipse">
              <a:avLst/>
            </a:prstGeom>
            <a:noFill/>
            <a:ln w="9525" algn="ctr">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
        <p:nvSpPr>
          <p:cNvPr id="23599" name="Oval 47"/>
          <p:cNvSpPr>
            <a:spLocks noChangeArrowheads="1"/>
          </p:cNvSpPr>
          <p:nvPr/>
        </p:nvSpPr>
        <p:spPr bwMode="auto">
          <a:xfrm>
            <a:off x="4402138" y="4402138"/>
            <a:ext cx="228600" cy="152400"/>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sz="1800" b="1">
              <a:latin typeface="Tahoma" panose="020B0604030504040204" pitchFamily="34" charset="0"/>
            </a:endParaRPr>
          </a:p>
        </p:txBody>
      </p:sp>
      <p:sp>
        <p:nvSpPr>
          <p:cNvPr id="23600" name="Oval 48"/>
          <p:cNvSpPr>
            <a:spLocks noChangeArrowheads="1"/>
          </p:cNvSpPr>
          <p:nvPr/>
        </p:nvSpPr>
        <p:spPr bwMode="auto">
          <a:xfrm>
            <a:off x="6149975" y="2663825"/>
            <a:ext cx="2286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23602" name="Text Box 50"/>
          <p:cNvSpPr txBox="1">
            <a:spLocks noChangeArrowheads="1"/>
          </p:cNvSpPr>
          <p:nvPr/>
        </p:nvSpPr>
        <p:spPr bwMode="auto">
          <a:xfrm>
            <a:off x="1064525" y="5499101"/>
            <a:ext cx="10396348" cy="830997"/>
          </a:xfrm>
          <a:prstGeom prst="rect">
            <a:avLst/>
          </a:prstGeom>
          <a:noFill/>
          <a:ln>
            <a:noFill/>
          </a:ln>
          <a:effec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smtClean="0">
                <a:solidFill>
                  <a:srgbClr val="0033CC"/>
                </a:solidFill>
                <a:sym typeface="Wingdings" panose="05000000000000000000" pitchFamily="2" charset="2"/>
              </a:rPr>
              <a:t>Khi </a:t>
            </a:r>
            <a:r>
              <a:rPr lang="en-US" altLang="vi-VN" dirty="0">
                <a:solidFill>
                  <a:srgbClr val="0033CC"/>
                </a:solidFill>
                <a:sym typeface="Wingdings" panose="05000000000000000000" pitchFamily="2" charset="2"/>
              </a:rPr>
              <a:t>để nam châm nằm yên, cho cuộn dây dẫn chuyển động lại gần nam châm thì số đường sức từ xuyên qua tiết diện S của cuộn dây tăng lên.</a:t>
            </a:r>
            <a:endParaRPr lang="en-US" altLang="vi-VN" sz="3200" dirty="0">
              <a:solidFill>
                <a:srgbClr val="0033CC"/>
              </a:solidFill>
              <a:sym typeface="Wingdings" panose="05000000000000000000" pitchFamily="2" charset="2"/>
            </a:endParaRPr>
          </a:p>
        </p:txBody>
      </p:sp>
      <p:sp>
        <p:nvSpPr>
          <p:cNvPr id="23603" name="Text Box 51"/>
          <p:cNvSpPr txBox="1">
            <a:spLocks noChangeArrowheads="1"/>
          </p:cNvSpPr>
          <p:nvPr/>
        </p:nvSpPr>
        <p:spPr bwMode="auto">
          <a:xfrm>
            <a:off x="924801" y="1510719"/>
            <a:ext cx="105360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dirty="0"/>
              <a:t>d) Để nam châm nằm yên, cho cuộn dây chuyển động lại gần nam châm:</a:t>
            </a:r>
          </a:p>
        </p:txBody>
      </p:sp>
      <p:sp>
        <p:nvSpPr>
          <p:cNvPr id="55" name="Text Box 55"/>
          <p:cNvSpPr txBox="1">
            <a:spLocks noChangeArrowheads="1"/>
          </p:cNvSpPr>
          <p:nvPr/>
        </p:nvSpPr>
        <p:spPr bwMode="auto">
          <a:xfrm>
            <a:off x="924802" y="616687"/>
            <a:ext cx="105360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dirty="0" smtClean="0"/>
              <a:t>C1:Hãy quan sát xem các đường sức từ xuyên qua tiết diện S của cuộn dây biến thiên như thế nào (tăng hay giảm) trong các trường hợp sau đây: </a:t>
            </a:r>
            <a:endParaRPr lang="en-US" altLang="vi-VN" dirty="0"/>
          </a:p>
        </p:txBody>
      </p:sp>
      <p:sp>
        <p:nvSpPr>
          <p:cNvPr id="56" name="Text Box 59"/>
          <p:cNvSpPr txBox="1">
            <a:spLocks noChangeArrowheads="1"/>
          </p:cNvSpPr>
          <p:nvPr/>
        </p:nvSpPr>
        <p:spPr bwMode="auto">
          <a:xfrm>
            <a:off x="761999" y="212173"/>
            <a:ext cx="9599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sz="2000" b="1" dirty="0" smtClean="0">
                <a:solidFill>
                  <a:srgbClr val="008000"/>
                </a:solidFill>
              </a:rPr>
              <a:t>I. </a:t>
            </a:r>
            <a:r>
              <a:rPr lang="en-US" altLang="vi-VN" sz="2000" b="1" dirty="0">
                <a:solidFill>
                  <a:srgbClr val="008000"/>
                </a:solidFill>
              </a:rPr>
              <a:t>SỰ BIẾN </a:t>
            </a:r>
            <a:r>
              <a:rPr lang="en-US" altLang="vi-VN" sz="2000" b="1" dirty="0" smtClean="0">
                <a:solidFill>
                  <a:srgbClr val="008000"/>
                </a:solidFill>
              </a:rPr>
              <a:t>ĐỔI SỐ </a:t>
            </a:r>
            <a:r>
              <a:rPr lang="en-US" altLang="vi-VN" sz="2000" b="1" dirty="0">
                <a:solidFill>
                  <a:srgbClr val="008000"/>
                </a:solidFill>
              </a:rPr>
              <a:t>ĐƯỜNG SỨC TỪ XUYÊN QUA TIẾT DIỆN CỦA CUỘN DÂY:</a:t>
            </a:r>
          </a:p>
        </p:txBody>
      </p:sp>
    </p:spTree>
    <p:extLst>
      <p:ext uri="{BB962C8B-B14F-4D97-AF65-F5344CB8AC3E}">
        <p14:creationId xmlns:p14="http://schemas.microsoft.com/office/powerpoint/2010/main" val="2799023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23592"/>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23600"/>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23599"/>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23554"/>
                                        </p:tgtEl>
                                        <p:attrNameLst>
                                          <p:attrName>ppt_x</p:attrName>
                                          <p:attrName>ppt_y</p:attrName>
                                        </p:attrNameLst>
                                      </p:cBhvr>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23555"/>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3602"/>
                                        </p:tgtEl>
                                        <p:attrNameLst>
                                          <p:attrName>style.visibility</p:attrName>
                                        </p:attrNameLst>
                                      </p:cBhvr>
                                      <p:to>
                                        <p:strVal val="visible"/>
                                      </p:to>
                                    </p:set>
                                    <p:animEffect transition="in" filter="diamond(in)">
                                      <p:cBhvr>
                                        <p:cTn id="19" dur="2000"/>
                                        <p:tgtEl>
                                          <p:spTgt spid="2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99" grpId="0" animBg="1"/>
      <p:bldP spid="23600" grpId="0" animBg="1"/>
      <p:bldP spid="236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67285" y="612283"/>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vi-VN" sz="2000" b="1" i="1" u="sng" dirty="0">
                <a:solidFill>
                  <a:schemeClr val="accent2"/>
                </a:solidFill>
              </a:rPr>
              <a:t>NHẬN XÉT 1:</a:t>
            </a:r>
          </a:p>
        </p:txBody>
      </p:sp>
      <p:sp>
        <p:nvSpPr>
          <p:cNvPr id="11267" name="Text Box 6" descr="10%"/>
          <p:cNvSpPr txBox="1">
            <a:spLocks noChangeArrowheads="1"/>
          </p:cNvSpPr>
          <p:nvPr/>
        </p:nvSpPr>
        <p:spPr bwMode="auto">
          <a:xfrm>
            <a:off x="1066800" y="1146128"/>
            <a:ext cx="10383672" cy="1200329"/>
          </a:xfrm>
          <a:prstGeom prst="rect">
            <a:avLst/>
          </a:prstGeom>
          <a:pattFill prst="pct10">
            <a:fgClr>
              <a:schemeClr val="accent1"/>
            </a:fgClr>
            <a:bgClr>
              <a:schemeClr val="bg1"/>
            </a:bgClr>
          </a:pattFill>
          <a:ln w="9525" algn="ctr">
            <a:solidFill>
              <a:schemeClr val="accent1"/>
            </a:solidFill>
            <a:prstDash val="lgDashDot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spcBef>
                <a:spcPct val="50000"/>
              </a:spcBef>
            </a:pPr>
            <a:r>
              <a:rPr lang="en-US" altLang="vi-VN" dirty="0">
                <a:solidFill>
                  <a:srgbClr val="FF3300"/>
                </a:solidFill>
                <a:sym typeface="Wingdings" panose="05000000000000000000" pitchFamily="2" charset="2"/>
              </a:rPr>
              <a:t></a:t>
            </a:r>
            <a:r>
              <a:rPr lang="en-US" altLang="vi-VN" dirty="0"/>
              <a:t> </a:t>
            </a:r>
            <a:r>
              <a:rPr lang="en-US" altLang="vi-VN" b="1" i="1" dirty="0">
                <a:solidFill>
                  <a:srgbClr val="0000FF"/>
                </a:solidFill>
              </a:rPr>
              <a:t>Khi đưa một cực của nam châm lại </a:t>
            </a:r>
            <a:r>
              <a:rPr lang="en-US" altLang="vi-VN" b="1" i="1" dirty="0">
                <a:solidFill>
                  <a:srgbClr val="FF0000"/>
                </a:solidFill>
              </a:rPr>
              <a:t>gần</a:t>
            </a:r>
            <a:r>
              <a:rPr lang="en-US" altLang="vi-VN" b="1" i="1" dirty="0">
                <a:solidFill>
                  <a:srgbClr val="0000FF"/>
                </a:solidFill>
              </a:rPr>
              <a:t> hay </a:t>
            </a:r>
            <a:r>
              <a:rPr lang="en-US" altLang="vi-VN" b="1" i="1" dirty="0">
                <a:solidFill>
                  <a:srgbClr val="FF0000"/>
                </a:solidFill>
              </a:rPr>
              <a:t>xa</a:t>
            </a:r>
            <a:r>
              <a:rPr lang="en-US" altLang="vi-VN" b="1" i="1" dirty="0">
                <a:solidFill>
                  <a:srgbClr val="0000FF"/>
                </a:solidFill>
              </a:rPr>
              <a:t> đầu một cuộn dây dẫn thì </a:t>
            </a:r>
            <a:r>
              <a:rPr lang="en-US" altLang="vi-VN" b="1" i="1" dirty="0">
                <a:solidFill>
                  <a:srgbClr val="FF0066"/>
                </a:solidFill>
              </a:rPr>
              <a:t>số đường sức từ</a:t>
            </a:r>
            <a:r>
              <a:rPr lang="en-US" altLang="vi-VN" b="1" i="1" dirty="0">
                <a:solidFill>
                  <a:srgbClr val="0000FF"/>
                </a:solidFill>
              </a:rPr>
              <a:t> xuyên qua tiết diện </a:t>
            </a:r>
            <a:r>
              <a:rPr lang="en-US" altLang="vi-VN" b="1" i="1" dirty="0">
                <a:solidFill>
                  <a:srgbClr val="FF0000"/>
                </a:solidFill>
              </a:rPr>
              <a:t>S</a:t>
            </a:r>
            <a:r>
              <a:rPr lang="en-US" altLang="vi-VN" b="1" i="1" dirty="0">
                <a:solidFill>
                  <a:srgbClr val="0000FF"/>
                </a:solidFill>
              </a:rPr>
              <a:t> của cuộn dây </a:t>
            </a:r>
            <a:r>
              <a:rPr lang="en-US" altLang="vi-VN" b="1" i="1" dirty="0">
                <a:solidFill>
                  <a:srgbClr val="FF0000"/>
                </a:solidFill>
              </a:rPr>
              <a:t>tăng</a:t>
            </a:r>
            <a:r>
              <a:rPr lang="en-US" altLang="vi-VN" b="1" i="1" dirty="0">
                <a:solidFill>
                  <a:srgbClr val="0000FF"/>
                </a:solidFill>
              </a:rPr>
              <a:t> hoặc </a:t>
            </a:r>
            <a:r>
              <a:rPr lang="en-US" altLang="vi-VN" b="1" i="1" dirty="0">
                <a:solidFill>
                  <a:srgbClr val="FF0000"/>
                </a:solidFill>
              </a:rPr>
              <a:t>giảm</a:t>
            </a:r>
            <a:r>
              <a:rPr lang="en-US" altLang="vi-VN" b="1" i="1" dirty="0">
                <a:solidFill>
                  <a:srgbClr val="0000FF"/>
                </a:solidFill>
              </a:rPr>
              <a:t> (</a:t>
            </a:r>
            <a:r>
              <a:rPr lang="en-US" altLang="vi-VN" b="1" i="1" dirty="0">
                <a:solidFill>
                  <a:srgbClr val="CC6600"/>
                </a:solidFill>
              </a:rPr>
              <a:t>biến thiên</a:t>
            </a:r>
            <a:r>
              <a:rPr lang="en-US" altLang="vi-VN" b="1" i="1" dirty="0">
                <a:solidFill>
                  <a:srgbClr val="0000FF"/>
                </a:solidFill>
              </a:rPr>
              <a:t>).</a:t>
            </a:r>
          </a:p>
        </p:txBody>
      </p:sp>
      <p:sp>
        <p:nvSpPr>
          <p:cNvPr id="6" name="Text Box 59"/>
          <p:cNvSpPr txBox="1">
            <a:spLocks noChangeArrowheads="1"/>
          </p:cNvSpPr>
          <p:nvPr/>
        </p:nvSpPr>
        <p:spPr bwMode="auto">
          <a:xfrm>
            <a:off x="762000" y="212173"/>
            <a:ext cx="10988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dirty="0" smtClean="0">
                <a:solidFill>
                  <a:srgbClr val="008000"/>
                </a:solidFill>
              </a:rPr>
              <a:t>I. </a:t>
            </a:r>
            <a:r>
              <a:rPr lang="en-US" altLang="vi-VN" b="1" dirty="0">
                <a:solidFill>
                  <a:srgbClr val="008000"/>
                </a:solidFill>
              </a:rPr>
              <a:t>SỰ BIẾN ĐỔI ĐƯỜNG SỨC TỪ XUYÊN QUA TIẾT DIỆN CỦA CUỘN DÂY:</a:t>
            </a:r>
          </a:p>
        </p:txBody>
      </p:sp>
      <p:sp>
        <p:nvSpPr>
          <p:cNvPr id="7" name="Rectangle 32"/>
          <p:cNvSpPr>
            <a:spLocks noChangeArrowheads="1"/>
          </p:cNvSpPr>
          <p:nvPr/>
        </p:nvSpPr>
        <p:spPr bwMode="auto">
          <a:xfrm>
            <a:off x="762000" y="2587914"/>
            <a:ext cx="767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vi-VN" b="1" dirty="0">
                <a:solidFill>
                  <a:srgbClr val="008000"/>
                </a:solidFill>
              </a:rPr>
              <a:t>II/ ĐIỀU KIỆN XUẤT HIỆN DÒNG ĐIỆN CẢM ỨNG:</a:t>
            </a:r>
          </a:p>
        </p:txBody>
      </p:sp>
    </p:spTree>
    <p:extLst>
      <p:ext uri="{BB962C8B-B14F-4D97-AF65-F5344CB8AC3E}">
        <p14:creationId xmlns:p14="http://schemas.microsoft.com/office/powerpoint/2010/main" val="77838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2"/>
          <p:cNvSpPr>
            <a:spLocks noChangeArrowheads="1"/>
          </p:cNvSpPr>
          <p:nvPr/>
        </p:nvSpPr>
        <p:spPr bwMode="auto">
          <a:xfrm>
            <a:off x="4572000" y="6019800"/>
            <a:ext cx="1676400" cy="95250"/>
          </a:xfrm>
          <a:prstGeom prst="rect">
            <a:avLst/>
          </a:prstGeom>
          <a:solidFill>
            <a:schemeClr val="accent1"/>
          </a:solidFill>
          <a:ln w="9525">
            <a:miter lim="800000"/>
            <a:headEnd/>
            <a:tailEnd/>
          </a:ln>
          <a:effectLst/>
          <a:scene3d>
            <a:camera prst="legacyPerspectiveTopRight">
              <a:rot lat="1200000" lon="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195" name="Arc 7"/>
          <p:cNvSpPr>
            <a:spLocks/>
          </p:cNvSpPr>
          <p:nvPr/>
        </p:nvSpPr>
        <p:spPr bwMode="auto">
          <a:xfrm flipH="1">
            <a:off x="3208338" y="942976"/>
            <a:ext cx="468312" cy="1978025"/>
          </a:xfrm>
          <a:custGeom>
            <a:avLst/>
            <a:gdLst>
              <a:gd name="T0" fmla="*/ 9420204 w 21600"/>
              <a:gd name="T1" fmla="*/ 90703424 h 43136"/>
              <a:gd name="T2" fmla="*/ 9873838 w 21600"/>
              <a:gd name="T3" fmla="*/ 0 h 43136"/>
              <a:gd name="T4" fmla="*/ 10153525 w 21600"/>
              <a:gd name="T5" fmla="*/ 45402176 h 43136"/>
              <a:gd name="T6" fmla="*/ 0 60000 65536"/>
              <a:gd name="T7" fmla="*/ 0 60000 65536"/>
              <a:gd name="T8" fmla="*/ 0 60000 65536"/>
            </a:gdLst>
            <a:ahLst/>
            <a:cxnLst>
              <a:cxn ang="T6">
                <a:pos x="T0" y="T1"/>
              </a:cxn>
              <a:cxn ang="T7">
                <a:pos x="T2" y="T3"/>
              </a:cxn>
              <a:cxn ang="T8">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lnTo>
                  <a:pt x="20040" y="43135"/>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6" name="Arc 8"/>
          <p:cNvSpPr>
            <a:spLocks/>
          </p:cNvSpPr>
          <p:nvPr/>
        </p:nvSpPr>
        <p:spPr bwMode="auto">
          <a:xfrm flipH="1">
            <a:off x="3036888" y="936625"/>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7" name="Arc 9"/>
          <p:cNvSpPr>
            <a:spLocks/>
          </p:cNvSpPr>
          <p:nvPr/>
        </p:nvSpPr>
        <p:spPr bwMode="auto">
          <a:xfrm flipH="1">
            <a:off x="3148013"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8" name="Arc 10"/>
          <p:cNvSpPr>
            <a:spLocks/>
          </p:cNvSpPr>
          <p:nvPr/>
        </p:nvSpPr>
        <p:spPr bwMode="auto">
          <a:xfrm flipH="1">
            <a:off x="3251200"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199" name="Arc 11"/>
          <p:cNvSpPr>
            <a:spLocks/>
          </p:cNvSpPr>
          <p:nvPr/>
        </p:nvSpPr>
        <p:spPr bwMode="auto">
          <a:xfrm flipH="1">
            <a:off x="3354388" y="944563"/>
            <a:ext cx="749300" cy="1981200"/>
          </a:xfrm>
          <a:custGeom>
            <a:avLst/>
            <a:gdLst>
              <a:gd name="T0" fmla="*/ 16258847 w 34532"/>
              <a:gd name="T1" fmla="*/ 81831697 h 43192"/>
              <a:gd name="T2" fmla="*/ 9889862 w 34532"/>
              <a:gd name="T3" fmla="*/ 0 h 43192"/>
              <a:gd name="T4" fmla="*/ 10170014 w 34532"/>
              <a:gd name="T5" fmla="*/ 45430037 h 43192"/>
              <a:gd name="T6" fmla="*/ 0 60000 65536"/>
              <a:gd name="T7" fmla="*/ 0 60000 65536"/>
              <a:gd name="T8" fmla="*/ 0 60000 65536"/>
            </a:gdLst>
            <a:ahLst/>
            <a:cxnLst>
              <a:cxn ang="T6">
                <a:pos x="T0" y="T1"/>
              </a:cxn>
              <a:cxn ang="T7">
                <a:pos x="T2" y="T3"/>
              </a:cxn>
              <a:cxn ang="T8">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lnTo>
                  <a:pt x="34531" y="3889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00" name="Arc 12"/>
          <p:cNvSpPr>
            <a:spLocks/>
          </p:cNvSpPr>
          <p:nvPr/>
        </p:nvSpPr>
        <p:spPr bwMode="auto">
          <a:xfrm flipH="1">
            <a:off x="3735388" y="944564"/>
            <a:ext cx="468312" cy="1766887"/>
          </a:xfrm>
          <a:custGeom>
            <a:avLst/>
            <a:gdLst>
              <a:gd name="T0" fmla="*/ 3848462 w 21600"/>
              <a:gd name="T1" fmla="*/ 81039630 h 38523"/>
              <a:gd name="T2" fmla="*/ 9873838 w 21600"/>
              <a:gd name="T3" fmla="*/ 0 h 38523"/>
              <a:gd name="T4" fmla="*/ 10153525 w 21600"/>
              <a:gd name="T5" fmla="*/ 45422430 h 38523"/>
              <a:gd name="T6" fmla="*/ 0 60000 65536"/>
              <a:gd name="T7" fmla="*/ 0 60000 65536"/>
              <a:gd name="T8" fmla="*/ 0 60000 65536"/>
            </a:gdLst>
            <a:ahLst/>
            <a:cxnLst>
              <a:cxn ang="T6">
                <a:pos x="T0" y="T1"/>
              </a:cxn>
              <a:cxn ang="T7">
                <a:pos x="T2" y="T3"/>
              </a:cxn>
              <a:cxn ang="T8">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lnTo>
                  <a:pt x="8187" y="38522"/>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181" name="Group 85"/>
          <p:cNvGrpSpPr>
            <a:grpSpLocks/>
          </p:cNvGrpSpPr>
          <p:nvPr/>
        </p:nvGrpSpPr>
        <p:grpSpPr bwMode="auto">
          <a:xfrm>
            <a:off x="4572000" y="430213"/>
            <a:ext cx="6407150" cy="3114676"/>
            <a:chOff x="538" y="343"/>
            <a:chExt cx="4036" cy="1962"/>
          </a:xfrm>
        </p:grpSpPr>
        <p:sp>
          <p:nvSpPr>
            <p:cNvPr id="8294" name="Rectangle 86"/>
            <p:cNvSpPr>
              <a:spLocks noChangeArrowheads="1"/>
            </p:cNvSpPr>
            <p:nvPr/>
          </p:nvSpPr>
          <p:spPr bwMode="auto">
            <a:xfrm>
              <a:off x="1799" y="1263"/>
              <a:ext cx="672" cy="288"/>
            </a:xfrm>
            <a:prstGeom prst="rect">
              <a:avLst/>
            </a:prstGeom>
            <a:solidFill>
              <a:srgbClr val="FF33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latin typeface=".VnBodoniH" panose="020B7200000000000000" pitchFamily="34" charset="0"/>
                </a:rPr>
                <a:t>N</a:t>
              </a:r>
            </a:p>
          </p:txBody>
        </p:sp>
        <p:sp>
          <p:nvSpPr>
            <p:cNvPr id="8295" name="Rectangle 87"/>
            <p:cNvSpPr>
              <a:spLocks noChangeArrowheads="1"/>
            </p:cNvSpPr>
            <p:nvPr/>
          </p:nvSpPr>
          <p:spPr bwMode="auto">
            <a:xfrm>
              <a:off x="2473" y="1263"/>
              <a:ext cx="672" cy="288"/>
            </a:xfrm>
            <a:prstGeom prst="rect">
              <a:avLst/>
            </a:prstGeom>
            <a:solidFill>
              <a:srgbClr val="0000FF"/>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b="1">
                  <a:solidFill>
                    <a:schemeClr val="bg1"/>
                  </a:solidFill>
                  <a:latin typeface=".VnBodoniH" panose="020B7200000000000000" pitchFamily="34" charset="0"/>
                </a:rPr>
                <a:t>S</a:t>
              </a:r>
            </a:p>
          </p:txBody>
        </p:sp>
        <p:sp>
          <p:nvSpPr>
            <p:cNvPr id="8296" name="Arc 88"/>
            <p:cNvSpPr>
              <a:spLocks/>
            </p:cNvSpPr>
            <p:nvPr/>
          </p:nvSpPr>
          <p:spPr bwMode="auto">
            <a:xfrm>
              <a:off x="1503" y="592"/>
              <a:ext cx="2112" cy="732"/>
            </a:xfrm>
            <a:custGeom>
              <a:avLst/>
              <a:gdLst>
                <a:gd name="T0" fmla="*/ 14 w 43200"/>
                <a:gd name="T1" fmla="*/ 19 h 37644"/>
                <a:gd name="T2" fmla="*/ 86 w 43200"/>
                <a:gd name="T3" fmla="*/ 20 h 37644"/>
                <a:gd name="T4" fmla="*/ 52 w 43200"/>
                <a:gd name="T5" fmla="*/ 11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7" name="Arc 89"/>
            <p:cNvSpPr>
              <a:spLocks/>
            </p:cNvSpPr>
            <p:nvPr/>
          </p:nvSpPr>
          <p:spPr bwMode="auto">
            <a:xfrm rot="10800000">
              <a:off x="1594" y="732"/>
              <a:ext cx="1920" cy="575"/>
            </a:xfrm>
            <a:custGeom>
              <a:avLst/>
              <a:gdLst>
                <a:gd name="T0" fmla="*/ 76 w 43200"/>
                <a:gd name="T1" fmla="*/ 0 h 36537"/>
                <a:gd name="T2" fmla="*/ 12 w 43200"/>
                <a:gd name="T3" fmla="*/ 0 h 36537"/>
                <a:gd name="T4" fmla="*/ 43 w 43200"/>
                <a:gd name="T5" fmla="*/ 2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8" name="Arc 90"/>
            <p:cNvSpPr>
              <a:spLocks/>
            </p:cNvSpPr>
            <p:nvPr/>
          </p:nvSpPr>
          <p:spPr bwMode="auto">
            <a:xfrm>
              <a:off x="1249" y="1341"/>
              <a:ext cx="2616" cy="882"/>
            </a:xfrm>
            <a:custGeom>
              <a:avLst/>
              <a:gdLst>
                <a:gd name="T0" fmla="*/ 120 w 43200"/>
                <a:gd name="T1" fmla="*/ 0 h 40086"/>
                <a:gd name="T2" fmla="*/ 33 w 43200"/>
                <a:gd name="T3" fmla="*/ 0 h 40086"/>
                <a:gd name="T4" fmla="*/ 79 w 43200"/>
                <a:gd name="T5" fmla="*/ 3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9" name="Arc 91"/>
            <p:cNvSpPr>
              <a:spLocks/>
            </p:cNvSpPr>
            <p:nvPr/>
          </p:nvSpPr>
          <p:spPr bwMode="auto">
            <a:xfrm rot="10800000">
              <a:off x="1498" y="1326"/>
              <a:ext cx="2112" cy="734"/>
            </a:xfrm>
            <a:custGeom>
              <a:avLst/>
              <a:gdLst>
                <a:gd name="T0" fmla="*/ 16 w 43200"/>
                <a:gd name="T1" fmla="*/ 20 h 37403"/>
                <a:gd name="T2" fmla="*/ 89 w 43200"/>
                <a:gd name="T3" fmla="*/ 19 h 37403"/>
                <a:gd name="T4" fmla="*/ 52 w 43200"/>
                <a:gd name="T5" fmla="*/ 11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0" name="Arc 92"/>
            <p:cNvSpPr>
              <a:spLocks/>
            </p:cNvSpPr>
            <p:nvPr/>
          </p:nvSpPr>
          <p:spPr bwMode="auto">
            <a:xfrm>
              <a:off x="1588" y="1341"/>
              <a:ext cx="1920" cy="590"/>
            </a:xfrm>
            <a:custGeom>
              <a:avLst/>
              <a:gdLst>
                <a:gd name="T0" fmla="*/ 73 w 43200"/>
                <a:gd name="T1" fmla="*/ 0 h 36715"/>
                <a:gd name="T2" fmla="*/ 9 w 43200"/>
                <a:gd name="T3" fmla="*/ 0 h 36715"/>
                <a:gd name="T4" fmla="*/ 43 w 43200"/>
                <a:gd name="T5" fmla="*/ 2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1" name="Arc 93"/>
            <p:cNvSpPr>
              <a:spLocks/>
            </p:cNvSpPr>
            <p:nvPr/>
          </p:nvSpPr>
          <p:spPr bwMode="auto">
            <a:xfrm rot="10800000">
              <a:off x="1258" y="519"/>
              <a:ext cx="2592" cy="805"/>
            </a:xfrm>
            <a:custGeom>
              <a:avLst/>
              <a:gdLst>
                <a:gd name="T0" fmla="*/ 124 w 43200"/>
                <a:gd name="T1" fmla="*/ 0 h 39838"/>
                <a:gd name="T2" fmla="*/ 36 w 43200"/>
                <a:gd name="T3" fmla="*/ 0 h 39838"/>
                <a:gd name="T4" fmla="*/ 78 w 43200"/>
                <a:gd name="T5" fmla="*/ 3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2" name="Arc 94"/>
            <p:cNvSpPr>
              <a:spLocks/>
            </p:cNvSpPr>
            <p:nvPr/>
          </p:nvSpPr>
          <p:spPr bwMode="auto">
            <a:xfrm rot="10800000">
              <a:off x="2254" y="948"/>
              <a:ext cx="581" cy="528"/>
            </a:xfrm>
            <a:custGeom>
              <a:avLst/>
              <a:gdLst>
                <a:gd name="T0" fmla="*/ 10 w 33603"/>
                <a:gd name="T1" fmla="*/ 8 h 21600"/>
                <a:gd name="T2" fmla="*/ 0 w 33603"/>
                <a:gd name="T3" fmla="*/ 8 h 21600"/>
                <a:gd name="T4" fmla="*/ 5 w 33603"/>
                <a:gd name="T5" fmla="*/ 0 h 21600"/>
                <a:gd name="T6" fmla="*/ 0 60000 65536"/>
                <a:gd name="T7" fmla="*/ 0 60000 65536"/>
                <a:gd name="T8" fmla="*/ 0 60000 65536"/>
              </a:gdLst>
              <a:ahLst/>
              <a:cxnLst>
                <a:cxn ang="T6">
                  <a:pos x="T0" y="T1"/>
                </a:cxn>
                <a:cxn ang="T7">
                  <a:pos x="T2" y="T3"/>
                </a:cxn>
                <a:cxn ang="T8">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lnTo>
                    <a:pt x="33602" y="1377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3" name="Arc 95"/>
            <p:cNvSpPr>
              <a:spLocks/>
            </p:cNvSpPr>
            <p:nvPr/>
          </p:nvSpPr>
          <p:spPr bwMode="auto">
            <a:xfrm rot="-451056">
              <a:off x="2261" y="1319"/>
              <a:ext cx="1992" cy="842"/>
            </a:xfrm>
            <a:custGeom>
              <a:avLst/>
              <a:gdLst>
                <a:gd name="T0" fmla="*/ 95 w 21600"/>
                <a:gd name="T1" fmla="*/ 0 h 28984"/>
                <a:gd name="T2" fmla="*/ 161 w 21600"/>
                <a:gd name="T3" fmla="*/ 24 h 28984"/>
                <a:gd name="T4" fmla="*/ 0 w 21600"/>
                <a:gd name="T5" fmla="*/ 16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4" name="Arc 96"/>
            <p:cNvSpPr>
              <a:spLocks/>
            </p:cNvSpPr>
            <p:nvPr/>
          </p:nvSpPr>
          <p:spPr bwMode="auto">
            <a:xfrm rot="10501297">
              <a:off x="905" y="510"/>
              <a:ext cx="1734" cy="826"/>
            </a:xfrm>
            <a:custGeom>
              <a:avLst/>
              <a:gdLst>
                <a:gd name="T0" fmla="*/ 71 w 21600"/>
                <a:gd name="T1" fmla="*/ 0 h 28481"/>
                <a:gd name="T2" fmla="*/ 124 w 21600"/>
                <a:gd name="T3" fmla="*/ 24 h 28481"/>
                <a:gd name="T4" fmla="*/ 0 w 21600"/>
                <a:gd name="T5" fmla="*/ 16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5" name="Arc 97"/>
            <p:cNvSpPr>
              <a:spLocks/>
            </p:cNvSpPr>
            <p:nvPr/>
          </p:nvSpPr>
          <p:spPr bwMode="auto">
            <a:xfrm>
              <a:off x="817" y="1326"/>
              <a:ext cx="1526" cy="840"/>
            </a:xfrm>
            <a:custGeom>
              <a:avLst/>
              <a:gdLst>
                <a:gd name="T0" fmla="*/ 9 w 21600"/>
                <a:gd name="T1" fmla="*/ 24 h 28938"/>
                <a:gd name="T2" fmla="*/ 69 w 21600"/>
                <a:gd name="T3" fmla="*/ 0 h 28938"/>
                <a:gd name="T4" fmla="*/ 108 w 21600"/>
                <a:gd name="T5" fmla="*/ 17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6" name="Line 98"/>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07" name="Arc 99"/>
            <p:cNvSpPr>
              <a:spLocks/>
            </p:cNvSpPr>
            <p:nvPr/>
          </p:nvSpPr>
          <p:spPr bwMode="auto">
            <a:xfrm rot="549166">
              <a:off x="2365" y="458"/>
              <a:ext cx="1927" cy="839"/>
            </a:xfrm>
            <a:custGeom>
              <a:avLst/>
              <a:gdLst>
                <a:gd name="T0" fmla="*/ 149 w 21600"/>
                <a:gd name="T1" fmla="*/ 0 h 28850"/>
                <a:gd name="T2" fmla="*/ 95 w 21600"/>
                <a:gd name="T3" fmla="*/ 24 h 28850"/>
                <a:gd name="T4" fmla="*/ 0 w 21600"/>
                <a:gd name="T5" fmla="*/ 9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8" name="Arc 100"/>
            <p:cNvSpPr>
              <a:spLocks/>
            </p:cNvSpPr>
            <p:nvPr/>
          </p:nvSpPr>
          <p:spPr bwMode="auto">
            <a:xfrm rot="10800000">
              <a:off x="1079" y="343"/>
              <a:ext cx="2915" cy="962"/>
            </a:xfrm>
            <a:custGeom>
              <a:avLst/>
              <a:gdLst>
                <a:gd name="T0" fmla="*/ 149 w 43200"/>
                <a:gd name="T1" fmla="*/ 0 h 40592"/>
                <a:gd name="T2" fmla="*/ 51 w 43200"/>
                <a:gd name="T3" fmla="*/ 0 h 40592"/>
                <a:gd name="T4" fmla="*/ 98 w 43200"/>
                <a:gd name="T5" fmla="*/ 10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09" name="Arc 101"/>
            <p:cNvSpPr>
              <a:spLocks/>
            </p:cNvSpPr>
            <p:nvPr/>
          </p:nvSpPr>
          <p:spPr bwMode="auto">
            <a:xfrm>
              <a:off x="1093" y="1357"/>
              <a:ext cx="2928" cy="948"/>
            </a:xfrm>
            <a:custGeom>
              <a:avLst/>
              <a:gdLst>
                <a:gd name="T0" fmla="*/ 145 w 43200"/>
                <a:gd name="T1" fmla="*/ 0 h 40712"/>
                <a:gd name="T2" fmla="*/ 47 w 43200"/>
                <a:gd name="T3" fmla="*/ 0 h 40712"/>
                <a:gd name="T4" fmla="*/ 99 w 43200"/>
                <a:gd name="T5" fmla="*/ 10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0" name="Arc 102"/>
            <p:cNvSpPr>
              <a:spLocks/>
            </p:cNvSpPr>
            <p:nvPr/>
          </p:nvSpPr>
          <p:spPr bwMode="auto">
            <a:xfrm>
              <a:off x="2230" y="1129"/>
              <a:ext cx="594" cy="467"/>
            </a:xfrm>
            <a:custGeom>
              <a:avLst/>
              <a:gdLst>
                <a:gd name="T0" fmla="*/ 10 w 34380"/>
                <a:gd name="T1" fmla="*/ 6 h 21600"/>
                <a:gd name="T2" fmla="*/ 0 w 34380"/>
                <a:gd name="T3" fmla="*/ 6 h 21600"/>
                <a:gd name="T4" fmla="*/ 5 w 34380"/>
                <a:gd name="T5" fmla="*/ 0 h 21600"/>
                <a:gd name="T6" fmla="*/ 0 60000 65536"/>
                <a:gd name="T7" fmla="*/ 0 60000 65536"/>
                <a:gd name="T8" fmla="*/ 0 60000 65536"/>
              </a:gdLst>
              <a:ahLst/>
              <a:cxnLst>
                <a:cxn ang="T6">
                  <a:pos x="T0" y="T1"/>
                </a:cxn>
                <a:cxn ang="T7">
                  <a:pos x="T2" y="T3"/>
                </a:cxn>
                <a:cxn ang="T8">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lnTo>
                    <a:pt x="34380" y="1278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1" name="Arc 103"/>
            <p:cNvSpPr>
              <a:spLocks/>
            </p:cNvSpPr>
            <p:nvPr/>
          </p:nvSpPr>
          <p:spPr bwMode="auto">
            <a:xfrm rot="299958">
              <a:off x="2124" y="589"/>
              <a:ext cx="2436" cy="751"/>
            </a:xfrm>
            <a:custGeom>
              <a:avLst/>
              <a:gdLst>
                <a:gd name="T0" fmla="*/ 259 w 21600"/>
                <a:gd name="T1" fmla="*/ 0 h 26319"/>
                <a:gd name="T2" fmla="*/ 128 w 21600"/>
                <a:gd name="T3" fmla="*/ 21 h 26319"/>
                <a:gd name="T4" fmla="*/ 0 w 21600"/>
                <a:gd name="T5" fmla="*/ 6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2" name="Arc 104"/>
            <p:cNvSpPr>
              <a:spLocks/>
            </p:cNvSpPr>
            <p:nvPr/>
          </p:nvSpPr>
          <p:spPr bwMode="auto">
            <a:xfrm rot="-451056">
              <a:off x="2148" y="1311"/>
              <a:ext cx="2333" cy="841"/>
            </a:xfrm>
            <a:custGeom>
              <a:avLst/>
              <a:gdLst>
                <a:gd name="T0" fmla="*/ 123 w 21600"/>
                <a:gd name="T1" fmla="*/ 0 h 28922"/>
                <a:gd name="T2" fmla="*/ 223 w 21600"/>
                <a:gd name="T3" fmla="*/ 24 h 28922"/>
                <a:gd name="T4" fmla="*/ 0 w 21600"/>
                <a:gd name="T5" fmla="*/ 16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3" name="Arc 105"/>
            <p:cNvSpPr>
              <a:spLocks/>
            </p:cNvSpPr>
            <p:nvPr/>
          </p:nvSpPr>
          <p:spPr bwMode="auto">
            <a:xfrm rot="10416522">
              <a:off x="635" y="577"/>
              <a:ext cx="2107" cy="761"/>
            </a:xfrm>
            <a:custGeom>
              <a:avLst/>
              <a:gdLst>
                <a:gd name="T0" fmla="*/ 97 w 21600"/>
                <a:gd name="T1" fmla="*/ 0 h 26206"/>
                <a:gd name="T2" fmla="*/ 194 w 21600"/>
                <a:gd name="T3" fmla="*/ 22 h 26206"/>
                <a:gd name="T4" fmla="*/ 0 w 21600"/>
                <a:gd name="T5" fmla="*/ 16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4" name="Arc 106"/>
            <p:cNvSpPr>
              <a:spLocks/>
            </p:cNvSpPr>
            <p:nvPr/>
          </p:nvSpPr>
          <p:spPr bwMode="auto">
            <a:xfrm rot="287305">
              <a:off x="634" y="1311"/>
              <a:ext cx="1682" cy="738"/>
            </a:xfrm>
            <a:custGeom>
              <a:avLst/>
              <a:gdLst>
                <a:gd name="T0" fmla="*/ 4 w 21600"/>
                <a:gd name="T1" fmla="*/ 21 h 25397"/>
                <a:gd name="T2" fmla="*/ 88 w 21600"/>
                <a:gd name="T3" fmla="*/ 0 h 25397"/>
                <a:gd name="T4" fmla="*/ 131 w 21600"/>
                <a:gd name="T5" fmla="*/ 17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15" name="Line 107"/>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6" name="Line 108"/>
            <p:cNvSpPr>
              <a:spLocks noChangeShapeType="1"/>
            </p:cNvSpPr>
            <p:nvPr/>
          </p:nvSpPr>
          <p:spPr bwMode="auto">
            <a:xfrm rot="-54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7" name="Line 109"/>
            <p:cNvSpPr>
              <a:spLocks noChangeShapeType="1"/>
            </p:cNvSpPr>
            <p:nvPr/>
          </p:nvSpPr>
          <p:spPr bwMode="auto">
            <a:xfrm rot="16320000">
              <a:off x="2454" y="2182"/>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8" name="Line 110"/>
            <p:cNvSpPr>
              <a:spLocks noChangeShapeType="1"/>
            </p:cNvSpPr>
            <p:nvPr/>
          </p:nvSpPr>
          <p:spPr bwMode="auto">
            <a:xfrm rot="16320000">
              <a:off x="2461" y="188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9" name="Line 111"/>
            <p:cNvSpPr>
              <a:spLocks noChangeShapeType="1"/>
            </p:cNvSpPr>
            <p:nvPr/>
          </p:nvSpPr>
          <p:spPr bwMode="auto">
            <a:xfrm rot="16140000">
              <a:off x="2455" y="2038"/>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0" name="Line 112"/>
            <p:cNvSpPr>
              <a:spLocks noChangeShapeType="1"/>
            </p:cNvSpPr>
            <p:nvPr/>
          </p:nvSpPr>
          <p:spPr bwMode="auto">
            <a:xfrm rot="-522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1" name="Line 113"/>
            <p:cNvSpPr>
              <a:spLocks noChangeShapeType="1"/>
            </p:cNvSpPr>
            <p:nvPr/>
          </p:nvSpPr>
          <p:spPr bwMode="auto">
            <a:xfrm rot="16260000">
              <a:off x="2538" y="926"/>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2" name="Line 114"/>
            <p:cNvSpPr>
              <a:spLocks noChangeShapeType="1"/>
            </p:cNvSpPr>
            <p:nvPr/>
          </p:nvSpPr>
          <p:spPr bwMode="auto">
            <a:xfrm rot="16080000">
              <a:off x="2464" y="708"/>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3" name="Line 115"/>
            <p:cNvSpPr>
              <a:spLocks noChangeShapeType="1"/>
            </p:cNvSpPr>
            <p:nvPr/>
          </p:nvSpPr>
          <p:spPr bwMode="auto">
            <a:xfrm rot="16260000">
              <a:off x="2465" y="554"/>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4" name="Line 116"/>
            <p:cNvSpPr>
              <a:spLocks noChangeShapeType="1"/>
            </p:cNvSpPr>
            <p:nvPr/>
          </p:nvSpPr>
          <p:spPr bwMode="auto">
            <a:xfrm rot="16260000">
              <a:off x="2466" y="4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5" name="Line 117"/>
            <p:cNvSpPr>
              <a:spLocks noChangeShapeType="1"/>
            </p:cNvSpPr>
            <p:nvPr/>
          </p:nvSpPr>
          <p:spPr bwMode="auto">
            <a:xfrm rot="-534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6" name="Line 118"/>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7" name="Line 119"/>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8" name="Line 120"/>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9" name="Line 121"/>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0" name="Line 122"/>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1" name="Line 123"/>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2" name="Line 124"/>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3" name="Line 125"/>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4" name="Line 126"/>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5" name="Line 127"/>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6" name="Line 128"/>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7" name="Line 129"/>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8" name="Line 130"/>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39" name="Line 131"/>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0" name="Line 132"/>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1" name="Line 133"/>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2" name="Line 134"/>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43" name="Line 135"/>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8202" name="Group 13"/>
          <p:cNvGrpSpPr>
            <a:grpSpLocks/>
          </p:cNvGrpSpPr>
          <p:nvPr/>
        </p:nvGrpSpPr>
        <p:grpSpPr bwMode="auto">
          <a:xfrm>
            <a:off x="2743200" y="935038"/>
            <a:ext cx="1023938" cy="1968500"/>
            <a:chOff x="2626" y="733"/>
            <a:chExt cx="645" cy="1240"/>
          </a:xfrm>
        </p:grpSpPr>
        <p:sp>
          <p:nvSpPr>
            <p:cNvPr id="8288" name="Arc 14"/>
            <p:cNvSpPr>
              <a:spLocks/>
            </p:cNvSpPr>
            <p:nvPr/>
          </p:nvSpPr>
          <p:spPr bwMode="auto">
            <a:xfrm flipH="1">
              <a:off x="2626" y="737"/>
              <a:ext cx="313" cy="1146"/>
            </a:xfrm>
            <a:custGeom>
              <a:avLst/>
              <a:gdLst>
                <a:gd name="T0" fmla="*/ 0 w 22813"/>
                <a:gd name="T1" fmla="*/ 0 h 39652"/>
                <a:gd name="T2" fmla="*/ 2 w 22813"/>
                <a:gd name="T3" fmla="*/ 33 h 39652"/>
                <a:gd name="T4" fmla="*/ 0 w 22813"/>
                <a:gd name="T5" fmla="*/ 18 h 39652"/>
                <a:gd name="T6" fmla="*/ 0 60000 65536"/>
                <a:gd name="T7" fmla="*/ 0 60000 65536"/>
                <a:gd name="T8" fmla="*/ 0 60000 65536"/>
              </a:gdLst>
              <a:ahLst/>
              <a:cxnLst>
                <a:cxn ang="T6">
                  <a:pos x="T0" y="T1"/>
                </a:cxn>
                <a:cxn ang="T7">
                  <a:pos x="T2" y="T3"/>
                </a:cxn>
                <a:cxn ang="T8">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89" name="Arc 15"/>
            <p:cNvSpPr>
              <a:spLocks/>
            </p:cNvSpPr>
            <p:nvPr/>
          </p:nvSpPr>
          <p:spPr bwMode="auto">
            <a:xfrm flipH="1">
              <a:off x="2693" y="733"/>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0" name="Arc 16"/>
            <p:cNvSpPr>
              <a:spLocks/>
            </p:cNvSpPr>
            <p:nvPr/>
          </p:nvSpPr>
          <p:spPr bwMode="auto">
            <a:xfrm flipH="1">
              <a:off x="276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1" name="Arc 17"/>
            <p:cNvSpPr>
              <a:spLocks/>
            </p:cNvSpPr>
            <p:nvPr/>
          </p:nvSpPr>
          <p:spPr bwMode="auto">
            <a:xfrm flipH="1">
              <a:off x="2828"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2" name="Arc 18"/>
            <p:cNvSpPr>
              <a:spLocks/>
            </p:cNvSpPr>
            <p:nvPr/>
          </p:nvSpPr>
          <p:spPr bwMode="auto">
            <a:xfrm flipH="1">
              <a:off x="2893"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Lst>
              <a:ahLst/>
              <a:cxnLst>
                <a:cxn ang="T6">
                  <a:pos x="T0" y="T1"/>
                </a:cxn>
                <a:cxn ang="T7">
                  <a:pos x="T2" y="T3"/>
                </a:cxn>
                <a:cxn ang="T8">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93" name="Arc 19"/>
            <p:cNvSpPr>
              <a:spLocks/>
            </p:cNvSpPr>
            <p:nvPr/>
          </p:nvSpPr>
          <p:spPr bwMode="auto">
            <a:xfrm flipH="1">
              <a:off x="2958" y="738"/>
              <a:ext cx="313" cy="1235"/>
            </a:xfrm>
            <a:custGeom>
              <a:avLst/>
              <a:gdLst>
                <a:gd name="T0" fmla="*/ 0 w 22813"/>
                <a:gd name="T1" fmla="*/ 0 h 42699"/>
                <a:gd name="T2" fmla="*/ 1 w 22813"/>
                <a:gd name="T3" fmla="*/ 36 h 42699"/>
                <a:gd name="T4" fmla="*/ 0 w 22813"/>
                <a:gd name="T5" fmla="*/ 18 h 42699"/>
                <a:gd name="T6" fmla="*/ 0 60000 65536"/>
                <a:gd name="T7" fmla="*/ 0 60000 65536"/>
                <a:gd name="T8" fmla="*/ 0 60000 65536"/>
              </a:gdLst>
              <a:ahLst/>
              <a:cxnLst>
                <a:cxn ang="T6">
                  <a:pos x="T0" y="T1"/>
                </a:cxn>
                <a:cxn ang="T7">
                  <a:pos x="T2" y="T3"/>
                </a:cxn>
                <a:cxn ang="T8">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lnTo>
                    <a:pt x="0" y="34"/>
                  </a:lnTo>
                  <a:close/>
                </a:path>
              </a:pathLst>
            </a:custGeom>
            <a:noFill/>
            <a:ln w="762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232" name="Oval 136"/>
          <p:cNvSpPr>
            <a:spLocks noChangeArrowheads="1"/>
          </p:cNvSpPr>
          <p:nvPr/>
        </p:nvSpPr>
        <p:spPr bwMode="auto">
          <a:xfrm>
            <a:off x="3962400" y="3657600"/>
            <a:ext cx="3048000" cy="2743200"/>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   </a:t>
            </a:r>
          </a:p>
        </p:txBody>
      </p:sp>
      <p:sp>
        <p:nvSpPr>
          <p:cNvPr id="8204" name="Litebulb"/>
          <p:cNvSpPr>
            <a:spLocks noEditPoints="1" noChangeArrowheads="1"/>
          </p:cNvSpPr>
          <p:nvPr/>
        </p:nvSpPr>
        <p:spPr bwMode="auto">
          <a:xfrm>
            <a:off x="5146675" y="4724400"/>
            <a:ext cx="712788" cy="1023938"/>
          </a:xfrm>
          <a:custGeom>
            <a:avLst/>
            <a:gdLst>
              <a:gd name="T0" fmla="*/ 11760804 w 21600"/>
              <a:gd name="T1" fmla="*/ 0 h 21600"/>
              <a:gd name="T2" fmla="*/ 23521608 w 21600"/>
              <a:gd name="T3" fmla="*/ 17487629 h 21600"/>
              <a:gd name="T4" fmla="*/ 0 w 21600"/>
              <a:gd name="T5" fmla="*/ 17487629 h 21600"/>
              <a:gd name="T6" fmla="*/ 11760804 w 21600"/>
              <a:gd name="T7" fmla="*/ 4853930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grpSp>
        <p:nvGrpSpPr>
          <p:cNvPr id="8205" name="Group 138"/>
          <p:cNvGrpSpPr>
            <a:grpSpLocks/>
          </p:cNvGrpSpPr>
          <p:nvPr/>
        </p:nvGrpSpPr>
        <p:grpSpPr bwMode="auto">
          <a:xfrm>
            <a:off x="5146675" y="4724400"/>
            <a:ext cx="712788" cy="1104900"/>
            <a:chOff x="1402" y="2202"/>
            <a:chExt cx="449" cy="696"/>
          </a:xfrm>
        </p:grpSpPr>
        <p:sp>
          <p:nvSpPr>
            <p:cNvPr id="8285" name="Litebulb"/>
            <p:cNvSpPr>
              <a:spLocks noEditPoints="1" noChangeArrowheads="1"/>
            </p:cNvSpPr>
            <p:nvPr/>
          </p:nvSpPr>
          <p:spPr bwMode="auto">
            <a:xfrm>
              <a:off x="1402" y="2202"/>
              <a:ext cx="449" cy="645"/>
            </a:xfrm>
            <a:custGeom>
              <a:avLst/>
              <a:gdLst>
                <a:gd name="T0" fmla="*/ 5 w 21600"/>
                <a:gd name="T1" fmla="*/ 0 h 21600"/>
                <a:gd name="T2" fmla="*/ 9 w 21600"/>
                <a:gd name="T3" fmla="*/ 7 h 21600"/>
                <a:gd name="T4" fmla="*/ 0 w 21600"/>
                <a:gd name="T5" fmla="*/ 7 h 21600"/>
                <a:gd name="T6" fmla="*/ 5 w 21600"/>
                <a:gd name="T7" fmla="*/ 19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sp>
          <p:nvSpPr>
            <p:cNvPr id="8286" name="Oval 140"/>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95" lon="0" rev="0"/>
              </a:camera>
              <a:lightRig rig="legacyFlat1" dir="t"/>
            </a:scene3d>
            <a:sp3d extrusionH="100000" prstMaterial="legacyMetal">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237" name="AutoShape 141"/>
            <p:cNvSpPr>
              <a:spLocks noChangeArrowheads="1"/>
            </p:cNvSpPr>
            <p:nvPr/>
          </p:nvSpPr>
          <p:spPr bwMode="auto">
            <a:xfrm rot="16200000">
              <a:off x="1541" y="2686"/>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206" name="Freeform 143"/>
          <p:cNvSpPr>
            <a:spLocks/>
          </p:cNvSpPr>
          <p:nvPr/>
        </p:nvSpPr>
        <p:spPr bwMode="auto">
          <a:xfrm>
            <a:off x="2743200" y="2667000"/>
            <a:ext cx="2971800" cy="3733800"/>
          </a:xfrm>
          <a:custGeom>
            <a:avLst/>
            <a:gdLst>
              <a:gd name="T0" fmla="*/ 364990756 w 1704"/>
              <a:gd name="T1" fmla="*/ 0 h 2272"/>
              <a:gd name="T2" fmla="*/ 948973872 w 1704"/>
              <a:gd name="T3" fmla="*/ 2147483647 h 2272"/>
              <a:gd name="T4" fmla="*/ 218994105 w 1704"/>
              <a:gd name="T5" fmla="*/ 2147483647 h 2272"/>
              <a:gd name="T6" fmla="*/ 2147483647 w 1704"/>
              <a:gd name="T7" fmla="*/ 2147483647 h 2272"/>
              <a:gd name="T8" fmla="*/ 2147483647 w 1704"/>
              <a:gd name="T9" fmla="*/ 2147483647 h 2272"/>
              <a:gd name="T10" fmla="*/ 2147483647 w 1704"/>
              <a:gd name="T11" fmla="*/ 2147483647 h 2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4" h="2272">
                <a:moveTo>
                  <a:pt x="120" y="0"/>
                </a:moveTo>
                <a:cubicBezTo>
                  <a:pt x="220" y="416"/>
                  <a:pt x="320" y="832"/>
                  <a:pt x="312" y="1104"/>
                </a:cubicBezTo>
                <a:cubicBezTo>
                  <a:pt x="304" y="1376"/>
                  <a:pt x="0" y="1456"/>
                  <a:pt x="72" y="1632"/>
                </a:cubicBezTo>
                <a:cubicBezTo>
                  <a:pt x="144" y="1808"/>
                  <a:pt x="512" y="2056"/>
                  <a:pt x="744" y="2160"/>
                </a:cubicBezTo>
                <a:cubicBezTo>
                  <a:pt x="976" y="2264"/>
                  <a:pt x="1304" y="2272"/>
                  <a:pt x="1464" y="2256"/>
                </a:cubicBezTo>
                <a:cubicBezTo>
                  <a:pt x="1624" y="2240"/>
                  <a:pt x="1664" y="2152"/>
                  <a:pt x="1704" y="20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07" name="Rectangle 213" descr="Medium wood"/>
          <p:cNvSpPr>
            <a:spLocks noChangeArrowheads="1"/>
          </p:cNvSpPr>
          <p:nvPr/>
        </p:nvSpPr>
        <p:spPr bwMode="auto">
          <a:xfrm>
            <a:off x="7469188" y="5807075"/>
            <a:ext cx="2665412" cy="488950"/>
          </a:xfrm>
          <a:prstGeom prst="rect">
            <a:avLst/>
          </a:prstGeom>
          <a:blipFill dpi="0" rotWithShape="1">
            <a:blip r:embed="rId2"/>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996633"/>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08" name="AutoShape 214"/>
          <p:cNvSpPr>
            <a:spLocks noChangeArrowheads="1"/>
          </p:cNvSpPr>
          <p:nvPr/>
        </p:nvSpPr>
        <p:spPr bwMode="auto">
          <a:xfrm>
            <a:off x="9061450" y="5894388"/>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09" name="AutoShape 215"/>
          <p:cNvSpPr>
            <a:spLocks noChangeArrowheads="1"/>
          </p:cNvSpPr>
          <p:nvPr/>
        </p:nvSpPr>
        <p:spPr bwMode="auto">
          <a:xfrm>
            <a:off x="8343900" y="5894388"/>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10" name="Rectangle 216" descr="Brown marble"/>
          <p:cNvSpPr>
            <a:spLocks noChangeArrowheads="1"/>
          </p:cNvSpPr>
          <p:nvPr/>
        </p:nvSpPr>
        <p:spPr bwMode="auto">
          <a:xfrm>
            <a:off x="7974014" y="3886200"/>
            <a:ext cx="1944687" cy="1752600"/>
          </a:xfrm>
          <a:prstGeom prst="rect">
            <a:avLst/>
          </a:prstGeom>
          <a:blipFill dpi="0" rotWithShape="1">
            <a:blip r:embed="rId3"/>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3300"/>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1" name="Rectangle 217"/>
          <p:cNvSpPr>
            <a:spLocks noChangeArrowheads="1"/>
          </p:cNvSpPr>
          <p:nvPr/>
        </p:nvSpPr>
        <p:spPr bwMode="auto">
          <a:xfrm>
            <a:off x="7964489" y="3895725"/>
            <a:ext cx="1944687" cy="1752600"/>
          </a:xfrm>
          <a:prstGeom prst="rect">
            <a:avLst/>
          </a:prstGeom>
          <a:solidFill>
            <a:schemeClr val="bg1"/>
          </a:solidFill>
          <a:ln w="57150" cmpd="thickThin">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2" name="Rectangle 218"/>
          <p:cNvSpPr>
            <a:spLocks noChangeArrowheads="1"/>
          </p:cNvSpPr>
          <p:nvPr/>
        </p:nvSpPr>
        <p:spPr bwMode="auto">
          <a:xfrm>
            <a:off x="8047039" y="3956050"/>
            <a:ext cx="1787525" cy="990600"/>
          </a:xfrm>
          <a:prstGeom prst="rect">
            <a:avLst/>
          </a:prstGeom>
          <a:solidFill>
            <a:schemeClr val="bg1">
              <a:alpha val="38039"/>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3" name="Oval 219"/>
          <p:cNvSpPr>
            <a:spLocks noChangeArrowheads="1"/>
          </p:cNvSpPr>
          <p:nvPr/>
        </p:nvSpPr>
        <p:spPr bwMode="auto">
          <a:xfrm>
            <a:off x="8189913" y="4057650"/>
            <a:ext cx="1511300" cy="1511300"/>
          </a:xfrm>
          <a:prstGeom prst="ellipse">
            <a:avLst/>
          </a:prstGeom>
          <a:solidFill>
            <a:srgbClr val="FFFFCC"/>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14" name="Text Box 220"/>
          <p:cNvSpPr txBox="1">
            <a:spLocks noChangeArrowheads="1"/>
          </p:cNvSpPr>
          <p:nvPr/>
        </p:nvSpPr>
        <p:spPr bwMode="auto">
          <a:xfrm rot="6420000">
            <a:off x="8146257" y="4510882"/>
            <a:ext cx="35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9</a:t>
            </a:r>
            <a:endParaRPr lang="en-US" altLang="vi-VN" sz="1800"/>
          </a:p>
        </p:txBody>
      </p:sp>
      <p:sp>
        <p:nvSpPr>
          <p:cNvPr id="8215" name="Oval 221"/>
          <p:cNvSpPr>
            <a:spLocks noChangeArrowheads="1"/>
          </p:cNvSpPr>
          <p:nvPr/>
        </p:nvSpPr>
        <p:spPr bwMode="auto">
          <a:xfrm rot="5400000">
            <a:off x="8134350" y="4011613"/>
            <a:ext cx="1612900" cy="1612900"/>
          </a:xfrm>
          <a:prstGeom prst="ellipse">
            <a:avLst/>
          </a:prstGeom>
          <a:noFill/>
          <a:ln w="12700">
            <a:solidFill>
              <a:srgbClr val="00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8216" name="Group 222"/>
          <p:cNvGrpSpPr>
            <a:grpSpLocks/>
          </p:cNvGrpSpPr>
          <p:nvPr/>
        </p:nvGrpSpPr>
        <p:grpSpPr bwMode="auto">
          <a:xfrm>
            <a:off x="8302626" y="4021139"/>
            <a:ext cx="1279525" cy="839787"/>
            <a:chOff x="4163" y="2571"/>
            <a:chExt cx="806" cy="529"/>
          </a:xfrm>
        </p:grpSpPr>
        <p:sp>
          <p:nvSpPr>
            <p:cNvPr id="8248" name="Arc 223"/>
            <p:cNvSpPr>
              <a:spLocks/>
            </p:cNvSpPr>
            <p:nvPr/>
          </p:nvSpPr>
          <p:spPr bwMode="auto">
            <a:xfrm rot="6681726" flipH="1">
              <a:off x="4397" y="2586"/>
              <a:ext cx="392" cy="636"/>
            </a:xfrm>
            <a:custGeom>
              <a:avLst/>
              <a:gdLst>
                <a:gd name="T0" fmla="*/ 4 w 24253"/>
                <a:gd name="T1" fmla="*/ 0 h 39506"/>
                <a:gd name="T2" fmla="*/ 0 w 24253"/>
                <a:gd name="T3" fmla="*/ 10 h 39506"/>
                <a:gd name="T4" fmla="*/ 1 w 24253"/>
                <a:gd name="T5" fmla="*/ 5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49" name="Line 224"/>
            <p:cNvSpPr>
              <a:spLocks noChangeShapeType="1"/>
            </p:cNvSpPr>
            <p:nvPr/>
          </p:nvSpPr>
          <p:spPr bwMode="auto">
            <a:xfrm rot="10800000">
              <a:off x="4566" y="2709"/>
              <a:ext cx="0" cy="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0" name="Text Box 225"/>
            <p:cNvSpPr txBox="1">
              <a:spLocks noChangeArrowheads="1"/>
            </p:cNvSpPr>
            <p:nvPr/>
          </p:nvSpPr>
          <p:spPr bwMode="auto">
            <a:xfrm rot="-3000000">
              <a:off x="4140" y="2723"/>
              <a:ext cx="22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4</a:t>
              </a:r>
              <a:endParaRPr lang="en-US" altLang="vi-VN" sz="1800"/>
            </a:p>
          </p:txBody>
        </p:sp>
        <p:sp>
          <p:nvSpPr>
            <p:cNvPr id="8251" name="Text Box 226"/>
            <p:cNvSpPr txBox="1">
              <a:spLocks noChangeArrowheads="1"/>
            </p:cNvSpPr>
            <p:nvPr/>
          </p:nvSpPr>
          <p:spPr bwMode="auto">
            <a:xfrm rot="20100000">
              <a:off x="4241" y="2611"/>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2</a:t>
              </a:r>
              <a:endParaRPr lang="en-US" altLang="vi-VN" sz="1800"/>
            </a:p>
          </p:txBody>
        </p:sp>
        <p:sp>
          <p:nvSpPr>
            <p:cNvPr id="8252" name="Line 227"/>
            <p:cNvSpPr>
              <a:spLocks noChangeShapeType="1"/>
            </p:cNvSpPr>
            <p:nvPr/>
          </p:nvSpPr>
          <p:spPr bwMode="auto">
            <a:xfrm rot="300000">
              <a:off x="4598" y="2709"/>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3" name="Line 228"/>
            <p:cNvSpPr>
              <a:spLocks noChangeShapeType="1"/>
            </p:cNvSpPr>
            <p:nvPr/>
          </p:nvSpPr>
          <p:spPr bwMode="auto">
            <a:xfrm rot="600000">
              <a:off x="4627" y="2712"/>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4" name="Line 229"/>
            <p:cNvSpPr>
              <a:spLocks noChangeShapeType="1"/>
            </p:cNvSpPr>
            <p:nvPr/>
          </p:nvSpPr>
          <p:spPr bwMode="auto">
            <a:xfrm rot="900000">
              <a:off x="4656" y="2720"/>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5" name="Line 230"/>
            <p:cNvSpPr>
              <a:spLocks noChangeShapeType="1"/>
            </p:cNvSpPr>
            <p:nvPr/>
          </p:nvSpPr>
          <p:spPr bwMode="auto">
            <a:xfrm rot="1200000">
              <a:off x="4684" y="2730"/>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6" name="Line 231"/>
            <p:cNvSpPr>
              <a:spLocks noChangeShapeType="1"/>
            </p:cNvSpPr>
            <p:nvPr/>
          </p:nvSpPr>
          <p:spPr bwMode="auto">
            <a:xfrm rot="1500000">
              <a:off x="4706" y="2741"/>
              <a:ext cx="0" cy="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7" name="Line 232"/>
            <p:cNvSpPr>
              <a:spLocks noChangeShapeType="1"/>
            </p:cNvSpPr>
            <p:nvPr/>
          </p:nvSpPr>
          <p:spPr bwMode="auto">
            <a:xfrm rot="1800000">
              <a:off x="4738" y="2759"/>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8" name="Line 233"/>
            <p:cNvSpPr>
              <a:spLocks noChangeShapeType="1"/>
            </p:cNvSpPr>
            <p:nvPr/>
          </p:nvSpPr>
          <p:spPr bwMode="auto">
            <a:xfrm rot="2100000">
              <a:off x="4760" y="2774"/>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59" name="Line 234"/>
            <p:cNvSpPr>
              <a:spLocks noChangeShapeType="1"/>
            </p:cNvSpPr>
            <p:nvPr/>
          </p:nvSpPr>
          <p:spPr bwMode="auto">
            <a:xfrm rot="2400000">
              <a:off x="4785" y="2792"/>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0" name="Line 235"/>
            <p:cNvSpPr>
              <a:spLocks noChangeShapeType="1"/>
            </p:cNvSpPr>
            <p:nvPr/>
          </p:nvSpPr>
          <p:spPr bwMode="auto">
            <a:xfrm rot="2700000">
              <a:off x="4806" y="2814"/>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1" name="Line 236"/>
            <p:cNvSpPr>
              <a:spLocks noChangeShapeType="1"/>
            </p:cNvSpPr>
            <p:nvPr/>
          </p:nvSpPr>
          <p:spPr bwMode="auto">
            <a:xfrm rot="3000000">
              <a:off x="4810" y="2828"/>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2" name="Line 237"/>
            <p:cNvSpPr>
              <a:spLocks noChangeShapeType="1"/>
            </p:cNvSpPr>
            <p:nvPr/>
          </p:nvSpPr>
          <p:spPr bwMode="auto">
            <a:xfrm rot="7800000">
              <a:off x="4324" y="2826"/>
              <a:ext cx="0" cy="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3" name="Line 238"/>
            <p:cNvSpPr>
              <a:spLocks noChangeShapeType="1"/>
            </p:cNvSpPr>
            <p:nvPr/>
          </p:nvSpPr>
          <p:spPr bwMode="auto">
            <a:xfrm rot="-2700000">
              <a:off x="4323" y="2813"/>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4" name="Line 239"/>
            <p:cNvSpPr>
              <a:spLocks noChangeShapeType="1"/>
            </p:cNvSpPr>
            <p:nvPr/>
          </p:nvSpPr>
          <p:spPr bwMode="auto">
            <a:xfrm rot="-2400000">
              <a:off x="4344" y="2794"/>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5" name="Line 240"/>
            <p:cNvSpPr>
              <a:spLocks noChangeShapeType="1"/>
            </p:cNvSpPr>
            <p:nvPr/>
          </p:nvSpPr>
          <p:spPr bwMode="auto">
            <a:xfrm rot="-2100000">
              <a:off x="4369" y="2776"/>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6" name="Line 241"/>
            <p:cNvSpPr>
              <a:spLocks noChangeShapeType="1"/>
            </p:cNvSpPr>
            <p:nvPr/>
          </p:nvSpPr>
          <p:spPr bwMode="auto">
            <a:xfrm rot="-1800000">
              <a:off x="4392" y="275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7" name="Line 242"/>
            <p:cNvSpPr>
              <a:spLocks noChangeShapeType="1"/>
            </p:cNvSpPr>
            <p:nvPr/>
          </p:nvSpPr>
          <p:spPr bwMode="auto">
            <a:xfrm rot="-1500000">
              <a:off x="4431" y="2740"/>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8" name="Line 243"/>
            <p:cNvSpPr>
              <a:spLocks noChangeShapeType="1"/>
            </p:cNvSpPr>
            <p:nvPr/>
          </p:nvSpPr>
          <p:spPr bwMode="auto">
            <a:xfrm rot="-1200000">
              <a:off x="4448" y="2730"/>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69" name="Line 244"/>
            <p:cNvSpPr>
              <a:spLocks noChangeShapeType="1"/>
            </p:cNvSpPr>
            <p:nvPr/>
          </p:nvSpPr>
          <p:spPr bwMode="auto">
            <a:xfrm rot="-900000">
              <a:off x="4473" y="2723"/>
              <a:ext cx="0" cy="39"/>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0" name="Line 245"/>
            <p:cNvSpPr>
              <a:spLocks noChangeShapeType="1"/>
            </p:cNvSpPr>
            <p:nvPr/>
          </p:nvSpPr>
          <p:spPr bwMode="auto">
            <a:xfrm rot="-600000">
              <a:off x="4503" y="2716"/>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1" name="Line 246"/>
            <p:cNvSpPr>
              <a:spLocks noChangeShapeType="1"/>
            </p:cNvSpPr>
            <p:nvPr/>
          </p:nvSpPr>
          <p:spPr bwMode="auto">
            <a:xfrm rot="-300000">
              <a:off x="4534" y="2711"/>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2" name="Line 247"/>
            <p:cNvSpPr>
              <a:spLocks noChangeShapeType="1"/>
            </p:cNvSpPr>
            <p:nvPr/>
          </p:nvSpPr>
          <p:spPr bwMode="auto">
            <a:xfrm rot="6300000">
              <a:off x="4266" y="2946"/>
              <a:ext cx="0" cy="9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3" name="Line 248"/>
            <p:cNvSpPr>
              <a:spLocks noChangeShapeType="1"/>
            </p:cNvSpPr>
            <p:nvPr/>
          </p:nvSpPr>
          <p:spPr bwMode="auto">
            <a:xfrm rot="-4200000">
              <a:off x="4248" y="293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4" name="Line 249"/>
            <p:cNvSpPr>
              <a:spLocks noChangeShapeType="1"/>
            </p:cNvSpPr>
            <p:nvPr/>
          </p:nvSpPr>
          <p:spPr bwMode="auto">
            <a:xfrm rot="-3900000">
              <a:off x="4258" y="2912"/>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5" name="Line 250"/>
            <p:cNvSpPr>
              <a:spLocks noChangeShapeType="1"/>
            </p:cNvSpPr>
            <p:nvPr/>
          </p:nvSpPr>
          <p:spPr bwMode="auto">
            <a:xfrm rot="-3600000">
              <a:off x="4273" y="2887"/>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6" name="Line 251"/>
            <p:cNvSpPr>
              <a:spLocks noChangeShapeType="1"/>
            </p:cNvSpPr>
            <p:nvPr/>
          </p:nvSpPr>
          <p:spPr bwMode="auto">
            <a:xfrm rot="-3300000">
              <a:off x="4287" y="2859"/>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7" name="Line 252"/>
            <p:cNvSpPr>
              <a:spLocks noChangeShapeType="1"/>
            </p:cNvSpPr>
            <p:nvPr/>
          </p:nvSpPr>
          <p:spPr bwMode="auto">
            <a:xfrm rot="3300000">
              <a:off x="4840" y="2861"/>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8" name="Line 253"/>
            <p:cNvSpPr>
              <a:spLocks noChangeShapeType="1"/>
            </p:cNvSpPr>
            <p:nvPr/>
          </p:nvSpPr>
          <p:spPr bwMode="auto">
            <a:xfrm rot="3600000">
              <a:off x="4852" y="2883"/>
              <a:ext cx="0" cy="3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79" name="Line 254"/>
            <p:cNvSpPr>
              <a:spLocks noChangeShapeType="1"/>
            </p:cNvSpPr>
            <p:nvPr/>
          </p:nvSpPr>
          <p:spPr bwMode="auto">
            <a:xfrm rot="3900000">
              <a:off x="4869" y="2909"/>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0" name="Line 255"/>
            <p:cNvSpPr>
              <a:spLocks noChangeShapeType="1"/>
            </p:cNvSpPr>
            <p:nvPr/>
          </p:nvSpPr>
          <p:spPr bwMode="auto">
            <a:xfrm rot="4200000">
              <a:off x="4880" y="2938"/>
              <a:ext cx="0" cy="37"/>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1" name="Line 256"/>
            <p:cNvSpPr>
              <a:spLocks noChangeShapeType="1"/>
            </p:cNvSpPr>
            <p:nvPr/>
          </p:nvSpPr>
          <p:spPr bwMode="auto">
            <a:xfrm rot="4500000">
              <a:off x="4868" y="2950"/>
              <a:ext cx="0" cy="8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2" name="Text Box 257"/>
            <p:cNvSpPr txBox="1">
              <a:spLocks noChangeArrowheads="1"/>
            </p:cNvSpPr>
            <p:nvPr/>
          </p:nvSpPr>
          <p:spPr bwMode="auto">
            <a:xfrm>
              <a:off x="4413" y="2571"/>
              <a:ext cx="3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0</a:t>
              </a:r>
              <a:endParaRPr lang="en-US" altLang="vi-VN" sz="1800"/>
            </a:p>
          </p:txBody>
        </p:sp>
        <p:sp>
          <p:nvSpPr>
            <p:cNvPr id="8283" name="Text Box 258"/>
            <p:cNvSpPr txBox="1">
              <a:spLocks noChangeArrowheads="1"/>
            </p:cNvSpPr>
            <p:nvPr/>
          </p:nvSpPr>
          <p:spPr bwMode="auto">
            <a:xfrm rot="1500000">
              <a:off x="4596" y="2612"/>
              <a:ext cx="30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2</a:t>
              </a:r>
              <a:endParaRPr lang="en-US" altLang="vi-VN" sz="1800"/>
            </a:p>
          </p:txBody>
        </p:sp>
        <p:sp>
          <p:nvSpPr>
            <p:cNvPr id="8284" name="Text Box 259"/>
            <p:cNvSpPr txBox="1">
              <a:spLocks noChangeArrowheads="1"/>
            </p:cNvSpPr>
            <p:nvPr/>
          </p:nvSpPr>
          <p:spPr bwMode="auto">
            <a:xfrm rot="3000000">
              <a:off x="4734" y="2721"/>
              <a:ext cx="2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4</a:t>
              </a:r>
              <a:endParaRPr lang="en-US" altLang="vi-VN" sz="1800"/>
            </a:p>
          </p:txBody>
        </p:sp>
      </p:grpSp>
      <p:sp>
        <p:nvSpPr>
          <p:cNvPr id="8217" name="Text Box 260"/>
          <p:cNvSpPr txBox="1">
            <a:spLocks noChangeArrowheads="1"/>
          </p:cNvSpPr>
          <p:nvPr/>
        </p:nvSpPr>
        <p:spPr bwMode="auto">
          <a:xfrm rot="4500000">
            <a:off x="9339263" y="4506913"/>
            <a:ext cx="474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200">
                <a:solidFill>
                  <a:srgbClr val="0000FF"/>
                </a:solidFill>
                <a:latin typeface=".VnTime" panose="020B7200000000000000" pitchFamily="34" charset="0"/>
              </a:rPr>
              <a:t>6</a:t>
            </a:r>
            <a:endParaRPr lang="en-US" altLang="vi-VN" sz="1800"/>
          </a:p>
        </p:txBody>
      </p:sp>
      <p:sp>
        <p:nvSpPr>
          <p:cNvPr id="8218" name="Text Box 261"/>
          <p:cNvSpPr txBox="1">
            <a:spLocks noChangeArrowheads="1"/>
          </p:cNvSpPr>
          <p:nvPr/>
        </p:nvSpPr>
        <p:spPr bwMode="auto">
          <a:xfrm>
            <a:off x="8529638" y="4454526"/>
            <a:ext cx="82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1800"/>
              <a:t>mA</a:t>
            </a:r>
          </a:p>
        </p:txBody>
      </p:sp>
      <p:sp>
        <p:nvSpPr>
          <p:cNvPr id="8219" name="AutoShape 262"/>
          <p:cNvSpPr>
            <a:spLocks noChangeArrowheads="1"/>
          </p:cNvSpPr>
          <p:nvPr/>
        </p:nvSpPr>
        <p:spPr bwMode="auto">
          <a:xfrm rot="10800000">
            <a:off x="8312150" y="4216401"/>
            <a:ext cx="1270000" cy="1190625"/>
          </a:xfrm>
          <a:custGeom>
            <a:avLst/>
            <a:gdLst>
              <a:gd name="T0" fmla="*/ 37335648 w 21600"/>
              <a:gd name="T1" fmla="*/ 0 h 21600"/>
              <a:gd name="T2" fmla="*/ 15677503 w 21600"/>
              <a:gd name="T3" fmla="*/ 30614772 h 21600"/>
              <a:gd name="T4" fmla="*/ 37335648 w 21600"/>
              <a:gd name="T5" fmla="*/ 27312000 h 21600"/>
              <a:gd name="T6" fmla="*/ 58993793 w 21600"/>
              <a:gd name="T7" fmla="*/ 30614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20" name="Text Box 263"/>
          <p:cNvSpPr txBox="1">
            <a:spLocks noChangeArrowheads="1"/>
          </p:cNvSpPr>
          <p:nvPr/>
        </p:nvSpPr>
        <p:spPr bwMode="auto">
          <a:xfrm>
            <a:off x="8207376" y="4749801"/>
            <a:ext cx="6080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800">
                <a:solidFill>
                  <a:srgbClr val="0000FF"/>
                </a:solidFill>
              </a:rPr>
              <a:t>0:6</a:t>
            </a:r>
            <a:r>
              <a:rPr lang="en-US" altLang="vi-VN" sz="800">
                <a:solidFill>
                  <a:srgbClr val="FF3300"/>
                </a:solidFill>
              </a:rPr>
              <a:t> mA</a:t>
            </a:r>
            <a:endParaRPr lang="en-US" altLang="vi-VN" sz="1800"/>
          </a:p>
        </p:txBody>
      </p:sp>
      <p:grpSp>
        <p:nvGrpSpPr>
          <p:cNvPr id="4360" name="Group 264"/>
          <p:cNvGrpSpPr>
            <a:grpSpLocks/>
          </p:cNvGrpSpPr>
          <p:nvPr/>
        </p:nvGrpSpPr>
        <p:grpSpPr bwMode="auto">
          <a:xfrm>
            <a:off x="8907464" y="4238626"/>
            <a:ext cx="66675" cy="1171575"/>
            <a:chOff x="4560" y="2640"/>
            <a:chExt cx="42" cy="738"/>
          </a:xfrm>
        </p:grpSpPr>
        <p:sp>
          <p:nvSpPr>
            <p:cNvPr id="8246" name="Line 265"/>
            <p:cNvSpPr>
              <a:spLocks noChangeShapeType="1"/>
            </p:cNvSpPr>
            <p:nvPr/>
          </p:nvSpPr>
          <p:spPr bwMode="auto">
            <a:xfrm rot="5400000">
              <a:off x="4212" y="3009"/>
              <a:ext cx="738" cy="0"/>
            </a:xfrm>
            <a:prstGeom prst="line">
              <a:avLst/>
            </a:prstGeom>
            <a:noFill/>
            <a:ln w="9525">
              <a:solidFill>
                <a:srgbClr val="FF3300"/>
              </a:solidFill>
              <a:round/>
              <a:headEnd type="stealth" w="sm" len="lg"/>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7" name="Oval 2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grpSp>
      <p:sp>
        <p:nvSpPr>
          <p:cNvPr id="8222" name="Rectangle 267"/>
          <p:cNvSpPr>
            <a:spLocks noChangeArrowheads="1"/>
          </p:cNvSpPr>
          <p:nvPr/>
        </p:nvSpPr>
        <p:spPr bwMode="auto">
          <a:xfrm>
            <a:off x="8066089" y="4943476"/>
            <a:ext cx="1728787" cy="688975"/>
          </a:xfrm>
          <a:prstGeom prst="rect">
            <a:avLst/>
          </a:prstGeom>
          <a:solidFill>
            <a:schemeClr val="bg1"/>
          </a:solidFill>
          <a:ln>
            <a:noFill/>
          </a:ln>
          <a:effectLst/>
          <a:extLst>
            <a:ext uri="{91240B29-F687-4F45-9708-019B960494DF}">
              <a14:hiddenLine xmlns:a14="http://schemas.microsoft.com/office/drawing/2010/main" w="57150" cmpd="thickThin">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pic>
        <p:nvPicPr>
          <p:cNvPr id="8223" name="Picture 268" descr="j03008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6539" y="4999038"/>
            <a:ext cx="7207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Rectangle 269"/>
          <p:cNvSpPr>
            <a:spLocks noChangeArrowheads="1"/>
          </p:cNvSpPr>
          <p:nvPr/>
        </p:nvSpPr>
        <p:spPr bwMode="auto">
          <a:xfrm>
            <a:off x="8051800" y="3959225"/>
            <a:ext cx="1778000" cy="990600"/>
          </a:xfrm>
          <a:prstGeom prst="rect">
            <a:avLst/>
          </a:prstGeom>
          <a:noFill/>
          <a:ln w="28575">
            <a:solidFill>
              <a:srgbClr val="0000FF"/>
            </a:solidFill>
            <a:miter lim="800000"/>
            <a:headEnd/>
            <a:tailEnd/>
          </a:ln>
          <a:effectLst/>
          <a:extLst>
            <a:ext uri="{909E8E84-426E-40DD-AFC4-6F175D3DCCD1}">
              <a14:hiddenFill xmlns:a14="http://schemas.microsoft.com/office/drawing/2010/main">
                <a:gradFill rotWithShape="1">
                  <a:gsLst>
                    <a:gs pos="0">
                      <a:schemeClr val="bg1">
                        <a:alpha val="37999"/>
                      </a:schemeClr>
                    </a:gs>
                    <a:gs pos="100000">
                      <a:srgbClr val="FFFFFF">
                        <a:alpha val="37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sp>
        <p:nvSpPr>
          <p:cNvPr id="8225" name="Rectangle 270"/>
          <p:cNvSpPr>
            <a:spLocks noChangeArrowheads="1"/>
          </p:cNvSpPr>
          <p:nvPr/>
        </p:nvSpPr>
        <p:spPr bwMode="auto">
          <a:xfrm>
            <a:off x="7964489" y="3895725"/>
            <a:ext cx="1944687" cy="1752600"/>
          </a:xfrm>
          <a:prstGeom prst="rect">
            <a:avLst/>
          </a:prstGeom>
          <a:noFill/>
          <a:ln w="57150" cmpd="thickThin">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26" name="AutoShape 271"/>
          <p:cNvSpPr>
            <a:spLocks noChangeArrowheads="1"/>
          </p:cNvSpPr>
          <p:nvPr/>
        </p:nvSpPr>
        <p:spPr bwMode="auto">
          <a:xfrm>
            <a:off x="8901114" y="5008564"/>
            <a:ext cx="79375" cy="79375"/>
          </a:xfrm>
          <a:custGeom>
            <a:avLst/>
            <a:gdLst>
              <a:gd name="T0" fmla="*/ 145844 w 21600"/>
              <a:gd name="T1" fmla="*/ 0 h 21600"/>
              <a:gd name="T2" fmla="*/ 42712 w 21600"/>
              <a:gd name="T3" fmla="*/ 42712 h 21600"/>
              <a:gd name="T4" fmla="*/ 0 w 21600"/>
              <a:gd name="T5" fmla="*/ 145844 h 21600"/>
              <a:gd name="T6" fmla="*/ 42712 w 21600"/>
              <a:gd name="T7" fmla="*/ 248973 h 21600"/>
              <a:gd name="T8" fmla="*/ 145844 w 21600"/>
              <a:gd name="T9" fmla="*/ 291685 h 21600"/>
              <a:gd name="T10" fmla="*/ 248973 w 21600"/>
              <a:gd name="T11" fmla="*/ 248973 h 21600"/>
              <a:gd name="T12" fmla="*/ 291685 w 21600"/>
              <a:gd name="T13" fmla="*/ 145844 h 21600"/>
              <a:gd name="T14" fmla="*/ 248973 w 21600"/>
              <a:gd name="T15" fmla="*/ 4271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8227" name="Group 272"/>
          <p:cNvGrpSpPr>
            <a:grpSpLocks/>
          </p:cNvGrpSpPr>
          <p:nvPr/>
        </p:nvGrpSpPr>
        <p:grpSpPr bwMode="auto">
          <a:xfrm>
            <a:off x="8872539" y="4984750"/>
            <a:ext cx="136525" cy="63500"/>
            <a:chOff x="2838" y="2415"/>
            <a:chExt cx="86" cy="40"/>
          </a:xfrm>
        </p:grpSpPr>
        <p:sp>
          <p:nvSpPr>
            <p:cNvPr id="8243" name="Arc 2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44" name="Freeform 274"/>
            <p:cNvSpPr>
              <a:spLocks/>
            </p:cNvSpPr>
            <p:nvPr/>
          </p:nvSpPr>
          <p:spPr bwMode="auto">
            <a:xfrm>
              <a:off x="2838" y="2438"/>
              <a:ext cx="12" cy="12"/>
            </a:xfrm>
            <a:custGeom>
              <a:avLst/>
              <a:gdLst>
                <a:gd name="T0" fmla="*/ 0 w 48"/>
                <a:gd name="T1" fmla="*/ 0 h 48"/>
                <a:gd name="T2" fmla="*/ 0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5" name="Freeform 275"/>
            <p:cNvSpPr>
              <a:spLocks/>
            </p:cNvSpPr>
            <p:nvPr/>
          </p:nvSpPr>
          <p:spPr bwMode="auto">
            <a:xfrm>
              <a:off x="2912" y="2442"/>
              <a:ext cx="12" cy="12"/>
            </a:xfrm>
            <a:custGeom>
              <a:avLst/>
              <a:gdLst>
                <a:gd name="T0" fmla="*/ 0 w 48"/>
                <a:gd name="T1" fmla="*/ 0 h 48"/>
                <a:gd name="T2" fmla="*/ 3 w 48"/>
                <a:gd name="T3" fmla="*/ 3 h 48"/>
                <a:gd name="T4" fmla="*/ 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8228" name="Text Box 276"/>
          <p:cNvSpPr txBox="1">
            <a:spLocks noChangeArrowheads="1"/>
          </p:cNvSpPr>
          <p:nvPr/>
        </p:nvSpPr>
        <p:spPr bwMode="auto">
          <a:xfrm>
            <a:off x="7923214" y="5137151"/>
            <a:ext cx="1374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vi-VN" sz="500" i="1">
                <a:solidFill>
                  <a:srgbClr val="0000FF"/>
                </a:solidFill>
                <a:latin typeface=".VnTimeH" panose="020B7200000000000000" pitchFamily="34" charset="0"/>
              </a:rPr>
              <a:t>Khoa vËt lÝ Tr­êng </a:t>
            </a:r>
            <a:r>
              <a:rPr lang="en-US" altLang="vi-VN" sz="500" i="1">
                <a:solidFill>
                  <a:srgbClr val="0000FF"/>
                </a:solidFill>
              </a:rPr>
              <a:t>§</a:t>
            </a:r>
            <a:r>
              <a:rPr lang="en-US" altLang="vi-VN" sz="500" i="1">
                <a:solidFill>
                  <a:srgbClr val="0000FF"/>
                </a:solidFill>
                <a:latin typeface=".VnTimeH" panose="020B7200000000000000" pitchFamily="34" charset="0"/>
              </a:rPr>
              <a:t>hsp Tn</a:t>
            </a:r>
          </a:p>
          <a:p>
            <a:pPr eaLnBrk="1" hangingPunct="1"/>
            <a:r>
              <a:rPr lang="en-US" altLang="vi-VN" sz="500" i="1">
                <a:solidFill>
                  <a:srgbClr val="0000FF"/>
                </a:solidFill>
                <a:latin typeface=".VnTimeH" panose="020B7200000000000000" pitchFamily="34" charset="0"/>
              </a:rPr>
              <a:t>VËt lÝ kÜ thuËt</a:t>
            </a:r>
            <a:endParaRPr lang="en-US" altLang="vi-VN" sz="1800"/>
          </a:p>
        </p:txBody>
      </p:sp>
      <p:sp>
        <p:nvSpPr>
          <p:cNvPr id="8229" name="Text Box 277"/>
          <p:cNvSpPr txBox="1">
            <a:spLocks noChangeArrowheads="1"/>
          </p:cNvSpPr>
          <p:nvPr/>
        </p:nvSpPr>
        <p:spPr bwMode="auto">
          <a:xfrm>
            <a:off x="8091488" y="4943476"/>
            <a:ext cx="6477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vi-VN" sz="800"/>
              <a:t>= 1 ┴</a:t>
            </a:r>
            <a:endParaRPr lang="en-US" altLang="vi-VN" sz="2000"/>
          </a:p>
        </p:txBody>
      </p:sp>
      <p:sp>
        <p:nvSpPr>
          <p:cNvPr id="8230" name="Oval 278"/>
          <p:cNvSpPr>
            <a:spLocks noChangeArrowheads="1"/>
          </p:cNvSpPr>
          <p:nvPr/>
        </p:nvSpPr>
        <p:spPr bwMode="auto">
          <a:xfrm>
            <a:off x="8907464" y="4787901"/>
            <a:ext cx="66675" cy="66675"/>
          </a:xfrm>
          <a:prstGeom prst="ellipse">
            <a:avLst/>
          </a:prstGeom>
          <a:solidFill>
            <a:srgbClr val="0000FF"/>
          </a:solidFill>
          <a:ln w="635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vi-VN" altLang="vi-VN" sz="1800"/>
          </a:p>
        </p:txBody>
      </p:sp>
      <p:sp>
        <p:nvSpPr>
          <p:cNvPr id="8231" name="Freeform 280"/>
          <p:cNvSpPr>
            <a:spLocks/>
          </p:cNvSpPr>
          <p:nvPr/>
        </p:nvSpPr>
        <p:spPr bwMode="auto">
          <a:xfrm>
            <a:off x="5334000" y="6019800"/>
            <a:ext cx="3810000" cy="508000"/>
          </a:xfrm>
          <a:custGeom>
            <a:avLst/>
            <a:gdLst>
              <a:gd name="T0" fmla="*/ 0 w 2386"/>
              <a:gd name="T1" fmla="*/ 243917304 h 368"/>
              <a:gd name="T2" fmla="*/ 589007477 w 2386"/>
              <a:gd name="T3" fmla="*/ 609791880 h 368"/>
              <a:gd name="T4" fmla="*/ 2147483647 w 2386"/>
              <a:gd name="T5" fmla="*/ 548812554 h 368"/>
              <a:gd name="T6" fmla="*/ 2147483647 w 2386"/>
              <a:gd name="T7" fmla="*/ 609791880 h 368"/>
              <a:gd name="T8" fmla="*/ 2147483647 w 238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6" h="368">
                <a:moveTo>
                  <a:pt x="0" y="128"/>
                </a:moveTo>
                <a:cubicBezTo>
                  <a:pt x="48" y="203"/>
                  <a:pt x="77" y="293"/>
                  <a:pt x="231" y="320"/>
                </a:cubicBezTo>
                <a:cubicBezTo>
                  <a:pt x="385" y="347"/>
                  <a:pt x="607" y="288"/>
                  <a:pt x="925" y="288"/>
                </a:cubicBezTo>
                <a:cubicBezTo>
                  <a:pt x="1243" y="288"/>
                  <a:pt x="1899" y="368"/>
                  <a:pt x="2140" y="320"/>
                </a:cubicBezTo>
                <a:cubicBezTo>
                  <a:pt x="2381" y="272"/>
                  <a:pt x="2386" y="128"/>
                  <a:pt x="2371"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2" name="Freeform 281"/>
          <p:cNvSpPr>
            <a:spLocks/>
          </p:cNvSpPr>
          <p:nvPr/>
        </p:nvSpPr>
        <p:spPr bwMode="auto">
          <a:xfrm>
            <a:off x="5715000" y="6019801"/>
            <a:ext cx="2667000" cy="269875"/>
          </a:xfrm>
          <a:custGeom>
            <a:avLst/>
            <a:gdLst>
              <a:gd name="T0" fmla="*/ 0 w 1680"/>
              <a:gd name="T1" fmla="*/ 17641888 h 170"/>
              <a:gd name="T2" fmla="*/ 340221888 w 1680"/>
              <a:gd name="T3" fmla="*/ 372983125 h 170"/>
              <a:gd name="T4" fmla="*/ 1726307825 w 1680"/>
              <a:gd name="T5" fmla="*/ 209173763 h 170"/>
              <a:gd name="T6" fmla="*/ 2147483647 w 1680"/>
              <a:gd name="T7" fmla="*/ 241935000 h 170"/>
              <a:gd name="T8" fmla="*/ 2147483647 w 1680"/>
              <a:gd name="T9" fmla="*/ 405745950 h 170"/>
              <a:gd name="T10" fmla="*/ 2147483647 w 1680"/>
              <a:gd name="T11" fmla="*/ 103327200 h 170"/>
              <a:gd name="T12" fmla="*/ 2147483647 w 1680"/>
              <a:gd name="T13" fmla="*/ 68045013 h 170"/>
              <a:gd name="T14" fmla="*/ 2147483647 w 1680"/>
              <a:gd name="T15" fmla="*/ 0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0">
                <a:moveTo>
                  <a:pt x="0" y="7"/>
                </a:moveTo>
                <a:cubicBezTo>
                  <a:pt x="22" y="30"/>
                  <a:pt x="21" y="135"/>
                  <a:pt x="135" y="148"/>
                </a:cubicBezTo>
                <a:cubicBezTo>
                  <a:pt x="249" y="161"/>
                  <a:pt x="563" y="92"/>
                  <a:pt x="685" y="83"/>
                </a:cubicBezTo>
                <a:cubicBezTo>
                  <a:pt x="807" y="74"/>
                  <a:pt x="800" y="83"/>
                  <a:pt x="868" y="96"/>
                </a:cubicBezTo>
                <a:cubicBezTo>
                  <a:pt x="936" y="109"/>
                  <a:pt x="987" y="170"/>
                  <a:pt x="1091" y="161"/>
                </a:cubicBezTo>
                <a:cubicBezTo>
                  <a:pt x="1195" y="152"/>
                  <a:pt x="1407" y="63"/>
                  <a:pt x="1493" y="41"/>
                </a:cubicBezTo>
                <a:cubicBezTo>
                  <a:pt x="1579" y="19"/>
                  <a:pt x="1574" y="34"/>
                  <a:pt x="1605" y="27"/>
                </a:cubicBezTo>
                <a:cubicBezTo>
                  <a:pt x="1636" y="21"/>
                  <a:pt x="1658" y="10"/>
                  <a:pt x="1680"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3" name="Freeform 282"/>
          <p:cNvSpPr>
            <a:spLocks/>
          </p:cNvSpPr>
          <p:nvPr/>
        </p:nvSpPr>
        <p:spPr bwMode="auto">
          <a:xfrm>
            <a:off x="3949700" y="2667000"/>
            <a:ext cx="1384300" cy="3644900"/>
          </a:xfrm>
          <a:custGeom>
            <a:avLst/>
            <a:gdLst>
              <a:gd name="T0" fmla="*/ 141128750 w 872"/>
              <a:gd name="T1" fmla="*/ 0 h 2296"/>
              <a:gd name="T2" fmla="*/ 745966250 w 872"/>
              <a:gd name="T3" fmla="*/ 2056447500 h 2296"/>
              <a:gd name="T4" fmla="*/ 141128750 w 872"/>
              <a:gd name="T5" fmla="*/ 2147483647 h 2296"/>
              <a:gd name="T6" fmla="*/ 262096250 w 872"/>
              <a:gd name="T7" fmla="*/ 2147483647 h 2296"/>
              <a:gd name="T8" fmla="*/ 1713706250 w 872"/>
              <a:gd name="T9" fmla="*/ 2147483647 h 2296"/>
              <a:gd name="T10" fmla="*/ 2076608750 w 872"/>
              <a:gd name="T11" fmla="*/ 2147483647 h 2296"/>
              <a:gd name="T12" fmla="*/ 2147483647 w 872"/>
              <a:gd name="T13" fmla="*/ 2147483647 h 2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2296">
                <a:moveTo>
                  <a:pt x="56" y="0"/>
                </a:moveTo>
                <a:cubicBezTo>
                  <a:pt x="176" y="288"/>
                  <a:pt x="296" y="576"/>
                  <a:pt x="296" y="816"/>
                </a:cubicBezTo>
                <a:cubicBezTo>
                  <a:pt x="296" y="1056"/>
                  <a:pt x="88" y="1240"/>
                  <a:pt x="56" y="1440"/>
                </a:cubicBezTo>
                <a:cubicBezTo>
                  <a:pt x="24" y="1640"/>
                  <a:pt x="0" y="1880"/>
                  <a:pt x="104" y="2016"/>
                </a:cubicBezTo>
                <a:cubicBezTo>
                  <a:pt x="208" y="2152"/>
                  <a:pt x="560" y="2216"/>
                  <a:pt x="680" y="2256"/>
                </a:cubicBezTo>
                <a:cubicBezTo>
                  <a:pt x="800" y="2296"/>
                  <a:pt x="792" y="2272"/>
                  <a:pt x="824" y="2256"/>
                </a:cubicBezTo>
                <a:cubicBezTo>
                  <a:pt x="856" y="2240"/>
                  <a:pt x="864" y="2200"/>
                  <a:pt x="872" y="21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4" name="Oval 283"/>
          <p:cNvSpPr>
            <a:spLocks noChangeArrowheads="1"/>
          </p:cNvSpPr>
          <p:nvPr/>
        </p:nvSpPr>
        <p:spPr bwMode="auto">
          <a:xfrm>
            <a:off x="5292725" y="603408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8235" name="Oval 284"/>
          <p:cNvSpPr>
            <a:spLocks noChangeArrowheads="1"/>
          </p:cNvSpPr>
          <p:nvPr/>
        </p:nvSpPr>
        <p:spPr bwMode="auto">
          <a:xfrm>
            <a:off x="5680075" y="60547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nvGrpSpPr>
          <p:cNvPr id="8236" name="Group 302"/>
          <p:cNvGrpSpPr>
            <a:grpSpLocks/>
          </p:cNvGrpSpPr>
          <p:nvPr/>
        </p:nvGrpSpPr>
        <p:grpSpPr bwMode="auto">
          <a:xfrm>
            <a:off x="1524000" y="311150"/>
            <a:ext cx="2971800" cy="5410200"/>
            <a:chOff x="0" y="157"/>
            <a:chExt cx="1872" cy="3408"/>
          </a:xfrm>
        </p:grpSpPr>
        <p:sp>
          <p:nvSpPr>
            <p:cNvPr id="8237" name="AutoShape 303"/>
            <p:cNvSpPr>
              <a:spLocks noChangeArrowheads="1"/>
            </p:cNvSpPr>
            <p:nvPr/>
          </p:nvSpPr>
          <p:spPr bwMode="auto">
            <a:xfrm>
              <a:off x="1200" y="301"/>
              <a:ext cx="96" cy="240"/>
            </a:xfrm>
            <a:prstGeom prst="flowChartMagneticDisk">
              <a:avLst/>
            </a:prstGeom>
            <a:solidFill>
              <a:srgbClr val="969696"/>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400" name="Rectangle 304"/>
            <p:cNvSpPr>
              <a:spLocks noChangeArrowheads="1"/>
            </p:cNvSpPr>
            <p:nvPr/>
          </p:nvSpPr>
          <p:spPr bwMode="auto">
            <a:xfrm rot="5400000">
              <a:off x="288" y="205"/>
              <a:ext cx="48" cy="336"/>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8239" name="AutoShape 305"/>
            <p:cNvSpPr>
              <a:spLocks noChangeArrowheads="1"/>
            </p:cNvSpPr>
            <p:nvPr/>
          </p:nvSpPr>
          <p:spPr bwMode="auto">
            <a:xfrm>
              <a:off x="0" y="3181"/>
              <a:ext cx="1104" cy="384"/>
            </a:xfrm>
            <a:prstGeom prst="parallelogram">
              <a:avLst>
                <a:gd name="adj" fmla="val 85119"/>
              </a:avLst>
            </a:prstGeom>
            <a:solidFill>
              <a:srgbClr val="00CC99"/>
            </a:soli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sp>
          <p:nvSpPr>
            <p:cNvPr id="4402" name="Rectangle 306"/>
            <p:cNvSpPr>
              <a:spLocks noChangeArrowheads="1"/>
            </p:cNvSpPr>
            <p:nvPr/>
          </p:nvSpPr>
          <p:spPr bwMode="auto">
            <a:xfrm>
              <a:off x="480" y="157"/>
              <a:ext cx="48" cy="3264"/>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4403" name="Rectangle 307"/>
            <p:cNvSpPr>
              <a:spLocks noChangeArrowheads="1"/>
            </p:cNvSpPr>
            <p:nvPr/>
          </p:nvSpPr>
          <p:spPr bwMode="auto">
            <a:xfrm rot="16200000" flipV="1">
              <a:off x="1176" y="-299"/>
              <a:ext cx="48" cy="1344"/>
            </a:xfrm>
            <a:prstGeom prst="rect">
              <a:avLst/>
            </a:prstGeom>
            <a:gradFill rotWithShape="1">
              <a:gsLst>
                <a:gs pos="0">
                  <a:schemeClr val="accent1">
                    <a:gamma/>
                    <a:shade val="46275"/>
                    <a:invGamma/>
                  </a:schemeClr>
                </a:gs>
                <a:gs pos="100000">
                  <a:schemeClr val="accent1"/>
                </a:gs>
              </a:gsLst>
              <a:lin ang="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a:latin typeface="Arial" charset="0"/>
              </a:endParaRPr>
            </a:p>
          </p:txBody>
        </p:sp>
        <p:sp>
          <p:nvSpPr>
            <p:cNvPr id="8242" name="Oval 308"/>
            <p:cNvSpPr>
              <a:spLocks noChangeArrowheads="1"/>
            </p:cNvSpPr>
            <p:nvPr/>
          </p:nvSpPr>
          <p:spPr bwMode="auto">
            <a:xfrm rot="19771318" flipV="1">
              <a:off x="1184" y="244"/>
              <a:ext cx="144" cy="48"/>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vi-VN" altLang="vi-VN"/>
            </a:p>
          </p:txBody>
        </p:sp>
      </p:grpSp>
    </p:spTree>
    <p:extLst>
      <p:ext uri="{BB962C8B-B14F-4D97-AF65-F5344CB8AC3E}">
        <p14:creationId xmlns:p14="http://schemas.microsoft.com/office/powerpoint/2010/main" val="251640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1000"/>
                                  </p:stCondLst>
                                  <p:childTnLst>
                                    <p:animMotion origin="layout" path="M -0.30833 -2.22222E-6 L -3.33333E-6 -2.22222E-6 " pathEditMode="relative" rAng="0" ptsTypes="AA">
                                      <p:cBhvr>
                                        <p:cTn id="6" dur="3000" spd="-100000" fill="hold"/>
                                        <p:tgtEl>
                                          <p:spTgt spid="4181"/>
                                        </p:tgtEl>
                                        <p:attrNameLst>
                                          <p:attrName>ppt_x</p:attrName>
                                          <p:attrName>ppt_y</p:attrName>
                                        </p:attrNameLst>
                                      </p:cBhvr>
                                      <p:rCtr x="15417" y="0"/>
                                    </p:animMotion>
                                  </p:childTnLst>
                                </p:cTn>
                              </p:par>
                              <p:par>
                                <p:cTn id="7" presetID="8" presetClass="emph" presetSubtype="0" fill="hold" nodeType="withEffect">
                                  <p:stCondLst>
                                    <p:cond delay="1000"/>
                                  </p:stCondLst>
                                  <p:childTnLst>
                                    <p:animRot by="1500000">
                                      <p:cBhvr>
                                        <p:cTn id="8" dur="3000" fill="hold"/>
                                        <p:tgtEl>
                                          <p:spTgt spid="4360"/>
                                        </p:tgtEl>
                                        <p:attrNameLst>
                                          <p:attrName>r</p:attrName>
                                        </p:attrNameLst>
                                      </p:cBhvr>
                                    </p:animRot>
                                  </p:childTnLst>
                                </p:cTn>
                              </p:par>
                              <p:par>
                                <p:cTn id="9" presetID="55" presetClass="entr" presetSubtype="0" fill="hold" grpId="0" nodeType="withEffect">
                                  <p:stCondLst>
                                    <p:cond delay="2000"/>
                                  </p:stCondLst>
                                  <p:childTnLst>
                                    <p:set>
                                      <p:cBhvr>
                                        <p:cTn id="10" dur="1" fill="hold">
                                          <p:stCondLst>
                                            <p:cond delay="0"/>
                                          </p:stCondLst>
                                        </p:cTn>
                                        <p:tgtEl>
                                          <p:spTgt spid="4232"/>
                                        </p:tgtEl>
                                        <p:attrNameLst>
                                          <p:attrName>style.visibility</p:attrName>
                                        </p:attrNameLst>
                                      </p:cBhvr>
                                      <p:to>
                                        <p:strVal val="visible"/>
                                      </p:to>
                                    </p:set>
                                    <p:anim calcmode="lin" valueType="num">
                                      <p:cBhvr>
                                        <p:cTn id="11" dur="500" fill="hold"/>
                                        <p:tgtEl>
                                          <p:spTgt spid="4232"/>
                                        </p:tgtEl>
                                        <p:attrNameLst>
                                          <p:attrName>ppt_w</p:attrName>
                                        </p:attrNameLst>
                                      </p:cBhvr>
                                      <p:tavLst>
                                        <p:tav tm="0">
                                          <p:val>
                                            <p:strVal val="#ppt_w*0.70"/>
                                          </p:val>
                                        </p:tav>
                                        <p:tav tm="100000">
                                          <p:val>
                                            <p:strVal val="#ppt_w"/>
                                          </p:val>
                                        </p:tav>
                                      </p:tavLst>
                                    </p:anim>
                                    <p:anim calcmode="lin" valueType="num">
                                      <p:cBhvr>
                                        <p:cTn id="12" dur="500" fill="hold"/>
                                        <p:tgtEl>
                                          <p:spTgt spid="4232"/>
                                        </p:tgtEl>
                                        <p:attrNameLst>
                                          <p:attrName>ppt_h</p:attrName>
                                        </p:attrNameLst>
                                      </p:cBhvr>
                                      <p:tavLst>
                                        <p:tav tm="0">
                                          <p:val>
                                            <p:strVal val="#ppt_h"/>
                                          </p:val>
                                        </p:tav>
                                        <p:tav tm="100000">
                                          <p:val>
                                            <p:strVal val="#ppt_h"/>
                                          </p:val>
                                        </p:tav>
                                      </p:tavLst>
                                    </p:anim>
                                    <p:animEffect transition="in" filter="fade">
                                      <p:cBhvr>
                                        <p:cTn id="13" dur="500"/>
                                        <p:tgtEl>
                                          <p:spTgt spid="4232"/>
                                        </p:tgtEl>
                                      </p:cBhvr>
                                    </p:animEffect>
                                  </p:childTnLst>
                                </p:cTn>
                              </p:par>
                            </p:childTnLst>
                          </p:cTn>
                        </p:par>
                        <p:par>
                          <p:cTn id="14" fill="hold" nodeType="afterGroup">
                            <p:stCondLst>
                              <p:cond delay="4000"/>
                            </p:stCondLst>
                            <p:childTnLst>
                              <p:par>
                                <p:cTn id="15" presetID="55" presetClass="exit" presetSubtype="0" fill="hold" grpId="1" nodeType="afterEffect">
                                  <p:stCondLst>
                                    <p:cond delay="0"/>
                                  </p:stCondLst>
                                  <p:childTnLst>
                                    <p:anim calcmode="lin" valueType="num">
                                      <p:cBhvr>
                                        <p:cTn id="16" dur="1000"/>
                                        <p:tgtEl>
                                          <p:spTgt spid="4232"/>
                                        </p:tgtEl>
                                        <p:attrNameLst>
                                          <p:attrName>ppt_w</p:attrName>
                                        </p:attrNameLst>
                                      </p:cBhvr>
                                      <p:tavLst>
                                        <p:tav tm="0">
                                          <p:val>
                                            <p:strVal val="ppt_w"/>
                                          </p:val>
                                        </p:tav>
                                        <p:tav tm="100000">
                                          <p:val>
                                            <p:strVal val="ppt_w*0.70"/>
                                          </p:val>
                                        </p:tav>
                                      </p:tavLst>
                                    </p:anim>
                                    <p:anim calcmode="lin" valueType="num">
                                      <p:cBhvr>
                                        <p:cTn id="17" dur="1000"/>
                                        <p:tgtEl>
                                          <p:spTgt spid="4232"/>
                                        </p:tgtEl>
                                        <p:attrNameLst>
                                          <p:attrName>ppt_h</p:attrName>
                                        </p:attrNameLst>
                                      </p:cBhvr>
                                      <p:tavLst>
                                        <p:tav tm="0">
                                          <p:val>
                                            <p:strVal val="ppt_h"/>
                                          </p:val>
                                        </p:tav>
                                        <p:tav tm="100000">
                                          <p:val>
                                            <p:strVal val="ppt_h"/>
                                          </p:val>
                                        </p:tav>
                                      </p:tavLst>
                                    </p:anim>
                                    <p:animEffect transition="out" filter="fade">
                                      <p:cBhvr>
                                        <p:cTn id="18" dur="1000"/>
                                        <p:tgtEl>
                                          <p:spTgt spid="4232"/>
                                        </p:tgtEl>
                                      </p:cBhvr>
                                    </p:animEffect>
                                    <p:set>
                                      <p:cBhvr>
                                        <p:cTn id="19" dur="1" fill="hold">
                                          <p:stCondLst>
                                            <p:cond delay="999"/>
                                          </p:stCondLst>
                                        </p:cTn>
                                        <p:tgtEl>
                                          <p:spTgt spid="4232"/>
                                        </p:tgtEl>
                                        <p:attrNameLst>
                                          <p:attrName>style.visibility</p:attrName>
                                        </p:attrNameLst>
                                      </p:cBhvr>
                                      <p:to>
                                        <p:strVal val="hidden"/>
                                      </p:to>
                                    </p:set>
                                  </p:childTnLst>
                                </p:cTn>
                              </p:par>
                              <p:par>
                                <p:cTn id="20" presetID="8" presetClass="emph" presetSubtype="0" fill="hold" nodeType="withEffect">
                                  <p:stCondLst>
                                    <p:cond delay="0"/>
                                  </p:stCondLst>
                                  <p:childTnLst>
                                    <p:animRot by="-1500000">
                                      <p:cBhvr>
                                        <p:cTn id="21" dur="50" fill="hold"/>
                                        <p:tgtEl>
                                          <p:spTgt spid="4360"/>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3 -2.22222E-6 L 1.11022E-16 -2.22222E-6 " pathEditMode="relative" rAng="0" ptsTypes="AA">
                                      <p:cBhvr>
                                        <p:cTn id="25" dur="2000" fill="hold"/>
                                        <p:tgtEl>
                                          <p:spTgt spid="4181"/>
                                        </p:tgtEl>
                                        <p:attrNameLst>
                                          <p:attrName>ppt_x</p:attrName>
                                          <p:attrName>ppt_y</p:attrName>
                                        </p:attrNameLst>
                                      </p:cBhvr>
                                      <p:rCtr x="15000" y="0"/>
                                    </p:animMotion>
                                  </p:childTnLst>
                                </p:cTn>
                              </p:par>
                              <p:par>
                                <p:cTn id="26" presetID="8" presetClass="emph" presetSubtype="0" fill="hold" nodeType="withEffect">
                                  <p:stCondLst>
                                    <p:cond delay="0"/>
                                  </p:stCondLst>
                                  <p:childTnLst>
                                    <p:animRot by="-1500000">
                                      <p:cBhvr>
                                        <p:cTn id="27" dur="2000" fill="hold"/>
                                        <p:tgtEl>
                                          <p:spTgt spid="4360"/>
                                        </p:tgtEl>
                                        <p:attrNameLst>
                                          <p:attrName>r</p:attrName>
                                        </p:attrNameLst>
                                      </p:cBhvr>
                                    </p:animRot>
                                  </p:childTnLst>
                                </p:cTn>
                              </p:par>
                              <p:par>
                                <p:cTn id="28" presetID="55" presetClass="entr" presetSubtype="0" fill="hold" grpId="2" nodeType="withEffect">
                                  <p:stCondLst>
                                    <p:cond delay="0"/>
                                  </p:stCondLst>
                                  <p:childTnLst>
                                    <p:set>
                                      <p:cBhvr>
                                        <p:cTn id="29" dur="1" fill="hold">
                                          <p:stCondLst>
                                            <p:cond delay="0"/>
                                          </p:stCondLst>
                                        </p:cTn>
                                        <p:tgtEl>
                                          <p:spTgt spid="4232"/>
                                        </p:tgtEl>
                                        <p:attrNameLst>
                                          <p:attrName>style.visibility</p:attrName>
                                        </p:attrNameLst>
                                      </p:cBhvr>
                                      <p:to>
                                        <p:strVal val="visible"/>
                                      </p:to>
                                    </p:set>
                                    <p:anim calcmode="lin" valueType="num">
                                      <p:cBhvr>
                                        <p:cTn id="30" dur="500" fill="hold"/>
                                        <p:tgtEl>
                                          <p:spTgt spid="4232"/>
                                        </p:tgtEl>
                                        <p:attrNameLst>
                                          <p:attrName>ppt_w</p:attrName>
                                        </p:attrNameLst>
                                      </p:cBhvr>
                                      <p:tavLst>
                                        <p:tav tm="0">
                                          <p:val>
                                            <p:strVal val="#ppt_w*0.70"/>
                                          </p:val>
                                        </p:tav>
                                        <p:tav tm="100000">
                                          <p:val>
                                            <p:strVal val="#ppt_w"/>
                                          </p:val>
                                        </p:tav>
                                      </p:tavLst>
                                    </p:anim>
                                    <p:anim calcmode="lin" valueType="num">
                                      <p:cBhvr>
                                        <p:cTn id="31" dur="500" fill="hold"/>
                                        <p:tgtEl>
                                          <p:spTgt spid="4232"/>
                                        </p:tgtEl>
                                        <p:attrNameLst>
                                          <p:attrName>ppt_h</p:attrName>
                                        </p:attrNameLst>
                                      </p:cBhvr>
                                      <p:tavLst>
                                        <p:tav tm="0">
                                          <p:val>
                                            <p:strVal val="#ppt_h"/>
                                          </p:val>
                                        </p:tav>
                                        <p:tav tm="100000">
                                          <p:val>
                                            <p:strVal val="#ppt_h"/>
                                          </p:val>
                                        </p:tav>
                                      </p:tavLst>
                                    </p:anim>
                                    <p:animEffect transition="in" filter="fade">
                                      <p:cBhvr>
                                        <p:cTn id="32" dur="500"/>
                                        <p:tgtEl>
                                          <p:spTgt spid="4232"/>
                                        </p:tgtEl>
                                      </p:cBhvr>
                                    </p:animEffect>
                                  </p:childTnLst>
                                </p:cTn>
                              </p:par>
                            </p:childTnLst>
                          </p:cTn>
                        </p:par>
                        <p:par>
                          <p:cTn id="33" fill="hold" nodeType="afterGroup">
                            <p:stCondLst>
                              <p:cond delay="2000"/>
                            </p:stCondLst>
                            <p:childTnLst>
                              <p:par>
                                <p:cTn id="34" presetID="55" presetClass="exit" presetSubtype="0" fill="hold" grpId="3" nodeType="afterEffect">
                                  <p:stCondLst>
                                    <p:cond delay="0"/>
                                  </p:stCondLst>
                                  <p:childTnLst>
                                    <p:anim calcmode="lin" valueType="num">
                                      <p:cBhvr>
                                        <p:cTn id="35" dur="1000"/>
                                        <p:tgtEl>
                                          <p:spTgt spid="4232"/>
                                        </p:tgtEl>
                                        <p:attrNameLst>
                                          <p:attrName>ppt_w</p:attrName>
                                        </p:attrNameLst>
                                      </p:cBhvr>
                                      <p:tavLst>
                                        <p:tav tm="0">
                                          <p:val>
                                            <p:strVal val="ppt_w"/>
                                          </p:val>
                                        </p:tav>
                                        <p:tav tm="100000">
                                          <p:val>
                                            <p:strVal val="ppt_w*0.70"/>
                                          </p:val>
                                        </p:tav>
                                      </p:tavLst>
                                    </p:anim>
                                    <p:anim calcmode="lin" valueType="num">
                                      <p:cBhvr>
                                        <p:cTn id="36" dur="1000"/>
                                        <p:tgtEl>
                                          <p:spTgt spid="4232"/>
                                        </p:tgtEl>
                                        <p:attrNameLst>
                                          <p:attrName>ppt_h</p:attrName>
                                        </p:attrNameLst>
                                      </p:cBhvr>
                                      <p:tavLst>
                                        <p:tav tm="0">
                                          <p:val>
                                            <p:strVal val="ppt_h"/>
                                          </p:val>
                                        </p:tav>
                                        <p:tav tm="100000">
                                          <p:val>
                                            <p:strVal val="ppt_h"/>
                                          </p:val>
                                        </p:tav>
                                      </p:tavLst>
                                    </p:anim>
                                    <p:animEffect transition="out" filter="fade">
                                      <p:cBhvr>
                                        <p:cTn id="37" dur="1000"/>
                                        <p:tgtEl>
                                          <p:spTgt spid="4232"/>
                                        </p:tgtEl>
                                      </p:cBhvr>
                                    </p:animEffect>
                                    <p:set>
                                      <p:cBhvr>
                                        <p:cTn id="38" dur="1" fill="hold">
                                          <p:stCondLst>
                                            <p:cond delay="999"/>
                                          </p:stCondLst>
                                        </p:cTn>
                                        <p:tgtEl>
                                          <p:spTgt spid="4232"/>
                                        </p:tgtEl>
                                        <p:attrNameLst>
                                          <p:attrName>style.visibility</p:attrName>
                                        </p:attrNameLst>
                                      </p:cBhvr>
                                      <p:to>
                                        <p:strVal val="hidden"/>
                                      </p:to>
                                    </p:set>
                                  </p:childTnLst>
                                </p:cTn>
                              </p:par>
                              <p:par>
                                <p:cTn id="39" presetID="8" presetClass="emph" presetSubtype="0" fill="hold" nodeType="withEffect">
                                  <p:stCondLst>
                                    <p:cond delay="0"/>
                                  </p:stCondLst>
                                  <p:childTnLst>
                                    <p:animRot by="1500000">
                                      <p:cBhvr>
                                        <p:cTn id="40" dur="50" fill="hold"/>
                                        <p:tgtEl>
                                          <p:spTgt spid="43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 grpId="0" animBg="1"/>
      <p:bldP spid="4232" grpId="1" animBg="1"/>
      <p:bldP spid="4232" grpId="2" animBg="1"/>
      <p:bldP spid="4232" grpId="3"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1555</Words>
  <Application>Microsoft Office PowerPoint</Application>
  <PresentationFormat>Widescreen</PresentationFormat>
  <Paragraphs>157</Paragraphs>
  <Slides>20</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4" baseType="lpstr">
      <vt:lpstr>.VnBodoniH</vt:lpstr>
      <vt:lpstr>.VnTime</vt:lpstr>
      <vt:lpstr>.VnTimeH</vt:lpstr>
      <vt:lpstr>Arial</vt:lpstr>
      <vt:lpstr>Calibri</vt:lpstr>
      <vt:lpstr>Calibri Light</vt:lpstr>
      <vt:lpstr>Symbol</vt:lpstr>
      <vt:lpstr>Tahoma</vt:lpstr>
      <vt:lpstr>Times New Roman</vt:lpstr>
      <vt:lpstr>VNI-Helve</vt:lpstr>
      <vt:lpstr>Wingdings</vt:lpstr>
      <vt:lpstr>Office Theme</vt:lpstr>
      <vt:lpstr>Flash Document</vt:lpstr>
      <vt:lpstr>Simulation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PC</dc:creator>
  <cp:lastModifiedBy>Techsi.vn</cp:lastModifiedBy>
  <cp:revision>34</cp:revision>
  <dcterms:created xsi:type="dcterms:W3CDTF">2022-01-17T10:37:14Z</dcterms:created>
  <dcterms:modified xsi:type="dcterms:W3CDTF">2023-01-27T17:28:50Z</dcterms:modified>
</cp:coreProperties>
</file>