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8" r:id="rId5"/>
    <p:sldId id="271" r:id="rId6"/>
    <p:sldId id="263" r:id="rId7"/>
    <p:sldId id="264" r:id="rId8"/>
    <p:sldId id="265" r:id="rId9"/>
    <p:sldId id="266" r:id="rId10"/>
    <p:sldId id="273" r:id="rId11"/>
    <p:sldId id="272" r:id="rId12"/>
    <p:sldId id="26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70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09" d="100"/>
          <a:sy n="10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CE11-1ED3-43EF-A654-C1423354A895}" type="datetimeFigureOut">
              <a:rPr lang="vi-VN" smtClean="0"/>
              <a:t>02/02/2023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5F728-CD40-47F5-AF95-1645392B9E05}" type="slidenum">
              <a:rPr lang="vi-VN" smtClean="0"/>
              <a:t>‹#›</a:t>
            </a:fld>
            <a:endParaRPr lang="vi-VN"/>
          </a:p>
        </p:txBody>
      </p:sp>
    </p:spTree>
    <p:extLst>
      <p:ext uri="{BB962C8B-B14F-4D97-AF65-F5344CB8AC3E}">
        <p14:creationId xmlns:p14="http://schemas.microsoft.com/office/powerpoint/2010/main" val="88803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0FB6B-B11E-443D-B515-11D00274FECE}" type="slidenum">
              <a:rPr lang="en-US" altLang="vi-VN">
                <a:latin typeface="Calibri" panose="020F0502020204030204" pitchFamily="34" charset="0"/>
              </a:rPr>
              <a:pPr eaLnBrk="1" hangingPunct="1"/>
              <a:t>11</a:t>
            </a:fld>
            <a:endParaRPr lang="en-US" altLang="vi-VN">
              <a:latin typeface="Calibri" panose="020F0502020204030204" pitchFamily="34" charset="0"/>
            </a:endParaRPr>
          </a:p>
        </p:txBody>
      </p:sp>
    </p:spTree>
    <p:extLst>
      <p:ext uri="{BB962C8B-B14F-4D97-AF65-F5344CB8AC3E}">
        <p14:creationId xmlns:p14="http://schemas.microsoft.com/office/powerpoint/2010/main" val="384754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02/02/2023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67294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02/02/2023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43640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02/02/2023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74650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02/02/2023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88810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818DE-4B68-4580-953B-DC8F142FF477}" type="datetimeFigureOut">
              <a:rPr lang="vi-VN" smtClean="0"/>
              <a:t>02/02/2023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1342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62818DE-4B68-4580-953B-DC8F142FF477}" type="datetimeFigureOut">
              <a:rPr lang="vi-VN" smtClean="0"/>
              <a:t>02/02/2023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94578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62818DE-4B68-4580-953B-DC8F142FF477}" type="datetimeFigureOut">
              <a:rPr lang="vi-VN" smtClean="0"/>
              <a:t>02/02/2023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73119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62818DE-4B68-4580-953B-DC8F142FF477}" type="datetimeFigureOut">
              <a:rPr lang="vi-VN" smtClean="0"/>
              <a:t>02/02/2023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92349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818DE-4B68-4580-953B-DC8F142FF477}" type="datetimeFigureOut">
              <a:rPr lang="vi-VN" smtClean="0"/>
              <a:t>02/02/2023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47826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818DE-4B68-4580-953B-DC8F142FF477}" type="datetimeFigureOut">
              <a:rPr lang="vi-VN" smtClean="0"/>
              <a:t>02/02/2023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25357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818DE-4B68-4580-953B-DC8F142FF477}" type="datetimeFigureOut">
              <a:rPr lang="vi-VN" smtClean="0"/>
              <a:t>02/02/2023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60829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818DE-4B68-4580-953B-DC8F142FF477}" type="datetimeFigureOut">
              <a:rPr lang="vi-VN" smtClean="0"/>
              <a:t>02/02/2023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7E4D2-8910-4F98-A315-8D236A74C6A3}" type="slidenum">
              <a:rPr lang="vi-VN" smtClean="0"/>
              <a:t>‹#›</a:t>
            </a:fld>
            <a:endParaRPr lang="vi-VN"/>
          </a:p>
        </p:txBody>
      </p:sp>
    </p:spTree>
    <p:extLst>
      <p:ext uri="{BB962C8B-B14F-4D97-AF65-F5344CB8AC3E}">
        <p14:creationId xmlns:p14="http://schemas.microsoft.com/office/powerpoint/2010/main" val="138560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866133" y="153256"/>
            <a:ext cx="4546599" cy="606285"/>
          </a:xfrm>
          <a:gradFill rotWithShape="1">
            <a:gsLst>
              <a:gs pos="0">
                <a:srgbClr val="5AC66F"/>
              </a:gs>
              <a:gs pos="50000">
                <a:schemeClr val="bg1"/>
              </a:gs>
              <a:gs pos="100000">
                <a:srgbClr val="5AC66F"/>
              </a:gs>
            </a:gsLst>
            <a:lin ang="5400000" scaled="1"/>
          </a:gradFill>
        </p:spPr>
        <p:txBody>
          <a:bodyPr/>
          <a:lstStyle/>
          <a:p>
            <a:pPr eaLnBrk="1" hangingPunct="1">
              <a:defRPr/>
            </a:pPr>
            <a:r>
              <a:rPr lang="en-US" sz="2800" dirty="0">
                <a:solidFill>
                  <a:srgbClr val="FF3300"/>
                </a:solidFill>
                <a:latin typeface="Times New Roman" panose="02020603050405020304" pitchFamily="18" charset="0"/>
                <a:cs typeface="Times New Roman" panose="02020603050405020304" pitchFamily="18" charset="0"/>
              </a:rPr>
              <a:t>KIỂM TRA BÀI CŨ</a:t>
            </a:r>
          </a:p>
        </p:txBody>
      </p:sp>
      <p:sp>
        <p:nvSpPr>
          <p:cNvPr id="50181" name="Text Box 5"/>
          <p:cNvSpPr txBox="1">
            <a:spLocks noChangeArrowheads="1"/>
          </p:cNvSpPr>
          <p:nvPr/>
        </p:nvSpPr>
        <p:spPr bwMode="auto">
          <a:xfrm>
            <a:off x="1922528" y="1471124"/>
            <a:ext cx="96054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342900" indent="-342900" algn="just">
              <a:spcBef>
                <a:spcPct val="50000"/>
              </a:spcBef>
              <a:buFont typeface="Wingdings" panose="05000000000000000000" pitchFamily="2" charset="2"/>
              <a:buChar char="Ø"/>
              <a:defRPr/>
            </a:pPr>
            <a:r>
              <a:rPr lang="en-US" i="1" dirty="0">
                <a:solidFill>
                  <a:srgbClr val="008000"/>
                </a:solidFill>
                <a:latin typeface="Times New Roman" panose="02020603050405020304" pitchFamily="18" charset="0"/>
                <a:cs typeface="Times New Roman" panose="02020603050405020304" pitchFamily="18" charset="0"/>
              </a:rPr>
              <a:t>Khi số đường sức từ xuyên qua tiết diện S của cuộn dây dẫn kín </a:t>
            </a:r>
            <a:r>
              <a:rPr lang="en-US" i="1" dirty="0">
                <a:solidFill>
                  <a:srgbClr val="FF0000"/>
                </a:solidFill>
                <a:latin typeface="Times New Roman" panose="02020603050405020304" pitchFamily="18" charset="0"/>
                <a:cs typeface="Times New Roman" panose="02020603050405020304" pitchFamily="18" charset="0"/>
              </a:rPr>
              <a:t>biến thiên</a:t>
            </a:r>
            <a:r>
              <a:rPr lang="en-US" i="1" dirty="0">
                <a:solidFill>
                  <a:srgbClr val="008000"/>
                </a:solidFill>
                <a:latin typeface="Times New Roman" panose="02020603050405020304" pitchFamily="18" charset="0"/>
                <a:cs typeface="Times New Roman" panose="02020603050405020304" pitchFamily="18" charset="0"/>
              </a:rPr>
              <a:t> thì trong cuộn dây dẫn xuất hiện </a:t>
            </a:r>
            <a:r>
              <a:rPr lang="en-US" i="1" dirty="0">
                <a:solidFill>
                  <a:srgbClr val="FF0066"/>
                </a:solidFill>
                <a:latin typeface="Times New Roman" panose="02020603050405020304" pitchFamily="18" charset="0"/>
                <a:cs typeface="Times New Roman" panose="02020603050405020304" pitchFamily="18" charset="0"/>
              </a:rPr>
              <a:t>dòng điện cảm ứng</a:t>
            </a:r>
            <a:r>
              <a:rPr lang="en-US" i="1" dirty="0">
                <a:solidFill>
                  <a:srgbClr val="008000"/>
                </a:solidFill>
                <a:latin typeface="Times New Roman" panose="02020603050405020304" pitchFamily="18" charset="0"/>
                <a:cs typeface="Times New Roman" panose="02020603050405020304" pitchFamily="18" charset="0"/>
              </a:rPr>
              <a:t>.</a:t>
            </a:r>
          </a:p>
        </p:txBody>
      </p:sp>
      <p:sp>
        <p:nvSpPr>
          <p:cNvPr id="150" name="Text Box 3"/>
          <p:cNvSpPr txBox="1">
            <a:spLocks noChangeArrowheads="1"/>
          </p:cNvSpPr>
          <p:nvPr/>
        </p:nvSpPr>
        <p:spPr bwMode="auto">
          <a:xfrm>
            <a:off x="1841874" y="931621"/>
            <a:ext cx="8901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en-US" altLang="en-US" sz="2400" b="1" i="1" dirty="0">
                <a:latin typeface="Times New Roman" panose="02020603050405020304" pitchFamily="18" charset="0"/>
              </a:rPr>
              <a:t>Nêu điều kiện xuất hiện dòng điện cảm ứng?</a:t>
            </a:r>
          </a:p>
        </p:txBody>
      </p:sp>
      <p:sp>
        <p:nvSpPr>
          <p:cNvPr id="151" name="Text Box 4"/>
          <p:cNvSpPr txBox="1">
            <a:spLocks noChangeArrowheads="1"/>
          </p:cNvSpPr>
          <p:nvPr/>
        </p:nvSpPr>
        <p:spPr bwMode="auto">
          <a:xfrm>
            <a:off x="1821755" y="2338164"/>
            <a:ext cx="9807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400" b="1" i="1" dirty="0">
                <a:latin typeface="Times New Roman" panose="02020603050405020304" pitchFamily="18" charset="0"/>
                <a:cs typeface="Times New Roman" panose="02020603050405020304" pitchFamily="18" charset="0"/>
              </a:rPr>
              <a:t>Khi cho nam châm hoặc cuộn dây quay theo các trục AB, CD, EF, GH, IK trường hợp nào trong cuộn dây dẫn kín xuất hiện dòng điện cảm ứng? Vì sao</a:t>
            </a:r>
            <a:r>
              <a:rPr lang="en-US" altLang="vi-VN" sz="2400" b="1" i="1" dirty="0">
                <a:latin typeface="Times New Roman" panose="02020603050405020304" pitchFamily="18" charset="0"/>
              </a:rPr>
              <a:t>?</a:t>
            </a:r>
          </a:p>
        </p:txBody>
      </p:sp>
      <p:sp>
        <p:nvSpPr>
          <p:cNvPr id="152" name="Oval 5"/>
          <p:cNvSpPr>
            <a:spLocks noChangeArrowheads="1"/>
          </p:cNvSpPr>
          <p:nvPr/>
        </p:nvSpPr>
        <p:spPr bwMode="auto">
          <a:xfrm>
            <a:off x="576263" y="823826"/>
            <a:ext cx="1128713" cy="614363"/>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1</a:t>
            </a:r>
          </a:p>
        </p:txBody>
      </p:sp>
      <p:sp>
        <p:nvSpPr>
          <p:cNvPr id="153" name="Oval 6"/>
          <p:cNvSpPr>
            <a:spLocks noChangeArrowheads="1"/>
          </p:cNvSpPr>
          <p:nvPr/>
        </p:nvSpPr>
        <p:spPr bwMode="auto">
          <a:xfrm>
            <a:off x="592931" y="2389951"/>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2</a:t>
            </a:r>
          </a:p>
        </p:txBody>
      </p:sp>
      <p:sp>
        <p:nvSpPr>
          <p:cNvPr id="4" name="Rectangle 3"/>
          <p:cNvSpPr/>
          <p:nvPr/>
        </p:nvSpPr>
        <p:spPr>
          <a:xfrm>
            <a:off x="1830326" y="3512163"/>
            <a:ext cx="6096000" cy="2640723"/>
          </a:xfrm>
          <a:prstGeom prst="rect">
            <a:avLst/>
          </a:prstGeom>
        </p:spPr>
        <p:txBody>
          <a:bodyPr>
            <a:spAutoFit/>
          </a:bodyPr>
          <a:lstStyle/>
          <a:p>
            <a:pPr algn="just" eaLnBrk="0" hangingPunct="0">
              <a:lnSpc>
                <a:spcPct val="90000"/>
              </a:lnSpc>
              <a:spcBef>
                <a:spcPct val="50000"/>
              </a:spcBef>
              <a:buClr>
                <a:srgbClr val="0033CC"/>
              </a:buClr>
              <a:buFont typeface="Wingdings" panose="05000000000000000000" pitchFamily="2" charset="2"/>
              <a:buChar char="Ø"/>
            </a:pPr>
            <a:r>
              <a:rPr lang="en-US" altLang="vi-VN" sz="2400" i="1" dirty="0">
                <a:solidFill>
                  <a:srgbClr val="0033CC"/>
                </a:solidFill>
                <a:latin typeface="Times New Roman" panose="02020603050405020304" pitchFamily="18" charset="0"/>
              </a:rPr>
              <a:t>Trong cuộn dây dẫn kín xuất hiện dòng điện cảm ứng khi ta cho:</a:t>
            </a:r>
          </a:p>
          <a:p>
            <a:pPr marL="342900" indent="-342900" algn="just" eaLnBrk="0" hangingPunct="0">
              <a:lnSpc>
                <a:spcPct val="90000"/>
              </a:lnSpc>
              <a:spcBef>
                <a:spcPct val="50000"/>
              </a:spcBef>
              <a:buClr>
                <a:srgbClr val="0033CC"/>
              </a:buClr>
              <a:buFontTx/>
              <a:buChar char="-"/>
            </a:pPr>
            <a:r>
              <a:rPr lang="en-US" altLang="vi-VN" sz="2400" i="1" dirty="0">
                <a:solidFill>
                  <a:srgbClr val="0033CC"/>
                </a:solidFill>
                <a:latin typeface="Times New Roman" panose="02020603050405020304" pitchFamily="18" charset="0"/>
              </a:rPr>
              <a:t>Nam châm quay quanh trục GH; IK</a:t>
            </a:r>
          </a:p>
          <a:p>
            <a:pPr marL="342900" indent="-342900" algn="just" eaLnBrk="0" hangingPunct="0">
              <a:lnSpc>
                <a:spcPct val="90000"/>
              </a:lnSpc>
              <a:spcBef>
                <a:spcPct val="50000"/>
              </a:spcBef>
              <a:buClr>
                <a:srgbClr val="0033CC"/>
              </a:buClr>
              <a:buFontTx/>
              <a:buChar char="-"/>
            </a:pPr>
            <a:r>
              <a:rPr lang="en-US" altLang="vi-VN" sz="2400" i="1" dirty="0">
                <a:solidFill>
                  <a:srgbClr val="0033CC"/>
                </a:solidFill>
                <a:latin typeface="Times New Roman" panose="02020603050405020304" pitchFamily="18" charset="0"/>
              </a:rPr>
              <a:t>Cuộn dây quay quanh trục CD; EF</a:t>
            </a:r>
          </a:p>
          <a:p>
            <a:pPr algn="just" eaLnBrk="0" hangingPunct="0">
              <a:lnSpc>
                <a:spcPct val="90000"/>
              </a:lnSpc>
              <a:spcBef>
                <a:spcPct val="50000"/>
              </a:spcBef>
              <a:buClr>
                <a:srgbClr val="0033CC"/>
              </a:buClr>
              <a:buFont typeface="Wingdings" panose="05000000000000000000" pitchFamily="2" charset="2"/>
              <a:buChar char="Ø"/>
            </a:pPr>
            <a:r>
              <a:rPr lang="en-US" altLang="vi-VN" sz="2400" i="1" dirty="0">
                <a:solidFill>
                  <a:srgbClr val="0033CC"/>
                </a:solidFill>
                <a:latin typeface="Times New Roman" panose="02020603050405020304" pitchFamily="18" charset="0"/>
              </a:rPr>
              <a:t> Vì khi đó </a:t>
            </a:r>
            <a:r>
              <a:rPr lang="en-US" altLang="vi-VN" sz="2400" i="1" dirty="0">
                <a:solidFill>
                  <a:srgbClr val="FF0000"/>
                </a:solidFill>
                <a:latin typeface="Times New Roman" panose="02020603050405020304" pitchFamily="18" charset="0"/>
              </a:rPr>
              <a:t>số đường sức từ </a:t>
            </a:r>
            <a:r>
              <a:rPr lang="en-US" altLang="vi-VN" sz="2400" i="1" dirty="0">
                <a:solidFill>
                  <a:srgbClr val="0033CC"/>
                </a:solidFill>
                <a:latin typeface="Times New Roman" panose="02020603050405020304" pitchFamily="18" charset="0"/>
              </a:rPr>
              <a:t>xuyên qua tiết diện </a:t>
            </a:r>
            <a:r>
              <a:rPr lang="en-US" altLang="vi-VN" sz="2400" i="1" dirty="0">
                <a:solidFill>
                  <a:srgbClr val="FF0000"/>
                </a:solidFill>
                <a:latin typeface="Times New Roman" panose="02020603050405020304" pitchFamily="18" charset="0"/>
              </a:rPr>
              <a:t>S</a:t>
            </a:r>
            <a:r>
              <a:rPr lang="en-US" altLang="vi-VN" sz="2400" i="1" dirty="0">
                <a:solidFill>
                  <a:srgbClr val="0033CC"/>
                </a:solidFill>
                <a:latin typeface="Times New Roman" panose="02020603050405020304" pitchFamily="18" charset="0"/>
              </a:rPr>
              <a:t> của cuộn dây dẫn kín </a:t>
            </a:r>
            <a:r>
              <a:rPr lang="en-US" altLang="vi-VN" sz="2400" i="1" dirty="0">
                <a:solidFill>
                  <a:srgbClr val="FF00FF"/>
                </a:solidFill>
                <a:latin typeface="Times New Roman" panose="02020603050405020304" pitchFamily="18" charset="0"/>
              </a:rPr>
              <a:t>biến thiên</a:t>
            </a:r>
          </a:p>
        </p:txBody>
      </p:sp>
      <p:grpSp>
        <p:nvGrpSpPr>
          <p:cNvPr id="7" name="Group 6"/>
          <p:cNvGrpSpPr/>
          <p:nvPr/>
        </p:nvGrpSpPr>
        <p:grpSpPr>
          <a:xfrm>
            <a:off x="8271071" y="3900635"/>
            <a:ext cx="3491158" cy="2079216"/>
            <a:chOff x="8059538" y="3399995"/>
            <a:chExt cx="3491158" cy="2079216"/>
          </a:xfrm>
        </p:grpSpPr>
        <p:cxnSp>
          <p:nvCxnSpPr>
            <p:cNvPr id="5" name="Straight Connector 4"/>
            <p:cNvCxnSpPr/>
            <p:nvPr/>
          </p:nvCxnSpPr>
          <p:spPr>
            <a:xfrm>
              <a:off x="8108576" y="4472168"/>
              <a:ext cx="31600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V="1">
              <a:off x="9638457" y="3849814"/>
              <a:ext cx="594953" cy="41337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6" name="Group 315"/>
            <p:cNvGrpSpPr/>
            <p:nvPr/>
          </p:nvGrpSpPr>
          <p:grpSpPr>
            <a:xfrm>
              <a:off x="8818801" y="3769327"/>
              <a:ext cx="2213667" cy="1405683"/>
              <a:chOff x="6046789" y="3840945"/>
              <a:chExt cx="3644950" cy="1809228"/>
            </a:xfrm>
          </p:grpSpPr>
          <p:cxnSp>
            <p:nvCxnSpPr>
              <p:cNvPr id="318" name="Straight Connector 317"/>
              <p:cNvCxnSpPr/>
              <p:nvPr/>
            </p:nvCxnSpPr>
            <p:spPr>
              <a:xfrm flipV="1">
                <a:off x="8376037" y="4190067"/>
                <a:ext cx="1315702" cy="74987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9" name="Group 318"/>
              <p:cNvGrpSpPr/>
              <p:nvPr/>
            </p:nvGrpSpPr>
            <p:grpSpPr>
              <a:xfrm>
                <a:off x="6046789" y="3840945"/>
                <a:ext cx="3620164" cy="1809228"/>
                <a:chOff x="6046789" y="3840945"/>
                <a:chExt cx="3620164" cy="1809228"/>
              </a:xfrm>
            </p:grpSpPr>
            <p:pic>
              <p:nvPicPr>
                <p:cNvPr id="321" name="Picture 1" descr="Giải bài tập Vật lý lớp 9"/>
                <p:cNvPicPr>
                  <a:picLocks noChangeAspect="1" noChangeArrowheads="1"/>
                </p:cNvPicPr>
                <p:nvPr/>
              </p:nvPicPr>
              <p:blipFill rotWithShape="1">
                <a:blip r:embed="rId2">
                  <a:extLst>
                    <a:ext uri="{28A0092B-C50C-407E-A947-70E740481C1C}">
                      <a14:useLocalDpi xmlns:a14="http://schemas.microsoft.com/office/drawing/2010/main" val="0"/>
                    </a:ext>
                  </a:extLst>
                </a:blip>
                <a:srcRect r="48482"/>
                <a:stretch/>
              </p:blipFill>
              <p:spPr bwMode="auto">
                <a:xfrm>
                  <a:off x="6046789" y="3840945"/>
                  <a:ext cx="1900424" cy="180922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322" name="Picture 1" descr="Giải bài tập Vật lý lớp 9"/>
                <p:cNvPicPr>
                  <a:picLocks noChangeAspect="1" noChangeArrowheads="1"/>
                </p:cNvPicPr>
                <p:nvPr/>
              </p:nvPicPr>
              <p:blipFill rotWithShape="1">
                <a:blip r:embed="rId2">
                  <a:extLst>
                    <a:ext uri="{28A0092B-C50C-407E-A947-70E740481C1C}">
                      <a14:useLocalDpi xmlns:a14="http://schemas.microsoft.com/office/drawing/2010/main" val="0"/>
                    </a:ext>
                  </a:extLst>
                </a:blip>
                <a:srcRect l="50126" t="42960" b="36419"/>
                <a:stretch/>
              </p:blipFill>
              <p:spPr bwMode="auto">
                <a:xfrm>
                  <a:off x="7933766" y="4615929"/>
                  <a:ext cx="1733187" cy="37308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cxnSp>
            <p:nvCxnSpPr>
              <p:cNvPr id="320" name="Straight Connector 319"/>
              <p:cNvCxnSpPr/>
              <p:nvPr/>
            </p:nvCxnSpPr>
            <p:spPr>
              <a:xfrm flipV="1">
                <a:off x="7769547" y="4883871"/>
                <a:ext cx="724929" cy="35960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3" name="Straight Connector 322"/>
            <p:cNvCxnSpPr/>
            <p:nvPr/>
          </p:nvCxnSpPr>
          <p:spPr>
            <a:xfrm flipH="1" flipV="1">
              <a:off x="9352371" y="4890654"/>
              <a:ext cx="17694" cy="43295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9370065" y="3559337"/>
              <a:ext cx="9830" cy="49366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flipV="1">
              <a:off x="10398644" y="4647285"/>
              <a:ext cx="17694" cy="43295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10377415" y="3769327"/>
              <a:ext cx="9830" cy="65707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8898884" y="4446272"/>
              <a:ext cx="440267" cy="27939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9571723" y="4472168"/>
              <a:ext cx="24104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41465" y="3399995"/>
              <a:ext cx="457200" cy="369332"/>
            </a:xfrm>
            <a:prstGeom prst="rect">
              <a:avLst/>
            </a:prstGeom>
            <a:noFill/>
          </p:spPr>
          <p:txBody>
            <a:bodyPr wrap="square" rtlCol="0">
              <a:spAutoFit/>
            </a:bodyPr>
            <a:lstStyle/>
            <a:p>
              <a:r>
                <a:rPr lang="en-US" dirty="0"/>
                <a:t>E</a:t>
              </a:r>
              <a:endParaRPr lang="vi-VN" dirty="0"/>
            </a:p>
          </p:txBody>
        </p:sp>
        <p:sp>
          <p:nvSpPr>
            <p:cNvPr id="331" name="TextBox 330"/>
            <p:cNvSpPr txBox="1"/>
            <p:nvPr/>
          </p:nvSpPr>
          <p:spPr>
            <a:xfrm>
              <a:off x="9993570" y="3566251"/>
              <a:ext cx="457200" cy="369332"/>
            </a:xfrm>
            <a:prstGeom prst="rect">
              <a:avLst/>
            </a:prstGeom>
            <a:noFill/>
          </p:spPr>
          <p:txBody>
            <a:bodyPr wrap="square" rtlCol="0">
              <a:spAutoFit/>
            </a:bodyPr>
            <a:lstStyle/>
            <a:p>
              <a:r>
                <a:rPr lang="en-US" dirty="0"/>
                <a:t>D</a:t>
              </a:r>
              <a:endParaRPr lang="vi-VN" dirty="0"/>
            </a:p>
          </p:txBody>
        </p:sp>
        <p:sp>
          <p:nvSpPr>
            <p:cNvPr id="332" name="TextBox 331"/>
            <p:cNvSpPr txBox="1"/>
            <p:nvPr/>
          </p:nvSpPr>
          <p:spPr>
            <a:xfrm>
              <a:off x="8718383" y="4661323"/>
              <a:ext cx="457200" cy="369332"/>
            </a:xfrm>
            <a:prstGeom prst="rect">
              <a:avLst/>
            </a:prstGeom>
            <a:noFill/>
          </p:spPr>
          <p:txBody>
            <a:bodyPr wrap="square" rtlCol="0">
              <a:spAutoFit/>
            </a:bodyPr>
            <a:lstStyle/>
            <a:p>
              <a:r>
                <a:rPr lang="en-US" dirty="0"/>
                <a:t>C</a:t>
              </a:r>
              <a:endParaRPr lang="vi-VN" dirty="0"/>
            </a:p>
          </p:txBody>
        </p:sp>
        <p:sp>
          <p:nvSpPr>
            <p:cNvPr id="333" name="TextBox 332"/>
            <p:cNvSpPr txBox="1"/>
            <p:nvPr/>
          </p:nvSpPr>
          <p:spPr>
            <a:xfrm>
              <a:off x="11093496" y="4186786"/>
              <a:ext cx="457200" cy="369332"/>
            </a:xfrm>
            <a:prstGeom prst="rect">
              <a:avLst/>
            </a:prstGeom>
            <a:noFill/>
          </p:spPr>
          <p:txBody>
            <a:bodyPr wrap="square" rtlCol="0">
              <a:spAutoFit/>
            </a:bodyPr>
            <a:lstStyle/>
            <a:p>
              <a:r>
                <a:rPr lang="en-US" dirty="0"/>
                <a:t>B</a:t>
              </a:r>
              <a:endParaRPr lang="vi-VN" dirty="0"/>
            </a:p>
          </p:txBody>
        </p:sp>
        <p:sp>
          <p:nvSpPr>
            <p:cNvPr id="334" name="TextBox 333"/>
            <p:cNvSpPr txBox="1"/>
            <p:nvPr/>
          </p:nvSpPr>
          <p:spPr>
            <a:xfrm>
              <a:off x="8059538" y="4107318"/>
              <a:ext cx="457200" cy="369332"/>
            </a:xfrm>
            <a:prstGeom prst="rect">
              <a:avLst/>
            </a:prstGeom>
            <a:noFill/>
          </p:spPr>
          <p:txBody>
            <a:bodyPr wrap="square" rtlCol="0">
              <a:spAutoFit/>
            </a:bodyPr>
            <a:lstStyle/>
            <a:p>
              <a:r>
                <a:rPr lang="en-US" dirty="0"/>
                <a:t>A</a:t>
              </a:r>
              <a:endParaRPr lang="vi-VN" dirty="0"/>
            </a:p>
          </p:txBody>
        </p:sp>
        <p:sp>
          <p:nvSpPr>
            <p:cNvPr id="335" name="TextBox 334"/>
            <p:cNvSpPr txBox="1"/>
            <p:nvPr/>
          </p:nvSpPr>
          <p:spPr>
            <a:xfrm>
              <a:off x="10328291" y="3631693"/>
              <a:ext cx="457200" cy="369332"/>
            </a:xfrm>
            <a:prstGeom prst="rect">
              <a:avLst/>
            </a:prstGeom>
            <a:noFill/>
          </p:spPr>
          <p:txBody>
            <a:bodyPr wrap="square" rtlCol="0">
              <a:spAutoFit/>
            </a:bodyPr>
            <a:lstStyle/>
            <a:p>
              <a:r>
                <a:rPr lang="en-US" dirty="0"/>
                <a:t>I</a:t>
              </a:r>
              <a:endParaRPr lang="vi-VN" dirty="0"/>
            </a:p>
          </p:txBody>
        </p:sp>
        <p:sp>
          <p:nvSpPr>
            <p:cNvPr id="336" name="TextBox 335"/>
            <p:cNvSpPr txBox="1"/>
            <p:nvPr/>
          </p:nvSpPr>
          <p:spPr>
            <a:xfrm>
              <a:off x="10762200" y="3809626"/>
              <a:ext cx="457200" cy="369332"/>
            </a:xfrm>
            <a:prstGeom prst="rect">
              <a:avLst/>
            </a:prstGeom>
            <a:noFill/>
          </p:spPr>
          <p:txBody>
            <a:bodyPr wrap="square" rtlCol="0">
              <a:spAutoFit/>
            </a:bodyPr>
            <a:lstStyle/>
            <a:p>
              <a:r>
                <a:rPr lang="en-US" dirty="0"/>
                <a:t>H</a:t>
              </a:r>
              <a:endParaRPr lang="vi-VN" dirty="0"/>
            </a:p>
          </p:txBody>
        </p:sp>
        <p:sp>
          <p:nvSpPr>
            <p:cNvPr id="337" name="TextBox 336"/>
            <p:cNvSpPr txBox="1"/>
            <p:nvPr/>
          </p:nvSpPr>
          <p:spPr>
            <a:xfrm>
              <a:off x="9702217" y="4795512"/>
              <a:ext cx="457200" cy="369332"/>
            </a:xfrm>
            <a:prstGeom prst="rect">
              <a:avLst/>
            </a:prstGeom>
            <a:noFill/>
          </p:spPr>
          <p:txBody>
            <a:bodyPr wrap="square" rtlCol="0">
              <a:spAutoFit/>
            </a:bodyPr>
            <a:lstStyle/>
            <a:p>
              <a:r>
                <a:rPr lang="en-US" dirty="0"/>
                <a:t>G</a:t>
              </a:r>
              <a:endParaRPr lang="vi-VN" dirty="0"/>
            </a:p>
          </p:txBody>
        </p:sp>
        <p:sp>
          <p:nvSpPr>
            <p:cNvPr id="338" name="TextBox 337"/>
            <p:cNvSpPr txBox="1"/>
            <p:nvPr/>
          </p:nvSpPr>
          <p:spPr>
            <a:xfrm>
              <a:off x="9110088" y="5109879"/>
              <a:ext cx="457200" cy="369332"/>
            </a:xfrm>
            <a:prstGeom prst="rect">
              <a:avLst/>
            </a:prstGeom>
            <a:noFill/>
          </p:spPr>
          <p:txBody>
            <a:bodyPr wrap="square" rtlCol="0">
              <a:spAutoFit/>
            </a:bodyPr>
            <a:lstStyle/>
            <a:p>
              <a:r>
                <a:rPr lang="en-US" dirty="0"/>
                <a:t>F</a:t>
              </a:r>
              <a:endParaRPr lang="vi-VN" dirty="0"/>
            </a:p>
          </p:txBody>
        </p:sp>
        <p:sp>
          <p:nvSpPr>
            <p:cNvPr id="339" name="TextBox 338"/>
            <p:cNvSpPr txBox="1"/>
            <p:nvPr/>
          </p:nvSpPr>
          <p:spPr>
            <a:xfrm>
              <a:off x="10368632" y="4908575"/>
              <a:ext cx="457200" cy="369332"/>
            </a:xfrm>
            <a:prstGeom prst="rect">
              <a:avLst/>
            </a:prstGeom>
            <a:noFill/>
          </p:spPr>
          <p:txBody>
            <a:bodyPr wrap="square" rtlCol="0">
              <a:spAutoFit/>
            </a:bodyPr>
            <a:lstStyle/>
            <a:p>
              <a:r>
                <a:rPr lang="en-US" dirty="0"/>
                <a:t>K</a:t>
              </a:r>
              <a:endParaRPr lang="vi-VN" dirty="0"/>
            </a:p>
          </p:txBody>
        </p:sp>
      </p:grpSp>
    </p:spTree>
    <p:extLst>
      <p:ext uri="{BB962C8B-B14F-4D97-AF65-F5344CB8AC3E}">
        <p14:creationId xmlns:p14="http://schemas.microsoft.com/office/powerpoint/2010/main" val="1865283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p:cTn id="13" dur="1000" fill="hold"/>
                                        <p:tgtEl>
                                          <p:spTgt spid="150"/>
                                        </p:tgtEl>
                                        <p:attrNameLst>
                                          <p:attrName>ppt_x</p:attrName>
                                        </p:attrNameLst>
                                      </p:cBhvr>
                                      <p:tavLst>
                                        <p:tav tm="0">
                                          <p:val>
                                            <p:strVal val="#ppt_x-.2"/>
                                          </p:val>
                                        </p:tav>
                                        <p:tav tm="100000">
                                          <p:val>
                                            <p:strVal val="#ppt_x"/>
                                          </p:val>
                                        </p:tav>
                                      </p:tavLst>
                                    </p:anim>
                                    <p:anim calcmode="lin" valueType="num">
                                      <p:cBhvr>
                                        <p:cTn id="14" dur="1000" fill="hold"/>
                                        <p:tgtEl>
                                          <p:spTgt spid="1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0"/>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p:cTn id="19" dur="1000" fill="hold"/>
                                        <p:tgtEl>
                                          <p:spTgt spid="153"/>
                                        </p:tgtEl>
                                        <p:attrNameLst>
                                          <p:attrName>ppt_x</p:attrName>
                                        </p:attrNameLst>
                                      </p:cBhvr>
                                      <p:tavLst>
                                        <p:tav tm="0">
                                          <p:val>
                                            <p:strVal val="#ppt_x-.2"/>
                                          </p:val>
                                        </p:tav>
                                        <p:tav tm="100000">
                                          <p:val>
                                            <p:strVal val="#ppt_x"/>
                                          </p:val>
                                        </p:tav>
                                      </p:tavLst>
                                    </p:anim>
                                    <p:anim calcmode="lin" valueType="num">
                                      <p:cBhvr>
                                        <p:cTn id="20" dur="1000" fill="hold"/>
                                        <p:tgtEl>
                                          <p:spTgt spid="1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p:cTn id="24" dur="1000" fill="hold"/>
                                        <p:tgtEl>
                                          <p:spTgt spid="151"/>
                                        </p:tgtEl>
                                        <p:attrNameLst>
                                          <p:attrName>ppt_x</p:attrName>
                                        </p:attrNameLst>
                                      </p:cBhvr>
                                      <p:tavLst>
                                        <p:tav tm="0">
                                          <p:val>
                                            <p:strVal val="#ppt_x-.2"/>
                                          </p:val>
                                        </p:tav>
                                        <p:tav tm="100000">
                                          <p:val>
                                            <p:strVal val="#ppt_x"/>
                                          </p:val>
                                        </p:tav>
                                      </p:tavLst>
                                    </p:anim>
                                    <p:anim calcmode="lin" valueType="num">
                                      <p:cBhvr>
                                        <p:cTn id="25" dur="1000" fill="hold"/>
                                        <p:tgtEl>
                                          <p:spTgt spid="15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1"/>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0181">
                                            <p:txEl>
                                              <p:pRg st="0" end="0"/>
                                            </p:txEl>
                                          </p:spTgt>
                                        </p:tgtEl>
                                        <p:attrNameLst>
                                          <p:attrName>style.visibility</p:attrName>
                                        </p:attrNameLst>
                                      </p:cBhvr>
                                      <p:to>
                                        <p:strVal val="visible"/>
                                      </p:to>
                                    </p:set>
                                    <p:animEffect transition="in" filter="barn(inVertical)">
                                      <p:cBhvr>
                                        <p:cTn id="34" dur="500"/>
                                        <p:tgtEl>
                                          <p:spTgt spid="5018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par>
                                <p:cTn id="40" presetID="16" presetClass="entr" presetSubtype="21" fill="hold" nodeType="withEffect">
                                  <p:stCondLst>
                                    <p:cond delay="60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barn(inVertical)">
                                      <p:cBhvr>
                                        <p:cTn id="42" dur="500"/>
                                        <p:tgtEl>
                                          <p:spTgt spid="4">
                                            <p:txEl>
                                              <p:pRg st="1" end="1"/>
                                            </p:txEl>
                                          </p:spTgt>
                                        </p:tgtEl>
                                      </p:cBhvr>
                                    </p:animEffect>
                                  </p:childTnLst>
                                </p:cTn>
                              </p:par>
                              <p:par>
                                <p:cTn id="43" presetID="16" presetClass="entr" presetSubtype="21" fill="hold" nodeType="withEffect">
                                  <p:stCondLst>
                                    <p:cond delay="110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barn(inVertical)">
                                      <p:cBhvr>
                                        <p:cTn id="45" dur="500"/>
                                        <p:tgtEl>
                                          <p:spTgt spid="4">
                                            <p:txEl>
                                              <p:pRg st="2" end="2"/>
                                            </p:txEl>
                                          </p:spTgt>
                                        </p:tgtEl>
                                      </p:cBhvr>
                                    </p:animEffect>
                                  </p:childTnLst>
                                </p:cTn>
                              </p:par>
                              <p:par>
                                <p:cTn id="46" presetID="16" presetClass="entr" presetSubtype="21" fill="hold" nodeType="withEffect">
                                  <p:stCondLst>
                                    <p:cond delay="150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barn(inVertical)">
                                      <p:cBhvr>
                                        <p:cTn id="4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animBg="1"/>
      <p:bldP spid="1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hi_n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858672"/>
            <a:ext cx="65151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1054676" y="2519150"/>
            <a:ext cx="101969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spcBef>
                <a:spcPct val="50000"/>
              </a:spcBef>
              <a:buFont typeface="Wingdings" panose="05000000000000000000" pitchFamily="2" charset="2"/>
              <a:buChar char="Ø"/>
            </a:pPr>
            <a:r>
              <a:rPr lang="en-US" sz="2800" i="1" dirty="0">
                <a:solidFill>
                  <a:schemeClr val="accent1">
                    <a:lumMod val="75000"/>
                  </a:schemeClr>
                </a:solidFill>
                <a:latin typeface="Times New Roman" pitchFamily="18" charset="0"/>
                <a:cs typeface="Times New Roman" pitchFamily="18" charset="0"/>
              </a:rPr>
              <a:t>Dòng điện cảm ứng trong cuộn dây dân kín đổi chiều khi số đường sức từ xuyên qua tiết diện S của cuộn dây đang tăng mà chuyển sang giảm hoặc ngược lại</a:t>
            </a:r>
          </a:p>
          <a:p>
            <a:pPr marL="457200" indent="-457200">
              <a:spcBef>
                <a:spcPct val="50000"/>
              </a:spcBef>
              <a:buFont typeface="Wingdings" panose="05000000000000000000" pitchFamily="2" charset="2"/>
              <a:buChar char="Ø"/>
            </a:pPr>
            <a:r>
              <a:rPr lang="en-US" sz="2800" i="1" dirty="0">
                <a:solidFill>
                  <a:srgbClr val="000066"/>
                </a:solidFill>
                <a:latin typeface="Times New Roman" panose="02020603050405020304" pitchFamily="18" charset="0"/>
                <a:cs typeface="Times New Roman" panose="02020603050405020304" pitchFamily="18" charset="0"/>
              </a:rPr>
              <a:t>Khi cho cuộn dây dẫn kín quay trong từ trường của nam châm hay cho nam châm quay trước cuộn dây dẫn thì trong cuộn dây có thể xuất hiện dòng điện cảm ứng xoay chiều.</a:t>
            </a:r>
          </a:p>
          <a:p>
            <a:pPr marL="457200" indent="-457200">
              <a:spcBef>
                <a:spcPct val="50000"/>
              </a:spcBef>
              <a:buFont typeface="Wingdings" panose="05000000000000000000" pitchFamily="2" charset="2"/>
              <a:buChar char="Ø"/>
            </a:pPr>
            <a:endParaRPr lang="en-US" altLang="vi-VN" sz="2800" dirty="0">
              <a:latin typeface="Times New Roman" panose="02020603050405020304" pitchFamily="18" charset="0"/>
            </a:endParaRPr>
          </a:p>
        </p:txBody>
      </p:sp>
    </p:spTree>
    <p:extLst>
      <p:ext uri="{BB962C8B-B14F-4D97-AF65-F5344CB8AC3E}">
        <p14:creationId xmlns:p14="http://schemas.microsoft.com/office/powerpoint/2010/main" val="68264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calcmode="lin" valueType="num">
                                      <p:cBhvr>
                                        <p:cTn id="12"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p:cTn id="19"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0"/>
          <p:cNvGrpSpPr>
            <a:grpSpLocks/>
          </p:cNvGrpSpPr>
          <p:nvPr/>
        </p:nvGrpSpPr>
        <p:grpSpPr bwMode="auto">
          <a:xfrm>
            <a:off x="578224" y="100013"/>
            <a:ext cx="11295529" cy="6743700"/>
            <a:chOff x="76" y="144"/>
            <a:chExt cx="5614" cy="3981"/>
          </a:xfrm>
        </p:grpSpPr>
        <p:sp>
          <p:nvSpPr>
            <p:cNvPr id="96267" name="AutoShape 211" descr="20%"/>
            <p:cNvSpPr>
              <a:spLocks noChangeArrowheads="1"/>
            </p:cNvSpPr>
            <p:nvPr/>
          </p:nvSpPr>
          <p:spPr bwMode="auto">
            <a:xfrm>
              <a:off x="144" y="192"/>
              <a:ext cx="5472" cy="3888"/>
            </a:xfrm>
            <a:prstGeom prst="roundRect">
              <a:avLst>
                <a:gd name="adj" fmla="val 16667"/>
              </a:avLst>
            </a:prstGeom>
            <a:pattFill prst="pct20">
              <a:fgClr>
                <a:schemeClr val="accent1"/>
              </a:fgClr>
              <a:bgClr>
                <a:schemeClr val="bg1"/>
              </a:bgClr>
            </a:pattFill>
            <a:ln w="9525">
              <a:solidFill>
                <a:schemeClr val="tx1"/>
              </a:solidFill>
              <a:round/>
              <a:headEnd/>
              <a:tailEnd/>
            </a:ln>
            <a:effectLst/>
          </p:spPr>
          <p:txBody>
            <a:bodyPr wrap="none" anchor="ctr"/>
            <a:lstStyle/>
            <a:p>
              <a:pPr>
                <a:defRPr/>
              </a:pPr>
              <a:endParaRPr lang="en-US" sz="2800">
                <a:latin typeface="+mj-lt"/>
                <a:cs typeface="Times New Roman" pitchFamily="18" charset="0"/>
              </a:endParaRPr>
            </a:p>
          </p:txBody>
        </p:sp>
        <p:grpSp>
          <p:nvGrpSpPr>
            <p:cNvPr id="18444" name="Group 212"/>
            <p:cNvGrpSpPr>
              <a:grpSpLocks/>
            </p:cNvGrpSpPr>
            <p:nvPr/>
          </p:nvGrpSpPr>
          <p:grpSpPr bwMode="auto">
            <a:xfrm>
              <a:off x="76" y="144"/>
              <a:ext cx="5614" cy="3981"/>
              <a:chOff x="52" y="432"/>
              <a:chExt cx="5614" cy="3981"/>
            </a:xfrm>
          </p:grpSpPr>
          <p:sp>
            <p:nvSpPr>
              <p:cNvPr id="96269" name="Freeform 213"/>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solidFill>
                <a:srgbClr val="340E70"/>
              </a:solidFill>
              <a:ln>
                <a:noFill/>
              </a:ln>
            </p:spPr>
            <p:txBody>
              <a:bodyPr/>
              <a:lstStyle/>
              <a:p>
                <a:pPr>
                  <a:defRPr/>
                </a:pPr>
                <a:endParaRPr lang="en-US">
                  <a:latin typeface="+mj-lt"/>
                  <a:cs typeface="Arial" charset="0"/>
                </a:endParaRPr>
              </a:p>
            </p:txBody>
          </p:sp>
          <p:sp>
            <p:nvSpPr>
              <p:cNvPr id="96270" name="Freeform 214"/>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1" name="Freeform 215"/>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solidFill>
                <a:srgbClr val="340E70"/>
              </a:solidFill>
              <a:ln>
                <a:noFill/>
              </a:ln>
            </p:spPr>
            <p:txBody>
              <a:bodyPr/>
              <a:lstStyle/>
              <a:p>
                <a:pPr>
                  <a:defRPr/>
                </a:pPr>
                <a:endParaRPr lang="en-US">
                  <a:latin typeface="+mj-lt"/>
                  <a:cs typeface="Arial" charset="0"/>
                </a:endParaRPr>
              </a:p>
            </p:txBody>
          </p:sp>
          <p:sp>
            <p:nvSpPr>
              <p:cNvPr id="96272" name="Freeform 216"/>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3" name="Freeform 217"/>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solidFill>
                <a:srgbClr val="FFFFFF"/>
              </a:solidFill>
              <a:ln>
                <a:noFill/>
              </a:ln>
            </p:spPr>
            <p:txBody>
              <a:bodyPr/>
              <a:lstStyle/>
              <a:p>
                <a:pPr>
                  <a:defRPr/>
                </a:pPr>
                <a:endParaRPr lang="en-US">
                  <a:latin typeface="+mj-lt"/>
                  <a:cs typeface="Arial" charset="0"/>
                </a:endParaRPr>
              </a:p>
            </p:txBody>
          </p:sp>
          <p:sp>
            <p:nvSpPr>
              <p:cNvPr id="96274" name="Freeform 218"/>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5" name="Freeform 219"/>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solidFill>
                <a:srgbClr val="FFFFFF"/>
              </a:solidFill>
              <a:ln>
                <a:noFill/>
              </a:ln>
            </p:spPr>
            <p:txBody>
              <a:bodyPr/>
              <a:lstStyle/>
              <a:p>
                <a:pPr>
                  <a:defRPr/>
                </a:pPr>
                <a:endParaRPr lang="en-US">
                  <a:latin typeface="+mj-lt"/>
                  <a:cs typeface="Arial" charset="0"/>
                </a:endParaRPr>
              </a:p>
            </p:txBody>
          </p:sp>
          <p:sp>
            <p:nvSpPr>
              <p:cNvPr id="96276" name="Freeform 220"/>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7" name="Freeform 221"/>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solidFill>
                <a:srgbClr val="FFFFFF"/>
              </a:solidFill>
              <a:ln>
                <a:noFill/>
              </a:ln>
            </p:spPr>
            <p:txBody>
              <a:bodyPr/>
              <a:lstStyle/>
              <a:p>
                <a:pPr>
                  <a:defRPr/>
                </a:pPr>
                <a:endParaRPr lang="en-US">
                  <a:latin typeface="+mj-lt"/>
                  <a:cs typeface="Arial" charset="0"/>
                </a:endParaRPr>
              </a:p>
            </p:txBody>
          </p:sp>
          <p:sp>
            <p:nvSpPr>
              <p:cNvPr id="96278" name="Freeform 222"/>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79" name="Freeform 223"/>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solidFill>
                <a:srgbClr val="FFFFFF"/>
              </a:solidFill>
              <a:ln>
                <a:noFill/>
              </a:ln>
            </p:spPr>
            <p:txBody>
              <a:bodyPr/>
              <a:lstStyle/>
              <a:p>
                <a:pPr>
                  <a:defRPr/>
                </a:pPr>
                <a:endParaRPr lang="en-US">
                  <a:latin typeface="+mj-lt"/>
                  <a:cs typeface="Arial" charset="0"/>
                </a:endParaRPr>
              </a:p>
            </p:txBody>
          </p:sp>
          <p:sp>
            <p:nvSpPr>
              <p:cNvPr id="96280" name="Freeform 224"/>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1" name="Freeform 225"/>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solidFill>
                <a:srgbClr val="FFFFFF"/>
              </a:solidFill>
              <a:ln>
                <a:noFill/>
              </a:ln>
            </p:spPr>
            <p:txBody>
              <a:bodyPr/>
              <a:lstStyle/>
              <a:p>
                <a:pPr>
                  <a:defRPr/>
                </a:pPr>
                <a:endParaRPr lang="en-US">
                  <a:latin typeface="+mj-lt"/>
                  <a:cs typeface="Arial" charset="0"/>
                </a:endParaRPr>
              </a:p>
            </p:txBody>
          </p:sp>
          <p:sp>
            <p:nvSpPr>
              <p:cNvPr id="96282" name="Freeform 226"/>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3" name="Freeform 227"/>
              <p:cNvSpPr>
                <a:spLocks/>
              </p:cNvSpPr>
              <p:nvPr/>
            </p:nvSpPr>
            <p:spPr bwMode="auto">
              <a:xfrm>
                <a:off x="264" y="559"/>
                <a:ext cx="114" cy="38"/>
              </a:xfrm>
              <a:custGeom>
                <a:avLst/>
                <a:gdLst>
                  <a:gd name="T0" fmla="*/ 0 w 7"/>
                  <a:gd name="T1" fmla="*/ 578 h 8"/>
                  <a:gd name="T2" fmla="*/ 21481 w 7"/>
                  <a:gd name="T3" fmla="*/ 0 h 8"/>
                  <a:gd name="T4" fmla="*/ 0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8"/>
                      <a:pt x="7" y="5"/>
                      <a:pt x="5" y="0"/>
                    </a:cubicBezTo>
                    <a:cubicBezTo>
                      <a:pt x="3" y="1"/>
                      <a:pt x="2" y="3"/>
                      <a:pt x="0" y="4"/>
                    </a:cubicBezTo>
                    <a:close/>
                  </a:path>
                </a:pathLst>
              </a:custGeom>
              <a:solidFill>
                <a:srgbClr val="FFFFFF"/>
              </a:solidFill>
              <a:ln>
                <a:noFill/>
              </a:ln>
            </p:spPr>
            <p:txBody>
              <a:bodyPr/>
              <a:lstStyle/>
              <a:p>
                <a:pPr>
                  <a:defRPr/>
                </a:pPr>
                <a:endParaRPr lang="en-US">
                  <a:latin typeface="+mj-lt"/>
                  <a:cs typeface="Arial" charset="0"/>
                </a:endParaRPr>
              </a:p>
            </p:txBody>
          </p:sp>
          <p:sp>
            <p:nvSpPr>
              <p:cNvPr id="96284" name="Freeform 228"/>
              <p:cNvSpPr>
                <a:spLocks noEditPoints="1"/>
              </p:cNvSpPr>
              <p:nvPr/>
            </p:nvSpPr>
            <p:spPr bwMode="auto">
              <a:xfrm>
                <a:off x="248" y="553"/>
                <a:ext cx="114" cy="43"/>
              </a:xfrm>
              <a:custGeom>
                <a:avLst/>
                <a:gdLst>
                  <a:gd name="T0" fmla="*/ 8745 w 7"/>
                  <a:gd name="T1" fmla="*/ 779 h 8"/>
                  <a:gd name="T2" fmla="*/ 17247 w 7"/>
                  <a:gd name="T3" fmla="*/ 925 h 8"/>
                  <a:gd name="T4" fmla="*/ 12996 w 7"/>
                  <a:gd name="T5" fmla="*/ 1242 h 8"/>
                  <a:gd name="T6" fmla="*/ 4251 w 7"/>
                  <a:gd name="T7" fmla="*/ 925 h 8"/>
                  <a:gd name="T8" fmla="*/ 8745 w 7"/>
                  <a:gd name="T9" fmla="*/ 779 h 8"/>
                  <a:gd name="T10" fmla="*/ 17247 w 7"/>
                  <a:gd name="T11" fmla="*/ 925 h 8"/>
                  <a:gd name="T12" fmla="*/ 17247 w 7"/>
                  <a:gd name="T13" fmla="*/ 925 h 8"/>
                  <a:gd name="T14" fmla="*/ 21481 w 7"/>
                  <a:gd name="T15" fmla="*/ 1242 h 8"/>
                  <a:gd name="T16" fmla="*/ 12996 w 7"/>
                  <a:gd name="T17" fmla="*/ 1242 h 8"/>
                  <a:gd name="T18" fmla="*/ 17247 w 7"/>
                  <a:gd name="T19" fmla="*/ 925 h 8"/>
                  <a:gd name="T20" fmla="*/ 17247 w 7"/>
                  <a:gd name="T21" fmla="*/ 925 h 8"/>
                  <a:gd name="T22" fmla="*/ 21481 w 7"/>
                  <a:gd name="T23" fmla="*/ 925 h 8"/>
                  <a:gd name="T24" fmla="*/ 25992 w 7"/>
                  <a:gd name="T25" fmla="*/ 925 h 8"/>
                  <a:gd name="T26" fmla="*/ 21481 w 7"/>
                  <a:gd name="T27" fmla="*/ 1242 h 8"/>
                  <a:gd name="T28" fmla="*/ 17247 w 7"/>
                  <a:gd name="T29" fmla="*/ 925 h 8"/>
                  <a:gd name="T30" fmla="*/ 21481 w 7"/>
                  <a:gd name="T31" fmla="*/ 925 h 8"/>
                  <a:gd name="T32" fmla="*/ 21481 w 7"/>
                  <a:gd name="T33" fmla="*/ 925 h 8"/>
                  <a:gd name="T34" fmla="*/ 25992 w 7"/>
                  <a:gd name="T35" fmla="*/ 925 h 8"/>
                  <a:gd name="T36" fmla="*/ 21481 w 7"/>
                  <a:gd name="T37" fmla="*/ 925 h 8"/>
                  <a:gd name="T38" fmla="*/ 21481 w 7"/>
                  <a:gd name="T39" fmla="*/ 925 h 8"/>
                  <a:gd name="T40" fmla="*/ 21481 w 7"/>
                  <a:gd name="T41" fmla="*/ 145 h 8"/>
                  <a:gd name="T42" fmla="*/ 25992 w 7"/>
                  <a:gd name="T43" fmla="*/ 145 h 8"/>
                  <a:gd name="T44" fmla="*/ 25992 w 7"/>
                  <a:gd name="T45" fmla="*/ 925 h 8"/>
                  <a:gd name="T46" fmla="*/ 21481 w 7"/>
                  <a:gd name="T47" fmla="*/ 925 h 8"/>
                  <a:gd name="T48" fmla="*/ 21481 w 7"/>
                  <a:gd name="T49" fmla="*/ 0 h 8"/>
                  <a:gd name="T50" fmla="*/ 25992 w 7"/>
                  <a:gd name="T51" fmla="*/ 0 h 8"/>
                  <a:gd name="T52" fmla="*/ 25992 w 7"/>
                  <a:gd name="T53" fmla="*/ 145 h 8"/>
                  <a:gd name="T54" fmla="*/ 25992 w 7"/>
                  <a:gd name="T55" fmla="*/ 145 h 8"/>
                  <a:gd name="T56" fmla="*/ 21481 w 7"/>
                  <a:gd name="T57" fmla="*/ 0 h 8"/>
                  <a:gd name="T58" fmla="*/ 25992 w 7"/>
                  <a:gd name="T59" fmla="*/ 145 h 8"/>
                  <a:gd name="T60" fmla="*/ 17247 w 7"/>
                  <a:gd name="T61" fmla="*/ 634 h 8"/>
                  <a:gd name="T62" fmla="*/ 12996 w 7"/>
                  <a:gd name="T63" fmla="*/ 317 h 8"/>
                  <a:gd name="T64" fmla="*/ 21481 w 7"/>
                  <a:gd name="T65" fmla="*/ 0 h 8"/>
                  <a:gd name="T66" fmla="*/ 25992 w 7"/>
                  <a:gd name="T67" fmla="*/ 145 h 8"/>
                  <a:gd name="T68" fmla="*/ 17247 w 7"/>
                  <a:gd name="T69" fmla="*/ 634 h 8"/>
                  <a:gd name="T70" fmla="*/ 4251 w 7"/>
                  <a:gd name="T71" fmla="*/ 925 h 8"/>
                  <a:gd name="T72" fmla="*/ 4251 w 7"/>
                  <a:gd name="T73" fmla="*/ 779 h 8"/>
                  <a:gd name="T74" fmla="*/ 12996 w 7"/>
                  <a:gd name="T75" fmla="*/ 317 h 8"/>
                  <a:gd name="T76" fmla="*/ 17247 w 7"/>
                  <a:gd name="T77" fmla="*/ 634 h 8"/>
                  <a:gd name="T78" fmla="*/ 4251 w 7"/>
                  <a:gd name="T79" fmla="*/ 925 h 8"/>
                  <a:gd name="T80" fmla="*/ 0 w 7"/>
                  <a:gd name="T81" fmla="*/ 779 h 8"/>
                  <a:gd name="T82" fmla="*/ 4251 w 7"/>
                  <a:gd name="T83" fmla="*/ 779 h 8"/>
                  <a:gd name="T84" fmla="*/ 4251 w 7"/>
                  <a:gd name="T85" fmla="*/ 779 h 8"/>
                  <a:gd name="T86" fmla="*/ 4251 w 7"/>
                  <a:gd name="T87" fmla="*/ 92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2" y="5"/>
                    </a:moveTo>
                    <a:cubicBezTo>
                      <a:pt x="2" y="6"/>
                      <a:pt x="3" y="6"/>
                      <a:pt x="4" y="6"/>
                    </a:cubicBezTo>
                    <a:lnTo>
                      <a:pt x="3" y="8"/>
                    </a:lnTo>
                    <a:cubicBezTo>
                      <a:pt x="2" y="8"/>
                      <a:pt x="1" y="7"/>
                      <a:pt x="1" y="6"/>
                    </a:cubicBezTo>
                    <a:lnTo>
                      <a:pt x="2" y="5"/>
                    </a:lnTo>
                    <a:close/>
                    <a:moveTo>
                      <a:pt x="4" y="6"/>
                    </a:moveTo>
                    <a:cubicBezTo>
                      <a:pt x="4" y="7"/>
                      <a:pt x="4" y="6"/>
                      <a:pt x="4" y="6"/>
                    </a:cubicBezTo>
                    <a:lnTo>
                      <a:pt x="5" y="8"/>
                    </a:lnTo>
                    <a:cubicBezTo>
                      <a:pt x="4" y="8"/>
                      <a:pt x="4" y="8"/>
                      <a:pt x="3" y="8"/>
                    </a:cubicBezTo>
                    <a:lnTo>
                      <a:pt x="4" y="6"/>
                    </a:lnTo>
                    <a:close/>
                    <a:moveTo>
                      <a:pt x="4" y="6"/>
                    </a:moveTo>
                    <a:cubicBezTo>
                      <a:pt x="5" y="6"/>
                      <a:pt x="5" y="6"/>
                      <a:pt x="5" y="6"/>
                    </a:cubicBezTo>
                    <a:lnTo>
                      <a:pt x="6" y="6"/>
                    </a:lnTo>
                    <a:cubicBezTo>
                      <a:pt x="6" y="7"/>
                      <a:pt x="5" y="7"/>
                      <a:pt x="5" y="8"/>
                    </a:cubicBezTo>
                    <a:lnTo>
                      <a:pt x="4" y="6"/>
                    </a:lnTo>
                    <a:close/>
                    <a:moveTo>
                      <a:pt x="5" y="6"/>
                    </a:moveTo>
                    <a:lnTo>
                      <a:pt x="5" y="6"/>
                    </a:lnTo>
                    <a:lnTo>
                      <a:pt x="6" y="6"/>
                    </a:lnTo>
                    <a:lnTo>
                      <a:pt x="5" y="6"/>
                    </a:lnTo>
                    <a:close/>
                    <a:moveTo>
                      <a:pt x="5" y="6"/>
                    </a:moveTo>
                    <a:cubicBezTo>
                      <a:pt x="6" y="5"/>
                      <a:pt x="6" y="3"/>
                      <a:pt x="5" y="1"/>
                    </a:cubicBezTo>
                    <a:lnTo>
                      <a:pt x="6" y="1"/>
                    </a:lnTo>
                    <a:cubicBezTo>
                      <a:pt x="7" y="3"/>
                      <a:pt x="7" y="5"/>
                      <a:pt x="6" y="6"/>
                    </a:cubicBezTo>
                    <a:lnTo>
                      <a:pt x="5" y="6"/>
                    </a:lnTo>
                    <a:close/>
                    <a:moveTo>
                      <a:pt x="5" y="0"/>
                    </a:moveTo>
                    <a:lnTo>
                      <a:pt x="6" y="0"/>
                    </a:lnTo>
                    <a:lnTo>
                      <a:pt x="6" y="1"/>
                    </a:lnTo>
                    <a:lnTo>
                      <a:pt x="5" y="0"/>
                    </a:lnTo>
                    <a:close/>
                    <a:moveTo>
                      <a:pt x="6" y="1"/>
                    </a:moveTo>
                    <a:cubicBezTo>
                      <a:pt x="5" y="2"/>
                      <a:pt x="4" y="3"/>
                      <a:pt x="4" y="4"/>
                    </a:cubicBezTo>
                    <a:lnTo>
                      <a:pt x="3" y="2"/>
                    </a:lnTo>
                    <a:cubicBezTo>
                      <a:pt x="4" y="2"/>
                      <a:pt x="4" y="1"/>
                      <a:pt x="5" y="0"/>
                    </a:cubicBezTo>
                    <a:lnTo>
                      <a:pt x="6" y="1"/>
                    </a:lnTo>
                    <a:close/>
                    <a:moveTo>
                      <a:pt x="4" y="4"/>
                    </a:moveTo>
                    <a:cubicBezTo>
                      <a:pt x="3" y="4"/>
                      <a:pt x="2" y="5"/>
                      <a:pt x="1" y="6"/>
                    </a:cubicBezTo>
                    <a:lnTo>
                      <a:pt x="1" y="5"/>
                    </a:lnTo>
                    <a:cubicBezTo>
                      <a:pt x="2" y="4"/>
                      <a:pt x="2" y="3"/>
                      <a:pt x="3" y="2"/>
                    </a:cubicBezTo>
                    <a:lnTo>
                      <a:pt x="4" y="4"/>
                    </a:lnTo>
                    <a:close/>
                    <a:moveTo>
                      <a:pt x="1" y="6"/>
                    </a:moveTo>
                    <a:lnTo>
                      <a:pt x="0" y="5"/>
                    </a:lnTo>
                    <a:lnTo>
                      <a:pt x="1" y="5"/>
                    </a:lnTo>
                    <a:lnTo>
                      <a:pt x="1" y="6"/>
                    </a:lnTo>
                    <a:close/>
                  </a:path>
                </a:pathLst>
              </a:custGeom>
              <a:solidFill>
                <a:srgbClr val="340E70"/>
              </a:solidFill>
              <a:ln>
                <a:noFill/>
              </a:ln>
            </p:spPr>
            <p:txBody>
              <a:bodyPr/>
              <a:lstStyle/>
              <a:p>
                <a:pPr>
                  <a:defRPr/>
                </a:pPr>
                <a:endParaRPr lang="en-US">
                  <a:latin typeface="+mj-lt"/>
                  <a:cs typeface="Arial" charset="0"/>
                </a:endParaRPr>
              </a:p>
            </p:txBody>
          </p:sp>
          <p:sp>
            <p:nvSpPr>
              <p:cNvPr id="96285" name="Freeform 229"/>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solidFill>
                <a:srgbClr val="FFFFFF"/>
              </a:solidFill>
              <a:ln>
                <a:noFill/>
              </a:ln>
            </p:spPr>
            <p:txBody>
              <a:bodyPr/>
              <a:lstStyle/>
              <a:p>
                <a:pPr>
                  <a:defRPr/>
                </a:pPr>
                <a:endParaRPr lang="en-US">
                  <a:latin typeface="+mj-lt"/>
                  <a:cs typeface="Arial" charset="0"/>
                </a:endParaRPr>
              </a:p>
            </p:txBody>
          </p:sp>
          <p:sp>
            <p:nvSpPr>
              <p:cNvPr id="96286" name="Freeform 230"/>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7" name="Freeform 231"/>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288" name="Freeform 232"/>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89" name="Freeform 233"/>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solidFill>
                <a:srgbClr val="FFFFFF"/>
              </a:solidFill>
              <a:ln>
                <a:noFill/>
              </a:ln>
            </p:spPr>
            <p:txBody>
              <a:bodyPr/>
              <a:lstStyle/>
              <a:p>
                <a:pPr>
                  <a:defRPr/>
                </a:pPr>
                <a:endParaRPr lang="en-US">
                  <a:latin typeface="+mj-lt"/>
                  <a:cs typeface="Arial" charset="0"/>
                </a:endParaRPr>
              </a:p>
            </p:txBody>
          </p:sp>
          <p:sp>
            <p:nvSpPr>
              <p:cNvPr id="96290" name="Freeform 234"/>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1" name="Freeform 235"/>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solidFill>
                <a:srgbClr val="FFFFFF"/>
              </a:solidFill>
              <a:ln>
                <a:noFill/>
              </a:ln>
            </p:spPr>
            <p:txBody>
              <a:bodyPr/>
              <a:lstStyle/>
              <a:p>
                <a:pPr>
                  <a:defRPr/>
                </a:pPr>
                <a:endParaRPr lang="en-US">
                  <a:latin typeface="+mj-lt"/>
                  <a:cs typeface="Arial" charset="0"/>
                </a:endParaRPr>
              </a:p>
            </p:txBody>
          </p:sp>
          <p:sp>
            <p:nvSpPr>
              <p:cNvPr id="96292" name="Freeform 236"/>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3" name="Freeform 237"/>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294" name="Freeform 238"/>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5" name="Freeform 239"/>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solidFill>
                <a:srgbClr val="FFFFFF"/>
              </a:solidFill>
              <a:ln>
                <a:noFill/>
              </a:ln>
            </p:spPr>
            <p:txBody>
              <a:bodyPr/>
              <a:lstStyle/>
              <a:p>
                <a:pPr>
                  <a:defRPr/>
                </a:pPr>
                <a:endParaRPr lang="en-US">
                  <a:latin typeface="+mj-lt"/>
                  <a:cs typeface="Arial" charset="0"/>
                </a:endParaRPr>
              </a:p>
            </p:txBody>
          </p:sp>
          <p:sp>
            <p:nvSpPr>
              <p:cNvPr id="96296" name="Freeform 240"/>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7" name="Freeform 241"/>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solidFill>
                <a:srgbClr val="340E70"/>
              </a:solidFill>
              <a:ln>
                <a:noFill/>
              </a:ln>
            </p:spPr>
            <p:txBody>
              <a:bodyPr/>
              <a:lstStyle/>
              <a:p>
                <a:pPr>
                  <a:defRPr/>
                </a:pPr>
                <a:endParaRPr lang="en-US">
                  <a:latin typeface="+mj-lt"/>
                  <a:cs typeface="Arial" charset="0"/>
                </a:endParaRPr>
              </a:p>
            </p:txBody>
          </p:sp>
          <p:sp>
            <p:nvSpPr>
              <p:cNvPr id="96298" name="Freeform 242"/>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299" name="Freeform 243"/>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solidFill>
                <a:srgbClr val="340E70"/>
              </a:solidFill>
              <a:ln>
                <a:noFill/>
              </a:ln>
            </p:spPr>
            <p:txBody>
              <a:bodyPr/>
              <a:lstStyle/>
              <a:p>
                <a:pPr>
                  <a:defRPr/>
                </a:pPr>
                <a:endParaRPr lang="en-US">
                  <a:latin typeface="+mj-lt"/>
                  <a:cs typeface="Arial" charset="0"/>
                </a:endParaRPr>
              </a:p>
            </p:txBody>
          </p:sp>
          <p:sp>
            <p:nvSpPr>
              <p:cNvPr id="96300" name="Freeform 244"/>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1" name="Freeform 245"/>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solidFill>
                <a:srgbClr val="FFFFFF"/>
              </a:solidFill>
              <a:ln>
                <a:noFill/>
              </a:ln>
            </p:spPr>
            <p:txBody>
              <a:bodyPr/>
              <a:lstStyle/>
              <a:p>
                <a:pPr>
                  <a:defRPr/>
                </a:pPr>
                <a:endParaRPr lang="en-US">
                  <a:latin typeface="+mj-lt"/>
                  <a:cs typeface="Arial" charset="0"/>
                </a:endParaRPr>
              </a:p>
            </p:txBody>
          </p:sp>
          <p:sp>
            <p:nvSpPr>
              <p:cNvPr id="96302" name="Freeform 246"/>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3" name="Freeform 247"/>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solidFill>
                <a:srgbClr val="FFFFFF"/>
              </a:solidFill>
              <a:ln>
                <a:noFill/>
              </a:ln>
            </p:spPr>
            <p:txBody>
              <a:bodyPr/>
              <a:lstStyle/>
              <a:p>
                <a:pPr>
                  <a:defRPr/>
                </a:pPr>
                <a:endParaRPr lang="en-US">
                  <a:latin typeface="+mj-lt"/>
                  <a:cs typeface="Arial" charset="0"/>
                </a:endParaRPr>
              </a:p>
            </p:txBody>
          </p:sp>
          <p:sp>
            <p:nvSpPr>
              <p:cNvPr id="96304" name="Freeform 248"/>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5" name="Freeform 249"/>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solidFill>
                <a:srgbClr val="FFFFFF"/>
              </a:solidFill>
              <a:ln>
                <a:noFill/>
              </a:ln>
            </p:spPr>
            <p:txBody>
              <a:bodyPr/>
              <a:lstStyle/>
              <a:p>
                <a:pPr>
                  <a:defRPr/>
                </a:pPr>
                <a:endParaRPr lang="en-US">
                  <a:latin typeface="+mj-lt"/>
                  <a:cs typeface="Arial" charset="0"/>
                </a:endParaRPr>
              </a:p>
            </p:txBody>
          </p:sp>
          <p:sp>
            <p:nvSpPr>
              <p:cNvPr id="96306" name="Freeform 250"/>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7" name="Freeform 251"/>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solidFill>
                <a:srgbClr val="FFFFFF"/>
              </a:solidFill>
              <a:ln>
                <a:noFill/>
              </a:ln>
            </p:spPr>
            <p:txBody>
              <a:bodyPr/>
              <a:lstStyle/>
              <a:p>
                <a:pPr>
                  <a:defRPr/>
                </a:pPr>
                <a:endParaRPr lang="en-US">
                  <a:latin typeface="+mj-lt"/>
                  <a:cs typeface="Arial" charset="0"/>
                </a:endParaRPr>
              </a:p>
            </p:txBody>
          </p:sp>
          <p:sp>
            <p:nvSpPr>
              <p:cNvPr id="96308" name="Freeform 252"/>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09" name="Freeform 253"/>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solidFill>
                <a:srgbClr val="FFFFFF"/>
              </a:solidFill>
              <a:ln>
                <a:noFill/>
              </a:ln>
            </p:spPr>
            <p:txBody>
              <a:bodyPr/>
              <a:lstStyle/>
              <a:p>
                <a:pPr>
                  <a:defRPr/>
                </a:pPr>
                <a:endParaRPr lang="en-US">
                  <a:latin typeface="+mj-lt"/>
                  <a:cs typeface="Arial" charset="0"/>
                </a:endParaRPr>
              </a:p>
            </p:txBody>
          </p:sp>
          <p:sp>
            <p:nvSpPr>
              <p:cNvPr id="96310" name="Freeform 254"/>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1" name="Freeform 255"/>
              <p:cNvSpPr>
                <a:spLocks/>
              </p:cNvSpPr>
              <p:nvPr/>
            </p:nvSpPr>
            <p:spPr bwMode="auto">
              <a:xfrm>
                <a:off x="264" y="4244"/>
                <a:ext cx="114" cy="43"/>
              </a:xfrm>
              <a:custGeom>
                <a:avLst/>
                <a:gdLst>
                  <a:gd name="T0" fmla="*/ 0 w 7"/>
                  <a:gd name="T1" fmla="*/ 634 h 8"/>
                  <a:gd name="T2" fmla="*/ 21481 w 7"/>
                  <a:gd name="T3" fmla="*/ 1242 h 8"/>
                  <a:gd name="T4" fmla="*/ 0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0"/>
                      <a:pt x="7" y="3"/>
                      <a:pt x="5" y="8"/>
                    </a:cubicBezTo>
                    <a:cubicBezTo>
                      <a:pt x="3" y="7"/>
                      <a:pt x="2" y="5"/>
                      <a:pt x="0" y="4"/>
                    </a:cubicBezTo>
                    <a:close/>
                  </a:path>
                </a:pathLst>
              </a:custGeom>
              <a:solidFill>
                <a:srgbClr val="FFFFFF"/>
              </a:solidFill>
              <a:ln>
                <a:noFill/>
              </a:ln>
            </p:spPr>
            <p:txBody>
              <a:bodyPr/>
              <a:lstStyle/>
              <a:p>
                <a:pPr>
                  <a:defRPr/>
                </a:pPr>
                <a:endParaRPr lang="en-US">
                  <a:latin typeface="+mj-lt"/>
                  <a:cs typeface="Arial" charset="0"/>
                </a:endParaRPr>
              </a:p>
            </p:txBody>
          </p:sp>
          <p:sp>
            <p:nvSpPr>
              <p:cNvPr id="96312" name="Freeform 256"/>
              <p:cNvSpPr>
                <a:spLocks noEditPoints="1"/>
              </p:cNvSpPr>
              <p:nvPr/>
            </p:nvSpPr>
            <p:spPr bwMode="auto">
              <a:xfrm>
                <a:off x="248" y="4250"/>
                <a:ext cx="114" cy="42"/>
              </a:xfrm>
              <a:custGeom>
                <a:avLst/>
                <a:gdLst>
                  <a:gd name="T0" fmla="*/ 4251 w 7"/>
                  <a:gd name="T1" fmla="*/ 305 h 8"/>
                  <a:gd name="T2" fmla="*/ 12996 w 7"/>
                  <a:gd name="T3" fmla="*/ 0 h 8"/>
                  <a:gd name="T4" fmla="*/ 17247 w 7"/>
                  <a:gd name="T5" fmla="*/ 305 h 8"/>
                  <a:gd name="T6" fmla="*/ 8745 w 7"/>
                  <a:gd name="T7" fmla="*/ 441 h 8"/>
                  <a:gd name="T8" fmla="*/ 4251 w 7"/>
                  <a:gd name="T9" fmla="*/ 305 h 8"/>
                  <a:gd name="T10" fmla="*/ 12996 w 7"/>
                  <a:gd name="T11" fmla="*/ 0 h 8"/>
                  <a:gd name="T12" fmla="*/ 21481 w 7"/>
                  <a:gd name="T13" fmla="*/ 0 h 8"/>
                  <a:gd name="T14" fmla="*/ 17247 w 7"/>
                  <a:gd name="T15" fmla="*/ 305 h 8"/>
                  <a:gd name="T16" fmla="*/ 17247 w 7"/>
                  <a:gd name="T17" fmla="*/ 305 h 8"/>
                  <a:gd name="T18" fmla="*/ 12996 w 7"/>
                  <a:gd name="T19" fmla="*/ 0 h 8"/>
                  <a:gd name="T20" fmla="*/ 21481 w 7"/>
                  <a:gd name="T21" fmla="*/ 0 h 8"/>
                  <a:gd name="T22" fmla="*/ 25992 w 7"/>
                  <a:gd name="T23" fmla="*/ 305 h 8"/>
                  <a:gd name="T24" fmla="*/ 21481 w 7"/>
                  <a:gd name="T25" fmla="*/ 305 h 8"/>
                  <a:gd name="T26" fmla="*/ 17247 w 7"/>
                  <a:gd name="T27" fmla="*/ 305 h 8"/>
                  <a:gd name="T28" fmla="*/ 21481 w 7"/>
                  <a:gd name="T29" fmla="*/ 0 h 8"/>
                  <a:gd name="T30" fmla="*/ 21481 w 7"/>
                  <a:gd name="T31" fmla="*/ 305 h 8"/>
                  <a:gd name="T32" fmla="*/ 21481 w 7"/>
                  <a:gd name="T33" fmla="*/ 305 h 8"/>
                  <a:gd name="T34" fmla="*/ 25992 w 7"/>
                  <a:gd name="T35" fmla="*/ 305 h 8"/>
                  <a:gd name="T36" fmla="*/ 21481 w 7"/>
                  <a:gd name="T37" fmla="*/ 305 h 8"/>
                  <a:gd name="T38" fmla="*/ 25992 w 7"/>
                  <a:gd name="T39" fmla="*/ 305 h 8"/>
                  <a:gd name="T40" fmla="*/ 25992 w 7"/>
                  <a:gd name="T41" fmla="*/ 1019 h 8"/>
                  <a:gd name="T42" fmla="*/ 21481 w 7"/>
                  <a:gd name="T43" fmla="*/ 1019 h 8"/>
                  <a:gd name="T44" fmla="*/ 21481 w 7"/>
                  <a:gd name="T45" fmla="*/ 305 h 8"/>
                  <a:gd name="T46" fmla="*/ 25992 w 7"/>
                  <a:gd name="T47" fmla="*/ 305 h 8"/>
                  <a:gd name="T48" fmla="*/ 25992 w 7"/>
                  <a:gd name="T49" fmla="*/ 1019 h 8"/>
                  <a:gd name="T50" fmla="*/ 25992 w 7"/>
                  <a:gd name="T51" fmla="*/ 1160 h 8"/>
                  <a:gd name="T52" fmla="*/ 21481 w 7"/>
                  <a:gd name="T53" fmla="*/ 1160 h 8"/>
                  <a:gd name="T54" fmla="*/ 25992 w 7"/>
                  <a:gd name="T55" fmla="*/ 1019 h 8"/>
                  <a:gd name="T56" fmla="*/ 21481 w 7"/>
                  <a:gd name="T57" fmla="*/ 1160 h 8"/>
                  <a:gd name="T58" fmla="*/ 12996 w 7"/>
                  <a:gd name="T59" fmla="*/ 882 h 8"/>
                  <a:gd name="T60" fmla="*/ 17247 w 7"/>
                  <a:gd name="T61" fmla="*/ 578 h 8"/>
                  <a:gd name="T62" fmla="*/ 25992 w 7"/>
                  <a:gd name="T63" fmla="*/ 1019 h 8"/>
                  <a:gd name="T64" fmla="*/ 21481 w 7"/>
                  <a:gd name="T65" fmla="*/ 1160 h 8"/>
                  <a:gd name="T66" fmla="*/ 12996 w 7"/>
                  <a:gd name="T67" fmla="*/ 882 h 8"/>
                  <a:gd name="T68" fmla="*/ 4251 w 7"/>
                  <a:gd name="T69" fmla="*/ 441 h 8"/>
                  <a:gd name="T70" fmla="*/ 4251 w 7"/>
                  <a:gd name="T71" fmla="*/ 305 h 8"/>
                  <a:gd name="T72" fmla="*/ 17247 w 7"/>
                  <a:gd name="T73" fmla="*/ 578 h 8"/>
                  <a:gd name="T74" fmla="*/ 12996 w 7"/>
                  <a:gd name="T75" fmla="*/ 882 h 8"/>
                  <a:gd name="T76" fmla="*/ 4251 w 7"/>
                  <a:gd name="T77" fmla="*/ 441 h 8"/>
                  <a:gd name="T78" fmla="*/ 0 w 7"/>
                  <a:gd name="T79" fmla="*/ 441 h 8"/>
                  <a:gd name="T80" fmla="*/ 4251 w 7"/>
                  <a:gd name="T81" fmla="*/ 305 h 8"/>
                  <a:gd name="T82" fmla="*/ 4251 w 7"/>
                  <a:gd name="T83" fmla="*/ 441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1" y="2"/>
                    </a:moveTo>
                    <a:cubicBezTo>
                      <a:pt x="1" y="1"/>
                      <a:pt x="2" y="0"/>
                      <a:pt x="3" y="0"/>
                    </a:cubicBezTo>
                    <a:lnTo>
                      <a:pt x="4" y="2"/>
                    </a:lnTo>
                    <a:cubicBezTo>
                      <a:pt x="3" y="2"/>
                      <a:pt x="2" y="2"/>
                      <a:pt x="2" y="3"/>
                    </a:cubicBezTo>
                    <a:lnTo>
                      <a:pt x="1" y="2"/>
                    </a:lnTo>
                    <a:close/>
                    <a:moveTo>
                      <a:pt x="3" y="0"/>
                    </a:moveTo>
                    <a:cubicBezTo>
                      <a:pt x="4" y="0"/>
                      <a:pt x="4" y="0"/>
                      <a:pt x="5" y="0"/>
                    </a:cubicBezTo>
                    <a:lnTo>
                      <a:pt x="4" y="2"/>
                    </a:lnTo>
                    <a:cubicBezTo>
                      <a:pt x="4" y="2"/>
                      <a:pt x="4" y="1"/>
                      <a:pt x="4" y="2"/>
                    </a:cubicBezTo>
                    <a:lnTo>
                      <a:pt x="3" y="0"/>
                    </a:lnTo>
                    <a:close/>
                    <a:moveTo>
                      <a:pt x="5" y="0"/>
                    </a:moveTo>
                    <a:cubicBezTo>
                      <a:pt x="5" y="1"/>
                      <a:pt x="6" y="1"/>
                      <a:pt x="6" y="2"/>
                    </a:cubicBezTo>
                    <a:lnTo>
                      <a:pt x="5" y="2"/>
                    </a:lnTo>
                    <a:cubicBezTo>
                      <a:pt x="5" y="2"/>
                      <a:pt x="5" y="2"/>
                      <a:pt x="4" y="2"/>
                    </a:cubicBezTo>
                    <a:lnTo>
                      <a:pt x="5" y="0"/>
                    </a:lnTo>
                    <a:close/>
                    <a:moveTo>
                      <a:pt x="5" y="2"/>
                    </a:moveTo>
                    <a:lnTo>
                      <a:pt x="5" y="2"/>
                    </a:lnTo>
                    <a:lnTo>
                      <a:pt x="6" y="2"/>
                    </a:lnTo>
                    <a:lnTo>
                      <a:pt x="5" y="2"/>
                    </a:lnTo>
                    <a:close/>
                    <a:moveTo>
                      <a:pt x="6" y="2"/>
                    </a:moveTo>
                    <a:cubicBezTo>
                      <a:pt x="7" y="3"/>
                      <a:pt x="7" y="5"/>
                      <a:pt x="6" y="7"/>
                    </a:cubicBezTo>
                    <a:lnTo>
                      <a:pt x="5" y="7"/>
                    </a:lnTo>
                    <a:cubicBezTo>
                      <a:pt x="6" y="5"/>
                      <a:pt x="6" y="3"/>
                      <a:pt x="5" y="2"/>
                    </a:cubicBezTo>
                    <a:lnTo>
                      <a:pt x="6" y="2"/>
                    </a:lnTo>
                    <a:close/>
                    <a:moveTo>
                      <a:pt x="6" y="7"/>
                    </a:moveTo>
                    <a:lnTo>
                      <a:pt x="6" y="8"/>
                    </a:lnTo>
                    <a:lnTo>
                      <a:pt x="5" y="8"/>
                    </a:lnTo>
                    <a:lnTo>
                      <a:pt x="6" y="7"/>
                    </a:lnTo>
                    <a:close/>
                    <a:moveTo>
                      <a:pt x="5" y="8"/>
                    </a:moveTo>
                    <a:cubicBezTo>
                      <a:pt x="4" y="7"/>
                      <a:pt x="4" y="6"/>
                      <a:pt x="3" y="6"/>
                    </a:cubicBezTo>
                    <a:lnTo>
                      <a:pt x="4" y="4"/>
                    </a:lnTo>
                    <a:cubicBezTo>
                      <a:pt x="4" y="5"/>
                      <a:pt x="5" y="6"/>
                      <a:pt x="6" y="7"/>
                    </a:cubicBezTo>
                    <a:lnTo>
                      <a:pt x="5" y="8"/>
                    </a:lnTo>
                    <a:close/>
                    <a:moveTo>
                      <a:pt x="3" y="6"/>
                    </a:moveTo>
                    <a:cubicBezTo>
                      <a:pt x="2" y="5"/>
                      <a:pt x="2" y="4"/>
                      <a:pt x="1" y="3"/>
                    </a:cubicBezTo>
                    <a:lnTo>
                      <a:pt x="1" y="2"/>
                    </a:lnTo>
                    <a:cubicBezTo>
                      <a:pt x="2" y="3"/>
                      <a:pt x="3" y="4"/>
                      <a:pt x="4" y="4"/>
                    </a:cubicBezTo>
                    <a:lnTo>
                      <a:pt x="3" y="6"/>
                    </a:lnTo>
                    <a:close/>
                    <a:moveTo>
                      <a:pt x="1" y="3"/>
                    </a:moveTo>
                    <a:lnTo>
                      <a:pt x="0" y="3"/>
                    </a:lnTo>
                    <a:lnTo>
                      <a:pt x="1" y="2"/>
                    </a:lnTo>
                    <a:lnTo>
                      <a:pt x="1" y="3"/>
                    </a:lnTo>
                    <a:close/>
                  </a:path>
                </a:pathLst>
              </a:custGeom>
              <a:solidFill>
                <a:srgbClr val="340E70"/>
              </a:solidFill>
              <a:ln>
                <a:noFill/>
              </a:ln>
            </p:spPr>
            <p:txBody>
              <a:bodyPr/>
              <a:lstStyle/>
              <a:p>
                <a:pPr>
                  <a:defRPr/>
                </a:pPr>
                <a:endParaRPr lang="en-US">
                  <a:latin typeface="+mj-lt"/>
                  <a:cs typeface="Arial" charset="0"/>
                </a:endParaRPr>
              </a:p>
            </p:txBody>
          </p:sp>
          <p:sp>
            <p:nvSpPr>
              <p:cNvPr id="96313" name="Freeform 257"/>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solidFill>
                <a:srgbClr val="FFFFFF"/>
              </a:solidFill>
              <a:ln>
                <a:noFill/>
              </a:ln>
            </p:spPr>
            <p:txBody>
              <a:bodyPr/>
              <a:lstStyle/>
              <a:p>
                <a:pPr>
                  <a:defRPr/>
                </a:pPr>
                <a:endParaRPr lang="en-US">
                  <a:latin typeface="+mj-lt"/>
                  <a:cs typeface="Arial" charset="0"/>
                </a:endParaRPr>
              </a:p>
            </p:txBody>
          </p:sp>
          <p:sp>
            <p:nvSpPr>
              <p:cNvPr id="96314" name="Freeform 258"/>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5" name="Freeform 259"/>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16" name="Freeform 260"/>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7" name="Freeform 261"/>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318" name="Freeform 262"/>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19" name="Freeform 263"/>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solidFill>
                <a:srgbClr val="FFFFFF"/>
              </a:solidFill>
              <a:ln>
                <a:noFill/>
              </a:ln>
            </p:spPr>
            <p:txBody>
              <a:bodyPr/>
              <a:lstStyle/>
              <a:p>
                <a:pPr>
                  <a:defRPr/>
                </a:pPr>
                <a:endParaRPr lang="en-US">
                  <a:latin typeface="+mj-lt"/>
                  <a:cs typeface="Arial" charset="0"/>
                </a:endParaRPr>
              </a:p>
            </p:txBody>
          </p:sp>
          <p:sp>
            <p:nvSpPr>
              <p:cNvPr id="96320" name="Freeform 264"/>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1" name="Freeform 265"/>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solidFill>
                <a:srgbClr val="FFFFFF"/>
              </a:solidFill>
              <a:ln>
                <a:noFill/>
              </a:ln>
            </p:spPr>
            <p:txBody>
              <a:bodyPr/>
              <a:lstStyle/>
              <a:p>
                <a:pPr>
                  <a:defRPr/>
                </a:pPr>
                <a:endParaRPr lang="en-US">
                  <a:latin typeface="+mj-lt"/>
                  <a:cs typeface="Arial" charset="0"/>
                </a:endParaRPr>
              </a:p>
            </p:txBody>
          </p:sp>
          <p:sp>
            <p:nvSpPr>
              <p:cNvPr id="96322" name="Freeform 266"/>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3" name="Freeform 267"/>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solidFill>
                <a:srgbClr val="FFFFFF"/>
              </a:solidFill>
              <a:ln>
                <a:noFill/>
              </a:ln>
            </p:spPr>
            <p:txBody>
              <a:bodyPr/>
              <a:lstStyle/>
              <a:p>
                <a:pPr>
                  <a:defRPr/>
                </a:pPr>
                <a:endParaRPr lang="en-US">
                  <a:latin typeface="+mj-lt"/>
                  <a:cs typeface="Arial" charset="0"/>
                </a:endParaRPr>
              </a:p>
            </p:txBody>
          </p:sp>
          <p:sp>
            <p:nvSpPr>
              <p:cNvPr id="96324" name="Freeform 268"/>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5" name="Freeform 269"/>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solidFill>
                <a:srgbClr val="340E70"/>
              </a:solidFill>
              <a:ln>
                <a:noFill/>
              </a:ln>
            </p:spPr>
            <p:txBody>
              <a:bodyPr/>
              <a:lstStyle/>
              <a:p>
                <a:pPr>
                  <a:defRPr/>
                </a:pPr>
                <a:endParaRPr lang="en-US">
                  <a:latin typeface="+mj-lt"/>
                  <a:cs typeface="Arial" charset="0"/>
                </a:endParaRPr>
              </a:p>
            </p:txBody>
          </p:sp>
          <p:sp>
            <p:nvSpPr>
              <p:cNvPr id="96326" name="Freeform 270"/>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7" name="Freeform 271"/>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solidFill>
                <a:srgbClr val="340E70"/>
              </a:solidFill>
              <a:ln>
                <a:noFill/>
              </a:ln>
            </p:spPr>
            <p:txBody>
              <a:bodyPr/>
              <a:lstStyle/>
              <a:p>
                <a:pPr>
                  <a:defRPr/>
                </a:pPr>
                <a:endParaRPr lang="en-US">
                  <a:latin typeface="+mj-lt"/>
                  <a:cs typeface="Arial" charset="0"/>
                </a:endParaRPr>
              </a:p>
            </p:txBody>
          </p:sp>
          <p:sp>
            <p:nvSpPr>
              <p:cNvPr id="96328" name="Freeform 272"/>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29" name="Freeform 273"/>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30" name="Freeform 274"/>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1" name="Freeform 275"/>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solidFill>
                <a:srgbClr val="FFFFFF"/>
              </a:solidFill>
              <a:ln>
                <a:noFill/>
              </a:ln>
            </p:spPr>
            <p:txBody>
              <a:bodyPr/>
              <a:lstStyle/>
              <a:p>
                <a:pPr>
                  <a:defRPr/>
                </a:pPr>
                <a:endParaRPr lang="en-US">
                  <a:latin typeface="+mj-lt"/>
                  <a:cs typeface="Arial" charset="0"/>
                </a:endParaRPr>
              </a:p>
            </p:txBody>
          </p:sp>
          <p:sp>
            <p:nvSpPr>
              <p:cNvPr id="96332" name="Freeform 276"/>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3" name="Freeform 277"/>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solidFill>
                <a:srgbClr val="FFFFFF"/>
              </a:solidFill>
              <a:ln>
                <a:noFill/>
              </a:ln>
            </p:spPr>
            <p:txBody>
              <a:bodyPr/>
              <a:lstStyle/>
              <a:p>
                <a:pPr>
                  <a:defRPr/>
                </a:pPr>
                <a:endParaRPr lang="en-US">
                  <a:latin typeface="+mj-lt"/>
                  <a:cs typeface="Arial" charset="0"/>
                </a:endParaRPr>
              </a:p>
            </p:txBody>
          </p:sp>
          <p:sp>
            <p:nvSpPr>
              <p:cNvPr id="96334" name="Freeform 278"/>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5" name="Freeform 279"/>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36" name="Freeform 280"/>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7" name="Freeform 281"/>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solidFill>
                <a:srgbClr val="FFFFFF"/>
              </a:solidFill>
              <a:ln>
                <a:noFill/>
              </a:ln>
            </p:spPr>
            <p:txBody>
              <a:bodyPr/>
              <a:lstStyle/>
              <a:p>
                <a:pPr>
                  <a:defRPr/>
                </a:pPr>
                <a:endParaRPr lang="en-US">
                  <a:latin typeface="+mj-lt"/>
                  <a:cs typeface="Arial" charset="0"/>
                </a:endParaRPr>
              </a:p>
            </p:txBody>
          </p:sp>
          <p:sp>
            <p:nvSpPr>
              <p:cNvPr id="96338" name="Freeform 282"/>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39" name="Freeform 283"/>
              <p:cNvSpPr>
                <a:spLocks/>
              </p:cNvSpPr>
              <p:nvPr/>
            </p:nvSpPr>
            <p:spPr bwMode="auto">
              <a:xfrm>
                <a:off x="5339" y="559"/>
                <a:ext cx="114" cy="38"/>
              </a:xfrm>
              <a:custGeom>
                <a:avLst/>
                <a:gdLst>
                  <a:gd name="T0" fmla="*/ 30243 w 7"/>
                  <a:gd name="T1" fmla="*/ 578 h 8"/>
                  <a:gd name="T2" fmla="*/ 8745 w 7"/>
                  <a:gd name="T3" fmla="*/ 0 h 8"/>
                  <a:gd name="T4" fmla="*/ 30243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8"/>
                      <a:pt x="0" y="5"/>
                      <a:pt x="2" y="0"/>
                    </a:cubicBezTo>
                    <a:cubicBezTo>
                      <a:pt x="4" y="1"/>
                      <a:pt x="5" y="3"/>
                      <a:pt x="7" y="4"/>
                    </a:cubicBezTo>
                    <a:close/>
                  </a:path>
                </a:pathLst>
              </a:custGeom>
              <a:solidFill>
                <a:srgbClr val="FFFFFF"/>
              </a:solidFill>
              <a:ln>
                <a:noFill/>
              </a:ln>
            </p:spPr>
            <p:txBody>
              <a:bodyPr/>
              <a:lstStyle/>
              <a:p>
                <a:pPr>
                  <a:defRPr/>
                </a:pPr>
                <a:endParaRPr lang="en-US">
                  <a:latin typeface="+mj-lt"/>
                  <a:cs typeface="Arial" charset="0"/>
                </a:endParaRPr>
              </a:p>
            </p:txBody>
          </p:sp>
          <p:sp>
            <p:nvSpPr>
              <p:cNvPr id="96340" name="Freeform 284"/>
              <p:cNvSpPr>
                <a:spLocks noEditPoints="1"/>
              </p:cNvSpPr>
              <p:nvPr/>
            </p:nvSpPr>
            <p:spPr bwMode="auto">
              <a:xfrm>
                <a:off x="5356" y="553"/>
                <a:ext cx="114" cy="43"/>
              </a:xfrm>
              <a:custGeom>
                <a:avLst/>
                <a:gdLst>
                  <a:gd name="T0" fmla="*/ 25992 w 7"/>
                  <a:gd name="T1" fmla="*/ 925 h 8"/>
                  <a:gd name="T2" fmla="*/ 17247 w 7"/>
                  <a:gd name="T3" fmla="*/ 1242 h 8"/>
                  <a:gd name="T4" fmla="*/ 12996 w 7"/>
                  <a:gd name="T5" fmla="*/ 925 h 8"/>
                  <a:gd name="T6" fmla="*/ 21481 w 7"/>
                  <a:gd name="T7" fmla="*/ 779 h 8"/>
                  <a:gd name="T8" fmla="*/ 25992 w 7"/>
                  <a:gd name="T9" fmla="*/ 925 h 8"/>
                  <a:gd name="T10" fmla="*/ 17247 w 7"/>
                  <a:gd name="T11" fmla="*/ 1242 h 8"/>
                  <a:gd name="T12" fmla="*/ 8745 w 7"/>
                  <a:gd name="T13" fmla="*/ 1242 h 8"/>
                  <a:gd name="T14" fmla="*/ 12996 w 7"/>
                  <a:gd name="T15" fmla="*/ 925 h 8"/>
                  <a:gd name="T16" fmla="*/ 12996 w 7"/>
                  <a:gd name="T17" fmla="*/ 925 h 8"/>
                  <a:gd name="T18" fmla="*/ 17247 w 7"/>
                  <a:gd name="T19" fmla="*/ 1242 h 8"/>
                  <a:gd name="T20" fmla="*/ 8745 w 7"/>
                  <a:gd name="T21" fmla="*/ 1242 h 8"/>
                  <a:gd name="T22" fmla="*/ 4251 w 7"/>
                  <a:gd name="T23" fmla="*/ 925 h 8"/>
                  <a:gd name="T24" fmla="*/ 8745 w 7"/>
                  <a:gd name="T25" fmla="*/ 925 h 8"/>
                  <a:gd name="T26" fmla="*/ 12996 w 7"/>
                  <a:gd name="T27" fmla="*/ 925 h 8"/>
                  <a:gd name="T28" fmla="*/ 8745 w 7"/>
                  <a:gd name="T29" fmla="*/ 1242 h 8"/>
                  <a:gd name="T30" fmla="*/ 8745 w 7"/>
                  <a:gd name="T31" fmla="*/ 925 h 8"/>
                  <a:gd name="T32" fmla="*/ 8745 w 7"/>
                  <a:gd name="T33" fmla="*/ 925 h 8"/>
                  <a:gd name="T34" fmla="*/ 4251 w 7"/>
                  <a:gd name="T35" fmla="*/ 925 h 8"/>
                  <a:gd name="T36" fmla="*/ 8745 w 7"/>
                  <a:gd name="T37" fmla="*/ 925 h 8"/>
                  <a:gd name="T38" fmla="*/ 4251 w 7"/>
                  <a:gd name="T39" fmla="*/ 925 h 8"/>
                  <a:gd name="T40" fmla="*/ 4251 w 7"/>
                  <a:gd name="T41" fmla="*/ 145 h 8"/>
                  <a:gd name="T42" fmla="*/ 8745 w 7"/>
                  <a:gd name="T43" fmla="*/ 145 h 8"/>
                  <a:gd name="T44" fmla="*/ 8745 w 7"/>
                  <a:gd name="T45" fmla="*/ 925 h 8"/>
                  <a:gd name="T46" fmla="*/ 4251 w 7"/>
                  <a:gd name="T47" fmla="*/ 925 h 8"/>
                  <a:gd name="T48" fmla="*/ 4251 w 7"/>
                  <a:gd name="T49" fmla="*/ 145 h 8"/>
                  <a:gd name="T50" fmla="*/ 4251 w 7"/>
                  <a:gd name="T51" fmla="*/ 0 h 8"/>
                  <a:gd name="T52" fmla="*/ 8745 w 7"/>
                  <a:gd name="T53" fmla="*/ 0 h 8"/>
                  <a:gd name="T54" fmla="*/ 4251 w 7"/>
                  <a:gd name="T55" fmla="*/ 145 h 8"/>
                  <a:gd name="T56" fmla="*/ 8745 w 7"/>
                  <a:gd name="T57" fmla="*/ 0 h 8"/>
                  <a:gd name="T58" fmla="*/ 17247 w 7"/>
                  <a:gd name="T59" fmla="*/ 317 h 8"/>
                  <a:gd name="T60" fmla="*/ 12996 w 7"/>
                  <a:gd name="T61" fmla="*/ 634 h 8"/>
                  <a:gd name="T62" fmla="*/ 4251 w 7"/>
                  <a:gd name="T63" fmla="*/ 145 h 8"/>
                  <a:gd name="T64" fmla="*/ 8745 w 7"/>
                  <a:gd name="T65" fmla="*/ 0 h 8"/>
                  <a:gd name="T66" fmla="*/ 17247 w 7"/>
                  <a:gd name="T67" fmla="*/ 317 h 8"/>
                  <a:gd name="T68" fmla="*/ 25992 w 7"/>
                  <a:gd name="T69" fmla="*/ 779 h 8"/>
                  <a:gd name="T70" fmla="*/ 25992 w 7"/>
                  <a:gd name="T71" fmla="*/ 925 h 8"/>
                  <a:gd name="T72" fmla="*/ 12996 w 7"/>
                  <a:gd name="T73" fmla="*/ 634 h 8"/>
                  <a:gd name="T74" fmla="*/ 17247 w 7"/>
                  <a:gd name="T75" fmla="*/ 317 h 8"/>
                  <a:gd name="T76" fmla="*/ 25992 w 7"/>
                  <a:gd name="T77" fmla="*/ 779 h 8"/>
                  <a:gd name="T78" fmla="*/ 30243 w 7"/>
                  <a:gd name="T79" fmla="*/ 779 h 8"/>
                  <a:gd name="T80" fmla="*/ 25992 w 7"/>
                  <a:gd name="T81" fmla="*/ 925 h 8"/>
                  <a:gd name="T82" fmla="*/ 25992 w 7"/>
                  <a:gd name="T83" fmla="*/ 779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6" y="6"/>
                    </a:moveTo>
                    <a:cubicBezTo>
                      <a:pt x="6" y="7"/>
                      <a:pt x="5" y="8"/>
                      <a:pt x="4" y="8"/>
                    </a:cubicBezTo>
                    <a:lnTo>
                      <a:pt x="3" y="6"/>
                    </a:lnTo>
                    <a:cubicBezTo>
                      <a:pt x="4" y="6"/>
                      <a:pt x="5" y="6"/>
                      <a:pt x="5" y="5"/>
                    </a:cubicBezTo>
                    <a:lnTo>
                      <a:pt x="6" y="6"/>
                    </a:lnTo>
                    <a:close/>
                    <a:moveTo>
                      <a:pt x="4" y="8"/>
                    </a:moveTo>
                    <a:cubicBezTo>
                      <a:pt x="3" y="8"/>
                      <a:pt x="3" y="8"/>
                      <a:pt x="2" y="8"/>
                    </a:cubicBezTo>
                    <a:lnTo>
                      <a:pt x="3" y="6"/>
                    </a:lnTo>
                    <a:cubicBezTo>
                      <a:pt x="3" y="6"/>
                      <a:pt x="3" y="7"/>
                      <a:pt x="3" y="6"/>
                    </a:cubicBezTo>
                    <a:lnTo>
                      <a:pt x="4" y="8"/>
                    </a:lnTo>
                    <a:close/>
                    <a:moveTo>
                      <a:pt x="2" y="8"/>
                    </a:moveTo>
                    <a:cubicBezTo>
                      <a:pt x="2" y="7"/>
                      <a:pt x="1" y="7"/>
                      <a:pt x="1" y="6"/>
                    </a:cubicBezTo>
                    <a:lnTo>
                      <a:pt x="2" y="6"/>
                    </a:lnTo>
                    <a:cubicBezTo>
                      <a:pt x="2" y="6"/>
                      <a:pt x="2" y="6"/>
                      <a:pt x="3" y="6"/>
                    </a:cubicBezTo>
                    <a:lnTo>
                      <a:pt x="2" y="8"/>
                    </a:lnTo>
                    <a:close/>
                    <a:moveTo>
                      <a:pt x="2" y="6"/>
                    </a:moveTo>
                    <a:lnTo>
                      <a:pt x="2" y="6"/>
                    </a:lnTo>
                    <a:lnTo>
                      <a:pt x="1" y="6"/>
                    </a:lnTo>
                    <a:lnTo>
                      <a:pt x="2" y="6"/>
                    </a:lnTo>
                    <a:close/>
                    <a:moveTo>
                      <a:pt x="1" y="6"/>
                    </a:moveTo>
                    <a:cubicBezTo>
                      <a:pt x="0" y="5"/>
                      <a:pt x="0" y="3"/>
                      <a:pt x="1" y="1"/>
                    </a:cubicBezTo>
                    <a:lnTo>
                      <a:pt x="2" y="1"/>
                    </a:lnTo>
                    <a:cubicBezTo>
                      <a:pt x="1" y="3"/>
                      <a:pt x="1" y="5"/>
                      <a:pt x="2" y="6"/>
                    </a:cubicBezTo>
                    <a:lnTo>
                      <a:pt x="1" y="6"/>
                    </a:lnTo>
                    <a:close/>
                    <a:moveTo>
                      <a:pt x="1" y="1"/>
                    </a:moveTo>
                    <a:lnTo>
                      <a:pt x="1" y="0"/>
                    </a:lnTo>
                    <a:lnTo>
                      <a:pt x="2" y="0"/>
                    </a:lnTo>
                    <a:lnTo>
                      <a:pt x="1" y="1"/>
                    </a:lnTo>
                    <a:close/>
                    <a:moveTo>
                      <a:pt x="2" y="0"/>
                    </a:moveTo>
                    <a:cubicBezTo>
                      <a:pt x="3" y="1"/>
                      <a:pt x="3" y="2"/>
                      <a:pt x="4" y="2"/>
                    </a:cubicBezTo>
                    <a:lnTo>
                      <a:pt x="3" y="4"/>
                    </a:lnTo>
                    <a:cubicBezTo>
                      <a:pt x="3" y="3"/>
                      <a:pt x="2" y="2"/>
                      <a:pt x="1" y="1"/>
                    </a:cubicBezTo>
                    <a:lnTo>
                      <a:pt x="2" y="0"/>
                    </a:lnTo>
                    <a:close/>
                    <a:moveTo>
                      <a:pt x="4" y="2"/>
                    </a:moveTo>
                    <a:cubicBezTo>
                      <a:pt x="5" y="3"/>
                      <a:pt x="5" y="4"/>
                      <a:pt x="6" y="5"/>
                    </a:cubicBezTo>
                    <a:lnTo>
                      <a:pt x="6" y="6"/>
                    </a:lnTo>
                    <a:cubicBezTo>
                      <a:pt x="5" y="5"/>
                      <a:pt x="4" y="4"/>
                      <a:pt x="3" y="4"/>
                    </a:cubicBezTo>
                    <a:lnTo>
                      <a:pt x="4" y="2"/>
                    </a:lnTo>
                    <a:close/>
                    <a:moveTo>
                      <a:pt x="6" y="5"/>
                    </a:moveTo>
                    <a:lnTo>
                      <a:pt x="7" y="5"/>
                    </a:lnTo>
                    <a:lnTo>
                      <a:pt x="6" y="6"/>
                    </a:lnTo>
                    <a:lnTo>
                      <a:pt x="6" y="5"/>
                    </a:lnTo>
                    <a:close/>
                  </a:path>
                </a:pathLst>
              </a:custGeom>
              <a:solidFill>
                <a:srgbClr val="340E70"/>
              </a:solidFill>
              <a:ln>
                <a:noFill/>
              </a:ln>
            </p:spPr>
            <p:txBody>
              <a:bodyPr/>
              <a:lstStyle/>
              <a:p>
                <a:pPr>
                  <a:defRPr/>
                </a:pPr>
                <a:endParaRPr lang="en-US">
                  <a:latin typeface="+mj-lt"/>
                  <a:cs typeface="Arial" charset="0"/>
                </a:endParaRPr>
              </a:p>
            </p:txBody>
          </p:sp>
          <p:sp>
            <p:nvSpPr>
              <p:cNvPr id="96341" name="Freeform 285"/>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42" name="Freeform 286"/>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3" name="Freeform 287"/>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solidFill>
                <a:srgbClr val="FFFFFF"/>
              </a:solidFill>
              <a:ln>
                <a:noFill/>
              </a:ln>
            </p:spPr>
            <p:txBody>
              <a:bodyPr/>
              <a:lstStyle/>
              <a:p>
                <a:pPr>
                  <a:defRPr/>
                </a:pPr>
                <a:endParaRPr lang="en-US">
                  <a:latin typeface="+mj-lt"/>
                  <a:cs typeface="Arial" charset="0"/>
                </a:endParaRPr>
              </a:p>
            </p:txBody>
          </p:sp>
          <p:sp>
            <p:nvSpPr>
              <p:cNvPr id="96344" name="Freeform 288"/>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5" name="Freeform 289"/>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solidFill>
                <a:srgbClr val="FFFFFF"/>
              </a:solidFill>
              <a:ln>
                <a:noFill/>
              </a:ln>
            </p:spPr>
            <p:txBody>
              <a:bodyPr/>
              <a:lstStyle/>
              <a:p>
                <a:pPr>
                  <a:defRPr/>
                </a:pPr>
                <a:endParaRPr lang="en-US">
                  <a:latin typeface="+mj-lt"/>
                  <a:cs typeface="Arial" charset="0"/>
                </a:endParaRPr>
              </a:p>
            </p:txBody>
          </p:sp>
          <p:sp>
            <p:nvSpPr>
              <p:cNvPr id="96346" name="Freeform 290"/>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7" name="Freeform 291"/>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48" name="Freeform 292"/>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49" name="Freeform 293"/>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solidFill>
                <a:srgbClr val="FFFFFF"/>
              </a:solidFill>
              <a:ln>
                <a:noFill/>
              </a:ln>
            </p:spPr>
            <p:txBody>
              <a:bodyPr/>
              <a:lstStyle/>
              <a:p>
                <a:pPr>
                  <a:defRPr/>
                </a:pPr>
                <a:endParaRPr lang="en-US">
                  <a:latin typeface="+mj-lt"/>
                  <a:cs typeface="Arial" charset="0"/>
                </a:endParaRPr>
              </a:p>
            </p:txBody>
          </p:sp>
          <p:sp>
            <p:nvSpPr>
              <p:cNvPr id="96350" name="Freeform 294"/>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1" name="Freeform 295"/>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solidFill>
                <a:srgbClr val="FFFFFF"/>
              </a:solidFill>
              <a:ln>
                <a:noFill/>
              </a:ln>
            </p:spPr>
            <p:txBody>
              <a:bodyPr/>
              <a:lstStyle/>
              <a:p>
                <a:pPr>
                  <a:defRPr/>
                </a:pPr>
                <a:endParaRPr lang="en-US">
                  <a:latin typeface="+mj-lt"/>
                  <a:cs typeface="Arial" charset="0"/>
                </a:endParaRPr>
              </a:p>
            </p:txBody>
          </p:sp>
          <p:sp>
            <p:nvSpPr>
              <p:cNvPr id="96352" name="Freeform 296"/>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3" name="Freeform 297"/>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solidFill>
                <a:srgbClr val="340E70"/>
              </a:solidFill>
              <a:ln>
                <a:noFill/>
              </a:ln>
            </p:spPr>
            <p:txBody>
              <a:bodyPr/>
              <a:lstStyle/>
              <a:p>
                <a:pPr>
                  <a:defRPr/>
                </a:pPr>
                <a:endParaRPr lang="en-US">
                  <a:latin typeface="+mj-lt"/>
                  <a:cs typeface="Arial" charset="0"/>
                </a:endParaRPr>
              </a:p>
            </p:txBody>
          </p:sp>
          <p:sp>
            <p:nvSpPr>
              <p:cNvPr id="96354" name="Freeform 298"/>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5" name="Freeform 299"/>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solidFill>
                <a:srgbClr val="340E70"/>
              </a:solidFill>
              <a:ln>
                <a:noFill/>
              </a:ln>
            </p:spPr>
            <p:txBody>
              <a:bodyPr/>
              <a:lstStyle/>
              <a:p>
                <a:pPr>
                  <a:defRPr/>
                </a:pPr>
                <a:endParaRPr lang="en-US">
                  <a:latin typeface="+mj-lt"/>
                  <a:cs typeface="Arial" charset="0"/>
                </a:endParaRPr>
              </a:p>
            </p:txBody>
          </p:sp>
          <p:sp>
            <p:nvSpPr>
              <p:cNvPr id="96356" name="Freeform 300"/>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7" name="Freeform 301"/>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solidFill>
                <a:srgbClr val="FFFFFF"/>
              </a:solidFill>
              <a:ln>
                <a:noFill/>
              </a:ln>
            </p:spPr>
            <p:txBody>
              <a:bodyPr/>
              <a:lstStyle/>
              <a:p>
                <a:pPr>
                  <a:defRPr/>
                </a:pPr>
                <a:endParaRPr lang="en-US">
                  <a:latin typeface="+mj-lt"/>
                  <a:cs typeface="Arial" charset="0"/>
                </a:endParaRPr>
              </a:p>
            </p:txBody>
          </p:sp>
          <p:sp>
            <p:nvSpPr>
              <p:cNvPr id="96358" name="Freeform 302"/>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59" name="Freeform 303"/>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solidFill>
                <a:srgbClr val="FFFFFF"/>
              </a:solidFill>
              <a:ln>
                <a:noFill/>
              </a:ln>
            </p:spPr>
            <p:txBody>
              <a:bodyPr/>
              <a:lstStyle/>
              <a:p>
                <a:pPr>
                  <a:defRPr/>
                </a:pPr>
                <a:endParaRPr lang="en-US">
                  <a:latin typeface="+mj-lt"/>
                  <a:cs typeface="Arial" charset="0"/>
                </a:endParaRPr>
              </a:p>
            </p:txBody>
          </p:sp>
          <p:sp>
            <p:nvSpPr>
              <p:cNvPr id="96360" name="Freeform 304"/>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1" name="Freeform 305"/>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solidFill>
                <a:srgbClr val="FFFFFF"/>
              </a:solidFill>
              <a:ln>
                <a:noFill/>
              </a:ln>
            </p:spPr>
            <p:txBody>
              <a:bodyPr/>
              <a:lstStyle/>
              <a:p>
                <a:pPr>
                  <a:defRPr/>
                </a:pPr>
                <a:endParaRPr lang="en-US">
                  <a:latin typeface="+mj-lt"/>
                  <a:cs typeface="Arial" charset="0"/>
                </a:endParaRPr>
              </a:p>
            </p:txBody>
          </p:sp>
          <p:sp>
            <p:nvSpPr>
              <p:cNvPr id="96362" name="Freeform 306"/>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3" name="Freeform 307"/>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solidFill>
                <a:srgbClr val="FFFFFF"/>
              </a:solidFill>
              <a:ln>
                <a:noFill/>
              </a:ln>
            </p:spPr>
            <p:txBody>
              <a:bodyPr/>
              <a:lstStyle/>
              <a:p>
                <a:pPr>
                  <a:defRPr/>
                </a:pPr>
                <a:endParaRPr lang="en-US">
                  <a:latin typeface="+mj-lt"/>
                  <a:cs typeface="Arial" charset="0"/>
                </a:endParaRPr>
              </a:p>
            </p:txBody>
          </p:sp>
          <p:sp>
            <p:nvSpPr>
              <p:cNvPr id="96364" name="Freeform 308"/>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5" name="Freeform 309"/>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solidFill>
                <a:srgbClr val="FFFFFF"/>
              </a:solidFill>
              <a:ln>
                <a:noFill/>
              </a:ln>
            </p:spPr>
            <p:txBody>
              <a:bodyPr/>
              <a:lstStyle/>
              <a:p>
                <a:pPr>
                  <a:defRPr/>
                </a:pPr>
                <a:endParaRPr lang="en-US">
                  <a:latin typeface="+mj-lt"/>
                  <a:cs typeface="Arial" charset="0"/>
                </a:endParaRPr>
              </a:p>
            </p:txBody>
          </p:sp>
          <p:sp>
            <p:nvSpPr>
              <p:cNvPr id="96366" name="Freeform 310"/>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67" name="Freeform 311"/>
              <p:cNvSpPr>
                <a:spLocks/>
              </p:cNvSpPr>
              <p:nvPr/>
            </p:nvSpPr>
            <p:spPr bwMode="auto">
              <a:xfrm>
                <a:off x="5339" y="4244"/>
                <a:ext cx="114" cy="43"/>
              </a:xfrm>
              <a:custGeom>
                <a:avLst/>
                <a:gdLst>
                  <a:gd name="T0" fmla="*/ 30243 w 7"/>
                  <a:gd name="T1" fmla="*/ 634 h 8"/>
                  <a:gd name="T2" fmla="*/ 8745 w 7"/>
                  <a:gd name="T3" fmla="*/ 1242 h 8"/>
                  <a:gd name="T4" fmla="*/ 30243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0"/>
                      <a:pt x="0" y="3"/>
                      <a:pt x="2" y="8"/>
                    </a:cubicBezTo>
                    <a:cubicBezTo>
                      <a:pt x="4" y="7"/>
                      <a:pt x="5" y="5"/>
                      <a:pt x="7" y="4"/>
                    </a:cubicBezTo>
                    <a:close/>
                  </a:path>
                </a:pathLst>
              </a:custGeom>
              <a:solidFill>
                <a:srgbClr val="FFFFFF"/>
              </a:solidFill>
              <a:ln>
                <a:noFill/>
              </a:ln>
            </p:spPr>
            <p:txBody>
              <a:bodyPr/>
              <a:lstStyle/>
              <a:p>
                <a:pPr>
                  <a:defRPr/>
                </a:pPr>
                <a:endParaRPr lang="en-US">
                  <a:latin typeface="+mj-lt"/>
                  <a:cs typeface="Arial" charset="0"/>
                </a:endParaRPr>
              </a:p>
            </p:txBody>
          </p:sp>
          <p:sp>
            <p:nvSpPr>
              <p:cNvPr id="96368" name="Freeform 312"/>
              <p:cNvSpPr>
                <a:spLocks noEditPoints="1"/>
              </p:cNvSpPr>
              <p:nvPr/>
            </p:nvSpPr>
            <p:spPr bwMode="auto">
              <a:xfrm>
                <a:off x="5356" y="4250"/>
                <a:ext cx="114" cy="42"/>
              </a:xfrm>
              <a:custGeom>
                <a:avLst/>
                <a:gdLst>
                  <a:gd name="T0" fmla="*/ 21481 w 7"/>
                  <a:gd name="T1" fmla="*/ 441 h 8"/>
                  <a:gd name="T2" fmla="*/ 12996 w 7"/>
                  <a:gd name="T3" fmla="*/ 305 h 8"/>
                  <a:gd name="T4" fmla="*/ 17247 w 7"/>
                  <a:gd name="T5" fmla="*/ 0 h 8"/>
                  <a:gd name="T6" fmla="*/ 25992 w 7"/>
                  <a:gd name="T7" fmla="*/ 305 h 8"/>
                  <a:gd name="T8" fmla="*/ 21481 w 7"/>
                  <a:gd name="T9" fmla="*/ 441 h 8"/>
                  <a:gd name="T10" fmla="*/ 12996 w 7"/>
                  <a:gd name="T11" fmla="*/ 305 h 8"/>
                  <a:gd name="T12" fmla="*/ 12996 w 7"/>
                  <a:gd name="T13" fmla="*/ 305 h 8"/>
                  <a:gd name="T14" fmla="*/ 8745 w 7"/>
                  <a:gd name="T15" fmla="*/ 0 h 8"/>
                  <a:gd name="T16" fmla="*/ 17247 w 7"/>
                  <a:gd name="T17" fmla="*/ 0 h 8"/>
                  <a:gd name="T18" fmla="*/ 12996 w 7"/>
                  <a:gd name="T19" fmla="*/ 305 h 8"/>
                  <a:gd name="T20" fmla="*/ 12996 w 7"/>
                  <a:gd name="T21" fmla="*/ 305 h 8"/>
                  <a:gd name="T22" fmla="*/ 8745 w 7"/>
                  <a:gd name="T23" fmla="*/ 305 h 8"/>
                  <a:gd name="T24" fmla="*/ 4251 w 7"/>
                  <a:gd name="T25" fmla="*/ 305 h 8"/>
                  <a:gd name="T26" fmla="*/ 8745 w 7"/>
                  <a:gd name="T27" fmla="*/ 0 h 8"/>
                  <a:gd name="T28" fmla="*/ 12996 w 7"/>
                  <a:gd name="T29" fmla="*/ 305 h 8"/>
                  <a:gd name="T30" fmla="*/ 8745 w 7"/>
                  <a:gd name="T31" fmla="*/ 305 h 8"/>
                  <a:gd name="T32" fmla="*/ 8745 w 7"/>
                  <a:gd name="T33" fmla="*/ 305 h 8"/>
                  <a:gd name="T34" fmla="*/ 4251 w 7"/>
                  <a:gd name="T35" fmla="*/ 305 h 8"/>
                  <a:gd name="T36" fmla="*/ 8745 w 7"/>
                  <a:gd name="T37" fmla="*/ 305 h 8"/>
                  <a:gd name="T38" fmla="*/ 8745 w 7"/>
                  <a:gd name="T39" fmla="*/ 305 h 8"/>
                  <a:gd name="T40" fmla="*/ 8745 w 7"/>
                  <a:gd name="T41" fmla="*/ 1019 h 8"/>
                  <a:gd name="T42" fmla="*/ 4251 w 7"/>
                  <a:gd name="T43" fmla="*/ 1019 h 8"/>
                  <a:gd name="T44" fmla="*/ 4251 w 7"/>
                  <a:gd name="T45" fmla="*/ 305 h 8"/>
                  <a:gd name="T46" fmla="*/ 8745 w 7"/>
                  <a:gd name="T47" fmla="*/ 305 h 8"/>
                  <a:gd name="T48" fmla="*/ 8745 w 7"/>
                  <a:gd name="T49" fmla="*/ 1160 h 8"/>
                  <a:gd name="T50" fmla="*/ 4251 w 7"/>
                  <a:gd name="T51" fmla="*/ 1160 h 8"/>
                  <a:gd name="T52" fmla="*/ 4251 w 7"/>
                  <a:gd name="T53" fmla="*/ 1019 h 8"/>
                  <a:gd name="T54" fmla="*/ 4251 w 7"/>
                  <a:gd name="T55" fmla="*/ 1019 h 8"/>
                  <a:gd name="T56" fmla="*/ 8745 w 7"/>
                  <a:gd name="T57" fmla="*/ 1160 h 8"/>
                  <a:gd name="T58" fmla="*/ 4251 w 7"/>
                  <a:gd name="T59" fmla="*/ 1019 h 8"/>
                  <a:gd name="T60" fmla="*/ 12996 w 7"/>
                  <a:gd name="T61" fmla="*/ 578 h 8"/>
                  <a:gd name="T62" fmla="*/ 17247 w 7"/>
                  <a:gd name="T63" fmla="*/ 882 h 8"/>
                  <a:gd name="T64" fmla="*/ 8745 w 7"/>
                  <a:gd name="T65" fmla="*/ 1160 h 8"/>
                  <a:gd name="T66" fmla="*/ 4251 w 7"/>
                  <a:gd name="T67" fmla="*/ 1019 h 8"/>
                  <a:gd name="T68" fmla="*/ 12996 w 7"/>
                  <a:gd name="T69" fmla="*/ 578 h 8"/>
                  <a:gd name="T70" fmla="*/ 25992 w 7"/>
                  <a:gd name="T71" fmla="*/ 305 h 8"/>
                  <a:gd name="T72" fmla="*/ 25992 w 7"/>
                  <a:gd name="T73" fmla="*/ 441 h 8"/>
                  <a:gd name="T74" fmla="*/ 17247 w 7"/>
                  <a:gd name="T75" fmla="*/ 882 h 8"/>
                  <a:gd name="T76" fmla="*/ 12996 w 7"/>
                  <a:gd name="T77" fmla="*/ 578 h 8"/>
                  <a:gd name="T78" fmla="*/ 25992 w 7"/>
                  <a:gd name="T79" fmla="*/ 305 h 8"/>
                  <a:gd name="T80" fmla="*/ 30243 w 7"/>
                  <a:gd name="T81" fmla="*/ 441 h 8"/>
                  <a:gd name="T82" fmla="*/ 25992 w 7"/>
                  <a:gd name="T83" fmla="*/ 441 h 8"/>
                  <a:gd name="T84" fmla="*/ 25992 w 7"/>
                  <a:gd name="T85" fmla="*/ 441 h 8"/>
                  <a:gd name="T86" fmla="*/ 25992 w 7"/>
                  <a:gd name="T87" fmla="*/ 30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5" y="3"/>
                    </a:moveTo>
                    <a:cubicBezTo>
                      <a:pt x="5" y="2"/>
                      <a:pt x="4" y="2"/>
                      <a:pt x="3" y="2"/>
                    </a:cubicBezTo>
                    <a:lnTo>
                      <a:pt x="4" y="0"/>
                    </a:lnTo>
                    <a:cubicBezTo>
                      <a:pt x="5" y="0"/>
                      <a:pt x="6" y="1"/>
                      <a:pt x="6" y="2"/>
                    </a:cubicBezTo>
                    <a:lnTo>
                      <a:pt x="5" y="3"/>
                    </a:lnTo>
                    <a:close/>
                    <a:moveTo>
                      <a:pt x="3" y="2"/>
                    </a:moveTo>
                    <a:cubicBezTo>
                      <a:pt x="3" y="1"/>
                      <a:pt x="3" y="2"/>
                      <a:pt x="3" y="2"/>
                    </a:cubicBezTo>
                    <a:lnTo>
                      <a:pt x="2" y="0"/>
                    </a:lnTo>
                    <a:cubicBezTo>
                      <a:pt x="3" y="0"/>
                      <a:pt x="3" y="0"/>
                      <a:pt x="4" y="0"/>
                    </a:cubicBezTo>
                    <a:lnTo>
                      <a:pt x="3" y="2"/>
                    </a:lnTo>
                    <a:close/>
                    <a:moveTo>
                      <a:pt x="3" y="2"/>
                    </a:moveTo>
                    <a:cubicBezTo>
                      <a:pt x="2" y="2"/>
                      <a:pt x="2" y="2"/>
                      <a:pt x="2" y="2"/>
                    </a:cubicBezTo>
                    <a:lnTo>
                      <a:pt x="1" y="2"/>
                    </a:lnTo>
                    <a:cubicBezTo>
                      <a:pt x="1" y="1"/>
                      <a:pt x="2" y="1"/>
                      <a:pt x="2" y="0"/>
                    </a:cubicBezTo>
                    <a:lnTo>
                      <a:pt x="3" y="2"/>
                    </a:lnTo>
                    <a:close/>
                    <a:moveTo>
                      <a:pt x="2" y="2"/>
                    </a:moveTo>
                    <a:lnTo>
                      <a:pt x="2" y="2"/>
                    </a:lnTo>
                    <a:lnTo>
                      <a:pt x="1" y="2"/>
                    </a:lnTo>
                    <a:lnTo>
                      <a:pt x="2" y="2"/>
                    </a:lnTo>
                    <a:close/>
                    <a:moveTo>
                      <a:pt x="2" y="2"/>
                    </a:moveTo>
                    <a:cubicBezTo>
                      <a:pt x="1" y="3"/>
                      <a:pt x="1" y="5"/>
                      <a:pt x="2" y="7"/>
                    </a:cubicBezTo>
                    <a:lnTo>
                      <a:pt x="1" y="7"/>
                    </a:lnTo>
                    <a:cubicBezTo>
                      <a:pt x="0" y="5"/>
                      <a:pt x="0" y="3"/>
                      <a:pt x="1" y="2"/>
                    </a:cubicBezTo>
                    <a:lnTo>
                      <a:pt x="2" y="2"/>
                    </a:lnTo>
                    <a:close/>
                    <a:moveTo>
                      <a:pt x="2" y="8"/>
                    </a:moveTo>
                    <a:lnTo>
                      <a:pt x="1" y="8"/>
                    </a:lnTo>
                    <a:lnTo>
                      <a:pt x="1" y="7"/>
                    </a:lnTo>
                    <a:lnTo>
                      <a:pt x="2" y="8"/>
                    </a:lnTo>
                    <a:close/>
                    <a:moveTo>
                      <a:pt x="1" y="7"/>
                    </a:moveTo>
                    <a:cubicBezTo>
                      <a:pt x="2" y="6"/>
                      <a:pt x="3" y="5"/>
                      <a:pt x="3" y="4"/>
                    </a:cubicBezTo>
                    <a:lnTo>
                      <a:pt x="4" y="6"/>
                    </a:lnTo>
                    <a:cubicBezTo>
                      <a:pt x="3" y="6"/>
                      <a:pt x="3" y="7"/>
                      <a:pt x="2" y="8"/>
                    </a:cubicBezTo>
                    <a:lnTo>
                      <a:pt x="1" y="7"/>
                    </a:lnTo>
                    <a:close/>
                    <a:moveTo>
                      <a:pt x="3" y="4"/>
                    </a:moveTo>
                    <a:cubicBezTo>
                      <a:pt x="4" y="4"/>
                      <a:pt x="5" y="3"/>
                      <a:pt x="6" y="2"/>
                    </a:cubicBezTo>
                    <a:lnTo>
                      <a:pt x="6" y="3"/>
                    </a:lnTo>
                    <a:cubicBezTo>
                      <a:pt x="5" y="4"/>
                      <a:pt x="5" y="5"/>
                      <a:pt x="4" y="6"/>
                    </a:cubicBezTo>
                    <a:lnTo>
                      <a:pt x="3" y="4"/>
                    </a:lnTo>
                    <a:close/>
                    <a:moveTo>
                      <a:pt x="6" y="2"/>
                    </a:moveTo>
                    <a:lnTo>
                      <a:pt x="7" y="3"/>
                    </a:lnTo>
                    <a:lnTo>
                      <a:pt x="6" y="3"/>
                    </a:lnTo>
                    <a:lnTo>
                      <a:pt x="6" y="2"/>
                    </a:lnTo>
                    <a:close/>
                  </a:path>
                </a:pathLst>
              </a:custGeom>
              <a:solidFill>
                <a:srgbClr val="340E70"/>
              </a:solidFill>
              <a:ln>
                <a:noFill/>
              </a:ln>
            </p:spPr>
            <p:txBody>
              <a:bodyPr/>
              <a:lstStyle/>
              <a:p>
                <a:pPr>
                  <a:defRPr/>
                </a:pPr>
                <a:endParaRPr lang="en-US">
                  <a:latin typeface="+mj-lt"/>
                  <a:cs typeface="Arial" charset="0"/>
                </a:endParaRPr>
              </a:p>
            </p:txBody>
          </p:sp>
          <p:sp>
            <p:nvSpPr>
              <p:cNvPr id="96369" name="Freeform 313"/>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solidFill>
                <a:srgbClr val="FFFFFF"/>
              </a:solidFill>
              <a:ln>
                <a:noFill/>
              </a:ln>
            </p:spPr>
            <p:txBody>
              <a:bodyPr/>
              <a:lstStyle/>
              <a:p>
                <a:pPr>
                  <a:defRPr/>
                </a:pPr>
                <a:endParaRPr lang="en-US">
                  <a:latin typeface="+mj-lt"/>
                  <a:cs typeface="Arial" charset="0"/>
                </a:endParaRPr>
              </a:p>
            </p:txBody>
          </p:sp>
          <p:sp>
            <p:nvSpPr>
              <p:cNvPr id="96370" name="Freeform 314"/>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1" name="Freeform 315"/>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solidFill>
                <a:srgbClr val="FFFFFF"/>
              </a:solidFill>
              <a:ln>
                <a:noFill/>
              </a:ln>
            </p:spPr>
            <p:txBody>
              <a:bodyPr/>
              <a:lstStyle/>
              <a:p>
                <a:pPr>
                  <a:defRPr/>
                </a:pPr>
                <a:endParaRPr lang="en-US">
                  <a:latin typeface="+mj-lt"/>
                  <a:cs typeface="Arial" charset="0"/>
                </a:endParaRPr>
              </a:p>
            </p:txBody>
          </p:sp>
          <p:sp>
            <p:nvSpPr>
              <p:cNvPr id="96372" name="Freeform 316"/>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3" name="Freeform 317"/>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solidFill>
                <a:srgbClr val="FFFFFF"/>
              </a:solidFill>
              <a:ln>
                <a:noFill/>
              </a:ln>
            </p:spPr>
            <p:txBody>
              <a:bodyPr/>
              <a:lstStyle/>
              <a:p>
                <a:pPr>
                  <a:defRPr/>
                </a:pPr>
                <a:endParaRPr lang="en-US">
                  <a:latin typeface="+mj-lt"/>
                  <a:cs typeface="Arial" charset="0"/>
                </a:endParaRPr>
              </a:p>
            </p:txBody>
          </p:sp>
          <p:sp>
            <p:nvSpPr>
              <p:cNvPr id="96374" name="Freeform 318"/>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5" name="Freeform 319"/>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solidFill>
                <a:srgbClr val="FFFFFF"/>
              </a:solidFill>
              <a:ln>
                <a:noFill/>
              </a:ln>
            </p:spPr>
            <p:txBody>
              <a:bodyPr/>
              <a:lstStyle/>
              <a:p>
                <a:pPr>
                  <a:defRPr/>
                </a:pPr>
                <a:endParaRPr lang="en-US">
                  <a:latin typeface="+mj-lt"/>
                  <a:cs typeface="Arial" charset="0"/>
                </a:endParaRPr>
              </a:p>
            </p:txBody>
          </p:sp>
          <p:sp>
            <p:nvSpPr>
              <p:cNvPr id="96376" name="Freeform 320"/>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7" name="Freeform 321"/>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solidFill>
                <a:srgbClr val="FFFFFF"/>
              </a:solidFill>
              <a:ln>
                <a:noFill/>
              </a:ln>
            </p:spPr>
            <p:txBody>
              <a:bodyPr/>
              <a:lstStyle/>
              <a:p>
                <a:pPr>
                  <a:defRPr/>
                </a:pPr>
                <a:endParaRPr lang="en-US">
                  <a:latin typeface="+mj-lt"/>
                  <a:cs typeface="Arial" charset="0"/>
                </a:endParaRPr>
              </a:p>
            </p:txBody>
          </p:sp>
          <p:sp>
            <p:nvSpPr>
              <p:cNvPr id="96378" name="Freeform 322"/>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79" name="Freeform 323"/>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solidFill>
                <a:srgbClr val="FFFFFF"/>
              </a:solidFill>
              <a:ln>
                <a:noFill/>
              </a:ln>
            </p:spPr>
            <p:txBody>
              <a:bodyPr/>
              <a:lstStyle/>
              <a:p>
                <a:pPr>
                  <a:defRPr/>
                </a:pPr>
                <a:endParaRPr lang="en-US">
                  <a:latin typeface="+mj-lt"/>
                  <a:cs typeface="Arial" charset="0"/>
                </a:endParaRPr>
              </a:p>
            </p:txBody>
          </p:sp>
          <p:sp>
            <p:nvSpPr>
              <p:cNvPr id="96380" name="Freeform 324"/>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noFill/>
              <a:ln w="0">
                <a:solidFill>
                  <a:srgbClr val="340E70"/>
                </a:solidFill>
                <a:prstDash val="solid"/>
                <a:round/>
                <a:headEnd/>
                <a:tailEnd/>
              </a:ln>
            </p:spPr>
            <p:txBody>
              <a:bodyPr/>
              <a:lstStyle/>
              <a:p>
                <a:pPr>
                  <a:defRPr/>
                </a:pPr>
                <a:endParaRPr lang="en-US">
                  <a:latin typeface="+mj-lt"/>
                  <a:cs typeface="Arial" charset="0"/>
                </a:endParaRPr>
              </a:p>
            </p:txBody>
          </p:sp>
          <p:sp>
            <p:nvSpPr>
              <p:cNvPr id="96381" name="Freeform 325"/>
              <p:cNvSpPr>
                <a:spLocks noEditPoints="1"/>
              </p:cNvSpPr>
              <p:nvPr/>
            </p:nvSpPr>
            <p:spPr bwMode="auto">
              <a:xfrm>
                <a:off x="101" y="474"/>
                <a:ext cx="5516" cy="3897"/>
              </a:xfrm>
              <a:custGeom>
                <a:avLst/>
                <a:gdLst>
                  <a:gd name="T0" fmla="*/ 264996 w 338"/>
                  <a:gd name="T1" fmla="*/ 0 h 738"/>
                  <a:gd name="T2" fmla="*/ 1212590 w 338"/>
                  <a:gd name="T3" fmla="*/ 0 h 738"/>
                  <a:gd name="T4" fmla="*/ 1212590 w 338"/>
                  <a:gd name="T5" fmla="*/ 444 h 738"/>
                  <a:gd name="T6" fmla="*/ 264996 w 338"/>
                  <a:gd name="T7" fmla="*/ 444 h 738"/>
                  <a:gd name="T8" fmla="*/ 264996 w 338"/>
                  <a:gd name="T9" fmla="*/ 0 h 738"/>
                  <a:gd name="T10" fmla="*/ 1469067 w 338"/>
                  <a:gd name="T11" fmla="*/ 10735 h 738"/>
                  <a:gd name="T12" fmla="*/ 1469067 w 338"/>
                  <a:gd name="T13" fmla="*/ 97927 h 738"/>
                  <a:gd name="T14" fmla="*/ 1460271 w 338"/>
                  <a:gd name="T15" fmla="*/ 97927 h 738"/>
                  <a:gd name="T16" fmla="*/ 1460271 w 338"/>
                  <a:gd name="T17" fmla="*/ 10735 h 738"/>
                  <a:gd name="T18" fmla="*/ 1469067 w 338"/>
                  <a:gd name="T19" fmla="*/ 10735 h 738"/>
                  <a:gd name="T20" fmla="*/ 1208330 w 338"/>
                  <a:gd name="T21" fmla="*/ 108662 h 738"/>
                  <a:gd name="T22" fmla="*/ 260737 w 338"/>
                  <a:gd name="T23" fmla="*/ 108662 h 738"/>
                  <a:gd name="T24" fmla="*/ 260737 w 338"/>
                  <a:gd name="T25" fmla="*/ 108218 h 738"/>
                  <a:gd name="T26" fmla="*/ 1208330 w 338"/>
                  <a:gd name="T27" fmla="*/ 108218 h 738"/>
                  <a:gd name="T28" fmla="*/ 1208330 w 338"/>
                  <a:gd name="T29" fmla="*/ 108662 h 738"/>
                  <a:gd name="T30" fmla="*/ 0 w 338"/>
                  <a:gd name="T31" fmla="*/ 97483 h 738"/>
                  <a:gd name="T32" fmla="*/ 0 w 338"/>
                  <a:gd name="T33" fmla="*/ 10735 h 738"/>
                  <a:gd name="T34" fmla="*/ 8796 w 338"/>
                  <a:gd name="T35" fmla="*/ 10735 h 738"/>
                  <a:gd name="T36" fmla="*/ 8796 w 338"/>
                  <a:gd name="T37" fmla="*/ 97483 h 738"/>
                  <a:gd name="T38" fmla="*/ 0 w 338"/>
                  <a:gd name="T39" fmla="*/ 97483 h 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8" h="738">
                    <a:moveTo>
                      <a:pt x="61" y="0"/>
                    </a:moveTo>
                    <a:lnTo>
                      <a:pt x="279" y="0"/>
                    </a:lnTo>
                    <a:lnTo>
                      <a:pt x="279" y="3"/>
                    </a:lnTo>
                    <a:lnTo>
                      <a:pt x="61" y="3"/>
                    </a:lnTo>
                    <a:lnTo>
                      <a:pt x="61" y="0"/>
                    </a:lnTo>
                    <a:close/>
                    <a:moveTo>
                      <a:pt x="338" y="73"/>
                    </a:moveTo>
                    <a:lnTo>
                      <a:pt x="338" y="665"/>
                    </a:lnTo>
                    <a:lnTo>
                      <a:pt x="336" y="665"/>
                    </a:lnTo>
                    <a:lnTo>
                      <a:pt x="336" y="73"/>
                    </a:lnTo>
                    <a:lnTo>
                      <a:pt x="338" y="73"/>
                    </a:lnTo>
                    <a:close/>
                    <a:moveTo>
                      <a:pt x="278" y="738"/>
                    </a:moveTo>
                    <a:lnTo>
                      <a:pt x="60" y="738"/>
                    </a:lnTo>
                    <a:lnTo>
                      <a:pt x="60" y="735"/>
                    </a:lnTo>
                    <a:lnTo>
                      <a:pt x="278" y="735"/>
                    </a:lnTo>
                    <a:lnTo>
                      <a:pt x="278" y="738"/>
                    </a:lnTo>
                    <a:close/>
                    <a:moveTo>
                      <a:pt x="0" y="662"/>
                    </a:moveTo>
                    <a:lnTo>
                      <a:pt x="0" y="73"/>
                    </a:lnTo>
                    <a:lnTo>
                      <a:pt x="2" y="73"/>
                    </a:lnTo>
                    <a:lnTo>
                      <a:pt x="2" y="662"/>
                    </a:lnTo>
                    <a:lnTo>
                      <a:pt x="0" y="662"/>
                    </a:lnTo>
                    <a:close/>
                  </a:path>
                </a:pathLst>
              </a:custGeom>
              <a:solidFill>
                <a:srgbClr val="340E70"/>
              </a:solidFill>
              <a:ln w="9525">
                <a:solidFill>
                  <a:srgbClr val="0066FF"/>
                </a:solidFill>
                <a:round/>
                <a:headEnd/>
                <a:tailEnd/>
              </a:ln>
            </p:spPr>
            <p:txBody>
              <a:bodyPr/>
              <a:lstStyle/>
              <a:p>
                <a:pPr>
                  <a:defRPr/>
                </a:pPr>
                <a:endParaRPr lang="en-US">
                  <a:latin typeface="+mj-lt"/>
                  <a:cs typeface="Arial" charset="0"/>
                </a:endParaRPr>
              </a:p>
            </p:txBody>
          </p:sp>
        </p:grpSp>
      </p:grpSp>
      <p:sp>
        <p:nvSpPr>
          <p:cNvPr id="96259" name="Text Box 202"/>
          <p:cNvSpPr txBox="1">
            <a:spLocks noChangeArrowheads="1"/>
          </p:cNvSpPr>
          <p:nvPr/>
        </p:nvSpPr>
        <p:spPr bwMode="auto">
          <a:xfrm>
            <a:off x="5314950" y="5124451"/>
            <a:ext cx="11430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0" name="Text Box 203"/>
          <p:cNvSpPr txBox="1">
            <a:spLocks noChangeArrowheads="1"/>
          </p:cNvSpPr>
          <p:nvPr/>
        </p:nvSpPr>
        <p:spPr bwMode="auto">
          <a:xfrm>
            <a:off x="5353050" y="5353051"/>
            <a:ext cx="11430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1" name="Text Box 204"/>
          <p:cNvSpPr txBox="1">
            <a:spLocks noChangeArrowheads="1"/>
          </p:cNvSpPr>
          <p:nvPr/>
        </p:nvSpPr>
        <p:spPr bwMode="auto">
          <a:xfrm>
            <a:off x="5334000" y="5581651"/>
            <a:ext cx="22098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2" name="Text Box 205"/>
          <p:cNvSpPr txBox="1">
            <a:spLocks noChangeArrowheads="1"/>
          </p:cNvSpPr>
          <p:nvPr/>
        </p:nvSpPr>
        <p:spPr bwMode="auto">
          <a:xfrm>
            <a:off x="5353050" y="5905501"/>
            <a:ext cx="22098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3" name="Text Box 120"/>
          <p:cNvSpPr txBox="1">
            <a:spLocks noChangeArrowheads="1"/>
          </p:cNvSpPr>
          <p:nvPr/>
        </p:nvSpPr>
        <p:spPr bwMode="auto">
          <a:xfrm>
            <a:off x="7353300" y="6491289"/>
            <a:ext cx="990600" cy="523875"/>
          </a:xfrm>
          <a:prstGeom prst="rect">
            <a:avLst/>
          </a:prstGeom>
          <a:noFill/>
          <a:ln>
            <a:noFill/>
          </a:ln>
          <a:effec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72019" name="Rectangle 339"/>
          <p:cNvSpPr>
            <a:spLocks noChangeArrowheads="1"/>
          </p:cNvSpPr>
          <p:nvPr/>
        </p:nvSpPr>
        <p:spPr bwMode="auto">
          <a:xfrm>
            <a:off x="4224339" y="188913"/>
            <a:ext cx="3963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600" b="1" i="1">
                <a:latin typeface="Times New Roman" panose="02020603050405020304" pitchFamily="18" charset="0"/>
                <a:cs typeface="Times New Roman" panose="02020603050405020304" pitchFamily="18" charset="0"/>
              </a:rPr>
              <a:t>Có thể em chưa biết</a:t>
            </a:r>
          </a:p>
        </p:txBody>
      </p:sp>
      <p:sp>
        <p:nvSpPr>
          <p:cNvPr id="72020" name="Rectangle 340"/>
          <p:cNvSpPr>
            <a:spLocks noChangeArrowheads="1"/>
          </p:cNvSpPr>
          <p:nvPr/>
        </p:nvSpPr>
        <p:spPr bwMode="auto">
          <a:xfrm>
            <a:off x="1283439" y="977692"/>
            <a:ext cx="1014666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just" eaLnBrk="1" hangingPunct="1">
              <a:buFont typeface="+mj-lt"/>
              <a:buAutoNum type="arabicPeriod"/>
            </a:pPr>
            <a:r>
              <a:rPr lang="en-US" altLang="vi-VN" sz="2800" i="1" dirty="0">
                <a:latin typeface="Times New Roman" panose="02020603050405020304" pitchFamily="18" charset="0"/>
                <a:cs typeface="Times New Roman" panose="02020603050405020304" pitchFamily="18" charset="0"/>
              </a:rPr>
              <a:t>Khi cuộn dây dẫn kín quay trong từ trường thì dòng điện cảm ứng trong cuộn dây đổi chiều đều đặn mỗi vòng quay hai lần. Số vòng quay trong một giây của cuộn dây gọi là tần số của dòng điện xoay chiều, đo bằng đơn vị héc, </a:t>
            </a:r>
            <a:r>
              <a:rPr lang="en-US" altLang="vi-VN" sz="2800" i="1">
                <a:latin typeface="Times New Roman" panose="02020603050405020304" pitchFamily="18" charset="0"/>
                <a:cs typeface="Times New Roman" panose="02020603050405020304" pitchFamily="18" charset="0"/>
              </a:rPr>
              <a:t>kí hiệu Hz</a:t>
            </a:r>
            <a:r>
              <a:rPr lang="en-US" altLang="vi-VN" sz="2800" i="1" dirty="0">
                <a:latin typeface="Times New Roman" panose="02020603050405020304" pitchFamily="18" charset="0"/>
                <a:cs typeface="Times New Roman" panose="02020603050405020304" pitchFamily="18" charset="0"/>
              </a:rPr>
              <a:t>. Ở nước ta, dòng điện trên lưới điện quốc gia được đưa vào ổ lấy điện trong nhà là dòng điện xoay chiều có tần số 50Hz.</a:t>
            </a:r>
          </a:p>
          <a:p>
            <a:pPr marL="514350" indent="-514350" algn="just" eaLnBrk="1" hangingPunct="1">
              <a:buFont typeface="+mj-lt"/>
              <a:buAutoNum type="arabicPeriod"/>
            </a:pPr>
            <a:r>
              <a:rPr lang="en-US" altLang="vi-VN" sz="2800" i="1" dirty="0">
                <a:latin typeface="Times New Roman" panose="02020603050405020304" pitchFamily="18" charset="0"/>
                <a:cs typeface="Times New Roman" panose="02020603050405020304" pitchFamily="18" charset="0"/>
              </a:rPr>
              <a:t>Trên các dụng cụ sử dụng điện thường có ghi AC 220V, AC là chữ viết tắt của từ tiếng Anh alternating currentcos nghĩa là dòng điện xoay chiều, hoặc ghi DC là chữ viết tắt của từ diert current có nghĩa là dòng điện không đổi một chiều</a:t>
            </a:r>
          </a:p>
          <a:p>
            <a:pPr marL="514350" indent="-514350" algn="just" eaLnBrk="1" hangingPunct="1">
              <a:buFont typeface="+mj-lt"/>
              <a:buAutoNum type="arabicPeriod"/>
            </a:pPr>
            <a:r>
              <a:rPr lang="en-US" altLang="vi-VN" sz="2800" i="1" dirty="0">
                <a:latin typeface="Times New Roman" panose="02020603050405020304" pitchFamily="18" charset="0"/>
                <a:cs typeface="Times New Roman" panose="02020603050405020304" pitchFamily="18" charset="0"/>
              </a:rPr>
              <a:t>Các công thức về dòng điện một chiều có thể áp dụng cho một số dụng cụ thông thường dùng dòng điện xoay chiều.</a:t>
            </a:r>
          </a:p>
          <a:p>
            <a:pPr algn="just" eaLnBrk="1" hangingPunct="1"/>
            <a:endParaRPr lang="en-US" alt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872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2019"/>
                                        </p:tgtEl>
                                        <p:attrNameLst>
                                          <p:attrName>style.visibility</p:attrName>
                                        </p:attrNameLst>
                                      </p:cBhvr>
                                      <p:to>
                                        <p:strVal val="visible"/>
                                      </p:to>
                                    </p:set>
                                    <p:animEffect transition="in" filter="circle(in)">
                                      <p:cBhvr>
                                        <p:cTn id="7" dur="900"/>
                                        <p:tgtEl>
                                          <p:spTgt spid="72019"/>
                                        </p:tgtEl>
                                      </p:cBhvr>
                                    </p:animEffect>
                                  </p:childTnLst>
                                </p:cTn>
                              </p:par>
                              <p:par>
                                <p:cTn id="8" presetID="1" presetClass="entr" presetSubtype="0" fill="hold" nodeType="withEffect">
                                  <p:stCondLst>
                                    <p:cond delay="800"/>
                                  </p:stCondLst>
                                  <p:childTnLst>
                                    <p:set>
                                      <p:cBhvr>
                                        <p:cTn id="9" dur="1" fill="hold">
                                          <p:stCondLst>
                                            <p:cond delay="0"/>
                                          </p:stCondLst>
                                        </p:cTn>
                                        <p:tgtEl>
                                          <p:spTgt spid="72020">
                                            <p:txEl>
                                              <p:pRg st="0" end="0"/>
                                            </p:txEl>
                                          </p:spTgt>
                                        </p:tgtEl>
                                        <p:attrNameLst>
                                          <p:attrName>style.visibility</p:attrName>
                                        </p:attrNameLst>
                                      </p:cBhvr>
                                      <p:to>
                                        <p:strVal val="visible"/>
                                      </p:to>
                                    </p:set>
                                  </p:childTnLst>
                                </p:cTn>
                              </p:par>
                              <p:par>
                                <p:cTn id="10" presetID="1" presetClass="entr" presetSubtype="0" fill="hold" nodeType="withEffect">
                                  <p:stCondLst>
                                    <p:cond delay="1300"/>
                                  </p:stCondLst>
                                  <p:childTnLst>
                                    <p:set>
                                      <p:cBhvr>
                                        <p:cTn id="11" dur="1" fill="hold">
                                          <p:stCondLst>
                                            <p:cond delay="0"/>
                                          </p:stCondLst>
                                        </p:cTn>
                                        <p:tgtEl>
                                          <p:spTgt spid="72020">
                                            <p:txEl>
                                              <p:pRg st="1" end="1"/>
                                            </p:txEl>
                                          </p:spTgt>
                                        </p:tgtEl>
                                        <p:attrNameLst>
                                          <p:attrName>style.visibility</p:attrName>
                                        </p:attrNameLst>
                                      </p:cBhvr>
                                      <p:to>
                                        <p:strVal val="visible"/>
                                      </p:to>
                                    </p:set>
                                  </p:childTnLst>
                                </p:cTn>
                              </p:par>
                              <p:par>
                                <p:cTn id="12" presetID="1" presetClass="entr" presetSubtype="0" fill="hold" nodeType="withEffect">
                                  <p:stCondLst>
                                    <p:cond delay="1900"/>
                                  </p:stCondLst>
                                  <p:childTnLst>
                                    <p:set>
                                      <p:cBhvr>
                                        <p:cTn id="13" dur="1" fill="hold">
                                          <p:stCondLst>
                                            <p:cond delay="0"/>
                                          </p:stCondLst>
                                        </p:cTn>
                                        <p:tgtEl>
                                          <p:spTgt spid="720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67" y="0"/>
            <a:ext cx="11191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415652" y="2521059"/>
            <a:ext cx="77792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lgn="l" eaLnBrk="1" hangingPunct="1">
              <a:spcBef>
                <a:spcPct val="50000"/>
              </a:spcBef>
              <a:buFontTx/>
              <a:buChar char="-"/>
            </a:pPr>
            <a:r>
              <a:rPr lang="en-US" altLang="vi-VN" sz="2800" dirty="0">
                <a:latin typeface="Times New Roman" panose="02020603050405020304" pitchFamily="18" charset="0"/>
              </a:rPr>
              <a:t>Học thuộc bài </a:t>
            </a:r>
          </a:p>
          <a:p>
            <a:pPr marL="457200" indent="-457200" algn="l" eaLnBrk="1" hangingPunct="1">
              <a:spcBef>
                <a:spcPct val="50000"/>
              </a:spcBef>
              <a:buFontTx/>
              <a:buChar char="-"/>
            </a:pPr>
            <a:r>
              <a:rPr lang="en-US" altLang="vi-VN" sz="2800" dirty="0">
                <a:latin typeface="Times New Roman" panose="02020603050405020304" pitchFamily="18" charset="0"/>
              </a:rPr>
              <a:t>Làm các bài tập SBT.</a:t>
            </a:r>
          </a:p>
          <a:p>
            <a:pPr marL="457200" indent="-457200" algn="l" eaLnBrk="1" hangingPunct="1">
              <a:spcBef>
                <a:spcPct val="50000"/>
              </a:spcBef>
              <a:buFontTx/>
              <a:buChar char="-"/>
            </a:pPr>
            <a:r>
              <a:rPr lang="en-US" altLang="vi-VN" sz="2800" dirty="0">
                <a:latin typeface="Times New Roman" panose="02020603050405020304" pitchFamily="18" charset="0"/>
              </a:rPr>
              <a:t>Xem trước bài 34: “Máy phát điện xoay chiều”.</a:t>
            </a:r>
          </a:p>
        </p:txBody>
      </p:sp>
      <p:sp>
        <p:nvSpPr>
          <p:cNvPr id="5" name="AutoShape 6"/>
          <p:cNvSpPr>
            <a:spLocks noChangeArrowheads="1"/>
          </p:cNvSpPr>
          <p:nvPr/>
        </p:nvSpPr>
        <p:spPr bwMode="auto">
          <a:xfrm>
            <a:off x="4496997" y="1726335"/>
            <a:ext cx="3968129"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b="1" dirty="0">
                <a:solidFill>
                  <a:srgbClr val="3333FF"/>
                </a:solidFill>
                <a:latin typeface="Times New Roman" panose="02020603050405020304" pitchFamily="18" charset="0"/>
              </a:rPr>
              <a:t>HƯỚNG DẪN VỀ NHÀ</a:t>
            </a:r>
            <a:endParaRPr lang="en-US" altLang="vi-VN" b="1" dirty="0">
              <a:solidFill>
                <a:srgbClr val="FF0000"/>
              </a:solidFill>
            </a:endParaRPr>
          </a:p>
        </p:txBody>
      </p:sp>
    </p:spTree>
    <p:extLst>
      <p:ext uri="{BB962C8B-B14F-4D97-AF65-F5344CB8AC3E}">
        <p14:creationId xmlns:p14="http://schemas.microsoft.com/office/powerpoint/2010/main" val="162808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2164280" y="86646"/>
            <a:ext cx="2243137"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u="sng" dirty="0">
                <a:solidFill>
                  <a:srgbClr val="0000FF"/>
                </a:solidFill>
              </a:rPr>
              <a:t>ĐẶT VẤN ĐỀ</a:t>
            </a:r>
            <a:endParaRPr lang="en-US" altLang="vi-VN" b="1" dirty="0">
              <a:solidFill>
                <a:srgbClr val="FF0000"/>
              </a:solidFill>
            </a:endParaRPr>
          </a:p>
        </p:txBody>
      </p:sp>
      <p:sp>
        <p:nvSpPr>
          <p:cNvPr id="2" name="Cloud Callout 1"/>
          <p:cNvSpPr/>
          <p:nvPr/>
        </p:nvSpPr>
        <p:spPr>
          <a:xfrm>
            <a:off x="7181184" y="696246"/>
            <a:ext cx="5010816" cy="4526918"/>
          </a:xfrm>
          <a:prstGeom prst="cloudCallout">
            <a:avLst>
              <a:gd name="adj1" fmla="val -45680"/>
              <a:gd name="adj2" fmla="val 104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Trên biến thế nguồn có hai chỗ lấy điện ra, một chỗ có kí hiệu DC,  chỗ kia có kí hiệu AC. Các kí hiệu này có ý nghĩa gì?</a:t>
            </a:r>
          </a:p>
        </p:txBody>
      </p:sp>
      <p:pic>
        <p:nvPicPr>
          <p:cNvPr id="5" name="Picture 4"/>
          <p:cNvPicPr>
            <a:picLocks noChangeAspect="1"/>
          </p:cNvPicPr>
          <p:nvPr/>
        </p:nvPicPr>
        <p:blipFill rotWithShape="1">
          <a:blip r:embed="rId2"/>
          <a:srcRect l="35732" t="18126" r="1370" b="25220"/>
          <a:stretch/>
        </p:blipFill>
        <p:spPr>
          <a:xfrm>
            <a:off x="610049" y="1322999"/>
            <a:ext cx="6182436" cy="4703728"/>
          </a:xfrm>
          <a:prstGeom prst="rect">
            <a:avLst/>
          </a:prstGeom>
        </p:spPr>
      </p:pic>
      <p:cxnSp>
        <p:nvCxnSpPr>
          <p:cNvPr id="6" name="Straight Connector 5"/>
          <p:cNvCxnSpPr/>
          <p:nvPr/>
        </p:nvCxnSpPr>
        <p:spPr>
          <a:xfrm flipH="1">
            <a:off x="3285849" y="2677904"/>
            <a:ext cx="4264203" cy="2032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41749" y="2677904"/>
            <a:ext cx="2208303" cy="1866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3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2" descr="background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6536" y="1871626"/>
            <a:ext cx="10084443" cy="395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840941" y="394298"/>
            <a:ext cx="2563812" cy="769441"/>
          </a:xfrm>
          <a:prstGeom prst="rect">
            <a:avLst/>
          </a:prstGeom>
          <a:noFill/>
          <a:ln w="9525">
            <a:noFill/>
            <a:miter lim="800000"/>
            <a:headEnd/>
            <a:tailEnd/>
          </a:ln>
          <a:effectLst/>
        </p:spPr>
        <p:txBody>
          <a:bodyPr>
            <a:spAutoFit/>
          </a:bodyPr>
          <a:lstStyle/>
          <a:p>
            <a:pPr algn="l">
              <a:spcBef>
                <a:spcPct val="50000"/>
              </a:spcBef>
              <a:defRPr/>
            </a:pPr>
            <a:r>
              <a:rPr lang="en-US" sz="4400" b="1" i="1" dirty="0">
                <a:solidFill>
                  <a:srgbClr val="FF0000"/>
                </a:solidFill>
                <a:effectLst>
                  <a:outerShdw blurRad="38100" dist="38100" dir="2700000" algn="tl">
                    <a:srgbClr val="C0C0C0"/>
                  </a:outerShdw>
                </a:effectLst>
                <a:latin typeface="Arial" charset="0"/>
                <a:cs typeface="Arial" charset="0"/>
              </a:rPr>
              <a:t>Tiết 39:</a:t>
            </a:r>
          </a:p>
        </p:txBody>
      </p:sp>
      <p:sp>
        <p:nvSpPr>
          <p:cNvPr id="3079" name="Text Box 7"/>
          <p:cNvSpPr txBox="1">
            <a:spLocks noChangeArrowheads="1"/>
          </p:cNvSpPr>
          <p:nvPr/>
        </p:nvSpPr>
        <p:spPr bwMode="auto">
          <a:xfrm>
            <a:off x="1296536" y="1163739"/>
            <a:ext cx="9009105" cy="707886"/>
          </a:xfrm>
          <a:prstGeom prst="rect">
            <a:avLst/>
          </a:prstGeom>
          <a:noFill/>
          <a:ln w="9525">
            <a:noFill/>
            <a:miter lim="800000"/>
            <a:headEnd/>
            <a:tailEnd/>
          </a:ln>
          <a:effectLst/>
        </p:spPr>
        <p:txBody>
          <a:bodyPr wrap="square">
            <a:spAutoFit/>
          </a:bodyPr>
          <a:lstStyle/>
          <a:p>
            <a:pPr algn="ctr">
              <a:spcBef>
                <a:spcPct val="50000"/>
              </a:spcBef>
            </a:pPr>
            <a:r>
              <a:rPr lang="en-US" sz="40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DÒNG ĐIỆN XOAY CHIỀU</a:t>
            </a:r>
          </a:p>
        </p:txBody>
      </p:sp>
      <p:pic>
        <p:nvPicPr>
          <p:cNvPr id="2" name="Picture 1"/>
          <p:cNvPicPr>
            <a:picLocks noChangeAspect="1"/>
          </p:cNvPicPr>
          <p:nvPr/>
        </p:nvPicPr>
        <p:blipFill rotWithShape="1">
          <a:blip r:embed="rId4"/>
          <a:srcRect l="35732" t="18126" r="1370" b="25220"/>
          <a:stretch/>
        </p:blipFill>
        <p:spPr>
          <a:xfrm>
            <a:off x="3493827" y="2464861"/>
            <a:ext cx="6182436" cy="3235716"/>
          </a:xfrm>
          <a:prstGeom prst="rect">
            <a:avLst/>
          </a:prstGeom>
        </p:spPr>
      </p:pic>
    </p:spTree>
    <p:extLst>
      <p:ext uri="{BB962C8B-B14F-4D97-AF65-F5344CB8AC3E}">
        <p14:creationId xmlns:p14="http://schemas.microsoft.com/office/powerpoint/2010/main" val="221229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35"/>
          <p:cNvSpPr>
            <a:spLocks noChangeArrowheads="1"/>
          </p:cNvSpPr>
          <p:nvPr/>
        </p:nvSpPr>
        <p:spPr bwMode="auto">
          <a:xfrm rot="20820323">
            <a:off x="6863819" y="3574234"/>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 name="Oval 236"/>
          <p:cNvSpPr>
            <a:spLocks noChangeArrowheads="1"/>
          </p:cNvSpPr>
          <p:nvPr/>
        </p:nvSpPr>
        <p:spPr bwMode="auto">
          <a:xfrm rot="20820323">
            <a:off x="6632111" y="3775503"/>
            <a:ext cx="146050" cy="381000"/>
          </a:xfrm>
          <a:prstGeom prst="ellipse">
            <a:avLst/>
          </a:prstGeom>
          <a:solidFill>
            <a:srgbClr val="FF0000"/>
          </a:solidFill>
          <a:ln>
            <a:noFill/>
          </a:ln>
          <a:effectLst/>
        </p:spPr>
        <p:txBody>
          <a:bodyPr wrap="none" anchor="ctr"/>
          <a:lstStyle/>
          <a:p>
            <a:endParaRPr lang="vi-VN"/>
          </a:p>
        </p:txBody>
      </p:sp>
      <p:grpSp>
        <p:nvGrpSpPr>
          <p:cNvPr id="6" name="Group 5"/>
          <p:cNvGrpSpPr/>
          <p:nvPr/>
        </p:nvGrpSpPr>
        <p:grpSpPr>
          <a:xfrm>
            <a:off x="6227305" y="3780640"/>
            <a:ext cx="3810000" cy="2309813"/>
            <a:chOff x="6120329" y="2285608"/>
            <a:chExt cx="3810000" cy="2309813"/>
          </a:xfrm>
        </p:grpSpPr>
        <p:sp>
          <p:nvSpPr>
            <p:cNvPr id="7" name="Text Box 8"/>
            <p:cNvSpPr txBox="1">
              <a:spLocks noChangeArrowheads="1"/>
            </p:cNvSpPr>
            <p:nvPr/>
          </p:nvSpPr>
          <p:spPr bwMode="auto">
            <a:xfrm>
              <a:off x="6579116" y="304760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0000FF"/>
                  </a:solidFill>
                  <a:latin typeface="Times New Roman" panose="02020603050405020304" pitchFamily="18" charset="0"/>
                </a:rPr>
                <a:t>C2:</a:t>
              </a:r>
            </a:p>
          </p:txBody>
        </p:sp>
        <p:sp>
          <p:nvSpPr>
            <p:cNvPr id="8" name="AutoShape 234"/>
            <p:cNvSpPr>
              <a:spLocks noChangeArrowheads="1"/>
            </p:cNvSpPr>
            <p:nvPr/>
          </p:nvSpPr>
          <p:spPr bwMode="auto">
            <a:xfrm>
              <a:off x="6120329" y="351433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Rectangle 237"/>
            <p:cNvSpPr>
              <a:spLocks noChangeArrowheads="1"/>
            </p:cNvSpPr>
            <p:nvPr/>
          </p:nvSpPr>
          <p:spPr bwMode="auto">
            <a:xfrm rot="20820323">
              <a:off x="6467991" y="259040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 name="Rectangle 238"/>
            <p:cNvSpPr>
              <a:spLocks noChangeArrowheads="1"/>
            </p:cNvSpPr>
            <p:nvPr/>
          </p:nvSpPr>
          <p:spPr bwMode="auto">
            <a:xfrm rot="20820323">
              <a:off x="6688654" y="239038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 name="Freeform 239" descr="Small grid"/>
            <p:cNvSpPr>
              <a:spLocks/>
            </p:cNvSpPr>
            <p:nvPr/>
          </p:nvSpPr>
          <p:spPr bwMode="auto">
            <a:xfrm>
              <a:off x="6515616" y="228560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2" name="Freeform 240"/>
            <p:cNvSpPr>
              <a:spLocks/>
            </p:cNvSpPr>
            <p:nvPr/>
          </p:nvSpPr>
          <p:spPr bwMode="auto">
            <a:xfrm>
              <a:off x="7077591" y="261422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Freeform 241"/>
            <p:cNvSpPr>
              <a:spLocks/>
            </p:cNvSpPr>
            <p:nvPr/>
          </p:nvSpPr>
          <p:spPr bwMode="auto">
            <a:xfrm>
              <a:off x="6648967" y="259517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2"/>
            <p:cNvSpPr>
              <a:spLocks noChangeShapeType="1"/>
            </p:cNvSpPr>
            <p:nvPr/>
          </p:nvSpPr>
          <p:spPr bwMode="auto">
            <a:xfrm>
              <a:off x="6953766" y="267613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243"/>
            <p:cNvSpPr>
              <a:spLocks noChangeShapeType="1"/>
            </p:cNvSpPr>
            <p:nvPr/>
          </p:nvSpPr>
          <p:spPr bwMode="auto">
            <a:xfrm flipV="1">
              <a:off x="7106166" y="259993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244"/>
            <p:cNvSpPr>
              <a:spLocks noChangeShapeType="1"/>
            </p:cNvSpPr>
            <p:nvPr/>
          </p:nvSpPr>
          <p:spPr bwMode="auto">
            <a:xfrm flipH="1">
              <a:off x="6839466" y="259358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245"/>
            <p:cNvSpPr>
              <a:spLocks noChangeShapeType="1"/>
            </p:cNvSpPr>
            <p:nvPr/>
          </p:nvSpPr>
          <p:spPr bwMode="auto">
            <a:xfrm flipH="1">
              <a:off x="689661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246"/>
            <p:cNvSpPr>
              <a:spLocks noChangeShapeType="1"/>
            </p:cNvSpPr>
            <p:nvPr/>
          </p:nvSpPr>
          <p:spPr bwMode="auto">
            <a:xfrm flipH="1">
              <a:off x="695376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9" name="Group 247"/>
            <p:cNvGrpSpPr>
              <a:grpSpLocks/>
            </p:cNvGrpSpPr>
            <p:nvPr/>
          </p:nvGrpSpPr>
          <p:grpSpPr bwMode="auto">
            <a:xfrm>
              <a:off x="7004566" y="2587233"/>
              <a:ext cx="495300" cy="387350"/>
              <a:chOff x="2088" y="2536"/>
              <a:chExt cx="312" cy="244"/>
            </a:xfrm>
          </p:grpSpPr>
          <p:sp>
            <p:nvSpPr>
              <p:cNvPr id="110" name="Line 2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1" name="Line 2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 name="Line 2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 name="Group 251"/>
            <p:cNvGrpSpPr>
              <a:grpSpLocks/>
            </p:cNvGrpSpPr>
            <p:nvPr/>
          </p:nvGrpSpPr>
          <p:grpSpPr bwMode="auto">
            <a:xfrm>
              <a:off x="7169666" y="2587233"/>
              <a:ext cx="495300" cy="387350"/>
              <a:chOff x="2088" y="2536"/>
              <a:chExt cx="312" cy="244"/>
            </a:xfrm>
          </p:grpSpPr>
          <p:sp>
            <p:nvSpPr>
              <p:cNvPr id="107" name="Line 2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2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2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 name="Group 255"/>
            <p:cNvGrpSpPr>
              <a:grpSpLocks/>
            </p:cNvGrpSpPr>
            <p:nvPr/>
          </p:nvGrpSpPr>
          <p:grpSpPr bwMode="auto">
            <a:xfrm>
              <a:off x="7334766" y="2587233"/>
              <a:ext cx="495300" cy="387350"/>
              <a:chOff x="2088" y="2536"/>
              <a:chExt cx="312" cy="244"/>
            </a:xfrm>
          </p:grpSpPr>
          <p:sp>
            <p:nvSpPr>
              <p:cNvPr id="104" name="Line 2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2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2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2" name="Group 259"/>
            <p:cNvGrpSpPr>
              <a:grpSpLocks/>
            </p:cNvGrpSpPr>
            <p:nvPr/>
          </p:nvGrpSpPr>
          <p:grpSpPr bwMode="auto">
            <a:xfrm>
              <a:off x="6791841" y="2779320"/>
              <a:ext cx="190500" cy="185738"/>
              <a:chOff x="1946" y="2181"/>
              <a:chExt cx="120" cy="117"/>
            </a:xfrm>
          </p:grpSpPr>
          <p:sp>
            <p:nvSpPr>
              <p:cNvPr id="102" name="Line 260"/>
              <p:cNvSpPr>
                <a:spLocks noChangeShapeType="1"/>
              </p:cNvSpPr>
              <p:nvPr/>
            </p:nvSpPr>
            <p:spPr bwMode="auto">
              <a:xfrm flipH="1">
                <a:off x="1946" y="2181"/>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261"/>
              <p:cNvSpPr>
                <a:spLocks noChangeShapeType="1"/>
              </p:cNvSpPr>
              <p:nvPr/>
            </p:nvSpPr>
            <p:spPr bwMode="auto">
              <a:xfrm flipH="1">
                <a:off x="1985" y="2182"/>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3" name="Line 262"/>
            <p:cNvSpPr>
              <a:spLocks noChangeShapeType="1"/>
            </p:cNvSpPr>
            <p:nvPr/>
          </p:nvSpPr>
          <p:spPr bwMode="auto">
            <a:xfrm>
              <a:off x="6606104" y="259517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63"/>
            <p:cNvSpPr>
              <a:spLocks noChangeShapeType="1"/>
            </p:cNvSpPr>
            <p:nvPr/>
          </p:nvSpPr>
          <p:spPr bwMode="auto">
            <a:xfrm>
              <a:off x="6680716" y="257929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264"/>
            <p:cNvSpPr>
              <a:spLocks noChangeArrowheads="1"/>
            </p:cNvSpPr>
            <p:nvPr/>
          </p:nvSpPr>
          <p:spPr bwMode="auto">
            <a:xfrm rot="20820323">
              <a:off x="6718817" y="233958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 name="Line 265"/>
            <p:cNvSpPr>
              <a:spLocks noChangeShapeType="1"/>
            </p:cNvSpPr>
            <p:nvPr/>
          </p:nvSpPr>
          <p:spPr bwMode="auto">
            <a:xfrm>
              <a:off x="6820416" y="23903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266"/>
            <p:cNvSpPr>
              <a:spLocks noChangeShapeType="1"/>
            </p:cNvSpPr>
            <p:nvPr/>
          </p:nvSpPr>
          <p:spPr bwMode="auto">
            <a:xfrm>
              <a:off x="6887091" y="23522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Rectangle 267"/>
            <p:cNvSpPr>
              <a:spLocks noChangeArrowheads="1"/>
            </p:cNvSpPr>
            <p:nvPr/>
          </p:nvSpPr>
          <p:spPr bwMode="auto">
            <a:xfrm rot="20820323">
              <a:off x="6515617" y="254913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9" name="Oval 268"/>
            <p:cNvSpPr>
              <a:spLocks noChangeArrowheads="1"/>
            </p:cNvSpPr>
            <p:nvPr/>
          </p:nvSpPr>
          <p:spPr bwMode="auto">
            <a:xfrm flipH="1" flipV="1">
              <a:off x="6874391" y="254278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 name="Oval 269"/>
            <p:cNvSpPr>
              <a:spLocks noChangeArrowheads="1"/>
            </p:cNvSpPr>
            <p:nvPr/>
          </p:nvSpPr>
          <p:spPr bwMode="auto">
            <a:xfrm flipH="1" flipV="1">
              <a:off x="6709291" y="26920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 name="Oval 270"/>
            <p:cNvSpPr>
              <a:spLocks noChangeArrowheads="1"/>
            </p:cNvSpPr>
            <p:nvPr/>
          </p:nvSpPr>
          <p:spPr bwMode="auto">
            <a:xfrm flipH="1" flipV="1">
              <a:off x="6795016" y="26158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 name="Group 271"/>
            <p:cNvGrpSpPr>
              <a:grpSpLocks/>
            </p:cNvGrpSpPr>
            <p:nvPr/>
          </p:nvGrpSpPr>
          <p:grpSpPr bwMode="auto">
            <a:xfrm>
              <a:off x="6639442" y="2957120"/>
              <a:ext cx="2619375" cy="1157288"/>
              <a:chOff x="1850" y="2293"/>
              <a:chExt cx="1650" cy="729"/>
            </a:xfrm>
          </p:grpSpPr>
          <p:sp>
            <p:nvSpPr>
              <p:cNvPr id="60" name="Freeform 272"/>
              <p:cNvSpPr>
                <a:spLocks/>
              </p:cNvSpPr>
              <p:nvPr/>
            </p:nvSpPr>
            <p:spPr bwMode="auto">
              <a:xfrm>
                <a:off x="1850" y="2782"/>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Freeform 273"/>
              <p:cNvSpPr>
                <a:spLocks/>
              </p:cNvSpPr>
              <p:nvPr/>
            </p:nvSpPr>
            <p:spPr bwMode="auto">
              <a:xfrm>
                <a:off x="1856" y="2299"/>
                <a:ext cx="1296" cy="72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274"/>
              <p:cNvSpPr>
                <a:spLocks noChangeShapeType="1"/>
              </p:cNvSpPr>
              <p:nvPr/>
            </p:nvSpPr>
            <p:spPr bwMode="auto">
              <a:xfrm>
                <a:off x="1980" y="229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275"/>
              <p:cNvSpPr>
                <a:spLocks noChangeShapeType="1"/>
              </p:cNvSpPr>
              <p:nvPr/>
            </p:nvSpPr>
            <p:spPr bwMode="auto">
              <a:xfrm>
                <a:off x="2013"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276"/>
              <p:cNvSpPr>
                <a:spLocks noChangeShapeType="1"/>
              </p:cNvSpPr>
              <p:nvPr/>
            </p:nvSpPr>
            <p:spPr bwMode="auto">
              <a:xfrm>
                <a:off x="2049"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5" name="Group 277"/>
              <p:cNvGrpSpPr>
                <a:grpSpLocks/>
              </p:cNvGrpSpPr>
              <p:nvPr/>
            </p:nvGrpSpPr>
            <p:grpSpPr bwMode="auto">
              <a:xfrm>
                <a:off x="2085" y="2293"/>
                <a:ext cx="69" cy="723"/>
                <a:chOff x="1996" y="2673"/>
                <a:chExt cx="69" cy="723"/>
              </a:xfrm>
            </p:grpSpPr>
            <p:sp>
              <p:nvSpPr>
                <p:cNvPr id="99" name="Line 2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2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2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6" name="Group 281"/>
              <p:cNvGrpSpPr>
                <a:grpSpLocks/>
              </p:cNvGrpSpPr>
              <p:nvPr/>
            </p:nvGrpSpPr>
            <p:grpSpPr bwMode="auto">
              <a:xfrm>
                <a:off x="2186" y="2296"/>
                <a:ext cx="69" cy="723"/>
                <a:chOff x="1996" y="2673"/>
                <a:chExt cx="69" cy="723"/>
              </a:xfrm>
            </p:grpSpPr>
            <p:sp>
              <p:nvSpPr>
                <p:cNvPr id="96" name="Line 2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7" name="Line 2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8" name="Line 2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7" name="Group 285"/>
              <p:cNvGrpSpPr>
                <a:grpSpLocks/>
              </p:cNvGrpSpPr>
              <p:nvPr/>
            </p:nvGrpSpPr>
            <p:grpSpPr bwMode="auto">
              <a:xfrm>
                <a:off x="2291" y="2296"/>
                <a:ext cx="69" cy="723"/>
                <a:chOff x="1996" y="2673"/>
                <a:chExt cx="69" cy="723"/>
              </a:xfrm>
            </p:grpSpPr>
            <p:sp>
              <p:nvSpPr>
                <p:cNvPr id="93" name="Line 2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4" name="Line 2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5" name="Line 2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8" name="Group 289"/>
              <p:cNvGrpSpPr>
                <a:grpSpLocks/>
              </p:cNvGrpSpPr>
              <p:nvPr/>
            </p:nvGrpSpPr>
            <p:grpSpPr bwMode="auto">
              <a:xfrm>
                <a:off x="2393" y="2293"/>
                <a:ext cx="69" cy="723"/>
                <a:chOff x="1996" y="2673"/>
                <a:chExt cx="69" cy="723"/>
              </a:xfrm>
            </p:grpSpPr>
            <p:sp>
              <p:nvSpPr>
                <p:cNvPr id="90" name="Line 2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2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 name="Line 2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9" name="Group 293"/>
              <p:cNvGrpSpPr>
                <a:grpSpLocks/>
              </p:cNvGrpSpPr>
              <p:nvPr/>
            </p:nvGrpSpPr>
            <p:grpSpPr bwMode="auto">
              <a:xfrm>
                <a:off x="2498" y="2293"/>
                <a:ext cx="69" cy="723"/>
                <a:chOff x="1996" y="2673"/>
                <a:chExt cx="69" cy="723"/>
              </a:xfrm>
            </p:grpSpPr>
            <p:sp>
              <p:nvSpPr>
                <p:cNvPr id="87" name="Line 2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8" name="Line 2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9" name="Line 2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0" name="Group 297"/>
              <p:cNvGrpSpPr>
                <a:grpSpLocks/>
              </p:cNvGrpSpPr>
              <p:nvPr/>
            </p:nvGrpSpPr>
            <p:grpSpPr bwMode="auto">
              <a:xfrm>
                <a:off x="2600" y="2299"/>
                <a:ext cx="69" cy="723"/>
                <a:chOff x="1996" y="2673"/>
                <a:chExt cx="69" cy="723"/>
              </a:xfrm>
            </p:grpSpPr>
            <p:sp>
              <p:nvSpPr>
                <p:cNvPr id="84" name="Line 2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Line 2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 name="Line 3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 name="Group 301"/>
              <p:cNvGrpSpPr>
                <a:grpSpLocks/>
              </p:cNvGrpSpPr>
              <p:nvPr/>
            </p:nvGrpSpPr>
            <p:grpSpPr bwMode="auto">
              <a:xfrm>
                <a:off x="2705" y="2299"/>
                <a:ext cx="69" cy="723"/>
                <a:chOff x="1996" y="2673"/>
                <a:chExt cx="69" cy="723"/>
              </a:xfrm>
            </p:grpSpPr>
            <p:sp>
              <p:nvSpPr>
                <p:cNvPr id="81" name="Line 3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 name="Line 3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3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2" name="Group 305"/>
              <p:cNvGrpSpPr>
                <a:grpSpLocks/>
              </p:cNvGrpSpPr>
              <p:nvPr/>
            </p:nvGrpSpPr>
            <p:grpSpPr bwMode="auto">
              <a:xfrm>
                <a:off x="2810" y="2299"/>
                <a:ext cx="69" cy="723"/>
                <a:chOff x="1996" y="2673"/>
                <a:chExt cx="69" cy="723"/>
              </a:xfrm>
            </p:grpSpPr>
            <p:sp>
              <p:nvSpPr>
                <p:cNvPr id="78" name="Line 3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3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3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3" name="Group 309"/>
              <p:cNvGrpSpPr>
                <a:grpSpLocks/>
              </p:cNvGrpSpPr>
              <p:nvPr/>
            </p:nvGrpSpPr>
            <p:grpSpPr bwMode="auto">
              <a:xfrm>
                <a:off x="2915" y="2299"/>
                <a:ext cx="69" cy="723"/>
                <a:chOff x="1996" y="2673"/>
                <a:chExt cx="69" cy="723"/>
              </a:xfrm>
            </p:grpSpPr>
            <p:sp>
              <p:nvSpPr>
                <p:cNvPr id="75" name="Line 3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3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3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4" name="Line 313"/>
              <p:cNvSpPr>
                <a:spLocks noChangeShapeType="1"/>
              </p:cNvSpPr>
              <p:nvPr/>
            </p:nvSpPr>
            <p:spPr bwMode="auto">
              <a:xfrm>
                <a:off x="1947"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 name="Group 314"/>
            <p:cNvGrpSpPr>
              <a:grpSpLocks/>
            </p:cNvGrpSpPr>
            <p:nvPr/>
          </p:nvGrpSpPr>
          <p:grpSpPr bwMode="auto">
            <a:xfrm>
              <a:off x="7499866" y="2299895"/>
              <a:ext cx="1778000" cy="2128838"/>
              <a:chOff x="2392" y="1879"/>
              <a:chExt cx="1120" cy="1341"/>
            </a:xfrm>
          </p:grpSpPr>
          <p:sp>
            <p:nvSpPr>
              <p:cNvPr id="34" name="Freeform 315" descr="Small grid"/>
              <p:cNvSpPr>
                <a:spLocks/>
              </p:cNvSpPr>
              <p:nvPr/>
            </p:nvSpPr>
            <p:spPr bwMode="auto">
              <a:xfrm>
                <a:off x="3137" y="1879"/>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35" name="Group 316"/>
              <p:cNvGrpSpPr>
                <a:grpSpLocks/>
              </p:cNvGrpSpPr>
              <p:nvPr/>
            </p:nvGrpSpPr>
            <p:grpSpPr bwMode="auto">
              <a:xfrm>
                <a:off x="2392" y="2060"/>
                <a:ext cx="312" cy="244"/>
                <a:chOff x="2088" y="2536"/>
                <a:chExt cx="312" cy="244"/>
              </a:xfrm>
            </p:grpSpPr>
            <p:sp>
              <p:nvSpPr>
                <p:cNvPr id="57" name="Line 31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Line 31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31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6" name="Group 320"/>
              <p:cNvGrpSpPr>
                <a:grpSpLocks/>
              </p:cNvGrpSpPr>
              <p:nvPr/>
            </p:nvGrpSpPr>
            <p:grpSpPr bwMode="auto">
              <a:xfrm>
                <a:off x="2496" y="2060"/>
                <a:ext cx="312" cy="244"/>
                <a:chOff x="2088" y="2536"/>
                <a:chExt cx="312" cy="244"/>
              </a:xfrm>
            </p:grpSpPr>
            <p:sp>
              <p:nvSpPr>
                <p:cNvPr id="54" name="Line 32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 name="Line 32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Line 32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7" name="Group 324"/>
              <p:cNvGrpSpPr>
                <a:grpSpLocks/>
              </p:cNvGrpSpPr>
              <p:nvPr/>
            </p:nvGrpSpPr>
            <p:grpSpPr bwMode="auto">
              <a:xfrm>
                <a:off x="2596" y="2064"/>
                <a:ext cx="312" cy="244"/>
                <a:chOff x="2088" y="2536"/>
                <a:chExt cx="312" cy="244"/>
              </a:xfrm>
            </p:grpSpPr>
            <p:sp>
              <p:nvSpPr>
                <p:cNvPr id="51" name="Line 32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32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32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8" name="Group 328"/>
              <p:cNvGrpSpPr>
                <a:grpSpLocks/>
              </p:cNvGrpSpPr>
              <p:nvPr/>
            </p:nvGrpSpPr>
            <p:grpSpPr bwMode="auto">
              <a:xfrm>
                <a:off x="2704" y="2060"/>
                <a:ext cx="312" cy="244"/>
                <a:chOff x="2088" y="2536"/>
                <a:chExt cx="312" cy="244"/>
              </a:xfrm>
            </p:grpSpPr>
            <p:sp>
              <p:nvSpPr>
                <p:cNvPr id="48" name="Line 32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9" name="Line 33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33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9" name="Group 332"/>
              <p:cNvGrpSpPr>
                <a:grpSpLocks/>
              </p:cNvGrpSpPr>
              <p:nvPr/>
            </p:nvGrpSpPr>
            <p:grpSpPr bwMode="auto">
              <a:xfrm>
                <a:off x="2808" y="2060"/>
                <a:ext cx="312" cy="244"/>
                <a:chOff x="2088" y="2536"/>
                <a:chExt cx="312" cy="244"/>
              </a:xfrm>
            </p:grpSpPr>
            <p:sp>
              <p:nvSpPr>
                <p:cNvPr id="45" name="Line 33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Line 33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33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0" name="Group 336"/>
              <p:cNvGrpSpPr>
                <a:grpSpLocks/>
              </p:cNvGrpSpPr>
              <p:nvPr/>
            </p:nvGrpSpPr>
            <p:grpSpPr bwMode="auto">
              <a:xfrm>
                <a:off x="2908" y="2064"/>
                <a:ext cx="312" cy="244"/>
                <a:chOff x="2088" y="2536"/>
                <a:chExt cx="312" cy="244"/>
              </a:xfrm>
            </p:grpSpPr>
            <p:sp>
              <p:nvSpPr>
                <p:cNvPr id="42" name="Line 33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33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33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1" name="Freeform 340" descr="Small grid"/>
              <p:cNvSpPr>
                <a:spLocks/>
              </p:cNvSpPr>
              <p:nvPr/>
            </p:nvSpPr>
            <p:spPr bwMode="auto">
              <a:xfrm>
                <a:off x="3062" y="2144"/>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sp>
        <p:nvSpPr>
          <p:cNvPr id="113" name="Oval 205"/>
          <p:cNvSpPr>
            <a:spLocks noChangeArrowheads="1"/>
          </p:cNvSpPr>
          <p:nvPr/>
        </p:nvSpPr>
        <p:spPr bwMode="auto">
          <a:xfrm rot="21141072">
            <a:off x="6498682" y="3093734"/>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14" name="Oval 206"/>
          <p:cNvSpPr>
            <a:spLocks noChangeArrowheads="1"/>
          </p:cNvSpPr>
          <p:nvPr/>
        </p:nvSpPr>
        <p:spPr bwMode="auto">
          <a:xfrm rot="21141072">
            <a:off x="6243973" y="3237716"/>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grpSp>
        <p:nvGrpSpPr>
          <p:cNvPr id="123" name="Group 9"/>
          <p:cNvGrpSpPr>
            <a:grpSpLocks/>
          </p:cNvGrpSpPr>
          <p:nvPr/>
        </p:nvGrpSpPr>
        <p:grpSpPr bwMode="auto">
          <a:xfrm>
            <a:off x="9702052" y="4654778"/>
            <a:ext cx="2254002" cy="531296"/>
            <a:chOff x="4032" y="2015"/>
            <a:chExt cx="1548" cy="385"/>
          </a:xfrm>
        </p:grpSpPr>
        <p:sp>
          <p:nvSpPr>
            <p:cNvPr id="124"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dirty="0">
                  <a:latin typeface="Arial" charset="0"/>
                </a:rPr>
                <a:t>N</a:t>
              </a:r>
            </a:p>
          </p:txBody>
        </p:sp>
        <p:sp>
          <p:nvSpPr>
            <p:cNvPr id="125" name="AutoShape 11"/>
            <p:cNvSpPr>
              <a:spLocks noChangeArrowheads="1"/>
            </p:cNvSpPr>
            <p:nvPr/>
          </p:nvSpPr>
          <p:spPr bwMode="auto">
            <a:xfrm>
              <a:off x="4764" y="2015"/>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sp>
        <p:nvSpPr>
          <p:cNvPr id="126" name="Text Box 11"/>
          <p:cNvSpPr txBox="1">
            <a:spLocks noChangeArrowheads="1"/>
          </p:cNvSpPr>
          <p:nvPr/>
        </p:nvSpPr>
        <p:spPr bwMode="auto">
          <a:xfrm>
            <a:off x="952500" y="244475"/>
            <a:ext cx="8458200" cy="523220"/>
          </a:xfrm>
          <a:prstGeom prst="rect">
            <a:avLst/>
          </a:prstGeom>
          <a:solidFill>
            <a:schemeClr val="bg1"/>
          </a:solid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I. CHIỀU CỦA DÒNG ĐIỆN CẢM ỨNG</a:t>
            </a:r>
          </a:p>
        </p:txBody>
      </p:sp>
      <p:sp>
        <p:nvSpPr>
          <p:cNvPr id="127" name="Text Box 12"/>
          <p:cNvSpPr txBox="1">
            <a:spLocks noChangeArrowheads="1"/>
          </p:cNvSpPr>
          <p:nvPr/>
        </p:nvSpPr>
        <p:spPr bwMode="auto">
          <a:xfrm>
            <a:off x="952500" y="743882"/>
            <a:ext cx="37338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1. </a:t>
            </a:r>
            <a:r>
              <a:rPr lang="en-US" sz="2400" i="1" u="sng" dirty="0" err="1">
                <a:solidFill>
                  <a:srgbClr val="FF0000"/>
                </a:solidFill>
                <a:latin typeface="Times New Roman" pitchFamily="18" charset="0"/>
                <a:cs typeface="Times New Roman" pitchFamily="18" charset="0"/>
              </a:rPr>
              <a:t>Thí</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p>
        </p:txBody>
      </p:sp>
      <p:sp>
        <p:nvSpPr>
          <p:cNvPr id="128" name="Text Box 15"/>
          <p:cNvSpPr txBox="1">
            <a:spLocks noChangeArrowheads="1"/>
          </p:cNvSpPr>
          <p:nvPr/>
        </p:nvSpPr>
        <p:spPr bwMode="auto">
          <a:xfrm>
            <a:off x="1189375" y="1239313"/>
            <a:ext cx="7268367" cy="461665"/>
          </a:xfrm>
          <a:prstGeom prst="rect">
            <a:avLst/>
          </a:prstGeom>
          <a:noFill/>
          <a:ln w="9525">
            <a:noFill/>
            <a:miter lim="800000"/>
            <a:headEnd/>
            <a:tailEnd/>
          </a:ln>
          <a:effectLst/>
        </p:spPr>
        <p:txBody>
          <a:bodyPr wrap="square">
            <a:spAutoFit/>
          </a:bodyPr>
          <a:lstStyle/>
          <a:p>
            <a:pPr>
              <a:spcBef>
                <a:spcPct val="50000"/>
              </a:spcBef>
            </a:pPr>
            <a:r>
              <a:rPr lang="en-US" sz="2400" i="1" dirty="0">
                <a:latin typeface="Times New Roman" pitchFamily="18" charset="0"/>
                <a:cs typeface="Times New Roman" pitchFamily="18" charset="0"/>
              </a:rPr>
              <a:t>C1: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rõ</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đèn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hợp</a:t>
            </a:r>
            <a:r>
              <a:rPr lang="en-US" sz="2400" i="1" dirty="0">
                <a:latin typeface="Times New Roman" pitchFamily="18" charset="0"/>
                <a:cs typeface="Times New Roman" pitchFamily="18" charset="0"/>
              </a:rPr>
              <a:t>?</a:t>
            </a:r>
          </a:p>
        </p:txBody>
      </p:sp>
      <p:sp>
        <p:nvSpPr>
          <p:cNvPr id="129" name="Text Box 16"/>
          <p:cNvSpPr txBox="1">
            <a:spLocks noChangeArrowheads="1"/>
          </p:cNvSpPr>
          <p:nvPr/>
        </p:nvSpPr>
        <p:spPr bwMode="auto">
          <a:xfrm>
            <a:off x="1756400" y="1649767"/>
            <a:ext cx="7330786"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Đưa</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nam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châm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từ</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ngoài</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vào</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trong</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cuộn</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dây</a:t>
            </a:r>
            <a:r>
              <a:rPr lang="en-US" sz="2400" i="1" dirty="0">
                <a:solidFill>
                  <a:srgbClr val="1708DC"/>
                </a:solidFill>
                <a:latin typeface="Times New Roman" pitchFamily="18" charset="0"/>
                <a:cs typeface="Times New Roman" pitchFamily="18" charset="0"/>
              </a:rPr>
              <a:t>.</a:t>
            </a:r>
          </a:p>
        </p:txBody>
      </p:sp>
      <p:sp>
        <p:nvSpPr>
          <p:cNvPr id="130" name="Rectangle 17"/>
          <p:cNvSpPr>
            <a:spLocks noChangeArrowheads="1"/>
          </p:cNvSpPr>
          <p:nvPr/>
        </p:nvSpPr>
        <p:spPr bwMode="auto">
          <a:xfrm>
            <a:off x="1777051" y="2035381"/>
            <a:ext cx="6629891"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Kéo</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nam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châm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từ</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trong</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ra</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ngoài</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cuộn</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dây</a:t>
            </a:r>
            <a:r>
              <a:rPr lang="en-US" sz="2400" i="1" dirty="0">
                <a:solidFill>
                  <a:srgbClr val="1708DC"/>
                </a:solidFill>
                <a:latin typeface="Times New Roman" pitchFamily="18" charset="0"/>
                <a:cs typeface="Times New Roman" pitchFamily="18" charset="0"/>
              </a:rPr>
              <a:t> .</a:t>
            </a:r>
          </a:p>
        </p:txBody>
      </p:sp>
      <p:sp>
        <p:nvSpPr>
          <p:cNvPr id="134" name="Text Box 12"/>
          <p:cNvSpPr txBox="1">
            <a:spLocks noChangeArrowheads="1"/>
          </p:cNvSpPr>
          <p:nvPr/>
        </p:nvSpPr>
        <p:spPr bwMode="auto">
          <a:xfrm>
            <a:off x="1227509" y="2439343"/>
            <a:ext cx="10484351" cy="830997"/>
          </a:xfrm>
          <a:prstGeom prst="rect">
            <a:avLst/>
          </a:prstGeom>
          <a:solidFill>
            <a:schemeClr val="bg1"/>
          </a:solidFill>
          <a:ln w="9525">
            <a:noFill/>
            <a:miter lim="800000"/>
            <a:headEnd/>
            <a:tailEnd/>
          </a:ln>
          <a:effectLst/>
        </p:spPr>
        <p:txBody>
          <a:bodyPr wrap="square">
            <a:spAutoFit/>
          </a:bodyPr>
          <a:lstStyle/>
          <a:p>
            <a:pPr algn="just">
              <a:spcBef>
                <a:spcPct val="50000"/>
              </a:spcBef>
              <a:buFont typeface="Wingdings" pitchFamily="2" charset="2"/>
              <a:buChar char="v"/>
            </a:pP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hợp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a:t>
            </a:r>
          </a:p>
        </p:txBody>
      </p:sp>
      <p:sp>
        <p:nvSpPr>
          <p:cNvPr id="135" name="Text Box 15"/>
          <p:cNvSpPr txBox="1">
            <a:spLocks noChangeArrowheads="1"/>
          </p:cNvSpPr>
          <p:nvPr/>
        </p:nvSpPr>
        <p:spPr bwMode="auto">
          <a:xfrm>
            <a:off x="1295735" y="3275636"/>
            <a:ext cx="4833158" cy="1200329"/>
          </a:xfrm>
          <a:prstGeom prst="rect">
            <a:avLst/>
          </a:prstGeom>
          <a:solidFill>
            <a:schemeClr val="bg1"/>
          </a:solidFill>
          <a:ln w="9525">
            <a:noFill/>
            <a:miter lim="800000"/>
            <a:headEnd/>
            <a:tailEnd/>
          </a:ln>
          <a:effectLst/>
        </p:spPr>
        <p:txBody>
          <a:bodyPr wrap="square">
            <a:spAutoFit/>
          </a:bodyPr>
          <a:lstStyle/>
          <a:p>
            <a:pPr algn="just">
              <a:spcBef>
                <a:spcPct val="50000"/>
              </a:spcBef>
              <a:buFont typeface="Wingdings" pitchFamily="2" charset="2"/>
              <a:buChar char="Ø"/>
            </a:pPr>
            <a:r>
              <a:rPr lang="en-US" sz="2400" i="1" dirty="0">
                <a:solidFill>
                  <a:srgbClr val="1708DC"/>
                </a:solidFill>
                <a:latin typeface="Times New Roman" pitchFamily="18" charset="0"/>
                <a:cs typeface="Times New Roman" pitchFamily="18" charset="0"/>
              </a:rPr>
              <a:t>Dòng điện cảm ứng trong cuộn dây đổi chiều khi số đường sức từ đang tăng mà chuyển sang giảm.</a:t>
            </a:r>
          </a:p>
        </p:txBody>
      </p:sp>
      <p:sp>
        <p:nvSpPr>
          <p:cNvPr id="136" name="Text Box 16"/>
          <p:cNvSpPr txBox="1">
            <a:spLocks noChangeArrowheads="1"/>
          </p:cNvSpPr>
          <p:nvPr/>
        </p:nvSpPr>
        <p:spPr bwMode="auto">
          <a:xfrm>
            <a:off x="7746542" y="1610757"/>
            <a:ext cx="1803522"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00B050"/>
                </a:solidFill>
                <a:latin typeface="Times New Roman" pitchFamily="18" charset="0"/>
                <a:cs typeface="Times New Roman" pitchFamily="18" charset="0"/>
              </a:rPr>
              <a:t>Đèn xanh</a:t>
            </a:r>
          </a:p>
        </p:txBody>
      </p:sp>
      <p:sp>
        <p:nvSpPr>
          <p:cNvPr id="137" name="Text Box 16"/>
          <p:cNvSpPr txBox="1">
            <a:spLocks noChangeArrowheads="1"/>
          </p:cNvSpPr>
          <p:nvPr/>
        </p:nvSpPr>
        <p:spPr bwMode="auto">
          <a:xfrm>
            <a:off x="7747489" y="1994732"/>
            <a:ext cx="1803522"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FF0000"/>
                </a:solidFill>
                <a:latin typeface="Times New Roman" pitchFamily="18" charset="0"/>
                <a:cs typeface="Times New Roman" pitchFamily="18" charset="0"/>
              </a:rPr>
              <a:t>Đèn đỏ</a:t>
            </a:r>
          </a:p>
        </p:txBody>
      </p:sp>
    </p:spTree>
    <p:extLst>
      <p:ext uri="{BB962C8B-B14F-4D97-AF65-F5344CB8AC3E}">
        <p14:creationId xmlns:p14="http://schemas.microsoft.com/office/powerpoint/2010/main" val="32441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checkerboard(across)">
                                      <p:cBhvr>
                                        <p:cTn id="24" dur="5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checkerboard(across)">
                                      <p:cBhvr>
                                        <p:cTn id="29" dur="500"/>
                                        <p:tgtEl>
                                          <p:spTgt spid="12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checkerboard(across)">
                                      <p:cBhvr>
                                        <p:cTn id="32" dur="500"/>
                                        <p:tgtEl>
                                          <p:spTgt spid="130"/>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1.04167E-6 -1.11111E-6 L -0.08255 -0.00092 " pathEditMode="relative" rAng="0" ptsTypes="AA">
                                      <p:cBhvr>
                                        <p:cTn id="36" dur="2000" fill="hold"/>
                                        <p:tgtEl>
                                          <p:spTgt spid="123"/>
                                        </p:tgtEl>
                                        <p:attrNameLst>
                                          <p:attrName>ppt_x</p:attrName>
                                          <p:attrName>ppt_y</p:attrName>
                                        </p:attrNameLst>
                                      </p:cBhvr>
                                      <p:rCtr x="-4128" y="-46"/>
                                    </p:animMotion>
                                  </p:childTnLst>
                                </p:cTn>
                              </p:par>
                              <p:par>
                                <p:cTn id="37" presetID="53" presetClass="entr" presetSubtype="0" fill="hold" grpId="0" nodeType="withEffect">
                                  <p:stCondLst>
                                    <p:cond delay="3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2800" fill="hold"/>
                                        <p:tgtEl>
                                          <p:spTgt spid="113"/>
                                        </p:tgtEl>
                                        <p:attrNameLst>
                                          <p:attrName>ppt_w</p:attrName>
                                        </p:attrNameLst>
                                      </p:cBhvr>
                                      <p:tavLst>
                                        <p:tav tm="0">
                                          <p:val>
                                            <p:fltVal val="0"/>
                                          </p:val>
                                        </p:tav>
                                        <p:tav tm="100000">
                                          <p:val>
                                            <p:strVal val="#ppt_w"/>
                                          </p:val>
                                        </p:tav>
                                      </p:tavLst>
                                    </p:anim>
                                    <p:anim calcmode="lin" valueType="num">
                                      <p:cBhvr>
                                        <p:cTn id="40" dur="2800" fill="hold"/>
                                        <p:tgtEl>
                                          <p:spTgt spid="113"/>
                                        </p:tgtEl>
                                        <p:attrNameLst>
                                          <p:attrName>ppt_h</p:attrName>
                                        </p:attrNameLst>
                                      </p:cBhvr>
                                      <p:tavLst>
                                        <p:tav tm="0">
                                          <p:val>
                                            <p:fltVal val="0"/>
                                          </p:val>
                                        </p:tav>
                                        <p:tav tm="100000">
                                          <p:val>
                                            <p:strVal val="#ppt_h"/>
                                          </p:val>
                                        </p:tav>
                                      </p:tavLst>
                                    </p:anim>
                                    <p:animEffect transition="in" filter="fade">
                                      <p:cBhvr>
                                        <p:cTn id="41" dur="2800"/>
                                        <p:tgtEl>
                                          <p:spTgt spid="113"/>
                                        </p:tgtEl>
                                      </p:cBhvr>
                                    </p:animEffect>
                                  </p:childTnLst>
                                </p:cTn>
                              </p:par>
                            </p:childTnLst>
                          </p:cTn>
                        </p:par>
                        <p:par>
                          <p:cTn id="42" fill="hold">
                            <p:stCondLst>
                              <p:cond delay="3100"/>
                            </p:stCondLst>
                            <p:childTnLst>
                              <p:par>
                                <p:cTn id="43" presetID="53" presetClass="exit" presetSubtype="0" fill="hold" grpId="1" nodeType="afterEffect">
                                  <p:stCondLst>
                                    <p:cond delay="0"/>
                                  </p:stCondLst>
                                  <p:childTnLst>
                                    <p:anim calcmode="lin" valueType="num">
                                      <p:cBhvr>
                                        <p:cTn id="44" dur="500"/>
                                        <p:tgtEl>
                                          <p:spTgt spid="113"/>
                                        </p:tgtEl>
                                        <p:attrNameLst>
                                          <p:attrName>ppt_w</p:attrName>
                                        </p:attrNameLst>
                                      </p:cBhvr>
                                      <p:tavLst>
                                        <p:tav tm="0">
                                          <p:val>
                                            <p:strVal val="ppt_w"/>
                                          </p:val>
                                        </p:tav>
                                        <p:tav tm="100000">
                                          <p:val>
                                            <p:fltVal val="0"/>
                                          </p:val>
                                        </p:tav>
                                      </p:tavLst>
                                    </p:anim>
                                    <p:anim calcmode="lin" valueType="num">
                                      <p:cBhvr>
                                        <p:cTn id="45" dur="500"/>
                                        <p:tgtEl>
                                          <p:spTgt spid="113"/>
                                        </p:tgtEl>
                                        <p:attrNameLst>
                                          <p:attrName>ppt_h</p:attrName>
                                        </p:attrNameLst>
                                      </p:cBhvr>
                                      <p:tavLst>
                                        <p:tav tm="0">
                                          <p:val>
                                            <p:strVal val="ppt_h"/>
                                          </p:val>
                                        </p:tav>
                                        <p:tav tm="100000">
                                          <p:val>
                                            <p:fltVal val="0"/>
                                          </p:val>
                                        </p:tav>
                                      </p:tavLst>
                                    </p:anim>
                                    <p:animEffect transition="out" filter="fade">
                                      <p:cBhvr>
                                        <p:cTn id="46" dur="500"/>
                                        <p:tgtEl>
                                          <p:spTgt spid="113"/>
                                        </p:tgtEl>
                                      </p:cBhvr>
                                    </p:animEffect>
                                    <p:set>
                                      <p:cBhvr>
                                        <p:cTn id="47" dur="1" fill="hold">
                                          <p:stCondLst>
                                            <p:cond delay="499"/>
                                          </p:stCondLst>
                                        </p:cTn>
                                        <p:tgtEl>
                                          <p:spTgt spid="113"/>
                                        </p:tgtEl>
                                        <p:attrNameLst>
                                          <p:attrName>style.visibility</p:attrName>
                                        </p:attrNameLst>
                                      </p:cBhvr>
                                      <p:to>
                                        <p:strVal val="hidden"/>
                                      </p:to>
                                    </p:set>
                                  </p:childTnLst>
                                </p:cTn>
                              </p:par>
                            </p:childTnLst>
                          </p:cTn>
                        </p:par>
                        <p:par>
                          <p:cTn id="48" fill="hold">
                            <p:stCondLst>
                              <p:cond delay="3600"/>
                            </p:stCondLst>
                            <p:childTnLst>
                              <p:par>
                                <p:cTn id="49" presetID="63" presetClass="path" presetSubtype="0" accel="50000" decel="50000" fill="hold" nodeType="afterEffect">
                                  <p:stCondLst>
                                    <p:cond delay="0"/>
                                  </p:stCondLst>
                                  <p:childTnLst>
                                    <p:animMotion origin="layout" path="M -0.08255 -0.00093 L 0.07956 -0.00023 " pathEditMode="relative" rAng="0" ptsTypes="AA">
                                      <p:cBhvr>
                                        <p:cTn id="50" dur="2000" fill="hold"/>
                                        <p:tgtEl>
                                          <p:spTgt spid="123"/>
                                        </p:tgtEl>
                                        <p:attrNameLst>
                                          <p:attrName>ppt_x</p:attrName>
                                          <p:attrName>ppt_y</p:attrName>
                                        </p:attrNameLst>
                                      </p:cBhvr>
                                      <p:rCtr x="7135" y="0"/>
                                    </p:animMotion>
                                  </p:childTnLst>
                                </p:cTn>
                              </p:par>
                              <p:par>
                                <p:cTn id="51" presetID="53"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anim calcmode="lin" valueType="num">
                                      <p:cBhvr>
                                        <p:cTn id="53" dur="2000" fill="hold"/>
                                        <p:tgtEl>
                                          <p:spTgt spid="114"/>
                                        </p:tgtEl>
                                        <p:attrNameLst>
                                          <p:attrName>ppt_w</p:attrName>
                                        </p:attrNameLst>
                                      </p:cBhvr>
                                      <p:tavLst>
                                        <p:tav tm="0">
                                          <p:val>
                                            <p:fltVal val="0"/>
                                          </p:val>
                                        </p:tav>
                                        <p:tav tm="100000">
                                          <p:val>
                                            <p:strVal val="#ppt_w"/>
                                          </p:val>
                                        </p:tav>
                                      </p:tavLst>
                                    </p:anim>
                                    <p:anim calcmode="lin" valueType="num">
                                      <p:cBhvr>
                                        <p:cTn id="54" dur="2000" fill="hold"/>
                                        <p:tgtEl>
                                          <p:spTgt spid="114"/>
                                        </p:tgtEl>
                                        <p:attrNameLst>
                                          <p:attrName>ppt_h</p:attrName>
                                        </p:attrNameLst>
                                      </p:cBhvr>
                                      <p:tavLst>
                                        <p:tav tm="0">
                                          <p:val>
                                            <p:fltVal val="0"/>
                                          </p:val>
                                        </p:tav>
                                        <p:tav tm="100000">
                                          <p:val>
                                            <p:strVal val="#ppt_h"/>
                                          </p:val>
                                        </p:tav>
                                      </p:tavLst>
                                    </p:anim>
                                    <p:animEffect transition="in" filter="fade">
                                      <p:cBhvr>
                                        <p:cTn id="55" dur="2000"/>
                                        <p:tgtEl>
                                          <p:spTgt spid="114"/>
                                        </p:tgtEl>
                                      </p:cBhvr>
                                    </p:animEffect>
                                  </p:childTnLst>
                                </p:cTn>
                              </p:par>
                            </p:childTnLst>
                          </p:cTn>
                        </p:par>
                        <p:par>
                          <p:cTn id="56" fill="hold">
                            <p:stCondLst>
                              <p:cond delay="5600"/>
                            </p:stCondLst>
                            <p:childTnLst>
                              <p:par>
                                <p:cTn id="57" presetID="53" presetClass="exit" presetSubtype="0" fill="hold" grpId="1" nodeType="afterEffect">
                                  <p:stCondLst>
                                    <p:cond delay="0"/>
                                  </p:stCondLst>
                                  <p:childTnLst>
                                    <p:anim calcmode="lin" valueType="num">
                                      <p:cBhvr>
                                        <p:cTn id="58" dur="500"/>
                                        <p:tgtEl>
                                          <p:spTgt spid="114"/>
                                        </p:tgtEl>
                                        <p:attrNameLst>
                                          <p:attrName>ppt_w</p:attrName>
                                        </p:attrNameLst>
                                      </p:cBhvr>
                                      <p:tavLst>
                                        <p:tav tm="0">
                                          <p:val>
                                            <p:strVal val="ppt_w"/>
                                          </p:val>
                                        </p:tav>
                                        <p:tav tm="100000">
                                          <p:val>
                                            <p:fltVal val="0"/>
                                          </p:val>
                                        </p:tav>
                                      </p:tavLst>
                                    </p:anim>
                                    <p:anim calcmode="lin" valueType="num">
                                      <p:cBhvr>
                                        <p:cTn id="59" dur="500"/>
                                        <p:tgtEl>
                                          <p:spTgt spid="114"/>
                                        </p:tgtEl>
                                        <p:attrNameLst>
                                          <p:attrName>ppt_h</p:attrName>
                                        </p:attrNameLst>
                                      </p:cBhvr>
                                      <p:tavLst>
                                        <p:tav tm="0">
                                          <p:val>
                                            <p:strVal val="ppt_h"/>
                                          </p:val>
                                        </p:tav>
                                        <p:tav tm="100000">
                                          <p:val>
                                            <p:fltVal val="0"/>
                                          </p:val>
                                        </p:tav>
                                      </p:tavLst>
                                    </p:anim>
                                    <p:animEffect transition="out" filter="fade">
                                      <p:cBhvr>
                                        <p:cTn id="60" dur="500"/>
                                        <p:tgtEl>
                                          <p:spTgt spid="114"/>
                                        </p:tgtEl>
                                      </p:cBhvr>
                                    </p:animEffect>
                                    <p:set>
                                      <p:cBhvr>
                                        <p:cTn id="61" dur="1" fill="hold">
                                          <p:stCondLst>
                                            <p:cond delay="499"/>
                                          </p:stCondLst>
                                        </p:cTn>
                                        <p:tgtEl>
                                          <p:spTgt spid="1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checkerboard(across)">
                                      <p:cBhvr>
                                        <p:cTn id="66" dur="500"/>
                                        <p:tgtEl>
                                          <p:spTgt spid="13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checkerboard(across)">
                                      <p:cBhvr>
                                        <p:cTn id="71" dur="500"/>
                                        <p:tgtEl>
                                          <p:spTgt spid="1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34"/>
                                        </p:tgtEl>
                                        <p:attrNameLst>
                                          <p:attrName>style.visibility</p:attrName>
                                        </p:attrNameLst>
                                      </p:cBhvr>
                                      <p:to>
                                        <p:strVal val="visible"/>
                                      </p:to>
                                    </p:set>
                                    <p:anim calcmode="lin" valueType="num">
                                      <p:cBhvr>
                                        <p:cTn id="76" dur="500" fill="hold"/>
                                        <p:tgtEl>
                                          <p:spTgt spid="134"/>
                                        </p:tgtEl>
                                        <p:attrNameLst>
                                          <p:attrName>ppt_w</p:attrName>
                                        </p:attrNameLst>
                                      </p:cBhvr>
                                      <p:tavLst>
                                        <p:tav tm="0">
                                          <p:val>
                                            <p:fltVal val="0"/>
                                          </p:val>
                                        </p:tav>
                                        <p:tav tm="100000">
                                          <p:val>
                                            <p:strVal val="#ppt_w"/>
                                          </p:val>
                                        </p:tav>
                                      </p:tavLst>
                                    </p:anim>
                                    <p:anim calcmode="lin" valueType="num">
                                      <p:cBhvr>
                                        <p:cTn id="77" dur="500" fill="hold"/>
                                        <p:tgtEl>
                                          <p:spTgt spid="134"/>
                                        </p:tgtEl>
                                        <p:attrNameLst>
                                          <p:attrName>ppt_h</p:attrName>
                                        </p:attrNameLst>
                                      </p:cBhvr>
                                      <p:tavLst>
                                        <p:tav tm="0">
                                          <p:val>
                                            <p:fltVal val="0"/>
                                          </p:val>
                                        </p:tav>
                                        <p:tav tm="100000">
                                          <p:val>
                                            <p:strVal val="#ppt_h"/>
                                          </p:val>
                                        </p:tav>
                                      </p:tavLst>
                                    </p:anim>
                                    <p:animEffect transition="in" filter="fade">
                                      <p:cBhvr>
                                        <p:cTn id="78" dur="500"/>
                                        <p:tgtEl>
                                          <p:spTgt spid="134"/>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checkerboard(across)">
                                      <p:cBhvr>
                                        <p:cTn id="8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3" grpId="0" animBg="1"/>
      <p:bldP spid="113" grpId="1" animBg="1"/>
      <p:bldP spid="114" grpId="0" animBg="1"/>
      <p:bldP spid="114" grpId="1" animBg="1"/>
      <p:bldP spid="127" grpId="0" animBg="1"/>
      <p:bldP spid="128" grpId="0"/>
      <p:bldP spid="129" grpId="0"/>
      <p:bldP spid="130" grpId="0"/>
      <p:bldP spid="134" grpId="0" animBg="1"/>
      <p:bldP spid="135" grpId="0" animBg="1"/>
      <p:bldP spid="136" grpId="0"/>
      <p:bldP spid="1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1"/>
          <p:cNvSpPr txBox="1">
            <a:spLocks noChangeArrowheads="1"/>
          </p:cNvSpPr>
          <p:nvPr/>
        </p:nvSpPr>
        <p:spPr bwMode="auto">
          <a:xfrm>
            <a:off x="952500" y="244475"/>
            <a:ext cx="8458200" cy="523220"/>
          </a:xfrm>
          <a:prstGeom prst="rect">
            <a:avLst/>
          </a:prstGeom>
          <a:solidFill>
            <a:schemeClr val="bg1"/>
          </a:solid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I. CHIỀU CỦA DÒNG ĐIỆN CẢM ỨNG</a:t>
            </a:r>
          </a:p>
        </p:txBody>
      </p:sp>
      <p:sp>
        <p:nvSpPr>
          <p:cNvPr id="127" name="Text Box 12"/>
          <p:cNvSpPr txBox="1">
            <a:spLocks noChangeArrowheads="1"/>
          </p:cNvSpPr>
          <p:nvPr/>
        </p:nvSpPr>
        <p:spPr bwMode="auto">
          <a:xfrm>
            <a:off x="952500" y="743882"/>
            <a:ext cx="37338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1. </a:t>
            </a:r>
            <a:r>
              <a:rPr lang="en-US" sz="2400" i="1" u="sng" dirty="0" err="1">
                <a:solidFill>
                  <a:srgbClr val="FF0000"/>
                </a:solidFill>
                <a:latin typeface="Times New Roman" pitchFamily="18" charset="0"/>
                <a:cs typeface="Times New Roman" pitchFamily="18" charset="0"/>
              </a:rPr>
              <a:t>Thí</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p>
        </p:txBody>
      </p:sp>
      <p:sp>
        <p:nvSpPr>
          <p:cNvPr id="131" name="Text Box 14"/>
          <p:cNvSpPr txBox="1">
            <a:spLocks noChangeArrowheads="1"/>
          </p:cNvSpPr>
          <p:nvPr/>
        </p:nvSpPr>
        <p:spPr bwMode="auto">
          <a:xfrm>
            <a:off x="952500" y="1293157"/>
            <a:ext cx="43434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2. </a:t>
            </a:r>
            <a:r>
              <a:rPr lang="en-US" sz="2400" i="1" u="sng" dirty="0" err="1">
                <a:solidFill>
                  <a:srgbClr val="FF0000"/>
                </a:solidFill>
                <a:latin typeface="Times New Roman" pitchFamily="18" charset="0"/>
                <a:cs typeface="Times New Roman" pitchFamily="18" charset="0"/>
              </a:rPr>
              <a:t>Kết</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luận</a:t>
            </a:r>
            <a:r>
              <a:rPr lang="en-US" sz="2400" i="1" dirty="0">
                <a:solidFill>
                  <a:srgbClr val="FF0000"/>
                </a:solidFill>
                <a:latin typeface="Times New Roman" pitchFamily="18" charset="0"/>
                <a:cs typeface="Times New Roman" pitchFamily="18" charset="0"/>
              </a:rPr>
              <a:t>:</a:t>
            </a:r>
          </a:p>
        </p:txBody>
      </p:sp>
      <p:sp>
        <p:nvSpPr>
          <p:cNvPr id="132" name="Text Box 10"/>
          <p:cNvSpPr txBox="1">
            <a:spLocks noChangeArrowheads="1"/>
          </p:cNvSpPr>
          <p:nvPr/>
        </p:nvSpPr>
        <p:spPr bwMode="auto">
          <a:xfrm>
            <a:off x="1302880" y="1891515"/>
            <a:ext cx="10653174" cy="1200329"/>
          </a:xfrm>
          <a:prstGeom prst="rect">
            <a:avLst/>
          </a:prstGeom>
          <a:solidFill>
            <a:schemeClr val="bg1"/>
          </a:solidFill>
          <a:ln w="9525">
            <a:noFill/>
            <a:miter lim="800000"/>
            <a:headEnd/>
            <a:tailEnd/>
          </a:ln>
          <a:effectLst/>
        </p:spPr>
        <p:txBody>
          <a:bodyPr wrap="square">
            <a:spAutoFit/>
          </a:bodyPr>
          <a:lstStyle/>
          <a:p>
            <a:pPr algn="just">
              <a:buFont typeface="Wingdings" pitchFamily="2" charset="2"/>
              <a:buChar char="Ø"/>
            </a:pPr>
            <a:r>
              <a:rPr lang="en-US" sz="2400" i="1" dirty="0">
                <a:solidFill>
                  <a:schemeClr val="accent1">
                    <a:lumMod val="75000"/>
                  </a:schemeClr>
                </a:solidFill>
                <a:latin typeface="Times New Roman" pitchFamily="18" charset="0"/>
                <a:cs typeface="Times New Roman" pitchFamily="18" charset="0"/>
              </a:rPr>
              <a:t>Khi số đường sức từ xuyên qua tiết diện S của cuộn dây tăng thì dòng điện cảm ứng trong cuộn dây có chiều ngược với chiều dòng điện cảm ứng khi  số đường sức từ xuyên qua tiết diện đó giảm.</a:t>
            </a:r>
          </a:p>
        </p:txBody>
      </p:sp>
      <p:sp>
        <p:nvSpPr>
          <p:cNvPr id="133" name="Text Box 14"/>
          <p:cNvSpPr txBox="1">
            <a:spLocks noChangeArrowheads="1"/>
          </p:cNvSpPr>
          <p:nvPr/>
        </p:nvSpPr>
        <p:spPr bwMode="auto">
          <a:xfrm>
            <a:off x="952500" y="3091844"/>
            <a:ext cx="43434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3. </a:t>
            </a:r>
            <a:r>
              <a:rPr lang="en-US" sz="2400" i="1" u="sng" dirty="0">
                <a:solidFill>
                  <a:srgbClr val="FF0000"/>
                </a:solidFill>
                <a:latin typeface="Times New Roman" pitchFamily="18" charset="0"/>
                <a:cs typeface="Times New Roman" pitchFamily="18" charset="0"/>
              </a:rPr>
              <a:t>Dòng điện xoay chiều</a:t>
            </a:r>
            <a:r>
              <a:rPr lang="en-US" sz="2400" i="1" dirty="0">
                <a:solidFill>
                  <a:srgbClr val="FF0000"/>
                </a:solidFill>
                <a:latin typeface="Times New Roman" pitchFamily="18" charset="0"/>
                <a:cs typeface="Times New Roman" pitchFamily="18" charset="0"/>
              </a:rPr>
              <a:t>:</a:t>
            </a:r>
          </a:p>
        </p:txBody>
      </p:sp>
      <p:sp>
        <p:nvSpPr>
          <p:cNvPr id="136" name="Oval 235"/>
          <p:cNvSpPr>
            <a:spLocks noChangeArrowheads="1"/>
          </p:cNvSpPr>
          <p:nvPr/>
        </p:nvSpPr>
        <p:spPr bwMode="auto">
          <a:xfrm rot="20820323">
            <a:off x="6863819" y="3574234"/>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7" name="Oval 236"/>
          <p:cNvSpPr>
            <a:spLocks noChangeArrowheads="1"/>
          </p:cNvSpPr>
          <p:nvPr/>
        </p:nvSpPr>
        <p:spPr bwMode="auto">
          <a:xfrm rot="20820323">
            <a:off x="6632111" y="3775503"/>
            <a:ext cx="146050" cy="381000"/>
          </a:xfrm>
          <a:prstGeom prst="ellipse">
            <a:avLst/>
          </a:prstGeom>
          <a:solidFill>
            <a:srgbClr val="FF0000"/>
          </a:solidFill>
          <a:ln>
            <a:noFill/>
          </a:ln>
          <a:effectLst/>
        </p:spPr>
        <p:txBody>
          <a:bodyPr wrap="none" anchor="ctr"/>
          <a:lstStyle/>
          <a:p>
            <a:endParaRPr lang="vi-VN"/>
          </a:p>
        </p:txBody>
      </p:sp>
      <p:grpSp>
        <p:nvGrpSpPr>
          <p:cNvPr id="138" name="Group 137"/>
          <p:cNvGrpSpPr/>
          <p:nvPr/>
        </p:nvGrpSpPr>
        <p:grpSpPr>
          <a:xfrm>
            <a:off x="6227305" y="3780640"/>
            <a:ext cx="3810000" cy="2309813"/>
            <a:chOff x="6120329" y="2285608"/>
            <a:chExt cx="3810000" cy="2309813"/>
          </a:xfrm>
        </p:grpSpPr>
        <p:sp>
          <p:nvSpPr>
            <p:cNvPr id="139" name="Text Box 8"/>
            <p:cNvSpPr txBox="1">
              <a:spLocks noChangeArrowheads="1"/>
            </p:cNvSpPr>
            <p:nvPr/>
          </p:nvSpPr>
          <p:spPr bwMode="auto">
            <a:xfrm>
              <a:off x="6579116" y="304760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0000FF"/>
                  </a:solidFill>
                  <a:latin typeface="Times New Roman" panose="02020603050405020304" pitchFamily="18" charset="0"/>
                </a:rPr>
                <a:t>C2:</a:t>
              </a:r>
            </a:p>
          </p:txBody>
        </p:sp>
        <p:sp>
          <p:nvSpPr>
            <p:cNvPr id="140" name="AutoShape 234"/>
            <p:cNvSpPr>
              <a:spLocks noChangeArrowheads="1"/>
            </p:cNvSpPr>
            <p:nvPr/>
          </p:nvSpPr>
          <p:spPr bwMode="auto">
            <a:xfrm>
              <a:off x="6120329" y="351433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1" name="Rectangle 237"/>
            <p:cNvSpPr>
              <a:spLocks noChangeArrowheads="1"/>
            </p:cNvSpPr>
            <p:nvPr/>
          </p:nvSpPr>
          <p:spPr bwMode="auto">
            <a:xfrm rot="20820323">
              <a:off x="6467991" y="259040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2" name="Rectangle 238"/>
            <p:cNvSpPr>
              <a:spLocks noChangeArrowheads="1"/>
            </p:cNvSpPr>
            <p:nvPr/>
          </p:nvSpPr>
          <p:spPr bwMode="auto">
            <a:xfrm rot="20820323">
              <a:off x="6688654" y="239038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 name="Freeform 239" descr="Small grid"/>
            <p:cNvSpPr>
              <a:spLocks/>
            </p:cNvSpPr>
            <p:nvPr/>
          </p:nvSpPr>
          <p:spPr bwMode="auto">
            <a:xfrm>
              <a:off x="6515616" y="228560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44" name="Freeform 240"/>
            <p:cNvSpPr>
              <a:spLocks/>
            </p:cNvSpPr>
            <p:nvPr/>
          </p:nvSpPr>
          <p:spPr bwMode="auto">
            <a:xfrm>
              <a:off x="7077591" y="261422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 name="Freeform 241"/>
            <p:cNvSpPr>
              <a:spLocks/>
            </p:cNvSpPr>
            <p:nvPr/>
          </p:nvSpPr>
          <p:spPr bwMode="auto">
            <a:xfrm>
              <a:off x="6648967" y="259517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6" name="Line 242"/>
            <p:cNvSpPr>
              <a:spLocks noChangeShapeType="1"/>
            </p:cNvSpPr>
            <p:nvPr/>
          </p:nvSpPr>
          <p:spPr bwMode="auto">
            <a:xfrm>
              <a:off x="6953766" y="267613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7" name="Line 243"/>
            <p:cNvSpPr>
              <a:spLocks noChangeShapeType="1"/>
            </p:cNvSpPr>
            <p:nvPr/>
          </p:nvSpPr>
          <p:spPr bwMode="auto">
            <a:xfrm flipV="1">
              <a:off x="7106166" y="259993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8" name="Line 244"/>
            <p:cNvSpPr>
              <a:spLocks noChangeShapeType="1"/>
            </p:cNvSpPr>
            <p:nvPr/>
          </p:nvSpPr>
          <p:spPr bwMode="auto">
            <a:xfrm flipH="1">
              <a:off x="6839466" y="259358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9" name="Line 245"/>
            <p:cNvSpPr>
              <a:spLocks noChangeShapeType="1"/>
            </p:cNvSpPr>
            <p:nvPr/>
          </p:nvSpPr>
          <p:spPr bwMode="auto">
            <a:xfrm flipH="1">
              <a:off x="689661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246"/>
            <p:cNvSpPr>
              <a:spLocks noChangeShapeType="1"/>
            </p:cNvSpPr>
            <p:nvPr/>
          </p:nvSpPr>
          <p:spPr bwMode="auto">
            <a:xfrm flipH="1">
              <a:off x="695376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51" name="Group 247"/>
            <p:cNvGrpSpPr>
              <a:grpSpLocks/>
            </p:cNvGrpSpPr>
            <p:nvPr/>
          </p:nvGrpSpPr>
          <p:grpSpPr bwMode="auto">
            <a:xfrm>
              <a:off x="7004566" y="2587233"/>
              <a:ext cx="495300" cy="387350"/>
              <a:chOff x="2088" y="2536"/>
              <a:chExt cx="312" cy="244"/>
            </a:xfrm>
          </p:grpSpPr>
          <p:sp>
            <p:nvSpPr>
              <p:cNvPr id="242" name="Line 2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3" name="Line 2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4" name="Line 2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2" name="Group 251"/>
            <p:cNvGrpSpPr>
              <a:grpSpLocks/>
            </p:cNvGrpSpPr>
            <p:nvPr/>
          </p:nvGrpSpPr>
          <p:grpSpPr bwMode="auto">
            <a:xfrm>
              <a:off x="7169666" y="2587233"/>
              <a:ext cx="495300" cy="387350"/>
              <a:chOff x="2088" y="2536"/>
              <a:chExt cx="312" cy="244"/>
            </a:xfrm>
          </p:grpSpPr>
          <p:sp>
            <p:nvSpPr>
              <p:cNvPr id="239" name="Line 2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0" name="Line 2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1" name="Line 2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 name="Group 255"/>
            <p:cNvGrpSpPr>
              <a:grpSpLocks/>
            </p:cNvGrpSpPr>
            <p:nvPr/>
          </p:nvGrpSpPr>
          <p:grpSpPr bwMode="auto">
            <a:xfrm>
              <a:off x="7334766" y="2587233"/>
              <a:ext cx="495300" cy="387350"/>
              <a:chOff x="2088" y="2536"/>
              <a:chExt cx="312" cy="244"/>
            </a:xfrm>
          </p:grpSpPr>
          <p:sp>
            <p:nvSpPr>
              <p:cNvPr id="236" name="Line 2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7" name="Line 2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8" name="Line 2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4" name="Group 259"/>
            <p:cNvGrpSpPr>
              <a:grpSpLocks/>
            </p:cNvGrpSpPr>
            <p:nvPr/>
          </p:nvGrpSpPr>
          <p:grpSpPr bwMode="auto">
            <a:xfrm>
              <a:off x="6791841" y="2779320"/>
              <a:ext cx="190500" cy="185738"/>
              <a:chOff x="1946" y="2181"/>
              <a:chExt cx="120" cy="117"/>
            </a:xfrm>
          </p:grpSpPr>
          <p:sp>
            <p:nvSpPr>
              <p:cNvPr id="234" name="Line 260"/>
              <p:cNvSpPr>
                <a:spLocks noChangeShapeType="1"/>
              </p:cNvSpPr>
              <p:nvPr/>
            </p:nvSpPr>
            <p:spPr bwMode="auto">
              <a:xfrm flipH="1">
                <a:off x="1946" y="2181"/>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 name="Line 261"/>
              <p:cNvSpPr>
                <a:spLocks noChangeShapeType="1"/>
              </p:cNvSpPr>
              <p:nvPr/>
            </p:nvSpPr>
            <p:spPr bwMode="auto">
              <a:xfrm flipH="1">
                <a:off x="1985" y="2182"/>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55" name="Line 262"/>
            <p:cNvSpPr>
              <a:spLocks noChangeShapeType="1"/>
            </p:cNvSpPr>
            <p:nvPr/>
          </p:nvSpPr>
          <p:spPr bwMode="auto">
            <a:xfrm>
              <a:off x="6606104" y="259517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Line 263"/>
            <p:cNvSpPr>
              <a:spLocks noChangeShapeType="1"/>
            </p:cNvSpPr>
            <p:nvPr/>
          </p:nvSpPr>
          <p:spPr bwMode="auto">
            <a:xfrm>
              <a:off x="6680716" y="257929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Rectangle 264"/>
            <p:cNvSpPr>
              <a:spLocks noChangeArrowheads="1"/>
            </p:cNvSpPr>
            <p:nvPr/>
          </p:nvSpPr>
          <p:spPr bwMode="auto">
            <a:xfrm rot="20820323">
              <a:off x="6718817" y="233958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8" name="Line 265"/>
            <p:cNvSpPr>
              <a:spLocks noChangeShapeType="1"/>
            </p:cNvSpPr>
            <p:nvPr/>
          </p:nvSpPr>
          <p:spPr bwMode="auto">
            <a:xfrm>
              <a:off x="6820416" y="23903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9" name="Line 266"/>
            <p:cNvSpPr>
              <a:spLocks noChangeShapeType="1"/>
            </p:cNvSpPr>
            <p:nvPr/>
          </p:nvSpPr>
          <p:spPr bwMode="auto">
            <a:xfrm>
              <a:off x="6887091" y="23522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0" name="Rectangle 267"/>
            <p:cNvSpPr>
              <a:spLocks noChangeArrowheads="1"/>
            </p:cNvSpPr>
            <p:nvPr/>
          </p:nvSpPr>
          <p:spPr bwMode="auto">
            <a:xfrm rot="20820323">
              <a:off x="6515617" y="254913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1" name="Oval 268"/>
            <p:cNvSpPr>
              <a:spLocks noChangeArrowheads="1"/>
            </p:cNvSpPr>
            <p:nvPr/>
          </p:nvSpPr>
          <p:spPr bwMode="auto">
            <a:xfrm flipH="1" flipV="1">
              <a:off x="6874391" y="254278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Oval 269"/>
            <p:cNvSpPr>
              <a:spLocks noChangeArrowheads="1"/>
            </p:cNvSpPr>
            <p:nvPr/>
          </p:nvSpPr>
          <p:spPr bwMode="auto">
            <a:xfrm flipH="1" flipV="1">
              <a:off x="6709291" y="26920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Oval 270"/>
            <p:cNvSpPr>
              <a:spLocks noChangeArrowheads="1"/>
            </p:cNvSpPr>
            <p:nvPr/>
          </p:nvSpPr>
          <p:spPr bwMode="auto">
            <a:xfrm flipH="1" flipV="1">
              <a:off x="6795016" y="26158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64" name="Group 271"/>
            <p:cNvGrpSpPr>
              <a:grpSpLocks/>
            </p:cNvGrpSpPr>
            <p:nvPr/>
          </p:nvGrpSpPr>
          <p:grpSpPr bwMode="auto">
            <a:xfrm>
              <a:off x="6639442" y="2957120"/>
              <a:ext cx="2619375" cy="1157288"/>
              <a:chOff x="1850" y="2293"/>
              <a:chExt cx="1650" cy="729"/>
            </a:xfrm>
          </p:grpSpPr>
          <p:sp>
            <p:nvSpPr>
              <p:cNvPr id="192" name="Freeform 272"/>
              <p:cNvSpPr>
                <a:spLocks/>
              </p:cNvSpPr>
              <p:nvPr/>
            </p:nvSpPr>
            <p:spPr bwMode="auto">
              <a:xfrm>
                <a:off x="1850" y="2782"/>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3" name="Freeform 273"/>
              <p:cNvSpPr>
                <a:spLocks/>
              </p:cNvSpPr>
              <p:nvPr/>
            </p:nvSpPr>
            <p:spPr bwMode="auto">
              <a:xfrm>
                <a:off x="1856" y="2299"/>
                <a:ext cx="1296" cy="72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 name="Line 274"/>
              <p:cNvSpPr>
                <a:spLocks noChangeShapeType="1"/>
              </p:cNvSpPr>
              <p:nvPr/>
            </p:nvSpPr>
            <p:spPr bwMode="auto">
              <a:xfrm>
                <a:off x="1980" y="229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 name="Line 275"/>
              <p:cNvSpPr>
                <a:spLocks noChangeShapeType="1"/>
              </p:cNvSpPr>
              <p:nvPr/>
            </p:nvSpPr>
            <p:spPr bwMode="auto">
              <a:xfrm>
                <a:off x="2013"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6" name="Line 276"/>
              <p:cNvSpPr>
                <a:spLocks noChangeShapeType="1"/>
              </p:cNvSpPr>
              <p:nvPr/>
            </p:nvSpPr>
            <p:spPr bwMode="auto">
              <a:xfrm>
                <a:off x="2049"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97" name="Group 277"/>
              <p:cNvGrpSpPr>
                <a:grpSpLocks/>
              </p:cNvGrpSpPr>
              <p:nvPr/>
            </p:nvGrpSpPr>
            <p:grpSpPr bwMode="auto">
              <a:xfrm>
                <a:off x="2085" y="2293"/>
                <a:ext cx="69" cy="723"/>
                <a:chOff x="1996" y="2673"/>
                <a:chExt cx="69" cy="723"/>
              </a:xfrm>
            </p:grpSpPr>
            <p:sp>
              <p:nvSpPr>
                <p:cNvPr id="231" name="Line 2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2" name="Line 2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3" name="Line 2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98" name="Group 281"/>
              <p:cNvGrpSpPr>
                <a:grpSpLocks/>
              </p:cNvGrpSpPr>
              <p:nvPr/>
            </p:nvGrpSpPr>
            <p:grpSpPr bwMode="auto">
              <a:xfrm>
                <a:off x="2186" y="2296"/>
                <a:ext cx="69" cy="723"/>
                <a:chOff x="1996" y="2673"/>
                <a:chExt cx="69" cy="723"/>
              </a:xfrm>
            </p:grpSpPr>
            <p:sp>
              <p:nvSpPr>
                <p:cNvPr id="228" name="Line 2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 name="Line 2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0" name="Line 2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99" name="Group 285"/>
              <p:cNvGrpSpPr>
                <a:grpSpLocks/>
              </p:cNvGrpSpPr>
              <p:nvPr/>
            </p:nvGrpSpPr>
            <p:grpSpPr bwMode="auto">
              <a:xfrm>
                <a:off x="2291" y="2296"/>
                <a:ext cx="69" cy="723"/>
                <a:chOff x="1996" y="2673"/>
                <a:chExt cx="69" cy="723"/>
              </a:xfrm>
            </p:grpSpPr>
            <p:sp>
              <p:nvSpPr>
                <p:cNvPr id="225" name="Line 2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6" name="Line 2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7" name="Line 2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0" name="Group 289"/>
              <p:cNvGrpSpPr>
                <a:grpSpLocks/>
              </p:cNvGrpSpPr>
              <p:nvPr/>
            </p:nvGrpSpPr>
            <p:grpSpPr bwMode="auto">
              <a:xfrm>
                <a:off x="2393" y="2293"/>
                <a:ext cx="69" cy="723"/>
                <a:chOff x="1996" y="2673"/>
                <a:chExt cx="69" cy="723"/>
              </a:xfrm>
            </p:grpSpPr>
            <p:sp>
              <p:nvSpPr>
                <p:cNvPr id="222" name="Line 2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3" name="Line 2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4" name="Line 2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1" name="Group 293"/>
              <p:cNvGrpSpPr>
                <a:grpSpLocks/>
              </p:cNvGrpSpPr>
              <p:nvPr/>
            </p:nvGrpSpPr>
            <p:grpSpPr bwMode="auto">
              <a:xfrm>
                <a:off x="2498" y="2293"/>
                <a:ext cx="69" cy="723"/>
                <a:chOff x="1996" y="2673"/>
                <a:chExt cx="69" cy="723"/>
              </a:xfrm>
            </p:grpSpPr>
            <p:sp>
              <p:nvSpPr>
                <p:cNvPr id="219" name="Line 2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0" name="Line 2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1" name="Line 2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2" name="Group 297"/>
              <p:cNvGrpSpPr>
                <a:grpSpLocks/>
              </p:cNvGrpSpPr>
              <p:nvPr/>
            </p:nvGrpSpPr>
            <p:grpSpPr bwMode="auto">
              <a:xfrm>
                <a:off x="2600" y="2299"/>
                <a:ext cx="69" cy="723"/>
                <a:chOff x="1996" y="2673"/>
                <a:chExt cx="69" cy="723"/>
              </a:xfrm>
            </p:grpSpPr>
            <p:sp>
              <p:nvSpPr>
                <p:cNvPr id="216" name="Line 2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7" name="Line 2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8" name="Line 3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3" name="Group 301"/>
              <p:cNvGrpSpPr>
                <a:grpSpLocks/>
              </p:cNvGrpSpPr>
              <p:nvPr/>
            </p:nvGrpSpPr>
            <p:grpSpPr bwMode="auto">
              <a:xfrm>
                <a:off x="2705" y="2299"/>
                <a:ext cx="69" cy="723"/>
                <a:chOff x="1996" y="2673"/>
                <a:chExt cx="69" cy="723"/>
              </a:xfrm>
            </p:grpSpPr>
            <p:sp>
              <p:nvSpPr>
                <p:cNvPr id="213" name="Line 3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 name="Line 3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 name="Line 3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4" name="Group 305"/>
              <p:cNvGrpSpPr>
                <a:grpSpLocks/>
              </p:cNvGrpSpPr>
              <p:nvPr/>
            </p:nvGrpSpPr>
            <p:grpSpPr bwMode="auto">
              <a:xfrm>
                <a:off x="2810" y="2299"/>
                <a:ext cx="69" cy="723"/>
                <a:chOff x="1996" y="2673"/>
                <a:chExt cx="69" cy="723"/>
              </a:xfrm>
            </p:grpSpPr>
            <p:sp>
              <p:nvSpPr>
                <p:cNvPr id="210" name="Line 3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1" name="Line 3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 name="Line 3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5" name="Group 309"/>
              <p:cNvGrpSpPr>
                <a:grpSpLocks/>
              </p:cNvGrpSpPr>
              <p:nvPr/>
            </p:nvGrpSpPr>
            <p:grpSpPr bwMode="auto">
              <a:xfrm>
                <a:off x="2915" y="2299"/>
                <a:ext cx="69" cy="723"/>
                <a:chOff x="1996" y="2673"/>
                <a:chExt cx="69" cy="723"/>
              </a:xfrm>
            </p:grpSpPr>
            <p:sp>
              <p:nvSpPr>
                <p:cNvPr id="207" name="Line 3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 name="Line 3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 name="Line 3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6" name="Line 313"/>
              <p:cNvSpPr>
                <a:spLocks noChangeShapeType="1"/>
              </p:cNvSpPr>
              <p:nvPr/>
            </p:nvSpPr>
            <p:spPr bwMode="auto">
              <a:xfrm>
                <a:off x="1947"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5" name="Group 314"/>
            <p:cNvGrpSpPr>
              <a:grpSpLocks/>
            </p:cNvGrpSpPr>
            <p:nvPr/>
          </p:nvGrpSpPr>
          <p:grpSpPr bwMode="auto">
            <a:xfrm>
              <a:off x="7499866" y="2299895"/>
              <a:ext cx="1778000" cy="2128838"/>
              <a:chOff x="2392" y="1879"/>
              <a:chExt cx="1120" cy="1341"/>
            </a:xfrm>
          </p:grpSpPr>
          <p:sp>
            <p:nvSpPr>
              <p:cNvPr id="166" name="Freeform 315" descr="Small grid"/>
              <p:cNvSpPr>
                <a:spLocks/>
              </p:cNvSpPr>
              <p:nvPr/>
            </p:nvSpPr>
            <p:spPr bwMode="auto">
              <a:xfrm>
                <a:off x="3137" y="1879"/>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167" name="Group 316"/>
              <p:cNvGrpSpPr>
                <a:grpSpLocks/>
              </p:cNvGrpSpPr>
              <p:nvPr/>
            </p:nvGrpSpPr>
            <p:grpSpPr bwMode="auto">
              <a:xfrm>
                <a:off x="2392" y="2060"/>
                <a:ext cx="312" cy="244"/>
                <a:chOff x="2088" y="2536"/>
                <a:chExt cx="312" cy="244"/>
              </a:xfrm>
            </p:grpSpPr>
            <p:sp>
              <p:nvSpPr>
                <p:cNvPr id="189" name="Line 31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0" name="Line 31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1" name="Line 31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8" name="Group 320"/>
              <p:cNvGrpSpPr>
                <a:grpSpLocks/>
              </p:cNvGrpSpPr>
              <p:nvPr/>
            </p:nvGrpSpPr>
            <p:grpSpPr bwMode="auto">
              <a:xfrm>
                <a:off x="2496" y="2060"/>
                <a:ext cx="312" cy="244"/>
                <a:chOff x="2088" y="2536"/>
                <a:chExt cx="312" cy="244"/>
              </a:xfrm>
            </p:grpSpPr>
            <p:sp>
              <p:nvSpPr>
                <p:cNvPr id="186" name="Line 32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7" name="Line 32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8" name="Line 32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9" name="Group 324"/>
              <p:cNvGrpSpPr>
                <a:grpSpLocks/>
              </p:cNvGrpSpPr>
              <p:nvPr/>
            </p:nvGrpSpPr>
            <p:grpSpPr bwMode="auto">
              <a:xfrm>
                <a:off x="2596" y="2064"/>
                <a:ext cx="312" cy="244"/>
                <a:chOff x="2088" y="2536"/>
                <a:chExt cx="312" cy="244"/>
              </a:xfrm>
            </p:grpSpPr>
            <p:sp>
              <p:nvSpPr>
                <p:cNvPr id="183" name="Line 32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 name="Line 32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5" name="Line 32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0" name="Group 328"/>
              <p:cNvGrpSpPr>
                <a:grpSpLocks/>
              </p:cNvGrpSpPr>
              <p:nvPr/>
            </p:nvGrpSpPr>
            <p:grpSpPr bwMode="auto">
              <a:xfrm>
                <a:off x="2704" y="2060"/>
                <a:ext cx="312" cy="244"/>
                <a:chOff x="2088" y="2536"/>
                <a:chExt cx="312" cy="244"/>
              </a:xfrm>
            </p:grpSpPr>
            <p:sp>
              <p:nvSpPr>
                <p:cNvPr id="180" name="Line 32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1" name="Line 33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2" name="Line 33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1" name="Group 332"/>
              <p:cNvGrpSpPr>
                <a:grpSpLocks/>
              </p:cNvGrpSpPr>
              <p:nvPr/>
            </p:nvGrpSpPr>
            <p:grpSpPr bwMode="auto">
              <a:xfrm>
                <a:off x="2808" y="2060"/>
                <a:ext cx="312" cy="244"/>
                <a:chOff x="2088" y="2536"/>
                <a:chExt cx="312" cy="244"/>
              </a:xfrm>
            </p:grpSpPr>
            <p:sp>
              <p:nvSpPr>
                <p:cNvPr id="177" name="Line 33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8" name="Line 33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9" name="Line 33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2" name="Group 336"/>
              <p:cNvGrpSpPr>
                <a:grpSpLocks/>
              </p:cNvGrpSpPr>
              <p:nvPr/>
            </p:nvGrpSpPr>
            <p:grpSpPr bwMode="auto">
              <a:xfrm>
                <a:off x="2908" y="2064"/>
                <a:ext cx="312" cy="244"/>
                <a:chOff x="2088" y="2536"/>
                <a:chExt cx="312" cy="244"/>
              </a:xfrm>
            </p:grpSpPr>
            <p:sp>
              <p:nvSpPr>
                <p:cNvPr id="174" name="Line 33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5" name="Line 33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6" name="Line 33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3" name="Freeform 340" descr="Small grid"/>
              <p:cNvSpPr>
                <a:spLocks/>
              </p:cNvSpPr>
              <p:nvPr/>
            </p:nvSpPr>
            <p:spPr bwMode="auto">
              <a:xfrm>
                <a:off x="3062" y="2144"/>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sp>
        <p:nvSpPr>
          <p:cNvPr id="245" name="Oval 205"/>
          <p:cNvSpPr>
            <a:spLocks noChangeArrowheads="1"/>
          </p:cNvSpPr>
          <p:nvPr/>
        </p:nvSpPr>
        <p:spPr bwMode="auto">
          <a:xfrm rot="21141072">
            <a:off x="6498682" y="3093734"/>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246" name="Oval 206"/>
          <p:cNvSpPr>
            <a:spLocks noChangeArrowheads="1"/>
          </p:cNvSpPr>
          <p:nvPr/>
        </p:nvSpPr>
        <p:spPr bwMode="auto">
          <a:xfrm rot="21141072">
            <a:off x="6243973" y="3237716"/>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grpSp>
        <p:nvGrpSpPr>
          <p:cNvPr id="247" name="Group 9"/>
          <p:cNvGrpSpPr>
            <a:grpSpLocks/>
          </p:cNvGrpSpPr>
          <p:nvPr/>
        </p:nvGrpSpPr>
        <p:grpSpPr bwMode="auto">
          <a:xfrm>
            <a:off x="9718217" y="4650864"/>
            <a:ext cx="2254002" cy="531296"/>
            <a:chOff x="4032" y="2015"/>
            <a:chExt cx="1548" cy="385"/>
          </a:xfrm>
        </p:grpSpPr>
        <p:sp>
          <p:nvSpPr>
            <p:cNvPr id="248"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dirty="0">
                  <a:latin typeface="Arial" charset="0"/>
                </a:rPr>
                <a:t>N</a:t>
              </a:r>
            </a:p>
          </p:txBody>
        </p:sp>
        <p:sp>
          <p:nvSpPr>
            <p:cNvPr id="249" name="AutoShape 11"/>
            <p:cNvSpPr>
              <a:spLocks noChangeArrowheads="1"/>
            </p:cNvSpPr>
            <p:nvPr/>
          </p:nvSpPr>
          <p:spPr bwMode="auto">
            <a:xfrm>
              <a:off x="4764" y="2015"/>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sp>
        <p:nvSpPr>
          <p:cNvPr id="250" name="Text Box 10"/>
          <p:cNvSpPr txBox="1">
            <a:spLocks noChangeArrowheads="1"/>
          </p:cNvSpPr>
          <p:nvPr/>
        </p:nvSpPr>
        <p:spPr bwMode="auto">
          <a:xfrm>
            <a:off x="1295310" y="3794914"/>
            <a:ext cx="4698226" cy="830997"/>
          </a:xfrm>
          <a:prstGeom prst="rect">
            <a:avLst/>
          </a:prstGeom>
          <a:solidFill>
            <a:schemeClr val="bg1"/>
          </a:solidFill>
          <a:ln w="9525">
            <a:noFill/>
            <a:miter lim="800000"/>
            <a:headEnd/>
            <a:tailEnd/>
          </a:ln>
          <a:effectLst/>
        </p:spPr>
        <p:txBody>
          <a:bodyPr wrap="square">
            <a:spAutoFit/>
          </a:bodyPr>
          <a:lstStyle/>
          <a:p>
            <a:pPr algn="just">
              <a:buFont typeface="Wingdings" pitchFamily="2" charset="2"/>
              <a:buChar char="Ø"/>
            </a:pPr>
            <a:r>
              <a:rPr lang="en-US" sz="2400" i="1" dirty="0">
                <a:solidFill>
                  <a:schemeClr val="accent1">
                    <a:lumMod val="75000"/>
                  </a:schemeClr>
                </a:solidFill>
                <a:latin typeface="Times New Roman" pitchFamily="18" charset="0"/>
                <a:cs typeface="Times New Roman" pitchFamily="18" charset="0"/>
              </a:rPr>
              <a:t>Dòng điện xoay chiều là dòng điện luân phiên đổi chiều</a:t>
            </a:r>
          </a:p>
        </p:txBody>
      </p:sp>
    </p:spTree>
    <p:extLst>
      <p:ext uri="{BB962C8B-B14F-4D97-AF65-F5344CB8AC3E}">
        <p14:creationId xmlns:p14="http://schemas.microsoft.com/office/powerpoint/2010/main" val="15605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arn(inVertical)">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3.33333E-6 1.85185E-6 L -0.08255 -0.00093 " pathEditMode="relative" rAng="0" ptsTypes="AA">
                                      <p:cBhvr>
                                        <p:cTn id="16" dur="500" fill="hold"/>
                                        <p:tgtEl>
                                          <p:spTgt spid="247"/>
                                        </p:tgtEl>
                                        <p:attrNameLst>
                                          <p:attrName>ppt_x</p:attrName>
                                          <p:attrName>ppt_y</p:attrName>
                                        </p:attrNameLst>
                                      </p:cBhvr>
                                      <p:rCtr x="-4128" y="-46"/>
                                    </p:animMotion>
                                  </p:childTnLst>
                                </p:cTn>
                              </p:par>
                              <p:par>
                                <p:cTn id="17" presetID="53" presetClass="entr" presetSubtype="0" fill="hold" grpId="0" nodeType="withEffect">
                                  <p:stCondLst>
                                    <p:cond delay="0"/>
                                  </p:stCondLst>
                                  <p:childTnLst>
                                    <p:set>
                                      <p:cBhvr>
                                        <p:cTn id="18" dur="1" fill="hold">
                                          <p:stCondLst>
                                            <p:cond delay="0"/>
                                          </p:stCondLst>
                                        </p:cTn>
                                        <p:tgtEl>
                                          <p:spTgt spid="245"/>
                                        </p:tgtEl>
                                        <p:attrNameLst>
                                          <p:attrName>style.visibility</p:attrName>
                                        </p:attrNameLst>
                                      </p:cBhvr>
                                      <p:to>
                                        <p:strVal val="visible"/>
                                      </p:to>
                                    </p:set>
                                    <p:anim calcmode="lin" valueType="num">
                                      <p:cBhvr>
                                        <p:cTn id="19" dur="500" fill="hold"/>
                                        <p:tgtEl>
                                          <p:spTgt spid="245"/>
                                        </p:tgtEl>
                                        <p:attrNameLst>
                                          <p:attrName>ppt_w</p:attrName>
                                        </p:attrNameLst>
                                      </p:cBhvr>
                                      <p:tavLst>
                                        <p:tav tm="0">
                                          <p:val>
                                            <p:fltVal val="0"/>
                                          </p:val>
                                        </p:tav>
                                        <p:tav tm="100000">
                                          <p:val>
                                            <p:strVal val="#ppt_w"/>
                                          </p:val>
                                        </p:tav>
                                      </p:tavLst>
                                    </p:anim>
                                    <p:anim calcmode="lin" valueType="num">
                                      <p:cBhvr>
                                        <p:cTn id="20" dur="500" fill="hold"/>
                                        <p:tgtEl>
                                          <p:spTgt spid="245"/>
                                        </p:tgtEl>
                                        <p:attrNameLst>
                                          <p:attrName>ppt_h</p:attrName>
                                        </p:attrNameLst>
                                      </p:cBhvr>
                                      <p:tavLst>
                                        <p:tav tm="0">
                                          <p:val>
                                            <p:fltVal val="0"/>
                                          </p:val>
                                        </p:tav>
                                        <p:tav tm="100000">
                                          <p:val>
                                            <p:strVal val="#ppt_h"/>
                                          </p:val>
                                        </p:tav>
                                      </p:tavLst>
                                    </p:anim>
                                    <p:animEffect transition="in" filter="fade">
                                      <p:cBhvr>
                                        <p:cTn id="21" dur="500"/>
                                        <p:tgtEl>
                                          <p:spTgt spid="245"/>
                                        </p:tgtEl>
                                      </p:cBhvr>
                                    </p:animEffect>
                                  </p:childTnLst>
                                </p:cTn>
                              </p:par>
                            </p:childTnLst>
                          </p:cTn>
                        </p:par>
                        <p:par>
                          <p:cTn id="22" fill="hold">
                            <p:stCondLst>
                              <p:cond delay="500"/>
                            </p:stCondLst>
                            <p:childTnLst>
                              <p:par>
                                <p:cTn id="23" presetID="53" presetClass="exit" presetSubtype="0" fill="hold" grpId="1" nodeType="afterEffect">
                                  <p:stCondLst>
                                    <p:cond delay="0"/>
                                  </p:stCondLst>
                                  <p:childTnLst>
                                    <p:anim calcmode="lin" valueType="num">
                                      <p:cBhvr>
                                        <p:cTn id="24" dur="500"/>
                                        <p:tgtEl>
                                          <p:spTgt spid="245"/>
                                        </p:tgtEl>
                                        <p:attrNameLst>
                                          <p:attrName>ppt_w</p:attrName>
                                        </p:attrNameLst>
                                      </p:cBhvr>
                                      <p:tavLst>
                                        <p:tav tm="0">
                                          <p:val>
                                            <p:strVal val="ppt_w"/>
                                          </p:val>
                                        </p:tav>
                                        <p:tav tm="100000">
                                          <p:val>
                                            <p:fltVal val="0"/>
                                          </p:val>
                                        </p:tav>
                                      </p:tavLst>
                                    </p:anim>
                                    <p:anim calcmode="lin" valueType="num">
                                      <p:cBhvr>
                                        <p:cTn id="25" dur="500"/>
                                        <p:tgtEl>
                                          <p:spTgt spid="245"/>
                                        </p:tgtEl>
                                        <p:attrNameLst>
                                          <p:attrName>ppt_h</p:attrName>
                                        </p:attrNameLst>
                                      </p:cBhvr>
                                      <p:tavLst>
                                        <p:tav tm="0">
                                          <p:val>
                                            <p:strVal val="ppt_h"/>
                                          </p:val>
                                        </p:tav>
                                        <p:tav tm="100000">
                                          <p:val>
                                            <p:fltVal val="0"/>
                                          </p:val>
                                        </p:tav>
                                      </p:tavLst>
                                    </p:anim>
                                    <p:animEffect transition="out" filter="fade">
                                      <p:cBhvr>
                                        <p:cTn id="26" dur="500"/>
                                        <p:tgtEl>
                                          <p:spTgt spid="245"/>
                                        </p:tgtEl>
                                      </p:cBhvr>
                                    </p:animEffect>
                                    <p:set>
                                      <p:cBhvr>
                                        <p:cTn id="27" dur="1" fill="hold">
                                          <p:stCondLst>
                                            <p:cond delay="499"/>
                                          </p:stCondLst>
                                        </p:cTn>
                                        <p:tgtEl>
                                          <p:spTgt spid="245"/>
                                        </p:tgtEl>
                                        <p:attrNameLst>
                                          <p:attrName>style.visibility</p:attrName>
                                        </p:attrNameLst>
                                      </p:cBhvr>
                                      <p:to>
                                        <p:strVal val="hidden"/>
                                      </p:to>
                                    </p:set>
                                  </p:childTnLst>
                                </p:cTn>
                              </p:par>
                            </p:childTnLst>
                          </p:cTn>
                        </p:par>
                        <p:par>
                          <p:cTn id="28" fill="hold">
                            <p:stCondLst>
                              <p:cond delay="1000"/>
                            </p:stCondLst>
                            <p:childTnLst>
                              <p:par>
                                <p:cTn id="29" presetID="63" presetClass="path" presetSubtype="0" accel="50000" decel="50000" fill="hold" nodeType="afterEffect">
                                  <p:stCondLst>
                                    <p:cond delay="0"/>
                                  </p:stCondLst>
                                  <p:childTnLst>
                                    <p:animMotion origin="layout" path="M -0.08255 -0.00093 L 0.07956 -0.00023 " pathEditMode="relative" rAng="0" ptsTypes="AA">
                                      <p:cBhvr>
                                        <p:cTn id="30" dur="500" fill="hold"/>
                                        <p:tgtEl>
                                          <p:spTgt spid="247"/>
                                        </p:tgtEl>
                                        <p:attrNameLst>
                                          <p:attrName>ppt_x</p:attrName>
                                          <p:attrName>ppt_y</p:attrName>
                                        </p:attrNameLst>
                                      </p:cBhvr>
                                      <p:rCtr x="8099" y="23"/>
                                    </p:animMotion>
                                  </p:childTnLst>
                                </p:cTn>
                              </p:par>
                              <p:par>
                                <p:cTn id="31" presetID="53" presetClass="entr" presetSubtype="0" fill="hold" grpId="0"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p:cTn id="33" dur="500" fill="hold"/>
                                        <p:tgtEl>
                                          <p:spTgt spid="246"/>
                                        </p:tgtEl>
                                        <p:attrNameLst>
                                          <p:attrName>ppt_w</p:attrName>
                                        </p:attrNameLst>
                                      </p:cBhvr>
                                      <p:tavLst>
                                        <p:tav tm="0">
                                          <p:val>
                                            <p:fltVal val="0"/>
                                          </p:val>
                                        </p:tav>
                                        <p:tav tm="100000">
                                          <p:val>
                                            <p:strVal val="#ppt_w"/>
                                          </p:val>
                                        </p:tav>
                                      </p:tavLst>
                                    </p:anim>
                                    <p:anim calcmode="lin" valueType="num">
                                      <p:cBhvr>
                                        <p:cTn id="34" dur="500" fill="hold"/>
                                        <p:tgtEl>
                                          <p:spTgt spid="246"/>
                                        </p:tgtEl>
                                        <p:attrNameLst>
                                          <p:attrName>ppt_h</p:attrName>
                                        </p:attrNameLst>
                                      </p:cBhvr>
                                      <p:tavLst>
                                        <p:tav tm="0">
                                          <p:val>
                                            <p:fltVal val="0"/>
                                          </p:val>
                                        </p:tav>
                                        <p:tav tm="100000">
                                          <p:val>
                                            <p:strVal val="#ppt_h"/>
                                          </p:val>
                                        </p:tav>
                                      </p:tavLst>
                                    </p:anim>
                                    <p:animEffect transition="in" filter="fade">
                                      <p:cBhvr>
                                        <p:cTn id="35" dur="500"/>
                                        <p:tgtEl>
                                          <p:spTgt spid="246"/>
                                        </p:tgtEl>
                                      </p:cBhvr>
                                    </p:animEffect>
                                  </p:childTnLst>
                                </p:cTn>
                              </p:par>
                            </p:childTnLst>
                          </p:cTn>
                        </p:par>
                        <p:par>
                          <p:cTn id="36" fill="hold">
                            <p:stCondLst>
                              <p:cond delay="1500"/>
                            </p:stCondLst>
                            <p:childTnLst>
                              <p:par>
                                <p:cTn id="37" presetID="53" presetClass="exit" presetSubtype="0" fill="hold" grpId="1" nodeType="afterEffect">
                                  <p:stCondLst>
                                    <p:cond delay="0"/>
                                  </p:stCondLst>
                                  <p:childTnLst>
                                    <p:anim calcmode="lin" valueType="num">
                                      <p:cBhvr>
                                        <p:cTn id="38" dur="500"/>
                                        <p:tgtEl>
                                          <p:spTgt spid="246"/>
                                        </p:tgtEl>
                                        <p:attrNameLst>
                                          <p:attrName>ppt_w</p:attrName>
                                        </p:attrNameLst>
                                      </p:cBhvr>
                                      <p:tavLst>
                                        <p:tav tm="0">
                                          <p:val>
                                            <p:strVal val="ppt_w"/>
                                          </p:val>
                                        </p:tav>
                                        <p:tav tm="100000">
                                          <p:val>
                                            <p:fltVal val="0"/>
                                          </p:val>
                                        </p:tav>
                                      </p:tavLst>
                                    </p:anim>
                                    <p:anim calcmode="lin" valueType="num">
                                      <p:cBhvr>
                                        <p:cTn id="39" dur="500"/>
                                        <p:tgtEl>
                                          <p:spTgt spid="246"/>
                                        </p:tgtEl>
                                        <p:attrNameLst>
                                          <p:attrName>ppt_h</p:attrName>
                                        </p:attrNameLst>
                                      </p:cBhvr>
                                      <p:tavLst>
                                        <p:tav tm="0">
                                          <p:val>
                                            <p:strVal val="ppt_h"/>
                                          </p:val>
                                        </p:tav>
                                        <p:tav tm="100000">
                                          <p:val>
                                            <p:fltVal val="0"/>
                                          </p:val>
                                        </p:tav>
                                      </p:tavLst>
                                    </p:anim>
                                    <p:animEffect transition="out" filter="fade">
                                      <p:cBhvr>
                                        <p:cTn id="40" dur="500"/>
                                        <p:tgtEl>
                                          <p:spTgt spid="246"/>
                                        </p:tgtEl>
                                      </p:cBhvr>
                                    </p:animEffect>
                                    <p:set>
                                      <p:cBhvr>
                                        <p:cTn id="41" dur="1" fill="hold">
                                          <p:stCondLst>
                                            <p:cond delay="499"/>
                                          </p:stCondLst>
                                        </p:cTn>
                                        <p:tgtEl>
                                          <p:spTgt spid="246"/>
                                        </p:tgtEl>
                                        <p:attrNameLst>
                                          <p:attrName>style.visibility</p:attrName>
                                        </p:attrNameLst>
                                      </p:cBhvr>
                                      <p:to>
                                        <p:strVal val="hidden"/>
                                      </p:to>
                                    </p:set>
                                  </p:childTnLst>
                                </p:cTn>
                              </p:par>
                              <p:par>
                                <p:cTn id="42" presetID="35" presetClass="path" presetSubtype="0" accel="50000" decel="50000" fill="hold" nodeType="withEffect">
                                  <p:stCondLst>
                                    <p:cond delay="500"/>
                                  </p:stCondLst>
                                  <p:childTnLst>
                                    <p:animMotion origin="layout" path="M -3.33333E-6 1.85185E-6 L -0.08255 -0.00093 " pathEditMode="relative" rAng="0" ptsTypes="AA">
                                      <p:cBhvr>
                                        <p:cTn id="43" dur="600" fill="hold"/>
                                        <p:tgtEl>
                                          <p:spTgt spid="247"/>
                                        </p:tgtEl>
                                        <p:attrNameLst>
                                          <p:attrName>ppt_x</p:attrName>
                                          <p:attrName>ppt_y</p:attrName>
                                        </p:attrNameLst>
                                      </p:cBhvr>
                                      <p:rCtr x="-4128" y="-46"/>
                                    </p:animMotion>
                                  </p:childTnLst>
                                </p:cTn>
                              </p:par>
                              <p:par>
                                <p:cTn id="44" presetID="53" presetClass="entr" presetSubtype="16" fill="hold" grpId="2" nodeType="withEffect">
                                  <p:stCondLst>
                                    <p:cond delay="500"/>
                                  </p:stCondLst>
                                  <p:childTnLst>
                                    <p:set>
                                      <p:cBhvr>
                                        <p:cTn id="45" dur="1" fill="hold">
                                          <p:stCondLst>
                                            <p:cond delay="0"/>
                                          </p:stCondLst>
                                        </p:cTn>
                                        <p:tgtEl>
                                          <p:spTgt spid="245"/>
                                        </p:tgtEl>
                                        <p:attrNameLst>
                                          <p:attrName>style.visibility</p:attrName>
                                        </p:attrNameLst>
                                      </p:cBhvr>
                                      <p:to>
                                        <p:strVal val="visible"/>
                                      </p:to>
                                    </p:set>
                                    <p:anim calcmode="lin" valueType="num">
                                      <p:cBhvr>
                                        <p:cTn id="46" dur="700" fill="hold"/>
                                        <p:tgtEl>
                                          <p:spTgt spid="245"/>
                                        </p:tgtEl>
                                        <p:attrNameLst>
                                          <p:attrName>ppt_w</p:attrName>
                                        </p:attrNameLst>
                                      </p:cBhvr>
                                      <p:tavLst>
                                        <p:tav tm="0">
                                          <p:val>
                                            <p:fltVal val="0"/>
                                          </p:val>
                                        </p:tav>
                                        <p:tav tm="100000">
                                          <p:val>
                                            <p:strVal val="#ppt_w"/>
                                          </p:val>
                                        </p:tav>
                                      </p:tavLst>
                                    </p:anim>
                                    <p:anim calcmode="lin" valueType="num">
                                      <p:cBhvr>
                                        <p:cTn id="47" dur="700" fill="hold"/>
                                        <p:tgtEl>
                                          <p:spTgt spid="245"/>
                                        </p:tgtEl>
                                        <p:attrNameLst>
                                          <p:attrName>ppt_h</p:attrName>
                                        </p:attrNameLst>
                                      </p:cBhvr>
                                      <p:tavLst>
                                        <p:tav tm="0">
                                          <p:val>
                                            <p:fltVal val="0"/>
                                          </p:val>
                                        </p:tav>
                                        <p:tav tm="100000">
                                          <p:val>
                                            <p:strVal val="#ppt_h"/>
                                          </p:val>
                                        </p:tav>
                                      </p:tavLst>
                                    </p:anim>
                                    <p:animEffect transition="in" filter="fade">
                                      <p:cBhvr>
                                        <p:cTn id="48" dur="700"/>
                                        <p:tgtEl>
                                          <p:spTgt spid="245"/>
                                        </p:tgtEl>
                                      </p:cBhvr>
                                    </p:animEffect>
                                  </p:childTnLst>
                                </p:cTn>
                              </p:par>
                              <p:par>
                                <p:cTn id="49" presetID="1" presetClass="exit" presetSubtype="0" fill="hold" grpId="3" nodeType="withEffect">
                                  <p:stCondLst>
                                    <p:cond delay="1200"/>
                                  </p:stCondLst>
                                  <p:childTnLst>
                                    <p:set>
                                      <p:cBhvr>
                                        <p:cTn id="50" dur="1" fill="hold">
                                          <p:stCondLst>
                                            <p:cond delay="0"/>
                                          </p:stCondLst>
                                        </p:cTn>
                                        <p:tgtEl>
                                          <p:spTgt spid="245"/>
                                        </p:tgtEl>
                                        <p:attrNameLst>
                                          <p:attrName>style.visibility</p:attrName>
                                        </p:attrNameLst>
                                      </p:cBhvr>
                                      <p:to>
                                        <p:strVal val="hidden"/>
                                      </p:to>
                                    </p:set>
                                  </p:childTnLst>
                                </p:cTn>
                              </p:par>
                              <p:par>
                                <p:cTn id="51" presetID="63" presetClass="path" presetSubtype="0" accel="50000" decel="50000" fill="hold" nodeType="withEffect">
                                  <p:stCondLst>
                                    <p:cond delay="1500"/>
                                  </p:stCondLst>
                                  <p:childTnLst>
                                    <p:animMotion origin="layout" path="M -0.08255 -0.00093 L 0.06888 -0.00579 " pathEditMode="relative" rAng="0" ptsTypes="AA">
                                      <p:cBhvr>
                                        <p:cTn id="52" dur="1000" fill="hold"/>
                                        <p:tgtEl>
                                          <p:spTgt spid="247"/>
                                        </p:tgtEl>
                                        <p:attrNameLst>
                                          <p:attrName>ppt_x</p:attrName>
                                          <p:attrName>ppt_y</p:attrName>
                                        </p:attrNameLst>
                                      </p:cBhvr>
                                      <p:rCtr x="7565" y="-255"/>
                                    </p:animMotion>
                                  </p:childTnLst>
                                </p:cTn>
                              </p:par>
                              <p:par>
                                <p:cTn id="53" presetID="53" presetClass="entr" presetSubtype="16" fill="hold" grpId="2" nodeType="withEffect">
                                  <p:stCondLst>
                                    <p:cond delay="1500"/>
                                  </p:stCondLst>
                                  <p:childTnLst>
                                    <p:set>
                                      <p:cBhvr>
                                        <p:cTn id="54" dur="1" fill="hold">
                                          <p:stCondLst>
                                            <p:cond delay="0"/>
                                          </p:stCondLst>
                                        </p:cTn>
                                        <p:tgtEl>
                                          <p:spTgt spid="246"/>
                                        </p:tgtEl>
                                        <p:attrNameLst>
                                          <p:attrName>style.visibility</p:attrName>
                                        </p:attrNameLst>
                                      </p:cBhvr>
                                      <p:to>
                                        <p:strVal val="visible"/>
                                      </p:to>
                                    </p:set>
                                    <p:anim calcmode="lin" valueType="num">
                                      <p:cBhvr>
                                        <p:cTn id="55" dur="1000" fill="hold"/>
                                        <p:tgtEl>
                                          <p:spTgt spid="246"/>
                                        </p:tgtEl>
                                        <p:attrNameLst>
                                          <p:attrName>ppt_w</p:attrName>
                                        </p:attrNameLst>
                                      </p:cBhvr>
                                      <p:tavLst>
                                        <p:tav tm="0">
                                          <p:val>
                                            <p:fltVal val="0"/>
                                          </p:val>
                                        </p:tav>
                                        <p:tav tm="100000">
                                          <p:val>
                                            <p:strVal val="#ppt_w"/>
                                          </p:val>
                                        </p:tav>
                                      </p:tavLst>
                                    </p:anim>
                                    <p:anim calcmode="lin" valueType="num">
                                      <p:cBhvr>
                                        <p:cTn id="56" dur="1000" fill="hold"/>
                                        <p:tgtEl>
                                          <p:spTgt spid="246"/>
                                        </p:tgtEl>
                                        <p:attrNameLst>
                                          <p:attrName>ppt_h</p:attrName>
                                        </p:attrNameLst>
                                      </p:cBhvr>
                                      <p:tavLst>
                                        <p:tav tm="0">
                                          <p:val>
                                            <p:fltVal val="0"/>
                                          </p:val>
                                        </p:tav>
                                        <p:tav tm="100000">
                                          <p:val>
                                            <p:strVal val="#ppt_h"/>
                                          </p:val>
                                        </p:tav>
                                      </p:tavLst>
                                    </p:anim>
                                    <p:animEffect transition="in" filter="fade">
                                      <p:cBhvr>
                                        <p:cTn id="57" dur="1000"/>
                                        <p:tgtEl>
                                          <p:spTgt spid="246"/>
                                        </p:tgtEl>
                                      </p:cBhvr>
                                    </p:animEffect>
                                  </p:childTnLst>
                                </p:cTn>
                              </p:par>
                              <p:par>
                                <p:cTn id="58" presetID="1" presetClass="exit" presetSubtype="0" fill="hold" grpId="3" nodeType="withEffect">
                                  <p:stCondLst>
                                    <p:cond delay="2500"/>
                                  </p:stCondLst>
                                  <p:childTnLst>
                                    <p:set>
                                      <p:cBhvr>
                                        <p:cTn id="59" dur="1" fill="hold">
                                          <p:stCondLst>
                                            <p:cond delay="0"/>
                                          </p:stCondLst>
                                        </p:cTn>
                                        <p:tgtEl>
                                          <p:spTgt spid="24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50"/>
                                        </p:tgtEl>
                                        <p:attrNameLst>
                                          <p:attrName>style.visibility</p:attrName>
                                        </p:attrNameLst>
                                      </p:cBhvr>
                                      <p:to>
                                        <p:strVal val="visible"/>
                                      </p:to>
                                    </p:set>
                                    <p:anim calcmode="lin" valueType="num">
                                      <p:cBhvr additive="base">
                                        <p:cTn id="64" dur="500" fill="hold"/>
                                        <p:tgtEl>
                                          <p:spTgt spid="250"/>
                                        </p:tgtEl>
                                        <p:attrNameLst>
                                          <p:attrName>ppt_x</p:attrName>
                                        </p:attrNameLst>
                                      </p:cBhvr>
                                      <p:tavLst>
                                        <p:tav tm="0">
                                          <p:val>
                                            <p:strVal val="1+#ppt_w/2"/>
                                          </p:val>
                                        </p:tav>
                                        <p:tav tm="100000">
                                          <p:val>
                                            <p:strVal val="#ppt_x"/>
                                          </p:val>
                                        </p:tav>
                                      </p:tavLst>
                                    </p:anim>
                                    <p:anim calcmode="lin" valueType="num">
                                      <p:cBhvr additive="base">
                                        <p:cTn id="65"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245" grpId="0" animBg="1"/>
      <p:bldP spid="245" grpId="1" animBg="1"/>
      <p:bldP spid="245" grpId="2" animBg="1"/>
      <p:bldP spid="245" grpId="3" animBg="1"/>
      <p:bldP spid="246" grpId="0" animBg="1"/>
      <p:bldP spid="246" grpId="1" animBg="1"/>
      <p:bldP spid="246" grpId="2" animBg="1"/>
      <p:bldP spid="246" grpId="3" animBg="1"/>
      <p:bldP spid="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9"/>
          <p:cNvSpPr txBox="1">
            <a:spLocks noChangeArrowheads="1"/>
          </p:cNvSpPr>
          <p:nvPr/>
        </p:nvSpPr>
        <p:spPr bwMode="auto">
          <a:xfrm>
            <a:off x="1081317" y="4073771"/>
            <a:ext cx="10875760" cy="1954381"/>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200" dirty="0">
                <a:latin typeface="Times New Roman" pitchFamily="18" charset="0"/>
                <a:cs typeface="Times New Roman" pitchFamily="18" charset="0"/>
              </a:rPr>
              <a:t>C2: Hãy phân tích xem SĐST xuyên qua tiết diện S của cuộn dây biến đổi như thế nào khi:</a:t>
            </a:r>
          </a:p>
          <a:p>
            <a:pPr marL="342900" indent="-342900" algn="just">
              <a:spcBef>
                <a:spcPct val="50000"/>
              </a:spcBef>
              <a:buFontTx/>
              <a:buChar char="-"/>
            </a:pPr>
            <a:r>
              <a:rPr lang="en-US" sz="2200" dirty="0">
                <a:latin typeface="Times New Roman" pitchFamily="18" charset="0"/>
                <a:cs typeface="Times New Roman" pitchFamily="18" charset="0"/>
              </a:rPr>
              <a:t>Cực Bắc của nam châm lại gần cuộn dây</a:t>
            </a:r>
          </a:p>
          <a:p>
            <a:pPr marL="342900" indent="-342900" algn="just">
              <a:spcBef>
                <a:spcPct val="50000"/>
              </a:spcBef>
              <a:buFontTx/>
              <a:buChar char="-"/>
            </a:pPr>
            <a:r>
              <a:rPr lang="en-US" sz="2200" dirty="0">
                <a:latin typeface="Times New Roman" pitchFamily="18" charset="0"/>
                <a:cs typeface="Times New Roman" pitchFamily="18" charset="0"/>
              </a:rPr>
              <a:t>Cực Bắc của nam châm ra xa cuộn dây</a:t>
            </a:r>
          </a:p>
          <a:p>
            <a:pPr marL="342900" indent="-342900" algn="just">
              <a:spcBef>
                <a:spcPct val="50000"/>
              </a:spcBef>
              <a:buFontTx/>
              <a:buChar char="-"/>
            </a:pPr>
            <a:r>
              <a:rPr lang="en-US" sz="2200" dirty="0">
                <a:latin typeface="Times New Roman" pitchFamily="18" charset="0"/>
                <a:cs typeface="Times New Roman" pitchFamily="18" charset="0"/>
              </a:rPr>
              <a:t>Nam châm quay liên tục</a:t>
            </a:r>
          </a:p>
        </p:txBody>
      </p:sp>
      <p:sp>
        <p:nvSpPr>
          <p:cNvPr id="52226" name="Oval 2"/>
          <p:cNvSpPr>
            <a:spLocks noChangeArrowheads="1"/>
          </p:cNvSpPr>
          <p:nvPr/>
        </p:nvSpPr>
        <p:spPr bwMode="auto">
          <a:xfrm flipV="1">
            <a:off x="5172526" y="1421108"/>
            <a:ext cx="381000" cy="469900"/>
          </a:xfrm>
          <a:prstGeom prst="ellipse">
            <a:avLst/>
          </a:prstGeom>
          <a:solidFill>
            <a:srgbClr val="996633"/>
          </a:solidFill>
          <a:ln w="9525">
            <a:solidFill>
              <a:schemeClr val="tx1"/>
            </a:solidFill>
            <a:round/>
            <a:headEnd/>
            <a:tailEnd/>
          </a:ln>
          <a:effectLst/>
        </p:spPr>
        <p:txBody>
          <a:bodyPr wrap="none" anchor="ctr"/>
          <a:lstStyle/>
          <a:p>
            <a:endParaRPr lang="en-US"/>
          </a:p>
        </p:txBody>
      </p:sp>
      <p:sp>
        <p:nvSpPr>
          <p:cNvPr id="52227" name="Oval 3"/>
          <p:cNvSpPr>
            <a:spLocks noChangeArrowheads="1"/>
          </p:cNvSpPr>
          <p:nvPr/>
        </p:nvSpPr>
        <p:spPr bwMode="auto">
          <a:xfrm>
            <a:off x="4588326" y="1433808"/>
            <a:ext cx="381000" cy="457200"/>
          </a:xfrm>
          <a:prstGeom prst="ellipse">
            <a:avLst/>
          </a:prstGeom>
          <a:solidFill>
            <a:srgbClr val="800000"/>
          </a:solidFill>
          <a:ln w="9525">
            <a:solidFill>
              <a:schemeClr val="tx1"/>
            </a:solidFill>
            <a:round/>
            <a:headEnd/>
            <a:tailEnd/>
          </a:ln>
          <a:effectLst/>
        </p:spPr>
        <p:txBody>
          <a:bodyPr wrap="none" anchor="ctr"/>
          <a:lstStyle/>
          <a:p>
            <a:endParaRPr lang="en-US"/>
          </a:p>
        </p:txBody>
      </p:sp>
      <p:sp>
        <p:nvSpPr>
          <p:cNvPr id="52231" name="Oval 7"/>
          <p:cNvSpPr>
            <a:spLocks noChangeArrowheads="1"/>
          </p:cNvSpPr>
          <p:nvPr/>
        </p:nvSpPr>
        <p:spPr bwMode="auto">
          <a:xfrm>
            <a:off x="5172526" y="1416704"/>
            <a:ext cx="381000" cy="457200"/>
          </a:xfrm>
          <a:prstGeom prst="ellipse">
            <a:avLst/>
          </a:prstGeom>
          <a:solidFill>
            <a:srgbClr val="00B050"/>
          </a:solidFill>
          <a:ln w="9525">
            <a:solidFill>
              <a:schemeClr val="tx1"/>
            </a:solidFill>
            <a:round/>
            <a:headEnd/>
            <a:tailEnd/>
          </a:ln>
          <a:effectLst/>
        </p:spPr>
        <p:txBody>
          <a:bodyPr wrap="none" anchor="ctr"/>
          <a:lstStyle/>
          <a:p>
            <a:endParaRPr lang="en-US"/>
          </a:p>
        </p:txBody>
      </p:sp>
      <p:sp>
        <p:nvSpPr>
          <p:cNvPr id="52232" name="Oval 8"/>
          <p:cNvSpPr>
            <a:spLocks noChangeArrowheads="1"/>
          </p:cNvSpPr>
          <p:nvPr/>
        </p:nvSpPr>
        <p:spPr bwMode="auto">
          <a:xfrm>
            <a:off x="4588326" y="1436986"/>
            <a:ext cx="381000" cy="469900"/>
          </a:xfrm>
          <a:prstGeom prst="ellipse">
            <a:avLst/>
          </a:prstGeom>
          <a:solidFill>
            <a:srgbClr val="C00000"/>
          </a:solidFill>
          <a:ln w="9525">
            <a:solidFill>
              <a:schemeClr val="tx1"/>
            </a:solidFill>
            <a:round/>
            <a:headEnd/>
            <a:tailEnd/>
          </a:ln>
          <a:effectLst/>
        </p:spPr>
        <p:txBody>
          <a:bodyPr wrap="none" anchor="ctr"/>
          <a:lstStyle/>
          <a:p>
            <a:endParaRPr lang="en-US"/>
          </a:p>
        </p:txBody>
      </p:sp>
      <p:grpSp>
        <p:nvGrpSpPr>
          <p:cNvPr id="2" name="Group 9"/>
          <p:cNvGrpSpPr>
            <a:grpSpLocks/>
          </p:cNvGrpSpPr>
          <p:nvPr/>
        </p:nvGrpSpPr>
        <p:grpSpPr bwMode="auto">
          <a:xfrm>
            <a:off x="3536900" y="1785078"/>
            <a:ext cx="2809875" cy="1981200"/>
            <a:chOff x="1788" y="1728"/>
            <a:chExt cx="906" cy="795"/>
          </a:xfrm>
        </p:grpSpPr>
        <p:pic>
          <p:nvPicPr>
            <p:cNvPr id="52234" name="Picture 10" descr="cuondayvuong"/>
            <p:cNvPicPr>
              <a:picLocks noChangeAspect="1" noChangeArrowheads="1"/>
            </p:cNvPicPr>
            <p:nvPr/>
          </p:nvPicPr>
          <p:blipFill>
            <a:blip r:embed="rId2">
              <a:clrChange>
                <a:clrFrom>
                  <a:srgbClr val="FFFFFF"/>
                </a:clrFrom>
                <a:clrTo>
                  <a:srgbClr val="FFFFFF">
                    <a:alpha val="0"/>
                  </a:srgbClr>
                </a:clrTo>
              </a:clrChange>
            </a:blip>
            <a:srcRect l="30115" t="29916" r="30115" b="28242"/>
            <a:stretch>
              <a:fillRect/>
            </a:stretch>
          </p:blipFill>
          <p:spPr bwMode="auto">
            <a:xfrm>
              <a:off x="1788" y="1748"/>
              <a:ext cx="906" cy="775"/>
            </a:xfrm>
            <a:prstGeom prst="rect">
              <a:avLst/>
            </a:prstGeom>
            <a:noFill/>
          </p:spPr>
        </p:pic>
        <p:sp>
          <p:nvSpPr>
            <p:cNvPr id="52235" name="Freeform 11"/>
            <p:cNvSpPr>
              <a:spLocks/>
            </p:cNvSpPr>
            <p:nvPr/>
          </p:nvSpPr>
          <p:spPr bwMode="auto">
            <a:xfrm>
              <a:off x="2128" y="1732"/>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6" name="Freeform 12"/>
            <p:cNvSpPr>
              <a:spLocks/>
            </p:cNvSpPr>
            <p:nvPr/>
          </p:nvSpPr>
          <p:spPr bwMode="auto">
            <a:xfrm>
              <a:off x="2304"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7" name="Freeform 13"/>
            <p:cNvSpPr>
              <a:spLocks/>
            </p:cNvSpPr>
            <p:nvPr/>
          </p:nvSpPr>
          <p:spPr bwMode="auto">
            <a:xfrm flipH="1">
              <a:off x="2400"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8" name="Freeform 14"/>
            <p:cNvSpPr>
              <a:spLocks/>
            </p:cNvSpPr>
            <p:nvPr/>
          </p:nvSpPr>
          <p:spPr bwMode="auto">
            <a:xfrm flipH="1">
              <a:off x="2216"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grpSp>
      <p:sp>
        <p:nvSpPr>
          <p:cNvPr id="52252" name="Text Box 28"/>
          <p:cNvSpPr txBox="1">
            <a:spLocks noChangeArrowheads="1"/>
          </p:cNvSpPr>
          <p:nvPr/>
        </p:nvSpPr>
        <p:spPr bwMode="auto">
          <a:xfrm>
            <a:off x="1163859" y="631418"/>
            <a:ext cx="82296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52257" name="Rectangle 33"/>
          <p:cNvSpPr>
            <a:spLocks noChangeArrowheads="1"/>
          </p:cNvSpPr>
          <p:nvPr/>
        </p:nvSpPr>
        <p:spPr bwMode="auto">
          <a:xfrm>
            <a:off x="1065540" y="117477"/>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grpSp>
        <p:nvGrpSpPr>
          <p:cNvPr id="30" name="Group 15"/>
          <p:cNvGrpSpPr>
            <a:grpSpLocks/>
          </p:cNvGrpSpPr>
          <p:nvPr/>
        </p:nvGrpSpPr>
        <p:grpSpPr bwMode="auto">
          <a:xfrm rot="10800000">
            <a:off x="5526446" y="1785078"/>
            <a:ext cx="3738562" cy="2119313"/>
            <a:chOff x="2688" y="2160"/>
            <a:chExt cx="1587" cy="1335"/>
          </a:xfrm>
        </p:grpSpPr>
        <p:sp>
          <p:nvSpPr>
            <p:cNvPr id="32" name="Oval 16"/>
            <p:cNvSpPr>
              <a:spLocks noChangeArrowheads="1"/>
            </p:cNvSpPr>
            <p:nvPr/>
          </p:nvSpPr>
          <p:spPr bwMode="auto">
            <a:xfrm>
              <a:off x="2991" y="2775"/>
              <a:ext cx="960" cy="720"/>
            </a:xfrm>
            <a:prstGeom prst="ellipse">
              <a:avLst/>
            </a:prstGeom>
            <a:noFill/>
            <a:ln w="9525">
              <a:solidFill>
                <a:schemeClr val="tx1"/>
              </a:solidFill>
              <a:prstDash val="dash"/>
              <a:round/>
              <a:headEnd/>
              <a:tailEnd/>
            </a:ln>
            <a:effectLst/>
          </p:spPr>
          <p:txBody>
            <a:bodyPr wrap="none" anchor="ctr"/>
            <a:lstStyle/>
            <a:p>
              <a:endParaRPr lang="en-US"/>
            </a:p>
          </p:txBody>
        </p:sp>
        <p:sp>
          <p:nvSpPr>
            <p:cNvPr id="33" name="Line 17"/>
            <p:cNvSpPr>
              <a:spLocks noChangeShapeType="1"/>
            </p:cNvSpPr>
            <p:nvPr/>
          </p:nvSpPr>
          <p:spPr bwMode="auto">
            <a:xfrm>
              <a:off x="2688" y="2832"/>
              <a:ext cx="1584" cy="0"/>
            </a:xfrm>
            <a:prstGeom prst="line">
              <a:avLst/>
            </a:prstGeom>
            <a:noFill/>
            <a:ln w="9525">
              <a:solidFill>
                <a:schemeClr val="tx1"/>
              </a:solidFill>
              <a:prstDash val="dash"/>
              <a:round/>
              <a:headEnd/>
              <a:tailEnd/>
            </a:ln>
            <a:effectLst/>
          </p:spPr>
          <p:txBody>
            <a:bodyPr/>
            <a:lstStyle/>
            <a:p>
              <a:endParaRPr lang="en-US"/>
            </a:p>
          </p:txBody>
        </p:sp>
        <p:sp>
          <p:nvSpPr>
            <p:cNvPr id="34" name="Oval 18"/>
            <p:cNvSpPr>
              <a:spLocks noChangeArrowheads="1"/>
            </p:cNvSpPr>
            <p:nvPr/>
          </p:nvSpPr>
          <p:spPr bwMode="auto">
            <a:xfrm>
              <a:off x="2976" y="2160"/>
              <a:ext cx="960" cy="720"/>
            </a:xfrm>
            <a:prstGeom prst="ellipse">
              <a:avLst/>
            </a:prstGeom>
            <a:noFill/>
            <a:ln w="9525">
              <a:solidFill>
                <a:schemeClr val="tx1"/>
              </a:solidFill>
              <a:prstDash val="dash"/>
              <a:round/>
              <a:headEnd/>
              <a:tailEnd/>
            </a:ln>
            <a:effectLst/>
          </p:spPr>
          <p:txBody>
            <a:bodyPr wrap="none" anchor="ctr"/>
            <a:lstStyle/>
            <a:p>
              <a:endParaRPr lang="en-US"/>
            </a:p>
          </p:txBody>
        </p:sp>
        <p:sp>
          <p:nvSpPr>
            <p:cNvPr id="35" name="Oval 19"/>
            <p:cNvSpPr>
              <a:spLocks noChangeArrowheads="1"/>
            </p:cNvSpPr>
            <p:nvPr/>
          </p:nvSpPr>
          <p:spPr bwMode="auto">
            <a:xfrm>
              <a:off x="3072" y="2448"/>
              <a:ext cx="768" cy="384"/>
            </a:xfrm>
            <a:prstGeom prst="ellipse">
              <a:avLst/>
            </a:prstGeom>
            <a:noFill/>
            <a:ln w="9525">
              <a:solidFill>
                <a:schemeClr val="tx1"/>
              </a:solidFill>
              <a:prstDash val="dash"/>
              <a:round/>
              <a:headEnd/>
              <a:tailEnd/>
            </a:ln>
            <a:effectLst/>
          </p:spPr>
          <p:txBody>
            <a:bodyPr wrap="none" anchor="ctr"/>
            <a:lstStyle/>
            <a:p>
              <a:endParaRPr lang="en-US"/>
            </a:p>
          </p:txBody>
        </p:sp>
        <p:sp>
          <p:nvSpPr>
            <p:cNvPr id="36" name="Oval 20"/>
            <p:cNvSpPr>
              <a:spLocks noChangeArrowheads="1"/>
            </p:cNvSpPr>
            <p:nvPr/>
          </p:nvSpPr>
          <p:spPr bwMode="auto">
            <a:xfrm>
              <a:off x="3081" y="2820"/>
              <a:ext cx="768" cy="384"/>
            </a:xfrm>
            <a:prstGeom prst="ellipse">
              <a:avLst/>
            </a:prstGeom>
            <a:noFill/>
            <a:ln w="9525">
              <a:solidFill>
                <a:schemeClr val="tx1"/>
              </a:solidFill>
              <a:prstDash val="dash"/>
              <a:round/>
              <a:headEnd/>
              <a:tailEnd/>
            </a:ln>
            <a:effectLst/>
          </p:spPr>
          <p:txBody>
            <a:bodyPr wrap="none" anchor="ctr"/>
            <a:lstStyle/>
            <a:p>
              <a:endParaRPr lang="en-US"/>
            </a:p>
          </p:txBody>
        </p:sp>
        <p:sp>
          <p:nvSpPr>
            <p:cNvPr id="37" name="Freeform 21"/>
            <p:cNvSpPr>
              <a:spLocks/>
            </p:cNvSpPr>
            <p:nvPr/>
          </p:nvSpPr>
          <p:spPr bwMode="auto">
            <a:xfrm>
              <a:off x="2761" y="2820"/>
              <a:ext cx="1490" cy="362"/>
            </a:xfrm>
            <a:custGeom>
              <a:avLst/>
              <a:gdLst/>
              <a:ahLst/>
              <a:cxnLst>
                <a:cxn ang="0">
                  <a:pos x="0" y="307"/>
                </a:cxn>
                <a:cxn ang="0">
                  <a:pos x="165" y="133"/>
                </a:cxn>
                <a:cxn ang="0">
                  <a:pos x="393" y="23"/>
                </a:cxn>
                <a:cxn ang="0">
                  <a:pos x="983" y="12"/>
                </a:cxn>
                <a:cxn ang="0">
                  <a:pos x="1244" y="97"/>
                </a:cxn>
                <a:cxn ang="0">
                  <a:pos x="1399" y="234"/>
                </a:cxn>
                <a:cxn ang="0">
                  <a:pos x="1490" y="362"/>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p:spPr>
          <p:txBody>
            <a:bodyPr/>
            <a:lstStyle/>
            <a:p>
              <a:endParaRPr lang="en-US"/>
            </a:p>
          </p:txBody>
        </p:sp>
        <p:sp>
          <p:nvSpPr>
            <p:cNvPr id="38" name="Freeform 22"/>
            <p:cNvSpPr>
              <a:spLocks/>
            </p:cNvSpPr>
            <p:nvPr/>
          </p:nvSpPr>
          <p:spPr bwMode="auto">
            <a:xfrm flipV="1">
              <a:off x="2785" y="2460"/>
              <a:ext cx="1490" cy="362"/>
            </a:xfrm>
            <a:custGeom>
              <a:avLst/>
              <a:gdLst/>
              <a:ahLst/>
              <a:cxnLst>
                <a:cxn ang="0">
                  <a:pos x="0" y="307"/>
                </a:cxn>
                <a:cxn ang="0">
                  <a:pos x="165" y="133"/>
                </a:cxn>
                <a:cxn ang="0">
                  <a:pos x="393" y="23"/>
                </a:cxn>
                <a:cxn ang="0">
                  <a:pos x="983" y="12"/>
                </a:cxn>
                <a:cxn ang="0">
                  <a:pos x="1244" y="97"/>
                </a:cxn>
                <a:cxn ang="0">
                  <a:pos x="1399" y="234"/>
                </a:cxn>
                <a:cxn ang="0">
                  <a:pos x="1490" y="362"/>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p:spPr>
          <p:txBody>
            <a:bodyPr/>
            <a:lstStyle/>
            <a:p>
              <a:endParaRPr lang="en-US"/>
            </a:p>
          </p:txBody>
        </p:sp>
        <p:grpSp>
          <p:nvGrpSpPr>
            <p:cNvPr id="39" name="Group 23"/>
            <p:cNvGrpSpPr>
              <a:grpSpLocks/>
            </p:cNvGrpSpPr>
            <p:nvPr/>
          </p:nvGrpSpPr>
          <p:grpSpPr bwMode="auto">
            <a:xfrm>
              <a:off x="3168" y="2736"/>
              <a:ext cx="576" cy="144"/>
              <a:chOff x="3168" y="2736"/>
              <a:chExt cx="576" cy="144"/>
            </a:xfrm>
          </p:grpSpPr>
          <p:sp>
            <p:nvSpPr>
              <p:cNvPr id="40" name="Rectangle 24"/>
              <p:cNvSpPr>
                <a:spLocks noChangeArrowheads="1"/>
              </p:cNvSpPr>
              <p:nvPr/>
            </p:nvSpPr>
            <p:spPr bwMode="auto">
              <a:xfrm>
                <a:off x="3168" y="2736"/>
                <a:ext cx="288" cy="144"/>
              </a:xfrm>
              <a:prstGeom prst="rect">
                <a:avLst/>
              </a:prstGeom>
              <a:solidFill>
                <a:srgbClr val="0000CC"/>
              </a:solidFill>
              <a:ln w="9525">
                <a:solidFill>
                  <a:schemeClr val="tx1"/>
                </a:solidFill>
                <a:miter lim="800000"/>
                <a:headEnd/>
                <a:tailEnd/>
              </a:ln>
              <a:effectLst/>
            </p:spPr>
            <p:txBody>
              <a:bodyPr wrap="none" anchor="ctr"/>
              <a:lstStyle/>
              <a:p>
                <a:endParaRPr lang="en-US"/>
              </a:p>
            </p:txBody>
          </p:sp>
          <p:sp>
            <p:nvSpPr>
              <p:cNvPr id="41" name="Rectangle 25"/>
              <p:cNvSpPr>
                <a:spLocks noChangeArrowheads="1"/>
              </p:cNvSpPr>
              <p:nvPr/>
            </p:nvSpPr>
            <p:spPr bwMode="auto">
              <a:xfrm>
                <a:off x="3456" y="2736"/>
                <a:ext cx="288" cy="14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sp>
        <p:nvSpPr>
          <p:cNvPr id="196" name="Rectangle 195"/>
          <p:cNvSpPr/>
          <p:nvPr/>
        </p:nvSpPr>
        <p:spPr>
          <a:xfrm>
            <a:off x="6104808" y="4610144"/>
            <a:ext cx="5354543" cy="400110"/>
          </a:xfrm>
          <a:prstGeom prst="rect">
            <a:avLst/>
          </a:prstGeom>
        </p:spPr>
        <p:txBody>
          <a:bodyPr wrap="none">
            <a:spAutoFit/>
          </a:bodyPr>
          <a:lstStyle/>
          <a:p>
            <a:pPr algn="just">
              <a:spcBef>
                <a:spcPct val="50000"/>
              </a:spcBef>
            </a:pPr>
            <a:r>
              <a:rPr lang="en-US" sz="2000" dirty="0">
                <a:solidFill>
                  <a:srgbClr val="1708DC"/>
                </a:solidFill>
                <a:latin typeface="Times New Roman" pitchFamily="18" charset="0"/>
                <a:cs typeface="Times New Roman" pitchFamily="18" charset="0"/>
              </a:rPr>
              <a:t>thì SĐST xuyên qua tiết diện S của cuộn dây tăng.</a:t>
            </a:r>
          </a:p>
        </p:txBody>
      </p:sp>
      <p:sp>
        <p:nvSpPr>
          <p:cNvPr id="197" name="Rectangle 196"/>
          <p:cNvSpPr/>
          <p:nvPr/>
        </p:nvSpPr>
        <p:spPr>
          <a:xfrm>
            <a:off x="5954989" y="5124466"/>
            <a:ext cx="4798301" cy="400110"/>
          </a:xfrm>
          <a:prstGeom prst="rect">
            <a:avLst/>
          </a:prstGeom>
        </p:spPr>
        <p:txBody>
          <a:bodyPr wrap="none">
            <a:spAutoFit/>
          </a:bodyPr>
          <a:lstStyle/>
          <a:p>
            <a:r>
              <a:rPr lang="en-US" sz="2000" dirty="0">
                <a:solidFill>
                  <a:srgbClr val="1708DC"/>
                </a:solidFill>
                <a:latin typeface="Times New Roman" pitchFamily="18" charset="0"/>
                <a:cs typeface="Times New Roman" pitchFamily="18" charset="0"/>
              </a:rPr>
              <a:t>thì SĐST qua tiết diện S của cuộn dây giảm. </a:t>
            </a:r>
            <a:endParaRPr lang="vi-VN" sz="2000" dirty="0">
              <a:solidFill>
                <a:srgbClr val="1708DC"/>
              </a:solidFill>
            </a:endParaRPr>
          </a:p>
        </p:txBody>
      </p:sp>
      <p:sp>
        <p:nvSpPr>
          <p:cNvPr id="198" name="Rectangle 197"/>
          <p:cNvSpPr/>
          <p:nvPr/>
        </p:nvSpPr>
        <p:spPr>
          <a:xfrm>
            <a:off x="4297106" y="5639898"/>
            <a:ext cx="7462908" cy="400110"/>
          </a:xfrm>
          <a:prstGeom prst="rect">
            <a:avLst/>
          </a:prstGeom>
        </p:spPr>
        <p:txBody>
          <a:bodyPr wrap="square">
            <a:spAutoFit/>
          </a:bodyPr>
          <a:lstStyle/>
          <a:p>
            <a:pPr algn="just">
              <a:spcBef>
                <a:spcPct val="50000"/>
              </a:spcBef>
            </a:pPr>
            <a:r>
              <a:rPr lang="en-US" sz="2000" dirty="0">
                <a:solidFill>
                  <a:srgbClr val="1708DC"/>
                </a:solidFill>
                <a:latin typeface="Times New Roman" pitchFamily="18" charset="0"/>
                <a:cs typeface="Times New Roman" pitchFamily="18" charset="0"/>
              </a:rPr>
              <a:t>thì SĐST xuyên qua tiết diện S của cuộn dây luân phiên tăng giảm. </a:t>
            </a:r>
          </a:p>
        </p:txBody>
      </p:sp>
      <p:sp>
        <p:nvSpPr>
          <p:cNvPr id="43" name="Oval 205"/>
          <p:cNvSpPr>
            <a:spLocks noChangeArrowheads="1"/>
          </p:cNvSpPr>
          <p:nvPr/>
        </p:nvSpPr>
        <p:spPr bwMode="auto">
          <a:xfrm rot="21141072">
            <a:off x="4768914" y="1032745"/>
            <a:ext cx="1165816"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44" name="Oval 206"/>
          <p:cNvSpPr>
            <a:spLocks noChangeArrowheads="1"/>
          </p:cNvSpPr>
          <p:nvPr/>
        </p:nvSpPr>
        <p:spPr bwMode="auto">
          <a:xfrm rot="21141072">
            <a:off x="4261270" y="1143371"/>
            <a:ext cx="1042621" cy="1057129"/>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5" name="Rectangle 4"/>
          <p:cNvSpPr/>
          <p:nvPr/>
        </p:nvSpPr>
        <p:spPr>
          <a:xfrm>
            <a:off x="1174123" y="6154220"/>
            <a:ext cx="9528038" cy="430887"/>
          </a:xfrm>
          <a:prstGeom prst="rect">
            <a:avLst/>
          </a:prstGeom>
        </p:spPr>
        <p:txBody>
          <a:bodyPr wrap="square">
            <a:spAutoFit/>
          </a:bodyPr>
          <a:lstStyle/>
          <a:p>
            <a:pPr algn="just">
              <a:spcBef>
                <a:spcPct val="50000"/>
              </a:spcBef>
            </a:pPr>
            <a:r>
              <a:rPr lang="en-US" sz="2200" b="1" i="1" dirty="0">
                <a:solidFill>
                  <a:srgbClr val="FF0000"/>
                </a:solidFill>
                <a:latin typeface="Times New Roman" pitchFamily="18" charset="0"/>
                <a:cs typeface="Times New Roman" pitchFamily="18" charset="0"/>
              </a:rPr>
              <a:t>Vậy dòng điện cảm ứng xuất hiện trong cuộn dây là dòng điện xoay chiều</a:t>
            </a:r>
          </a:p>
        </p:txBody>
      </p:sp>
    </p:spTree>
    <p:extLst>
      <p:ext uri="{BB962C8B-B14F-4D97-AF65-F5344CB8AC3E}">
        <p14:creationId xmlns:p14="http://schemas.microsoft.com/office/powerpoint/2010/main" val="38226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252"/>
                                        </p:tgtEl>
                                        <p:attrNameLst>
                                          <p:attrName>style.visibility</p:attrName>
                                        </p:attrNameLst>
                                      </p:cBhvr>
                                      <p:to>
                                        <p:strVal val="visible"/>
                                      </p:to>
                                    </p:set>
                                    <p:animEffect transition="in" filter="barn(inVertical)">
                                      <p:cBhvr>
                                        <p:cTn id="7" dur="500"/>
                                        <p:tgtEl>
                                          <p:spTgt spid="5225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22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22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22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2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barn(inVertical)">
                                      <p:cBhvr>
                                        <p:cTn id="24" dur="500"/>
                                        <p:tgtEl>
                                          <p:spTgt spid="4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2">
                                            <p:txEl>
                                              <p:pRg st="1" end="1"/>
                                            </p:txEl>
                                          </p:spTgt>
                                        </p:tgtEl>
                                        <p:attrNameLst>
                                          <p:attrName>style.visibility</p:attrName>
                                        </p:attrNameLst>
                                      </p:cBhvr>
                                      <p:to>
                                        <p:strVal val="visible"/>
                                      </p:to>
                                    </p:set>
                                    <p:animEffect transition="in" filter="barn(inVertical)">
                                      <p:cBhvr>
                                        <p:cTn id="29" dur="500"/>
                                        <p:tgtEl>
                                          <p:spTgt spid="4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4.16667E-7 -3.33333E-6 L -0.10365 0.0051 " pathEditMode="relative" rAng="0" ptsTypes="AA">
                                      <p:cBhvr>
                                        <p:cTn id="33" dur="2000" fill="hold"/>
                                        <p:tgtEl>
                                          <p:spTgt spid="30"/>
                                        </p:tgtEl>
                                        <p:attrNameLst>
                                          <p:attrName>ppt_x</p:attrName>
                                          <p:attrName>ppt_y</p:attrName>
                                        </p:attrNameLst>
                                      </p:cBhvr>
                                      <p:rCtr x="-5182" y="255"/>
                                    </p:animMotion>
                                  </p:childTnLst>
                                </p:cTn>
                              </p:par>
                              <p:par>
                                <p:cTn id="34" presetID="53"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2800" fill="hold"/>
                                        <p:tgtEl>
                                          <p:spTgt spid="43"/>
                                        </p:tgtEl>
                                        <p:attrNameLst>
                                          <p:attrName>ppt_w</p:attrName>
                                        </p:attrNameLst>
                                      </p:cBhvr>
                                      <p:tavLst>
                                        <p:tav tm="0">
                                          <p:val>
                                            <p:fltVal val="0"/>
                                          </p:val>
                                        </p:tav>
                                        <p:tav tm="100000">
                                          <p:val>
                                            <p:strVal val="#ppt_w"/>
                                          </p:val>
                                        </p:tav>
                                      </p:tavLst>
                                    </p:anim>
                                    <p:anim calcmode="lin" valueType="num">
                                      <p:cBhvr>
                                        <p:cTn id="37" dur="2800" fill="hold"/>
                                        <p:tgtEl>
                                          <p:spTgt spid="43"/>
                                        </p:tgtEl>
                                        <p:attrNameLst>
                                          <p:attrName>ppt_h</p:attrName>
                                        </p:attrNameLst>
                                      </p:cBhvr>
                                      <p:tavLst>
                                        <p:tav tm="0">
                                          <p:val>
                                            <p:fltVal val="0"/>
                                          </p:val>
                                        </p:tav>
                                        <p:tav tm="100000">
                                          <p:val>
                                            <p:strVal val="#ppt_h"/>
                                          </p:val>
                                        </p:tav>
                                      </p:tavLst>
                                    </p:anim>
                                    <p:animEffect transition="in" filter="fade">
                                      <p:cBhvr>
                                        <p:cTn id="38" dur="2800"/>
                                        <p:tgtEl>
                                          <p:spTgt spid="43"/>
                                        </p:tgtEl>
                                      </p:cBhvr>
                                    </p:animEffect>
                                  </p:childTnLst>
                                </p:cTn>
                              </p:par>
                            </p:childTnLst>
                          </p:cTn>
                        </p:par>
                        <p:par>
                          <p:cTn id="39" fill="hold">
                            <p:stCondLst>
                              <p:cond delay="2800"/>
                            </p:stCondLst>
                            <p:childTnLst>
                              <p:par>
                                <p:cTn id="40" presetID="53" presetClass="exit" presetSubtype="0" fill="hold" grpId="1" nodeType="afterEffect">
                                  <p:stCondLst>
                                    <p:cond delay="0"/>
                                  </p:stCondLst>
                                  <p:childTnLst>
                                    <p:anim calcmode="lin" valueType="num">
                                      <p:cBhvr>
                                        <p:cTn id="41" dur="500"/>
                                        <p:tgtEl>
                                          <p:spTgt spid="43"/>
                                        </p:tgtEl>
                                        <p:attrNameLst>
                                          <p:attrName>ppt_w</p:attrName>
                                        </p:attrNameLst>
                                      </p:cBhvr>
                                      <p:tavLst>
                                        <p:tav tm="0">
                                          <p:val>
                                            <p:strVal val="ppt_w"/>
                                          </p:val>
                                        </p:tav>
                                        <p:tav tm="100000">
                                          <p:val>
                                            <p:fltVal val="0"/>
                                          </p:val>
                                        </p:tav>
                                      </p:tavLst>
                                    </p:anim>
                                    <p:anim calcmode="lin" valueType="num">
                                      <p:cBhvr>
                                        <p:cTn id="42" dur="500"/>
                                        <p:tgtEl>
                                          <p:spTgt spid="43"/>
                                        </p:tgtEl>
                                        <p:attrNameLst>
                                          <p:attrName>ppt_h</p:attrName>
                                        </p:attrNameLst>
                                      </p:cBhvr>
                                      <p:tavLst>
                                        <p:tav tm="0">
                                          <p:val>
                                            <p:strVal val="ppt_h"/>
                                          </p:val>
                                        </p:tav>
                                        <p:tav tm="100000">
                                          <p:val>
                                            <p:fltVal val="0"/>
                                          </p:val>
                                        </p:tav>
                                      </p:tavLst>
                                    </p:anim>
                                    <p:animEffect transition="out" filter="fade">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6"/>
                                        </p:tgtEl>
                                        <p:attrNameLst>
                                          <p:attrName>style.visibility</p:attrName>
                                        </p:attrNameLst>
                                      </p:cBhvr>
                                      <p:to>
                                        <p:strVal val="visible"/>
                                      </p:to>
                                    </p:set>
                                    <p:animEffect transition="in" filter="barn(inVertical)">
                                      <p:cBhvr>
                                        <p:cTn id="49" dur="500"/>
                                        <p:tgtEl>
                                          <p:spTgt spid="19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2">
                                            <p:txEl>
                                              <p:pRg st="2" end="2"/>
                                            </p:txEl>
                                          </p:spTgt>
                                        </p:tgtEl>
                                        <p:attrNameLst>
                                          <p:attrName>style.visibility</p:attrName>
                                        </p:attrNameLst>
                                      </p:cBhvr>
                                      <p:to>
                                        <p:strVal val="visible"/>
                                      </p:to>
                                    </p:set>
                                    <p:animEffect transition="in" filter="barn(inVertical)">
                                      <p:cBhvr>
                                        <p:cTn id="54" dur="500"/>
                                        <p:tgtEl>
                                          <p:spTgt spid="4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10365 0.0051 L 0.00977 0.00371 " pathEditMode="relative" rAng="0" ptsTypes="AA">
                                      <p:cBhvr>
                                        <p:cTn id="58" dur="2000" fill="hold"/>
                                        <p:tgtEl>
                                          <p:spTgt spid="30"/>
                                        </p:tgtEl>
                                        <p:attrNameLst>
                                          <p:attrName>ppt_x</p:attrName>
                                          <p:attrName>ppt_y</p:attrName>
                                        </p:attrNameLst>
                                      </p:cBhvr>
                                      <p:rCtr x="5664" y="-69"/>
                                    </p:animMotion>
                                  </p:childTnLst>
                                </p:cTn>
                              </p:par>
                              <p:par>
                                <p:cTn id="59" presetID="53" presetClass="entr" presetSubtype="16" fill="hold" grpId="2"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2000" fill="hold"/>
                                        <p:tgtEl>
                                          <p:spTgt spid="44"/>
                                        </p:tgtEl>
                                        <p:attrNameLst>
                                          <p:attrName>ppt_w</p:attrName>
                                        </p:attrNameLst>
                                      </p:cBhvr>
                                      <p:tavLst>
                                        <p:tav tm="0">
                                          <p:val>
                                            <p:fltVal val="0"/>
                                          </p:val>
                                        </p:tav>
                                        <p:tav tm="100000">
                                          <p:val>
                                            <p:strVal val="#ppt_w"/>
                                          </p:val>
                                        </p:tav>
                                      </p:tavLst>
                                    </p:anim>
                                    <p:anim calcmode="lin" valueType="num">
                                      <p:cBhvr>
                                        <p:cTn id="62" dur="2000" fill="hold"/>
                                        <p:tgtEl>
                                          <p:spTgt spid="44"/>
                                        </p:tgtEl>
                                        <p:attrNameLst>
                                          <p:attrName>ppt_h</p:attrName>
                                        </p:attrNameLst>
                                      </p:cBhvr>
                                      <p:tavLst>
                                        <p:tav tm="0">
                                          <p:val>
                                            <p:fltVal val="0"/>
                                          </p:val>
                                        </p:tav>
                                        <p:tav tm="100000">
                                          <p:val>
                                            <p:strVal val="#ppt_h"/>
                                          </p:val>
                                        </p:tav>
                                      </p:tavLst>
                                    </p:anim>
                                    <p:animEffect transition="in" filter="fade">
                                      <p:cBhvr>
                                        <p:cTn id="63" dur="2000"/>
                                        <p:tgtEl>
                                          <p:spTgt spid="44"/>
                                        </p:tgtEl>
                                      </p:cBhvr>
                                    </p:animEffect>
                                  </p:childTnLst>
                                </p:cTn>
                              </p:par>
                              <p:par>
                                <p:cTn id="64" presetID="1" presetClass="exit" presetSubtype="0" fill="hold" grpId="3" nodeType="withEffect">
                                  <p:stCondLst>
                                    <p:cond delay="2100"/>
                                  </p:stCondLst>
                                  <p:childTnLst>
                                    <p:set>
                                      <p:cBhvr>
                                        <p:cTn id="65" dur="1" fill="hold">
                                          <p:stCondLst>
                                            <p:cond delay="0"/>
                                          </p:stCondLst>
                                        </p:cTn>
                                        <p:tgtEl>
                                          <p:spTgt spid="4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7"/>
                                        </p:tgtEl>
                                        <p:attrNameLst>
                                          <p:attrName>style.visibility</p:attrName>
                                        </p:attrNameLst>
                                      </p:cBhvr>
                                      <p:to>
                                        <p:strVal val="visible"/>
                                      </p:to>
                                    </p:set>
                                    <p:animEffect transition="in" filter="barn(inVertical)">
                                      <p:cBhvr>
                                        <p:cTn id="70" dur="500"/>
                                        <p:tgtEl>
                                          <p:spTgt spid="19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xEl>
                                              <p:pRg st="3" end="3"/>
                                            </p:txEl>
                                          </p:spTgt>
                                        </p:tgtEl>
                                        <p:attrNameLst>
                                          <p:attrName>style.visibility</p:attrName>
                                        </p:attrNameLst>
                                      </p:cBhvr>
                                      <p:to>
                                        <p:strVal val="visible"/>
                                      </p:to>
                                    </p:set>
                                    <p:animEffect transition="in" filter="barn(inVertical)">
                                      <p:cBhvr>
                                        <p:cTn id="75" dur="500"/>
                                        <p:tgtEl>
                                          <p:spTgt spid="4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5" presetClass="entr" presetSubtype="0" repeatCount="indefinite"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2000"/>
                                        <p:tgtEl>
                                          <p:spTgt spid="30"/>
                                        </p:tgtEl>
                                      </p:cBhvr>
                                    </p:animEffect>
                                    <p:anim calcmode="lin" valueType="num">
                                      <p:cBhvr>
                                        <p:cTn id="81" dur="2000" fill="hold"/>
                                        <p:tgtEl>
                                          <p:spTgt spid="30"/>
                                        </p:tgtEl>
                                        <p:attrNameLst>
                                          <p:attrName>ppt_w</p:attrName>
                                        </p:attrNameLst>
                                      </p:cBhvr>
                                      <p:tavLst>
                                        <p:tav tm="0" fmla="#ppt_w*sin(2.5*pi*$)">
                                          <p:val>
                                            <p:fltVal val="0"/>
                                          </p:val>
                                        </p:tav>
                                        <p:tav tm="100000">
                                          <p:val>
                                            <p:fltVal val="1"/>
                                          </p:val>
                                        </p:tav>
                                      </p:tavLst>
                                    </p:anim>
                                    <p:anim calcmode="lin" valueType="num">
                                      <p:cBhvr>
                                        <p:cTn id="82" dur="2000" fill="hold"/>
                                        <p:tgtEl>
                                          <p:spTgt spid="30"/>
                                        </p:tgtEl>
                                        <p:attrNameLst>
                                          <p:attrName>ppt_h</p:attrName>
                                        </p:attrNameLst>
                                      </p:cBhvr>
                                      <p:tavLst>
                                        <p:tav tm="0">
                                          <p:val>
                                            <p:strVal val="#ppt_h"/>
                                          </p:val>
                                        </p:tav>
                                        <p:tav tm="100000">
                                          <p:val>
                                            <p:strVal val="#ppt_h"/>
                                          </p:val>
                                        </p:tav>
                                      </p:tavLst>
                                    </p:anim>
                                  </p:childTnLst>
                                </p:cTn>
                              </p:par>
                              <p:par>
                                <p:cTn id="83" presetID="53" presetClass="entr" presetSubtype="16" repeatCount="indefinite" fill="remove" grpId="2"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400" fill="hold"/>
                                        <p:tgtEl>
                                          <p:spTgt spid="43"/>
                                        </p:tgtEl>
                                        <p:attrNameLst>
                                          <p:attrName>ppt_w</p:attrName>
                                        </p:attrNameLst>
                                      </p:cBhvr>
                                      <p:tavLst>
                                        <p:tav tm="0">
                                          <p:val>
                                            <p:fltVal val="0"/>
                                          </p:val>
                                        </p:tav>
                                        <p:tav tm="100000">
                                          <p:val>
                                            <p:strVal val="#ppt_w"/>
                                          </p:val>
                                        </p:tav>
                                      </p:tavLst>
                                    </p:anim>
                                    <p:anim calcmode="lin" valueType="num">
                                      <p:cBhvr>
                                        <p:cTn id="86" dur="400" fill="hold"/>
                                        <p:tgtEl>
                                          <p:spTgt spid="43"/>
                                        </p:tgtEl>
                                        <p:attrNameLst>
                                          <p:attrName>ppt_h</p:attrName>
                                        </p:attrNameLst>
                                      </p:cBhvr>
                                      <p:tavLst>
                                        <p:tav tm="0">
                                          <p:val>
                                            <p:fltVal val="0"/>
                                          </p:val>
                                        </p:tav>
                                        <p:tav tm="100000">
                                          <p:val>
                                            <p:strVal val="#ppt_h"/>
                                          </p:val>
                                        </p:tav>
                                      </p:tavLst>
                                    </p:anim>
                                    <p:animEffect transition="in" filter="fade">
                                      <p:cBhvr>
                                        <p:cTn id="87" dur="400"/>
                                        <p:tgtEl>
                                          <p:spTgt spid="43"/>
                                        </p:tgtEl>
                                      </p:cBhvr>
                                    </p:animEffect>
                                  </p:childTnLst>
                                </p:cTn>
                              </p:par>
                              <p:par>
                                <p:cTn id="88" presetID="6" presetClass="exit" presetSubtype="32" repeatCount="indefinite" fill="hold" grpId="3" nodeType="withEffect">
                                  <p:stCondLst>
                                    <p:cond delay="500"/>
                                  </p:stCondLst>
                                  <p:childTnLst>
                                    <p:animEffect transition="out" filter="circle(out)">
                                      <p:cBhvr>
                                        <p:cTn id="89" dur="500"/>
                                        <p:tgtEl>
                                          <p:spTgt spid="43"/>
                                        </p:tgtEl>
                                      </p:cBhvr>
                                    </p:animEffect>
                                    <p:set>
                                      <p:cBhvr>
                                        <p:cTn id="90" dur="1" fill="hold">
                                          <p:stCondLst>
                                            <p:cond delay="499"/>
                                          </p:stCondLst>
                                        </p:cTn>
                                        <p:tgtEl>
                                          <p:spTgt spid="43"/>
                                        </p:tgtEl>
                                        <p:attrNameLst>
                                          <p:attrName>style.visibility</p:attrName>
                                        </p:attrNameLst>
                                      </p:cBhvr>
                                      <p:to>
                                        <p:strVal val="hidden"/>
                                      </p:to>
                                    </p:set>
                                  </p:childTnLst>
                                </p:cTn>
                              </p:par>
                              <p:par>
                                <p:cTn id="91" presetID="53" presetClass="entr" presetSubtype="16" repeatCount="indefinite" fill="hold" grpId="4" nodeType="withEffect">
                                  <p:stCondLst>
                                    <p:cond delay="1000"/>
                                  </p:stCondLst>
                                  <p:childTnLst>
                                    <p:set>
                                      <p:cBhvr>
                                        <p:cTn id="92" dur="1" fill="hold">
                                          <p:stCondLst>
                                            <p:cond delay="0"/>
                                          </p:stCondLst>
                                        </p:cTn>
                                        <p:tgtEl>
                                          <p:spTgt spid="44"/>
                                        </p:tgtEl>
                                        <p:attrNameLst>
                                          <p:attrName>style.visibility</p:attrName>
                                        </p:attrNameLst>
                                      </p:cBhvr>
                                      <p:to>
                                        <p:strVal val="visible"/>
                                      </p:to>
                                    </p:set>
                                    <p:anim calcmode="lin" valueType="num">
                                      <p:cBhvr>
                                        <p:cTn id="93" dur="400" fill="hold"/>
                                        <p:tgtEl>
                                          <p:spTgt spid="44"/>
                                        </p:tgtEl>
                                        <p:attrNameLst>
                                          <p:attrName>ppt_w</p:attrName>
                                        </p:attrNameLst>
                                      </p:cBhvr>
                                      <p:tavLst>
                                        <p:tav tm="0">
                                          <p:val>
                                            <p:fltVal val="0"/>
                                          </p:val>
                                        </p:tav>
                                        <p:tav tm="100000">
                                          <p:val>
                                            <p:strVal val="#ppt_w"/>
                                          </p:val>
                                        </p:tav>
                                      </p:tavLst>
                                    </p:anim>
                                    <p:anim calcmode="lin" valueType="num">
                                      <p:cBhvr>
                                        <p:cTn id="94" dur="400" fill="hold"/>
                                        <p:tgtEl>
                                          <p:spTgt spid="44"/>
                                        </p:tgtEl>
                                        <p:attrNameLst>
                                          <p:attrName>ppt_h</p:attrName>
                                        </p:attrNameLst>
                                      </p:cBhvr>
                                      <p:tavLst>
                                        <p:tav tm="0">
                                          <p:val>
                                            <p:fltVal val="0"/>
                                          </p:val>
                                        </p:tav>
                                        <p:tav tm="100000">
                                          <p:val>
                                            <p:strVal val="#ppt_h"/>
                                          </p:val>
                                        </p:tav>
                                      </p:tavLst>
                                    </p:anim>
                                    <p:animEffect transition="in" filter="fade">
                                      <p:cBhvr>
                                        <p:cTn id="95" dur="400"/>
                                        <p:tgtEl>
                                          <p:spTgt spid="44"/>
                                        </p:tgtEl>
                                      </p:cBhvr>
                                    </p:animEffect>
                                  </p:childTnLst>
                                </p:cTn>
                              </p:par>
                              <p:par>
                                <p:cTn id="96" presetID="6" presetClass="exit" presetSubtype="32" repeatCount="indefinite" fill="hold" grpId="5" nodeType="withEffect">
                                  <p:stCondLst>
                                    <p:cond delay="1400"/>
                                  </p:stCondLst>
                                  <p:childTnLst>
                                    <p:animEffect transition="out" filter="circle(out)">
                                      <p:cBhvr>
                                        <p:cTn id="97" dur="500"/>
                                        <p:tgtEl>
                                          <p:spTgt spid="44"/>
                                        </p:tgtEl>
                                      </p:cBhvr>
                                    </p:animEffect>
                                    <p:set>
                                      <p:cBhvr>
                                        <p:cTn id="98" dur="1" fill="hold">
                                          <p:stCondLst>
                                            <p:cond delay="499"/>
                                          </p:stCondLst>
                                        </p:cTn>
                                        <p:tgtEl>
                                          <p:spTgt spid="4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98"/>
                                        </p:tgtEl>
                                        <p:attrNameLst>
                                          <p:attrName>style.visibility</p:attrName>
                                        </p:attrNameLst>
                                      </p:cBhvr>
                                      <p:to>
                                        <p:strVal val="visible"/>
                                      </p:to>
                                    </p:set>
                                    <p:animEffect transition="in" filter="barn(inVertical)">
                                      <p:cBhvr>
                                        <p:cTn id="103" dur="500"/>
                                        <p:tgtEl>
                                          <p:spTgt spid="19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31" grpId="0" animBg="1"/>
      <p:bldP spid="52232" grpId="0" animBg="1"/>
      <p:bldP spid="52252" grpId="0" animBg="1"/>
      <p:bldP spid="196" grpId="0"/>
      <p:bldP spid="197" grpId="0"/>
      <p:bldP spid="198" grpId="0"/>
      <p:bldP spid="43" grpId="0" animBg="1"/>
      <p:bldP spid="43" grpId="1" animBg="1"/>
      <p:bldP spid="43" grpId="2" animBg="1"/>
      <p:bldP spid="43" grpId="3" animBg="1"/>
      <p:bldP spid="44" grpId="2" animBg="1"/>
      <p:bldP spid="44" grpId="3" animBg="1"/>
      <p:bldP spid="44" grpId="4" animBg="1"/>
      <p:bldP spid="44" grpId="5"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7" name="Line 25"/>
          <p:cNvSpPr>
            <a:spLocks noChangeShapeType="1"/>
          </p:cNvSpPr>
          <p:nvPr/>
        </p:nvSpPr>
        <p:spPr bwMode="auto">
          <a:xfrm flipH="1">
            <a:off x="5753669" y="3611422"/>
            <a:ext cx="152400" cy="304800"/>
          </a:xfrm>
          <a:prstGeom prst="line">
            <a:avLst/>
          </a:prstGeom>
          <a:noFill/>
          <a:ln w="9525">
            <a:solidFill>
              <a:schemeClr val="tx1"/>
            </a:solidFill>
            <a:round/>
            <a:headEnd/>
            <a:tailEnd/>
          </a:ln>
          <a:effectLst/>
        </p:spPr>
        <p:txBody>
          <a:bodyPr/>
          <a:lstStyle/>
          <a:p>
            <a:endParaRPr lang="en-US"/>
          </a:p>
        </p:txBody>
      </p:sp>
      <p:sp>
        <p:nvSpPr>
          <p:cNvPr id="38939" name="Line 27"/>
          <p:cNvSpPr>
            <a:spLocks noChangeShapeType="1"/>
          </p:cNvSpPr>
          <p:nvPr/>
        </p:nvSpPr>
        <p:spPr bwMode="auto">
          <a:xfrm>
            <a:off x="6439469" y="3840022"/>
            <a:ext cx="381000" cy="76200"/>
          </a:xfrm>
          <a:prstGeom prst="line">
            <a:avLst/>
          </a:prstGeom>
          <a:noFill/>
          <a:ln w="9525">
            <a:solidFill>
              <a:schemeClr val="tx1"/>
            </a:solidFill>
            <a:round/>
            <a:headEnd/>
            <a:tailEnd/>
          </a:ln>
          <a:effectLst/>
        </p:spPr>
        <p:txBody>
          <a:bodyPr/>
          <a:lstStyle/>
          <a:p>
            <a:endParaRPr lang="en-US"/>
          </a:p>
        </p:txBody>
      </p:sp>
      <p:sp>
        <p:nvSpPr>
          <p:cNvPr id="38947" name="Text Box 35"/>
          <p:cNvSpPr txBox="1">
            <a:spLocks noChangeArrowheads="1"/>
          </p:cNvSpPr>
          <p:nvPr/>
        </p:nvSpPr>
        <p:spPr bwMode="auto">
          <a:xfrm>
            <a:off x="1163859" y="4322183"/>
            <a:ext cx="10629710" cy="2462213"/>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200" i="1" dirty="0">
                <a:solidFill>
                  <a:srgbClr val="000066"/>
                </a:solidFill>
                <a:latin typeface="Times New Roman" panose="02020603050405020304" pitchFamily="18" charset="0"/>
                <a:cs typeface="Times New Roman" panose="02020603050405020304" pitchFamily="18" charset="0"/>
              </a:rPr>
              <a:t>C3: Hãy phân tích xem SĐST xuyên qua tiết diện S của cuộn dây biến thin như thế nào khi:</a:t>
            </a:r>
          </a:p>
          <a:p>
            <a:pPr marL="342900" indent="-342900" algn="just">
              <a:spcBef>
                <a:spcPct val="50000"/>
              </a:spcBef>
              <a:buFontTx/>
              <a:buChar char="-"/>
            </a:pPr>
            <a:r>
              <a:rPr lang="en-US" sz="2200" i="1" dirty="0">
                <a:solidFill>
                  <a:srgbClr val="000066"/>
                </a:solidFill>
                <a:latin typeface="Times New Roman" panose="02020603050405020304" pitchFamily="18" charset="0"/>
                <a:cs typeface="Times New Roman" panose="02020603050405020304" pitchFamily="18" charset="0"/>
              </a:rPr>
              <a:t>Khi cuộn dây quay từ vị trí 1 sang vị trí 2:</a:t>
            </a:r>
          </a:p>
          <a:p>
            <a:pPr marL="342900" indent="-342900" algn="just">
              <a:spcBef>
                <a:spcPct val="50000"/>
              </a:spcBef>
              <a:buFontTx/>
              <a:buChar char="-"/>
            </a:pPr>
            <a:r>
              <a:rPr lang="en-US" sz="2200" i="1" dirty="0">
                <a:solidFill>
                  <a:srgbClr val="000066"/>
                </a:solidFill>
                <a:latin typeface="Times New Roman" panose="02020603050405020304" pitchFamily="18" charset="0"/>
                <a:cs typeface="Times New Roman" panose="02020603050405020304" pitchFamily="18" charset="0"/>
              </a:rPr>
              <a:t>Khi cuộn dây từ vị trí 2 quay sang vị trí 1:</a:t>
            </a:r>
          </a:p>
          <a:p>
            <a:pPr marL="342900" indent="-342900" algn="just">
              <a:spcBef>
                <a:spcPct val="50000"/>
              </a:spcBef>
              <a:buFontTx/>
              <a:buChar char="-"/>
            </a:pPr>
            <a:r>
              <a:rPr lang="en-US" sz="2200" i="1" dirty="0">
                <a:solidFill>
                  <a:srgbClr val="000066"/>
                </a:solidFill>
                <a:latin typeface="Times New Roman" panose="02020603050405020304" pitchFamily="18" charset="0"/>
                <a:cs typeface="Times New Roman" panose="02020603050405020304" pitchFamily="18" charset="0"/>
              </a:rPr>
              <a:t> Khi cuộn dây quay liên tục: </a:t>
            </a:r>
          </a:p>
          <a:p>
            <a:pPr algn="just">
              <a:spcBef>
                <a:spcPct val="50000"/>
              </a:spcBef>
            </a:pPr>
            <a:r>
              <a:rPr lang="en-US" sz="2200" i="1" dirty="0">
                <a:solidFill>
                  <a:srgbClr val="FF0000"/>
                </a:solidFill>
                <a:latin typeface="Times New Roman" panose="02020603050405020304" pitchFamily="18" charset="0"/>
                <a:cs typeface="Times New Roman" panose="02020603050405020304" pitchFamily="18" charset="0"/>
              </a:rPr>
              <a:t>Vậy dòng điện cảm ứng xuất hiện trong cuộn dây là dòng điện xoay chiều</a:t>
            </a:r>
          </a:p>
        </p:txBody>
      </p:sp>
      <p:grpSp>
        <p:nvGrpSpPr>
          <p:cNvPr id="4" name="Group 3"/>
          <p:cNvGrpSpPr/>
          <p:nvPr/>
        </p:nvGrpSpPr>
        <p:grpSpPr>
          <a:xfrm>
            <a:off x="4001069" y="1249222"/>
            <a:ext cx="5029200" cy="3073400"/>
            <a:chOff x="4001069" y="1249222"/>
            <a:chExt cx="5029200" cy="3073400"/>
          </a:xfrm>
        </p:grpSpPr>
        <p:sp>
          <p:nvSpPr>
            <p:cNvPr id="38929" name="AutoShape 17"/>
            <p:cNvSpPr>
              <a:spLocks noChangeArrowheads="1"/>
            </p:cNvSpPr>
            <p:nvPr/>
          </p:nvSpPr>
          <p:spPr bwMode="auto">
            <a:xfrm>
              <a:off x="4001069" y="1706422"/>
              <a:ext cx="1752600" cy="1905000"/>
            </a:xfrm>
            <a:prstGeom prst="cube">
              <a:avLst>
                <a:gd name="adj" fmla="val 25000"/>
              </a:avLst>
            </a:prstGeom>
            <a:solidFill>
              <a:srgbClr val="FF0000"/>
            </a:solidFill>
            <a:ln w="9525">
              <a:noFill/>
              <a:miter lim="800000"/>
              <a:headEnd/>
              <a:tailEnd/>
            </a:ln>
            <a:effectLst/>
          </p:spPr>
          <p:txBody>
            <a:bodyPr wrap="none" anchor="ctr"/>
            <a:lstStyle/>
            <a:p>
              <a:pPr algn="ctr"/>
              <a:r>
                <a:rPr lang="en-US" sz="3200" b="1">
                  <a:latin typeface="Arial" charset="0"/>
                </a:rPr>
                <a:t>N</a:t>
              </a:r>
            </a:p>
          </p:txBody>
        </p:sp>
        <p:sp>
          <p:nvSpPr>
            <p:cNvPr id="38930" name="AutoShape 18"/>
            <p:cNvSpPr>
              <a:spLocks noChangeArrowheads="1"/>
            </p:cNvSpPr>
            <p:nvPr/>
          </p:nvSpPr>
          <p:spPr bwMode="auto">
            <a:xfrm>
              <a:off x="7277669" y="1630222"/>
              <a:ext cx="1752600" cy="1905000"/>
            </a:xfrm>
            <a:prstGeom prst="cube">
              <a:avLst>
                <a:gd name="adj" fmla="val 25000"/>
              </a:avLst>
            </a:prstGeom>
            <a:solidFill>
              <a:srgbClr val="66FFFF"/>
            </a:solidFill>
            <a:ln w="9525">
              <a:noFill/>
              <a:miter lim="800000"/>
              <a:headEnd/>
              <a:tailEnd/>
            </a:ln>
            <a:effectLst/>
          </p:spPr>
          <p:txBody>
            <a:bodyPr wrap="none" anchor="ctr"/>
            <a:lstStyle/>
            <a:p>
              <a:pPr algn="ctr"/>
              <a:r>
                <a:rPr lang="en-US" sz="3200" b="1">
                  <a:latin typeface="Arial" charset="0"/>
                </a:rPr>
                <a:t>S</a:t>
              </a:r>
            </a:p>
          </p:txBody>
        </p:sp>
        <p:sp>
          <p:nvSpPr>
            <p:cNvPr id="38932" name="Line 20"/>
            <p:cNvSpPr>
              <a:spLocks noChangeShapeType="1"/>
            </p:cNvSpPr>
            <p:nvPr/>
          </p:nvSpPr>
          <p:spPr bwMode="auto">
            <a:xfrm>
              <a:off x="6439469" y="1249222"/>
              <a:ext cx="0" cy="457200"/>
            </a:xfrm>
            <a:prstGeom prst="line">
              <a:avLst/>
            </a:prstGeom>
            <a:noFill/>
            <a:ln w="38100">
              <a:solidFill>
                <a:schemeClr val="tx1"/>
              </a:solidFill>
              <a:round/>
              <a:headEnd/>
              <a:tailEnd/>
            </a:ln>
            <a:effectLst/>
          </p:spPr>
          <p:txBody>
            <a:bodyPr/>
            <a:lstStyle/>
            <a:p>
              <a:endParaRPr lang="en-US"/>
            </a:p>
          </p:txBody>
        </p:sp>
        <p:sp>
          <p:nvSpPr>
            <p:cNvPr id="38934" name="Line 22"/>
            <p:cNvSpPr>
              <a:spLocks noChangeShapeType="1"/>
            </p:cNvSpPr>
            <p:nvPr/>
          </p:nvSpPr>
          <p:spPr bwMode="auto">
            <a:xfrm>
              <a:off x="6439469" y="3535222"/>
              <a:ext cx="0" cy="381000"/>
            </a:xfrm>
            <a:prstGeom prst="line">
              <a:avLst/>
            </a:prstGeom>
            <a:noFill/>
            <a:ln w="38100">
              <a:solidFill>
                <a:schemeClr val="tx1"/>
              </a:solidFill>
              <a:round/>
              <a:headEnd/>
              <a:tailEnd/>
            </a:ln>
            <a:effectLst/>
          </p:spPr>
          <p:txBody>
            <a:bodyPr/>
            <a:lstStyle/>
            <a:p>
              <a:endParaRPr lang="en-US"/>
            </a:p>
          </p:txBody>
        </p:sp>
        <p:sp>
          <p:nvSpPr>
            <p:cNvPr id="38936" name="Text Box 24"/>
            <p:cNvSpPr txBox="1">
              <a:spLocks noChangeArrowheads="1"/>
            </p:cNvSpPr>
            <p:nvPr/>
          </p:nvSpPr>
          <p:spPr bwMode="auto">
            <a:xfrm>
              <a:off x="4458269" y="3916222"/>
              <a:ext cx="1447800" cy="406400"/>
            </a:xfrm>
            <a:prstGeom prst="rect">
              <a:avLst/>
            </a:prstGeom>
            <a:solidFill>
              <a:schemeClr val="accent1"/>
            </a:solidFill>
            <a:ln w="9525">
              <a:solidFill>
                <a:srgbClr val="FF0000"/>
              </a:solidFill>
              <a:miter lim="800000"/>
              <a:headEnd/>
              <a:tailEnd/>
            </a:ln>
            <a:effectLst/>
          </p:spPr>
          <p:txBody>
            <a:bodyPr>
              <a:spAutoFit/>
            </a:bodyPr>
            <a:lstStyle/>
            <a:p>
              <a:pPr>
                <a:spcBef>
                  <a:spcPct val="50000"/>
                </a:spcBef>
              </a:pPr>
              <a:r>
                <a:rPr lang="en-US" sz="2000">
                  <a:solidFill>
                    <a:srgbClr val="FF0000"/>
                  </a:solidFill>
                </a:rPr>
                <a:t>Cuộn dây</a:t>
              </a:r>
            </a:p>
          </p:txBody>
        </p:sp>
        <p:sp>
          <p:nvSpPr>
            <p:cNvPr id="38938" name="Text Box 26"/>
            <p:cNvSpPr txBox="1">
              <a:spLocks noChangeArrowheads="1"/>
            </p:cNvSpPr>
            <p:nvPr/>
          </p:nvSpPr>
          <p:spPr bwMode="auto">
            <a:xfrm>
              <a:off x="6820469" y="3916222"/>
              <a:ext cx="1447800" cy="406400"/>
            </a:xfrm>
            <a:prstGeom prst="rect">
              <a:avLst/>
            </a:prstGeom>
            <a:solidFill>
              <a:schemeClr val="accent1"/>
            </a:solidFill>
            <a:ln w="9525">
              <a:solidFill>
                <a:srgbClr val="FF0000"/>
              </a:solidFill>
              <a:miter lim="800000"/>
              <a:headEnd/>
              <a:tailEnd/>
            </a:ln>
            <a:effectLst/>
          </p:spPr>
          <p:txBody>
            <a:bodyPr>
              <a:spAutoFit/>
            </a:bodyPr>
            <a:lstStyle/>
            <a:p>
              <a:pPr>
                <a:spcBef>
                  <a:spcPct val="50000"/>
                </a:spcBef>
              </a:pPr>
              <a:r>
                <a:rPr lang="en-US" sz="2000">
                  <a:solidFill>
                    <a:srgbClr val="FF0000"/>
                  </a:solidFill>
                </a:rPr>
                <a:t>Trục quay</a:t>
              </a:r>
            </a:p>
          </p:txBody>
        </p:sp>
        <p:sp>
          <p:nvSpPr>
            <p:cNvPr id="38948" name="Line 36"/>
            <p:cNvSpPr>
              <a:spLocks noChangeShapeType="1"/>
            </p:cNvSpPr>
            <p:nvPr/>
          </p:nvSpPr>
          <p:spPr bwMode="auto">
            <a:xfrm>
              <a:off x="6439469" y="1706422"/>
              <a:ext cx="0" cy="1828800"/>
            </a:xfrm>
            <a:prstGeom prst="line">
              <a:avLst/>
            </a:prstGeom>
            <a:noFill/>
            <a:ln w="9525">
              <a:solidFill>
                <a:schemeClr val="tx1"/>
              </a:solidFill>
              <a:prstDash val="dash"/>
              <a:round/>
              <a:headEnd/>
              <a:tailEnd/>
            </a:ln>
            <a:effectLst/>
          </p:spPr>
          <p:txBody>
            <a:bodyPr/>
            <a:lstStyle/>
            <a:p>
              <a:endParaRPr lang="en-US"/>
            </a:p>
          </p:txBody>
        </p:sp>
      </p:grpSp>
      <p:grpSp>
        <p:nvGrpSpPr>
          <p:cNvPr id="6" name="Group 5"/>
          <p:cNvGrpSpPr/>
          <p:nvPr/>
        </p:nvGrpSpPr>
        <p:grpSpPr>
          <a:xfrm>
            <a:off x="5982269" y="1401622"/>
            <a:ext cx="914400" cy="2362200"/>
            <a:chOff x="5982269" y="1401622"/>
            <a:chExt cx="914400" cy="2362200"/>
          </a:xfrm>
        </p:grpSpPr>
        <p:grpSp>
          <p:nvGrpSpPr>
            <p:cNvPr id="5" name="Group 4"/>
            <p:cNvGrpSpPr/>
            <p:nvPr/>
          </p:nvGrpSpPr>
          <p:grpSpPr>
            <a:xfrm>
              <a:off x="5982269" y="1401622"/>
              <a:ext cx="914400" cy="2362200"/>
              <a:chOff x="5982269" y="1401622"/>
              <a:chExt cx="914400" cy="2362200"/>
            </a:xfrm>
          </p:grpSpPr>
          <p:sp>
            <p:nvSpPr>
              <p:cNvPr id="38940" name="Line 28"/>
              <p:cNvSpPr>
                <a:spLocks noChangeShapeType="1"/>
              </p:cNvSpPr>
              <p:nvPr/>
            </p:nvSpPr>
            <p:spPr bwMode="auto">
              <a:xfrm>
                <a:off x="5982269" y="1935022"/>
                <a:ext cx="0" cy="1828800"/>
              </a:xfrm>
              <a:prstGeom prst="line">
                <a:avLst/>
              </a:prstGeom>
              <a:noFill/>
              <a:ln w="38100">
                <a:solidFill>
                  <a:srgbClr val="FF0000"/>
                </a:solidFill>
                <a:round/>
                <a:headEnd/>
                <a:tailEnd/>
              </a:ln>
              <a:effectLst/>
            </p:spPr>
            <p:txBody>
              <a:bodyPr/>
              <a:lstStyle/>
              <a:p>
                <a:endParaRPr lang="en-US"/>
              </a:p>
            </p:txBody>
          </p:sp>
          <p:sp>
            <p:nvSpPr>
              <p:cNvPr id="38941" name="Line 29"/>
              <p:cNvSpPr>
                <a:spLocks noChangeShapeType="1"/>
              </p:cNvSpPr>
              <p:nvPr/>
            </p:nvSpPr>
            <p:spPr bwMode="auto">
              <a:xfrm>
                <a:off x="6896669" y="1401622"/>
                <a:ext cx="0" cy="1905000"/>
              </a:xfrm>
              <a:prstGeom prst="line">
                <a:avLst/>
              </a:prstGeom>
              <a:noFill/>
              <a:ln w="38100">
                <a:solidFill>
                  <a:srgbClr val="FF0000"/>
                </a:solidFill>
                <a:round/>
                <a:headEnd/>
                <a:tailEnd/>
              </a:ln>
              <a:effectLst/>
            </p:spPr>
            <p:txBody>
              <a:bodyPr/>
              <a:lstStyle/>
              <a:p>
                <a:endParaRPr lang="en-US"/>
              </a:p>
            </p:txBody>
          </p:sp>
          <p:sp>
            <p:nvSpPr>
              <p:cNvPr id="38942" name="Line 30"/>
              <p:cNvSpPr>
                <a:spLocks noChangeShapeType="1"/>
              </p:cNvSpPr>
              <p:nvPr/>
            </p:nvSpPr>
            <p:spPr bwMode="auto">
              <a:xfrm flipV="1">
                <a:off x="5982269" y="1401622"/>
                <a:ext cx="914400" cy="533400"/>
              </a:xfrm>
              <a:prstGeom prst="line">
                <a:avLst/>
              </a:prstGeom>
              <a:noFill/>
              <a:ln w="38100">
                <a:solidFill>
                  <a:srgbClr val="FF0000"/>
                </a:solidFill>
                <a:round/>
                <a:headEnd/>
                <a:tailEnd/>
              </a:ln>
              <a:effectLst/>
            </p:spPr>
            <p:txBody>
              <a:bodyPr/>
              <a:lstStyle/>
              <a:p>
                <a:endParaRPr lang="en-US"/>
              </a:p>
            </p:txBody>
          </p:sp>
          <p:sp>
            <p:nvSpPr>
              <p:cNvPr id="38943" name="Line 31"/>
              <p:cNvSpPr>
                <a:spLocks noChangeShapeType="1"/>
              </p:cNvSpPr>
              <p:nvPr/>
            </p:nvSpPr>
            <p:spPr bwMode="auto">
              <a:xfrm flipV="1">
                <a:off x="5982269" y="3306622"/>
                <a:ext cx="914400" cy="457200"/>
              </a:xfrm>
              <a:prstGeom prst="line">
                <a:avLst/>
              </a:prstGeom>
              <a:noFill/>
              <a:ln w="38100">
                <a:solidFill>
                  <a:srgbClr val="FF0000"/>
                </a:solidFill>
                <a:round/>
                <a:headEnd/>
                <a:tailEnd/>
              </a:ln>
              <a:effectLst/>
            </p:spPr>
            <p:txBody>
              <a:bodyPr/>
              <a:lstStyle/>
              <a:p>
                <a:endParaRPr lang="en-US"/>
              </a:p>
            </p:txBody>
          </p:sp>
        </p:grpSp>
        <p:sp>
          <p:nvSpPr>
            <p:cNvPr id="38950" name="Text Box 38"/>
            <p:cNvSpPr txBox="1">
              <a:spLocks noChangeArrowheads="1"/>
            </p:cNvSpPr>
            <p:nvPr/>
          </p:nvSpPr>
          <p:spPr bwMode="auto">
            <a:xfrm>
              <a:off x="5982269" y="1925127"/>
              <a:ext cx="342900" cy="274638"/>
            </a:xfrm>
            <a:prstGeom prst="rect">
              <a:avLst/>
            </a:prstGeom>
            <a:noFill/>
            <a:ln w="9525">
              <a:noFill/>
              <a:miter lim="800000"/>
              <a:headEnd/>
              <a:tailEnd/>
            </a:ln>
            <a:effectLst/>
          </p:spPr>
          <p:txBody>
            <a:bodyPr wrap="square">
              <a:spAutoFit/>
            </a:bodyPr>
            <a:lstStyle/>
            <a:p>
              <a:pPr>
                <a:spcBef>
                  <a:spcPct val="50000"/>
                </a:spcBef>
              </a:pPr>
              <a:r>
                <a:rPr lang="en-US" sz="1200" b="1" dirty="0">
                  <a:latin typeface=".VnTime" pitchFamily="34" charset="0"/>
                </a:rPr>
                <a:t>2</a:t>
              </a:r>
            </a:p>
          </p:txBody>
        </p:sp>
      </p:grpSp>
      <p:grpSp>
        <p:nvGrpSpPr>
          <p:cNvPr id="7" name="Group 6"/>
          <p:cNvGrpSpPr/>
          <p:nvPr/>
        </p:nvGrpSpPr>
        <p:grpSpPr>
          <a:xfrm>
            <a:off x="5829869" y="1696123"/>
            <a:ext cx="1371600" cy="1839099"/>
            <a:chOff x="5829869" y="1696123"/>
            <a:chExt cx="1371600" cy="1839099"/>
          </a:xfrm>
        </p:grpSpPr>
        <p:sp>
          <p:nvSpPr>
            <p:cNvPr id="38931" name="Rectangle 19"/>
            <p:cNvSpPr>
              <a:spLocks noChangeArrowheads="1"/>
            </p:cNvSpPr>
            <p:nvPr/>
          </p:nvSpPr>
          <p:spPr bwMode="auto">
            <a:xfrm>
              <a:off x="5829869" y="1706422"/>
              <a:ext cx="1219200" cy="1828800"/>
            </a:xfrm>
            <a:prstGeom prst="rect">
              <a:avLst/>
            </a:prstGeom>
            <a:noFill/>
            <a:ln w="38100">
              <a:solidFill>
                <a:srgbClr val="FF0000"/>
              </a:solidFill>
              <a:miter lim="800000"/>
              <a:headEnd/>
              <a:tailEnd/>
            </a:ln>
            <a:effectLst/>
          </p:spPr>
          <p:txBody>
            <a:bodyPr wrap="none" anchor="ctr"/>
            <a:lstStyle/>
            <a:p>
              <a:pPr algn="ctr"/>
              <a:endParaRPr lang="en-US">
                <a:solidFill>
                  <a:srgbClr val="FF0000"/>
                </a:solidFill>
                <a:latin typeface=".VnTime" pitchFamily="34" charset="0"/>
              </a:endParaRPr>
            </a:p>
          </p:txBody>
        </p:sp>
        <p:sp>
          <p:nvSpPr>
            <p:cNvPr id="38956" name="Text Box 44"/>
            <p:cNvSpPr txBox="1">
              <a:spLocks noChangeArrowheads="1"/>
            </p:cNvSpPr>
            <p:nvPr/>
          </p:nvSpPr>
          <p:spPr bwMode="auto">
            <a:xfrm>
              <a:off x="6853452" y="1696123"/>
              <a:ext cx="348017" cy="276999"/>
            </a:xfrm>
            <a:prstGeom prst="rect">
              <a:avLst/>
            </a:prstGeom>
            <a:noFill/>
            <a:ln w="9525">
              <a:noFill/>
              <a:miter lim="800000"/>
              <a:headEnd/>
              <a:tailEnd/>
            </a:ln>
            <a:effectLst/>
          </p:spPr>
          <p:txBody>
            <a:bodyPr wrap="square">
              <a:spAutoFit/>
            </a:bodyPr>
            <a:lstStyle/>
            <a:p>
              <a:pPr>
                <a:spcBef>
                  <a:spcPct val="50000"/>
                </a:spcBef>
              </a:pPr>
              <a:r>
                <a:rPr lang="en-US" sz="1200" b="1" dirty="0">
                  <a:latin typeface=".VnTime" pitchFamily="34" charset="0"/>
                </a:rPr>
                <a:t>1</a:t>
              </a:r>
            </a:p>
          </p:txBody>
        </p:sp>
      </p:grpSp>
      <p:sp>
        <p:nvSpPr>
          <p:cNvPr id="38961" name="Text Box 49"/>
          <p:cNvSpPr txBox="1">
            <a:spLocks noChangeArrowheads="1"/>
          </p:cNvSpPr>
          <p:nvPr/>
        </p:nvSpPr>
        <p:spPr bwMode="auto">
          <a:xfrm>
            <a:off x="1163859" y="1158806"/>
            <a:ext cx="4991281"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anose="02020603050405020304" pitchFamily="18" charset="0"/>
                <a:cs typeface="Times New Roman" panose="02020603050405020304" pitchFamily="18" charset="0"/>
              </a:rPr>
              <a:t>2. </a:t>
            </a:r>
            <a:r>
              <a:rPr lang="en-US" sz="2400" u="sng" dirty="0">
                <a:solidFill>
                  <a:srgbClr val="FF0000"/>
                </a:solidFill>
                <a:latin typeface="Times New Roman" panose="02020603050405020304" pitchFamily="18" charset="0"/>
                <a:cs typeface="Times New Roman" panose="02020603050405020304" pitchFamily="18" charset="0"/>
              </a:rPr>
              <a:t>Cho cuộn dây quay trong từ trường: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31" name="Text Box 28"/>
          <p:cNvSpPr txBox="1">
            <a:spLocks noChangeArrowheads="1"/>
          </p:cNvSpPr>
          <p:nvPr/>
        </p:nvSpPr>
        <p:spPr bwMode="auto">
          <a:xfrm>
            <a:off x="1163859" y="631418"/>
            <a:ext cx="6133144"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33" name="Rectangle 33"/>
          <p:cNvSpPr>
            <a:spLocks noChangeArrowheads="1"/>
          </p:cNvSpPr>
          <p:nvPr/>
        </p:nvSpPr>
        <p:spPr bwMode="auto">
          <a:xfrm>
            <a:off x="1065540" y="117477"/>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sp>
        <p:nvSpPr>
          <p:cNvPr id="2" name="Rectangle 1"/>
          <p:cNvSpPr/>
          <p:nvPr/>
        </p:nvSpPr>
        <p:spPr>
          <a:xfrm>
            <a:off x="6290827" y="4817939"/>
            <a:ext cx="5389360"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của cuộn dây tăng</a:t>
            </a:r>
            <a:endParaRPr lang="vi-VN" sz="2200" dirty="0">
              <a:solidFill>
                <a:srgbClr val="1708DC"/>
              </a:solidFill>
            </a:endParaRPr>
          </a:p>
        </p:txBody>
      </p:sp>
      <p:sp>
        <p:nvSpPr>
          <p:cNvPr id="24" name="Rectangle 23"/>
          <p:cNvSpPr/>
          <p:nvPr/>
        </p:nvSpPr>
        <p:spPr>
          <a:xfrm>
            <a:off x="6228310" y="5325713"/>
            <a:ext cx="5451877"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của cuộn dây giảm</a:t>
            </a:r>
            <a:endParaRPr lang="vi-VN" sz="2200" dirty="0">
              <a:solidFill>
                <a:srgbClr val="1708DC"/>
              </a:solidFill>
            </a:endParaRPr>
          </a:p>
        </p:txBody>
      </p:sp>
      <p:sp>
        <p:nvSpPr>
          <p:cNvPr id="3" name="Rectangle 2"/>
          <p:cNvSpPr/>
          <p:nvPr/>
        </p:nvSpPr>
        <p:spPr>
          <a:xfrm>
            <a:off x="4759261" y="5820343"/>
            <a:ext cx="5790111"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luân phiên tăng, giảm</a:t>
            </a:r>
            <a:endParaRPr lang="vi-VN" sz="2200" dirty="0">
              <a:solidFill>
                <a:srgbClr val="1708DC"/>
              </a:solidFill>
            </a:endParaRPr>
          </a:p>
        </p:txBody>
      </p:sp>
    </p:spTree>
    <p:extLst>
      <p:ext uri="{BB962C8B-B14F-4D97-AF65-F5344CB8AC3E}">
        <p14:creationId xmlns:p14="http://schemas.microsoft.com/office/powerpoint/2010/main" val="2635666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repeatCount="indefinite"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8947">
                                            <p:txEl>
                                              <p:pRg st="4" end="4"/>
                                            </p:txEl>
                                          </p:spTgt>
                                        </p:tgtEl>
                                        <p:attrNameLst>
                                          <p:attrName>style.visibility</p:attrName>
                                        </p:attrNameLst>
                                      </p:cBhvr>
                                      <p:to>
                                        <p:strVal val="visible"/>
                                      </p:to>
                                    </p:set>
                                    <p:animEffect transition="in" filter="barn(inVertical)">
                                      <p:cBhvr>
                                        <p:cTn id="45" dur="500"/>
                                        <p:tgtEl>
                                          <p:spTgt spid="38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3" name="Text Box 33"/>
          <p:cNvSpPr txBox="1">
            <a:spLocks noChangeArrowheads="1"/>
          </p:cNvSpPr>
          <p:nvPr/>
        </p:nvSpPr>
        <p:spPr bwMode="auto">
          <a:xfrm>
            <a:off x="1420323" y="2117725"/>
            <a:ext cx="10275808" cy="830997"/>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400" i="1" dirty="0">
                <a:solidFill>
                  <a:srgbClr val="000066"/>
                </a:solidFill>
                <a:latin typeface="Times New Roman" panose="02020603050405020304" pitchFamily="18" charset="0"/>
                <a:cs typeface="Times New Roman" panose="02020603050405020304" pitchFamily="18" charset="0"/>
              </a:rPr>
              <a:t>Trong cuộn dây dẫn kín, dòng điện cảm ứng xoay chiều xuất hiện khi cho nam châm quay trước cuộn dây hay cho cuộn dây quay trong từ trường của nam châm.</a:t>
            </a:r>
          </a:p>
        </p:txBody>
      </p:sp>
      <p:sp>
        <p:nvSpPr>
          <p:cNvPr id="40997" name="Text Box 37"/>
          <p:cNvSpPr txBox="1">
            <a:spLocks noChangeArrowheads="1"/>
          </p:cNvSpPr>
          <p:nvPr/>
        </p:nvSpPr>
        <p:spPr bwMode="auto">
          <a:xfrm>
            <a:off x="1163859" y="1617812"/>
            <a:ext cx="35052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anose="02020603050405020304" pitchFamily="18" charset="0"/>
                <a:cs typeface="Times New Roman" panose="02020603050405020304" pitchFamily="18" charset="0"/>
              </a:rPr>
              <a:t>3. </a:t>
            </a:r>
            <a:r>
              <a:rPr lang="en-US" sz="2400" i="1" u="sng" dirty="0">
                <a:solidFill>
                  <a:srgbClr val="FF0000"/>
                </a:solidFill>
                <a:latin typeface="Times New Roman" panose="02020603050405020304" pitchFamily="18" charset="0"/>
                <a:cs typeface="Times New Roman" panose="02020603050405020304" pitchFamily="18" charset="0"/>
              </a:rPr>
              <a:t>Kết luận:</a:t>
            </a:r>
          </a:p>
        </p:txBody>
      </p:sp>
      <p:sp>
        <p:nvSpPr>
          <p:cNvPr id="37" name="Text Box 49"/>
          <p:cNvSpPr txBox="1">
            <a:spLocks noChangeArrowheads="1"/>
          </p:cNvSpPr>
          <p:nvPr/>
        </p:nvSpPr>
        <p:spPr bwMode="auto">
          <a:xfrm>
            <a:off x="1163859" y="1158806"/>
            <a:ext cx="4991281"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anose="02020603050405020304" pitchFamily="18" charset="0"/>
                <a:cs typeface="Times New Roman" panose="02020603050405020304" pitchFamily="18" charset="0"/>
              </a:rPr>
              <a:t>2. </a:t>
            </a:r>
            <a:r>
              <a:rPr lang="en-US" sz="2400" u="sng" dirty="0">
                <a:solidFill>
                  <a:srgbClr val="FF0000"/>
                </a:solidFill>
                <a:latin typeface="Times New Roman" panose="02020603050405020304" pitchFamily="18" charset="0"/>
                <a:cs typeface="Times New Roman" panose="02020603050405020304" pitchFamily="18" charset="0"/>
              </a:rPr>
              <a:t>Cho cuộn dây quay trong từ trường: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38" name="Text Box 28"/>
          <p:cNvSpPr txBox="1">
            <a:spLocks noChangeArrowheads="1"/>
          </p:cNvSpPr>
          <p:nvPr/>
        </p:nvSpPr>
        <p:spPr bwMode="auto">
          <a:xfrm>
            <a:off x="1163859" y="631418"/>
            <a:ext cx="6133144"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40" name="Rectangle 33"/>
          <p:cNvSpPr>
            <a:spLocks noChangeArrowheads="1"/>
          </p:cNvSpPr>
          <p:nvPr/>
        </p:nvSpPr>
        <p:spPr bwMode="auto">
          <a:xfrm>
            <a:off x="1143000" y="116091"/>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19215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3"/>
                                        </p:tgtEl>
                                        <p:attrNameLst>
                                          <p:attrName>style.visibility</p:attrName>
                                        </p:attrNameLst>
                                      </p:cBhvr>
                                      <p:to>
                                        <p:strVal val="visible"/>
                                      </p:to>
                                    </p:set>
                                    <p:anim calcmode="lin" valueType="num">
                                      <p:cBhvr additive="base">
                                        <p:cTn id="7" dur="500" fill="hold"/>
                                        <p:tgtEl>
                                          <p:spTgt spid="40993"/>
                                        </p:tgtEl>
                                        <p:attrNameLst>
                                          <p:attrName>ppt_x</p:attrName>
                                        </p:attrNameLst>
                                      </p:cBhvr>
                                      <p:tavLst>
                                        <p:tav tm="0">
                                          <p:val>
                                            <p:strVal val="#ppt_x"/>
                                          </p:val>
                                        </p:tav>
                                        <p:tav tm="100000">
                                          <p:val>
                                            <p:strVal val="#ppt_x"/>
                                          </p:val>
                                        </p:tav>
                                      </p:tavLst>
                                    </p:anim>
                                    <p:anim calcmode="lin" valueType="num">
                                      <p:cBhvr additive="base">
                                        <p:cTn id="8" dur="500" fill="hold"/>
                                        <p:tgtEl>
                                          <p:spTgt spid="40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D5C40BFF-BC29-44E0-A598-B2683B1A1DC7}" type="slidenum">
              <a:rPr lang="en-US"/>
              <a:pPr/>
              <a:t>9</a:t>
            </a:fld>
            <a:endParaRPr lang="en-US"/>
          </a:p>
        </p:txBody>
      </p:sp>
      <p:sp>
        <p:nvSpPr>
          <p:cNvPr id="41995" name="Text Box 11"/>
          <p:cNvSpPr txBox="1">
            <a:spLocks noChangeArrowheads="1"/>
          </p:cNvSpPr>
          <p:nvPr/>
        </p:nvSpPr>
        <p:spPr bwMode="auto">
          <a:xfrm>
            <a:off x="1147061" y="3236069"/>
            <a:ext cx="6443292" cy="2012859"/>
          </a:xfrm>
          <a:prstGeom prst="rect">
            <a:avLst/>
          </a:prstGeom>
          <a:solidFill>
            <a:schemeClr val="bg1"/>
          </a:solidFill>
          <a:ln w="9525">
            <a:noFill/>
            <a:miter lim="800000"/>
            <a:headEnd/>
            <a:tailEnd/>
          </a:ln>
          <a:effectLst/>
        </p:spPr>
        <p:txBody>
          <a:bodyPr wrap="square">
            <a:spAutoFit/>
          </a:bodyPr>
          <a:lstStyle/>
          <a:p>
            <a:pPr algn="just">
              <a:lnSpc>
                <a:spcPct val="130000"/>
              </a:lnSpc>
            </a:pPr>
            <a:r>
              <a:rPr lang="en-US" sz="2400" i="1" dirty="0">
                <a:solidFill>
                  <a:srgbClr val="000066"/>
                </a:solidFill>
                <a:latin typeface="Times New Roman" panose="02020603050405020304" pitchFamily="18" charset="0"/>
                <a:cs typeface="Times New Roman" panose="02020603050405020304" pitchFamily="18" charset="0"/>
              </a:rPr>
              <a:t>Khi khung quay 1/4 vòng tròn thì số đường sức từ qua khung tăng một đèn LED sáng. </a:t>
            </a:r>
          </a:p>
          <a:p>
            <a:pPr algn="just">
              <a:lnSpc>
                <a:spcPct val="130000"/>
              </a:lnSpc>
            </a:pPr>
            <a:r>
              <a:rPr lang="en-US" sz="2400" i="1" dirty="0">
                <a:solidFill>
                  <a:srgbClr val="000066"/>
                </a:solidFill>
                <a:latin typeface="Times New Roman" panose="02020603050405020304" pitchFamily="18" charset="0"/>
                <a:cs typeface="Times New Roman" panose="02020603050405020304" pitchFamily="18" charset="0"/>
              </a:rPr>
              <a:t>Trên 1/4 vòng tròn sau, số đường sức từ giảm nên dòng điện đổi chiều, đèn LED còn lại  sáng.</a:t>
            </a:r>
          </a:p>
        </p:txBody>
      </p:sp>
      <p:sp>
        <p:nvSpPr>
          <p:cNvPr id="14" name="AutoShape 60"/>
          <p:cNvSpPr>
            <a:spLocks noChangeArrowheads="1"/>
          </p:cNvSpPr>
          <p:nvPr/>
        </p:nvSpPr>
        <p:spPr bwMode="auto">
          <a:xfrm>
            <a:off x="5158853" y="34927"/>
            <a:ext cx="3603009"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b="1" dirty="0">
                <a:solidFill>
                  <a:srgbClr val="FF0000"/>
                </a:solidFill>
              </a:rPr>
              <a:t>VẬN DỤNG</a:t>
            </a:r>
          </a:p>
        </p:txBody>
      </p:sp>
      <p:sp>
        <p:nvSpPr>
          <p:cNvPr id="3" name="Rectangle 2"/>
          <p:cNvSpPr/>
          <p:nvPr/>
        </p:nvSpPr>
        <p:spPr>
          <a:xfrm>
            <a:off x="4368707" y="2774404"/>
            <a:ext cx="1141595" cy="461665"/>
          </a:xfrm>
          <a:prstGeom prst="rect">
            <a:avLst/>
          </a:prstGeom>
        </p:spPr>
        <p:txBody>
          <a:bodyPr wrap="none">
            <a:spAutoFit/>
          </a:bodyPr>
          <a:lstStyle/>
          <a:p>
            <a:r>
              <a:rPr lang="en-US" sz="2400" b="1" u="sng" dirty="0">
                <a:solidFill>
                  <a:srgbClr val="FF0000"/>
                </a:solidFill>
              </a:rPr>
              <a:t>Trả lời</a:t>
            </a:r>
            <a:r>
              <a:rPr lang="en-US" sz="2400" dirty="0">
                <a:solidFill>
                  <a:srgbClr val="FF0000"/>
                </a:solidFill>
              </a:rPr>
              <a:t>: </a:t>
            </a:r>
            <a:endParaRPr lang="vi-VN" sz="2400" dirty="0">
              <a:solidFill>
                <a:srgbClr val="FF0000"/>
              </a:solidFill>
            </a:endParaRPr>
          </a:p>
        </p:txBody>
      </p:sp>
      <p:sp>
        <p:nvSpPr>
          <p:cNvPr id="8" name="Rounded Rectangle 7"/>
          <p:cNvSpPr/>
          <p:nvPr/>
        </p:nvSpPr>
        <p:spPr>
          <a:xfrm>
            <a:off x="899204" y="629136"/>
            <a:ext cx="10783285" cy="2145268"/>
          </a:xfrm>
          <a:prstGeom prst="roundRect">
            <a:avLst/>
          </a:prstGeom>
          <a:ln>
            <a:solidFill>
              <a:srgbClr val="00B050"/>
            </a:solidFill>
          </a:ln>
        </p:spPr>
        <p:txBody>
          <a:bodyPr wrap="square">
            <a:spAutoFit/>
          </a:bodyPr>
          <a:lstStyle/>
          <a:p>
            <a:pPr algn="just"/>
            <a:r>
              <a:rPr lang="vi-VN" sz="2400" b="1" i="1" dirty="0">
                <a:solidFill>
                  <a:srgbClr val="008000"/>
                </a:solidFill>
                <a:latin typeface="+mj-lt"/>
              </a:rPr>
              <a:t>C4</a:t>
            </a:r>
            <a:r>
              <a:rPr lang="en-US" sz="2400" b="1" i="1" dirty="0">
                <a:solidFill>
                  <a:srgbClr val="008000"/>
                </a:solidFill>
                <a:latin typeface="+mj-lt"/>
              </a:rPr>
              <a:t>:</a:t>
            </a:r>
            <a:r>
              <a:rPr lang="vi-VN" sz="2400" b="1" i="1" dirty="0">
                <a:solidFill>
                  <a:srgbClr val="008000"/>
                </a:solidFill>
                <a:latin typeface="+mj-lt"/>
              </a:rPr>
              <a:t> </a:t>
            </a:r>
            <a:r>
              <a:rPr lang="vi-VN" sz="2400" b="1" i="1" dirty="0">
                <a:solidFill>
                  <a:srgbClr val="000000"/>
                </a:solidFill>
                <a:latin typeface="+mj-lt"/>
              </a:rPr>
              <a:t>Trên hình 33.4 vẽ một cuộn dây dẫn kín có thể quay trong từ trường của một nam châm. Hai đèn LED khác màu, mắc song song ngược chiều vào hai đầu cuộn dây vào cùng một vị trí. Khi cho cuộn dây quay, hai bóng đèn bật sáng, vạch ra 2 nửa vòng sáng đối diện nhau. Giải thích tại sao mỗi bóng đèn lại chỉ sáng trên </a:t>
            </a:r>
            <a:r>
              <a:rPr lang="en-US" sz="2400" b="1" i="1" dirty="0">
                <a:solidFill>
                  <a:srgbClr val="000000"/>
                </a:solidFill>
                <a:latin typeface="+mj-lt"/>
              </a:rPr>
              <a:t>1/4</a:t>
            </a:r>
            <a:r>
              <a:rPr lang="vi-VN" sz="2400" b="1" i="1" dirty="0">
                <a:solidFill>
                  <a:srgbClr val="000000"/>
                </a:solidFill>
                <a:latin typeface="+mj-lt"/>
              </a:rPr>
              <a:t> vòng tròn.</a:t>
            </a:r>
            <a:endParaRPr lang="vi-VN" sz="2400" b="1" i="1" dirty="0">
              <a:latin typeface="+mj-lt"/>
            </a:endParaRPr>
          </a:p>
        </p:txBody>
      </p:sp>
      <p:grpSp>
        <p:nvGrpSpPr>
          <p:cNvPr id="9" name="Group 8"/>
          <p:cNvGrpSpPr/>
          <p:nvPr/>
        </p:nvGrpSpPr>
        <p:grpSpPr>
          <a:xfrm>
            <a:off x="7732775" y="2744326"/>
            <a:ext cx="4074250" cy="4062052"/>
            <a:chOff x="7623593" y="2120384"/>
            <a:chExt cx="4074250" cy="4062052"/>
          </a:xfrm>
        </p:grpSpPr>
        <p:pic>
          <p:nvPicPr>
            <p:cNvPr id="4" name="Picture 3"/>
            <p:cNvPicPr>
              <a:picLocks noChangeAspect="1"/>
            </p:cNvPicPr>
            <p:nvPr/>
          </p:nvPicPr>
          <p:blipFill>
            <a:blip r:embed="rId2"/>
            <a:stretch>
              <a:fillRect/>
            </a:stretch>
          </p:blipFill>
          <p:spPr>
            <a:xfrm>
              <a:off x="7623593" y="2120384"/>
              <a:ext cx="4074250" cy="4062052"/>
            </a:xfrm>
            <a:prstGeom prst="rect">
              <a:avLst/>
            </a:prstGeom>
          </p:spPr>
        </p:pic>
        <p:sp>
          <p:nvSpPr>
            <p:cNvPr id="41988" name="Rectangle 4"/>
            <p:cNvSpPr>
              <a:spLocks noChangeArrowheads="1"/>
            </p:cNvSpPr>
            <p:nvPr/>
          </p:nvSpPr>
          <p:spPr bwMode="auto">
            <a:xfrm>
              <a:off x="8802806" y="4226256"/>
              <a:ext cx="382138" cy="606188"/>
            </a:xfrm>
            <a:prstGeom prst="rect">
              <a:avLst/>
            </a:prstGeom>
            <a:noFill/>
            <a:ln w="9525">
              <a:noFill/>
              <a:miter lim="800000"/>
              <a:headEnd/>
              <a:tailEnd/>
            </a:ln>
            <a:effectLst/>
          </p:spPr>
          <p:txBody>
            <a:bodyPr wrap="none" anchor="ctr"/>
            <a:lstStyle/>
            <a:p>
              <a:pPr algn="ctr"/>
              <a:r>
                <a:rPr lang="en-US" sz="2400" b="1" dirty="0">
                  <a:solidFill>
                    <a:srgbClr val="FF0000"/>
                  </a:solidFill>
                  <a:latin typeface=".VnTime" pitchFamily="34" charset="0"/>
                </a:rPr>
                <a:t>N</a:t>
              </a:r>
            </a:p>
          </p:txBody>
        </p:sp>
        <p:sp>
          <p:nvSpPr>
            <p:cNvPr id="41989" name="Rectangle 5"/>
            <p:cNvSpPr>
              <a:spLocks noChangeArrowheads="1"/>
            </p:cNvSpPr>
            <p:nvPr/>
          </p:nvSpPr>
          <p:spPr bwMode="auto">
            <a:xfrm>
              <a:off x="10282169" y="4273454"/>
              <a:ext cx="304800" cy="457200"/>
            </a:xfrm>
            <a:prstGeom prst="rect">
              <a:avLst/>
            </a:prstGeom>
            <a:noFill/>
            <a:ln w="9525">
              <a:noFill/>
              <a:miter lim="800000"/>
              <a:headEnd/>
              <a:tailEnd/>
            </a:ln>
            <a:effectLst/>
          </p:spPr>
          <p:txBody>
            <a:bodyPr wrap="none" anchor="ctr"/>
            <a:lstStyle/>
            <a:p>
              <a:pPr algn="ctr"/>
              <a:r>
                <a:rPr lang="en-US" sz="2400" b="1" dirty="0">
                  <a:solidFill>
                    <a:srgbClr val="1708DC"/>
                  </a:solidFill>
                  <a:latin typeface=".VnTime" pitchFamily="34" charset="0"/>
                </a:rPr>
                <a:t>S</a:t>
              </a:r>
            </a:p>
          </p:txBody>
        </p:sp>
      </p:grpSp>
    </p:spTree>
    <p:extLst>
      <p:ext uri="{BB962C8B-B14F-4D97-AF65-F5344CB8AC3E}">
        <p14:creationId xmlns:p14="http://schemas.microsoft.com/office/powerpoint/2010/main" val="39546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blinds(horizontal)">
                                      <p:cBhvr>
                                        <p:cTn id="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1094</Words>
  <Application>Microsoft Office PowerPoint</Application>
  <PresentationFormat>Widescreen</PresentationFormat>
  <Paragraphs>96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.VnTime</vt:lpstr>
      <vt:lpstr>Arial</vt:lpstr>
      <vt:lpstr>Calibri</vt:lpstr>
      <vt:lpstr>Calibri Light</vt:lpstr>
      <vt:lpstr>Times New Roman</vt:lpstr>
      <vt:lpstr>Wingdings</vt:lpstr>
      <vt:lpstr>Office Theme</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PC</dc:creator>
  <cp:lastModifiedBy>Thanh Bình Trần</cp:lastModifiedBy>
  <cp:revision>37</cp:revision>
  <dcterms:created xsi:type="dcterms:W3CDTF">2022-01-19T09:01:17Z</dcterms:created>
  <dcterms:modified xsi:type="dcterms:W3CDTF">2023-02-02T15:22:34Z</dcterms:modified>
</cp:coreProperties>
</file>