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8" r:id="rId4"/>
    <p:sldId id="259" r:id="rId5"/>
    <p:sldId id="260" r:id="rId6"/>
    <p:sldId id="261" r:id="rId7"/>
    <p:sldId id="262"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7" autoAdjust="0"/>
    <p:restoredTop sz="94660"/>
  </p:normalViewPr>
  <p:slideViewPr>
    <p:cSldViewPr snapToGrid="0">
      <p:cViewPr varScale="1">
        <p:scale>
          <a:sx n="66" d="100"/>
          <a:sy n="66" d="100"/>
        </p:scale>
        <p:origin x="72"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EBF219DE-DD4F-4FAA-ABB3-BB15BF0815FD}"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2580486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EBF219DE-DD4F-4FAA-ABB3-BB15BF0815FD}"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3911798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EBF219DE-DD4F-4FAA-ABB3-BB15BF0815FD}"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293912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EBF219DE-DD4F-4FAA-ABB3-BB15BF0815FD}"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84358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F219DE-DD4F-4FAA-ABB3-BB15BF0815FD}"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554844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EBF219DE-DD4F-4FAA-ABB3-BB15BF0815FD}" type="datetimeFigureOut">
              <a:rPr lang="vi-VN" smtClean="0"/>
              <a:t>08/02/2022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1755771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EBF219DE-DD4F-4FAA-ABB3-BB15BF0815FD}" type="datetimeFigureOut">
              <a:rPr lang="vi-VN" smtClean="0"/>
              <a:t>08/02/2022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2925450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EBF219DE-DD4F-4FAA-ABB3-BB15BF0815FD}" type="datetimeFigureOut">
              <a:rPr lang="vi-VN" smtClean="0"/>
              <a:t>08/02/2022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1328231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F219DE-DD4F-4FAA-ABB3-BB15BF0815FD}" type="datetimeFigureOut">
              <a:rPr lang="vi-VN" smtClean="0"/>
              <a:t>08/02/2022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74181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BF219DE-DD4F-4FAA-ABB3-BB15BF0815FD}" type="datetimeFigureOut">
              <a:rPr lang="vi-VN" smtClean="0"/>
              <a:t>08/02/2022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15877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BF219DE-DD4F-4FAA-ABB3-BB15BF0815FD}" type="datetimeFigureOut">
              <a:rPr lang="vi-VN" smtClean="0"/>
              <a:t>08/02/2022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E6C7CB1-2347-4584-8CAD-ECF9F20FE5E3}" type="slidenum">
              <a:rPr lang="vi-VN" smtClean="0"/>
              <a:t>‹#›</a:t>
            </a:fld>
            <a:endParaRPr lang="vi-VN"/>
          </a:p>
        </p:txBody>
      </p:sp>
    </p:spTree>
    <p:extLst>
      <p:ext uri="{BB962C8B-B14F-4D97-AF65-F5344CB8AC3E}">
        <p14:creationId xmlns:p14="http://schemas.microsoft.com/office/powerpoint/2010/main" val="2785991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F219DE-DD4F-4FAA-ABB3-BB15BF0815FD}" type="datetimeFigureOut">
              <a:rPr lang="vi-VN" smtClean="0"/>
              <a:t>08/02/2022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6C7CB1-2347-4584-8CAD-ECF9F20FE5E3}" type="slidenum">
              <a:rPr lang="vi-VN" smtClean="0"/>
              <a:t>‹#›</a:t>
            </a:fld>
            <a:endParaRPr lang="vi-VN"/>
          </a:p>
        </p:txBody>
      </p:sp>
    </p:spTree>
    <p:extLst>
      <p:ext uri="{BB962C8B-B14F-4D97-AF65-F5344CB8AC3E}">
        <p14:creationId xmlns:p14="http://schemas.microsoft.com/office/powerpoint/2010/main" val="2761007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dirty="0" err="1" smtClean="0">
                <a:solidFill>
                  <a:srgbClr val="FF0000"/>
                </a:solidFill>
                <a:latin typeface="Times New Roman" panose="02020603050405020304" pitchFamily="18" charset="0"/>
                <a:cs typeface="Times New Roman" panose="02020603050405020304" pitchFamily="18" charset="0"/>
              </a:rPr>
              <a:t>Bài</a:t>
            </a:r>
            <a:r>
              <a:rPr lang="en-US" sz="2400" b="1" dirty="0" smtClean="0">
                <a:solidFill>
                  <a:srgbClr val="FF0000"/>
                </a:solidFill>
                <a:latin typeface="Times New Roman" panose="02020603050405020304" pitchFamily="18" charset="0"/>
                <a:cs typeface="Times New Roman" panose="02020603050405020304" pitchFamily="18" charset="0"/>
              </a:rPr>
              <a:t> 1: </a:t>
            </a:r>
            <a:r>
              <a:rPr lang="en-US" sz="2400" b="1" dirty="0" err="1">
                <a:latin typeface="Times New Roman" panose="02020603050405020304" pitchFamily="18" charset="0"/>
                <a:cs typeface="Times New Roman" panose="02020603050405020304" pitchFamily="18" charset="0"/>
              </a:rPr>
              <a:t>Máy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xoay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chiều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bắt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buộc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phải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gồm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tạo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dòng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điện</a:t>
            </a:r>
            <a:r>
              <a:rPr lang="en-US" sz="2400" b="1" dirty="0" smtClean="0">
                <a:latin typeface="Times New Roman" panose="02020603050405020304" pitchFamily="18" charset="0"/>
                <a:cs typeface="Times New Roman" panose="02020603050405020304" pitchFamily="18" charset="0"/>
              </a:rPr>
              <a:t>?</a:t>
            </a:r>
            <a:r>
              <a:rPr lang="en-US" sz="2400" b="1" dirty="0" smtClean="0">
                <a:solidFill>
                  <a:srgbClr val="FF0000"/>
                </a:solidFill>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p:txBody>
      </p:sp>
      <p:sp>
        <p:nvSpPr>
          <p:cNvPr id="2" name="Rectangle 1"/>
          <p:cNvSpPr/>
          <p:nvPr/>
        </p:nvSpPr>
        <p:spPr>
          <a:xfrm>
            <a:off x="1609164" y="2061336"/>
            <a:ext cx="9336741"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Nam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vĩnh</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cữu</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nối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cực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châm</a:t>
            </a:r>
            <a:endParaRPr lang="en-US" sz="2400" i="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Nam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nối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đèn</a:t>
            </a:r>
            <a:endParaRPr lang="en-US" sz="2400" i="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Cuộn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châm</a:t>
            </a:r>
            <a:endParaRPr lang="en-US" sz="2400" i="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Cuộn dây dẫn và lõi </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sắt</a:t>
            </a:r>
            <a:endParaRPr lang="en-US" sz="2400" i="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p:cNvSpPr/>
          <p:nvPr/>
        </p:nvSpPr>
        <p:spPr>
          <a:xfrm>
            <a:off x="1609164" y="3563471"/>
            <a:ext cx="389964" cy="41685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0697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419194" y="905293"/>
            <a:ext cx="11255188" cy="919401"/>
          </a:xfrm>
          <a:prstGeom prst="roundRect">
            <a:avLst/>
          </a:prstGeom>
          <a:noFill/>
          <a:ln w="19050">
            <a:solidFill>
              <a:srgbClr val="0070C0"/>
            </a:solidFill>
            <a:miter lim="800000"/>
            <a:headEnd/>
            <a:tailEnd/>
          </a:ln>
        </p:spPr>
        <p:txBody>
          <a:bodyPr wrap="square">
            <a:spAutoFit/>
          </a:bodyPr>
          <a:lstStyle/>
          <a:p>
            <a:pPr lvl="0">
              <a:spcBef>
                <a:spcPct val="50000"/>
              </a:spcBef>
            </a:pPr>
            <a:r>
              <a:rPr lang="en-US" sz="2400" b="1" i="1" dirty="0" smtClean="0">
                <a:solidFill>
                  <a:srgbClr val="FF0000"/>
                </a:solidFill>
                <a:latin typeface="Times New Roman" panose="02020603050405020304" pitchFamily="18" charset="0"/>
                <a:cs typeface="Times New Roman" panose="02020603050405020304" pitchFamily="18" charset="0"/>
              </a:rPr>
              <a:t>Bài 2</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alt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Nối hai cực của máy phát điện xoay chiều với một bóng đèn. Khi quay nam châm của máy phát thì trong cuộn dây của nó xuất hiện dòng điện xoay chiều vì</a:t>
            </a:r>
            <a:r>
              <a:rPr lang="en-US" altLang="en-US"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b="1" i="1" dirty="0">
              <a:latin typeface="Times New Roman" panose="02020603050405020304" pitchFamily="18" charset="0"/>
              <a:cs typeface="Times New Roman" panose="02020603050405020304" pitchFamily="18" charset="0"/>
            </a:endParaRPr>
          </a:p>
        </p:txBody>
      </p:sp>
      <p:sp>
        <p:nvSpPr>
          <p:cNvPr id="9" name="Rectangle 4"/>
          <p:cNvSpPr>
            <a:spLocks noChangeArrowheads="1"/>
          </p:cNvSpPr>
          <p:nvPr/>
        </p:nvSpPr>
        <p:spPr bwMode="auto">
          <a:xfrm>
            <a:off x="1705535" y="2017199"/>
            <a:ext cx="996884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từ trường trong lòng cuộn dây luôn tăng</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 Số đường sức từ qua tiết diện S của cuộn dây luôn tăng</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 Từ trường trong cuộn dây không biến đổi</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D.Số đường sức từ qua tiết diện S của cuộn dây luân phiên tăng </a:t>
            </a:r>
            <a:r>
              <a:rPr kumimoji="0" lang="en-US" altLang="en-US" sz="2400" b="0" i="0"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giảm</a:t>
            </a:r>
            <a:endParaRPr kumimoji="0" lang="en-US" altLang="en-US" sz="2400" b="0" i="0"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Oval 6"/>
          <p:cNvSpPr/>
          <p:nvPr/>
        </p:nvSpPr>
        <p:spPr>
          <a:xfrm>
            <a:off x="1701052" y="3778624"/>
            <a:ext cx="389964" cy="41685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84555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419194" y="859138"/>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dirty="0" err="1" smtClean="0">
                <a:solidFill>
                  <a:srgbClr val="FF0000"/>
                </a:solidFill>
                <a:latin typeface="Times New Roman" panose="02020603050405020304" pitchFamily="18" charset="0"/>
                <a:cs typeface="Times New Roman" panose="02020603050405020304" pitchFamily="18" charset="0"/>
              </a:rPr>
              <a:t>Bài</a:t>
            </a:r>
            <a:r>
              <a:rPr lang="en-US" sz="2400" b="1" dirty="0" smtClean="0">
                <a:solidFill>
                  <a:srgbClr val="FF0000"/>
                </a:solidFill>
                <a:latin typeface="Times New Roman" panose="02020603050405020304" pitchFamily="18" charset="0"/>
                <a:cs typeface="Times New Roman" panose="02020603050405020304" pitchFamily="18" charset="0"/>
              </a:rPr>
              <a:t> 3: </a:t>
            </a:r>
            <a:r>
              <a:rPr lang="en-US" sz="2400" b="1" dirty="0" err="1">
                <a:latin typeface="Times New Roman" panose="02020603050405020304" pitchFamily="18" charset="0"/>
                <a:cs typeface="Times New Roman" panose="02020603050405020304" pitchFamily="18" charset="0"/>
              </a:rPr>
              <a:t>Hãy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giải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thích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vì</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máy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xoay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chiều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cuộn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dây</a:t>
            </a:r>
            <a:r>
              <a:rPr lang="en-US" sz="2400" b="1" dirty="0">
                <a:latin typeface="Times New Roman" panose="02020603050405020304" pitchFamily="18" charset="0"/>
                <a:cs typeface="Times New Roman" panose="02020603050405020304" pitchFamily="18" charset="0"/>
              </a:rPr>
              <a:t> quay, </a:t>
            </a:r>
            <a:r>
              <a:rPr lang="en-US" sz="2400" b="1" dirty="0" err="1">
                <a:latin typeface="Times New Roman" panose="02020603050405020304" pitchFamily="18" charset="0"/>
                <a:cs typeface="Times New Roman" panose="02020603050405020304" pitchFamily="18" charset="0"/>
              </a:rPr>
              <a:t>chỉ</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 quay </a:t>
            </a:r>
            <a:r>
              <a:rPr lang="en-US" sz="2400" b="1" dirty="0" err="1">
                <a:latin typeface="Times New Roman" panose="02020603050405020304" pitchFamily="18" charset="0"/>
                <a:cs typeface="Times New Roman" panose="02020603050405020304" pitchFamily="18" charset="0"/>
              </a:rPr>
              <a:t>cuộn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dây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thì</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trong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cuộn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dây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dòng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xoay</a:t>
            </a:r>
            <a:r>
              <a:rPr lang="en-US" sz="2400" b="1" dirty="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chiều</a:t>
            </a:r>
            <a:r>
              <a:rPr lang="en-US" sz="2400" b="1" dirty="0" smtClean="0">
                <a:solidFill>
                  <a:srgbClr val="FF0000"/>
                </a:solidFill>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591671" y="2523140"/>
            <a:ext cx="1020864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Khi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cuộn dây dẫn đứng yên so với nam châm thì số đường sức từ xuyên qua tiết diện S của dây không thay đổi. Chỉ khi cuộn dây quay thì số đường sức từ đó mới luân phiên tăng giảm.</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3" name="Rectangle 2"/>
          <p:cNvSpPr/>
          <p:nvPr/>
        </p:nvSpPr>
        <p:spPr>
          <a:xfrm>
            <a:off x="5251345" y="1818759"/>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2396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4: </a:t>
            </a:r>
            <a:r>
              <a:rPr lang="en-US" sz="2400" b="1" i="1" dirty="0" err="1">
                <a:latin typeface="Times New Roman" panose="02020603050405020304" pitchFamily="18" charset="0"/>
                <a:cs typeface="Times New Roman" panose="02020603050405020304" pitchFamily="18" charset="0"/>
              </a:rPr>
              <a:t>Muốn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tục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phải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thế</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vẽ</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đồ</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thiết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kế</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hoạt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động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tục</a:t>
            </a:r>
            <a:r>
              <a:rPr lang="en-US" sz="2400" b="1" i="1" dirty="0" smtClean="0">
                <a:latin typeface="Times New Roman" panose="02020603050405020304" pitchFamily="18" charset="0"/>
                <a:cs typeface="Times New Roman" panose="02020603050405020304" pitchFamily="18" charset="0"/>
              </a:rPr>
              <a:t>.</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en-US" sz="2400" b="1" i="1" dirty="0">
              <a:latin typeface="Times New Roman" panose="02020603050405020304" pitchFamily="18" charset="0"/>
              <a:cs typeface="Times New Roman" panose="02020603050405020304" pitchFamily="18" charset="0"/>
            </a:endParaRPr>
          </a:p>
        </p:txBody>
      </p:sp>
      <p:pic>
        <p:nvPicPr>
          <p:cNvPr id="3074"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63733" y="2019562"/>
            <a:ext cx="2856231" cy="2208331"/>
          </a:xfrm>
          <a:prstGeom prst="rect">
            <a:avLst/>
          </a:prstGeom>
          <a:noFill/>
          <a:extLst>
            <a:ext uri="{909E8E84-426E-40DD-AFC4-6F175D3DCCD1}">
              <a14:hiddenFill xmlns:a14="http://schemas.microsoft.com/office/drawing/2010/main">
                <a:solidFill>
                  <a:srgbClr val="FFFFFF"/>
                </a:solidFill>
              </a14:hiddenFill>
            </a:ext>
          </a:extLst>
        </p:spPr>
      </p:pic>
      <p:pic>
        <p:nvPicPr>
          <p:cNvPr id="3073" name="Picture 1"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3733" y="4357916"/>
            <a:ext cx="2748654" cy="222876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591671" y="2465090"/>
            <a:ext cx="7933763"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Phải làm cho cuộn dây hoặc nam châm quay liên tục.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nổ</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tuabin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hơi</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cuaroa</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kéo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tục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xoay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tục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rôto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tục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tục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Sơ</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đồ</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kế</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34.1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34.2 SGK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93.</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3" name="Rectangle 4"/>
          <p:cNvSpPr>
            <a:spLocks noChangeArrowheads="1"/>
          </p:cNvSpPr>
          <p:nvPr/>
        </p:nvSpPr>
        <p:spPr bwMode="auto">
          <a:xfrm>
            <a:off x="503817" y="506196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rgbClr val="313131"/>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5"/>
          <p:cNvSpPr>
            <a:spLocks noChangeArrowheads="1"/>
          </p:cNvSpPr>
          <p:nvPr/>
        </p:nvSpPr>
        <p:spPr bwMode="auto">
          <a:xfrm>
            <a:off x="503817" y="7557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9" name="Rectangle 8"/>
          <p:cNvSpPr/>
          <p:nvPr/>
        </p:nvSpPr>
        <p:spPr>
          <a:xfrm>
            <a:off x="5251345" y="1818759"/>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9347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074"/>
                                        </p:tgtEl>
                                        <p:attrNameLst>
                                          <p:attrName>style.visibility</p:attrName>
                                        </p:attrNameLst>
                                      </p:cBhvr>
                                      <p:to>
                                        <p:strVal val="visible"/>
                                      </p:to>
                                    </p:set>
                                    <p:animEffect transition="in" filter="circle(in)">
                                      <p:cBhvr>
                                        <p:cTn id="17" dur="2000"/>
                                        <p:tgtEl>
                                          <p:spTgt spid="3074"/>
                                        </p:tgtEl>
                                      </p:cBhvr>
                                    </p:animEffect>
                                  </p:childTnLst>
                                </p:cTn>
                              </p:par>
                              <p:par>
                                <p:cTn id="18" presetID="6" presetClass="entr" presetSubtype="16" fill="hold" nodeType="withEffect">
                                  <p:stCondLst>
                                    <p:cond delay="0"/>
                                  </p:stCondLst>
                                  <p:childTnLst>
                                    <p:set>
                                      <p:cBhvr>
                                        <p:cTn id="19" dur="1" fill="hold">
                                          <p:stCondLst>
                                            <p:cond delay="0"/>
                                          </p:stCondLst>
                                        </p:cTn>
                                        <p:tgtEl>
                                          <p:spTgt spid="3073"/>
                                        </p:tgtEl>
                                        <p:attrNameLst>
                                          <p:attrName>style.visibility</p:attrName>
                                        </p:attrNameLst>
                                      </p:cBhvr>
                                      <p:to>
                                        <p:strVal val="visible"/>
                                      </p:to>
                                    </p:set>
                                    <p:animEffect transition="in" filter="circle(in)">
                                      <p:cBhvr>
                                        <p:cTn id="20" dur="2000"/>
                                        <p:tgtEl>
                                          <p:spTgt spid="3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510778"/>
          </a:xfrm>
          <a:prstGeom prst="roundRect">
            <a:avLst/>
          </a:prstGeom>
          <a:noFill/>
          <a:ln w="19050">
            <a:solidFill>
              <a:srgbClr val="0070C0"/>
            </a:solidFill>
            <a:miter lim="800000"/>
            <a:headEnd/>
            <a:tailEnd/>
          </a:ln>
        </p:spPr>
        <p:txBody>
          <a:bodyPr wrap="square">
            <a:spAutoFit/>
          </a:bodyPr>
          <a:lstStyle/>
          <a:p>
            <a:pPr lvl="0">
              <a:spcBef>
                <a:spcPct val="50000"/>
              </a:spcBef>
            </a:pPr>
            <a:r>
              <a:rPr lang="en-US" sz="2400" b="1" i="1" dirty="0" smtClean="0">
                <a:solidFill>
                  <a:srgbClr val="FF0000"/>
                </a:solidFill>
                <a:latin typeface="Times New Roman" panose="02020603050405020304" pitchFamily="18" charset="0"/>
                <a:cs typeface="Times New Roman" panose="02020603050405020304" pitchFamily="18" charset="0"/>
              </a:rPr>
              <a:t>Bài 5: </a:t>
            </a:r>
            <a:r>
              <a:rPr lang="en-US" alt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 máy phát điện xoay chiều, rôto hoạt động như thế nào khi máy làm việc </a:t>
            </a:r>
            <a:r>
              <a:rPr lang="en-US" altLang="en-US"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en-US" sz="2400" b="1" i="1" dirty="0">
              <a:latin typeface="Times New Roman" panose="02020603050405020304" pitchFamily="18" charset="0"/>
              <a:cs typeface="Times New Roman" panose="02020603050405020304" pitchFamily="18" charset="0"/>
            </a:endParaRPr>
          </a:p>
        </p:txBody>
      </p:sp>
      <p:sp>
        <p:nvSpPr>
          <p:cNvPr id="3" name="Rectangle 2"/>
          <p:cNvSpPr/>
          <p:nvPr/>
        </p:nvSpPr>
        <p:spPr>
          <a:xfrm>
            <a:off x="1804146" y="1495064"/>
            <a:ext cx="10015819" cy="2703625"/>
          </a:xfrm>
          <a:prstGeom prst="rect">
            <a:avLst/>
          </a:prstGeom>
        </p:spPr>
        <p:txBody>
          <a:bodyPr wrap="square">
            <a:spAutoFit/>
          </a:bodyPr>
          <a:lstStyle/>
          <a:p>
            <a:pPr marL="30480" marR="30480" algn="just">
              <a:lnSpc>
                <a:spcPct val="150000"/>
              </a:lnSpc>
              <a:spcAft>
                <a:spcPts val="1200"/>
              </a:spcAft>
            </a:pP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đứng</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yên</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Chuyển</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thoi</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quay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tròn</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quanh</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trục</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chiều</a:t>
            </a:r>
            <a:endParaRPr lang="en-US" sz="2400"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Luân phiên đổi chiều quay</a:t>
            </a:r>
            <a:r>
              <a:rPr lang="en-US" sz="24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Oval 6"/>
          <p:cNvSpPr/>
          <p:nvPr/>
        </p:nvSpPr>
        <p:spPr>
          <a:xfrm>
            <a:off x="1804146" y="3040957"/>
            <a:ext cx="389964" cy="41685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79827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6: </a:t>
            </a:r>
            <a:r>
              <a:rPr lang="en-US" sz="2400" b="1" i="1" dirty="0" err="1">
                <a:latin typeface="Times New Roman" panose="02020603050405020304" pitchFamily="18" charset="0"/>
                <a:cs typeface="Times New Roman" panose="02020603050405020304" pitchFamily="18" charset="0"/>
              </a:rPr>
              <a:t>Bộ</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phận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góp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động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quay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vụ</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nhau</a:t>
            </a:r>
            <a:r>
              <a:rPr lang="en-US" sz="2400" b="1" i="1" dirty="0">
                <a:latin typeface="Times New Roman" panose="02020603050405020304" pitchFamily="18" charset="0"/>
                <a:cs typeface="Times New Roman" panose="02020603050405020304" pitchFamily="18" charset="0"/>
              </a:rPr>
              <a:t> </a:t>
            </a:r>
            <a:r>
              <a:rPr lang="en-US" sz="2400" b="1" i="1" dirty="0" smtClean="0">
                <a:latin typeface="Times New Roman" panose="02020603050405020304" pitchFamily="18" charset="0"/>
                <a:cs typeface="Times New Roman" panose="02020603050405020304" pitchFamily="18" charset="0"/>
              </a:rPr>
              <a:t>?</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en-US" sz="2400" b="1" i="1" dirty="0">
              <a:latin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1291772" y="2405498"/>
            <a:ext cx="10043885" cy="33499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Trong động cơ điện 1 chiều: cổ góp điện gồm hai vành bán khuyên, ngoài việc nó có tác dụng làm điện cực đưa dòng điện một chiều vào động cơ, nó còn có tác dụng chỉnh lưu, đổi chiều dòng điện trong khung (rôto) để làm cho khung quay liên tục theo một chiều xác định.</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Trong máy phát điện xoay chiều: cổ góp điện là 2 vành khuyên để lấy điện từ cuộn dây ra để cung cấp điện cho phụ tải bên mạch ngoài.</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5251345" y="1818759"/>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400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1328023"/>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7: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quay, </a:t>
            </a:r>
            <a:r>
              <a:rPr lang="en-US" sz="2400" b="1" i="1" dirty="0" err="1">
                <a:latin typeface="Times New Roman" panose="02020603050405020304" pitchFamily="18" charset="0"/>
                <a:cs typeface="Times New Roman" panose="02020603050405020304" pitchFamily="18" charset="0"/>
              </a:rPr>
              <a:t>nếu</a:t>
            </a:r>
            <a:r>
              <a:rPr lang="en-US" sz="2400" b="1" i="1" dirty="0">
                <a:latin typeface="Times New Roman" panose="02020603050405020304" pitchFamily="18" charset="0"/>
                <a:cs typeface="Times New Roman" panose="02020603050405020304" pitchFamily="18" charset="0"/>
              </a:rPr>
              <a:t> ta </a:t>
            </a:r>
            <a:r>
              <a:rPr lang="en-US" sz="2400" b="1" i="1" dirty="0" err="1">
                <a:latin typeface="Times New Roman" panose="02020603050405020304" pitchFamily="18" charset="0"/>
                <a:cs typeface="Times New Roman" panose="02020603050405020304" pitchFamily="18" charset="0"/>
              </a:rPr>
              <a:t>thay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bộ</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góp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gồm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hai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khuyên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bằng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bộ</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góp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gồm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hai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nửa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khuyên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như</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động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lấy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đặc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điểm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sao</a:t>
            </a:r>
            <a:r>
              <a:rPr lang="en-US" sz="2400" b="1" i="1" dirty="0" smtClean="0">
                <a:latin typeface="Times New Roman" panose="02020603050405020304" pitchFamily="18" charset="0"/>
                <a:cs typeface="Times New Roman" panose="02020603050405020304" pitchFamily="18" charset="0"/>
              </a:rPr>
              <a:t>?</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en-US" sz="2400" b="1" i="1" dirty="0">
              <a:latin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724816" y="2904418"/>
            <a:ext cx="1109514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Dòng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 lấy ra là dòng điện không đổi vì khi bộ góp điện gồm 2 vành khuyên bằng bộ gồm 2 bán khuyên thì sẽ tạo ra dòng điện có chiều không đổi.</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5395808" y="2176560"/>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993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34</a:t>
            </a:r>
            <a:r>
              <a:rPr lang="en-US" altLang="vi-VN" dirty="0" smtClean="0"/>
              <a:t>: </a:t>
            </a:r>
            <a:r>
              <a:rPr lang="en-US" altLang="vi-VN" b="1" dirty="0" smtClean="0">
                <a:solidFill>
                  <a:srgbClr val="FF0000"/>
                </a:solidFill>
              </a:rPr>
              <a:t>MÁY PHÁT ĐIỆN XOAY CHIỀU</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a:solidFill>
                  <a:srgbClr val="FF0000"/>
                </a:solidFill>
                <a:latin typeface="Times New Roman" panose="02020603050405020304" pitchFamily="18" charset="0"/>
                <a:cs typeface="Times New Roman" panose="02020603050405020304" pitchFamily="18" charset="0"/>
              </a:rPr>
              <a:t>8</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Lắp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bóng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đèn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tóc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hai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cực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máy</a:t>
            </a:r>
            <a:r>
              <a:rPr lang="en-US" sz="2400" b="1" i="1" dirty="0">
                <a:latin typeface="Times New Roman" panose="02020603050405020304" pitchFamily="18" charset="0"/>
                <a:cs typeface="Times New Roman" panose="02020603050405020304" pitchFamily="18" charset="0"/>
              </a:rPr>
              <a:t> quay, </a:t>
            </a:r>
            <a:r>
              <a:rPr lang="en-US" sz="2400" b="1" i="1" dirty="0" err="1">
                <a:latin typeface="Times New Roman" panose="02020603050405020304" pitchFamily="18" charset="0"/>
                <a:cs typeface="Times New Roman" panose="02020603050405020304" pitchFamily="18" charset="0"/>
              </a:rPr>
              <a:t>bóng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đèn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nhấp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luân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sáng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xen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kẽ</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sao</a:t>
            </a:r>
            <a:r>
              <a:rPr lang="en-US" sz="2400" b="1" i="1" dirty="0">
                <a:latin typeface="Times New Roman" panose="02020603050405020304" pitchFamily="18" charset="0"/>
                <a:cs typeface="Times New Roman" panose="02020603050405020304" pitchFamily="18" charset="0"/>
              </a:rPr>
              <a:t>?</a:t>
            </a:r>
          </a:p>
        </p:txBody>
      </p:sp>
      <p:sp>
        <p:nvSpPr>
          <p:cNvPr id="3" name="Rectangle 1"/>
          <p:cNvSpPr>
            <a:spLocks noChangeArrowheads="1"/>
          </p:cNvSpPr>
          <p:nvPr/>
        </p:nvSpPr>
        <p:spPr bwMode="auto">
          <a:xfrm>
            <a:off x="1242999" y="2298063"/>
            <a:ext cx="9898744"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Dòng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điện tạo ra của máy phát điện là dòng điện cảm ứng xoay chiều, đèn có hiện tượng nhấp nháy là do: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Khi máy phát điện xoay chiều hoạt động thì dòng điện xoay chiều sinh ra có cường độ biến thiên liên tục. Tức là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cường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độ liên tục thay đổi từ giá trị cực đại (khi đó đèn sáng) đến giá trị bằng 0 (khi đó đèn tắt) → bóng đèn nhấp nháy (luân phiên sáng, tối xen kẽ). Máy phát quay càng chậm thì càng thấy rõ mức độ nhấp nháy của đèn.</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5251345" y="1818759"/>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039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888</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7</cp:revision>
  <dcterms:created xsi:type="dcterms:W3CDTF">2022-02-07T09:20:30Z</dcterms:created>
  <dcterms:modified xsi:type="dcterms:W3CDTF">2022-02-08T07:36:47Z</dcterms:modified>
</cp:coreProperties>
</file>