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9" d="100"/>
          <a:sy n="69" d="100"/>
        </p:scale>
        <p:origin x="8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131258D5-CF9B-4310-BD9A-CA147616F021}" type="datetimeFigureOut">
              <a:rPr lang="vi-VN" smtClean="0"/>
              <a:t>08/02/2022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50972F2-0B51-4F1A-8F9F-5FD6FF6097A8}" type="slidenum">
              <a:rPr lang="vi-VN" smtClean="0"/>
              <a:t>‹#›</a:t>
            </a:fld>
            <a:endParaRPr lang="vi-VN"/>
          </a:p>
        </p:txBody>
      </p:sp>
    </p:spTree>
    <p:extLst>
      <p:ext uri="{BB962C8B-B14F-4D97-AF65-F5344CB8AC3E}">
        <p14:creationId xmlns:p14="http://schemas.microsoft.com/office/powerpoint/2010/main" val="378307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131258D5-CF9B-4310-BD9A-CA147616F021}" type="datetimeFigureOut">
              <a:rPr lang="vi-VN" smtClean="0"/>
              <a:t>08/02/2022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50972F2-0B51-4F1A-8F9F-5FD6FF6097A8}" type="slidenum">
              <a:rPr lang="vi-VN" smtClean="0"/>
              <a:t>‹#›</a:t>
            </a:fld>
            <a:endParaRPr lang="vi-VN"/>
          </a:p>
        </p:txBody>
      </p:sp>
    </p:spTree>
    <p:extLst>
      <p:ext uri="{BB962C8B-B14F-4D97-AF65-F5344CB8AC3E}">
        <p14:creationId xmlns:p14="http://schemas.microsoft.com/office/powerpoint/2010/main" val="3179690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131258D5-CF9B-4310-BD9A-CA147616F021}" type="datetimeFigureOut">
              <a:rPr lang="vi-VN" smtClean="0"/>
              <a:t>08/02/2022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50972F2-0B51-4F1A-8F9F-5FD6FF6097A8}" type="slidenum">
              <a:rPr lang="vi-VN" smtClean="0"/>
              <a:t>‹#›</a:t>
            </a:fld>
            <a:endParaRPr lang="vi-VN"/>
          </a:p>
        </p:txBody>
      </p:sp>
    </p:spTree>
    <p:extLst>
      <p:ext uri="{BB962C8B-B14F-4D97-AF65-F5344CB8AC3E}">
        <p14:creationId xmlns:p14="http://schemas.microsoft.com/office/powerpoint/2010/main" val="308673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131258D5-CF9B-4310-BD9A-CA147616F021}" type="datetimeFigureOut">
              <a:rPr lang="vi-VN" smtClean="0"/>
              <a:t>08/02/2022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50972F2-0B51-4F1A-8F9F-5FD6FF6097A8}" type="slidenum">
              <a:rPr lang="vi-VN" smtClean="0"/>
              <a:t>‹#›</a:t>
            </a:fld>
            <a:endParaRPr lang="vi-VN"/>
          </a:p>
        </p:txBody>
      </p:sp>
    </p:spTree>
    <p:extLst>
      <p:ext uri="{BB962C8B-B14F-4D97-AF65-F5344CB8AC3E}">
        <p14:creationId xmlns:p14="http://schemas.microsoft.com/office/powerpoint/2010/main" val="1973262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31258D5-CF9B-4310-BD9A-CA147616F021}" type="datetimeFigureOut">
              <a:rPr lang="vi-VN" smtClean="0"/>
              <a:t>08/02/2022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050972F2-0B51-4F1A-8F9F-5FD6FF6097A8}" type="slidenum">
              <a:rPr lang="vi-VN" smtClean="0"/>
              <a:t>‹#›</a:t>
            </a:fld>
            <a:endParaRPr lang="vi-VN"/>
          </a:p>
        </p:txBody>
      </p:sp>
    </p:spTree>
    <p:extLst>
      <p:ext uri="{BB962C8B-B14F-4D97-AF65-F5344CB8AC3E}">
        <p14:creationId xmlns:p14="http://schemas.microsoft.com/office/powerpoint/2010/main" val="3479522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131258D5-CF9B-4310-BD9A-CA147616F021}" type="datetimeFigureOut">
              <a:rPr lang="vi-VN" smtClean="0"/>
              <a:t>08/02/2022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050972F2-0B51-4F1A-8F9F-5FD6FF6097A8}" type="slidenum">
              <a:rPr lang="vi-VN" smtClean="0"/>
              <a:t>‹#›</a:t>
            </a:fld>
            <a:endParaRPr lang="vi-VN"/>
          </a:p>
        </p:txBody>
      </p:sp>
    </p:spTree>
    <p:extLst>
      <p:ext uri="{BB962C8B-B14F-4D97-AF65-F5344CB8AC3E}">
        <p14:creationId xmlns:p14="http://schemas.microsoft.com/office/powerpoint/2010/main" val="161941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131258D5-CF9B-4310-BD9A-CA147616F021}" type="datetimeFigureOut">
              <a:rPr lang="vi-VN" smtClean="0"/>
              <a:t>08/02/2022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050972F2-0B51-4F1A-8F9F-5FD6FF6097A8}" type="slidenum">
              <a:rPr lang="vi-VN" smtClean="0"/>
              <a:t>‹#›</a:t>
            </a:fld>
            <a:endParaRPr lang="vi-VN"/>
          </a:p>
        </p:txBody>
      </p:sp>
    </p:spTree>
    <p:extLst>
      <p:ext uri="{BB962C8B-B14F-4D97-AF65-F5344CB8AC3E}">
        <p14:creationId xmlns:p14="http://schemas.microsoft.com/office/powerpoint/2010/main" val="2859789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131258D5-CF9B-4310-BD9A-CA147616F021}" type="datetimeFigureOut">
              <a:rPr lang="vi-VN" smtClean="0"/>
              <a:t>08/02/2022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050972F2-0B51-4F1A-8F9F-5FD6FF6097A8}" type="slidenum">
              <a:rPr lang="vi-VN" smtClean="0"/>
              <a:t>‹#›</a:t>
            </a:fld>
            <a:endParaRPr lang="vi-VN"/>
          </a:p>
        </p:txBody>
      </p:sp>
    </p:spTree>
    <p:extLst>
      <p:ext uri="{BB962C8B-B14F-4D97-AF65-F5344CB8AC3E}">
        <p14:creationId xmlns:p14="http://schemas.microsoft.com/office/powerpoint/2010/main" val="645020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1258D5-CF9B-4310-BD9A-CA147616F021}" type="datetimeFigureOut">
              <a:rPr lang="vi-VN" smtClean="0"/>
              <a:t>08/02/2022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050972F2-0B51-4F1A-8F9F-5FD6FF6097A8}" type="slidenum">
              <a:rPr lang="vi-VN" smtClean="0"/>
              <a:t>‹#›</a:t>
            </a:fld>
            <a:endParaRPr lang="vi-VN"/>
          </a:p>
        </p:txBody>
      </p:sp>
    </p:spTree>
    <p:extLst>
      <p:ext uri="{BB962C8B-B14F-4D97-AF65-F5344CB8AC3E}">
        <p14:creationId xmlns:p14="http://schemas.microsoft.com/office/powerpoint/2010/main" val="2793999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1258D5-CF9B-4310-BD9A-CA147616F021}" type="datetimeFigureOut">
              <a:rPr lang="vi-VN" smtClean="0"/>
              <a:t>08/02/2022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050972F2-0B51-4F1A-8F9F-5FD6FF6097A8}" type="slidenum">
              <a:rPr lang="vi-VN" smtClean="0"/>
              <a:t>‹#›</a:t>
            </a:fld>
            <a:endParaRPr lang="vi-VN"/>
          </a:p>
        </p:txBody>
      </p:sp>
    </p:spTree>
    <p:extLst>
      <p:ext uri="{BB962C8B-B14F-4D97-AF65-F5344CB8AC3E}">
        <p14:creationId xmlns:p14="http://schemas.microsoft.com/office/powerpoint/2010/main" val="3372851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1258D5-CF9B-4310-BD9A-CA147616F021}" type="datetimeFigureOut">
              <a:rPr lang="vi-VN" smtClean="0"/>
              <a:t>08/02/2022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050972F2-0B51-4F1A-8F9F-5FD6FF6097A8}" type="slidenum">
              <a:rPr lang="vi-VN" smtClean="0"/>
              <a:t>‹#›</a:t>
            </a:fld>
            <a:endParaRPr lang="vi-VN"/>
          </a:p>
        </p:txBody>
      </p:sp>
    </p:spTree>
    <p:extLst>
      <p:ext uri="{BB962C8B-B14F-4D97-AF65-F5344CB8AC3E}">
        <p14:creationId xmlns:p14="http://schemas.microsoft.com/office/powerpoint/2010/main" val="1285311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1258D5-CF9B-4310-BD9A-CA147616F021}" type="datetimeFigureOut">
              <a:rPr lang="vi-VN" smtClean="0"/>
              <a:t>08/02/2022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0972F2-0B51-4F1A-8F9F-5FD6FF6097A8}" type="slidenum">
              <a:rPr lang="vi-VN" smtClean="0"/>
              <a:t>‹#›</a:t>
            </a:fld>
            <a:endParaRPr lang="vi-VN"/>
          </a:p>
        </p:txBody>
      </p:sp>
    </p:spTree>
    <p:extLst>
      <p:ext uri="{BB962C8B-B14F-4D97-AF65-F5344CB8AC3E}">
        <p14:creationId xmlns:p14="http://schemas.microsoft.com/office/powerpoint/2010/main" val="1461948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err="1" smtClean="0">
                <a:solidFill>
                  <a:srgbClr val="FF0000"/>
                </a:solidFill>
                <a:latin typeface="Times New Roman" pitchFamily="18" charset="0"/>
              </a:rPr>
              <a:t>Bài</a:t>
            </a:r>
            <a:r>
              <a:rPr lang="en-US" sz="2400" b="1" i="1" dirty="0" smtClean="0">
                <a:solidFill>
                  <a:srgbClr val="FF0000"/>
                </a:solidFill>
                <a:latin typeface="Times New Roman" pitchFamily="18" charset="0"/>
              </a:rPr>
              <a:t> 1: </a:t>
            </a:r>
            <a:r>
              <a:rPr lang="en-US" sz="2400" b="1" i="1" dirty="0" err="1"/>
              <a:t>Trong</a:t>
            </a:r>
            <a:r>
              <a:rPr lang="en-US" sz="2400" b="1" i="1" dirty="0"/>
              <a:t> </a:t>
            </a:r>
            <a:r>
              <a:rPr lang="en-US" sz="2400" b="1" i="1" dirty="0" err="1"/>
              <a:t>thí</a:t>
            </a:r>
            <a:r>
              <a:rPr lang="en-US" sz="2400" b="1" i="1" dirty="0"/>
              <a:t> </a:t>
            </a:r>
            <a:r>
              <a:rPr lang="en-US" sz="2400" b="1" i="1" dirty="0" err="1"/>
              <a:t>nghiệm</a:t>
            </a:r>
            <a:r>
              <a:rPr lang="en-US" sz="2400" b="1" i="1" dirty="0"/>
              <a:t> ở </a:t>
            </a:r>
            <a:r>
              <a:rPr lang="en-US" sz="2400" b="1" i="1" dirty="0" err="1"/>
              <a:t>hình</a:t>
            </a:r>
            <a:r>
              <a:rPr lang="en-US" sz="2400" b="1" i="1" dirty="0"/>
              <a:t> 35.1 SBT, </a:t>
            </a:r>
            <a:r>
              <a:rPr lang="en-US" sz="2400" b="1" i="1" dirty="0" err="1"/>
              <a:t>có</a:t>
            </a:r>
            <a:r>
              <a:rPr lang="en-US" sz="2400" b="1" i="1" dirty="0"/>
              <a:t> </a:t>
            </a:r>
            <a:r>
              <a:rPr lang="en-US" sz="2400" b="1" i="1" dirty="0" err="1"/>
              <a:t>hiện</a:t>
            </a:r>
            <a:r>
              <a:rPr lang="en-US" sz="2400" b="1" i="1" dirty="0"/>
              <a:t> </a:t>
            </a:r>
            <a:r>
              <a:rPr lang="en-US" sz="2400" b="1" i="1" dirty="0" err="1"/>
              <a:t>tượng</a:t>
            </a:r>
            <a:r>
              <a:rPr lang="en-US" sz="2400" b="1" i="1" dirty="0"/>
              <a:t> </a:t>
            </a:r>
            <a:r>
              <a:rPr lang="en-US" sz="2400" b="1" i="1" dirty="0" err="1"/>
              <a:t>gì</a:t>
            </a:r>
            <a:r>
              <a:rPr lang="en-US" sz="2400" b="1" i="1" dirty="0"/>
              <a:t> </a:t>
            </a:r>
            <a:r>
              <a:rPr lang="en-US" sz="2400" b="1" i="1" dirty="0" err="1"/>
              <a:t>xảy</a:t>
            </a:r>
            <a:r>
              <a:rPr lang="en-US" sz="2400" b="1" i="1" dirty="0"/>
              <a:t> </a:t>
            </a:r>
            <a:r>
              <a:rPr lang="en-US" sz="2400" b="1" i="1" dirty="0" err="1"/>
              <a:t>ra</a:t>
            </a:r>
            <a:r>
              <a:rPr lang="en-US" sz="2400" b="1" i="1" dirty="0"/>
              <a:t> </a:t>
            </a:r>
            <a:r>
              <a:rPr lang="en-US" sz="2400" b="1" i="1" dirty="0" err="1"/>
              <a:t>với</a:t>
            </a:r>
            <a:r>
              <a:rPr lang="en-US" sz="2400" b="1" i="1" dirty="0"/>
              <a:t> </a:t>
            </a:r>
            <a:r>
              <a:rPr lang="en-US" sz="2400" b="1" i="1" dirty="0" err="1"/>
              <a:t>kim</a:t>
            </a:r>
            <a:r>
              <a:rPr lang="en-US" sz="2400" b="1" i="1" dirty="0"/>
              <a:t> </a:t>
            </a:r>
            <a:r>
              <a:rPr lang="en-US" sz="2400" b="1" i="1" dirty="0" err="1"/>
              <a:t>nam</a:t>
            </a:r>
            <a:r>
              <a:rPr lang="en-US" sz="2400" b="1" i="1" dirty="0"/>
              <a:t> </a:t>
            </a:r>
            <a:r>
              <a:rPr lang="en-US" sz="2400" b="1" i="1" dirty="0" err="1"/>
              <a:t>châm</a:t>
            </a:r>
            <a:r>
              <a:rPr lang="en-US" sz="2400" b="1" i="1" dirty="0"/>
              <a:t> </a:t>
            </a:r>
            <a:r>
              <a:rPr lang="en-US" sz="2400" b="1" i="1" dirty="0" err="1"/>
              <a:t>khi</a:t>
            </a:r>
            <a:r>
              <a:rPr lang="en-US" sz="2400" b="1" i="1" dirty="0"/>
              <a:t> ta </a:t>
            </a:r>
            <a:r>
              <a:rPr lang="en-US" sz="2400" b="1" i="1" dirty="0" err="1"/>
              <a:t>đổi</a:t>
            </a:r>
            <a:r>
              <a:rPr lang="en-US" sz="2400" b="1" i="1" dirty="0"/>
              <a:t> </a:t>
            </a:r>
            <a:r>
              <a:rPr lang="en-US" sz="2400" b="1" i="1" dirty="0" err="1"/>
              <a:t>chiều</a:t>
            </a:r>
            <a:r>
              <a:rPr lang="en-US" sz="2400" b="1" i="1" dirty="0"/>
              <a:t> </a:t>
            </a:r>
            <a:r>
              <a:rPr lang="en-US" sz="2400" b="1" i="1" dirty="0" err="1"/>
              <a:t>dòng</a:t>
            </a:r>
            <a:r>
              <a:rPr lang="en-US" sz="2400" b="1" i="1" dirty="0"/>
              <a:t> </a:t>
            </a:r>
            <a:r>
              <a:rPr lang="en-US" sz="2400" b="1" i="1" dirty="0" err="1"/>
              <a:t>điện</a:t>
            </a:r>
            <a:r>
              <a:rPr lang="en-US" sz="2400" b="1" i="1" dirty="0"/>
              <a:t> </a:t>
            </a:r>
            <a:r>
              <a:rPr lang="en-US" sz="2400" b="1" i="1" dirty="0" err="1"/>
              <a:t>chạy</a:t>
            </a:r>
            <a:r>
              <a:rPr lang="en-US" sz="2400" b="1" i="1" dirty="0"/>
              <a:t> </a:t>
            </a:r>
            <a:r>
              <a:rPr lang="en-US" sz="2400" b="1" i="1" dirty="0" err="1"/>
              <a:t>vào</a:t>
            </a:r>
            <a:r>
              <a:rPr lang="en-US" sz="2400" b="1" i="1" dirty="0"/>
              <a:t> </a:t>
            </a:r>
            <a:r>
              <a:rPr lang="en-US" sz="2400" b="1" i="1" dirty="0" err="1"/>
              <a:t>nam</a:t>
            </a:r>
            <a:r>
              <a:rPr lang="en-US" sz="2400" b="1" i="1" dirty="0"/>
              <a:t> </a:t>
            </a:r>
            <a:r>
              <a:rPr lang="en-US" sz="2400" b="1" i="1" dirty="0" err="1"/>
              <a:t>châm</a:t>
            </a:r>
            <a:r>
              <a:rPr lang="en-US" sz="2400" b="1" i="1" dirty="0"/>
              <a:t> </a:t>
            </a:r>
            <a:r>
              <a:rPr lang="en-US" sz="2400" b="1" i="1" dirty="0" err="1"/>
              <a:t>điện</a:t>
            </a:r>
            <a:r>
              <a:rPr lang="en-US" sz="2400" b="1" i="1" dirty="0" smtClean="0"/>
              <a:t>?</a:t>
            </a:r>
            <a:endParaRPr lang="en-US" sz="2400" b="1" i="1" dirty="0"/>
          </a:p>
        </p:txBody>
      </p:sp>
      <p:pic>
        <p:nvPicPr>
          <p:cNvPr id="15362" name="Picture 2"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18511" y="2032138"/>
            <a:ext cx="3545959" cy="313988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1523039" y="1825521"/>
            <a:ext cx="628032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 Kim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vẫn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đứng</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yên</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 Kim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góc</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90</a:t>
            </a:r>
            <a:r>
              <a:rPr kumimoji="0" lang="en-US" altLang="en-US" sz="2400" b="0" i="1" u="none" strike="noStrike" cap="none" normalizeH="0" baseline="3000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o</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 Kim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ngược</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 Kim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nam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châm</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đẩy</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ra.</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p:txBody>
      </p:sp>
      <p:sp>
        <p:nvSpPr>
          <p:cNvPr id="10" name="AutoShape 60"/>
          <p:cNvSpPr>
            <a:spLocks noChangeArrowheads="1"/>
          </p:cNvSpPr>
          <p:nvPr/>
        </p:nvSpPr>
        <p:spPr bwMode="auto">
          <a:xfrm>
            <a:off x="1931987" y="103188"/>
            <a:ext cx="874393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35</a:t>
            </a:r>
            <a:r>
              <a:rPr lang="en-US" altLang="vi-VN" dirty="0" smtClean="0"/>
              <a:t>: </a:t>
            </a:r>
            <a:r>
              <a:rPr lang="en-US" altLang="vi-VN" b="1" dirty="0" smtClean="0">
                <a:solidFill>
                  <a:srgbClr val="FF0000"/>
                </a:solidFill>
              </a:rPr>
              <a:t>CÁC TÁC DỤNG CỦA DĐXC- ĐO CĐDĐ VÀ HĐT XC</a:t>
            </a:r>
            <a:endParaRPr lang="en-US" altLang="vi-VN" b="1" dirty="0">
              <a:solidFill>
                <a:srgbClr val="FF0000"/>
              </a:solidFill>
            </a:endParaRPr>
          </a:p>
        </p:txBody>
      </p:sp>
      <p:sp>
        <p:nvSpPr>
          <p:cNvPr id="2" name="Oval 1"/>
          <p:cNvSpPr/>
          <p:nvPr/>
        </p:nvSpPr>
        <p:spPr>
          <a:xfrm>
            <a:off x="1523039" y="3054976"/>
            <a:ext cx="376517" cy="40341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931637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1931987" y="103188"/>
            <a:ext cx="874393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35</a:t>
            </a:r>
            <a:r>
              <a:rPr lang="en-US" altLang="vi-VN" dirty="0" smtClean="0"/>
              <a:t>: </a:t>
            </a:r>
            <a:r>
              <a:rPr lang="en-US" altLang="vi-VN" b="1" dirty="0" smtClean="0">
                <a:solidFill>
                  <a:srgbClr val="FF0000"/>
                </a:solidFill>
              </a:rPr>
              <a:t>CÁC TÁC DỤNG CỦA DĐXC- ĐO CĐDĐ VÀ HĐT XC</a:t>
            </a:r>
            <a:endParaRPr lang="en-US" altLang="vi-VN" b="1" dirty="0">
              <a:solidFill>
                <a:srgbClr val="FF0000"/>
              </a:solidFill>
            </a:endParaRPr>
          </a:p>
        </p:txBody>
      </p:sp>
      <p:sp>
        <p:nvSpPr>
          <p:cNvPr id="6" name="Text Box 10"/>
          <p:cNvSpPr txBox="1">
            <a:spLocks noChangeArrowheads="1"/>
          </p:cNvSpPr>
          <p:nvPr/>
        </p:nvSpPr>
        <p:spPr bwMode="auto">
          <a:xfrm>
            <a:off x="516989" y="786455"/>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dirty="0" err="1" smtClean="0">
                <a:solidFill>
                  <a:srgbClr val="FF0000"/>
                </a:solidFill>
                <a:latin typeface="Times New Roman" panose="02020603050405020304" pitchFamily="18" charset="0"/>
                <a:cs typeface="Times New Roman" panose="02020603050405020304" pitchFamily="18" charset="0"/>
              </a:rPr>
              <a:t>Bài</a:t>
            </a:r>
            <a:r>
              <a:rPr lang="en-US" sz="2400" b="1" dirty="0" smtClean="0">
                <a:solidFill>
                  <a:srgbClr val="FF0000"/>
                </a:solidFill>
                <a:latin typeface="Times New Roman" panose="02020603050405020304" pitchFamily="18" charset="0"/>
                <a:cs typeface="Times New Roman" panose="02020603050405020304" pitchFamily="18" charset="0"/>
              </a:rPr>
              <a:t> 10: </a:t>
            </a:r>
            <a:r>
              <a:rPr lang="en-US" sz="2400" b="1" dirty="0" err="1">
                <a:latin typeface="Times New Roman" panose="02020603050405020304" pitchFamily="18" charset="0"/>
                <a:cs typeface="Times New Roman" panose="02020603050405020304" pitchFamily="18" charset="0"/>
              </a:rPr>
              <a:t>Tác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dụng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nào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dòng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xoay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chiều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không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phụ</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thuộc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vào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chiều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dòng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điện</a:t>
            </a:r>
            <a:r>
              <a:rPr lang="en-US" sz="2400" b="1" dirty="0" smtClean="0">
                <a:latin typeface="Times New Roman" panose="02020603050405020304" pitchFamily="18" charset="0"/>
                <a:cs typeface="Times New Roman" panose="02020603050405020304" pitchFamily="18" charset="0"/>
              </a:rPr>
              <a:t>?</a:t>
            </a:r>
            <a:endParaRPr lang="en-US" sz="2400" b="1" dirty="0">
              <a:latin typeface="Times New Roman" panose="02020603050405020304" pitchFamily="18" charset="0"/>
              <a:cs typeface="Times New Roman" panose="02020603050405020304" pitchFamily="18" charset="0"/>
            </a:endParaRPr>
          </a:p>
        </p:txBody>
      </p:sp>
      <p:sp>
        <p:nvSpPr>
          <p:cNvPr id="2" name="Rectangle 1"/>
          <p:cNvSpPr>
            <a:spLocks noChangeArrowheads="1"/>
          </p:cNvSpPr>
          <p:nvPr/>
        </p:nvSpPr>
        <p:spPr bwMode="auto">
          <a:xfrm>
            <a:off x="2092515" y="2607483"/>
            <a:ext cx="598468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Tác dụng: </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nhiệt, quang, sinh lí.</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p:txBody>
      </p:sp>
      <p:sp>
        <p:nvSpPr>
          <p:cNvPr id="5" name="Rectangle 4"/>
          <p:cNvSpPr/>
          <p:nvPr/>
        </p:nvSpPr>
        <p:spPr>
          <a:xfrm>
            <a:off x="5493604" y="1832803"/>
            <a:ext cx="1301959" cy="461665"/>
          </a:xfrm>
          <a:prstGeom prst="rect">
            <a:avLst/>
          </a:prstGeom>
        </p:spPr>
        <p:txBody>
          <a:bodyPr wrap="none">
            <a:spAutoFit/>
          </a:bodyPr>
          <a:lstStyle/>
          <a:p>
            <a:pPr lvl="0" algn="just" eaLnBrk="0" fontAlgn="base" hangingPunct="0">
              <a:spcBef>
                <a:spcPct val="0"/>
              </a:spcBef>
              <a:spcAft>
                <a:spcPct val="0"/>
              </a:spcAft>
            </a:pPr>
            <a:r>
              <a:rPr lang="en-US" altLang="en-US" sz="2400" b="1" u="sng"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Lời giải:</a:t>
            </a:r>
            <a:endParaRPr lang="en-US" altLang="en-US" sz="2400" b="1" u="sng"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2400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676358" y="766980"/>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2: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thí</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nghiệm</a:t>
            </a:r>
            <a:r>
              <a:rPr lang="en-US" sz="2400" b="1" i="1" dirty="0">
                <a:latin typeface="Times New Roman" panose="02020603050405020304" pitchFamily="18" charset="0"/>
                <a:cs typeface="Times New Roman" panose="02020603050405020304" pitchFamily="18" charset="0"/>
              </a:rPr>
              <a:t> ở </a:t>
            </a:r>
            <a:r>
              <a:rPr lang="en-US" sz="2400" b="1" i="1" dirty="0" err="1">
                <a:latin typeface="Times New Roman" panose="02020603050405020304" pitchFamily="18" charset="0"/>
                <a:cs typeface="Times New Roman" panose="02020603050405020304" pitchFamily="18" charset="0"/>
              </a:rPr>
              <a:t>hình</a:t>
            </a:r>
            <a:r>
              <a:rPr lang="en-US" sz="2400" b="1" i="1" dirty="0">
                <a:latin typeface="Times New Roman" panose="02020603050405020304" pitchFamily="18" charset="0"/>
                <a:cs typeface="Times New Roman" panose="02020603050405020304" pitchFamily="18" charset="0"/>
              </a:rPr>
              <a:t> 35.2 SBT,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tượng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xảy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kim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sắt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khi</a:t>
            </a:r>
            <a:r>
              <a:rPr lang="en-US" sz="2400" b="1" i="1" dirty="0">
                <a:latin typeface="Times New Roman" panose="02020603050405020304" pitchFamily="18" charset="0"/>
                <a:cs typeface="Times New Roman" panose="02020603050405020304" pitchFamily="18" charset="0"/>
              </a:rPr>
              <a:t> ta </a:t>
            </a:r>
            <a:r>
              <a:rPr lang="en-US" sz="2400" b="1" i="1" dirty="0" err="1">
                <a:latin typeface="Times New Roman" panose="02020603050405020304" pitchFamily="18" charset="0"/>
                <a:cs typeface="Times New Roman" panose="02020603050405020304" pitchFamily="18" charset="0"/>
              </a:rPr>
              <a:t>đổi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chạy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nam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châm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smtClean="0">
                <a:latin typeface="Times New Roman" panose="02020603050405020304" pitchFamily="18" charset="0"/>
                <a:cs typeface="Times New Roman" panose="02020603050405020304" pitchFamily="18" charset="0"/>
              </a:rPr>
              <a:t>?</a:t>
            </a:r>
            <a:endParaRPr lang="en-US" sz="2400" b="1" i="1" dirty="0">
              <a:latin typeface="Times New Roman" panose="02020603050405020304" pitchFamily="18" charset="0"/>
              <a:cs typeface="Times New Roman" panose="02020603050405020304" pitchFamily="18" charset="0"/>
            </a:endParaRPr>
          </a:p>
        </p:txBody>
      </p:sp>
      <p:sp>
        <p:nvSpPr>
          <p:cNvPr id="2" name="Rectangle 2"/>
          <p:cNvSpPr>
            <a:spLocks noChangeArrowheads="1"/>
          </p:cNvSpPr>
          <p:nvPr/>
        </p:nvSpPr>
        <p:spPr bwMode="auto">
          <a:xfrm>
            <a:off x="1743728" y="1740573"/>
            <a:ext cx="580913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 Kim sắt vẫn bị hút như trước.</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 Kim sắt quay một góc 90</a:t>
            </a:r>
            <a:r>
              <a:rPr kumimoji="0" lang="en-US" altLang="en-US" sz="2400" b="0" i="1" u="none" strike="noStrike" cap="none" normalizeH="0" baseline="3000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o</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 Kim sắt quay ngược lại.</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 Kim sắt bị đẩy ra.</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p:txBody>
      </p:sp>
      <p:pic>
        <p:nvPicPr>
          <p:cNvPr id="14337" name="Picture 3"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7396" y="2271156"/>
            <a:ext cx="3495675" cy="2973197"/>
          </a:xfrm>
          <a:prstGeom prst="rect">
            <a:avLst/>
          </a:prstGeom>
          <a:noFill/>
          <a:extLst>
            <a:ext uri="{909E8E84-426E-40DD-AFC4-6F175D3DCCD1}">
              <a14:hiddenFill xmlns:a14="http://schemas.microsoft.com/office/drawing/2010/main">
                <a:solidFill>
                  <a:srgbClr val="FFFFFF"/>
                </a:solidFill>
              </a14:hiddenFill>
            </a:ext>
          </a:extLst>
        </p:spPr>
      </p:pic>
      <p:sp>
        <p:nvSpPr>
          <p:cNvPr id="7" name="AutoShape 60"/>
          <p:cNvSpPr>
            <a:spLocks noChangeArrowheads="1"/>
          </p:cNvSpPr>
          <p:nvPr/>
        </p:nvSpPr>
        <p:spPr bwMode="auto">
          <a:xfrm>
            <a:off x="1931987" y="103188"/>
            <a:ext cx="874393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35</a:t>
            </a:r>
            <a:r>
              <a:rPr lang="en-US" altLang="vi-VN" dirty="0" smtClean="0"/>
              <a:t>: </a:t>
            </a:r>
            <a:r>
              <a:rPr lang="en-US" altLang="vi-VN" b="1" dirty="0" smtClean="0">
                <a:solidFill>
                  <a:srgbClr val="FF0000"/>
                </a:solidFill>
              </a:rPr>
              <a:t>CÁC TÁC DỤNG CỦA DĐXC- ĐO CĐDĐ VÀ HĐT XC</a:t>
            </a:r>
            <a:endParaRPr lang="en-US" altLang="vi-VN" b="1" dirty="0">
              <a:solidFill>
                <a:srgbClr val="FF0000"/>
              </a:solidFill>
            </a:endParaRPr>
          </a:p>
        </p:txBody>
      </p:sp>
      <p:sp>
        <p:nvSpPr>
          <p:cNvPr id="8" name="Oval 7"/>
          <p:cNvSpPr/>
          <p:nvPr/>
        </p:nvSpPr>
        <p:spPr>
          <a:xfrm>
            <a:off x="1743728" y="1932182"/>
            <a:ext cx="376517" cy="40341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403917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4"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1306" y="1938583"/>
            <a:ext cx="3340785" cy="3004489"/>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10"/>
          <p:cNvSpPr txBox="1">
            <a:spLocks noChangeArrowheads="1"/>
          </p:cNvSpPr>
          <p:nvPr/>
        </p:nvSpPr>
        <p:spPr bwMode="auto">
          <a:xfrm>
            <a:off x="564777" y="848537"/>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3: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tượng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xảy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miếng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nam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châm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lay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chạy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nam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châm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ở </a:t>
            </a:r>
            <a:r>
              <a:rPr lang="en-US" sz="2400" b="1" i="1" dirty="0" err="1">
                <a:latin typeface="Times New Roman" panose="02020603050405020304" pitchFamily="18" charset="0"/>
                <a:cs typeface="Times New Roman" panose="02020603050405020304" pitchFamily="18" charset="0"/>
              </a:rPr>
              <a:t>hình</a:t>
            </a:r>
            <a:r>
              <a:rPr lang="en-US" sz="2400" b="1" i="1" dirty="0">
                <a:latin typeface="Times New Roman" panose="02020603050405020304" pitchFamily="18" charset="0"/>
                <a:cs typeface="Times New Roman" panose="02020603050405020304" pitchFamily="18" charset="0"/>
              </a:rPr>
              <a:t> 35.3 SBT</a:t>
            </a:r>
            <a:r>
              <a:rPr lang="en-US" sz="2400" b="1" i="1" dirty="0" smtClean="0">
                <a:latin typeface="Times New Roman" panose="02020603050405020304" pitchFamily="18" charset="0"/>
                <a:cs typeface="Times New Roman" panose="02020603050405020304" pitchFamily="18" charset="0"/>
              </a:rPr>
              <a:t>?</a:t>
            </a:r>
            <a:endParaRPr lang="en-US" sz="2400" b="1" i="1" dirty="0">
              <a:latin typeface="Times New Roman" panose="02020603050405020304" pitchFamily="18" charset="0"/>
              <a:cs typeface="Times New Roman" panose="02020603050405020304" pitchFamily="18" charset="0"/>
            </a:endParaRPr>
          </a:p>
        </p:txBody>
      </p:sp>
      <p:sp>
        <p:nvSpPr>
          <p:cNvPr id="2" name="Rectangle 2"/>
          <p:cNvSpPr>
            <a:spLocks noChangeArrowheads="1"/>
          </p:cNvSpPr>
          <p:nvPr/>
        </p:nvSpPr>
        <p:spPr bwMode="auto">
          <a:xfrm>
            <a:off x="1134751" y="1865389"/>
            <a:ext cx="7788896"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 Miếng nam châm bị nam châm điện hút chặt.</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 Miếng nam châm chỉ bi nam châm điện đẩy ra.</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 Miếng nam châm đứng yên không bị hút, không bị đẩy.</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D. Miếng nam châm luân phiên bị nam châm điện hút, đẩy</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p:txBody>
      </p:sp>
      <p:sp>
        <p:nvSpPr>
          <p:cNvPr id="7" name="AutoShape 60"/>
          <p:cNvSpPr>
            <a:spLocks noChangeArrowheads="1"/>
          </p:cNvSpPr>
          <p:nvPr/>
        </p:nvSpPr>
        <p:spPr bwMode="auto">
          <a:xfrm>
            <a:off x="1931987" y="103188"/>
            <a:ext cx="874393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35</a:t>
            </a:r>
            <a:r>
              <a:rPr lang="en-US" altLang="vi-VN" dirty="0" smtClean="0"/>
              <a:t>: </a:t>
            </a:r>
            <a:r>
              <a:rPr lang="en-US" altLang="vi-VN" b="1" dirty="0" smtClean="0">
                <a:solidFill>
                  <a:srgbClr val="FF0000"/>
                </a:solidFill>
              </a:rPr>
              <a:t>CÁC TÁC DỤNG CỦA DĐXC- ĐO CĐDĐ VÀ HĐT XC</a:t>
            </a:r>
            <a:endParaRPr lang="en-US" altLang="vi-VN" b="1" dirty="0">
              <a:solidFill>
                <a:srgbClr val="FF0000"/>
              </a:solidFill>
            </a:endParaRPr>
          </a:p>
        </p:txBody>
      </p:sp>
      <p:sp>
        <p:nvSpPr>
          <p:cNvPr id="8" name="Oval 7"/>
          <p:cNvSpPr/>
          <p:nvPr/>
        </p:nvSpPr>
        <p:spPr>
          <a:xfrm>
            <a:off x="1183340" y="3678909"/>
            <a:ext cx="376517" cy="403412"/>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4216281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1328023"/>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4: </a:t>
            </a:r>
            <a:r>
              <a:rPr lang="en-US" sz="2400" b="1" i="1" dirty="0" err="1">
                <a:latin typeface="Times New Roman" panose="02020603050405020304" pitchFamily="18" charset="0"/>
                <a:cs typeface="Times New Roman" panose="02020603050405020304" pitchFamily="18" charset="0"/>
              </a:rPr>
              <a:t>Đặt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dẫn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thẳng</a:t>
            </a:r>
            <a:r>
              <a:rPr lang="en-US" sz="2400" b="1" i="1" dirty="0">
                <a:latin typeface="Times New Roman" panose="02020603050405020304" pitchFamily="18" charset="0"/>
                <a:cs typeface="Times New Roman" panose="02020603050405020304" pitchFamily="18" charset="0"/>
              </a:rPr>
              <a:t> song </a:t>
            </a:r>
            <a:r>
              <a:rPr lang="en-US" sz="2400" b="1" i="1" dirty="0" err="1">
                <a:latin typeface="Times New Roman" panose="02020603050405020304" pitchFamily="18" charset="0"/>
                <a:cs typeface="Times New Roman" panose="02020603050405020304" pitchFamily="18" charset="0"/>
              </a:rPr>
              <a:t>song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trục</a:t>
            </a:r>
            <a:r>
              <a:rPr lang="en-US" sz="2400" b="1" i="1" dirty="0">
                <a:latin typeface="Times New Roman" panose="02020603050405020304" pitchFamily="18" charset="0"/>
                <a:cs typeface="Times New Roman" panose="02020603050405020304" pitchFamily="18" charset="0"/>
              </a:rPr>
              <a:t> Nam </a:t>
            </a:r>
            <a:r>
              <a:rPr lang="en-US" sz="2400" b="1" i="1" dirty="0" err="1">
                <a:latin typeface="Times New Roman" panose="02020603050405020304" pitchFamily="18" charset="0"/>
                <a:cs typeface="Times New Roman" panose="02020603050405020304" pitchFamily="18" charset="0"/>
              </a:rPr>
              <a:t>Bắc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kim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nam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châm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đứng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cân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bằng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tượng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xảy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ra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kim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nam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châm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xoay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lấy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từ</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lưới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quốc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chạy</a:t>
            </a:r>
            <a:r>
              <a:rPr lang="en-US" sz="2400" b="1" i="1" dirty="0">
                <a:latin typeface="Times New Roman" panose="02020603050405020304" pitchFamily="18" charset="0"/>
                <a:cs typeface="Times New Roman" panose="02020603050405020304" pitchFamily="18" charset="0"/>
              </a:rPr>
              <a:t> qua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dẫn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Giải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thích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hiện</a:t>
            </a:r>
            <a:r>
              <a:rPr lang="en-US" sz="2400" b="1" i="1" dirty="0">
                <a:latin typeface="Times New Roman" panose="02020603050405020304" pitchFamily="18" charset="0"/>
                <a:cs typeface="Times New Roman" panose="02020603050405020304" pitchFamily="18" charset="0"/>
              </a:rPr>
              <a:t> </a:t>
            </a:r>
            <a:r>
              <a:rPr lang="en-US" sz="2400" b="1" i="1" dirty="0" err="1" smtClean="0">
                <a:latin typeface="Times New Roman" panose="02020603050405020304" pitchFamily="18" charset="0"/>
                <a:cs typeface="Times New Roman" panose="02020603050405020304" pitchFamily="18" charset="0"/>
              </a:rPr>
              <a:t>tượng</a:t>
            </a:r>
            <a:endParaRPr lang="en-US" sz="2400" b="1" i="1" dirty="0">
              <a:latin typeface="Times New Roman" panose="02020603050405020304" pitchFamily="18" charset="0"/>
              <a:cs typeface="Times New Roman" panose="02020603050405020304" pitchFamily="18" charset="0"/>
            </a:endParaRPr>
          </a:p>
        </p:txBody>
      </p:sp>
      <p:sp>
        <p:nvSpPr>
          <p:cNvPr id="2" name="Rectangle 1"/>
          <p:cNvSpPr>
            <a:spLocks noChangeArrowheads="1"/>
          </p:cNvSpPr>
          <p:nvPr/>
        </p:nvSpPr>
        <p:spPr bwMode="auto">
          <a:xfrm>
            <a:off x="640887" y="2925329"/>
            <a:ext cx="11102967"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Hiện </a:t>
            </a:r>
            <a:r>
              <a:rPr kumimoji="0" lang="en-US" altLang="en-US" sz="240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tượng: Kim nam châm vẫn đứng yên như cũ,</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Giải thích: Thực ra lực từ tác dụng vào mỗi cực của kim nam châm luân phiên đổi chiều theo sự đổi chiều của dòng điện (vì dòng điện lấy từ lưới điện quốc gia là dòng điện xoay chiều). Nhưng vì kim nam châm có quán tính, dòng điện xoay chiều trên lưới điện quốc gia có tần số lớn (50Hz) cho nên kim không kịp đổi chiều quay và đứng yên.</a:t>
            </a:r>
            <a:endParaRPr kumimoji="0" lang="en-US" altLang="en-US" sz="240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p:txBody>
      </p:sp>
      <p:sp>
        <p:nvSpPr>
          <p:cNvPr id="5" name="AutoShape 60"/>
          <p:cNvSpPr>
            <a:spLocks noChangeArrowheads="1"/>
          </p:cNvSpPr>
          <p:nvPr/>
        </p:nvSpPr>
        <p:spPr bwMode="auto">
          <a:xfrm>
            <a:off x="1931987" y="103188"/>
            <a:ext cx="874393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35</a:t>
            </a:r>
            <a:r>
              <a:rPr lang="en-US" altLang="vi-VN" dirty="0" smtClean="0"/>
              <a:t>: </a:t>
            </a:r>
            <a:r>
              <a:rPr lang="en-US" altLang="vi-VN" b="1" dirty="0" smtClean="0">
                <a:solidFill>
                  <a:srgbClr val="FF0000"/>
                </a:solidFill>
              </a:rPr>
              <a:t>CÁC TÁC DỤNG CỦA DĐXC- ĐO CĐDĐ VÀ HĐT XC</a:t>
            </a:r>
            <a:endParaRPr lang="en-US" altLang="vi-VN" b="1" dirty="0">
              <a:solidFill>
                <a:srgbClr val="FF0000"/>
              </a:solidFill>
            </a:endParaRPr>
          </a:p>
        </p:txBody>
      </p:sp>
      <p:sp>
        <p:nvSpPr>
          <p:cNvPr id="3" name="Rectangle 2"/>
          <p:cNvSpPr/>
          <p:nvPr/>
        </p:nvSpPr>
        <p:spPr>
          <a:xfrm>
            <a:off x="5762520" y="2227779"/>
            <a:ext cx="1301959" cy="461665"/>
          </a:xfrm>
          <a:prstGeom prst="rect">
            <a:avLst/>
          </a:prstGeom>
        </p:spPr>
        <p:txBody>
          <a:bodyPr wrap="none">
            <a:spAutoFit/>
          </a:bodyPr>
          <a:lstStyle/>
          <a:p>
            <a:pPr lvl="0" algn="just" eaLnBrk="0" fontAlgn="base" hangingPunct="0">
              <a:spcBef>
                <a:spcPct val="0"/>
              </a:spcBef>
              <a:spcAft>
                <a:spcPct val="0"/>
              </a:spcAft>
            </a:pPr>
            <a:r>
              <a:rPr lang="en-US" altLang="en-US" sz="2400" b="1" u="sng"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Lời giải:</a:t>
            </a:r>
            <a:endParaRPr lang="en-US" altLang="en-US" sz="2400" b="1" u="sng"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69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5: </a:t>
            </a:r>
            <a:r>
              <a:rPr lang="en-US" sz="2400" b="1" i="1" dirty="0" err="1">
                <a:latin typeface="Times New Roman" panose="02020603050405020304" pitchFamily="18" charset="0"/>
                <a:cs typeface="Times New Roman" panose="02020603050405020304" pitchFamily="18" charset="0"/>
              </a:rPr>
              <a:t>Hãy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vẽ</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đồ</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bố</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trí</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thí</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nghiệm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để</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nhận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biết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xem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chạy</a:t>
            </a:r>
            <a:r>
              <a:rPr lang="en-US" sz="2400" b="1" i="1" dirty="0">
                <a:latin typeface="Times New Roman" panose="02020603050405020304" pitchFamily="18" charset="0"/>
                <a:cs typeface="Times New Roman" panose="02020603050405020304" pitchFamily="18" charset="0"/>
              </a:rPr>
              <a:t> qua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dẫn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hay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xoay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smtClean="0">
                <a:latin typeface="Times New Roman" panose="02020603050405020304" pitchFamily="18" charset="0"/>
                <a:cs typeface="Times New Roman" panose="02020603050405020304" pitchFamily="18" charset="0"/>
              </a:rPr>
              <a:t>?</a:t>
            </a:r>
            <a:endParaRPr lang="en-US" sz="2400" b="1" i="1" dirty="0">
              <a:latin typeface="Times New Roman" panose="02020603050405020304" pitchFamily="18" charset="0"/>
              <a:cs typeface="Times New Roman" panose="02020603050405020304" pitchFamily="18" charset="0"/>
            </a:endParaRPr>
          </a:p>
        </p:txBody>
      </p:sp>
      <p:sp>
        <p:nvSpPr>
          <p:cNvPr id="2" name="Rectangle 2"/>
          <p:cNvSpPr>
            <a:spLocks noChangeArrowheads="1"/>
          </p:cNvSpPr>
          <p:nvPr/>
        </p:nvSpPr>
        <p:spPr bwMode="auto">
          <a:xfrm>
            <a:off x="564777" y="2277789"/>
            <a:ext cx="7335369"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Thiết </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kế theo sơ đồ hình vẽ:</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lang="en-US" alt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Dây dẫn có dòng điện cần kiểm tra được đem quấn xung quanh một ống cách điện, ta tao được một nam châm điện rùi lắp vào sơ đồ như hình vẽ.</a:t>
            </a:r>
            <a:endParaRPr lang="en-US" altLang="en-US" sz="2400" i="1" dirty="0">
              <a:solidFill>
                <a:srgbClr val="0000FF"/>
              </a:solidFill>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lang="en-US" alt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Nếu miếng nam châm điện gắn vào lá thép đàn hồi mà bị hút, đẩy liên tục (dao động) → dòng điện chạy qua dây là dòng điện xoay chiều.</a:t>
            </a:r>
            <a:endParaRPr lang="en-US" altLang="en-US" sz="2400" i="1" dirty="0">
              <a:solidFill>
                <a:srgbClr val="0000FF"/>
              </a:solidFill>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lang="en-US" alt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Nếu miếng nam châm điện gắn vào lá thép đàn hồi mà chỉ bị hút hoặc chỉ bị đẩy → dòng điện chạy qua dây là dòng điện một chiều</a:t>
            </a:r>
            <a:r>
              <a:rPr lang="en-US" altLang="en-US"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altLang="en-US" sz="2400" i="1" dirty="0">
              <a:solidFill>
                <a:srgbClr val="0000FF"/>
              </a:solidFill>
              <a:latin typeface="Times New Roman" panose="02020603050405020304" pitchFamily="18" charset="0"/>
              <a:cs typeface="Times New Roman" panose="02020603050405020304" pitchFamily="18" charset="0"/>
            </a:endParaRPr>
          </a:p>
        </p:txBody>
      </p:sp>
      <p:pic>
        <p:nvPicPr>
          <p:cNvPr id="11265" name="Picture 5"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22024" y="2058614"/>
            <a:ext cx="3697941" cy="3481574"/>
          </a:xfrm>
          <a:prstGeom prst="rect">
            <a:avLst/>
          </a:prstGeom>
          <a:noFill/>
          <a:extLst>
            <a:ext uri="{909E8E84-426E-40DD-AFC4-6F175D3DCCD1}">
              <a14:hiddenFill xmlns:a14="http://schemas.microsoft.com/office/drawing/2010/main">
                <a:solidFill>
                  <a:srgbClr val="FFFFFF"/>
                </a:solidFill>
              </a14:hiddenFill>
            </a:ext>
          </a:extLst>
        </p:spPr>
      </p:pic>
      <p:sp>
        <p:nvSpPr>
          <p:cNvPr id="7" name="AutoShape 60"/>
          <p:cNvSpPr>
            <a:spLocks noChangeArrowheads="1"/>
          </p:cNvSpPr>
          <p:nvPr/>
        </p:nvSpPr>
        <p:spPr bwMode="auto">
          <a:xfrm>
            <a:off x="1931987" y="103188"/>
            <a:ext cx="874393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35</a:t>
            </a:r>
            <a:r>
              <a:rPr lang="en-US" altLang="vi-VN" dirty="0" smtClean="0"/>
              <a:t>: </a:t>
            </a:r>
            <a:r>
              <a:rPr lang="en-US" altLang="vi-VN" b="1" dirty="0" smtClean="0">
                <a:solidFill>
                  <a:srgbClr val="FF0000"/>
                </a:solidFill>
              </a:rPr>
              <a:t>CÁC TÁC DỤNG CỦA DĐXC- ĐO CĐDĐ VÀ HĐT XC</a:t>
            </a:r>
            <a:endParaRPr lang="en-US" altLang="vi-VN" b="1" dirty="0">
              <a:solidFill>
                <a:srgbClr val="FF0000"/>
              </a:solidFill>
            </a:endParaRPr>
          </a:p>
        </p:txBody>
      </p:sp>
      <p:sp>
        <p:nvSpPr>
          <p:cNvPr id="8" name="Rectangle 7"/>
          <p:cNvSpPr/>
          <p:nvPr/>
        </p:nvSpPr>
        <p:spPr>
          <a:xfrm>
            <a:off x="5652972" y="1792031"/>
            <a:ext cx="1301959" cy="461665"/>
          </a:xfrm>
          <a:prstGeom prst="rect">
            <a:avLst/>
          </a:prstGeom>
        </p:spPr>
        <p:txBody>
          <a:bodyPr wrap="none">
            <a:spAutoFit/>
          </a:bodyPr>
          <a:lstStyle/>
          <a:p>
            <a:pPr lvl="0" algn="just" eaLnBrk="0" fontAlgn="base" hangingPunct="0">
              <a:spcBef>
                <a:spcPct val="0"/>
              </a:spcBef>
              <a:spcAft>
                <a:spcPct val="0"/>
              </a:spcAft>
            </a:pPr>
            <a:r>
              <a:rPr lang="en-US" altLang="en-US" sz="2400" b="1" u="sng"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Lời giải:</a:t>
            </a:r>
            <a:endParaRPr lang="en-US" altLang="en-US" sz="2400" b="1" u="sng"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5657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510778"/>
          </a:xfrm>
          <a:prstGeom prst="roundRect">
            <a:avLst/>
          </a:prstGeom>
          <a:noFill/>
          <a:ln w="19050">
            <a:solidFill>
              <a:srgbClr val="0070C0"/>
            </a:solidFill>
            <a:miter lim="800000"/>
            <a:headEnd/>
            <a:tailEnd/>
          </a:ln>
        </p:spPr>
        <p:txBody>
          <a:bodyPr wrap="square">
            <a:spAutoFit/>
          </a:bodyPr>
          <a:lstStyle/>
          <a:p>
            <a:pPr lvl="0">
              <a:spcBef>
                <a:spcPct val="50000"/>
              </a:spcBef>
            </a:pPr>
            <a:r>
              <a:rPr lang="en-US" sz="2400" b="1" dirty="0" smtClean="0">
                <a:solidFill>
                  <a:srgbClr val="FF0000"/>
                </a:solidFill>
                <a:latin typeface="Times New Roman" panose="02020603050405020304" pitchFamily="18" charset="0"/>
                <a:cs typeface="Times New Roman" panose="02020603050405020304" pitchFamily="18" charset="0"/>
              </a:rPr>
              <a:t>Bài 6</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alt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 dụng từ của dòng điện thay đổi như thế nào khi dòng điện đổi chiều</a:t>
            </a:r>
            <a:r>
              <a:rPr lang="en-US" alt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dirty="0" smtClean="0">
                <a:solidFill>
                  <a:srgbClr val="FF0000"/>
                </a:solidFill>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p:txBody>
      </p:sp>
      <p:sp>
        <p:nvSpPr>
          <p:cNvPr id="3" name="Rectangle 2"/>
          <p:cNvSpPr/>
          <p:nvPr/>
        </p:nvSpPr>
        <p:spPr>
          <a:xfrm>
            <a:off x="1678380" y="1604720"/>
            <a:ext cx="6096000" cy="3477875"/>
          </a:xfrm>
          <a:prstGeom prst="rect">
            <a:avLst/>
          </a:prstGeom>
        </p:spPr>
        <p:txBody>
          <a:bodyPr>
            <a:spAutoFit/>
          </a:bodyPr>
          <a:lstStyle/>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còn</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từ</a:t>
            </a:r>
            <a:endParaRPr lang="en-US" sz="2400"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mạnh</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lên</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gấp</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đôi</a:t>
            </a:r>
            <a:endParaRPr lang="en-US" sz="2400"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giảm</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đi</a:t>
            </a:r>
            <a:endParaRPr lang="en-US" sz="2400"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Lực</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đổi</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chiều</a:t>
            </a:r>
            <a:endParaRPr lang="en-US" sz="2400"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endParaRPr lang="en-US" sz="2400" i="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AutoShape 60"/>
          <p:cNvSpPr>
            <a:spLocks noChangeArrowheads="1"/>
          </p:cNvSpPr>
          <p:nvPr/>
        </p:nvSpPr>
        <p:spPr bwMode="auto">
          <a:xfrm>
            <a:off x="1931987" y="103188"/>
            <a:ext cx="874393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35</a:t>
            </a:r>
            <a:r>
              <a:rPr lang="en-US" altLang="vi-VN" dirty="0" smtClean="0"/>
              <a:t>: </a:t>
            </a:r>
            <a:r>
              <a:rPr lang="en-US" altLang="vi-VN" b="1" dirty="0" smtClean="0">
                <a:solidFill>
                  <a:srgbClr val="FF0000"/>
                </a:solidFill>
              </a:rPr>
              <a:t>CÁC TÁC DỤNG CỦA DĐXC- ĐO CĐDĐ VÀ HĐT XC</a:t>
            </a:r>
            <a:endParaRPr lang="en-US" altLang="vi-VN" b="1" dirty="0">
              <a:solidFill>
                <a:srgbClr val="FF0000"/>
              </a:solidFill>
            </a:endParaRPr>
          </a:p>
        </p:txBody>
      </p:sp>
      <p:sp>
        <p:nvSpPr>
          <p:cNvPr id="8" name="Oval 7"/>
          <p:cNvSpPr/>
          <p:nvPr/>
        </p:nvSpPr>
        <p:spPr>
          <a:xfrm>
            <a:off x="1688308" y="3837709"/>
            <a:ext cx="376517" cy="39401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871367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8842" cy="919401"/>
          </a:xfrm>
          <a:prstGeom prst="roundRect">
            <a:avLst/>
          </a:prstGeom>
          <a:noFill/>
          <a:ln w="19050">
            <a:solidFill>
              <a:srgbClr val="0070C0"/>
            </a:solidFill>
            <a:miter lim="800000"/>
            <a:headEnd/>
            <a:tailEnd/>
          </a:ln>
        </p:spPr>
        <p:txBody>
          <a:bodyPr wrap="square">
            <a:spAutoFit/>
          </a:bodyPr>
          <a:lstStyle/>
          <a:p>
            <a:pPr lvl="0">
              <a:spcBef>
                <a:spcPct val="50000"/>
              </a:spcBef>
            </a:pPr>
            <a:r>
              <a:rPr lang="en-US" sz="2400" b="1" i="1" dirty="0" smtClean="0">
                <a:solidFill>
                  <a:srgbClr val="FF0000"/>
                </a:solidFill>
                <a:latin typeface="Times New Roman" pitchFamily="18" charset="0"/>
              </a:rPr>
              <a:t>Bài 7</a:t>
            </a:r>
            <a:r>
              <a:rPr lang="en-US" sz="2400" b="1" i="1" dirty="0" smtClean="0">
                <a:solidFill>
                  <a:srgbClr val="FF0000"/>
                </a:solidFill>
                <a:latin typeface="Times New Roman" pitchFamily="18" charset="0"/>
              </a:rPr>
              <a:t>: </a:t>
            </a:r>
            <a:r>
              <a:rPr lang="en-US" alt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Dòng điện xoay chiều có cường độ và hiệu điện thế luôn thay đổi theo thời gian vậy </a:t>
            </a:r>
            <a:r>
              <a:rPr lang="en-US" alt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ampe</a:t>
            </a:r>
            <a:r>
              <a:rPr lang="en-US" altLang="en-US"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 kế xoay chiều chỉ giá trị nào của cường độ dòng điện xoay chiều</a:t>
            </a:r>
            <a:r>
              <a:rPr lang="en-US" altLang="en-US" sz="24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a:t>
            </a:r>
            <a:r>
              <a:rPr lang="en-US" sz="2400" b="1" i="1" dirty="0" smtClean="0">
                <a:solidFill>
                  <a:srgbClr val="FF0000"/>
                </a:solidFill>
                <a:latin typeface="Times New Roman" pitchFamily="18" charset="0"/>
              </a:rPr>
              <a:t> </a:t>
            </a:r>
            <a:endParaRPr lang="en-US" dirty="0"/>
          </a:p>
        </p:txBody>
      </p:sp>
      <p:sp>
        <p:nvSpPr>
          <p:cNvPr id="3" name="Rectangle 2"/>
          <p:cNvSpPr/>
          <p:nvPr/>
        </p:nvSpPr>
        <p:spPr>
          <a:xfrm>
            <a:off x="1506885" y="1903687"/>
            <a:ext cx="6096000" cy="2769989"/>
          </a:xfrm>
          <a:prstGeom prst="rect">
            <a:avLst/>
          </a:prstGeom>
        </p:spPr>
        <p:txBody>
          <a:bodyPr>
            <a:spAutoFit/>
          </a:bodyPr>
          <a:lstStyle/>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Giá</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trị</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cực</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đại</a:t>
            </a:r>
            <a:endParaRPr lang="en-US" sz="2400"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Giá</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trị</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cực</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tiểu</a:t>
            </a:r>
            <a:endParaRPr lang="en-US" sz="2400"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Giá</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trị</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trung</a:t>
            </a: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bình</a:t>
            </a:r>
            <a:endParaRPr lang="en-US" sz="2400"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50000"/>
              </a:lnSpc>
              <a:spcAft>
                <a:spcPts val="1200"/>
              </a:spcAft>
            </a:pPr>
            <a:r>
              <a:rPr lang="en-US" sz="24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 Giá trị hiệu dụng</a:t>
            </a:r>
            <a:r>
              <a:rPr lang="en-US" sz="24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AutoShape 60"/>
          <p:cNvSpPr>
            <a:spLocks noChangeArrowheads="1"/>
          </p:cNvSpPr>
          <p:nvPr/>
        </p:nvSpPr>
        <p:spPr bwMode="auto">
          <a:xfrm>
            <a:off x="1931987" y="103188"/>
            <a:ext cx="874393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35</a:t>
            </a:r>
            <a:r>
              <a:rPr lang="en-US" altLang="vi-VN" dirty="0" smtClean="0"/>
              <a:t>: </a:t>
            </a:r>
            <a:r>
              <a:rPr lang="en-US" altLang="vi-VN" b="1" dirty="0" smtClean="0">
                <a:solidFill>
                  <a:srgbClr val="FF0000"/>
                </a:solidFill>
              </a:rPr>
              <a:t>CÁC TÁC DỤNG CỦA DĐXC- ĐO CĐDĐ VÀ HĐT XC</a:t>
            </a:r>
            <a:endParaRPr lang="en-US" altLang="vi-VN" b="1" dirty="0">
              <a:solidFill>
                <a:srgbClr val="FF0000"/>
              </a:solidFill>
            </a:endParaRPr>
          </a:p>
        </p:txBody>
      </p:sp>
      <p:sp>
        <p:nvSpPr>
          <p:cNvPr id="8" name="Oval 7"/>
          <p:cNvSpPr/>
          <p:nvPr/>
        </p:nvSpPr>
        <p:spPr>
          <a:xfrm>
            <a:off x="1555470" y="4176581"/>
            <a:ext cx="376517" cy="39401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709462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277092" y="788717"/>
            <a:ext cx="11734984"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8: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thí</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nghiệm</a:t>
            </a:r>
            <a:r>
              <a:rPr lang="en-US" sz="2400" b="1" i="1" dirty="0">
                <a:latin typeface="Times New Roman" panose="02020603050405020304" pitchFamily="18" charset="0"/>
                <a:cs typeface="Times New Roman" panose="02020603050405020304" pitchFamily="18" charset="0"/>
              </a:rPr>
              <a:t> ở </a:t>
            </a:r>
            <a:r>
              <a:rPr lang="en-US" sz="2400" b="1" i="1" dirty="0" err="1">
                <a:latin typeface="Times New Roman" panose="02020603050405020304" pitchFamily="18" charset="0"/>
                <a:cs typeface="Times New Roman" panose="02020603050405020304" pitchFamily="18" charset="0"/>
              </a:rPr>
              <a:t>hình</a:t>
            </a:r>
            <a:r>
              <a:rPr lang="en-US" sz="2400" b="1" i="1" dirty="0">
                <a:latin typeface="Times New Roman" panose="02020603050405020304" pitchFamily="18" charset="0"/>
                <a:cs typeface="Times New Roman" panose="02020603050405020304" pitchFamily="18" charset="0"/>
              </a:rPr>
              <a:t> 35.4, </a:t>
            </a:r>
            <a:r>
              <a:rPr lang="en-US" sz="2400" b="1" i="1" dirty="0" err="1">
                <a:latin typeface="Times New Roman" panose="02020603050405020304" pitchFamily="18" charset="0"/>
                <a:cs typeface="Times New Roman" panose="02020603050405020304" pitchFamily="18" charset="0"/>
              </a:rPr>
              <a:t>khi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đổi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chạy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dẫn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dụng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từ</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cuộn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dây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đối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với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kim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nam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châm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kim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sắt</a:t>
            </a:r>
            <a:r>
              <a:rPr lang="en-US" sz="2400" b="1" i="1" dirty="0">
                <a:latin typeface="Times New Roman" panose="02020603050405020304" pitchFamily="18" charset="0"/>
                <a:cs typeface="Times New Roman" panose="02020603050405020304" pitchFamily="18" charset="0"/>
              </a:rPr>
              <a:t> non </a:t>
            </a:r>
            <a:r>
              <a:rPr lang="en-US" sz="2400" b="1" i="1" dirty="0" err="1">
                <a:latin typeface="Times New Roman" panose="02020603050405020304" pitchFamily="18" charset="0"/>
                <a:cs typeface="Times New Roman" panose="02020603050405020304" pitchFamily="18" charset="0"/>
              </a:rPr>
              <a:t>có</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nhau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Vì</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sao</a:t>
            </a:r>
            <a:r>
              <a:rPr lang="en-US" sz="2400" b="1" i="1" dirty="0" smtClean="0">
                <a:latin typeface="Times New Roman" panose="02020603050405020304" pitchFamily="18" charset="0"/>
                <a:cs typeface="Times New Roman" panose="02020603050405020304" pitchFamily="18" charset="0"/>
              </a:rPr>
              <a:t>?</a:t>
            </a:r>
            <a:endParaRPr lang="en-US" sz="2400" b="1" i="1" dirty="0">
              <a:latin typeface="Times New Roman" panose="02020603050405020304" pitchFamily="18" charset="0"/>
              <a:cs typeface="Times New Roman" panose="02020603050405020304" pitchFamily="18" charset="0"/>
            </a:endParaRPr>
          </a:p>
        </p:txBody>
      </p:sp>
      <p:pic>
        <p:nvPicPr>
          <p:cNvPr id="5" name="Picture 4" descr="Giải SBT Vật Lí 9 | Giải bài tập Sách bài tập Vật Lí 9"/>
          <p:cNvPicPr/>
          <p:nvPr/>
        </p:nvPicPr>
        <p:blipFill>
          <a:blip r:embed="rId2">
            <a:extLst>
              <a:ext uri="{28A0092B-C50C-407E-A947-70E740481C1C}">
                <a14:useLocalDpi xmlns:a14="http://schemas.microsoft.com/office/drawing/2010/main" val="0"/>
              </a:ext>
            </a:extLst>
          </a:blip>
          <a:srcRect/>
          <a:stretch>
            <a:fillRect/>
          </a:stretch>
        </p:blipFill>
        <p:spPr bwMode="auto">
          <a:xfrm>
            <a:off x="8516401" y="2372316"/>
            <a:ext cx="3495675" cy="2310520"/>
          </a:xfrm>
          <a:prstGeom prst="rect">
            <a:avLst/>
          </a:prstGeom>
          <a:noFill/>
          <a:ln>
            <a:noFill/>
          </a:ln>
        </p:spPr>
      </p:pic>
      <mc:AlternateContent xmlns:mc="http://schemas.openxmlformats.org/markup-compatibility/2006">
        <mc:Choice xmlns:a14="http://schemas.microsoft.com/office/drawing/2010/main" Requires="a14">
          <p:sp>
            <p:nvSpPr>
              <p:cNvPr id="2" name="Rectangle 1"/>
              <p:cNvSpPr/>
              <p:nvPr/>
            </p:nvSpPr>
            <p:spPr>
              <a:xfrm>
                <a:off x="625948" y="2169783"/>
                <a:ext cx="7890453" cy="2862322"/>
              </a:xfrm>
              <a:prstGeom prst="rect">
                <a:avLst/>
              </a:prstGeom>
            </p:spPr>
            <p:txBody>
              <a:bodyPr wrap="square">
                <a:spAutoFit/>
              </a:bodyPr>
              <a:lstStyle/>
              <a:p>
                <a:pPr marL="30480" marR="30480" algn="just"/>
                <a:r>
                  <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Đóng </a:t>
                </a:r>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khóa K, trong ống dây có dòng điện chạy qua, sử dụng quy tắc nắm bàn tay phải ta xác định </a:t>
                </a:r>
                <a:r>
                  <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được: </a:t>
                </a:r>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đầu A của ống dây là cực </a:t>
                </a:r>
                <a:r>
                  <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Bắc</a:t>
                </a:r>
              </a:p>
              <a:p>
                <a:pPr marL="30480" marR="30480" algn="just"/>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đầu B là cực Nam</a:t>
                </a:r>
                <a:endParaRPr lang="en-US" sz="2000" i="1"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0480" marR="30480" algn="just"/>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Đối với kim nam </a:t>
                </a:r>
                <a:r>
                  <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châm: Ban </a:t>
                </a:r>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đầu, cực Bắc của kim nam châm ở gần đầu A (khi này là cực Bắc) </a:t>
                </a:r>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bị đẩy quay ra xa, cực Nam lại gần đầu A của ống dây. </a:t>
                </a:r>
                <a:r>
                  <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Sau </a:t>
                </a:r>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đó đổi chiều dòng điện thì từ cực của ống dây thay đổi, đầu A thành cực Nam, sẽ đẩy cực Nam của kim nam châm ra xa, đầu Bắc của kim nam châm lại gần A </a:t>
                </a:r>
                <a:endPar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r>
                  <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kim nam châm bị quay </a:t>
                </a:r>
                <a14:m>
                  <m:oMath xmlns:m="http://schemas.openxmlformats.org/officeDocument/2006/math">
                    <m:sSup>
                      <m:sSupPr>
                        <m:ctrlPr>
                          <a:rPr lang="en-US" sz="2000" i="1" smtClean="0">
                            <a:solidFill>
                              <a:srgbClr val="0000FF"/>
                            </a:solidFill>
                            <a:latin typeface="Cambria Math" panose="02040503050406030204" pitchFamily="18" charset="0"/>
                            <a:cs typeface="Times New Roman" panose="02020603050405020304" pitchFamily="18" charset="0"/>
                          </a:rPr>
                        </m:ctrlPr>
                      </m:sSupPr>
                      <m:e>
                        <m:r>
                          <a:rPr lang="en-US" sz="2000" b="0" i="1" smtClean="0">
                            <a:solidFill>
                              <a:srgbClr val="0000FF"/>
                            </a:solidFill>
                            <a:latin typeface="Cambria Math" panose="02040503050406030204" pitchFamily="18" charset="0"/>
                            <a:cs typeface="Times New Roman" panose="02020603050405020304" pitchFamily="18" charset="0"/>
                          </a:rPr>
                          <m:t>180</m:t>
                        </m:r>
                      </m:e>
                      <m:sup>
                        <m:r>
                          <a:rPr lang="en-US" sz="2000" b="0" i="1" smtClean="0">
                            <a:solidFill>
                              <a:srgbClr val="0000FF"/>
                            </a:solidFill>
                            <a:latin typeface="Cambria Math" panose="02040503050406030204" pitchFamily="18" charset="0"/>
                            <a:cs typeface="Times New Roman" panose="02020603050405020304" pitchFamily="18" charset="0"/>
                          </a:rPr>
                          <m:t>0</m:t>
                        </m:r>
                      </m:sup>
                    </m:sSup>
                  </m:oMath>
                </a14:m>
                <a:r>
                  <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sau khi đổi chiều dòng điện</a:t>
                </a:r>
                <a:r>
                  <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i="1" dirty="0" smtClean="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p:txBody>
          </p:sp>
        </mc:Choice>
        <mc:Fallback>
          <p:sp>
            <p:nvSpPr>
              <p:cNvPr id="2" name="Rectangle 1"/>
              <p:cNvSpPr>
                <a:spLocks noRot="1" noChangeAspect="1" noMove="1" noResize="1" noEditPoints="1" noAdjustHandles="1" noChangeArrowheads="1" noChangeShapeType="1" noTextEdit="1"/>
              </p:cNvSpPr>
              <p:nvPr/>
            </p:nvSpPr>
            <p:spPr>
              <a:xfrm>
                <a:off x="625948" y="2169783"/>
                <a:ext cx="7890453" cy="2862322"/>
              </a:xfrm>
              <a:prstGeom prst="rect">
                <a:avLst/>
              </a:prstGeom>
              <a:blipFill>
                <a:blip r:embed="rId3"/>
                <a:stretch>
                  <a:fillRect l="-464" t="-1279" r="-386" b="-2985"/>
                </a:stretch>
              </a:blipFill>
            </p:spPr>
            <p:txBody>
              <a:bodyPr/>
              <a:lstStyle/>
              <a:p>
                <a:r>
                  <a:rPr lang="vi-VN">
                    <a:noFill/>
                  </a:rPr>
                  <a:t> </a:t>
                </a:r>
              </a:p>
            </p:txBody>
          </p:sp>
        </mc:Fallback>
      </mc:AlternateContent>
      <p:sp>
        <p:nvSpPr>
          <p:cNvPr id="7" name="AutoShape 60"/>
          <p:cNvSpPr>
            <a:spLocks noChangeArrowheads="1"/>
          </p:cNvSpPr>
          <p:nvPr/>
        </p:nvSpPr>
        <p:spPr bwMode="auto">
          <a:xfrm>
            <a:off x="1931987" y="103188"/>
            <a:ext cx="874393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35</a:t>
            </a:r>
            <a:r>
              <a:rPr lang="en-US" altLang="vi-VN" dirty="0" smtClean="0"/>
              <a:t>: </a:t>
            </a:r>
            <a:r>
              <a:rPr lang="en-US" altLang="vi-VN" b="1" dirty="0" smtClean="0">
                <a:solidFill>
                  <a:srgbClr val="FF0000"/>
                </a:solidFill>
              </a:rPr>
              <a:t>CÁC TÁC DỤNG CỦA DĐXC- ĐO CĐDĐ VÀ HĐT XC</a:t>
            </a:r>
            <a:endParaRPr lang="en-US" altLang="vi-VN" b="1" dirty="0">
              <a:solidFill>
                <a:srgbClr val="FF0000"/>
              </a:solidFill>
            </a:endParaRPr>
          </a:p>
        </p:txBody>
      </p:sp>
      <p:sp>
        <p:nvSpPr>
          <p:cNvPr id="8" name="Rectangle 7"/>
          <p:cNvSpPr/>
          <p:nvPr/>
        </p:nvSpPr>
        <p:spPr>
          <a:xfrm>
            <a:off x="5493604" y="1708118"/>
            <a:ext cx="1301959" cy="461665"/>
          </a:xfrm>
          <a:prstGeom prst="rect">
            <a:avLst/>
          </a:prstGeom>
        </p:spPr>
        <p:txBody>
          <a:bodyPr wrap="none">
            <a:spAutoFit/>
          </a:bodyPr>
          <a:lstStyle/>
          <a:p>
            <a:pPr lvl="0" algn="just" eaLnBrk="0" fontAlgn="base" hangingPunct="0">
              <a:spcBef>
                <a:spcPct val="0"/>
              </a:spcBef>
              <a:spcAft>
                <a:spcPct val="0"/>
              </a:spcAft>
            </a:pPr>
            <a:r>
              <a:rPr lang="en-US" altLang="en-US" sz="2400" b="1" u="sng"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Lời giải:</a:t>
            </a:r>
            <a:endParaRPr lang="en-US" altLang="en-US" sz="2400" b="1" u="sng"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610888" y="5057706"/>
            <a:ext cx="11386128" cy="1323439"/>
          </a:xfrm>
          <a:prstGeom prst="rect">
            <a:avLst/>
          </a:prstGeom>
        </p:spPr>
        <p:txBody>
          <a:bodyPr wrap="square">
            <a:spAutoFit/>
          </a:bodyPr>
          <a:lstStyle/>
          <a:p>
            <a:pPr marL="30480" marR="30480" algn="just"/>
            <a:r>
              <a:rPr lang="en-US" sz="2000"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Đối với kim sắt non: Ống dây luôn là nam châm điện dù có đổi chiều dòng điện hay không đổi chiều, do vậy nam châm điện luôn hút kim sắt non → kim sắt non vẫn đứng yên không quay dù đổi chiều dòng điện</a:t>
            </a:r>
            <a:r>
              <a:rPr lang="en-US" sz="2000"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p>
          <a:p>
            <a:r>
              <a:rPr lang="en-US" sz="2000" i="1" dirty="0" smtClean="0">
                <a:solidFill>
                  <a:srgbClr val="0000FF"/>
                </a:solidFill>
                <a:latin typeface="Times New Roman" panose="02020603050405020304" pitchFamily="18" charset="0"/>
                <a:ea typeface="Calibri" panose="020F0502020204030204" pitchFamily="34" charset="0"/>
                <a:cs typeface="Times New Roman" panose="02020603050405020304" pitchFamily="18" charset="0"/>
              </a:rPr>
              <a:t>Vậy </a:t>
            </a:r>
            <a:r>
              <a:rPr lang="en-US" sz="2000" i="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tác dụng từ của cuộn dây đối với kim nam châm và kim sắt non là khác nhau khi đổi chiều dòng điện chạy vào cuộn dây, cụ thể là kim nam châm quay, kim sắt không quay.</a:t>
            </a:r>
            <a:endParaRPr lang="en-US" sz="2000" i="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TextBox 3"/>
          <p:cNvSpPr txBox="1"/>
          <p:nvPr/>
        </p:nvSpPr>
        <p:spPr>
          <a:xfrm>
            <a:off x="9448800" y="2086384"/>
            <a:ext cx="415637" cy="369332"/>
          </a:xfrm>
          <a:prstGeom prst="rect">
            <a:avLst/>
          </a:prstGeom>
          <a:noFill/>
        </p:spPr>
        <p:txBody>
          <a:bodyPr wrap="square" rtlCol="0">
            <a:spAutoFit/>
          </a:bodyPr>
          <a:lstStyle/>
          <a:p>
            <a:r>
              <a:rPr lang="en-US" dirty="0"/>
              <a:t>A</a:t>
            </a:r>
            <a:endParaRPr lang="vi-VN" dirty="0"/>
          </a:p>
        </p:txBody>
      </p:sp>
      <p:sp>
        <p:nvSpPr>
          <p:cNvPr id="9" name="TextBox 8"/>
          <p:cNvSpPr txBox="1"/>
          <p:nvPr/>
        </p:nvSpPr>
        <p:spPr>
          <a:xfrm>
            <a:off x="10875276" y="2073626"/>
            <a:ext cx="415637" cy="369332"/>
          </a:xfrm>
          <a:prstGeom prst="rect">
            <a:avLst/>
          </a:prstGeom>
          <a:noFill/>
        </p:spPr>
        <p:txBody>
          <a:bodyPr wrap="square" rtlCol="0">
            <a:spAutoFit/>
          </a:bodyPr>
          <a:lstStyle/>
          <a:p>
            <a:r>
              <a:rPr lang="en-US" dirty="0" smtClean="0"/>
              <a:t>B</a:t>
            </a:r>
            <a:endParaRPr lang="vi-VN" dirty="0"/>
          </a:p>
        </p:txBody>
      </p:sp>
    </p:spTree>
    <p:extLst>
      <p:ext uri="{BB962C8B-B14F-4D97-AF65-F5344CB8AC3E}">
        <p14:creationId xmlns:p14="http://schemas.microsoft.com/office/powerpoint/2010/main" val="4173628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barn(inVertical)">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barn(inVertical)">
                                      <p:cBhvr>
                                        <p:cTn id="3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0"/>
          <p:cNvSpPr txBox="1">
            <a:spLocks noChangeArrowheads="1"/>
          </p:cNvSpPr>
          <p:nvPr/>
        </p:nvSpPr>
        <p:spPr bwMode="auto">
          <a:xfrm>
            <a:off x="564777" y="848537"/>
            <a:ext cx="11255188" cy="919401"/>
          </a:xfrm>
          <a:prstGeom prst="roundRect">
            <a:avLst/>
          </a:prstGeom>
          <a:noFill/>
          <a:ln w="19050">
            <a:solidFill>
              <a:srgbClr val="0070C0"/>
            </a:solidFill>
            <a:miter lim="800000"/>
            <a:headEnd/>
            <a:tailEnd/>
          </a:ln>
        </p:spPr>
        <p:txBody>
          <a:bodyPr wrap="square">
            <a:spAutoFit/>
          </a:bodyPr>
          <a:lstStyle/>
          <a:p>
            <a:pPr>
              <a:spcBef>
                <a:spcPct val="50000"/>
              </a:spcBef>
            </a:pPr>
            <a:r>
              <a:rPr lang="en-US" sz="2400" b="1" i="1" dirty="0" err="1" smtClean="0">
                <a:solidFill>
                  <a:srgbClr val="FF0000"/>
                </a:solidFill>
                <a:latin typeface="Times New Roman" panose="02020603050405020304" pitchFamily="18" charset="0"/>
                <a:cs typeface="Times New Roman" panose="02020603050405020304" pitchFamily="18" charset="0"/>
              </a:rPr>
              <a:t>Bài</a:t>
            </a:r>
            <a:r>
              <a:rPr lang="en-US" sz="2400" b="1" i="1" dirty="0" smtClean="0">
                <a:solidFill>
                  <a:srgbClr val="FF0000"/>
                </a:solidFill>
                <a:latin typeface="Times New Roman" panose="02020603050405020304" pitchFamily="18" charset="0"/>
                <a:cs typeface="Times New Roman" panose="02020603050405020304" pitchFamily="18" charset="0"/>
              </a:rPr>
              <a:t> 9: </a:t>
            </a:r>
            <a:r>
              <a:rPr lang="en-US" sz="2400" b="1" i="1" dirty="0" err="1">
                <a:latin typeface="Times New Roman" panose="02020603050405020304" pitchFamily="18" charset="0"/>
                <a:cs typeface="Times New Roman" panose="02020603050405020304" pitchFamily="18" charset="0"/>
              </a:rPr>
              <a:t>Dựa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dụng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từ</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xoay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hãy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vẽ</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đồ</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thiết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kế</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một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chuông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chạy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bằng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dòng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xoay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chiều</a:t>
            </a:r>
            <a:r>
              <a:rPr lang="en-US" sz="2400" b="1" i="1" dirty="0" smtClean="0">
                <a:latin typeface="Times New Roman" panose="02020603050405020304" pitchFamily="18" charset="0"/>
                <a:cs typeface="Times New Roman" panose="02020603050405020304" pitchFamily="18" charset="0"/>
              </a:rPr>
              <a:t>.</a:t>
            </a:r>
            <a:endParaRPr lang="en-US" sz="2400" b="1" i="1" dirty="0">
              <a:latin typeface="Times New Roman" panose="02020603050405020304" pitchFamily="18" charset="0"/>
              <a:cs typeface="Times New Roman" panose="02020603050405020304" pitchFamily="18" charset="0"/>
            </a:endParaRPr>
          </a:p>
        </p:txBody>
      </p:sp>
      <p:sp>
        <p:nvSpPr>
          <p:cNvPr id="2" name="Rectangle 2"/>
          <p:cNvSpPr>
            <a:spLocks noChangeArrowheads="1"/>
          </p:cNvSpPr>
          <p:nvPr/>
        </p:nvSpPr>
        <p:spPr bwMode="auto">
          <a:xfrm>
            <a:off x="564777" y="2184326"/>
            <a:ext cx="1125518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Sơ </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đồ thiết kế một chuông điện chạy bằng dòng điện xoay chiều được mô tả như hình vẽ</a:t>
            </a:r>
            <a:r>
              <a:rPr kumimoji="0" lang="en-US" altLang="en-US" sz="2400" b="0"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endParaRPr>
          </a:p>
        </p:txBody>
      </p:sp>
      <p:pic>
        <p:nvPicPr>
          <p:cNvPr id="7169" name="Picture 7"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79326" y="2665553"/>
            <a:ext cx="5418855" cy="384623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3855375" y="5239244"/>
            <a:ext cx="8794524"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vi-VN"/>
          </a:p>
        </p:txBody>
      </p:sp>
      <p:sp>
        <p:nvSpPr>
          <p:cNvPr id="7" name="AutoShape 60"/>
          <p:cNvSpPr>
            <a:spLocks noChangeArrowheads="1"/>
          </p:cNvSpPr>
          <p:nvPr/>
        </p:nvSpPr>
        <p:spPr bwMode="auto">
          <a:xfrm>
            <a:off x="1931987" y="103188"/>
            <a:ext cx="8743930" cy="609600"/>
          </a:xfrm>
          <a:prstGeom prst="plaque">
            <a:avLst>
              <a:gd name="adj" fmla="val 16667"/>
            </a:avLst>
          </a:prstGeom>
          <a:gradFill rotWithShape="1">
            <a:gsLst>
              <a:gs pos="0">
                <a:srgbClr val="68CE88"/>
              </a:gs>
              <a:gs pos="50000">
                <a:srgbClr val="FFE2A7"/>
              </a:gs>
              <a:gs pos="100000">
                <a:srgbClr val="68CE88"/>
              </a:gs>
            </a:gsLst>
            <a:lin ang="5400000" scaled="1"/>
          </a:gra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altLang="vi-VN" u="sng" dirty="0" err="1">
                <a:solidFill>
                  <a:srgbClr val="0000FF"/>
                </a:solidFill>
              </a:rPr>
              <a:t>Bài</a:t>
            </a:r>
            <a:r>
              <a:rPr lang="en-US" altLang="vi-VN" u="sng" dirty="0">
                <a:solidFill>
                  <a:srgbClr val="0000FF"/>
                </a:solidFill>
              </a:rPr>
              <a:t> </a:t>
            </a:r>
            <a:r>
              <a:rPr lang="en-US" altLang="vi-VN" u="sng" dirty="0" smtClean="0">
                <a:solidFill>
                  <a:srgbClr val="0000FF"/>
                </a:solidFill>
              </a:rPr>
              <a:t>35</a:t>
            </a:r>
            <a:r>
              <a:rPr lang="en-US" altLang="vi-VN" dirty="0" smtClean="0"/>
              <a:t>: </a:t>
            </a:r>
            <a:r>
              <a:rPr lang="en-US" altLang="vi-VN" b="1" dirty="0" smtClean="0">
                <a:solidFill>
                  <a:srgbClr val="FF0000"/>
                </a:solidFill>
              </a:rPr>
              <a:t>CÁC TÁC DỤNG CỦA DĐXC- ĐO CĐDĐ VÀ HĐT XC</a:t>
            </a:r>
            <a:endParaRPr lang="en-US" altLang="vi-VN" b="1" dirty="0">
              <a:solidFill>
                <a:srgbClr val="FF0000"/>
              </a:solidFill>
            </a:endParaRPr>
          </a:p>
        </p:txBody>
      </p:sp>
      <p:sp>
        <p:nvSpPr>
          <p:cNvPr id="8" name="Rectangle 7"/>
          <p:cNvSpPr/>
          <p:nvPr/>
        </p:nvSpPr>
        <p:spPr>
          <a:xfrm>
            <a:off x="5541391" y="1787499"/>
            <a:ext cx="1301959" cy="461665"/>
          </a:xfrm>
          <a:prstGeom prst="rect">
            <a:avLst/>
          </a:prstGeom>
        </p:spPr>
        <p:txBody>
          <a:bodyPr wrap="none">
            <a:spAutoFit/>
          </a:bodyPr>
          <a:lstStyle/>
          <a:p>
            <a:pPr lvl="0" algn="just" eaLnBrk="0" fontAlgn="base" hangingPunct="0">
              <a:spcBef>
                <a:spcPct val="0"/>
              </a:spcBef>
              <a:spcAft>
                <a:spcPct val="0"/>
              </a:spcAft>
            </a:pPr>
            <a:r>
              <a:rPr lang="en-US" altLang="en-US" sz="2400" b="1" u="sng"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Lời giải:</a:t>
            </a:r>
            <a:endParaRPr lang="en-US" altLang="en-US" sz="2400" b="1" u="sng"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3178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7169"/>
                                        </p:tgtEl>
                                        <p:attrNameLst>
                                          <p:attrName>style.visibility</p:attrName>
                                        </p:attrNameLst>
                                      </p:cBhvr>
                                      <p:to>
                                        <p:strVal val="visible"/>
                                      </p:to>
                                    </p:set>
                                    <p:animEffect transition="in" filter="circle(in)">
                                      <p:cBhvr>
                                        <p:cTn id="12" dur="2000"/>
                                        <p:tgtEl>
                                          <p:spTgt spid="7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1112</Words>
  <Application>Microsoft Office PowerPoint</Application>
  <PresentationFormat>Widescreen</PresentationFormat>
  <Paragraphs>61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Cambria Math</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9</cp:revision>
  <dcterms:created xsi:type="dcterms:W3CDTF">2022-02-07T16:29:53Z</dcterms:created>
  <dcterms:modified xsi:type="dcterms:W3CDTF">2022-02-08T03:01:43Z</dcterms:modified>
</cp:coreProperties>
</file>