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7" r:id="rId2"/>
    <p:sldId id="257" r:id="rId3"/>
    <p:sldId id="269" r:id="rId4"/>
    <p:sldId id="259" r:id="rId5"/>
    <p:sldId id="261" r:id="rId6"/>
    <p:sldId id="262" r:id="rId7"/>
    <p:sldId id="263" r:id="rId8"/>
    <p:sldId id="264" r:id="rId9"/>
    <p:sldId id="265" r:id="rId10"/>
    <p:sldId id="266" r:id="rId11"/>
    <p:sldId id="272" r:id="rId12"/>
    <p:sldId id="270" r:id="rId13"/>
    <p:sldId id="271" r:id="rId14"/>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16" d="100"/>
          <a:sy n="116" d="100"/>
        </p:scale>
        <p:origin x="3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7B96F9-064E-41C2-9D40-B4F6E2455AE9}" type="datetimeFigureOut">
              <a:rPr lang="vi-VN" smtClean="0"/>
              <a:t>05/02/2023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F7C127-FB56-428F-A6C8-A49D3E4C6E79}" type="slidenum">
              <a:rPr lang="vi-VN" smtClean="0"/>
              <a:t>‹#›</a:t>
            </a:fld>
            <a:endParaRPr lang="vi-VN"/>
          </a:p>
        </p:txBody>
      </p:sp>
    </p:spTree>
    <p:extLst>
      <p:ext uri="{BB962C8B-B14F-4D97-AF65-F5344CB8AC3E}">
        <p14:creationId xmlns:p14="http://schemas.microsoft.com/office/powerpoint/2010/main" val="1569054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vi-VN" altLang="vi-VN">
              <a:latin typeface="Calibri" panose="020F0502020204030204" pitchFamily="34"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C10FB6B-B11E-443D-B515-11D00274FECE}" type="slidenum">
              <a:rPr lang="en-US" altLang="vi-VN">
                <a:latin typeface="Calibri" panose="020F0502020204030204" pitchFamily="34" charset="0"/>
              </a:rPr>
              <a:pPr eaLnBrk="1" hangingPunct="1"/>
              <a:t>12</a:t>
            </a:fld>
            <a:endParaRPr lang="en-US" altLang="vi-VN">
              <a:latin typeface="Calibri" panose="020F0502020204030204" pitchFamily="34" charset="0"/>
            </a:endParaRPr>
          </a:p>
        </p:txBody>
      </p:sp>
    </p:spTree>
    <p:extLst>
      <p:ext uri="{BB962C8B-B14F-4D97-AF65-F5344CB8AC3E}">
        <p14:creationId xmlns:p14="http://schemas.microsoft.com/office/powerpoint/2010/main" val="3838568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19D8467C-B5D5-48D5-A9BC-1DAE106B1962}" type="datetimeFigureOut">
              <a:rPr lang="vi-VN" smtClean="0"/>
              <a:t>05/02/2023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184965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19D8467C-B5D5-48D5-A9BC-1DAE106B1962}" type="datetimeFigureOut">
              <a:rPr lang="vi-VN" smtClean="0"/>
              <a:t>05/02/2023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31015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19D8467C-B5D5-48D5-A9BC-1DAE106B1962}" type="datetimeFigureOut">
              <a:rPr lang="vi-VN" smtClean="0"/>
              <a:t>05/02/2023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101614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19D8467C-B5D5-48D5-A9BC-1DAE106B1962}" type="datetimeFigureOut">
              <a:rPr lang="vi-VN" smtClean="0"/>
              <a:t>05/02/2023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152274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D8467C-B5D5-48D5-A9BC-1DAE106B1962}" type="datetimeFigureOut">
              <a:rPr lang="vi-VN" smtClean="0"/>
              <a:t>05/02/2023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2358655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19D8467C-B5D5-48D5-A9BC-1DAE106B1962}" type="datetimeFigureOut">
              <a:rPr lang="vi-VN" smtClean="0"/>
              <a:t>05/02/2023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4244221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19D8467C-B5D5-48D5-A9BC-1DAE106B1962}" type="datetimeFigureOut">
              <a:rPr lang="vi-VN" smtClean="0"/>
              <a:t>05/02/2023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56256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19D8467C-B5D5-48D5-A9BC-1DAE106B1962}" type="datetimeFigureOut">
              <a:rPr lang="vi-VN" smtClean="0"/>
              <a:t>05/02/2023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299665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8467C-B5D5-48D5-A9BC-1DAE106B1962}" type="datetimeFigureOut">
              <a:rPr lang="vi-VN" smtClean="0"/>
              <a:t>05/02/2023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2958946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D8467C-B5D5-48D5-A9BC-1DAE106B1962}" type="datetimeFigureOut">
              <a:rPr lang="vi-VN" smtClean="0"/>
              <a:t>05/02/2023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3288297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D8467C-B5D5-48D5-A9BC-1DAE106B1962}" type="datetimeFigureOut">
              <a:rPr lang="vi-VN" smtClean="0"/>
              <a:t>05/02/2023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1BECD869-7673-464A-86E5-0A8AD26783B0}" type="slidenum">
              <a:rPr lang="vi-VN" smtClean="0"/>
              <a:t>‹#›</a:t>
            </a:fld>
            <a:endParaRPr lang="vi-VN"/>
          </a:p>
        </p:txBody>
      </p:sp>
    </p:spTree>
    <p:extLst>
      <p:ext uri="{BB962C8B-B14F-4D97-AF65-F5344CB8AC3E}">
        <p14:creationId xmlns:p14="http://schemas.microsoft.com/office/powerpoint/2010/main" val="2970500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8467C-B5D5-48D5-A9BC-1DAE106B1962}" type="datetimeFigureOut">
              <a:rPr lang="vi-VN" smtClean="0"/>
              <a:t>05/02/2023</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CD869-7673-464A-86E5-0A8AD26783B0}" type="slidenum">
              <a:rPr lang="vi-VN" smtClean="0"/>
              <a:t>‹#›</a:t>
            </a:fld>
            <a:endParaRPr lang="vi-VN"/>
          </a:p>
        </p:txBody>
      </p:sp>
    </p:spTree>
    <p:extLst>
      <p:ext uri="{BB962C8B-B14F-4D97-AF65-F5344CB8AC3E}">
        <p14:creationId xmlns:p14="http://schemas.microsoft.com/office/powerpoint/2010/main" val="4283957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ChangeArrowheads="1"/>
          </p:cNvSpPr>
          <p:nvPr/>
        </p:nvSpPr>
        <p:spPr bwMode="auto">
          <a:xfrm>
            <a:off x="2667002"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6" name="Rectangle 4"/>
          <p:cNvSpPr>
            <a:spLocks noChangeArrowheads="1"/>
          </p:cNvSpPr>
          <p:nvPr/>
        </p:nvSpPr>
        <p:spPr bwMode="auto">
          <a:xfrm>
            <a:off x="2667002"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7" name="Rectangle 6"/>
          <p:cNvSpPr>
            <a:spLocks noChangeArrowheads="1"/>
          </p:cNvSpPr>
          <p:nvPr/>
        </p:nvSpPr>
        <p:spPr bwMode="auto">
          <a:xfrm>
            <a:off x="2667002" y="90174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13318" name="Rectangle 7"/>
          <p:cNvSpPr>
            <a:spLocks noChangeArrowheads="1"/>
          </p:cNvSpPr>
          <p:nvPr/>
        </p:nvSpPr>
        <p:spPr bwMode="auto">
          <a:xfrm>
            <a:off x="2667002" y="2316205"/>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p>
        </p:txBody>
      </p:sp>
      <p:sp>
        <p:nvSpPr>
          <p:cNvPr id="13319" name="Rectangle 9"/>
          <p:cNvSpPr>
            <a:spLocks noChangeArrowheads="1"/>
          </p:cNvSpPr>
          <p:nvPr/>
        </p:nvSpPr>
        <p:spPr bwMode="auto">
          <a:xfrm>
            <a:off x="2667002" y="730293"/>
            <a:ext cx="184731"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vi-VN" altLang="vi-VN" sz="1050">
              <a:latin typeface="Times New Roman" panose="02020603050405020304" pitchFamily="18" charset="0"/>
            </a:endParaRPr>
          </a:p>
        </p:txBody>
      </p:sp>
      <p:sp>
        <p:nvSpPr>
          <p:cNvPr id="30" name="Text Box 3"/>
          <p:cNvSpPr txBox="1">
            <a:spLocks noChangeArrowheads="1"/>
          </p:cNvSpPr>
          <p:nvPr/>
        </p:nvSpPr>
        <p:spPr bwMode="auto">
          <a:xfrm>
            <a:off x="2191871" y="670910"/>
            <a:ext cx="7543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0"/>
              </a:spcBef>
            </a:pPr>
            <a:r>
              <a:rPr lang="en-US" altLang="en-US" sz="2400" b="1" i="1" dirty="0">
                <a:solidFill>
                  <a:schemeClr val="tx1">
                    <a:lumMod val="50000"/>
                  </a:schemeClr>
                </a:solidFill>
                <a:latin typeface="Times New Roman" panose="02020603050405020304" pitchFamily="18" charset="0"/>
              </a:rPr>
              <a:t>Nêu các tác dụng của dòng điện xoay chiều? </a:t>
            </a:r>
          </a:p>
        </p:txBody>
      </p:sp>
      <p:sp>
        <p:nvSpPr>
          <p:cNvPr id="31" name="Text Box 4"/>
          <p:cNvSpPr txBox="1">
            <a:spLocks noChangeArrowheads="1"/>
          </p:cNvSpPr>
          <p:nvPr/>
        </p:nvSpPr>
        <p:spPr bwMode="auto">
          <a:xfrm>
            <a:off x="2224335" y="2280316"/>
            <a:ext cx="91653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400" b="1" i="1" dirty="0">
                <a:solidFill>
                  <a:schemeClr val="tx1">
                    <a:lumMod val="50000"/>
                  </a:schemeClr>
                </a:solidFill>
                <a:latin typeface="Times New Roman" panose="02020603050405020304" pitchFamily="18" charset="0"/>
                <a:cs typeface="Times New Roman" panose="02020603050405020304" pitchFamily="18" charset="0"/>
              </a:rPr>
              <a:t>Nêu tính chất lực từ của dòng điện xoay chiều?</a:t>
            </a:r>
            <a:endParaRPr lang="vi-VN" sz="2400" b="1" i="1" dirty="0">
              <a:solidFill>
                <a:schemeClr val="tx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2" name="Oval 5"/>
          <p:cNvSpPr>
            <a:spLocks noChangeArrowheads="1"/>
          </p:cNvSpPr>
          <p:nvPr/>
        </p:nvSpPr>
        <p:spPr bwMode="auto">
          <a:xfrm>
            <a:off x="1060927" y="640438"/>
            <a:ext cx="846535" cy="460772"/>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i="1" dirty="0">
                <a:solidFill>
                  <a:srgbClr val="FFFF00"/>
                </a:solidFill>
                <a:latin typeface="Times New Roman" panose="02020603050405020304" pitchFamily="18" charset="0"/>
              </a:rPr>
              <a:t>Câu 1</a:t>
            </a:r>
          </a:p>
        </p:txBody>
      </p:sp>
      <p:sp>
        <p:nvSpPr>
          <p:cNvPr id="33" name="Oval 6"/>
          <p:cNvSpPr>
            <a:spLocks noChangeArrowheads="1"/>
          </p:cNvSpPr>
          <p:nvPr/>
        </p:nvSpPr>
        <p:spPr bwMode="auto">
          <a:xfrm>
            <a:off x="1060927" y="2209801"/>
            <a:ext cx="821531" cy="467916"/>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i="1" dirty="0">
                <a:solidFill>
                  <a:srgbClr val="FFFF00"/>
                </a:solidFill>
                <a:latin typeface="Times New Roman" panose="02020603050405020304" pitchFamily="18" charset="0"/>
              </a:rPr>
              <a:t>Câu 2</a:t>
            </a:r>
          </a:p>
        </p:txBody>
      </p:sp>
      <p:sp>
        <p:nvSpPr>
          <p:cNvPr id="45" name="WordArt 7"/>
          <p:cNvSpPr>
            <a:spLocks noChangeArrowheads="1" noChangeShapeType="1" noTextEdit="1"/>
          </p:cNvSpPr>
          <p:nvPr/>
        </p:nvSpPr>
        <p:spPr bwMode="auto">
          <a:xfrm>
            <a:off x="4419600" y="34924"/>
            <a:ext cx="3436144" cy="485046"/>
          </a:xfrm>
          <a:prstGeom prst="rect">
            <a:avLst/>
          </a:prstGeom>
          <a:noFill/>
        </p:spPr>
        <p:txBody>
          <a:bodyPr wrap="none" fromWordArt="1">
            <a:prstTxWarp prst="textPlain">
              <a:avLst>
                <a:gd name="adj" fmla="val 50000"/>
              </a:avLst>
            </a:prstTxWarp>
          </a:bodyPr>
          <a:lstStyle/>
          <a:p>
            <a:pPr algn="ctr"/>
            <a:r>
              <a:rPr lang="en-US" sz="4500" b="1" kern="10" dirty="0">
                <a:ln w="9525">
                  <a:solidFill>
                    <a:srgbClr val="0000CC"/>
                  </a:solidFill>
                  <a:round/>
                  <a:headEnd/>
                  <a:tailEnd/>
                </a:ln>
                <a:solidFill>
                  <a:srgbClr val="FF0000"/>
                </a:solidFill>
                <a:effectLst>
                  <a:outerShdw dist="45791" dir="2021404" algn="ctr" rotWithShape="0">
                    <a:srgbClr val="B2B2B2">
                      <a:alpha val="80000"/>
                    </a:srgbClr>
                  </a:outerShdw>
                </a:effectLst>
                <a:latin typeface=".VnAristote" panose="020B7200000000000000" pitchFamily="34" charset="0"/>
              </a:rPr>
              <a:t>KiÓm tra bµi cò</a:t>
            </a:r>
          </a:p>
        </p:txBody>
      </p:sp>
      <p:sp>
        <p:nvSpPr>
          <p:cNvPr id="14" name="Text Box 3"/>
          <p:cNvSpPr txBox="1">
            <a:spLocks noChangeArrowheads="1"/>
          </p:cNvSpPr>
          <p:nvPr/>
        </p:nvSpPr>
        <p:spPr bwMode="auto">
          <a:xfrm>
            <a:off x="2191871" y="1269464"/>
            <a:ext cx="761999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r>
              <a:rPr lang="en-US" i="1" dirty="0">
                <a:solidFill>
                  <a:srgbClr val="0070C0"/>
                </a:solidFill>
                <a:latin typeface="Times New Roman" pitchFamily="18" charset="0"/>
                <a:cs typeface="Times New Roman" pitchFamily="18" charset="0"/>
              </a:rPr>
              <a:t>Dòng điện xoay chiều có tác dụng: nhiêt, quang, từ</a:t>
            </a:r>
          </a:p>
        </p:txBody>
      </p:sp>
      <p:sp>
        <p:nvSpPr>
          <p:cNvPr id="15" name="Text Box 16"/>
          <p:cNvSpPr txBox="1">
            <a:spLocks noChangeArrowheads="1"/>
          </p:cNvSpPr>
          <p:nvPr/>
        </p:nvSpPr>
        <p:spPr bwMode="auto">
          <a:xfrm>
            <a:off x="2191871" y="2937225"/>
            <a:ext cx="7120719" cy="461665"/>
          </a:xfrm>
          <a:prstGeom prst="rect">
            <a:avLst/>
          </a:prstGeom>
          <a:noFill/>
          <a:ln w="9525">
            <a:noFill/>
            <a:miter lim="800000"/>
            <a:headEnd/>
            <a:tailEnd/>
          </a:ln>
        </p:spPr>
        <p:txBody>
          <a:bodyPr wrap="square">
            <a:spAutoFit/>
          </a:bodyPr>
          <a:lstStyle/>
          <a:p>
            <a:pPr>
              <a:spcBef>
                <a:spcPct val="50000"/>
              </a:spcBef>
            </a:pPr>
            <a:r>
              <a:rPr lang="en-US" sz="2400" i="1" dirty="0">
                <a:solidFill>
                  <a:srgbClr val="0070C0"/>
                </a:solidFill>
                <a:latin typeface="Times New Roman" pitchFamily="18" charset="0"/>
                <a:cs typeface="Times New Roman" pitchFamily="18" charset="0"/>
              </a:rPr>
              <a:t>Lực từ đổi chiều khi  dòng điện đổi chiều</a:t>
            </a:r>
          </a:p>
        </p:txBody>
      </p:sp>
      <p:sp>
        <p:nvSpPr>
          <p:cNvPr id="16" name="Text Box 4"/>
          <p:cNvSpPr txBox="1">
            <a:spLocks noChangeArrowheads="1"/>
          </p:cNvSpPr>
          <p:nvPr/>
        </p:nvSpPr>
        <p:spPr bwMode="auto">
          <a:xfrm>
            <a:off x="2251099" y="3622865"/>
            <a:ext cx="91653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400" b="1" i="1" dirty="0">
                <a:solidFill>
                  <a:schemeClr val="tx1">
                    <a:lumMod val="50000"/>
                  </a:schemeClr>
                </a:solidFill>
                <a:latin typeface="Times New Roman" panose="02020603050405020304" pitchFamily="18" charset="0"/>
                <a:cs typeface="Times New Roman" panose="02020603050405020304" pitchFamily="18" charset="0"/>
              </a:rPr>
              <a:t>Dụng cụ đo cường độ dòng điện và hiệu điện thế xoay chiều? </a:t>
            </a:r>
            <a:endParaRPr lang="vi-VN" sz="2400" b="1" i="1" dirty="0">
              <a:solidFill>
                <a:schemeClr val="tx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7" name="Oval 6"/>
          <p:cNvSpPr>
            <a:spLocks noChangeArrowheads="1"/>
          </p:cNvSpPr>
          <p:nvPr/>
        </p:nvSpPr>
        <p:spPr bwMode="auto">
          <a:xfrm>
            <a:off x="1087691" y="3552350"/>
            <a:ext cx="821531" cy="467916"/>
          </a:xfrm>
          <a:prstGeom prst="ellipse">
            <a:avLst/>
          </a:prstGeom>
          <a:solidFill>
            <a:srgbClr val="3366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vi-VN" sz="2400" i="1" dirty="0">
                <a:solidFill>
                  <a:srgbClr val="FFFF00"/>
                </a:solidFill>
                <a:latin typeface="Times New Roman" panose="02020603050405020304" pitchFamily="18" charset="0"/>
              </a:rPr>
              <a:t>Câu 3</a:t>
            </a:r>
          </a:p>
        </p:txBody>
      </p:sp>
      <p:sp>
        <p:nvSpPr>
          <p:cNvPr id="18" name="Text Box 19"/>
          <p:cNvSpPr txBox="1">
            <a:spLocks noChangeArrowheads="1"/>
          </p:cNvSpPr>
          <p:nvPr/>
        </p:nvSpPr>
        <p:spPr bwMode="auto">
          <a:xfrm>
            <a:off x="2224335" y="4308505"/>
            <a:ext cx="8241845" cy="1717393"/>
          </a:xfrm>
          <a:prstGeom prst="rect">
            <a:avLst/>
          </a:prstGeom>
          <a:noFill/>
          <a:ln w="9525">
            <a:solidFill>
              <a:schemeClr val="bg1"/>
            </a:solidFill>
            <a:miter lim="800000"/>
            <a:headEnd/>
            <a:tailEnd/>
          </a:ln>
          <a:effectLst/>
        </p:spPr>
        <p:txBody>
          <a:bodyPr wrap="square">
            <a:spAutoFit/>
          </a:bodyPr>
          <a:lstStyle/>
          <a:p>
            <a:pPr>
              <a:lnSpc>
                <a:spcPct val="110000"/>
              </a:lnSpc>
              <a:buFontTx/>
              <a:buChar char="-"/>
            </a:pPr>
            <a:r>
              <a:rPr lang="en-US" sz="2400" i="1" dirty="0">
                <a:solidFill>
                  <a:srgbClr val="0070C0"/>
                </a:solidFill>
                <a:latin typeface=".VnTime" pitchFamily="34" charset="0"/>
              </a:rPr>
              <a:t> §Ó ®o c­ưêng ®é dßng ®iÖn vµ hiÖu ®iÖn thÕ cña dßng ®iÖn xoay chiÒu ta dïng v«n kÕ vµ ampe kÕ cã ký hiÖu lµ AC hoÆc (     ).    </a:t>
            </a:r>
          </a:p>
          <a:p>
            <a:pPr>
              <a:lnSpc>
                <a:spcPct val="110000"/>
              </a:lnSpc>
              <a:buFontTx/>
              <a:buChar char="-"/>
            </a:pPr>
            <a:r>
              <a:rPr lang="en-US" sz="2400" i="1" dirty="0">
                <a:solidFill>
                  <a:srgbClr val="0070C0"/>
                </a:solidFill>
                <a:latin typeface=".VnTime" pitchFamily="34" charset="0"/>
              </a:rPr>
              <a:t> KÕt qu¶ ®o kh«ng ®æi khi ta ®æi chèt cña phÝch c¾m vµo æ lÊy ®iÖn.</a:t>
            </a:r>
          </a:p>
        </p:txBody>
      </p:sp>
      <p:sp>
        <p:nvSpPr>
          <p:cNvPr id="19" name="Freeform 20"/>
          <p:cNvSpPr>
            <a:spLocks/>
          </p:cNvSpPr>
          <p:nvPr/>
        </p:nvSpPr>
        <p:spPr bwMode="auto">
          <a:xfrm>
            <a:off x="9238129" y="4911626"/>
            <a:ext cx="329955" cy="121135"/>
          </a:xfrm>
          <a:custGeom>
            <a:avLst/>
            <a:gdLst/>
            <a:ahLst/>
            <a:cxnLst>
              <a:cxn ang="0">
                <a:pos x="0" y="104"/>
              </a:cxn>
              <a:cxn ang="0">
                <a:pos x="96" y="8"/>
              </a:cxn>
              <a:cxn ang="0">
                <a:pos x="240" y="152"/>
              </a:cxn>
              <a:cxn ang="0">
                <a:pos x="336" y="56"/>
              </a:cxn>
            </a:cxnLst>
            <a:rect l="0" t="0" r="r" b="b"/>
            <a:pathLst>
              <a:path w="336" h="160">
                <a:moveTo>
                  <a:pt x="0" y="104"/>
                </a:moveTo>
                <a:cubicBezTo>
                  <a:pt x="28" y="52"/>
                  <a:pt x="56" y="0"/>
                  <a:pt x="96" y="8"/>
                </a:cubicBezTo>
                <a:cubicBezTo>
                  <a:pt x="136" y="16"/>
                  <a:pt x="200" y="144"/>
                  <a:pt x="240" y="152"/>
                </a:cubicBezTo>
                <a:cubicBezTo>
                  <a:pt x="280" y="160"/>
                  <a:pt x="308" y="108"/>
                  <a:pt x="336" y="56"/>
                </a:cubicBezTo>
              </a:path>
            </a:pathLst>
          </a:custGeom>
          <a:noFill/>
          <a:ln w="38100" cmpd="sng">
            <a:solidFill>
              <a:srgbClr val="CC00FF"/>
            </a:solidFill>
            <a:round/>
            <a:headEnd/>
            <a:tailEnd/>
          </a:ln>
          <a:effectLst/>
        </p:spPr>
        <p:txBody>
          <a:bodyPr/>
          <a:lstStyle/>
          <a:p>
            <a:endParaRPr lang="vi-VN"/>
          </a:p>
        </p:txBody>
      </p:sp>
    </p:spTree>
    <p:extLst>
      <p:ext uri="{BB962C8B-B14F-4D97-AF65-F5344CB8AC3E}">
        <p14:creationId xmlns:p14="http://schemas.microsoft.com/office/powerpoint/2010/main" val="26286179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1000"/>
                                        <p:tgtEl>
                                          <p:spTgt spid="32"/>
                                        </p:tgtEl>
                                      </p:cBhvr>
                                    </p:animEffect>
                                    <p:anim calcmode="lin" valueType="num">
                                      <p:cBhvr>
                                        <p:cTn id="8" dur="1000" fill="hold"/>
                                        <p:tgtEl>
                                          <p:spTgt spid="32"/>
                                        </p:tgtEl>
                                        <p:attrNameLst>
                                          <p:attrName>ppt_x</p:attrName>
                                        </p:attrNameLst>
                                      </p:cBhvr>
                                      <p:tavLst>
                                        <p:tav tm="0">
                                          <p:val>
                                            <p:strVal val="#ppt_x"/>
                                          </p:val>
                                        </p:tav>
                                        <p:tav tm="100000">
                                          <p:val>
                                            <p:strVal val="#ppt_x"/>
                                          </p:val>
                                        </p:tav>
                                      </p:tavLst>
                                    </p:anim>
                                    <p:anim calcmode="lin" valueType="num">
                                      <p:cBhvr>
                                        <p:cTn id="9" dur="1000" fill="hold"/>
                                        <p:tgtEl>
                                          <p:spTgt spid="3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9" presetClass="entr" presetSubtype="0"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 calcmode="lin" valueType="num">
                                      <p:cBhvr>
                                        <p:cTn id="13" dur="1000" fill="hold"/>
                                        <p:tgtEl>
                                          <p:spTgt spid="30"/>
                                        </p:tgtEl>
                                        <p:attrNameLst>
                                          <p:attrName>ppt_x</p:attrName>
                                        </p:attrNameLst>
                                      </p:cBhvr>
                                      <p:tavLst>
                                        <p:tav tm="0">
                                          <p:val>
                                            <p:strVal val="#ppt_x-.2"/>
                                          </p:val>
                                        </p:tav>
                                        <p:tav tm="100000">
                                          <p:val>
                                            <p:strVal val="#ppt_x"/>
                                          </p:val>
                                        </p:tav>
                                      </p:tavLst>
                                    </p:anim>
                                    <p:anim calcmode="lin" valueType="num">
                                      <p:cBhvr>
                                        <p:cTn id="14" dur="1000" fill="hold"/>
                                        <p:tgtEl>
                                          <p:spTgt spid="30"/>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0"/>
                                        </p:tgtEl>
                                      </p:cBhvr>
                                    </p:animEffect>
                                  </p:childTnLst>
                                </p:cTn>
                              </p:par>
                            </p:childTnLst>
                          </p:cTn>
                        </p:par>
                        <p:par>
                          <p:cTn id="16" fill="hold" nodeType="afterGroup">
                            <p:stCondLst>
                              <p:cond delay="2000"/>
                            </p:stCondLst>
                            <p:childTnLst>
                              <p:par>
                                <p:cTn id="17" presetID="29"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p:cTn id="19" dur="1000" fill="hold"/>
                                        <p:tgtEl>
                                          <p:spTgt spid="33"/>
                                        </p:tgtEl>
                                        <p:attrNameLst>
                                          <p:attrName>ppt_x</p:attrName>
                                        </p:attrNameLst>
                                      </p:cBhvr>
                                      <p:tavLst>
                                        <p:tav tm="0">
                                          <p:val>
                                            <p:strVal val="#ppt_x-.2"/>
                                          </p:val>
                                        </p:tav>
                                        <p:tav tm="100000">
                                          <p:val>
                                            <p:strVal val="#ppt_x"/>
                                          </p:val>
                                        </p:tav>
                                      </p:tavLst>
                                    </p:anim>
                                    <p:anim calcmode="lin" valueType="num">
                                      <p:cBhvr>
                                        <p:cTn id="20" dur="1000" fill="hold"/>
                                        <p:tgtEl>
                                          <p:spTgt spid="33"/>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3"/>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1000" fill="hold"/>
                                        <p:tgtEl>
                                          <p:spTgt spid="31"/>
                                        </p:tgtEl>
                                        <p:attrNameLst>
                                          <p:attrName>ppt_x</p:attrName>
                                        </p:attrNameLst>
                                      </p:cBhvr>
                                      <p:tavLst>
                                        <p:tav tm="0">
                                          <p:val>
                                            <p:strVal val="#ppt_x-.2"/>
                                          </p:val>
                                        </p:tav>
                                        <p:tav tm="100000">
                                          <p:val>
                                            <p:strVal val="#ppt_x"/>
                                          </p:val>
                                        </p:tav>
                                      </p:tavLst>
                                    </p:anim>
                                    <p:anim calcmode="lin" valueType="num">
                                      <p:cBhvr>
                                        <p:cTn id="25" dur="1000" fill="hold"/>
                                        <p:tgtEl>
                                          <p:spTgt spid="31"/>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1"/>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14">
                                            <p:txEl>
                                              <p:pRg st="0" end="0"/>
                                            </p:txEl>
                                          </p:spTgt>
                                        </p:tgtEl>
                                        <p:attrNameLst>
                                          <p:attrName>style.visibility</p:attrName>
                                        </p:attrNameLst>
                                      </p:cBhvr>
                                      <p:to>
                                        <p:strVal val="visible"/>
                                      </p:to>
                                    </p:set>
                                    <p:anim calcmode="lin" valueType="num">
                                      <p:cBhvr>
                                        <p:cTn id="31" dur="500" fill="hold"/>
                                        <p:tgtEl>
                                          <p:spTgt spid="1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14">
                                            <p:txEl>
                                              <p:pRg st="0" end="0"/>
                                            </p:txEl>
                                          </p:spTgt>
                                        </p:tgtEl>
                                        <p:attrNameLst>
                                          <p:attrName>ppt_h</p:attrName>
                                        </p:attrNameLst>
                                      </p:cBhvr>
                                      <p:tavLst>
                                        <p:tav tm="0">
                                          <p:val>
                                            <p:fltVal val="0"/>
                                          </p:val>
                                        </p:tav>
                                        <p:tav tm="100000">
                                          <p:val>
                                            <p:strVal val="#ppt_h"/>
                                          </p:val>
                                        </p:tav>
                                      </p:tavLst>
                                    </p:anim>
                                    <p:animEffect transition="in" filter="fade">
                                      <p:cBhvr>
                                        <p:cTn id="33" dur="500"/>
                                        <p:tgtEl>
                                          <p:spTgt spid="14">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iterate type="lt">
                                    <p:tmPct val="5000"/>
                                  </p:iterate>
                                  <p:childTnLst>
                                    <p:set>
                                      <p:cBhvr>
                                        <p:cTn id="37" dur="1" fill="hold">
                                          <p:stCondLst>
                                            <p:cond delay="0"/>
                                          </p:stCondLst>
                                        </p:cTn>
                                        <p:tgtEl>
                                          <p:spTgt spid="15"/>
                                        </p:tgtEl>
                                        <p:attrNameLst>
                                          <p:attrName>style.visibility</p:attrName>
                                        </p:attrNameLst>
                                      </p:cBhvr>
                                      <p:to>
                                        <p:strVal val="visible"/>
                                      </p:to>
                                    </p:set>
                                    <p:anim calcmode="lin" valueType="num">
                                      <p:cBhvr>
                                        <p:cTn id="38" dur="1000" fill="hold"/>
                                        <p:tgtEl>
                                          <p:spTgt spid="15"/>
                                        </p:tgtEl>
                                        <p:attrNameLst>
                                          <p:attrName>ppt_w</p:attrName>
                                        </p:attrNameLst>
                                      </p:cBhvr>
                                      <p:tavLst>
                                        <p:tav tm="0">
                                          <p:val>
                                            <p:fltVal val="0"/>
                                          </p:val>
                                        </p:tav>
                                        <p:tav tm="100000">
                                          <p:val>
                                            <p:strVal val="#ppt_w"/>
                                          </p:val>
                                        </p:tav>
                                      </p:tavLst>
                                    </p:anim>
                                    <p:anim calcmode="lin" valueType="num">
                                      <p:cBhvr>
                                        <p:cTn id="39" dur="1000" fill="hold"/>
                                        <p:tgtEl>
                                          <p:spTgt spid="15"/>
                                        </p:tgtEl>
                                        <p:attrNameLst>
                                          <p:attrName>ppt_h</p:attrName>
                                        </p:attrNameLst>
                                      </p:cBhvr>
                                      <p:tavLst>
                                        <p:tav tm="0">
                                          <p:val>
                                            <p:fltVal val="0"/>
                                          </p:val>
                                        </p:tav>
                                        <p:tav tm="100000">
                                          <p:val>
                                            <p:strVal val="#ppt_h"/>
                                          </p:val>
                                        </p:tav>
                                      </p:tavLst>
                                    </p:anim>
                                    <p:anim calcmode="lin" valueType="num">
                                      <p:cBhvr>
                                        <p:cTn id="40" dur="1000" fill="hold"/>
                                        <p:tgtEl>
                                          <p:spTgt spid="15"/>
                                        </p:tgtEl>
                                        <p:attrNameLst>
                                          <p:attrName>style.rotation</p:attrName>
                                        </p:attrNameLst>
                                      </p:cBhvr>
                                      <p:tavLst>
                                        <p:tav tm="0">
                                          <p:val>
                                            <p:fltVal val="90"/>
                                          </p:val>
                                        </p:tav>
                                        <p:tav tm="100000">
                                          <p:val>
                                            <p:fltVal val="0"/>
                                          </p:val>
                                        </p:tav>
                                      </p:tavLst>
                                    </p:anim>
                                    <p:animEffect transition="in" filter="fade">
                                      <p:cBhvr>
                                        <p:cTn id="41" dur="1000"/>
                                        <p:tgtEl>
                                          <p:spTgt spid="15"/>
                                        </p:tgtEl>
                                      </p:cBhvr>
                                    </p:animEffect>
                                  </p:childTnLst>
                                </p:cTn>
                              </p:par>
                            </p:childTnLst>
                          </p:cTn>
                        </p:par>
                        <p:par>
                          <p:cTn id="42" fill="hold">
                            <p:stCondLst>
                              <p:cond delay="2550"/>
                            </p:stCondLst>
                            <p:childTnLst>
                              <p:par>
                                <p:cTn id="43" presetID="29" presetClass="entr" presetSubtype="0" fill="hold" grpId="0" nodeType="after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p:cTn id="45" dur="1000" fill="hold"/>
                                        <p:tgtEl>
                                          <p:spTgt spid="17"/>
                                        </p:tgtEl>
                                        <p:attrNameLst>
                                          <p:attrName>ppt_x</p:attrName>
                                        </p:attrNameLst>
                                      </p:cBhvr>
                                      <p:tavLst>
                                        <p:tav tm="0">
                                          <p:val>
                                            <p:strVal val="#ppt_x-.2"/>
                                          </p:val>
                                        </p:tav>
                                        <p:tav tm="100000">
                                          <p:val>
                                            <p:strVal val="#ppt_x"/>
                                          </p:val>
                                        </p:tav>
                                      </p:tavLst>
                                    </p:anim>
                                    <p:anim calcmode="lin" valueType="num">
                                      <p:cBhvr>
                                        <p:cTn id="46"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7"/>
                                        </p:tgtEl>
                                      </p:cBhvr>
                                    </p:animEffect>
                                  </p:childTnLst>
                                </p:cTn>
                              </p:par>
                              <p:par>
                                <p:cTn id="48" presetID="29" presetClass="entr" presetSubtype="0"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p:cTn id="50" dur="1000" fill="hold"/>
                                        <p:tgtEl>
                                          <p:spTgt spid="16"/>
                                        </p:tgtEl>
                                        <p:attrNameLst>
                                          <p:attrName>ppt_x</p:attrName>
                                        </p:attrNameLst>
                                      </p:cBhvr>
                                      <p:tavLst>
                                        <p:tav tm="0">
                                          <p:val>
                                            <p:strVal val="#ppt_x-.2"/>
                                          </p:val>
                                        </p:tav>
                                        <p:tav tm="100000">
                                          <p:val>
                                            <p:strVal val="#ppt_x"/>
                                          </p:val>
                                        </p:tav>
                                      </p:tavLst>
                                    </p:anim>
                                    <p:anim calcmode="lin" valueType="num">
                                      <p:cBhvr>
                                        <p:cTn id="51"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6"/>
                                        </p:tgtEl>
                                      </p:cBhvr>
                                    </p:animEffect>
                                  </p:childTnLst>
                                </p:cTn>
                              </p:par>
                            </p:childTnLst>
                          </p:cTn>
                        </p:par>
                        <p:par>
                          <p:cTn id="53" fill="hold">
                            <p:stCondLst>
                              <p:cond delay="3550"/>
                            </p:stCondLst>
                            <p:childTnLst>
                              <p:par>
                                <p:cTn id="54" presetID="37" presetClass="entr" presetSubtype="0" fill="hold" grpId="0" nodeType="afterEffect">
                                  <p:stCondLst>
                                    <p:cond delay="0"/>
                                  </p:stCondLst>
                                  <p:childTnLst>
                                    <p:set>
                                      <p:cBhvr>
                                        <p:cTn id="55" dur="1" fill="hold">
                                          <p:stCondLst>
                                            <p:cond delay="0"/>
                                          </p:stCondLst>
                                        </p:cTn>
                                        <p:tgtEl>
                                          <p:spTgt spid="18"/>
                                        </p:tgtEl>
                                        <p:attrNameLst>
                                          <p:attrName>style.visibility</p:attrName>
                                        </p:attrNameLst>
                                      </p:cBhvr>
                                      <p:to>
                                        <p:strVal val="visible"/>
                                      </p:to>
                                    </p:set>
                                    <p:animEffect transition="in" filter="fade">
                                      <p:cBhvr>
                                        <p:cTn id="56" dur="3000"/>
                                        <p:tgtEl>
                                          <p:spTgt spid="18"/>
                                        </p:tgtEl>
                                      </p:cBhvr>
                                    </p:animEffect>
                                    <p:anim calcmode="lin" valueType="num">
                                      <p:cBhvr>
                                        <p:cTn id="57" dur="3000" fill="hold"/>
                                        <p:tgtEl>
                                          <p:spTgt spid="18"/>
                                        </p:tgtEl>
                                        <p:attrNameLst>
                                          <p:attrName>ppt_x</p:attrName>
                                        </p:attrNameLst>
                                      </p:cBhvr>
                                      <p:tavLst>
                                        <p:tav tm="0">
                                          <p:val>
                                            <p:strVal val="#ppt_x"/>
                                          </p:val>
                                        </p:tav>
                                        <p:tav tm="100000">
                                          <p:val>
                                            <p:strVal val="#ppt_x"/>
                                          </p:val>
                                        </p:tav>
                                      </p:tavLst>
                                    </p:anim>
                                    <p:anim calcmode="lin" valueType="num">
                                      <p:cBhvr>
                                        <p:cTn id="58" dur="2700" decel="100000" fill="hold"/>
                                        <p:tgtEl>
                                          <p:spTgt spid="18"/>
                                        </p:tgtEl>
                                        <p:attrNameLst>
                                          <p:attrName>ppt_y</p:attrName>
                                        </p:attrNameLst>
                                      </p:cBhvr>
                                      <p:tavLst>
                                        <p:tav tm="0">
                                          <p:val>
                                            <p:strVal val="#ppt_y+1"/>
                                          </p:val>
                                        </p:tav>
                                        <p:tav tm="100000">
                                          <p:val>
                                            <p:strVal val="#ppt_y-.03"/>
                                          </p:val>
                                        </p:tav>
                                      </p:tavLst>
                                    </p:anim>
                                    <p:anim calcmode="lin" valueType="num">
                                      <p:cBhvr>
                                        <p:cTn id="59" dur="300" accel="100000" fill="hold">
                                          <p:stCondLst>
                                            <p:cond delay="2700"/>
                                          </p:stCondLst>
                                        </p:cTn>
                                        <p:tgtEl>
                                          <p:spTgt spid="18"/>
                                        </p:tgtEl>
                                        <p:attrNameLst>
                                          <p:attrName>ppt_y</p:attrName>
                                        </p:attrNameLst>
                                      </p:cBhvr>
                                      <p:tavLst>
                                        <p:tav tm="0">
                                          <p:val>
                                            <p:strVal val="#ppt_y-.03"/>
                                          </p:val>
                                        </p:tav>
                                        <p:tav tm="100000">
                                          <p:val>
                                            <p:strVal val="#ppt_y"/>
                                          </p:val>
                                        </p:tav>
                                      </p:tavLst>
                                    </p:anim>
                                  </p:childTnLst>
                                </p:cTn>
                              </p:par>
                              <p:par>
                                <p:cTn id="60" presetID="37" presetClass="entr" presetSubtype="0" fill="hold" grpId="0" nodeType="with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3000"/>
                                        <p:tgtEl>
                                          <p:spTgt spid="19"/>
                                        </p:tgtEl>
                                      </p:cBhvr>
                                    </p:animEffect>
                                    <p:anim calcmode="lin" valueType="num">
                                      <p:cBhvr>
                                        <p:cTn id="63" dur="3000" fill="hold"/>
                                        <p:tgtEl>
                                          <p:spTgt spid="19"/>
                                        </p:tgtEl>
                                        <p:attrNameLst>
                                          <p:attrName>ppt_x</p:attrName>
                                        </p:attrNameLst>
                                      </p:cBhvr>
                                      <p:tavLst>
                                        <p:tav tm="0">
                                          <p:val>
                                            <p:strVal val="#ppt_x"/>
                                          </p:val>
                                        </p:tav>
                                        <p:tav tm="100000">
                                          <p:val>
                                            <p:strVal val="#ppt_x"/>
                                          </p:val>
                                        </p:tav>
                                      </p:tavLst>
                                    </p:anim>
                                    <p:anim calcmode="lin" valueType="num">
                                      <p:cBhvr>
                                        <p:cTn id="64" dur="2700" decel="100000" fill="hold"/>
                                        <p:tgtEl>
                                          <p:spTgt spid="19"/>
                                        </p:tgtEl>
                                        <p:attrNameLst>
                                          <p:attrName>ppt_y</p:attrName>
                                        </p:attrNameLst>
                                      </p:cBhvr>
                                      <p:tavLst>
                                        <p:tav tm="0">
                                          <p:val>
                                            <p:strVal val="#ppt_y+1"/>
                                          </p:val>
                                        </p:tav>
                                        <p:tav tm="100000">
                                          <p:val>
                                            <p:strVal val="#ppt_y-.03"/>
                                          </p:val>
                                        </p:tav>
                                      </p:tavLst>
                                    </p:anim>
                                    <p:anim calcmode="lin" valueType="num">
                                      <p:cBhvr>
                                        <p:cTn id="65" dur="300" accel="100000" fill="hold">
                                          <p:stCondLst>
                                            <p:cond delay="2700"/>
                                          </p:stCondLst>
                                        </p:cTn>
                                        <p:tgtEl>
                                          <p:spTgt spid="1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animBg="1"/>
      <p:bldP spid="33" grpId="0" animBg="1"/>
      <p:bldP spid="15" grpId="0"/>
      <p:bldP spid="16" grpId="0"/>
      <p:bldP spid="17" grpId="0" animBg="1"/>
      <p:bldP spid="18" grpId="0" animBg="1"/>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8" name="Text Box 8"/>
          <p:cNvSpPr txBox="1">
            <a:spLocks noChangeArrowheads="1"/>
          </p:cNvSpPr>
          <p:nvPr/>
        </p:nvSpPr>
        <p:spPr bwMode="auto">
          <a:xfrm>
            <a:off x="912125" y="2133302"/>
            <a:ext cx="10267666"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600" i="1" dirty="0">
                <a:solidFill>
                  <a:srgbClr val="0070C0"/>
                </a:solidFill>
                <a:latin typeface="Times New Roman" panose="02020603050405020304" pitchFamily="18" charset="0"/>
                <a:cs typeface="Times New Roman" panose="02020603050405020304" pitchFamily="18" charset="0"/>
              </a:rPr>
              <a:t>Người ta phải xây dựng đường dây cao thế để giảm công suất hao phí do tỏa nhiệt, giảm bớt khó khăn vì dây dẫn quá to và nặng.</a:t>
            </a:r>
          </a:p>
        </p:txBody>
      </p:sp>
      <p:sp>
        <p:nvSpPr>
          <p:cNvPr id="8" name="TextBox 7"/>
          <p:cNvSpPr txBox="1"/>
          <p:nvPr/>
        </p:nvSpPr>
        <p:spPr>
          <a:xfrm>
            <a:off x="982639" y="749702"/>
            <a:ext cx="10126639" cy="510778"/>
          </a:xfrm>
          <a:prstGeom prst="roundRect">
            <a:avLst/>
          </a:prstGeom>
          <a:noFill/>
          <a:ln>
            <a:solidFill>
              <a:srgbClr val="0070C0"/>
            </a:solidFill>
          </a:ln>
        </p:spPr>
        <p:txBody>
          <a:bodyPr wrap="square" rtlCol="0">
            <a:spAutoFit/>
          </a:bodyPr>
          <a:lstStyle/>
          <a:p>
            <a:pPr>
              <a:spcBef>
                <a:spcPct val="50000"/>
              </a:spcBef>
            </a:pPr>
            <a:r>
              <a:rPr lang="en-US" sz="2400" b="1" i="1" dirty="0">
                <a:latin typeface="Times New Roman" panose="02020603050405020304" pitchFamily="18" charset="0"/>
                <a:cs typeface="Times New Roman" pitchFamily="18" charset="0"/>
              </a:rPr>
              <a:t>C5. </a:t>
            </a:r>
            <a:r>
              <a:rPr lang="en-US" altLang="vi-VN" sz="2400" b="1" i="1" dirty="0">
                <a:latin typeface="Times New Roman" panose="02020603050405020304" pitchFamily="18" charset="0"/>
                <a:cs typeface="Times New Roman" panose="02020603050405020304" pitchFamily="18" charset="0"/>
              </a:rPr>
              <a:t>Trả lời câu hỏi nêu ra ở đầu bài học</a:t>
            </a:r>
          </a:p>
        </p:txBody>
      </p:sp>
      <p:sp>
        <p:nvSpPr>
          <p:cNvPr id="9" name="Text Box 21"/>
          <p:cNvSpPr txBox="1">
            <a:spLocks noChangeArrowheads="1"/>
          </p:cNvSpPr>
          <p:nvPr/>
        </p:nvSpPr>
        <p:spPr bwMode="auto">
          <a:xfrm>
            <a:off x="4432642" y="0"/>
            <a:ext cx="2937149" cy="674816"/>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eaLnBrk="1" hangingPunct="1"/>
            <a:r>
              <a:rPr lang="en-US" sz="2700" b="1" dirty="0">
                <a:solidFill>
                  <a:srgbClr val="CC00FF"/>
                </a:solidFill>
                <a:effectLst>
                  <a:outerShdw blurRad="38100" dist="38100" dir="2700000" algn="tl">
                    <a:srgbClr val="000000"/>
                  </a:outerShdw>
                </a:effectLst>
                <a:cs typeface="Arial" charset="0"/>
              </a:rPr>
              <a:t>VẬN DỤNG</a:t>
            </a:r>
            <a:endParaRPr lang="vi-VN" sz="2700" b="1" dirty="0">
              <a:solidFill>
                <a:srgbClr val="CC00FF"/>
              </a:solidFill>
              <a:effectLst>
                <a:outerShdw blurRad="38100" dist="38100" dir="2700000" algn="tl">
                  <a:srgbClr val="000000"/>
                </a:outerShdw>
              </a:effectLst>
              <a:cs typeface="Arial" charset="0"/>
            </a:endParaRPr>
          </a:p>
        </p:txBody>
      </p:sp>
      <p:sp>
        <p:nvSpPr>
          <p:cNvPr id="3" name="Rectangle 2"/>
          <p:cNvSpPr/>
          <p:nvPr/>
        </p:nvSpPr>
        <p:spPr>
          <a:xfrm>
            <a:off x="5347691" y="1335366"/>
            <a:ext cx="1144801" cy="461665"/>
          </a:xfrm>
          <a:prstGeom prst="rect">
            <a:avLst/>
          </a:prstGeom>
        </p:spPr>
        <p:txBody>
          <a:bodyPr wrap="none">
            <a:spAutoFit/>
          </a:bodyPr>
          <a:lstStyle/>
          <a:p>
            <a:r>
              <a:rPr lang="en-US" altLang="vi-VN" sz="2400" b="1" u="sng" dirty="0">
                <a:solidFill>
                  <a:srgbClr val="CC0000"/>
                </a:solidFill>
              </a:rPr>
              <a:t>Trả lời:</a:t>
            </a:r>
            <a:r>
              <a:rPr lang="en-US" altLang="vi-VN" sz="2400" b="1" u="sng" dirty="0">
                <a:solidFill>
                  <a:srgbClr val="000066"/>
                </a:solidFill>
              </a:rPr>
              <a:t> </a:t>
            </a:r>
            <a:endParaRPr lang="vi-VN" sz="2400" u="sng" dirty="0"/>
          </a:p>
        </p:txBody>
      </p:sp>
    </p:spTree>
    <p:extLst>
      <p:ext uri="{BB962C8B-B14F-4D97-AF65-F5344CB8AC3E}">
        <p14:creationId xmlns:p14="http://schemas.microsoft.com/office/powerpoint/2010/main" val="221082241"/>
      </p:ext>
    </p:extLst>
  </p:cSld>
  <p:clrMapOvr>
    <a:masterClrMapping/>
  </p:clrMapOvr>
  <p:transition spd="med">
    <p:pull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8"/>
                                        </p:tgtEl>
                                        <p:attrNameLst>
                                          <p:attrName>style.visibility</p:attrName>
                                        </p:attrNameLst>
                                      </p:cBhvr>
                                      <p:to>
                                        <p:strVal val="visible"/>
                                      </p:to>
                                    </p:set>
                                    <p:anim calcmode="lin" valueType="num">
                                      <p:cBhvr additive="base">
                                        <p:cTn id="7" dur="500" fill="hold"/>
                                        <p:tgtEl>
                                          <p:spTgt spid="25608"/>
                                        </p:tgtEl>
                                        <p:attrNameLst>
                                          <p:attrName>ppt_x</p:attrName>
                                        </p:attrNameLst>
                                      </p:cBhvr>
                                      <p:tavLst>
                                        <p:tav tm="0">
                                          <p:val>
                                            <p:strVal val="#ppt_x"/>
                                          </p:val>
                                        </p:tav>
                                        <p:tav tm="100000">
                                          <p:val>
                                            <p:strVal val="#ppt_x"/>
                                          </p:val>
                                        </p:tav>
                                      </p:tavLst>
                                    </p:anim>
                                    <p:anim calcmode="lin" valueType="num">
                                      <p:cBhvr additive="base">
                                        <p:cTn id="8" dur="500" fill="hold"/>
                                        <p:tgtEl>
                                          <p:spTgt spid="256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2106305" y="487908"/>
            <a:ext cx="8243887" cy="808038"/>
          </a:xfrm>
        </p:spPr>
        <p:txBody>
          <a:bodyPr/>
          <a:lstStyle/>
          <a:p>
            <a:pPr algn="ctr"/>
            <a:r>
              <a:rPr lang="en-US" b="1" dirty="0">
                <a:solidFill>
                  <a:srgbClr val="CC00FF"/>
                </a:solidFill>
                <a:latin typeface=".VnTime" pitchFamily="34" charset="0"/>
              </a:rPr>
              <a:t>Ghi nhí:</a:t>
            </a:r>
          </a:p>
        </p:txBody>
      </p:sp>
      <p:sp>
        <p:nvSpPr>
          <p:cNvPr id="253955" name="Rectangle 3"/>
          <p:cNvSpPr>
            <a:spLocks noGrp="1" noChangeArrowheads="1"/>
          </p:cNvSpPr>
          <p:nvPr>
            <p:ph type="body" idx="1"/>
          </p:nvPr>
        </p:nvSpPr>
        <p:spPr>
          <a:xfrm>
            <a:off x="1583140" y="1555254"/>
            <a:ext cx="9553433" cy="2975803"/>
          </a:xfrm>
          <a:noFill/>
          <a:ln>
            <a:noFill/>
          </a:ln>
        </p:spPr>
        <p:txBody>
          <a:bodyPr/>
          <a:lstStyle/>
          <a:p>
            <a:pPr algn="just">
              <a:buFontTx/>
              <a:buNone/>
            </a:pPr>
            <a:r>
              <a:rPr lang="en-US" b="1" i="1" dirty="0">
                <a:solidFill>
                  <a:srgbClr val="0070C0"/>
                </a:solidFill>
                <a:latin typeface="Times New Roman" panose="02020603050405020304" pitchFamily="18" charset="0"/>
                <a:cs typeface="Times New Roman" panose="02020603050405020304" pitchFamily="18" charset="0"/>
              </a:rPr>
              <a:t>* Khi truyền tải điện năng đi xa bằng đường dây dẫn sẽ có một phần điện năng hao phí do hiện tượng toả nhiệt trên đường dây.</a:t>
            </a:r>
          </a:p>
          <a:p>
            <a:pPr algn="just">
              <a:buFontTx/>
              <a:buNone/>
            </a:pPr>
            <a:r>
              <a:rPr lang="en-US" b="1" i="1" dirty="0">
                <a:solidFill>
                  <a:srgbClr val="0070C0"/>
                </a:solidFill>
                <a:latin typeface="Times New Roman" panose="02020603050405020304" pitchFamily="18" charset="0"/>
                <a:cs typeface="Times New Roman" panose="02020603050405020304" pitchFamily="18" charset="0"/>
              </a:rPr>
              <a:t>* Công suất hao phí do toả nhiệt trên đường dây tải điện tỉ lệ nghịch với bình phương hiệu điện thế đặt vào hai đầu đường dây.</a:t>
            </a:r>
          </a:p>
        </p:txBody>
      </p:sp>
    </p:spTree>
    <p:extLst>
      <p:ext uri="{BB962C8B-B14F-4D97-AF65-F5344CB8AC3E}">
        <p14:creationId xmlns:p14="http://schemas.microsoft.com/office/powerpoint/2010/main" val="37637268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animEffect transition="in" filter="checkerboard(across)">
                                      <p:cBhvr>
                                        <p:cTn id="7" dur="500"/>
                                        <p:tgtEl>
                                          <p:spTgt spid="2539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53955">
                                            <p:txEl>
                                              <p:pRg st="1" end="1"/>
                                            </p:txEl>
                                          </p:spTgt>
                                        </p:tgtEl>
                                        <p:attrNameLst>
                                          <p:attrName>style.visibility</p:attrName>
                                        </p:attrNameLst>
                                      </p:cBhvr>
                                      <p:to>
                                        <p:strVal val="visible"/>
                                      </p:to>
                                    </p:set>
                                    <p:animEffect transition="in" filter="diamond(in)">
                                      <p:cBhvr>
                                        <p:cTn id="12" dur="2000"/>
                                        <p:tgtEl>
                                          <p:spTgt spid="2539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10"/>
          <p:cNvGrpSpPr>
            <a:grpSpLocks/>
          </p:cNvGrpSpPr>
          <p:nvPr/>
        </p:nvGrpSpPr>
        <p:grpSpPr bwMode="auto">
          <a:xfrm>
            <a:off x="1624083" y="347206"/>
            <a:ext cx="9143999" cy="6503157"/>
            <a:chOff x="76" y="144"/>
            <a:chExt cx="5614" cy="3981"/>
          </a:xfrm>
        </p:grpSpPr>
        <p:sp>
          <p:nvSpPr>
            <p:cNvPr id="96267" name="AutoShape 211" descr="20%"/>
            <p:cNvSpPr>
              <a:spLocks noChangeArrowheads="1"/>
            </p:cNvSpPr>
            <p:nvPr/>
          </p:nvSpPr>
          <p:spPr bwMode="auto">
            <a:xfrm>
              <a:off x="144" y="192"/>
              <a:ext cx="5472" cy="3888"/>
            </a:xfrm>
            <a:prstGeom prst="roundRect">
              <a:avLst>
                <a:gd name="adj" fmla="val 16667"/>
              </a:avLst>
            </a:prstGeom>
            <a:pattFill prst="pct20">
              <a:fgClr>
                <a:schemeClr val="accent1"/>
              </a:fgClr>
              <a:bgClr>
                <a:schemeClr val="bg1"/>
              </a:bgClr>
            </a:pattFill>
            <a:ln w="9525">
              <a:solidFill>
                <a:schemeClr val="tx1"/>
              </a:solidFill>
              <a:round/>
              <a:headEnd/>
              <a:tailEnd/>
            </a:ln>
            <a:effectLst/>
          </p:spPr>
          <p:txBody>
            <a:bodyPr wrap="none" anchor="ctr"/>
            <a:lstStyle/>
            <a:p>
              <a:pPr>
                <a:defRPr/>
              </a:pPr>
              <a:endParaRPr lang="en-US" sz="2100">
                <a:latin typeface="+mj-lt"/>
                <a:cs typeface="Times New Roman" pitchFamily="18" charset="0"/>
              </a:endParaRPr>
            </a:p>
          </p:txBody>
        </p:sp>
        <p:grpSp>
          <p:nvGrpSpPr>
            <p:cNvPr id="18444" name="Group 212"/>
            <p:cNvGrpSpPr>
              <a:grpSpLocks/>
            </p:cNvGrpSpPr>
            <p:nvPr/>
          </p:nvGrpSpPr>
          <p:grpSpPr bwMode="auto">
            <a:xfrm>
              <a:off x="76" y="144"/>
              <a:ext cx="5614" cy="3981"/>
              <a:chOff x="52" y="432"/>
              <a:chExt cx="5614" cy="3981"/>
            </a:xfrm>
          </p:grpSpPr>
          <p:sp>
            <p:nvSpPr>
              <p:cNvPr id="96269" name="Freeform 213"/>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70" name="Freeform 214"/>
              <p:cNvSpPr>
                <a:spLocks/>
              </p:cNvSpPr>
              <p:nvPr/>
            </p:nvSpPr>
            <p:spPr bwMode="auto">
              <a:xfrm>
                <a:off x="52" y="564"/>
                <a:ext cx="294" cy="327"/>
              </a:xfrm>
              <a:custGeom>
                <a:avLst/>
                <a:gdLst>
                  <a:gd name="T0" fmla="*/ 26150 w 18"/>
                  <a:gd name="T1" fmla="*/ 7927 h 62"/>
                  <a:gd name="T2" fmla="*/ 17346 w 18"/>
                  <a:gd name="T3" fmla="*/ 8070 h 62"/>
                  <a:gd name="T4" fmla="*/ 34953 w 18"/>
                  <a:gd name="T5" fmla="*/ 7036 h 62"/>
                  <a:gd name="T6" fmla="*/ 21870 w 18"/>
                  <a:gd name="T7" fmla="*/ 5148 h 62"/>
                  <a:gd name="T8" fmla="*/ 30413 w 18"/>
                  <a:gd name="T9" fmla="*/ 3228 h 62"/>
                  <a:gd name="T10" fmla="*/ 4263 w 18"/>
                  <a:gd name="T11" fmla="*/ 2505 h 62"/>
                  <a:gd name="T12" fmla="*/ 21870 w 18"/>
                  <a:gd name="T13" fmla="*/ 1308 h 62"/>
                  <a:gd name="T14" fmla="*/ 39216 w 18"/>
                  <a:gd name="T15" fmla="*/ 2336 h 62"/>
                  <a:gd name="T16" fmla="*/ 21870 w 18"/>
                  <a:gd name="T17" fmla="*/ 1751 h 62"/>
                  <a:gd name="T18" fmla="*/ 39216 w 18"/>
                  <a:gd name="T19" fmla="*/ 2642 h 62"/>
                  <a:gd name="T20" fmla="*/ 65366 w 18"/>
                  <a:gd name="T21" fmla="*/ 0 h 62"/>
                  <a:gd name="T22" fmla="*/ 74170 w 18"/>
                  <a:gd name="T23" fmla="*/ 443 h 62"/>
                  <a:gd name="T24" fmla="*/ 43479 w 18"/>
                  <a:gd name="T25" fmla="*/ 2922 h 62"/>
                  <a:gd name="T26" fmla="*/ 30413 w 18"/>
                  <a:gd name="T27" fmla="*/ 4562 h 62"/>
                  <a:gd name="T28" fmla="*/ 48020 w 18"/>
                  <a:gd name="T29" fmla="*/ 5564 h 62"/>
                  <a:gd name="T30" fmla="*/ 56562 w 18"/>
                  <a:gd name="T31" fmla="*/ 5285 h 62"/>
                  <a:gd name="T32" fmla="*/ 52283 w 18"/>
                  <a:gd name="T33" fmla="*/ 5870 h 62"/>
                  <a:gd name="T34" fmla="*/ 26150 w 18"/>
                  <a:gd name="T35" fmla="*/ 5285 h 62"/>
                  <a:gd name="T36" fmla="*/ 17346 w 18"/>
                  <a:gd name="T37" fmla="*/ 8513 h 62"/>
                  <a:gd name="T38" fmla="*/ 21870 w 18"/>
                  <a:gd name="T39" fmla="*/ 7036 h 62"/>
                  <a:gd name="T40" fmla="*/ 26150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54"/>
                    </a:moveTo>
                    <a:cubicBezTo>
                      <a:pt x="4" y="50"/>
                      <a:pt x="2" y="54"/>
                      <a:pt x="4" y="55"/>
                    </a:cubicBezTo>
                    <a:cubicBezTo>
                      <a:pt x="7" y="57"/>
                      <a:pt x="9" y="55"/>
                      <a:pt x="8" y="48"/>
                    </a:cubicBezTo>
                    <a:cubicBezTo>
                      <a:pt x="8" y="42"/>
                      <a:pt x="6" y="39"/>
                      <a:pt x="5" y="35"/>
                    </a:cubicBezTo>
                    <a:cubicBezTo>
                      <a:pt x="4" y="30"/>
                      <a:pt x="4" y="25"/>
                      <a:pt x="7" y="22"/>
                    </a:cubicBezTo>
                    <a:cubicBezTo>
                      <a:pt x="5" y="22"/>
                      <a:pt x="2" y="22"/>
                      <a:pt x="1" y="17"/>
                    </a:cubicBezTo>
                    <a:cubicBezTo>
                      <a:pt x="1" y="13"/>
                      <a:pt x="2" y="9"/>
                      <a:pt x="5" y="9"/>
                    </a:cubicBezTo>
                    <a:cubicBezTo>
                      <a:pt x="9" y="9"/>
                      <a:pt x="11" y="14"/>
                      <a:pt x="9" y="16"/>
                    </a:cubicBezTo>
                    <a:cubicBezTo>
                      <a:pt x="7" y="19"/>
                      <a:pt x="3" y="16"/>
                      <a:pt x="5" y="12"/>
                    </a:cubicBezTo>
                    <a:cubicBezTo>
                      <a:pt x="0" y="16"/>
                      <a:pt x="5" y="22"/>
                      <a:pt x="9" y="18"/>
                    </a:cubicBezTo>
                    <a:cubicBezTo>
                      <a:pt x="13" y="16"/>
                      <a:pt x="16" y="5"/>
                      <a:pt x="15" y="0"/>
                    </a:cubicBezTo>
                    <a:cubicBezTo>
                      <a:pt x="16" y="1"/>
                      <a:pt x="16" y="2"/>
                      <a:pt x="17" y="3"/>
                    </a:cubicBezTo>
                    <a:cubicBezTo>
                      <a:pt x="18" y="5"/>
                      <a:pt x="13" y="18"/>
                      <a:pt x="10" y="20"/>
                    </a:cubicBezTo>
                    <a:cubicBezTo>
                      <a:pt x="7" y="22"/>
                      <a:pt x="6" y="24"/>
                      <a:pt x="7" y="31"/>
                    </a:cubicBezTo>
                    <a:cubicBezTo>
                      <a:pt x="7" y="34"/>
                      <a:pt x="9" y="39"/>
                      <a:pt x="11" y="38"/>
                    </a:cubicBezTo>
                    <a:cubicBezTo>
                      <a:pt x="10" y="37"/>
                      <a:pt x="12" y="35"/>
                      <a:pt x="13" y="36"/>
                    </a:cubicBezTo>
                    <a:cubicBezTo>
                      <a:pt x="14" y="36"/>
                      <a:pt x="14" y="40"/>
                      <a:pt x="12" y="40"/>
                    </a:cubicBezTo>
                    <a:cubicBezTo>
                      <a:pt x="10" y="40"/>
                      <a:pt x="8" y="38"/>
                      <a:pt x="6" y="36"/>
                    </a:cubicBezTo>
                    <a:cubicBezTo>
                      <a:pt x="11" y="40"/>
                      <a:pt x="12" y="62"/>
                      <a:pt x="4" y="58"/>
                    </a:cubicBezTo>
                    <a:cubicBezTo>
                      <a:pt x="0" y="56"/>
                      <a:pt x="1" y="49"/>
                      <a:pt x="5" y="48"/>
                    </a:cubicBezTo>
                    <a:cubicBezTo>
                      <a:pt x="7" y="48"/>
                      <a:pt x="8" y="54"/>
                      <a:pt x="6" y="5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1" name="Freeform 215"/>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72" name="Freeform 216"/>
              <p:cNvSpPr>
                <a:spLocks/>
              </p:cNvSpPr>
              <p:nvPr/>
            </p:nvSpPr>
            <p:spPr bwMode="auto">
              <a:xfrm>
                <a:off x="313" y="432"/>
                <a:ext cx="820" cy="153"/>
              </a:xfrm>
              <a:custGeom>
                <a:avLst/>
                <a:gdLst>
                  <a:gd name="T0" fmla="*/ 0 w 50"/>
                  <a:gd name="T1" fmla="*/ 3814 h 29"/>
                  <a:gd name="T2" fmla="*/ 56467 w 50"/>
                  <a:gd name="T3" fmla="*/ 2949 h 29"/>
                  <a:gd name="T4" fmla="*/ 30355 w 50"/>
                  <a:gd name="T5" fmla="*/ 2949 h 29"/>
                  <a:gd name="T6" fmla="*/ 86822 w 50"/>
                  <a:gd name="T7" fmla="*/ 723 h 29"/>
                  <a:gd name="T8" fmla="*/ 69523 w 50"/>
                  <a:gd name="T9" fmla="*/ 306 h 29"/>
                  <a:gd name="T10" fmla="*/ 95619 w 50"/>
                  <a:gd name="T11" fmla="*/ 723 h 29"/>
                  <a:gd name="T12" fmla="*/ 86822 w 50"/>
                  <a:gd name="T13" fmla="*/ 1752 h 29"/>
                  <a:gd name="T14" fmla="*/ 134771 w 50"/>
                  <a:gd name="T15" fmla="*/ 1614 h 29"/>
                  <a:gd name="T16" fmla="*/ 191238 w 50"/>
                  <a:gd name="T17" fmla="*/ 2643 h 29"/>
                  <a:gd name="T18" fmla="*/ 204277 w 50"/>
                  <a:gd name="T19" fmla="*/ 1477 h 29"/>
                  <a:gd name="T20" fmla="*/ 195497 w 50"/>
                  <a:gd name="T21" fmla="*/ 1920 h 29"/>
                  <a:gd name="T22" fmla="*/ 200018 w 50"/>
                  <a:gd name="T23" fmla="*/ 1029 h 29"/>
                  <a:gd name="T24" fmla="*/ 208553 w 50"/>
                  <a:gd name="T25" fmla="*/ 2200 h 29"/>
                  <a:gd name="T26" fmla="*/ 169402 w 50"/>
                  <a:gd name="T27" fmla="*/ 2786 h 29"/>
                  <a:gd name="T28" fmla="*/ 117455 w 50"/>
                  <a:gd name="T29" fmla="*/ 1752 h 29"/>
                  <a:gd name="T30" fmla="*/ 139030 w 50"/>
                  <a:gd name="T31" fmla="*/ 3229 h 29"/>
                  <a:gd name="T32" fmla="*/ 121715 w 50"/>
                  <a:gd name="T33" fmla="*/ 3229 h 29"/>
                  <a:gd name="T34" fmla="*/ 134771 w 50"/>
                  <a:gd name="T35" fmla="*/ 2949 h 29"/>
                  <a:gd name="T36" fmla="*/ 108675 w 50"/>
                  <a:gd name="T37" fmla="*/ 1752 h 29"/>
                  <a:gd name="T38" fmla="*/ 65247 w 50"/>
                  <a:gd name="T39" fmla="*/ 2643 h 29"/>
                  <a:gd name="T40" fmla="*/ 60727 w 50"/>
                  <a:gd name="T41" fmla="*/ 3366 h 29"/>
                  <a:gd name="T42" fmla="*/ 91359 w 50"/>
                  <a:gd name="T43" fmla="*/ 3366 h 29"/>
                  <a:gd name="T44" fmla="*/ 73783 w 50"/>
                  <a:gd name="T45" fmla="*/ 3366 h 29"/>
                  <a:gd name="T46" fmla="*/ 95619 w 50"/>
                  <a:gd name="T47" fmla="*/ 2786 h 29"/>
                  <a:gd name="T48" fmla="*/ 78303 w 50"/>
                  <a:gd name="T49" fmla="*/ 4258 h 29"/>
                  <a:gd name="T50" fmla="*/ 56467 w 50"/>
                  <a:gd name="T51" fmla="*/ 3229 h 29"/>
                  <a:gd name="T52" fmla="*/ 4260 w 50"/>
                  <a:gd name="T53" fmla="*/ 4120 h 29"/>
                  <a:gd name="T54" fmla="*/ 0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26"/>
                    </a:moveTo>
                    <a:cubicBezTo>
                      <a:pt x="4" y="26"/>
                      <a:pt x="11" y="23"/>
                      <a:pt x="13" y="20"/>
                    </a:cubicBezTo>
                    <a:lnTo>
                      <a:pt x="7" y="20"/>
                    </a:lnTo>
                    <a:cubicBezTo>
                      <a:pt x="12" y="19"/>
                      <a:pt x="23" y="13"/>
                      <a:pt x="20" y="5"/>
                    </a:cubicBezTo>
                    <a:cubicBezTo>
                      <a:pt x="18" y="11"/>
                      <a:pt x="14" y="5"/>
                      <a:pt x="16" y="2"/>
                    </a:cubicBezTo>
                    <a:cubicBezTo>
                      <a:pt x="17" y="0"/>
                      <a:pt x="21" y="1"/>
                      <a:pt x="22" y="5"/>
                    </a:cubicBezTo>
                    <a:cubicBezTo>
                      <a:pt x="22" y="8"/>
                      <a:pt x="22" y="10"/>
                      <a:pt x="20" y="12"/>
                    </a:cubicBezTo>
                    <a:cubicBezTo>
                      <a:pt x="23" y="10"/>
                      <a:pt x="27" y="8"/>
                      <a:pt x="31" y="11"/>
                    </a:cubicBezTo>
                    <a:cubicBezTo>
                      <a:pt x="36" y="13"/>
                      <a:pt x="38" y="20"/>
                      <a:pt x="44" y="18"/>
                    </a:cubicBezTo>
                    <a:cubicBezTo>
                      <a:pt x="47" y="16"/>
                      <a:pt x="48" y="13"/>
                      <a:pt x="47" y="10"/>
                    </a:cubicBezTo>
                    <a:cubicBezTo>
                      <a:pt x="47" y="13"/>
                      <a:pt x="46" y="13"/>
                      <a:pt x="45" y="13"/>
                    </a:cubicBezTo>
                    <a:cubicBezTo>
                      <a:pt x="42" y="12"/>
                      <a:pt x="43" y="6"/>
                      <a:pt x="46" y="7"/>
                    </a:cubicBezTo>
                    <a:cubicBezTo>
                      <a:pt x="48" y="8"/>
                      <a:pt x="50" y="11"/>
                      <a:pt x="48" y="15"/>
                    </a:cubicBezTo>
                    <a:cubicBezTo>
                      <a:pt x="47" y="20"/>
                      <a:pt x="44" y="21"/>
                      <a:pt x="39" y="19"/>
                    </a:cubicBezTo>
                    <a:cubicBezTo>
                      <a:pt x="36" y="17"/>
                      <a:pt x="31" y="11"/>
                      <a:pt x="27" y="12"/>
                    </a:cubicBezTo>
                    <a:cubicBezTo>
                      <a:pt x="29" y="14"/>
                      <a:pt x="33" y="16"/>
                      <a:pt x="32" y="22"/>
                    </a:cubicBezTo>
                    <a:cubicBezTo>
                      <a:pt x="31" y="25"/>
                      <a:pt x="29" y="24"/>
                      <a:pt x="28" y="22"/>
                    </a:cubicBezTo>
                    <a:cubicBezTo>
                      <a:pt x="28" y="20"/>
                      <a:pt x="30" y="18"/>
                      <a:pt x="31" y="20"/>
                    </a:cubicBezTo>
                    <a:cubicBezTo>
                      <a:pt x="31" y="17"/>
                      <a:pt x="27" y="12"/>
                      <a:pt x="25" y="12"/>
                    </a:cubicBezTo>
                    <a:cubicBezTo>
                      <a:pt x="21" y="12"/>
                      <a:pt x="19" y="15"/>
                      <a:pt x="15" y="18"/>
                    </a:cubicBezTo>
                    <a:cubicBezTo>
                      <a:pt x="14" y="20"/>
                      <a:pt x="13" y="21"/>
                      <a:pt x="14" y="23"/>
                    </a:cubicBezTo>
                    <a:cubicBezTo>
                      <a:pt x="14" y="29"/>
                      <a:pt x="23" y="28"/>
                      <a:pt x="21" y="23"/>
                    </a:cubicBezTo>
                    <a:cubicBezTo>
                      <a:pt x="21" y="26"/>
                      <a:pt x="17" y="24"/>
                      <a:pt x="17" y="23"/>
                    </a:cubicBezTo>
                    <a:cubicBezTo>
                      <a:pt x="17" y="20"/>
                      <a:pt x="19" y="17"/>
                      <a:pt x="22" y="19"/>
                    </a:cubicBezTo>
                    <a:cubicBezTo>
                      <a:pt x="25" y="24"/>
                      <a:pt x="22" y="29"/>
                      <a:pt x="18" y="29"/>
                    </a:cubicBezTo>
                    <a:cubicBezTo>
                      <a:pt x="15" y="29"/>
                      <a:pt x="13" y="27"/>
                      <a:pt x="13" y="22"/>
                    </a:cubicBezTo>
                    <a:cubicBezTo>
                      <a:pt x="10" y="26"/>
                      <a:pt x="5" y="27"/>
                      <a:pt x="1" y="28"/>
                    </a:cubicBezTo>
                    <a:cubicBezTo>
                      <a:pt x="1" y="27"/>
                      <a:pt x="1" y="27"/>
                      <a:pt x="0" y="26"/>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3" name="Freeform 217"/>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4" name="Freeform 218"/>
              <p:cNvSpPr>
                <a:spLocks/>
              </p:cNvSpPr>
              <p:nvPr/>
            </p:nvSpPr>
            <p:spPr bwMode="auto">
              <a:xfrm>
                <a:off x="117" y="564"/>
                <a:ext cx="147" cy="42"/>
              </a:xfrm>
              <a:custGeom>
                <a:avLst/>
                <a:gdLst>
                  <a:gd name="T0" fmla="*/ 39216 w 9"/>
                  <a:gd name="T1" fmla="*/ 441 h 8"/>
                  <a:gd name="T2" fmla="*/ 4263 w 9"/>
                  <a:gd name="T3" fmla="*/ 1019 h 8"/>
                  <a:gd name="T4" fmla="*/ 4263 w 9"/>
                  <a:gd name="T5" fmla="*/ 441 h 8"/>
                  <a:gd name="T6" fmla="*/ 39216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3"/>
                    </a:moveTo>
                    <a:cubicBezTo>
                      <a:pt x="8" y="6"/>
                      <a:pt x="3" y="8"/>
                      <a:pt x="1" y="7"/>
                    </a:cubicBezTo>
                    <a:cubicBezTo>
                      <a:pt x="0" y="6"/>
                      <a:pt x="0" y="4"/>
                      <a:pt x="1" y="3"/>
                    </a:cubicBezTo>
                    <a:cubicBezTo>
                      <a:pt x="4" y="0"/>
                      <a:pt x="8" y="2"/>
                      <a:pt x="9"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5" name="Freeform 219"/>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6" name="Freeform 220"/>
              <p:cNvSpPr>
                <a:spLocks/>
              </p:cNvSpPr>
              <p:nvPr/>
            </p:nvSpPr>
            <p:spPr bwMode="auto">
              <a:xfrm>
                <a:off x="313" y="490"/>
                <a:ext cx="98" cy="63"/>
              </a:xfrm>
              <a:custGeom>
                <a:avLst/>
                <a:gdLst>
                  <a:gd name="T0" fmla="*/ 8804 w 6"/>
                  <a:gd name="T1" fmla="*/ 1738 h 12"/>
                  <a:gd name="T2" fmla="*/ 26150 w 6"/>
                  <a:gd name="T3" fmla="*/ 441 h 12"/>
                  <a:gd name="T4" fmla="*/ 13067 w 6"/>
                  <a:gd name="T5" fmla="*/ 137 h 12"/>
                  <a:gd name="T6" fmla="*/ 8804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12"/>
                    </a:moveTo>
                    <a:cubicBezTo>
                      <a:pt x="4" y="12"/>
                      <a:pt x="6" y="6"/>
                      <a:pt x="6" y="3"/>
                    </a:cubicBezTo>
                    <a:cubicBezTo>
                      <a:pt x="5" y="0"/>
                      <a:pt x="4" y="0"/>
                      <a:pt x="3" y="1"/>
                    </a:cubicBezTo>
                    <a:cubicBezTo>
                      <a:pt x="0" y="5"/>
                      <a:pt x="1" y="10"/>
                      <a:pt x="2"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7" name="Freeform 221"/>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78" name="Freeform 222"/>
              <p:cNvSpPr>
                <a:spLocks/>
              </p:cNvSpPr>
              <p:nvPr/>
            </p:nvSpPr>
            <p:spPr bwMode="auto">
              <a:xfrm>
                <a:off x="248" y="490"/>
                <a:ext cx="49" cy="48"/>
              </a:xfrm>
              <a:custGeom>
                <a:avLst/>
                <a:gdLst>
                  <a:gd name="T0" fmla="*/ 8804 w 3"/>
                  <a:gd name="T1" fmla="*/ 1365 h 9"/>
                  <a:gd name="T2" fmla="*/ 8804 w 3"/>
                  <a:gd name="T3" fmla="*/ 144 h 9"/>
                  <a:gd name="T4" fmla="*/ 0 w 3"/>
                  <a:gd name="T5" fmla="*/ 144 h 9"/>
                  <a:gd name="T6" fmla="*/ 8804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9"/>
                    </a:moveTo>
                    <a:cubicBezTo>
                      <a:pt x="3" y="8"/>
                      <a:pt x="3" y="3"/>
                      <a:pt x="2" y="1"/>
                    </a:cubicBezTo>
                    <a:cubicBezTo>
                      <a:pt x="1" y="0"/>
                      <a:pt x="1" y="0"/>
                      <a:pt x="0" y="1"/>
                    </a:cubicBezTo>
                    <a:cubicBezTo>
                      <a:pt x="0" y="5"/>
                      <a:pt x="1" y="8"/>
                      <a:pt x="2"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79" name="Freeform 223"/>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0" name="Freeform 224"/>
              <p:cNvSpPr>
                <a:spLocks/>
              </p:cNvSpPr>
              <p:nvPr/>
            </p:nvSpPr>
            <p:spPr bwMode="auto">
              <a:xfrm>
                <a:off x="117" y="538"/>
                <a:ext cx="115" cy="31"/>
              </a:xfrm>
              <a:custGeom>
                <a:avLst/>
                <a:gdLst>
                  <a:gd name="T0" fmla="*/ 31034 w 7"/>
                  <a:gd name="T1" fmla="*/ 429 h 6"/>
                  <a:gd name="T2" fmla="*/ 4321 w 7"/>
                  <a:gd name="T3" fmla="*/ 134 h 6"/>
                  <a:gd name="T4" fmla="*/ 4321 w 7"/>
                  <a:gd name="T5" fmla="*/ 429 h 6"/>
                  <a:gd name="T6" fmla="*/ 31034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1"/>
                      <a:pt x="3" y="0"/>
                      <a:pt x="1" y="1"/>
                    </a:cubicBezTo>
                    <a:cubicBezTo>
                      <a:pt x="0" y="2"/>
                      <a:pt x="0" y="3"/>
                      <a:pt x="1" y="3"/>
                    </a:cubicBezTo>
                    <a:cubicBezTo>
                      <a:pt x="3" y="6"/>
                      <a:pt x="6" y="5"/>
                      <a:pt x="7"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1" name="Freeform 225"/>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2" name="Freeform 226"/>
              <p:cNvSpPr>
                <a:spLocks/>
              </p:cNvSpPr>
              <p:nvPr/>
            </p:nvSpPr>
            <p:spPr bwMode="auto">
              <a:xfrm>
                <a:off x="150" y="495"/>
                <a:ext cx="147" cy="74"/>
              </a:xfrm>
              <a:custGeom>
                <a:avLst/>
                <a:gdLst>
                  <a:gd name="T0" fmla="*/ 39216 w 9"/>
                  <a:gd name="T1" fmla="*/ 2067 h 14"/>
                  <a:gd name="T2" fmla="*/ 0 w 9"/>
                  <a:gd name="T3" fmla="*/ 449 h 14"/>
                  <a:gd name="T4" fmla="*/ 8804 w 9"/>
                  <a:gd name="T5" fmla="*/ 0 h 14"/>
                  <a:gd name="T6" fmla="*/ 39216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14"/>
                    </a:moveTo>
                    <a:cubicBezTo>
                      <a:pt x="6" y="14"/>
                      <a:pt x="1" y="7"/>
                      <a:pt x="0" y="3"/>
                    </a:cubicBezTo>
                    <a:cubicBezTo>
                      <a:pt x="0" y="0"/>
                      <a:pt x="1" y="0"/>
                      <a:pt x="2" y="0"/>
                    </a:cubicBezTo>
                    <a:cubicBezTo>
                      <a:pt x="7" y="3"/>
                      <a:pt x="9" y="11"/>
                      <a:pt x="9" y="1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3" name="Freeform 227"/>
              <p:cNvSpPr>
                <a:spLocks/>
              </p:cNvSpPr>
              <p:nvPr/>
            </p:nvSpPr>
            <p:spPr bwMode="auto">
              <a:xfrm>
                <a:off x="264" y="559"/>
                <a:ext cx="114" cy="38"/>
              </a:xfrm>
              <a:custGeom>
                <a:avLst/>
                <a:gdLst>
                  <a:gd name="T0" fmla="*/ 0 w 7"/>
                  <a:gd name="T1" fmla="*/ 578 h 8"/>
                  <a:gd name="T2" fmla="*/ 21481 w 7"/>
                  <a:gd name="T3" fmla="*/ 0 h 8"/>
                  <a:gd name="T4" fmla="*/ 0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8"/>
                      <a:pt x="7" y="5"/>
                      <a:pt x="5" y="0"/>
                    </a:cubicBezTo>
                    <a:cubicBezTo>
                      <a:pt x="3" y="1"/>
                      <a:pt x="2" y="3"/>
                      <a:pt x="0"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4" name="Freeform 228"/>
              <p:cNvSpPr>
                <a:spLocks noEditPoints="1"/>
              </p:cNvSpPr>
              <p:nvPr/>
            </p:nvSpPr>
            <p:spPr bwMode="auto">
              <a:xfrm>
                <a:off x="248" y="553"/>
                <a:ext cx="114" cy="43"/>
              </a:xfrm>
              <a:custGeom>
                <a:avLst/>
                <a:gdLst>
                  <a:gd name="T0" fmla="*/ 8745 w 7"/>
                  <a:gd name="T1" fmla="*/ 779 h 8"/>
                  <a:gd name="T2" fmla="*/ 17247 w 7"/>
                  <a:gd name="T3" fmla="*/ 925 h 8"/>
                  <a:gd name="T4" fmla="*/ 12996 w 7"/>
                  <a:gd name="T5" fmla="*/ 1242 h 8"/>
                  <a:gd name="T6" fmla="*/ 4251 w 7"/>
                  <a:gd name="T7" fmla="*/ 925 h 8"/>
                  <a:gd name="T8" fmla="*/ 8745 w 7"/>
                  <a:gd name="T9" fmla="*/ 779 h 8"/>
                  <a:gd name="T10" fmla="*/ 17247 w 7"/>
                  <a:gd name="T11" fmla="*/ 925 h 8"/>
                  <a:gd name="T12" fmla="*/ 17247 w 7"/>
                  <a:gd name="T13" fmla="*/ 925 h 8"/>
                  <a:gd name="T14" fmla="*/ 21481 w 7"/>
                  <a:gd name="T15" fmla="*/ 1242 h 8"/>
                  <a:gd name="T16" fmla="*/ 12996 w 7"/>
                  <a:gd name="T17" fmla="*/ 1242 h 8"/>
                  <a:gd name="T18" fmla="*/ 17247 w 7"/>
                  <a:gd name="T19" fmla="*/ 925 h 8"/>
                  <a:gd name="T20" fmla="*/ 17247 w 7"/>
                  <a:gd name="T21" fmla="*/ 925 h 8"/>
                  <a:gd name="T22" fmla="*/ 21481 w 7"/>
                  <a:gd name="T23" fmla="*/ 925 h 8"/>
                  <a:gd name="T24" fmla="*/ 25992 w 7"/>
                  <a:gd name="T25" fmla="*/ 925 h 8"/>
                  <a:gd name="T26" fmla="*/ 21481 w 7"/>
                  <a:gd name="T27" fmla="*/ 1242 h 8"/>
                  <a:gd name="T28" fmla="*/ 17247 w 7"/>
                  <a:gd name="T29" fmla="*/ 925 h 8"/>
                  <a:gd name="T30" fmla="*/ 21481 w 7"/>
                  <a:gd name="T31" fmla="*/ 925 h 8"/>
                  <a:gd name="T32" fmla="*/ 21481 w 7"/>
                  <a:gd name="T33" fmla="*/ 925 h 8"/>
                  <a:gd name="T34" fmla="*/ 25992 w 7"/>
                  <a:gd name="T35" fmla="*/ 925 h 8"/>
                  <a:gd name="T36" fmla="*/ 21481 w 7"/>
                  <a:gd name="T37" fmla="*/ 925 h 8"/>
                  <a:gd name="T38" fmla="*/ 21481 w 7"/>
                  <a:gd name="T39" fmla="*/ 925 h 8"/>
                  <a:gd name="T40" fmla="*/ 21481 w 7"/>
                  <a:gd name="T41" fmla="*/ 145 h 8"/>
                  <a:gd name="T42" fmla="*/ 25992 w 7"/>
                  <a:gd name="T43" fmla="*/ 145 h 8"/>
                  <a:gd name="T44" fmla="*/ 25992 w 7"/>
                  <a:gd name="T45" fmla="*/ 925 h 8"/>
                  <a:gd name="T46" fmla="*/ 21481 w 7"/>
                  <a:gd name="T47" fmla="*/ 925 h 8"/>
                  <a:gd name="T48" fmla="*/ 21481 w 7"/>
                  <a:gd name="T49" fmla="*/ 0 h 8"/>
                  <a:gd name="T50" fmla="*/ 25992 w 7"/>
                  <a:gd name="T51" fmla="*/ 0 h 8"/>
                  <a:gd name="T52" fmla="*/ 25992 w 7"/>
                  <a:gd name="T53" fmla="*/ 145 h 8"/>
                  <a:gd name="T54" fmla="*/ 25992 w 7"/>
                  <a:gd name="T55" fmla="*/ 145 h 8"/>
                  <a:gd name="T56" fmla="*/ 21481 w 7"/>
                  <a:gd name="T57" fmla="*/ 0 h 8"/>
                  <a:gd name="T58" fmla="*/ 25992 w 7"/>
                  <a:gd name="T59" fmla="*/ 145 h 8"/>
                  <a:gd name="T60" fmla="*/ 17247 w 7"/>
                  <a:gd name="T61" fmla="*/ 634 h 8"/>
                  <a:gd name="T62" fmla="*/ 12996 w 7"/>
                  <a:gd name="T63" fmla="*/ 317 h 8"/>
                  <a:gd name="T64" fmla="*/ 21481 w 7"/>
                  <a:gd name="T65" fmla="*/ 0 h 8"/>
                  <a:gd name="T66" fmla="*/ 25992 w 7"/>
                  <a:gd name="T67" fmla="*/ 145 h 8"/>
                  <a:gd name="T68" fmla="*/ 17247 w 7"/>
                  <a:gd name="T69" fmla="*/ 634 h 8"/>
                  <a:gd name="T70" fmla="*/ 4251 w 7"/>
                  <a:gd name="T71" fmla="*/ 925 h 8"/>
                  <a:gd name="T72" fmla="*/ 4251 w 7"/>
                  <a:gd name="T73" fmla="*/ 779 h 8"/>
                  <a:gd name="T74" fmla="*/ 12996 w 7"/>
                  <a:gd name="T75" fmla="*/ 317 h 8"/>
                  <a:gd name="T76" fmla="*/ 17247 w 7"/>
                  <a:gd name="T77" fmla="*/ 634 h 8"/>
                  <a:gd name="T78" fmla="*/ 4251 w 7"/>
                  <a:gd name="T79" fmla="*/ 925 h 8"/>
                  <a:gd name="T80" fmla="*/ 0 w 7"/>
                  <a:gd name="T81" fmla="*/ 779 h 8"/>
                  <a:gd name="T82" fmla="*/ 4251 w 7"/>
                  <a:gd name="T83" fmla="*/ 779 h 8"/>
                  <a:gd name="T84" fmla="*/ 4251 w 7"/>
                  <a:gd name="T85" fmla="*/ 779 h 8"/>
                  <a:gd name="T86" fmla="*/ 4251 w 7"/>
                  <a:gd name="T87" fmla="*/ 92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2" y="5"/>
                    </a:moveTo>
                    <a:cubicBezTo>
                      <a:pt x="2" y="6"/>
                      <a:pt x="3" y="6"/>
                      <a:pt x="4" y="6"/>
                    </a:cubicBezTo>
                    <a:lnTo>
                      <a:pt x="3" y="8"/>
                    </a:lnTo>
                    <a:cubicBezTo>
                      <a:pt x="2" y="8"/>
                      <a:pt x="1" y="7"/>
                      <a:pt x="1" y="6"/>
                    </a:cubicBezTo>
                    <a:lnTo>
                      <a:pt x="2" y="5"/>
                    </a:lnTo>
                    <a:close/>
                    <a:moveTo>
                      <a:pt x="4" y="6"/>
                    </a:moveTo>
                    <a:cubicBezTo>
                      <a:pt x="4" y="7"/>
                      <a:pt x="4" y="6"/>
                      <a:pt x="4" y="6"/>
                    </a:cubicBezTo>
                    <a:lnTo>
                      <a:pt x="5" y="8"/>
                    </a:lnTo>
                    <a:cubicBezTo>
                      <a:pt x="4" y="8"/>
                      <a:pt x="4" y="8"/>
                      <a:pt x="3" y="8"/>
                    </a:cubicBezTo>
                    <a:lnTo>
                      <a:pt x="4" y="6"/>
                    </a:lnTo>
                    <a:close/>
                    <a:moveTo>
                      <a:pt x="4" y="6"/>
                    </a:moveTo>
                    <a:cubicBezTo>
                      <a:pt x="5" y="6"/>
                      <a:pt x="5" y="6"/>
                      <a:pt x="5" y="6"/>
                    </a:cubicBezTo>
                    <a:lnTo>
                      <a:pt x="6" y="6"/>
                    </a:lnTo>
                    <a:cubicBezTo>
                      <a:pt x="6" y="7"/>
                      <a:pt x="5" y="7"/>
                      <a:pt x="5" y="8"/>
                    </a:cubicBezTo>
                    <a:lnTo>
                      <a:pt x="4" y="6"/>
                    </a:lnTo>
                    <a:close/>
                    <a:moveTo>
                      <a:pt x="5" y="6"/>
                    </a:moveTo>
                    <a:lnTo>
                      <a:pt x="5" y="6"/>
                    </a:lnTo>
                    <a:lnTo>
                      <a:pt x="6" y="6"/>
                    </a:lnTo>
                    <a:lnTo>
                      <a:pt x="5" y="6"/>
                    </a:lnTo>
                    <a:close/>
                    <a:moveTo>
                      <a:pt x="5" y="6"/>
                    </a:moveTo>
                    <a:cubicBezTo>
                      <a:pt x="6" y="5"/>
                      <a:pt x="6" y="3"/>
                      <a:pt x="5" y="1"/>
                    </a:cubicBezTo>
                    <a:lnTo>
                      <a:pt x="6" y="1"/>
                    </a:lnTo>
                    <a:cubicBezTo>
                      <a:pt x="7" y="3"/>
                      <a:pt x="7" y="5"/>
                      <a:pt x="6" y="6"/>
                    </a:cubicBezTo>
                    <a:lnTo>
                      <a:pt x="5" y="6"/>
                    </a:lnTo>
                    <a:close/>
                    <a:moveTo>
                      <a:pt x="5" y="0"/>
                    </a:moveTo>
                    <a:lnTo>
                      <a:pt x="6" y="0"/>
                    </a:lnTo>
                    <a:lnTo>
                      <a:pt x="6" y="1"/>
                    </a:lnTo>
                    <a:lnTo>
                      <a:pt x="5" y="0"/>
                    </a:lnTo>
                    <a:close/>
                    <a:moveTo>
                      <a:pt x="6" y="1"/>
                    </a:moveTo>
                    <a:cubicBezTo>
                      <a:pt x="5" y="2"/>
                      <a:pt x="4" y="3"/>
                      <a:pt x="4" y="4"/>
                    </a:cubicBezTo>
                    <a:lnTo>
                      <a:pt x="3" y="2"/>
                    </a:lnTo>
                    <a:cubicBezTo>
                      <a:pt x="4" y="2"/>
                      <a:pt x="4" y="1"/>
                      <a:pt x="5" y="0"/>
                    </a:cubicBezTo>
                    <a:lnTo>
                      <a:pt x="6" y="1"/>
                    </a:lnTo>
                    <a:close/>
                    <a:moveTo>
                      <a:pt x="4" y="4"/>
                    </a:moveTo>
                    <a:cubicBezTo>
                      <a:pt x="3" y="4"/>
                      <a:pt x="2" y="5"/>
                      <a:pt x="1" y="6"/>
                    </a:cubicBezTo>
                    <a:lnTo>
                      <a:pt x="1" y="5"/>
                    </a:lnTo>
                    <a:cubicBezTo>
                      <a:pt x="2" y="4"/>
                      <a:pt x="2" y="3"/>
                      <a:pt x="3" y="2"/>
                    </a:cubicBezTo>
                    <a:lnTo>
                      <a:pt x="4" y="4"/>
                    </a:lnTo>
                    <a:close/>
                    <a:moveTo>
                      <a:pt x="1" y="6"/>
                    </a:moveTo>
                    <a:lnTo>
                      <a:pt x="0" y="5"/>
                    </a:lnTo>
                    <a:lnTo>
                      <a:pt x="1" y="5"/>
                    </a:lnTo>
                    <a:lnTo>
                      <a:pt x="1" y="6"/>
                    </a:lnTo>
                    <a:close/>
                  </a:path>
                </a:pathLst>
              </a:custGeom>
              <a:solidFill>
                <a:srgbClr val="340E70"/>
              </a:solidFill>
              <a:ln>
                <a:noFill/>
              </a:ln>
            </p:spPr>
            <p:txBody>
              <a:bodyPr/>
              <a:lstStyle/>
              <a:p>
                <a:pPr>
                  <a:defRPr/>
                </a:pPr>
                <a:endParaRPr lang="en-US" sz="1050">
                  <a:latin typeface="+mj-lt"/>
                  <a:cs typeface="Arial" charset="0"/>
                </a:endParaRPr>
              </a:p>
            </p:txBody>
          </p:sp>
          <p:sp>
            <p:nvSpPr>
              <p:cNvPr id="96285" name="Freeform 229"/>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6" name="Freeform 230"/>
              <p:cNvSpPr>
                <a:spLocks/>
              </p:cNvSpPr>
              <p:nvPr/>
            </p:nvSpPr>
            <p:spPr bwMode="auto">
              <a:xfrm>
                <a:off x="264" y="627"/>
                <a:ext cx="98" cy="64"/>
              </a:xfrm>
              <a:custGeom>
                <a:avLst/>
                <a:gdLst>
                  <a:gd name="T0" fmla="*/ 21870 w 6"/>
                  <a:gd name="T1" fmla="*/ 0 h 12"/>
                  <a:gd name="T2" fmla="*/ 0 w 6"/>
                  <a:gd name="T3" fmla="*/ 1365 h 12"/>
                  <a:gd name="T4" fmla="*/ 13067 w 6"/>
                  <a:gd name="T5" fmla="*/ 1680 h 12"/>
                  <a:gd name="T6" fmla="*/ 21870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0"/>
                    </a:moveTo>
                    <a:cubicBezTo>
                      <a:pt x="2" y="0"/>
                      <a:pt x="0" y="6"/>
                      <a:pt x="0" y="9"/>
                    </a:cubicBezTo>
                    <a:cubicBezTo>
                      <a:pt x="1" y="12"/>
                      <a:pt x="2" y="12"/>
                      <a:pt x="3" y="11"/>
                    </a:cubicBezTo>
                    <a:cubicBezTo>
                      <a:pt x="6" y="7"/>
                      <a:pt x="6" y="2"/>
                      <a:pt x="5"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7" name="Freeform 231"/>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88" name="Freeform 232"/>
              <p:cNvSpPr>
                <a:spLocks/>
              </p:cNvSpPr>
              <p:nvPr/>
            </p:nvSpPr>
            <p:spPr bwMode="auto">
              <a:xfrm>
                <a:off x="411" y="575"/>
                <a:ext cx="163" cy="38"/>
              </a:xfrm>
              <a:custGeom>
                <a:avLst/>
                <a:gdLst>
                  <a:gd name="T0" fmla="*/ 0 w 10"/>
                  <a:gd name="T1" fmla="*/ 719 h 8"/>
                  <a:gd name="T2" fmla="*/ 34540 w 10"/>
                  <a:gd name="T3" fmla="*/ 305 h 8"/>
                  <a:gd name="T4" fmla="*/ 39055 w 10"/>
                  <a:gd name="T5" fmla="*/ 882 h 8"/>
                  <a:gd name="T6" fmla="*/ 0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5"/>
                    </a:moveTo>
                    <a:cubicBezTo>
                      <a:pt x="1" y="2"/>
                      <a:pt x="6" y="0"/>
                      <a:pt x="8" y="2"/>
                    </a:cubicBezTo>
                    <a:cubicBezTo>
                      <a:pt x="10" y="3"/>
                      <a:pt x="10" y="5"/>
                      <a:pt x="9" y="6"/>
                    </a:cubicBezTo>
                    <a:cubicBezTo>
                      <a:pt x="5" y="8"/>
                      <a:pt x="2" y="7"/>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89" name="Freeform 233"/>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0" name="Freeform 234"/>
              <p:cNvSpPr>
                <a:spLocks/>
              </p:cNvSpPr>
              <p:nvPr/>
            </p:nvSpPr>
            <p:spPr bwMode="auto">
              <a:xfrm>
                <a:off x="444" y="622"/>
                <a:ext cx="98" cy="32"/>
              </a:xfrm>
              <a:custGeom>
                <a:avLst/>
                <a:gdLst>
                  <a:gd name="T0" fmla="*/ 0 w 6"/>
                  <a:gd name="T1" fmla="*/ 144 h 6"/>
                  <a:gd name="T2" fmla="*/ 26150 w 6"/>
                  <a:gd name="T3" fmla="*/ 453 h 6"/>
                  <a:gd name="T4" fmla="*/ 21870 w 6"/>
                  <a:gd name="T5" fmla="*/ 768 h 6"/>
                  <a:gd name="T6" fmla="*/ 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1"/>
                    </a:moveTo>
                    <a:cubicBezTo>
                      <a:pt x="1" y="0"/>
                      <a:pt x="5" y="1"/>
                      <a:pt x="6" y="3"/>
                    </a:cubicBezTo>
                    <a:cubicBezTo>
                      <a:pt x="6" y="4"/>
                      <a:pt x="6" y="5"/>
                      <a:pt x="5" y="5"/>
                    </a:cubicBezTo>
                    <a:cubicBezTo>
                      <a:pt x="2" y="6"/>
                      <a:pt x="0" y="3"/>
                      <a:pt x="0" y="1"/>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1" name="Freeform 235"/>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2" name="Freeform 236"/>
              <p:cNvSpPr>
                <a:spLocks/>
              </p:cNvSpPr>
              <p:nvPr/>
            </p:nvSpPr>
            <p:spPr bwMode="auto">
              <a:xfrm>
                <a:off x="346" y="648"/>
                <a:ext cx="65" cy="52"/>
              </a:xfrm>
              <a:custGeom>
                <a:avLst/>
                <a:gdLst>
                  <a:gd name="T0" fmla="*/ 12935 w 4"/>
                  <a:gd name="T1" fmla="*/ 0 h 9"/>
                  <a:gd name="T2" fmla="*/ 12935 w 4"/>
                  <a:gd name="T3" fmla="*/ 1221 h 9"/>
                  <a:gd name="T4" fmla="*/ 4225 w 4"/>
                  <a:gd name="T5" fmla="*/ 1221 h 9"/>
                  <a:gd name="T6" fmla="*/ 1293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0"/>
                    </a:moveTo>
                    <a:cubicBezTo>
                      <a:pt x="4" y="1"/>
                      <a:pt x="4" y="6"/>
                      <a:pt x="3" y="8"/>
                    </a:cubicBezTo>
                    <a:cubicBezTo>
                      <a:pt x="2" y="9"/>
                      <a:pt x="2" y="9"/>
                      <a:pt x="1" y="8"/>
                    </a:cubicBezTo>
                    <a:cubicBezTo>
                      <a:pt x="0" y="4"/>
                      <a:pt x="2" y="1"/>
                      <a:pt x="3"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3" name="Freeform 237"/>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4" name="Freeform 238"/>
              <p:cNvSpPr>
                <a:spLocks/>
              </p:cNvSpPr>
              <p:nvPr/>
            </p:nvSpPr>
            <p:spPr bwMode="auto">
              <a:xfrm>
                <a:off x="362" y="617"/>
                <a:ext cx="147" cy="82"/>
              </a:xfrm>
              <a:custGeom>
                <a:avLst/>
                <a:gdLst>
                  <a:gd name="T0" fmla="*/ 4263 w 9"/>
                  <a:gd name="T1" fmla="*/ 0 h 15"/>
                  <a:gd name="T2" fmla="*/ 26150 w 9"/>
                  <a:gd name="T3" fmla="*/ 2054 h 15"/>
                  <a:gd name="T4" fmla="*/ 39216 w 9"/>
                  <a:gd name="T5" fmla="*/ 1749 h 15"/>
                  <a:gd name="T6" fmla="*/ 426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0"/>
                    </a:moveTo>
                    <a:cubicBezTo>
                      <a:pt x="0" y="3"/>
                      <a:pt x="3" y="12"/>
                      <a:pt x="6" y="14"/>
                    </a:cubicBezTo>
                    <a:cubicBezTo>
                      <a:pt x="8" y="15"/>
                      <a:pt x="9" y="14"/>
                      <a:pt x="9" y="12"/>
                    </a:cubicBezTo>
                    <a:cubicBezTo>
                      <a:pt x="8" y="5"/>
                      <a:pt x="3" y="0"/>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5" name="Freeform 239"/>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296" name="Freeform 240"/>
              <p:cNvSpPr>
                <a:spLocks/>
              </p:cNvSpPr>
              <p:nvPr/>
            </p:nvSpPr>
            <p:spPr bwMode="auto">
              <a:xfrm>
                <a:off x="297" y="575"/>
                <a:ext cx="114" cy="52"/>
              </a:xfrm>
              <a:custGeom>
                <a:avLst/>
                <a:gdLst>
                  <a:gd name="T0" fmla="*/ 12996 w 7"/>
                  <a:gd name="T1" fmla="*/ 1404 h 10"/>
                  <a:gd name="T2" fmla="*/ 30243 w 7"/>
                  <a:gd name="T3" fmla="*/ 702 h 10"/>
                  <a:gd name="T4" fmla="*/ 12996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3" y="10"/>
                    </a:moveTo>
                    <a:cubicBezTo>
                      <a:pt x="0" y="5"/>
                      <a:pt x="4" y="0"/>
                      <a:pt x="7" y="5"/>
                    </a:cubicBezTo>
                    <a:cubicBezTo>
                      <a:pt x="6" y="6"/>
                      <a:pt x="4" y="8"/>
                      <a:pt x="3" y="1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7" name="Freeform 241"/>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298" name="Freeform 242"/>
              <p:cNvSpPr>
                <a:spLocks/>
              </p:cNvSpPr>
              <p:nvPr/>
            </p:nvSpPr>
            <p:spPr bwMode="auto">
              <a:xfrm>
                <a:off x="52" y="3954"/>
                <a:ext cx="294" cy="327"/>
              </a:xfrm>
              <a:custGeom>
                <a:avLst/>
                <a:gdLst>
                  <a:gd name="T0" fmla="*/ 26150 w 18"/>
                  <a:gd name="T1" fmla="*/ 1171 h 62"/>
                  <a:gd name="T2" fmla="*/ 17346 w 18"/>
                  <a:gd name="T3" fmla="*/ 1028 h 62"/>
                  <a:gd name="T4" fmla="*/ 34953 w 18"/>
                  <a:gd name="T5" fmla="*/ 2057 h 62"/>
                  <a:gd name="T6" fmla="*/ 21870 w 18"/>
                  <a:gd name="T7" fmla="*/ 3950 h 62"/>
                  <a:gd name="T8" fmla="*/ 30413 w 18"/>
                  <a:gd name="T9" fmla="*/ 5870 h 62"/>
                  <a:gd name="T10" fmla="*/ 4263 w 18"/>
                  <a:gd name="T11" fmla="*/ 6593 h 62"/>
                  <a:gd name="T12" fmla="*/ 21870 w 18"/>
                  <a:gd name="T13" fmla="*/ 7790 h 62"/>
                  <a:gd name="T14" fmla="*/ 39216 w 18"/>
                  <a:gd name="T15" fmla="*/ 6762 h 62"/>
                  <a:gd name="T16" fmla="*/ 21870 w 18"/>
                  <a:gd name="T17" fmla="*/ 7342 h 62"/>
                  <a:gd name="T18" fmla="*/ 39216 w 18"/>
                  <a:gd name="T19" fmla="*/ 6456 h 62"/>
                  <a:gd name="T20" fmla="*/ 65366 w 18"/>
                  <a:gd name="T21" fmla="*/ 9098 h 62"/>
                  <a:gd name="T22" fmla="*/ 74170 w 18"/>
                  <a:gd name="T23" fmla="*/ 8650 h 62"/>
                  <a:gd name="T24" fmla="*/ 43479 w 18"/>
                  <a:gd name="T25" fmla="*/ 6176 h 62"/>
                  <a:gd name="T26" fmla="*/ 30413 w 18"/>
                  <a:gd name="T27" fmla="*/ 4562 h 62"/>
                  <a:gd name="T28" fmla="*/ 48020 w 18"/>
                  <a:gd name="T29" fmla="*/ 3534 h 62"/>
                  <a:gd name="T30" fmla="*/ 56562 w 18"/>
                  <a:gd name="T31" fmla="*/ 3813 h 62"/>
                  <a:gd name="T32" fmla="*/ 52283 w 18"/>
                  <a:gd name="T33" fmla="*/ 3228 h 62"/>
                  <a:gd name="T34" fmla="*/ 26150 w 18"/>
                  <a:gd name="T35" fmla="*/ 3813 h 62"/>
                  <a:gd name="T36" fmla="*/ 17346 w 18"/>
                  <a:gd name="T37" fmla="*/ 585 h 62"/>
                  <a:gd name="T38" fmla="*/ 21870 w 18"/>
                  <a:gd name="T39" fmla="*/ 2057 h 62"/>
                  <a:gd name="T40" fmla="*/ 26150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6" y="8"/>
                    </a:moveTo>
                    <a:cubicBezTo>
                      <a:pt x="4" y="12"/>
                      <a:pt x="2" y="8"/>
                      <a:pt x="4" y="7"/>
                    </a:cubicBezTo>
                    <a:cubicBezTo>
                      <a:pt x="7" y="5"/>
                      <a:pt x="9" y="7"/>
                      <a:pt x="8" y="14"/>
                    </a:cubicBezTo>
                    <a:cubicBezTo>
                      <a:pt x="8" y="20"/>
                      <a:pt x="6" y="23"/>
                      <a:pt x="5" y="27"/>
                    </a:cubicBezTo>
                    <a:cubicBezTo>
                      <a:pt x="4" y="32"/>
                      <a:pt x="4" y="37"/>
                      <a:pt x="7" y="40"/>
                    </a:cubicBezTo>
                    <a:cubicBezTo>
                      <a:pt x="5" y="40"/>
                      <a:pt x="2" y="40"/>
                      <a:pt x="1" y="45"/>
                    </a:cubicBezTo>
                    <a:cubicBezTo>
                      <a:pt x="1" y="49"/>
                      <a:pt x="2" y="53"/>
                      <a:pt x="5" y="53"/>
                    </a:cubicBezTo>
                    <a:cubicBezTo>
                      <a:pt x="9" y="53"/>
                      <a:pt x="11" y="48"/>
                      <a:pt x="9" y="46"/>
                    </a:cubicBezTo>
                    <a:cubicBezTo>
                      <a:pt x="7" y="43"/>
                      <a:pt x="3" y="46"/>
                      <a:pt x="5" y="50"/>
                    </a:cubicBezTo>
                    <a:cubicBezTo>
                      <a:pt x="0" y="46"/>
                      <a:pt x="5" y="40"/>
                      <a:pt x="9" y="44"/>
                    </a:cubicBezTo>
                    <a:cubicBezTo>
                      <a:pt x="13" y="46"/>
                      <a:pt x="16" y="57"/>
                      <a:pt x="15" y="62"/>
                    </a:cubicBezTo>
                    <a:cubicBezTo>
                      <a:pt x="16" y="61"/>
                      <a:pt x="16" y="60"/>
                      <a:pt x="17" y="59"/>
                    </a:cubicBezTo>
                    <a:cubicBezTo>
                      <a:pt x="18" y="57"/>
                      <a:pt x="13" y="44"/>
                      <a:pt x="10" y="42"/>
                    </a:cubicBezTo>
                    <a:cubicBezTo>
                      <a:pt x="7" y="40"/>
                      <a:pt x="6" y="38"/>
                      <a:pt x="7" y="31"/>
                    </a:cubicBezTo>
                    <a:cubicBezTo>
                      <a:pt x="7" y="28"/>
                      <a:pt x="9" y="23"/>
                      <a:pt x="11" y="24"/>
                    </a:cubicBezTo>
                    <a:cubicBezTo>
                      <a:pt x="10" y="25"/>
                      <a:pt x="12" y="27"/>
                      <a:pt x="13" y="26"/>
                    </a:cubicBezTo>
                    <a:cubicBezTo>
                      <a:pt x="14" y="26"/>
                      <a:pt x="14" y="22"/>
                      <a:pt x="12" y="22"/>
                    </a:cubicBezTo>
                    <a:cubicBezTo>
                      <a:pt x="10" y="22"/>
                      <a:pt x="8" y="24"/>
                      <a:pt x="6" y="26"/>
                    </a:cubicBezTo>
                    <a:cubicBezTo>
                      <a:pt x="11" y="22"/>
                      <a:pt x="12" y="0"/>
                      <a:pt x="4" y="4"/>
                    </a:cubicBezTo>
                    <a:cubicBezTo>
                      <a:pt x="0" y="6"/>
                      <a:pt x="1" y="13"/>
                      <a:pt x="5" y="14"/>
                    </a:cubicBezTo>
                    <a:cubicBezTo>
                      <a:pt x="7" y="14"/>
                      <a:pt x="8" y="8"/>
                      <a:pt x="6" y="8"/>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299" name="Freeform 243"/>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00" name="Freeform 244"/>
              <p:cNvSpPr>
                <a:spLocks/>
              </p:cNvSpPr>
              <p:nvPr/>
            </p:nvSpPr>
            <p:spPr bwMode="auto">
              <a:xfrm>
                <a:off x="313" y="4260"/>
                <a:ext cx="820" cy="153"/>
              </a:xfrm>
              <a:custGeom>
                <a:avLst/>
                <a:gdLst>
                  <a:gd name="T0" fmla="*/ 0 w 50"/>
                  <a:gd name="T1" fmla="*/ 443 h 29"/>
                  <a:gd name="T2" fmla="*/ 56467 w 50"/>
                  <a:gd name="T3" fmla="*/ 1308 h 29"/>
                  <a:gd name="T4" fmla="*/ 30355 w 50"/>
                  <a:gd name="T5" fmla="*/ 1308 h 29"/>
                  <a:gd name="T6" fmla="*/ 86822 w 50"/>
                  <a:gd name="T7" fmla="*/ 3535 h 29"/>
                  <a:gd name="T8" fmla="*/ 69523 w 50"/>
                  <a:gd name="T9" fmla="*/ 3952 h 29"/>
                  <a:gd name="T10" fmla="*/ 95619 w 50"/>
                  <a:gd name="T11" fmla="*/ 3535 h 29"/>
                  <a:gd name="T12" fmla="*/ 86822 w 50"/>
                  <a:gd name="T13" fmla="*/ 2506 h 29"/>
                  <a:gd name="T14" fmla="*/ 134771 w 50"/>
                  <a:gd name="T15" fmla="*/ 2643 h 29"/>
                  <a:gd name="T16" fmla="*/ 191238 w 50"/>
                  <a:gd name="T17" fmla="*/ 1614 h 29"/>
                  <a:gd name="T18" fmla="*/ 204277 w 50"/>
                  <a:gd name="T19" fmla="*/ 2786 h 29"/>
                  <a:gd name="T20" fmla="*/ 195497 w 50"/>
                  <a:gd name="T21" fmla="*/ 2337 h 29"/>
                  <a:gd name="T22" fmla="*/ 200018 w 50"/>
                  <a:gd name="T23" fmla="*/ 3229 h 29"/>
                  <a:gd name="T24" fmla="*/ 208553 w 50"/>
                  <a:gd name="T25" fmla="*/ 2058 h 29"/>
                  <a:gd name="T26" fmla="*/ 169402 w 50"/>
                  <a:gd name="T27" fmla="*/ 1477 h 29"/>
                  <a:gd name="T28" fmla="*/ 117455 w 50"/>
                  <a:gd name="T29" fmla="*/ 2506 h 29"/>
                  <a:gd name="T30" fmla="*/ 139030 w 50"/>
                  <a:gd name="T31" fmla="*/ 1029 h 29"/>
                  <a:gd name="T32" fmla="*/ 121715 w 50"/>
                  <a:gd name="T33" fmla="*/ 1029 h 29"/>
                  <a:gd name="T34" fmla="*/ 134771 w 50"/>
                  <a:gd name="T35" fmla="*/ 1308 h 29"/>
                  <a:gd name="T36" fmla="*/ 108675 w 50"/>
                  <a:gd name="T37" fmla="*/ 2506 h 29"/>
                  <a:gd name="T38" fmla="*/ 65247 w 50"/>
                  <a:gd name="T39" fmla="*/ 1614 h 29"/>
                  <a:gd name="T40" fmla="*/ 60727 w 50"/>
                  <a:gd name="T41" fmla="*/ 892 h 29"/>
                  <a:gd name="T42" fmla="*/ 91359 w 50"/>
                  <a:gd name="T43" fmla="*/ 892 h 29"/>
                  <a:gd name="T44" fmla="*/ 73783 w 50"/>
                  <a:gd name="T45" fmla="*/ 892 h 29"/>
                  <a:gd name="T46" fmla="*/ 95619 w 50"/>
                  <a:gd name="T47" fmla="*/ 1477 h 29"/>
                  <a:gd name="T48" fmla="*/ 78303 w 50"/>
                  <a:gd name="T49" fmla="*/ 0 h 29"/>
                  <a:gd name="T50" fmla="*/ 56467 w 50"/>
                  <a:gd name="T51" fmla="*/ 1029 h 29"/>
                  <a:gd name="T52" fmla="*/ 4260 w 50"/>
                  <a:gd name="T53" fmla="*/ 137 h 29"/>
                  <a:gd name="T54" fmla="*/ 0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0" y="3"/>
                    </a:moveTo>
                    <a:cubicBezTo>
                      <a:pt x="4" y="3"/>
                      <a:pt x="11" y="6"/>
                      <a:pt x="13" y="9"/>
                    </a:cubicBezTo>
                    <a:lnTo>
                      <a:pt x="7" y="9"/>
                    </a:lnTo>
                    <a:cubicBezTo>
                      <a:pt x="12" y="10"/>
                      <a:pt x="23" y="16"/>
                      <a:pt x="20" y="24"/>
                    </a:cubicBezTo>
                    <a:cubicBezTo>
                      <a:pt x="18" y="18"/>
                      <a:pt x="14" y="24"/>
                      <a:pt x="16" y="27"/>
                    </a:cubicBezTo>
                    <a:cubicBezTo>
                      <a:pt x="17" y="29"/>
                      <a:pt x="21" y="28"/>
                      <a:pt x="22" y="24"/>
                    </a:cubicBezTo>
                    <a:cubicBezTo>
                      <a:pt x="22" y="21"/>
                      <a:pt x="22" y="19"/>
                      <a:pt x="20" y="17"/>
                    </a:cubicBezTo>
                    <a:cubicBezTo>
                      <a:pt x="23" y="19"/>
                      <a:pt x="27" y="21"/>
                      <a:pt x="31" y="18"/>
                    </a:cubicBezTo>
                    <a:cubicBezTo>
                      <a:pt x="36" y="16"/>
                      <a:pt x="38" y="9"/>
                      <a:pt x="44" y="11"/>
                    </a:cubicBezTo>
                    <a:cubicBezTo>
                      <a:pt x="47" y="13"/>
                      <a:pt x="48" y="16"/>
                      <a:pt x="47" y="19"/>
                    </a:cubicBezTo>
                    <a:cubicBezTo>
                      <a:pt x="47" y="16"/>
                      <a:pt x="46" y="16"/>
                      <a:pt x="45" y="16"/>
                    </a:cubicBezTo>
                    <a:cubicBezTo>
                      <a:pt x="42" y="17"/>
                      <a:pt x="43" y="23"/>
                      <a:pt x="46" y="22"/>
                    </a:cubicBezTo>
                    <a:cubicBezTo>
                      <a:pt x="48" y="21"/>
                      <a:pt x="50" y="18"/>
                      <a:pt x="48" y="14"/>
                    </a:cubicBezTo>
                    <a:cubicBezTo>
                      <a:pt x="47" y="9"/>
                      <a:pt x="44" y="8"/>
                      <a:pt x="39" y="10"/>
                    </a:cubicBezTo>
                    <a:cubicBezTo>
                      <a:pt x="36" y="12"/>
                      <a:pt x="31" y="18"/>
                      <a:pt x="27" y="17"/>
                    </a:cubicBezTo>
                    <a:cubicBezTo>
                      <a:pt x="29" y="15"/>
                      <a:pt x="33" y="13"/>
                      <a:pt x="32" y="7"/>
                    </a:cubicBezTo>
                    <a:cubicBezTo>
                      <a:pt x="31" y="4"/>
                      <a:pt x="29" y="5"/>
                      <a:pt x="28" y="7"/>
                    </a:cubicBezTo>
                    <a:cubicBezTo>
                      <a:pt x="28" y="9"/>
                      <a:pt x="30" y="11"/>
                      <a:pt x="31" y="9"/>
                    </a:cubicBezTo>
                    <a:cubicBezTo>
                      <a:pt x="31" y="12"/>
                      <a:pt x="27" y="17"/>
                      <a:pt x="25" y="17"/>
                    </a:cubicBezTo>
                    <a:cubicBezTo>
                      <a:pt x="21" y="17"/>
                      <a:pt x="19" y="14"/>
                      <a:pt x="15" y="11"/>
                    </a:cubicBezTo>
                    <a:cubicBezTo>
                      <a:pt x="14" y="9"/>
                      <a:pt x="13" y="8"/>
                      <a:pt x="14" y="6"/>
                    </a:cubicBezTo>
                    <a:cubicBezTo>
                      <a:pt x="14" y="0"/>
                      <a:pt x="23" y="1"/>
                      <a:pt x="21" y="6"/>
                    </a:cubicBezTo>
                    <a:cubicBezTo>
                      <a:pt x="21" y="3"/>
                      <a:pt x="17" y="5"/>
                      <a:pt x="17" y="6"/>
                    </a:cubicBezTo>
                    <a:cubicBezTo>
                      <a:pt x="17" y="9"/>
                      <a:pt x="19" y="12"/>
                      <a:pt x="22" y="10"/>
                    </a:cubicBezTo>
                    <a:cubicBezTo>
                      <a:pt x="25" y="5"/>
                      <a:pt x="22" y="0"/>
                      <a:pt x="18" y="0"/>
                    </a:cubicBezTo>
                    <a:cubicBezTo>
                      <a:pt x="15" y="0"/>
                      <a:pt x="13" y="2"/>
                      <a:pt x="13" y="7"/>
                    </a:cubicBezTo>
                    <a:cubicBezTo>
                      <a:pt x="10" y="3"/>
                      <a:pt x="5" y="2"/>
                      <a:pt x="1" y="1"/>
                    </a:cubicBezTo>
                    <a:cubicBezTo>
                      <a:pt x="1" y="2"/>
                      <a:pt x="1" y="2"/>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1" name="Freeform 245"/>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2" name="Freeform 246"/>
              <p:cNvSpPr>
                <a:spLocks/>
              </p:cNvSpPr>
              <p:nvPr/>
            </p:nvSpPr>
            <p:spPr bwMode="auto">
              <a:xfrm>
                <a:off x="117" y="4239"/>
                <a:ext cx="147" cy="42"/>
              </a:xfrm>
              <a:custGeom>
                <a:avLst/>
                <a:gdLst>
                  <a:gd name="T0" fmla="*/ 39216 w 9"/>
                  <a:gd name="T1" fmla="*/ 719 h 8"/>
                  <a:gd name="T2" fmla="*/ 4263 w 9"/>
                  <a:gd name="T3" fmla="*/ 137 h 8"/>
                  <a:gd name="T4" fmla="*/ 4263 w 9"/>
                  <a:gd name="T5" fmla="*/ 719 h 8"/>
                  <a:gd name="T6" fmla="*/ 39216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9" y="5"/>
                    </a:moveTo>
                    <a:cubicBezTo>
                      <a:pt x="8" y="2"/>
                      <a:pt x="3" y="0"/>
                      <a:pt x="1" y="1"/>
                    </a:cubicBezTo>
                    <a:cubicBezTo>
                      <a:pt x="0" y="2"/>
                      <a:pt x="0" y="4"/>
                      <a:pt x="1" y="5"/>
                    </a:cubicBezTo>
                    <a:cubicBezTo>
                      <a:pt x="4" y="8"/>
                      <a:pt x="8" y="6"/>
                      <a:pt x="9"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3" name="Freeform 247"/>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4" name="Freeform 248"/>
              <p:cNvSpPr>
                <a:spLocks/>
              </p:cNvSpPr>
              <p:nvPr/>
            </p:nvSpPr>
            <p:spPr bwMode="auto">
              <a:xfrm>
                <a:off x="313" y="4292"/>
                <a:ext cx="98" cy="63"/>
              </a:xfrm>
              <a:custGeom>
                <a:avLst/>
                <a:gdLst>
                  <a:gd name="T0" fmla="*/ 8804 w 6"/>
                  <a:gd name="T1" fmla="*/ 0 h 12"/>
                  <a:gd name="T2" fmla="*/ 26150 w 6"/>
                  <a:gd name="T3" fmla="*/ 1297 h 12"/>
                  <a:gd name="T4" fmla="*/ 13067 w 6"/>
                  <a:gd name="T5" fmla="*/ 1601 h 12"/>
                  <a:gd name="T6" fmla="*/ 8804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2" y="0"/>
                    </a:moveTo>
                    <a:cubicBezTo>
                      <a:pt x="4" y="0"/>
                      <a:pt x="6" y="6"/>
                      <a:pt x="6" y="9"/>
                    </a:cubicBezTo>
                    <a:cubicBezTo>
                      <a:pt x="5" y="12"/>
                      <a:pt x="4" y="12"/>
                      <a:pt x="3" y="11"/>
                    </a:cubicBezTo>
                    <a:cubicBezTo>
                      <a:pt x="0" y="7"/>
                      <a:pt x="1" y="2"/>
                      <a:pt x="2"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5" name="Freeform 249"/>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6" name="Freeform 250"/>
              <p:cNvSpPr>
                <a:spLocks/>
              </p:cNvSpPr>
              <p:nvPr/>
            </p:nvSpPr>
            <p:spPr bwMode="auto">
              <a:xfrm>
                <a:off x="248" y="4308"/>
                <a:ext cx="49" cy="47"/>
              </a:xfrm>
              <a:custGeom>
                <a:avLst/>
                <a:gdLst>
                  <a:gd name="T0" fmla="*/ 8804 w 3"/>
                  <a:gd name="T1" fmla="*/ 0 h 9"/>
                  <a:gd name="T2" fmla="*/ 8804 w 3"/>
                  <a:gd name="T3" fmla="*/ 1144 h 9"/>
                  <a:gd name="T4" fmla="*/ 0 w 3"/>
                  <a:gd name="T5" fmla="*/ 1144 h 9"/>
                  <a:gd name="T6" fmla="*/ 8804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2" y="0"/>
                    </a:moveTo>
                    <a:cubicBezTo>
                      <a:pt x="3" y="1"/>
                      <a:pt x="3" y="6"/>
                      <a:pt x="2" y="8"/>
                    </a:cubicBezTo>
                    <a:cubicBezTo>
                      <a:pt x="1" y="9"/>
                      <a:pt x="1" y="9"/>
                      <a:pt x="0" y="8"/>
                    </a:cubicBezTo>
                    <a:cubicBezTo>
                      <a:pt x="0" y="4"/>
                      <a:pt x="1" y="1"/>
                      <a:pt x="2"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7" name="Freeform 251"/>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08" name="Freeform 252"/>
              <p:cNvSpPr>
                <a:spLocks/>
              </p:cNvSpPr>
              <p:nvPr/>
            </p:nvSpPr>
            <p:spPr bwMode="auto">
              <a:xfrm>
                <a:off x="117" y="4276"/>
                <a:ext cx="115" cy="32"/>
              </a:xfrm>
              <a:custGeom>
                <a:avLst/>
                <a:gdLst>
                  <a:gd name="T0" fmla="*/ 31034 w 7"/>
                  <a:gd name="T1" fmla="*/ 453 h 6"/>
                  <a:gd name="T2" fmla="*/ 4321 w 7"/>
                  <a:gd name="T3" fmla="*/ 768 h 6"/>
                  <a:gd name="T4" fmla="*/ 4321 w 7"/>
                  <a:gd name="T5" fmla="*/ 453 h 6"/>
                  <a:gd name="T6" fmla="*/ 31034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7" y="3"/>
                    </a:moveTo>
                    <a:cubicBezTo>
                      <a:pt x="6" y="5"/>
                      <a:pt x="3" y="6"/>
                      <a:pt x="1" y="5"/>
                    </a:cubicBezTo>
                    <a:cubicBezTo>
                      <a:pt x="0" y="4"/>
                      <a:pt x="0" y="3"/>
                      <a:pt x="1" y="3"/>
                    </a:cubicBezTo>
                    <a:cubicBezTo>
                      <a:pt x="3" y="0"/>
                      <a:pt x="6" y="1"/>
                      <a:pt x="7"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09" name="Freeform 253"/>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0" name="Freeform 254"/>
              <p:cNvSpPr>
                <a:spLocks/>
              </p:cNvSpPr>
              <p:nvPr/>
            </p:nvSpPr>
            <p:spPr bwMode="auto">
              <a:xfrm>
                <a:off x="150" y="4276"/>
                <a:ext cx="147" cy="74"/>
              </a:xfrm>
              <a:custGeom>
                <a:avLst/>
                <a:gdLst>
                  <a:gd name="T0" fmla="*/ 39216 w 9"/>
                  <a:gd name="T1" fmla="*/ 0 h 14"/>
                  <a:gd name="T2" fmla="*/ 0 w 9"/>
                  <a:gd name="T3" fmla="*/ 1623 h 14"/>
                  <a:gd name="T4" fmla="*/ 8804 w 9"/>
                  <a:gd name="T5" fmla="*/ 2067 h 14"/>
                  <a:gd name="T6" fmla="*/ 39216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9" y="0"/>
                    </a:moveTo>
                    <a:cubicBezTo>
                      <a:pt x="6" y="0"/>
                      <a:pt x="1" y="7"/>
                      <a:pt x="0" y="11"/>
                    </a:cubicBezTo>
                    <a:cubicBezTo>
                      <a:pt x="0" y="14"/>
                      <a:pt x="1" y="14"/>
                      <a:pt x="2" y="14"/>
                    </a:cubicBezTo>
                    <a:cubicBezTo>
                      <a:pt x="7" y="11"/>
                      <a:pt x="9" y="3"/>
                      <a:pt x="9"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1" name="Freeform 255"/>
              <p:cNvSpPr>
                <a:spLocks/>
              </p:cNvSpPr>
              <p:nvPr/>
            </p:nvSpPr>
            <p:spPr bwMode="auto">
              <a:xfrm>
                <a:off x="264" y="4244"/>
                <a:ext cx="114" cy="43"/>
              </a:xfrm>
              <a:custGeom>
                <a:avLst/>
                <a:gdLst>
                  <a:gd name="T0" fmla="*/ 0 w 7"/>
                  <a:gd name="T1" fmla="*/ 634 h 8"/>
                  <a:gd name="T2" fmla="*/ 21481 w 7"/>
                  <a:gd name="T3" fmla="*/ 1242 h 8"/>
                  <a:gd name="T4" fmla="*/ 0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0" y="4"/>
                    </a:moveTo>
                    <a:cubicBezTo>
                      <a:pt x="2" y="0"/>
                      <a:pt x="7" y="3"/>
                      <a:pt x="5" y="8"/>
                    </a:cubicBezTo>
                    <a:cubicBezTo>
                      <a:pt x="3" y="7"/>
                      <a:pt x="2" y="5"/>
                      <a:pt x="0"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2" name="Freeform 256"/>
              <p:cNvSpPr>
                <a:spLocks noEditPoints="1"/>
              </p:cNvSpPr>
              <p:nvPr/>
            </p:nvSpPr>
            <p:spPr bwMode="auto">
              <a:xfrm>
                <a:off x="248" y="4250"/>
                <a:ext cx="114" cy="42"/>
              </a:xfrm>
              <a:custGeom>
                <a:avLst/>
                <a:gdLst>
                  <a:gd name="T0" fmla="*/ 4251 w 7"/>
                  <a:gd name="T1" fmla="*/ 305 h 8"/>
                  <a:gd name="T2" fmla="*/ 12996 w 7"/>
                  <a:gd name="T3" fmla="*/ 0 h 8"/>
                  <a:gd name="T4" fmla="*/ 17247 w 7"/>
                  <a:gd name="T5" fmla="*/ 305 h 8"/>
                  <a:gd name="T6" fmla="*/ 8745 w 7"/>
                  <a:gd name="T7" fmla="*/ 441 h 8"/>
                  <a:gd name="T8" fmla="*/ 4251 w 7"/>
                  <a:gd name="T9" fmla="*/ 305 h 8"/>
                  <a:gd name="T10" fmla="*/ 12996 w 7"/>
                  <a:gd name="T11" fmla="*/ 0 h 8"/>
                  <a:gd name="T12" fmla="*/ 21481 w 7"/>
                  <a:gd name="T13" fmla="*/ 0 h 8"/>
                  <a:gd name="T14" fmla="*/ 17247 w 7"/>
                  <a:gd name="T15" fmla="*/ 305 h 8"/>
                  <a:gd name="T16" fmla="*/ 17247 w 7"/>
                  <a:gd name="T17" fmla="*/ 305 h 8"/>
                  <a:gd name="T18" fmla="*/ 12996 w 7"/>
                  <a:gd name="T19" fmla="*/ 0 h 8"/>
                  <a:gd name="T20" fmla="*/ 21481 w 7"/>
                  <a:gd name="T21" fmla="*/ 0 h 8"/>
                  <a:gd name="T22" fmla="*/ 25992 w 7"/>
                  <a:gd name="T23" fmla="*/ 305 h 8"/>
                  <a:gd name="T24" fmla="*/ 21481 w 7"/>
                  <a:gd name="T25" fmla="*/ 305 h 8"/>
                  <a:gd name="T26" fmla="*/ 17247 w 7"/>
                  <a:gd name="T27" fmla="*/ 305 h 8"/>
                  <a:gd name="T28" fmla="*/ 21481 w 7"/>
                  <a:gd name="T29" fmla="*/ 0 h 8"/>
                  <a:gd name="T30" fmla="*/ 21481 w 7"/>
                  <a:gd name="T31" fmla="*/ 305 h 8"/>
                  <a:gd name="T32" fmla="*/ 21481 w 7"/>
                  <a:gd name="T33" fmla="*/ 305 h 8"/>
                  <a:gd name="T34" fmla="*/ 25992 w 7"/>
                  <a:gd name="T35" fmla="*/ 305 h 8"/>
                  <a:gd name="T36" fmla="*/ 21481 w 7"/>
                  <a:gd name="T37" fmla="*/ 305 h 8"/>
                  <a:gd name="T38" fmla="*/ 25992 w 7"/>
                  <a:gd name="T39" fmla="*/ 305 h 8"/>
                  <a:gd name="T40" fmla="*/ 25992 w 7"/>
                  <a:gd name="T41" fmla="*/ 1019 h 8"/>
                  <a:gd name="T42" fmla="*/ 21481 w 7"/>
                  <a:gd name="T43" fmla="*/ 1019 h 8"/>
                  <a:gd name="T44" fmla="*/ 21481 w 7"/>
                  <a:gd name="T45" fmla="*/ 305 h 8"/>
                  <a:gd name="T46" fmla="*/ 25992 w 7"/>
                  <a:gd name="T47" fmla="*/ 305 h 8"/>
                  <a:gd name="T48" fmla="*/ 25992 w 7"/>
                  <a:gd name="T49" fmla="*/ 1019 h 8"/>
                  <a:gd name="T50" fmla="*/ 25992 w 7"/>
                  <a:gd name="T51" fmla="*/ 1160 h 8"/>
                  <a:gd name="T52" fmla="*/ 21481 w 7"/>
                  <a:gd name="T53" fmla="*/ 1160 h 8"/>
                  <a:gd name="T54" fmla="*/ 25992 w 7"/>
                  <a:gd name="T55" fmla="*/ 1019 h 8"/>
                  <a:gd name="T56" fmla="*/ 21481 w 7"/>
                  <a:gd name="T57" fmla="*/ 1160 h 8"/>
                  <a:gd name="T58" fmla="*/ 12996 w 7"/>
                  <a:gd name="T59" fmla="*/ 882 h 8"/>
                  <a:gd name="T60" fmla="*/ 17247 w 7"/>
                  <a:gd name="T61" fmla="*/ 578 h 8"/>
                  <a:gd name="T62" fmla="*/ 25992 w 7"/>
                  <a:gd name="T63" fmla="*/ 1019 h 8"/>
                  <a:gd name="T64" fmla="*/ 21481 w 7"/>
                  <a:gd name="T65" fmla="*/ 1160 h 8"/>
                  <a:gd name="T66" fmla="*/ 12996 w 7"/>
                  <a:gd name="T67" fmla="*/ 882 h 8"/>
                  <a:gd name="T68" fmla="*/ 4251 w 7"/>
                  <a:gd name="T69" fmla="*/ 441 h 8"/>
                  <a:gd name="T70" fmla="*/ 4251 w 7"/>
                  <a:gd name="T71" fmla="*/ 305 h 8"/>
                  <a:gd name="T72" fmla="*/ 17247 w 7"/>
                  <a:gd name="T73" fmla="*/ 578 h 8"/>
                  <a:gd name="T74" fmla="*/ 12996 w 7"/>
                  <a:gd name="T75" fmla="*/ 882 h 8"/>
                  <a:gd name="T76" fmla="*/ 4251 w 7"/>
                  <a:gd name="T77" fmla="*/ 441 h 8"/>
                  <a:gd name="T78" fmla="*/ 0 w 7"/>
                  <a:gd name="T79" fmla="*/ 441 h 8"/>
                  <a:gd name="T80" fmla="*/ 4251 w 7"/>
                  <a:gd name="T81" fmla="*/ 305 h 8"/>
                  <a:gd name="T82" fmla="*/ 4251 w 7"/>
                  <a:gd name="T83" fmla="*/ 441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1" y="2"/>
                    </a:moveTo>
                    <a:cubicBezTo>
                      <a:pt x="1" y="1"/>
                      <a:pt x="2" y="0"/>
                      <a:pt x="3" y="0"/>
                    </a:cubicBezTo>
                    <a:lnTo>
                      <a:pt x="4" y="2"/>
                    </a:lnTo>
                    <a:cubicBezTo>
                      <a:pt x="3" y="2"/>
                      <a:pt x="2" y="2"/>
                      <a:pt x="2" y="3"/>
                    </a:cubicBezTo>
                    <a:lnTo>
                      <a:pt x="1" y="2"/>
                    </a:lnTo>
                    <a:close/>
                    <a:moveTo>
                      <a:pt x="3" y="0"/>
                    </a:moveTo>
                    <a:cubicBezTo>
                      <a:pt x="4" y="0"/>
                      <a:pt x="4" y="0"/>
                      <a:pt x="5" y="0"/>
                    </a:cubicBezTo>
                    <a:lnTo>
                      <a:pt x="4" y="2"/>
                    </a:lnTo>
                    <a:cubicBezTo>
                      <a:pt x="4" y="2"/>
                      <a:pt x="4" y="1"/>
                      <a:pt x="4" y="2"/>
                    </a:cubicBezTo>
                    <a:lnTo>
                      <a:pt x="3" y="0"/>
                    </a:lnTo>
                    <a:close/>
                    <a:moveTo>
                      <a:pt x="5" y="0"/>
                    </a:moveTo>
                    <a:cubicBezTo>
                      <a:pt x="5" y="1"/>
                      <a:pt x="6" y="1"/>
                      <a:pt x="6" y="2"/>
                    </a:cubicBezTo>
                    <a:lnTo>
                      <a:pt x="5" y="2"/>
                    </a:lnTo>
                    <a:cubicBezTo>
                      <a:pt x="5" y="2"/>
                      <a:pt x="5" y="2"/>
                      <a:pt x="4" y="2"/>
                    </a:cubicBezTo>
                    <a:lnTo>
                      <a:pt x="5" y="0"/>
                    </a:lnTo>
                    <a:close/>
                    <a:moveTo>
                      <a:pt x="5" y="2"/>
                    </a:moveTo>
                    <a:lnTo>
                      <a:pt x="5" y="2"/>
                    </a:lnTo>
                    <a:lnTo>
                      <a:pt x="6" y="2"/>
                    </a:lnTo>
                    <a:lnTo>
                      <a:pt x="5" y="2"/>
                    </a:lnTo>
                    <a:close/>
                    <a:moveTo>
                      <a:pt x="6" y="2"/>
                    </a:moveTo>
                    <a:cubicBezTo>
                      <a:pt x="7" y="3"/>
                      <a:pt x="7" y="5"/>
                      <a:pt x="6" y="7"/>
                    </a:cubicBezTo>
                    <a:lnTo>
                      <a:pt x="5" y="7"/>
                    </a:lnTo>
                    <a:cubicBezTo>
                      <a:pt x="6" y="5"/>
                      <a:pt x="6" y="3"/>
                      <a:pt x="5" y="2"/>
                    </a:cubicBezTo>
                    <a:lnTo>
                      <a:pt x="6" y="2"/>
                    </a:lnTo>
                    <a:close/>
                    <a:moveTo>
                      <a:pt x="6" y="7"/>
                    </a:moveTo>
                    <a:lnTo>
                      <a:pt x="6" y="8"/>
                    </a:lnTo>
                    <a:lnTo>
                      <a:pt x="5" y="8"/>
                    </a:lnTo>
                    <a:lnTo>
                      <a:pt x="6" y="7"/>
                    </a:lnTo>
                    <a:close/>
                    <a:moveTo>
                      <a:pt x="5" y="8"/>
                    </a:moveTo>
                    <a:cubicBezTo>
                      <a:pt x="4" y="7"/>
                      <a:pt x="4" y="6"/>
                      <a:pt x="3" y="6"/>
                    </a:cubicBezTo>
                    <a:lnTo>
                      <a:pt x="4" y="4"/>
                    </a:lnTo>
                    <a:cubicBezTo>
                      <a:pt x="4" y="5"/>
                      <a:pt x="5" y="6"/>
                      <a:pt x="6" y="7"/>
                    </a:cubicBezTo>
                    <a:lnTo>
                      <a:pt x="5" y="8"/>
                    </a:lnTo>
                    <a:close/>
                    <a:moveTo>
                      <a:pt x="3" y="6"/>
                    </a:moveTo>
                    <a:cubicBezTo>
                      <a:pt x="2" y="5"/>
                      <a:pt x="2" y="4"/>
                      <a:pt x="1" y="3"/>
                    </a:cubicBezTo>
                    <a:lnTo>
                      <a:pt x="1" y="2"/>
                    </a:lnTo>
                    <a:cubicBezTo>
                      <a:pt x="2" y="3"/>
                      <a:pt x="3" y="4"/>
                      <a:pt x="4" y="4"/>
                    </a:cubicBezTo>
                    <a:lnTo>
                      <a:pt x="3" y="6"/>
                    </a:lnTo>
                    <a:close/>
                    <a:moveTo>
                      <a:pt x="1" y="3"/>
                    </a:moveTo>
                    <a:lnTo>
                      <a:pt x="0" y="3"/>
                    </a:lnTo>
                    <a:lnTo>
                      <a:pt x="1" y="2"/>
                    </a:lnTo>
                    <a:lnTo>
                      <a:pt x="1" y="3"/>
                    </a:lnTo>
                    <a:close/>
                  </a:path>
                </a:pathLst>
              </a:custGeom>
              <a:solidFill>
                <a:srgbClr val="340E70"/>
              </a:solidFill>
              <a:ln>
                <a:noFill/>
              </a:ln>
            </p:spPr>
            <p:txBody>
              <a:bodyPr/>
              <a:lstStyle/>
              <a:p>
                <a:pPr>
                  <a:defRPr/>
                </a:pPr>
                <a:endParaRPr lang="en-US" sz="1050">
                  <a:latin typeface="+mj-lt"/>
                  <a:cs typeface="Arial" charset="0"/>
                </a:endParaRPr>
              </a:p>
            </p:txBody>
          </p:sp>
          <p:sp>
            <p:nvSpPr>
              <p:cNvPr id="96313" name="Freeform 257"/>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4" name="Freeform 258"/>
              <p:cNvSpPr>
                <a:spLocks/>
              </p:cNvSpPr>
              <p:nvPr/>
            </p:nvSpPr>
            <p:spPr bwMode="auto">
              <a:xfrm>
                <a:off x="264" y="4155"/>
                <a:ext cx="98" cy="63"/>
              </a:xfrm>
              <a:custGeom>
                <a:avLst/>
                <a:gdLst>
                  <a:gd name="T0" fmla="*/ 21870 w 6"/>
                  <a:gd name="T1" fmla="*/ 1738 h 12"/>
                  <a:gd name="T2" fmla="*/ 0 w 6"/>
                  <a:gd name="T3" fmla="*/ 441 h 12"/>
                  <a:gd name="T4" fmla="*/ 13067 w 6"/>
                  <a:gd name="T5" fmla="*/ 137 h 12"/>
                  <a:gd name="T6" fmla="*/ 21870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5" y="12"/>
                    </a:moveTo>
                    <a:cubicBezTo>
                      <a:pt x="2" y="12"/>
                      <a:pt x="0" y="6"/>
                      <a:pt x="0" y="3"/>
                    </a:cubicBezTo>
                    <a:cubicBezTo>
                      <a:pt x="1" y="0"/>
                      <a:pt x="2" y="0"/>
                      <a:pt x="3" y="1"/>
                    </a:cubicBezTo>
                    <a:cubicBezTo>
                      <a:pt x="6" y="5"/>
                      <a:pt x="6" y="10"/>
                      <a:pt x="5"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5" name="Freeform 259"/>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6" name="Freeform 260"/>
              <p:cNvSpPr>
                <a:spLocks/>
              </p:cNvSpPr>
              <p:nvPr/>
            </p:nvSpPr>
            <p:spPr bwMode="auto">
              <a:xfrm>
                <a:off x="411" y="4229"/>
                <a:ext cx="163" cy="38"/>
              </a:xfrm>
              <a:custGeom>
                <a:avLst/>
                <a:gdLst>
                  <a:gd name="T0" fmla="*/ 0 w 10"/>
                  <a:gd name="T1" fmla="*/ 441 h 8"/>
                  <a:gd name="T2" fmla="*/ 34540 w 10"/>
                  <a:gd name="T3" fmla="*/ 882 h 8"/>
                  <a:gd name="T4" fmla="*/ 39055 w 10"/>
                  <a:gd name="T5" fmla="*/ 305 h 8"/>
                  <a:gd name="T6" fmla="*/ 0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0" y="3"/>
                    </a:moveTo>
                    <a:cubicBezTo>
                      <a:pt x="1" y="6"/>
                      <a:pt x="6" y="8"/>
                      <a:pt x="8" y="6"/>
                    </a:cubicBezTo>
                    <a:cubicBezTo>
                      <a:pt x="10" y="5"/>
                      <a:pt x="10" y="3"/>
                      <a:pt x="9" y="2"/>
                    </a:cubicBezTo>
                    <a:cubicBezTo>
                      <a:pt x="5" y="0"/>
                      <a:pt x="2" y="1"/>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7" name="Freeform 261"/>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18" name="Freeform 262"/>
              <p:cNvSpPr>
                <a:spLocks/>
              </p:cNvSpPr>
              <p:nvPr/>
            </p:nvSpPr>
            <p:spPr bwMode="auto">
              <a:xfrm>
                <a:off x="444" y="4192"/>
                <a:ext cx="98" cy="31"/>
              </a:xfrm>
              <a:custGeom>
                <a:avLst/>
                <a:gdLst>
                  <a:gd name="T0" fmla="*/ 0 w 6"/>
                  <a:gd name="T1" fmla="*/ 692 h 6"/>
                  <a:gd name="T2" fmla="*/ 26150 w 6"/>
                  <a:gd name="T3" fmla="*/ 429 h 6"/>
                  <a:gd name="T4" fmla="*/ 21870 w 6"/>
                  <a:gd name="T5" fmla="*/ 134 h 6"/>
                  <a:gd name="T6" fmla="*/ 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0" y="5"/>
                    </a:moveTo>
                    <a:cubicBezTo>
                      <a:pt x="1" y="6"/>
                      <a:pt x="5" y="5"/>
                      <a:pt x="6" y="3"/>
                    </a:cubicBezTo>
                    <a:cubicBezTo>
                      <a:pt x="6" y="2"/>
                      <a:pt x="6" y="1"/>
                      <a:pt x="5" y="1"/>
                    </a:cubicBezTo>
                    <a:cubicBezTo>
                      <a:pt x="2" y="0"/>
                      <a:pt x="0" y="3"/>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19" name="Freeform 263"/>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0" name="Freeform 264"/>
              <p:cNvSpPr>
                <a:spLocks/>
              </p:cNvSpPr>
              <p:nvPr/>
            </p:nvSpPr>
            <p:spPr bwMode="auto">
              <a:xfrm>
                <a:off x="346" y="4149"/>
                <a:ext cx="65" cy="52"/>
              </a:xfrm>
              <a:custGeom>
                <a:avLst/>
                <a:gdLst>
                  <a:gd name="T0" fmla="*/ 12935 w 4"/>
                  <a:gd name="T1" fmla="*/ 1365 h 9"/>
                  <a:gd name="T2" fmla="*/ 12935 w 4"/>
                  <a:gd name="T3" fmla="*/ 144 h 9"/>
                  <a:gd name="T4" fmla="*/ 4225 w 4"/>
                  <a:gd name="T5" fmla="*/ 144 h 9"/>
                  <a:gd name="T6" fmla="*/ 1293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3" y="9"/>
                    </a:moveTo>
                    <a:cubicBezTo>
                      <a:pt x="4" y="8"/>
                      <a:pt x="4" y="3"/>
                      <a:pt x="3" y="1"/>
                    </a:cubicBezTo>
                    <a:cubicBezTo>
                      <a:pt x="2" y="0"/>
                      <a:pt x="2" y="0"/>
                      <a:pt x="1" y="1"/>
                    </a:cubicBezTo>
                    <a:cubicBezTo>
                      <a:pt x="0" y="5"/>
                      <a:pt x="2" y="8"/>
                      <a:pt x="3"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1" name="Freeform 265"/>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2" name="Freeform 266"/>
              <p:cNvSpPr>
                <a:spLocks/>
              </p:cNvSpPr>
              <p:nvPr/>
            </p:nvSpPr>
            <p:spPr bwMode="auto">
              <a:xfrm>
                <a:off x="362" y="4149"/>
                <a:ext cx="147" cy="82"/>
              </a:xfrm>
              <a:custGeom>
                <a:avLst/>
                <a:gdLst>
                  <a:gd name="T0" fmla="*/ 4263 w 9"/>
                  <a:gd name="T1" fmla="*/ 2277 h 15"/>
                  <a:gd name="T2" fmla="*/ 26150 w 9"/>
                  <a:gd name="T3" fmla="*/ 144 h 15"/>
                  <a:gd name="T4" fmla="*/ 39216 w 9"/>
                  <a:gd name="T5" fmla="*/ 453 h 15"/>
                  <a:gd name="T6" fmla="*/ 426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1" y="15"/>
                    </a:moveTo>
                    <a:cubicBezTo>
                      <a:pt x="0" y="12"/>
                      <a:pt x="3" y="3"/>
                      <a:pt x="6" y="1"/>
                    </a:cubicBezTo>
                    <a:cubicBezTo>
                      <a:pt x="8" y="0"/>
                      <a:pt x="9" y="1"/>
                      <a:pt x="9" y="3"/>
                    </a:cubicBezTo>
                    <a:cubicBezTo>
                      <a:pt x="8" y="10"/>
                      <a:pt x="3" y="15"/>
                      <a:pt x="1" y="1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3" name="Freeform 267"/>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24" name="Freeform 268"/>
              <p:cNvSpPr>
                <a:spLocks/>
              </p:cNvSpPr>
              <p:nvPr/>
            </p:nvSpPr>
            <p:spPr bwMode="auto">
              <a:xfrm>
                <a:off x="297" y="4218"/>
                <a:ext cx="114" cy="52"/>
              </a:xfrm>
              <a:custGeom>
                <a:avLst/>
                <a:gdLst>
                  <a:gd name="T0" fmla="*/ 12996 w 7"/>
                  <a:gd name="T1" fmla="*/ 0 h 10"/>
                  <a:gd name="T2" fmla="*/ 30243 w 7"/>
                  <a:gd name="T3" fmla="*/ 758 h 10"/>
                  <a:gd name="T4" fmla="*/ 12996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3" y="0"/>
                    </a:moveTo>
                    <a:cubicBezTo>
                      <a:pt x="0" y="5"/>
                      <a:pt x="4" y="10"/>
                      <a:pt x="7" y="5"/>
                    </a:cubicBezTo>
                    <a:cubicBezTo>
                      <a:pt x="6" y="4"/>
                      <a:pt x="4" y="2"/>
                      <a:pt x="3"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5" name="Freeform 269"/>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26" name="Freeform 270"/>
              <p:cNvSpPr>
                <a:spLocks/>
              </p:cNvSpPr>
              <p:nvPr/>
            </p:nvSpPr>
            <p:spPr bwMode="auto">
              <a:xfrm>
                <a:off x="5372" y="564"/>
                <a:ext cx="294" cy="327"/>
              </a:xfrm>
              <a:custGeom>
                <a:avLst/>
                <a:gdLst>
                  <a:gd name="T0" fmla="*/ 52283 w 18"/>
                  <a:gd name="T1" fmla="*/ 7927 h 62"/>
                  <a:gd name="T2" fmla="*/ 61087 w 18"/>
                  <a:gd name="T3" fmla="*/ 8070 h 62"/>
                  <a:gd name="T4" fmla="*/ 43479 w 18"/>
                  <a:gd name="T5" fmla="*/ 7036 h 62"/>
                  <a:gd name="T6" fmla="*/ 56562 w 18"/>
                  <a:gd name="T7" fmla="*/ 5148 h 62"/>
                  <a:gd name="T8" fmla="*/ 48020 w 18"/>
                  <a:gd name="T9" fmla="*/ 3228 h 62"/>
                  <a:gd name="T10" fmla="*/ 74170 w 18"/>
                  <a:gd name="T11" fmla="*/ 2505 h 62"/>
                  <a:gd name="T12" fmla="*/ 56562 w 18"/>
                  <a:gd name="T13" fmla="*/ 1308 h 62"/>
                  <a:gd name="T14" fmla="*/ 39216 w 18"/>
                  <a:gd name="T15" fmla="*/ 2336 h 62"/>
                  <a:gd name="T16" fmla="*/ 56562 w 18"/>
                  <a:gd name="T17" fmla="*/ 1751 h 62"/>
                  <a:gd name="T18" fmla="*/ 39216 w 18"/>
                  <a:gd name="T19" fmla="*/ 2642 h 62"/>
                  <a:gd name="T20" fmla="*/ 13067 w 18"/>
                  <a:gd name="T21" fmla="*/ 0 h 62"/>
                  <a:gd name="T22" fmla="*/ 4263 w 18"/>
                  <a:gd name="T23" fmla="*/ 443 h 62"/>
                  <a:gd name="T24" fmla="*/ 34953 w 18"/>
                  <a:gd name="T25" fmla="*/ 2922 h 62"/>
                  <a:gd name="T26" fmla="*/ 48020 w 18"/>
                  <a:gd name="T27" fmla="*/ 4562 h 62"/>
                  <a:gd name="T28" fmla="*/ 30413 w 18"/>
                  <a:gd name="T29" fmla="*/ 5564 h 62"/>
                  <a:gd name="T30" fmla="*/ 21870 w 18"/>
                  <a:gd name="T31" fmla="*/ 5285 h 62"/>
                  <a:gd name="T32" fmla="*/ 26150 w 18"/>
                  <a:gd name="T33" fmla="*/ 5870 h 62"/>
                  <a:gd name="T34" fmla="*/ 52283 w 18"/>
                  <a:gd name="T35" fmla="*/ 5285 h 62"/>
                  <a:gd name="T36" fmla="*/ 61087 w 18"/>
                  <a:gd name="T37" fmla="*/ 8513 h 62"/>
                  <a:gd name="T38" fmla="*/ 56562 w 18"/>
                  <a:gd name="T39" fmla="*/ 7036 h 62"/>
                  <a:gd name="T40" fmla="*/ 52283 w 18"/>
                  <a:gd name="T41" fmla="*/ 7927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54"/>
                    </a:moveTo>
                    <a:cubicBezTo>
                      <a:pt x="14" y="50"/>
                      <a:pt x="16" y="54"/>
                      <a:pt x="14" y="55"/>
                    </a:cubicBezTo>
                    <a:cubicBezTo>
                      <a:pt x="11" y="57"/>
                      <a:pt x="9" y="55"/>
                      <a:pt x="10" y="48"/>
                    </a:cubicBezTo>
                    <a:cubicBezTo>
                      <a:pt x="10" y="42"/>
                      <a:pt x="12" y="39"/>
                      <a:pt x="13" y="35"/>
                    </a:cubicBezTo>
                    <a:cubicBezTo>
                      <a:pt x="14" y="30"/>
                      <a:pt x="14" y="25"/>
                      <a:pt x="11" y="22"/>
                    </a:cubicBezTo>
                    <a:cubicBezTo>
                      <a:pt x="13" y="22"/>
                      <a:pt x="16" y="22"/>
                      <a:pt x="17" y="17"/>
                    </a:cubicBezTo>
                    <a:cubicBezTo>
                      <a:pt x="17" y="13"/>
                      <a:pt x="16" y="9"/>
                      <a:pt x="13" y="9"/>
                    </a:cubicBezTo>
                    <a:cubicBezTo>
                      <a:pt x="9" y="9"/>
                      <a:pt x="7" y="14"/>
                      <a:pt x="9" y="16"/>
                    </a:cubicBezTo>
                    <a:cubicBezTo>
                      <a:pt x="11" y="19"/>
                      <a:pt x="15" y="16"/>
                      <a:pt x="13" y="12"/>
                    </a:cubicBezTo>
                    <a:cubicBezTo>
                      <a:pt x="18" y="16"/>
                      <a:pt x="13" y="22"/>
                      <a:pt x="9" y="18"/>
                    </a:cubicBezTo>
                    <a:cubicBezTo>
                      <a:pt x="5" y="16"/>
                      <a:pt x="2" y="5"/>
                      <a:pt x="3" y="0"/>
                    </a:cubicBezTo>
                    <a:cubicBezTo>
                      <a:pt x="2" y="1"/>
                      <a:pt x="2" y="2"/>
                      <a:pt x="1" y="3"/>
                    </a:cubicBezTo>
                    <a:cubicBezTo>
                      <a:pt x="0" y="5"/>
                      <a:pt x="5" y="18"/>
                      <a:pt x="8" y="20"/>
                    </a:cubicBezTo>
                    <a:cubicBezTo>
                      <a:pt x="11" y="22"/>
                      <a:pt x="12" y="24"/>
                      <a:pt x="11" y="31"/>
                    </a:cubicBezTo>
                    <a:cubicBezTo>
                      <a:pt x="11" y="34"/>
                      <a:pt x="9" y="39"/>
                      <a:pt x="7" y="38"/>
                    </a:cubicBezTo>
                    <a:cubicBezTo>
                      <a:pt x="8" y="37"/>
                      <a:pt x="6" y="35"/>
                      <a:pt x="5" y="36"/>
                    </a:cubicBezTo>
                    <a:cubicBezTo>
                      <a:pt x="4" y="36"/>
                      <a:pt x="4" y="40"/>
                      <a:pt x="6" y="40"/>
                    </a:cubicBezTo>
                    <a:cubicBezTo>
                      <a:pt x="8" y="40"/>
                      <a:pt x="10" y="38"/>
                      <a:pt x="12" y="36"/>
                    </a:cubicBezTo>
                    <a:cubicBezTo>
                      <a:pt x="7" y="40"/>
                      <a:pt x="6" y="62"/>
                      <a:pt x="14" y="58"/>
                    </a:cubicBezTo>
                    <a:cubicBezTo>
                      <a:pt x="18" y="56"/>
                      <a:pt x="17" y="49"/>
                      <a:pt x="13" y="48"/>
                    </a:cubicBezTo>
                    <a:cubicBezTo>
                      <a:pt x="11" y="48"/>
                      <a:pt x="10" y="54"/>
                      <a:pt x="12" y="5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7" name="Freeform 271"/>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28" name="Freeform 272"/>
              <p:cNvSpPr>
                <a:spLocks/>
              </p:cNvSpPr>
              <p:nvPr/>
            </p:nvSpPr>
            <p:spPr bwMode="auto">
              <a:xfrm>
                <a:off x="4589" y="432"/>
                <a:ext cx="819" cy="153"/>
              </a:xfrm>
              <a:custGeom>
                <a:avLst/>
                <a:gdLst>
                  <a:gd name="T0" fmla="*/ 216546 w 50"/>
                  <a:gd name="T1" fmla="*/ 3814 h 29"/>
                  <a:gd name="T2" fmla="*/ 160213 w 50"/>
                  <a:gd name="T3" fmla="*/ 2949 h 29"/>
                  <a:gd name="T4" fmla="*/ 186244 w 50"/>
                  <a:gd name="T5" fmla="*/ 2949 h 29"/>
                  <a:gd name="T6" fmla="*/ 129927 w 50"/>
                  <a:gd name="T7" fmla="*/ 723 h 29"/>
                  <a:gd name="T8" fmla="*/ 147189 w 50"/>
                  <a:gd name="T9" fmla="*/ 306 h 29"/>
                  <a:gd name="T10" fmla="*/ 121158 w 50"/>
                  <a:gd name="T11" fmla="*/ 723 h 29"/>
                  <a:gd name="T12" fmla="*/ 129927 w 50"/>
                  <a:gd name="T13" fmla="*/ 1752 h 29"/>
                  <a:gd name="T14" fmla="*/ 82364 w 50"/>
                  <a:gd name="T15" fmla="*/ 1614 h 29"/>
                  <a:gd name="T16" fmla="*/ 26031 w 50"/>
                  <a:gd name="T17" fmla="*/ 2643 h 29"/>
                  <a:gd name="T18" fmla="*/ 13024 w 50"/>
                  <a:gd name="T19" fmla="*/ 1477 h 29"/>
                  <a:gd name="T20" fmla="*/ 21793 w 50"/>
                  <a:gd name="T21" fmla="*/ 1920 h 29"/>
                  <a:gd name="T22" fmla="*/ 17278 w 50"/>
                  <a:gd name="T23" fmla="*/ 1029 h 29"/>
                  <a:gd name="T24" fmla="*/ 8769 w 50"/>
                  <a:gd name="T25" fmla="*/ 2200 h 29"/>
                  <a:gd name="T26" fmla="*/ 47563 w 50"/>
                  <a:gd name="T27" fmla="*/ 2786 h 29"/>
                  <a:gd name="T28" fmla="*/ 99642 w 50"/>
                  <a:gd name="T29" fmla="*/ 1752 h 29"/>
                  <a:gd name="T30" fmla="*/ 77849 w 50"/>
                  <a:gd name="T31" fmla="*/ 3229 h 29"/>
                  <a:gd name="T32" fmla="*/ 95388 w 50"/>
                  <a:gd name="T33" fmla="*/ 3229 h 29"/>
                  <a:gd name="T34" fmla="*/ 82364 w 50"/>
                  <a:gd name="T35" fmla="*/ 2949 h 29"/>
                  <a:gd name="T36" fmla="*/ 108395 w 50"/>
                  <a:gd name="T37" fmla="*/ 1752 h 29"/>
                  <a:gd name="T38" fmla="*/ 151704 w 50"/>
                  <a:gd name="T39" fmla="*/ 2643 h 29"/>
                  <a:gd name="T40" fmla="*/ 155958 w 50"/>
                  <a:gd name="T41" fmla="*/ 3366 h 29"/>
                  <a:gd name="T42" fmla="*/ 125673 w 50"/>
                  <a:gd name="T43" fmla="*/ 3366 h 29"/>
                  <a:gd name="T44" fmla="*/ 142935 w 50"/>
                  <a:gd name="T45" fmla="*/ 3366 h 29"/>
                  <a:gd name="T46" fmla="*/ 121158 w 50"/>
                  <a:gd name="T47" fmla="*/ 2786 h 29"/>
                  <a:gd name="T48" fmla="*/ 138697 w 50"/>
                  <a:gd name="T49" fmla="*/ 4258 h 29"/>
                  <a:gd name="T50" fmla="*/ 160213 w 50"/>
                  <a:gd name="T51" fmla="*/ 3229 h 29"/>
                  <a:gd name="T52" fmla="*/ 212291 w 50"/>
                  <a:gd name="T53" fmla="*/ 4120 h 29"/>
                  <a:gd name="T54" fmla="*/ 216546 w 50"/>
                  <a:gd name="T55" fmla="*/ 3814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26"/>
                    </a:moveTo>
                    <a:cubicBezTo>
                      <a:pt x="46" y="26"/>
                      <a:pt x="39" y="23"/>
                      <a:pt x="37" y="20"/>
                    </a:cubicBezTo>
                    <a:lnTo>
                      <a:pt x="43" y="20"/>
                    </a:lnTo>
                    <a:cubicBezTo>
                      <a:pt x="38" y="19"/>
                      <a:pt x="27" y="13"/>
                      <a:pt x="30" y="5"/>
                    </a:cubicBezTo>
                    <a:cubicBezTo>
                      <a:pt x="32" y="11"/>
                      <a:pt x="36" y="5"/>
                      <a:pt x="34" y="2"/>
                    </a:cubicBezTo>
                    <a:cubicBezTo>
                      <a:pt x="33" y="0"/>
                      <a:pt x="29" y="1"/>
                      <a:pt x="28" y="5"/>
                    </a:cubicBezTo>
                    <a:cubicBezTo>
                      <a:pt x="28" y="8"/>
                      <a:pt x="28" y="10"/>
                      <a:pt x="30" y="12"/>
                    </a:cubicBezTo>
                    <a:cubicBezTo>
                      <a:pt x="27" y="10"/>
                      <a:pt x="23" y="8"/>
                      <a:pt x="19" y="11"/>
                    </a:cubicBezTo>
                    <a:cubicBezTo>
                      <a:pt x="14" y="13"/>
                      <a:pt x="12" y="20"/>
                      <a:pt x="6" y="18"/>
                    </a:cubicBezTo>
                    <a:cubicBezTo>
                      <a:pt x="3" y="16"/>
                      <a:pt x="2" y="13"/>
                      <a:pt x="3" y="10"/>
                    </a:cubicBezTo>
                    <a:cubicBezTo>
                      <a:pt x="3" y="13"/>
                      <a:pt x="4" y="13"/>
                      <a:pt x="5" y="13"/>
                    </a:cubicBezTo>
                    <a:cubicBezTo>
                      <a:pt x="8" y="12"/>
                      <a:pt x="7" y="6"/>
                      <a:pt x="4" y="7"/>
                    </a:cubicBezTo>
                    <a:cubicBezTo>
                      <a:pt x="2" y="8"/>
                      <a:pt x="0" y="11"/>
                      <a:pt x="2" y="15"/>
                    </a:cubicBezTo>
                    <a:cubicBezTo>
                      <a:pt x="3" y="20"/>
                      <a:pt x="6" y="21"/>
                      <a:pt x="11" y="19"/>
                    </a:cubicBezTo>
                    <a:cubicBezTo>
                      <a:pt x="14" y="17"/>
                      <a:pt x="19" y="11"/>
                      <a:pt x="23" y="12"/>
                    </a:cubicBezTo>
                    <a:cubicBezTo>
                      <a:pt x="21" y="14"/>
                      <a:pt x="17" y="16"/>
                      <a:pt x="18" y="22"/>
                    </a:cubicBezTo>
                    <a:cubicBezTo>
                      <a:pt x="19" y="25"/>
                      <a:pt x="21" y="24"/>
                      <a:pt x="22" y="22"/>
                    </a:cubicBezTo>
                    <a:cubicBezTo>
                      <a:pt x="22" y="20"/>
                      <a:pt x="20" y="18"/>
                      <a:pt x="19" y="20"/>
                    </a:cubicBezTo>
                    <a:cubicBezTo>
                      <a:pt x="19" y="17"/>
                      <a:pt x="23" y="12"/>
                      <a:pt x="25" y="12"/>
                    </a:cubicBezTo>
                    <a:cubicBezTo>
                      <a:pt x="29" y="12"/>
                      <a:pt x="31" y="15"/>
                      <a:pt x="35" y="18"/>
                    </a:cubicBezTo>
                    <a:cubicBezTo>
                      <a:pt x="36" y="20"/>
                      <a:pt x="37" y="21"/>
                      <a:pt x="36" y="23"/>
                    </a:cubicBezTo>
                    <a:cubicBezTo>
                      <a:pt x="36" y="29"/>
                      <a:pt x="27" y="28"/>
                      <a:pt x="29" y="23"/>
                    </a:cubicBezTo>
                    <a:cubicBezTo>
                      <a:pt x="29" y="26"/>
                      <a:pt x="33" y="24"/>
                      <a:pt x="33" y="23"/>
                    </a:cubicBezTo>
                    <a:cubicBezTo>
                      <a:pt x="33" y="20"/>
                      <a:pt x="31" y="17"/>
                      <a:pt x="28" y="19"/>
                    </a:cubicBezTo>
                    <a:cubicBezTo>
                      <a:pt x="25" y="24"/>
                      <a:pt x="28" y="29"/>
                      <a:pt x="32" y="29"/>
                    </a:cubicBezTo>
                    <a:cubicBezTo>
                      <a:pt x="35" y="29"/>
                      <a:pt x="37" y="27"/>
                      <a:pt x="37" y="22"/>
                    </a:cubicBezTo>
                    <a:cubicBezTo>
                      <a:pt x="40" y="26"/>
                      <a:pt x="45" y="27"/>
                      <a:pt x="49" y="28"/>
                    </a:cubicBezTo>
                    <a:cubicBezTo>
                      <a:pt x="49" y="27"/>
                      <a:pt x="49" y="27"/>
                      <a:pt x="50" y="26"/>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29" name="Freeform 273"/>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0" name="Freeform 274"/>
              <p:cNvSpPr>
                <a:spLocks/>
              </p:cNvSpPr>
              <p:nvPr/>
            </p:nvSpPr>
            <p:spPr bwMode="auto">
              <a:xfrm>
                <a:off x="5453" y="564"/>
                <a:ext cx="147" cy="42"/>
              </a:xfrm>
              <a:custGeom>
                <a:avLst/>
                <a:gdLst>
                  <a:gd name="T0" fmla="*/ 0 w 9"/>
                  <a:gd name="T1" fmla="*/ 441 h 8"/>
                  <a:gd name="T2" fmla="*/ 34953 w 9"/>
                  <a:gd name="T3" fmla="*/ 1019 h 8"/>
                  <a:gd name="T4" fmla="*/ 34953 w 9"/>
                  <a:gd name="T5" fmla="*/ 441 h 8"/>
                  <a:gd name="T6" fmla="*/ 0 w 9"/>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3"/>
                    </a:moveTo>
                    <a:cubicBezTo>
                      <a:pt x="1" y="6"/>
                      <a:pt x="6" y="8"/>
                      <a:pt x="8" y="7"/>
                    </a:cubicBezTo>
                    <a:cubicBezTo>
                      <a:pt x="9" y="6"/>
                      <a:pt x="9" y="4"/>
                      <a:pt x="8" y="3"/>
                    </a:cubicBezTo>
                    <a:cubicBezTo>
                      <a:pt x="5" y="0"/>
                      <a:pt x="1" y="2"/>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1" name="Freeform 275"/>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2" name="Freeform 276"/>
              <p:cNvSpPr>
                <a:spLocks/>
              </p:cNvSpPr>
              <p:nvPr/>
            </p:nvSpPr>
            <p:spPr bwMode="auto">
              <a:xfrm>
                <a:off x="5307" y="490"/>
                <a:ext cx="97" cy="63"/>
              </a:xfrm>
              <a:custGeom>
                <a:avLst/>
                <a:gdLst>
                  <a:gd name="T0" fmla="*/ 16991 w 6"/>
                  <a:gd name="T1" fmla="*/ 1738 h 12"/>
                  <a:gd name="T2" fmla="*/ 0 w 6"/>
                  <a:gd name="T3" fmla="*/ 441 h 12"/>
                  <a:gd name="T4" fmla="*/ 12804 w 6"/>
                  <a:gd name="T5" fmla="*/ 137 h 12"/>
                  <a:gd name="T6" fmla="*/ 16991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12"/>
                    </a:moveTo>
                    <a:cubicBezTo>
                      <a:pt x="2" y="12"/>
                      <a:pt x="0" y="6"/>
                      <a:pt x="0" y="3"/>
                    </a:cubicBezTo>
                    <a:cubicBezTo>
                      <a:pt x="1" y="0"/>
                      <a:pt x="2" y="0"/>
                      <a:pt x="3" y="1"/>
                    </a:cubicBezTo>
                    <a:cubicBezTo>
                      <a:pt x="6" y="5"/>
                      <a:pt x="5" y="10"/>
                      <a:pt x="4"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3" name="Freeform 277"/>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4" name="Freeform 278"/>
              <p:cNvSpPr>
                <a:spLocks/>
              </p:cNvSpPr>
              <p:nvPr/>
            </p:nvSpPr>
            <p:spPr bwMode="auto">
              <a:xfrm>
                <a:off x="5421" y="490"/>
                <a:ext cx="49" cy="48"/>
              </a:xfrm>
              <a:custGeom>
                <a:avLst/>
                <a:gdLst>
                  <a:gd name="T0" fmla="*/ 4263 w 3"/>
                  <a:gd name="T1" fmla="*/ 1365 h 9"/>
                  <a:gd name="T2" fmla="*/ 4263 w 3"/>
                  <a:gd name="T3" fmla="*/ 144 h 9"/>
                  <a:gd name="T4" fmla="*/ 13067 w 3"/>
                  <a:gd name="T5" fmla="*/ 144 h 9"/>
                  <a:gd name="T6" fmla="*/ 4263 w 3"/>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9"/>
                    </a:moveTo>
                    <a:cubicBezTo>
                      <a:pt x="0" y="8"/>
                      <a:pt x="0" y="3"/>
                      <a:pt x="1" y="1"/>
                    </a:cubicBezTo>
                    <a:cubicBezTo>
                      <a:pt x="2" y="0"/>
                      <a:pt x="2" y="0"/>
                      <a:pt x="3" y="1"/>
                    </a:cubicBezTo>
                    <a:cubicBezTo>
                      <a:pt x="3" y="5"/>
                      <a:pt x="2" y="8"/>
                      <a:pt x="1"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5" name="Freeform 279"/>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6" name="Freeform 280"/>
              <p:cNvSpPr>
                <a:spLocks/>
              </p:cNvSpPr>
              <p:nvPr/>
            </p:nvSpPr>
            <p:spPr bwMode="auto">
              <a:xfrm>
                <a:off x="5486" y="538"/>
                <a:ext cx="114" cy="31"/>
              </a:xfrm>
              <a:custGeom>
                <a:avLst/>
                <a:gdLst>
                  <a:gd name="T0" fmla="*/ 0 w 7"/>
                  <a:gd name="T1" fmla="*/ 429 h 6"/>
                  <a:gd name="T2" fmla="*/ 25992 w 7"/>
                  <a:gd name="T3" fmla="*/ 134 h 6"/>
                  <a:gd name="T4" fmla="*/ 25992 w 7"/>
                  <a:gd name="T5" fmla="*/ 429 h 6"/>
                  <a:gd name="T6" fmla="*/ 0 w 7"/>
                  <a:gd name="T7" fmla="*/ 429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1"/>
                      <a:pt x="4" y="0"/>
                      <a:pt x="6" y="1"/>
                    </a:cubicBezTo>
                    <a:cubicBezTo>
                      <a:pt x="7" y="2"/>
                      <a:pt x="7" y="3"/>
                      <a:pt x="6" y="3"/>
                    </a:cubicBezTo>
                    <a:cubicBezTo>
                      <a:pt x="4" y="6"/>
                      <a:pt x="1" y="5"/>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7" name="Freeform 281"/>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38" name="Freeform 282"/>
              <p:cNvSpPr>
                <a:spLocks/>
              </p:cNvSpPr>
              <p:nvPr/>
            </p:nvSpPr>
            <p:spPr bwMode="auto">
              <a:xfrm>
                <a:off x="5421" y="495"/>
                <a:ext cx="147" cy="74"/>
              </a:xfrm>
              <a:custGeom>
                <a:avLst/>
                <a:gdLst>
                  <a:gd name="T0" fmla="*/ 0 w 9"/>
                  <a:gd name="T1" fmla="*/ 2067 h 14"/>
                  <a:gd name="T2" fmla="*/ 39216 w 9"/>
                  <a:gd name="T3" fmla="*/ 449 h 14"/>
                  <a:gd name="T4" fmla="*/ 30413 w 9"/>
                  <a:gd name="T5" fmla="*/ 0 h 14"/>
                  <a:gd name="T6" fmla="*/ 0 w 9"/>
                  <a:gd name="T7" fmla="*/ 2067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14"/>
                    </a:moveTo>
                    <a:cubicBezTo>
                      <a:pt x="3" y="14"/>
                      <a:pt x="8" y="7"/>
                      <a:pt x="9" y="3"/>
                    </a:cubicBezTo>
                    <a:cubicBezTo>
                      <a:pt x="9" y="0"/>
                      <a:pt x="8" y="0"/>
                      <a:pt x="7" y="0"/>
                    </a:cubicBezTo>
                    <a:cubicBezTo>
                      <a:pt x="2" y="3"/>
                      <a:pt x="0" y="11"/>
                      <a:pt x="0" y="14"/>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39" name="Freeform 283"/>
              <p:cNvSpPr>
                <a:spLocks/>
              </p:cNvSpPr>
              <p:nvPr/>
            </p:nvSpPr>
            <p:spPr bwMode="auto">
              <a:xfrm>
                <a:off x="5339" y="559"/>
                <a:ext cx="114" cy="38"/>
              </a:xfrm>
              <a:custGeom>
                <a:avLst/>
                <a:gdLst>
                  <a:gd name="T0" fmla="*/ 30243 w 7"/>
                  <a:gd name="T1" fmla="*/ 578 h 8"/>
                  <a:gd name="T2" fmla="*/ 8745 w 7"/>
                  <a:gd name="T3" fmla="*/ 0 h 8"/>
                  <a:gd name="T4" fmla="*/ 30243 w 7"/>
                  <a:gd name="T5" fmla="*/ 578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8"/>
                      <a:pt x="0" y="5"/>
                      <a:pt x="2" y="0"/>
                    </a:cubicBezTo>
                    <a:cubicBezTo>
                      <a:pt x="4" y="1"/>
                      <a:pt x="5" y="3"/>
                      <a:pt x="7"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0" name="Freeform 284"/>
              <p:cNvSpPr>
                <a:spLocks noEditPoints="1"/>
              </p:cNvSpPr>
              <p:nvPr/>
            </p:nvSpPr>
            <p:spPr bwMode="auto">
              <a:xfrm>
                <a:off x="5356" y="553"/>
                <a:ext cx="114" cy="43"/>
              </a:xfrm>
              <a:custGeom>
                <a:avLst/>
                <a:gdLst>
                  <a:gd name="T0" fmla="*/ 25992 w 7"/>
                  <a:gd name="T1" fmla="*/ 925 h 8"/>
                  <a:gd name="T2" fmla="*/ 17247 w 7"/>
                  <a:gd name="T3" fmla="*/ 1242 h 8"/>
                  <a:gd name="T4" fmla="*/ 12996 w 7"/>
                  <a:gd name="T5" fmla="*/ 925 h 8"/>
                  <a:gd name="T6" fmla="*/ 21481 w 7"/>
                  <a:gd name="T7" fmla="*/ 779 h 8"/>
                  <a:gd name="T8" fmla="*/ 25992 w 7"/>
                  <a:gd name="T9" fmla="*/ 925 h 8"/>
                  <a:gd name="T10" fmla="*/ 17247 w 7"/>
                  <a:gd name="T11" fmla="*/ 1242 h 8"/>
                  <a:gd name="T12" fmla="*/ 8745 w 7"/>
                  <a:gd name="T13" fmla="*/ 1242 h 8"/>
                  <a:gd name="T14" fmla="*/ 12996 w 7"/>
                  <a:gd name="T15" fmla="*/ 925 h 8"/>
                  <a:gd name="T16" fmla="*/ 12996 w 7"/>
                  <a:gd name="T17" fmla="*/ 925 h 8"/>
                  <a:gd name="T18" fmla="*/ 17247 w 7"/>
                  <a:gd name="T19" fmla="*/ 1242 h 8"/>
                  <a:gd name="T20" fmla="*/ 8745 w 7"/>
                  <a:gd name="T21" fmla="*/ 1242 h 8"/>
                  <a:gd name="T22" fmla="*/ 4251 w 7"/>
                  <a:gd name="T23" fmla="*/ 925 h 8"/>
                  <a:gd name="T24" fmla="*/ 8745 w 7"/>
                  <a:gd name="T25" fmla="*/ 925 h 8"/>
                  <a:gd name="T26" fmla="*/ 12996 w 7"/>
                  <a:gd name="T27" fmla="*/ 925 h 8"/>
                  <a:gd name="T28" fmla="*/ 8745 w 7"/>
                  <a:gd name="T29" fmla="*/ 1242 h 8"/>
                  <a:gd name="T30" fmla="*/ 8745 w 7"/>
                  <a:gd name="T31" fmla="*/ 925 h 8"/>
                  <a:gd name="T32" fmla="*/ 8745 w 7"/>
                  <a:gd name="T33" fmla="*/ 925 h 8"/>
                  <a:gd name="T34" fmla="*/ 4251 w 7"/>
                  <a:gd name="T35" fmla="*/ 925 h 8"/>
                  <a:gd name="T36" fmla="*/ 8745 w 7"/>
                  <a:gd name="T37" fmla="*/ 925 h 8"/>
                  <a:gd name="T38" fmla="*/ 4251 w 7"/>
                  <a:gd name="T39" fmla="*/ 925 h 8"/>
                  <a:gd name="T40" fmla="*/ 4251 w 7"/>
                  <a:gd name="T41" fmla="*/ 145 h 8"/>
                  <a:gd name="T42" fmla="*/ 8745 w 7"/>
                  <a:gd name="T43" fmla="*/ 145 h 8"/>
                  <a:gd name="T44" fmla="*/ 8745 w 7"/>
                  <a:gd name="T45" fmla="*/ 925 h 8"/>
                  <a:gd name="T46" fmla="*/ 4251 w 7"/>
                  <a:gd name="T47" fmla="*/ 925 h 8"/>
                  <a:gd name="T48" fmla="*/ 4251 w 7"/>
                  <a:gd name="T49" fmla="*/ 145 h 8"/>
                  <a:gd name="T50" fmla="*/ 4251 w 7"/>
                  <a:gd name="T51" fmla="*/ 0 h 8"/>
                  <a:gd name="T52" fmla="*/ 8745 w 7"/>
                  <a:gd name="T53" fmla="*/ 0 h 8"/>
                  <a:gd name="T54" fmla="*/ 4251 w 7"/>
                  <a:gd name="T55" fmla="*/ 145 h 8"/>
                  <a:gd name="T56" fmla="*/ 8745 w 7"/>
                  <a:gd name="T57" fmla="*/ 0 h 8"/>
                  <a:gd name="T58" fmla="*/ 17247 w 7"/>
                  <a:gd name="T59" fmla="*/ 317 h 8"/>
                  <a:gd name="T60" fmla="*/ 12996 w 7"/>
                  <a:gd name="T61" fmla="*/ 634 h 8"/>
                  <a:gd name="T62" fmla="*/ 4251 w 7"/>
                  <a:gd name="T63" fmla="*/ 145 h 8"/>
                  <a:gd name="T64" fmla="*/ 8745 w 7"/>
                  <a:gd name="T65" fmla="*/ 0 h 8"/>
                  <a:gd name="T66" fmla="*/ 17247 w 7"/>
                  <a:gd name="T67" fmla="*/ 317 h 8"/>
                  <a:gd name="T68" fmla="*/ 25992 w 7"/>
                  <a:gd name="T69" fmla="*/ 779 h 8"/>
                  <a:gd name="T70" fmla="*/ 25992 w 7"/>
                  <a:gd name="T71" fmla="*/ 925 h 8"/>
                  <a:gd name="T72" fmla="*/ 12996 w 7"/>
                  <a:gd name="T73" fmla="*/ 634 h 8"/>
                  <a:gd name="T74" fmla="*/ 17247 w 7"/>
                  <a:gd name="T75" fmla="*/ 317 h 8"/>
                  <a:gd name="T76" fmla="*/ 25992 w 7"/>
                  <a:gd name="T77" fmla="*/ 779 h 8"/>
                  <a:gd name="T78" fmla="*/ 30243 w 7"/>
                  <a:gd name="T79" fmla="*/ 779 h 8"/>
                  <a:gd name="T80" fmla="*/ 25992 w 7"/>
                  <a:gd name="T81" fmla="*/ 925 h 8"/>
                  <a:gd name="T82" fmla="*/ 25992 w 7"/>
                  <a:gd name="T83" fmla="*/ 779 h 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 h="8">
                    <a:moveTo>
                      <a:pt x="6" y="6"/>
                    </a:moveTo>
                    <a:cubicBezTo>
                      <a:pt x="6" y="7"/>
                      <a:pt x="5" y="8"/>
                      <a:pt x="4" y="8"/>
                    </a:cubicBezTo>
                    <a:lnTo>
                      <a:pt x="3" y="6"/>
                    </a:lnTo>
                    <a:cubicBezTo>
                      <a:pt x="4" y="6"/>
                      <a:pt x="5" y="6"/>
                      <a:pt x="5" y="5"/>
                    </a:cubicBezTo>
                    <a:lnTo>
                      <a:pt x="6" y="6"/>
                    </a:lnTo>
                    <a:close/>
                    <a:moveTo>
                      <a:pt x="4" y="8"/>
                    </a:moveTo>
                    <a:cubicBezTo>
                      <a:pt x="3" y="8"/>
                      <a:pt x="3" y="8"/>
                      <a:pt x="2" y="8"/>
                    </a:cubicBezTo>
                    <a:lnTo>
                      <a:pt x="3" y="6"/>
                    </a:lnTo>
                    <a:cubicBezTo>
                      <a:pt x="3" y="6"/>
                      <a:pt x="3" y="7"/>
                      <a:pt x="3" y="6"/>
                    </a:cubicBezTo>
                    <a:lnTo>
                      <a:pt x="4" y="8"/>
                    </a:lnTo>
                    <a:close/>
                    <a:moveTo>
                      <a:pt x="2" y="8"/>
                    </a:moveTo>
                    <a:cubicBezTo>
                      <a:pt x="2" y="7"/>
                      <a:pt x="1" y="7"/>
                      <a:pt x="1" y="6"/>
                    </a:cubicBezTo>
                    <a:lnTo>
                      <a:pt x="2" y="6"/>
                    </a:lnTo>
                    <a:cubicBezTo>
                      <a:pt x="2" y="6"/>
                      <a:pt x="2" y="6"/>
                      <a:pt x="3" y="6"/>
                    </a:cubicBezTo>
                    <a:lnTo>
                      <a:pt x="2" y="8"/>
                    </a:lnTo>
                    <a:close/>
                    <a:moveTo>
                      <a:pt x="2" y="6"/>
                    </a:moveTo>
                    <a:lnTo>
                      <a:pt x="2" y="6"/>
                    </a:lnTo>
                    <a:lnTo>
                      <a:pt x="1" y="6"/>
                    </a:lnTo>
                    <a:lnTo>
                      <a:pt x="2" y="6"/>
                    </a:lnTo>
                    <a:close/>
                    <a:moveTo>
                      <a:pt x="1" y="6"/>
                    </a:moveTo>
                    <a:cubicBezTo>
                      <a:pt x="0" y="5"/>
                      <a:pt x="0" y="3"/>
                      <a:pt x="1" y="1"/>
                    </a:cubicBezTo>
                    <a:lnTo>
                      <a:pt x="2" y="1"/>
                    </a:lnTo>
                    <a:cubicBezTo>
                      <a:pt x="1" y="3"/>
                      <a:pt x="1" y="5"/>
                      <a:pt x="2" y="6"/>
                    </a:cubicBezTo>
                    <a:lnTo>
                      <a:pt x="1" y="6"/>
                    </a:lnTo>
                    <a:close/>
                    <a:moveTo>
                      <a:pt x="1" y="1"/>
                    </a:moveTo>
                    <a:lnTo>
                      <a:pt x="1" y="0"/>
                    </a:lnTo>
                    <a:lnTo>
                      <a:pt x="2" y="0"/>
                    </a:lnTo>
                    <a:lnTo>
                      <a:pt x="1" y="1"/>
                    </a:lnTo>
                    <a:close/>
                    <a:moveTo>
                      <a:pt x="2" y="0"/>
                    </a:moveTo>
                    <a:cubicBezTo>
                      <a:pt x="3" y="1"/>
                      <a:pt x="3" y="2"/>
                      <a:pt x="4" y="2"/>
                    </a:cubicBezTo>
                    <a:lnTo>
                      <a:pt x="3" y="4"/>
                    </a:lnTo>
                    <a:cubicBezTo>
                      <a:pt x="3" y="3"/>
                      <a:pt x="2" y="2"/>
                      <a:pt x="1" y="1"/>
                    </a:cubicBezTo>
                    <a:lnTo>
                      <a:pt x="2" y="0"/>
                    </a:lnTo>
                    <a:close/>
                    <a:moveTo>
                      <a:pt x="4" y="2"/>
                    </a:moveTo>
                    <a:cubicBezTo>
                      <a:pt x="5" y="3"/>
                      <a:pt x="5" y="4"/>
                      <a:pt x="6" y="5"/>
                    </a:cubicBezTo>
                    <a:lnTo>
                      <a:pt x="6" y="6"/>
                    </a:lnTo>
                    <a:cubicBezTo>
                      <a:pt x="5" y="5"/>
                      <a:pt x="4" y="4"/>
                      <a:pt x="3" y="4"/>
                    </a:cubicBezTo>
                    <a:lnTo>
                      <a:pt x="4" y="2"/>
                    </a:lnTo>
                    <a:close/>
                    <a:moveTo>
                      <a:pt x="6" y="5"/>
                    </a:moveTo>
                    <a:lnTo>
                      <a:pt x="7" y="5"/>
                    </a:lnTo>
                    <a:lnTo>
                      <a:pt x="6" y="6"/>
                    </a:lnTo>
                    <a:lnTo>
                      <a:pt x="6" y="5"/>
                    </a:lnTo>
                    <a:close/>
                  </a:path>
                </a:pathLst>
              </a:custGeom>
              <a:solidFill>
                <a:srgbClr val="340E70"/>
              </a:solidFill>
              <a:ln>
                <a:noFill/>
              </a:ln>
            </p:spPr>
            <p:txBody>
              <a:bodyPr/>
              <a:lstStyle/>
              <a:p>
                <a:pPr>
                  <a:defRPr/>
                </a:pPr>
                <a:endParaRPr lang="en-US" sz="1050">
                  <a:latin typeface="+mj-lt"/>
                  <a:cs typeface="Arial" charset="0"/>
                </a:endParaRPr>
              </a:p>
            </p:txBody>
          </p:sp>
          <p:sp>
            <p:nvSpPr>
              <p:cNvPr id="96341" name="Freeform 285"/>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2" name="Freeform 286"/>
              <p:cNvSpPr>
                <a:spLocks/>
              </p:cNvSpPr>
              <p:nvPr/>
            </p:nvSpPr>
            <p:spPr bwMode="auto">
              <a:xfrm>
                <a:off x="5356" y="627"/>
                <a:ext cx="97" cy="64"/>
              </a:xfrm>
              <a:custGeom>
                <a:avLst/>
                <a:gdLst>
                  <a:gd name="T0" fmla="*/ 4187 w 6"/>
                  <a:gd name="T1" fmla="*/ 0 h 12"/>
                  <a:gd name="T2" fmla="*/ 25349 w 6"/>
                  <a:gd name="T3" fmla="*/ 1365 h 12"/>
                  <a:gd name="T4" fmla="*/ 12804 w 6"/>
                  <a:gd name="T5" fmla="*/ 1680 h 12"/>
                  <a:gd name="T6" fmla="*/ 4187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0"/>
                    </a:moveTo>
                    <a:cubicBezTo>
                      <a:pt x="4" y="0"/>
                      <a:pt x="6" y="6"/>
                      <a:pt x="6" y="9"/>
                    </a:cubicBezTo>
                    <a:cubicBezTo>
                      <a:pt x="5" y="12"/>
                      <a:pt x="4" y="12"/>
                      <a:pt x="3" y="11"/>
                    </a:cubicBezTo>
                    <a:cubicBezTo>
                      <a:pt x="0" y="7"/>
                      <a:pt x="0" y="2"/>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3" name="Freeform 287"/>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4" name="Freeform 288"/>
              <p:cNvSpPr>
                <a:spLocks/>
              </p:cNvSpPr>
              <p:nvPr/>
            </p:nvSpPr>
            <p:spPr bwMode="auto">
              <a:xfrm>
                <a:off x="5143" y="575"/>
                <a:ext cx="164" cy="38"/>
              </a:xfrm>
              <a:custGeom>
                <a:avLst/>
                <a:gdLst>
                  <a:gd name="T0" fmla="*/ 44116 w 10"/>
                  <a:gd name="T1" fmla="*/ 719 h 8"/>
                  <a:gd name="T2" fmla="*/ 8872 w 10"/>
                  <a:gd name="T3" fmla="*/ 305 h 8"/>
                  <a:gd name="T4" fmla="*/ 4297 w 10"/>
                  <a:gd name="T5" fmla="*/ 882 h 8"/>
                  <a:gd name="T6" fmla="*/ 44116 w 10"/>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5"/>
                    </a:moveTo>
                    <a:cubicBezTo>
                      <a:pt x="9" y="2"/>
                      <a:pt x="4" y="0"/>
                      <a:pt x="2" y="2"/>
                    </a:cubicBezTo>
                    <a:cubicBezTo>
                      <a:pt x="0" y="3"/>
                      <a:pt x="0" y="5"/>
                      <a:pt x="1" y="6"/>
                    </a:cubicBezTo>
                    <a:cubicBezTo>
                      <a:pt x="5" y="8"/>
                      <a:pt x="8" y="7"/>
                      <a:pt x="1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5" name="Freeform 289"/>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6" name="Freeform 290"/>
              <p:cNvSpPr>
                <a:spLocks/>
              </p:cNvSpPr>
              <p:nvPr/>
            </p:nvSpPr>
            <p:spPr bwMode="auto">
              <a:xfrm>
                <a:off x="5176" y="622"/>
                <a:ext cx="98" cy="32"/>
              </a:xfrm>
              <a:custGeom>
                <a:avLst/>
                <a:gdLst>
                  <a:gd name="T0" fmla="*/ 26150 w 6"/>
                  <a:gd name="T1" fmla="*/ 144 h 6"/>
                  <a:gd name="T2" fmla="*/ 0 w 6"/>
                  <a:gd name="T3" fmla="*/ 453 h 6"/>
                  <a:gd name="T4" fmla="*/ 4263 w 6"/>
                  <a:gd name="T5" fmla="*/ 768 h 6"/>
                  <a:gd name="T6" fmla="*/ 26150 w 6"/>
                  <a:gd name="T7" fmla="*/ 144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1"/>
                    </a:moveTo>
                    <a:cubicBezTo>
                      <a:pt x="5" y="0"/>
                      <a:pt x="1" y="1"/>
                      <a:pt x="0" y="3"/>
                    </a:cubicBezTo>
                    <a:cubicBezTo>
                      <a:pt x="0" y="4"/>
                      <a:pt x="0" y="5"/>
                      <a:pt x="1" y="5"/>
                    </a:cubicBezTo>
                    <a:cubicBezTo>
                      <a:pt x="4" y="6"/>
                      <a:pt x="6" y="3"/>
                      <a:pt x="6" y="1"/>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7" name="Freeform 291"/>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48" name="Freeform 292"/>
              <p:cNvSpPr>
                <a:spLocks/>
              </p:cNvSpPr>
              <p:nvPr/>
            </p:nvSpPr>
            <p:spPr bwMode="auto">
              <a:xfrm>
                <a:off x="5307" y="648"/>
                <a:ext cx="65" cy="52"/>
              </a:xfrm>
              <a:custGeom>
                <a:avLst/>
                <a:gdLst>
                  <a:gd name="T0" fmla="*/ 4225 w 4"/>
                  <a:gd name="T1" fmla="*/ 0 h 9"/>
                  <a:gd name="T2" fmla="*/ 4225 w 4"/>
                  <a:gd name="T3" fmla="*/ 1221 h 9"/>
                  <a:gd name="T4" fmla="*/ 12935 w 4"/>
                  <a:gd name="T5" fmla="*/ 1221 h 9"/>
                  <a:gd name="T6" fmla="*/ 4225 w 4"/>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0"/>
                    </a:moveTo>
                    <a:cubicBezTo>
                      <a:pt x="0" y="1"/>
                      <a:pt x="0" y="6"/>
                      <a:pt x="1" y="8"/>
                    </a:cubicBezTo>
                    <a:cubicBezTo>
                      <a:pt x="2" y="9"/>
                      <a:pt x="2" y="9"/>
                      <a:pt x="3" y="8"/>
                    </a:cubicBezTo>
                    <a:cubicBezTo>
                      <a:pt x="4" y="4"/>
                      <a:pt x="2" y="1"/>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49" name="Freeform 293"/>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0" name="Freeform 294"/>
              <p:cNvSpPr>
                <a:spLocks/>
              </p:cNvSpPr>
              <p:nvPr/>
            </p:nvSpPr>
            <p:spPr bwMode="auto">
              <a:xfrm>
                <a:off x="5209" y="617"/>
                <a:ext cx="147" cy="82"/>
              </a:xfrm>
              <a:custGeom>
                <a:avLst/>
                <a:gdLst>
                  <a:gd name="T0" fmla="*/ 34953 w 9"/>
                  <a:gd name="T1" fmla="*/ 0 h 15"/>
                  <a:gd name="T2" fmla="*/ 13067 w 9"/>
                  <a:gd name="T3" fmla="*/ 2054 h 15"/>
                  <a:gd name="T4" fmla="*/ 0 w 9"/>
                  <a:gd name="T5" fmla="*/ 1749 h 15"/>
                  <a:gd name="T6" fmla="*/ 34953 w 9"/>
                  <a:gd name="T7" fmla="*/ 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0"/>
                    </a:moveTo>
                    <a:cubicBezTo>
                      <a:pt x="9" y="3"/>
                      <a:pt x="6" y="12"/>
                      <a:pt x="3" y="14"/>
                    </a:cubicBezTo>
                    <a:cubicBezTo>
                      <a:pt x="1" y="15"/>
                      <a:pt x="0" y="14"/>
                      <a:pt x="0" y="12"/>
                    </a:cubicBezTo>
                    <a:cubicBezTo>
                      <a:pt x="1" y="5"/>
                      <a:pt x="6" y="0"/>
                      <a:pt x="8"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1" name="Freeform 295"/>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2" name="Freeform 296"/>
              <p:cNvSpPr>
                <a:spLocks/>
              </p:cNvSpPr>
              <p:nvPr/>
            </p:nvSpPr>
            <p:spPr bwMode="auto">
              <a:xfrm>
                <a:off x="5307" y="575"/>
                <a:ext cx="114" cy="52"/>
              </a:xfrm>
              <a:custGeom>
                <a:avLst/>
                <a:gdLst>
                  <a:gd name="T0" fmla="*/ 17247 w 7"/>
                  <a:gd name="T1" fmla="*/ 1404 h 10"/>
                  <a:gd name="T2" fmla="*/ 0 w 7"/>
                  <a:gd name="T3" fmla="*/ 702 h 10"/>
                  <a:gd name="T4" fmla="*/ 17247 w 7"/>
                  <a:gd name="T5" fmla="*/ 1404 h 10"/>
                  <a:gd name="T6" fmla="*/ 0 60000 65536"/>
                  <a:gd name="T7" fmla="*/ 0 60000 65536"/>
                  <a:gd name="T8" fmla="*/ 0 60000 65536"/>
                </a:gdLst>
                <a:ahLst/>
                <a:cxnLst>
                  <a:cxn ang="T6">
                    <a:pos x="T0" y="T1"/>
                  </a:cxn>
                  <a:cxn ang="T7">
                    <a:pos x="T2" y="T3"/>
                  </a:cxn>
                  <a:cxn ang="T8">
                    <a:pos x="T4" y="T5"/>
                  </a:cxn>
                </a:cxnLst>
                <a:rect l="0" t="0" r="r" b="b"/>
                <a:pathLst>
                  <a:path w="7" h="10">
                    <a:moveTo>
                      <a:pt x="4" y="10"/>
                    </a:moveTo>
                    <a:cubicBezTo>
                      <a:pt x="7" y="5"/>
                      <a:pt x="3" y="0"/>
                      <a:pt x="0" y="5"/>
                    </a:cubicBezTo>
                    <a:cubicBezTo>
                      <a:pt x="1" y="6"/>
                      <a:pt x="3" y="8"/>
                      <a:pt x="4" y="1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3" name="Freeform 297"/>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54" name="Freeform 298"/>
              <p:cNvSpPr>
                <a:spLocks/>
              </p:cNvSpPr>
              <p:nvPr/>
            </p:nvSpPr>
            <p:spPr bwMode="auto">
              <a:xfrm>
                <a:off x="5372" y="3954"/>
                <a:ext cx="294" cy="327"/>
              </a:xfrm>
              <a:custGeom>
                <a:avLst/>
                <a:gdLst>
                  <a:gd name="T0" fmla="*/ 52283 w 18"/>
                  <a:gd name="T1" fmla="*/ 1171 h 62"/>
                  <a:gd name="T2" fmla="*/ 61087 w 18"/>
                  <a:gd name="T3" fmla="*/ 1028 h 62"/>
                  <a:gd name="T4" fmla="*/ 43479 w 18"/>
                  <a:gd name="T5" fmla="*/ 2057 h 62"/>
                  <a:gd name="T6" fmla="*/ 56562 w 18"/>
                  <a:gd name="T7" fmla="*/ 3950 h 62"/>
                  <a:gd name="T8" fmla="*/ 48020 w 18"/>
                  <a:gd name="T9" fmla="*/ 5870 h 62"/>
                  <a:gd name="T10" fmla="*/ 74170 w 18"/>
                  <a:gd name="T11" fmla="*/ 6593 h 62"/>
                  <a:gd name="T12" fmla="*/ 56562 w 18"/>
                  <a:gd name="T13" fmla="*/ 7790 h 62"/>
                  <a:gd name="T14" fmla="*/ 39216 w 18"/>
                  <a:gd name="T15" fmla="*/ 6762 h 62"/>
                  <a:gd name="T16" fmla="*/ 56562 w 18"/>
                  <a:gd name="T17" fmla="*/ 7342 h 62"/>
                  <a:gd name="T18" fmla="*/ 39216 w 18"/>
                  <a:gd name="T19" fmla="*/ 6456 h 62"/>
                  <a:gd name="T20" fmla="*/ 13067 w 18"/>
                  <a:gd name="T21" fmla="*/ 9098 h 62"/>
                  <a:gd name="T22" fmla="*/ 4263 w 18"/>
                  <a:gd name="T23" fmla="*/ 8650 h 62"/>
                  <a:gd name="T24" fmla="*/ 34953 w 18"/>
                  <a:gd name="T25" fmla="*/ 6176 h 62"/>
                  <a:gd name="T26" fmla="*/ 48020 w 18"/>
                  <a:gd name="T27" fmla="*/ 4562 h 62"/>
                  <a:gd name="T28" fmla="*/ 30413 w 18"/>
                  <a:gd name="T29" fmla="*/ 3534 h 62"/>
                  <a:gd name="T30" fmla="*/ 21870 w 18"/>
                  <a:gd name="T31" fmla="*/ 3813 h 62"/>
                  <a:gd name="T32" fmla="*/ 26150 w 18"/>
                  <a:gd name="T33" fmla="*/ 3228 h 62"/>
                  <a:gd name="T34" fmla="*/ 52283 w 18"/>
                  <a:gd name="T35" fmla="*/ 3813 h 62"/>
                  <a:gd name="T36" fmla="*/ 61087 w 18"/>
                  <a:gd name="T37" fmla="*/ 585 h 62"/>
                  <a:gd name="T38" fmla="*/ 56562 w 18"/>
                  <a:gd name="T39" fmla="*/ 2057 h 62"/>
                  <a:gd name="T40" fmla="*/ 52283 w 18"/>
                  <a:gd name="T41" fmla="*/ 1171 h 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8" h="62">
                    <a:moveTo>
                      <a:pt x="12" y="8"/>
                    </a:moveTo>
                    <a:cubicBezTo>
                      <a:pt x="14" y="12"/>
                      <a:pt x="16" y="8"/>
                      <a:pt x="14" y="7"/>
                    </a:cubicBezTo>
                    <a:cubicBezTo>
                      <a:pt x="11" y="5"/>
                      <a:pt x="9" y="7"/>
                      <a:pt x="10" y="14"/>
                    </a:cubicBezTo>
                    <a:cubicBezTo>
                      <a:pt x="10" y="20"/>
                      <a:pt x="12" y="23"/>
                      <a:pt x="13" y="27"/>
                    </a:cubicBezTo>
                    <a:cubicBezTo>
                      <a:pt x="14" y="32"/>
                      <a:pt x="14" y="37"/>
                      <a:pt x="11" y="40"/>
                    </a:cubicBezTo>
                    <a:cubicBezTo>
                      <a:pt x="13" y="40"/>
                      <a:pt x="16" y="40"/>
                      <a:pt x="17" y="45"/>
                    </a:cubicBezTo>
                    <a:cubicBezTo>
                      <a:pt x="17" y="49"/>
                      <a:pt x="16" y="53"/>
                      <a:pt x="13" y="53"/>
                    </a:cubicBezTo>
                    <a:cubicBezTo>
                      <a:pt x="9" y="53"/>
                      <a:pt x="7" y="48"/>
                      <a:pt x="9" y="46"/>
                    </a:cubicBezTo>
                    <a:cubicBezTo>
                      <a:pt x="11" y="43"/>
                      <a:pt x="15" y="46"/>
                      <a:pt x="13" y="50"/>
                    </a:cubicBezTo>
                    <a:cubicBezTo>
                      <a:pt x="18" y="46"/>
                      <a:pt x="13" y="40"/>
                      <a:pt x="9" y="44"/>
                    </a:cubicBezTo>
                    <a:cubicBezTo>
                      <a:pt x="5" y="46"/>
                      <a:pt x="2" y="57"/>
                      <a:pt x="3" y="62"/>
                    </a:cubicBezTo>
                    <a:cubicBezTo>
                      <a:pt x="2" y="61"/>
                      <a:pt x="2" y="60"/>
                      <a:pt x="1" y="59"/>
                    </a:cubicBezTo>
                    <a:cubicBezTo>
                      <a:pt x="0" y="57"/>
                      <a:pt x="5" y="44"/>
                      <a:pt x="8" y="42"/>
                    </a:cubicBezTo>
                    <a:cubicBezTo>
                      <a:pt x="11" y="40"/>
                      <a:pt x="12" y="38"/>
                      <a:pt x="11" y="31"/>
                    </a:cubicBezTo>
                    <a:cubicBezTo>
                      <a:pt x="11" y="28"/>
                      <a:pt x="9" y="23"/>
                      <a:pt x="7" y="24"/>
                    </a:cubicBezTo>
                    <a:cubicBezTo>
                      <a:pt x="8" y="25"/>
                      <a:pt x="6" y="27"/>
                      <a:pt x="5" y="26"/>
                    </a:cubicBezTo>
                    <a:cubicBezTo>
                      <a:pt x="4" y="26"/>
                      <a:pt x="4" y="22"/>
                      <a:pt x="6" y="22"/>
                    </a:cubicBezTo>
                    <a:cubicBezTo>
                      <a:pt x="8" y="22"/>
                      <a:pt x="10" y="24"/>
                      <a:pt x="12" y="26"/>
                    </a:cubicBezTo>
                    <a:cubicBezTo>
                      <a:pt x="7" y="22"/>
                      <a:pt x="6" y="0"/>
                      <a:pt x="14" y="4"/>
                    </a:cubicBezTo>
                    <a:cubicBezTo>
                      <a:pt x="18" y="6"/>
                      <a:pt x="17" y="13"/>
                      <a:pt x="13" y="14"/>
                    </a:cubicBezTo>
                    <a:cubicBezTo>
                      <a:pt x="11" y="14"/>
                      <a:pt x="10" y="8"/>
                      <a:pt x="12" y="8"/>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5" name="Freeform 299"/>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solidFill>
                <a:srgbClr val="340E70"/>
              </a:solidFill>
              <a:ln>
                <a:noFill/>
              </a:ln>
            </p:spPr>
            <p:txBody>
              <a:bodyPr/>
              <a:lstStyle/>
              <a:p>
                <a:pPr>
                  <a:defRPr/>
                </a:pPr>
                <a:endParaRPr lang="en-US" sz="1050">
                  <a:latin typeface="+mj-lt"/>
                  <a:cs typeface="Arial" charset="0"/>
                </a:endParaRPr>
              </a:p>
            </p:txBody>
          </p:sp>
          <p:sp>
            <p:nvSpPr>
              <p:cNvPr id="96356" name="Freeform 300"/>
              <p:cNvSpPr>
                <a:spLocks/>
              </p:cNvSpPr>
              <p:nvPr/>
            </p:nvSpPr>
            <p:spPr bwMode="auto">
              <a:xfrm>
                <a:off x="4589" y="4260"/>
                <a:ext cx="819" cy="153"/>
              </a:xfrm>
              <a:custGeom>
                <a:avLst/>
                <a:gdLst>
                  <a:gd name="T0" fmla="*/ 216546 w 50"/>
                  <a:gd name="T1" fmla="*/ 443 h 29"/>
                  <a:gd name="T2" fmla="*/ 160213 w 50"/>
                  <a:gd name="T3" fmla="*/ 1308 h 29"/>
                  <a:gd name="T4" fmla="*/ 186244 w 50"/>
                  <a:gd name="T5" fmla="*/ 1308 h 29"/>
                  <a:gd name="T6" fmla="*/ 129927 w 50"/>
                  <a:gd name="T7" fmla="*/ 3535 h 29"/>
                  <a:gd name="T8" fmla="*/ 147189 w 50"/>
                  <a:gd name="T9" fmla="*/ 3952 h 29"/>
                  <a:gd name="T10" fmla="*/ 121158 w 50"/>
                  <a:gd name="T11" fmla="*/ 3535 h 29"/>
                  <a:gd name="T12" fmla="*/ 129927 w 50"/>
                  <a:gd name="T13" fmla="*/ 2506 h 29"/>
                  <a:gd name="T14" fmla="*/ 82364 w 50"/>
                  <a:gd name="T15" fmla="*/ 2643 h 29"/>
                  <a:gd name="T16" fmla="*/ 26031 w 50"/>
                  <a:gd name="T17" fmla="*/ 1614 h 29"/>
                  <a:gd name="T18" fmla="*/ 13024 w 50"/>
                  <a:gd name="T19" fmla="*/ 2786 h 29"/>
                  <a:gd name="T20" fmla="*/ 21793 w 50"/>
                  <a:gd name="T21" fmla="*/ 2337 h 29"/>
                  <a:gd name="T22" fmla="*/ 17278 w 50"/>
                  <a:gd name="T23" fmla="*/ 3229 h 29"/>
                  <a:gd name="T24" fmla="*/ 8769 w 50"/>
                  <a:gd name="T25" fmla="*/ 2058 h 29"/>
                  <a:gd name="T26" fmla="*/ 47563 w 50"/>
                  <a:gd name="T27" fmla="*/ 1477 h 29"/>
                  <a:gd name="T28" fmla="*/ 99642 w 50"/>
                  <a:gd name="T29" fmla="*/ 2506 h 29"/>
                  <a:gd name="T30" fmla="*/ 77849 w 50"/>
                  <a:gd name="T31" fmla="*/ 1029 h 29"/>
                  <a:gd name="T32" fmla="*/ 95388 w 50"/>
                  <a:gd name="T33" fmla="*/ 1029 h 29"/>
                  <a:gd name="T34" fmla="*/ 82364 w 50"/>
                  <a:gd name="T35" fmla="*/ 1308 h 29"/>
                  <a:gd name="T36" fmla="*/ 108395 w 50"/>
                  <a:gd name="T37" fmla="*/ 2506 h 29"/>
                  <a:gd name="T38" fmla="*/ 151704 w 50"/>
                  <a:gd name="T39" fmla="*/ 1614 h 29"/>
                  <a:gd name="T40" fmla="*/ 155958 w 50"/>
                  <a:gd name="T41" fmla="*/ 892 h 29"/>
                  <a:gd name="T42" fmla="*/ 125673 w 50"/>
                  <a:gd name="T43" fmla="*/ 892 h 29"/>
                  <a:gd name="T44" fmla="*/ 142935 w 50"/>
                  <a:gd name="T45" fmla="*/ 892 h 29"/>
                  <a:gd name="T46" fmla="*/ 121158 w 50"/>
                  <a:gd name="T47" fmla="*/ 1477 h 29"/>
                  <a:gd name="T48" fmla="*/ 138697 w 50"/>
                  <a:gd name="T49" fmla="*/ 0 h 29"/>
                  <a:gd name="T50" fmla="*/ 160213 w 50"/>
                  <a:gd name="T51" fmla="*/ 1029 h 29"/>
                  <a:gd name="T52" fmla="*/ 212291 w 50"/>
                  <a:gd name="T53" fmla="*/ 137 h 29"/>
                  <a:gd name="T54" fmla="*/ 216546 w 50"/>
                  <a:gd name="T55" fmla="*/ 443 h 2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50" h="29">
                    <a:moveTo>
                      <a:pt x="50" y="3"/>
                    </a:moveTo>
                    <a:cubicBezTo>
                      <a:pt x="46" y="3"/>
                      <a:pt x="39" y="6"/>
                      <a:pt x="37" y="9"/>
                    </a:cubicBezTo>
                    <a:lnTo>
                      <a:pt x="43" y="9"/>
                    </a:lnTo>
                    <a:cubicBezTo>
                      <a:pt x="38" y="10"/>
                      <a:pt x="27" y="16"/>
                      <a:pt x="30" y="24"/>
                    </a:cubicBezTo>
                    <a:cubicBezTo>
                      <a:pt x="32" y="18"/>
                      <a:pt x="36" y="24"/>
                      <a:pt x="34" y="27"/>
                    </a:cubicBezTo>
                    <a:cubicBezTo>
                      <a:pt x="33" y="29"/>
                      <a:pt x="29" y="28"/>
                      <a:pt x="28" y="24"/>
                    </a:cubicBezTo>
                    <a:cubicBezTo>
                      <a:pt x="28" y="21"/>
                      <a:pt x="28" y="19"/>
                      <a:pt x="30" y="17"/>
                    </a:cubicBezTo>
                    <a:cubicBezTo>
                      <a:pt x="27" y="19"/>
                      <a:pt x="23" y="21"/>
                      <a:pt x="19" y="18"/>
                    </a:cubicBezTo>
                    <a:cubicBezTo>
                      <a:pt x="14" y="16"/>
                      <a:pt x="12" y="9"/>
                      <a:pt x="6" y="11"/>
                    </a:cubicBezTo>
                    <a:cubicBezTo>
                      <a:pt x="3" y="13"/>
                      <a:pt x="2" y="16"/>
                      <a:pt x="3" y="19"/>
                    </a:cubicBezTo>
                    <a:cubicBezTo>
                      <a:pt x="3" y="16"/>
                      <a:pt x="4" y="16"/>
                      <a:pt x="5" y="16"/>
                    </a:cubicBezTo>
                    <a:cubicBezTo>
                      <a:pt x="8" y="17"/>
                      <a:pt x="7" y="23"/>
                      <a:pt x="4" y="22"/>
                    </a:cubicBezTo>
                    <a:cubicBezTo>
                      <a:pt x="2" y="21"/>
                      <a:pt x="0" y="18"/>
                      <a:pt x="2" y="14"/>
                    </a:cubicBezTo>
                    <a:cubicBezTo>
                      <a:pt x="3" y="9"/>
                      <a:pt x="6" y="8"/>
                      <a:pt x="11" y="10"/>
                    </a:cubicBezTo>
                    <a:cubicBezTo>
                      <a:pt x="14" y="12"/>
                      <a:pt x="19" y="18"/>
                      <a:pt x="23" y="17"/>
                    </a:cubicBezTo>
                    <a:cubicBezTo>
                      <a:pt x="21" y="15"/>
                      <a:pt x="17" y="13"/>
                      <a:pt x="18" y="7"/>
                    </a:cubicBezTo>
                    <a:cubicBezTo>
                      <a:pt x="19" y="4"/>
                      <a:pt x="21" y="5"/>
                      <a:pt x="22" y="7"/>
                    </a:cubicBezTo>
                    <a:cubicBezTo>
                      <a:pt x="22" y="9"/>
                      <a:pt x="20" y="11"/>
                      <a:pt x="19" y="9"/>
                    </a:cubicBezTo>
                    <a:cubicBezTo>
                      <a:pt x="19" y="12"/>
                      <a:pt x="23" y="17"/>
                      <a:pt x="25" y="17"/>
                    </a:cubicBezTo>
                    <a:cubicBezTo>
                      <a:pt x="29" y="17"/>
                      <a:pt x="31" y="14"/>
                      <a:pt x="35" y="11"/>
                    </a:cubicBezTo>
                    <a:cubicBezTo>
                      <a:pt x="36" y="9"/>
                      <a:pt x="37" y="8"/>
                      <a:pt x="36" y="6"/>
                    </a:cubicBezTo>
                    <a:cubicBezTo>
                      <a:pt x="36" y="0"/>
                      <a:pt x="27" y="1"/>
                      <a:pt x="29" y="6"/>
                    </a:cubicBezTo>
                    <a:cubicBezTo>
                      <a:pt x="29" y="3"/>
                      <a:pt x="33" y="5"/>
                      <a:pt x="33" y="6"/>
                    </a:cubicBezTo>
                    <a:cubicBezTo>
                      <a:pt x="33" y="9"/>
                      <a:pt x="31" y="12"/>
                      <a:pt x="28" y="10"/>
                    </a:cubicBezTo>
                    <a:cubicBezTo>
                      <a:pt x="25" y="5"/>
                      <a:pt x="28" y="0"/>
                      <a:pt x="32" y="0"/>
                    </a:cubicBezTo>
                    <a:cubicBezTo>
                      <a:pt x="35" y="0"/>
                      <a:pt x="37" y="2"/>
                      <a:pt x="37" y="7"/>
                    </a:cubicBezTo>
                    <a:cubicBezTo>
                      <a:pt x="40" y="3"/>
                      <a:pt x="45" y="2"/>
                      <a:pt x="49" y="1"/>
                    </a:cubicBezTo>
                    <a:cubicBezTo>
                      <a:pt x="49" y="2"/>
                      <a:pt x="49" y="2"/>
                      <a:pt x="5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7" name="Freeform 301"/>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58" name="Freeform 302"/>
              <p:cNvSpPr>
                <a:spLocks/>
              </p:cNvSpPr>
              <p:nvPr/>
            </p:nvSpPr>
            <p:spPr bwMode="auto">
              <a:xfrm>
                <a:off x="5453" y="4239"/>
                <a:ext cx="147" cy="42"/>
              </a:xfrm>
              <a:custGeom>
                <a:avLst/>
                <a:gdLst>
                  <a:gd name="T0" fmla="*/ 0 w 9"/>
                  <a:gd name="T1" fmla="*/ 719 h 8"/>
                  <a:gd name="T2" fmla="*/ 34953 w 9"/>
                  <a:gd name="T3" fmla="*/ 137 h 8"/>
                  <a:gd name="T4" fmla="*/ 34953 w 9"/>
                  <a:gd name="T5" fmla="*/ 719 h 8"/>
                  <a:gd name="T6" fmla="*/ 0 w 9"/>
                  <a:gd name="T7" fmla="*/ 719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8">
                    <a:moveTo>
                      <a:pt x="0" y="5"/>
                    </a:moveTo>
                    <a:cubicBezTo>
                      <a:pt x="1" y="2"/>
                      <a:pt x="6" y="0"/>
                      <a:pt x="8" y="1"/>
                    </a:cubicBezTo>
                    <a:cubicBezTo>
                      <a:pt x="9" y="2"/>
                      <a:pt x="9" y="4"/>
                      <a:pt x="8" y="5"/>
                    </a:cubicBezTo>
                    <a:cubicBezTo>
                      <a:pt x="5" y="8"/>
                      <a:pt x="1" y="6"/>
                      <a:pt x="0"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59" name="Freeform 303"/>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0" name="Freeform 304"/>
              <p:cNvSpPr>
                <a:spLocks/>
              </p:cNvSpPr>
              <p:nvPr/>
            </p:nvSpPr>
            <p:spPr bwMode="auto">
              <a:xfrm>
                <a:off x="5307" y="4292"/>
                <a:ext cx="97" cy="63"/>
              </a:xfrm>
              <a:custGeom>
                <a:avLst/>
                <a:gdLst>
                  <a:gd name="T0" fmla="*/ 16991 w 6"/>
                  <a:gd name="T1" fmla="*/ 0 h 12"/>
                  <a:gd name="T2" fmla="*/ 0 w 6"/>
                  <a:gd name="T3" fmla="*/ 1297 h 12"/>
                  <a:gd name="T4" fmla="*/ 12804 w 6"/>
                  <a:gd name="T5" fmla="*/ 1601 h 12"/>
                  <a:gd name="T6" fmla="*/ 16991 w 6"/>
                  <a:gd name="T7" fmla="*/ 0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4" y="0"/>
                    </a:moveTo>
                    <a:cubicBezTo>
                      <a:pt x="2" y="0"/>
                      <a:pt x="0" y="6"/>
                      <a:pt x="0" y="9"/>
                    </a:cubicBezTo>
                    <a:cubicBezTo>
                      <a:pt x="1" y="12"/>
                      <a:pt x="2" y="12"/>
                      <a:pt x="3" y="11"/>
                    </a:cubicBezTo>
                    <a:cubicBezTo>
                      <a:pt x="6" y="7"/>
                      <a:pt x="5" y="2"/>
                      <a:pt x="4"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1" name="Freeform 305"/>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2" name="Freeform 306"/>
              <p:cNvSpPr>
                <a:spLocks/>
              </p:cNvSpPr>
              <p:nvPr/>
            </p:nvSpPr>
            <p:spPr bwMode="auto">
              <a:xfrm>
                <a:off x="5421" y="4308"/>
                <a:ext cx="49" cy="47"/>
              </a:xfrm>
              <a:custGeom>
                <a:avLst/>
                <a:gdLst>
                  <a:gd name="T0" fmla="*/ 4263 w 3"/>
                  <a:gd name="T1" fmla="*/ 0 h 9"/>
                  <a:gd name="T2" fmla="*/ 4263 w 3"/>
                  <a:gd name="T3" fmla="*/ 1144 h 9"/>
                  <a:gd name="T4" fmla="*/ 13067 w 3"/>
                  <a:gd name="T5" fmla="*/ 1144 h 9"/>
                  <a:gd name="T6" fmla="*/ 4263 w 3"/>
                  <a:gd name="T7" fmla="*/ 0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 h="9">
                    <a:moveTo>
                      <a:pt x="1" y="0"/>
                    </a:moveTo>
                    <a:cubicBezTo>
                      <a:pt x="0" y="1"/>
                      <a:pt x="0" y="6"/>
                      <a:pt x="1" y="8"/>
                    </a:cubicBezTo>
                    <a:cubicBezTo>
                      <a:pt x="2" y="9"/>
                      <a:pt x="2" y="9"/>
                      <a:pt x="3" y="8"/>
                    </a:cubicBezTo>
                    <a:cubicBezTo>
                      <a:pt x="3" y="4"/>
                      <a:pt x="2" y="1"/>
                      <a:pt x="1"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3" name="Freeform 307"/>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4" name="Freeform 308"/>
              <p:cNvSpPr>
                <a:spLocks/>
              </p:cNvSpPr>
              <p:nvPr/>
            </p:nvSpPr>
            <p:spPr bwMode="auto">
              <a:xfrm>
                <a:off x="5486" y="4276"/>
                <a:ext cx="114" cy="32"/>
              </a:xfrm>
              <a:custGeom>
                <a:avLst/>
                <a:gdLst>
                  <a:gd name="T0" fmla="*/ 0 w 7"/>
                  <a:gd name="T1" fmla="*/ 453 h 6"/>
                  <a:gd name="T2" fmla="*/ 25992 w 7"/>
                  <a:gd name="T3" fmla="*/ 768 h 6"/>
                  <a:gd name="T4" fmla="*/ 25992 w 7"/>
                  <a:gd name="T5" fmla="*/ 453 h 6"/>
                  <a:gd name="T6" fmla="*/ 0 w 7"/>
                  <a:gd name="T7" fmla="*/ 453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6">
                    <a:moveTo>
                      <a:pt x="0" y="3"/>
                    </a:moveTo>
                    <a:cubicBezTo>
                      <a:pt x="1" y="5"/>
                      <a:pt x="4" y="6"/>
                      <a:pt x="6" y="5"/>
                    </a:cubicBezTo>
                    <a:cubicBezTo>
                      <a:pt x="7" y="4"/>
                      <a:pt x="7" y="3"/>
                      <a:pt x="6" y="3"/>
                    </a:cubicBezTo>
                    <a:cubicBezTo>
                      <a:pt x="4" y="0"/>
                      <a:pt x="1" y="1"/>
                      <a:pt x="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5" name="Freeform 309"/>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6" name="Freeform 310"/>
              <p:cNvSpPr>
                <a:spLocks/>
              </p:cNvSpPr>
              <p:nvPr/>
            </p:nvSpPr>
            <p:spPr bwMode="auto">
              <a:xfrm>
                <a:off x="5421" y="4276"/>
                <a:ext cx="147" cy="74"/>
              </a:xfrm>
              <a:custGeom>
                <a:avLst/>
                <a:gdLst>
                  <a:gd name="T0" fmla="*/ 0 w 9"/>
                  <a:gd name="T1" fmla="*/ 0 h 14"/>
                  <a:gd name="T2" fmla="*/ 39216 w 9"/>
                  <a:gd name="T3" fmla="*/ 1623 h 14"/>
                  <a:gd name="T4" fmla="*/ 30413 w 9"/>
                  <a:gd name="T5" fmla="*/ 2067 h 14"/>
                  <a:gd name="T6" fmla="*/ 0 w 9"/>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4">
                    <a:moveTo>
                      <a:pt x="0" y="0"/>
                    </a:moveTo>
                    <a:cubicBezTo>
                      <a:pt x="3" y="0"/>
                      <a:pt x="8" y="7"/>
                      <a:pt x="9" y="11"/>
                    </a:cubicBezTo>
                    <a:cubicBezTo>
                      <a:pt x="9" y="14"/>
                      <a:pt x="8" y="14"/>
                      <a:pt x="7" y="14"/>
                    </a:cubicBezTo>
                    <a:cubicBezTo>
                      <a:pt x="2" y="11"/>
                      <a:pt x="0" y="3"/>
                      <a:pt x="0"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67" name="Freeform 311"/>
              <p:cNvSpPr>
                <a:spLocks/>
              </p:cNvSpPr>
              <p:nvPr/>
            </p:nvSpPr>
            <p:spPr bwMode="auto">
              <a:xfrm>
                <a:off x="5339" y="4244"/>
                <a:ext cx="114" cy="43"/>
              </a:xfrm>
              <a:custGeom>
                <a:avLst/>
                <a:gdLst>
                  <a:gd name="T0" fmla="*/ 30243 w 7"/>
                  <a:gd name="T1" fmla="*/ 634 h 8"/>
                  <a:gd name="T2" fmla="*/ 8745 w 7"/>
                  <a:gd name="T3" fmla="*/ 1242 h 8"/>
                  <a:gd name="T4" fmla="*/ 30243 w 7"/>
                  <a:gd name="T5" fmla="*/ 634 h 8"/>
                  <a:gd name="T6" fmla="*/ 0 60000 65536"/>
                  <a:gd name="T7" fmla="*/ 0 60000 65536"/>
                  <a:gd name="T8" fmla="*/ 0 60000 65536"/>
                </a:gdLst>
                <a:ahLst/>
                <a:cxnLst>
                  <a:cxn ang="T6">
                    <a:pos x="T0" y="T1"/>
                  </a:cxn>
                  <a:cxn ang="T7">
                    <a:pos x="T2" y="T3"/>
                  </a:cxn>
                  <a:cxn ang="T8">
                    <a:pos x="T4" y="T5"/>
                  </a:cxn>
                </a:cxnLst>
                <a:rect l="0" t="0" r="r" b="b"/>
                <a:pathLst>
                  <a:path w="7" h="8">
                    <a:moveTo>
                      <a:pt x="7" y="4"/>
                    </a:moveTo>
                    <a:cubicBezTo>
                      <a:pt x="5" y="0"/>
                      <a:pt x="0" y="3"/>
                      <a:pt x="2" y="8"/>
                    </a:cubicBezTo>
                    <a:cubicBezTo>
                      <a:pt x="4" y="7"/>
                      <a:pt x="5" y="5"/>
                      <a:pt x="7" y="4"/>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68" name="Freeform 312"/>
              <p:cNvSpPr>
                <a:spLocks noEditPoints="1"/>
              </p:cNvSpPr>
              <p:nvPr/>
            </p:nvSpPr>
            <p:spPr bwMode="auto">
              <a:xfrm>
                <a:off x="5356" y="4250"/>
                <a:ext cx="114" cy="42"/>
              </a:xfrm>
              <a:custGeom>
                <a:avLst/>
                <a:gdLst>
                  <a:gd name="T0" fmla="*/ 21481 w 7"/>
                  <a:gd name="T1" fmla="*/ 441 h 8"/>
                  <a:gd name="T2" fmla="*/ 12996 w 7"/>
                  <a:gd name="T3" fmla="*/ 305 h 8"/>
                  <a:gd name="T4" fmla="*/ 17247 w 7"/>
                  <a:gd name="T5" fmla="*/ 0 h 8"/>
                  <a:gd name="T6" fmla="*/ 25992 w 7"/>
                  <a:gd name="T7" fmla="*/ 305 h 8"/>
                  <a:gd name="T8" fmla="*/ 21481 w 7"/>
                  <a:gd name="T9" fmla="*/ 441 h 8"/>
                  <a:gd name="T10" fmla="*/ 12996 w 7"/>
                  <a:gd name="T11" fmla="*/ 305 h 8"/>
                  <a:gd name="T12" fmla="*/ 12996 w 7"/>
                  <a:gd name="T13" fmla="*/ 305 h 8"/>
                  <a:gd name="T14" fmla="*/ 8745 w 7"/>
                  <a:gd name="T15" fmla="*/ 0 h 8"/>
                  <a:gd name="T16" fmla="*/ 17247 w 7"/>
                  <a:gd name="T17" fmla="*/ 0 h 8"/>
                  <a:gd name="T18" fmla="*/ 12996 w 7"/>
                  <a:gd name="T19" fmla="*/ 305 h 8"/>
                  <a:gd name="T20" fmla="*/ 12996 w 7"/>
                  <a:gd name="T21" fmla="*/ 305 h 8"/>
                  <a:gd name="T22" fmla="*/ 8745 w 7"/>
                  <a:gd name="T23" fmla="*/ 305 h 8"/>
                  <a:gd name="T24" fmla="*/ 4251 w 7"/>
                  <a:gd name="T25" fmla="*/ 305 h 8"/>
                  <a:gd name="T26" fmla="*/ 8745 w 7"/>
                  <a:gd name="T27" fmla="*/ 0 h 8"/>
                  <a:gd name="T28" fmla="*/ 12996 w 7"/>
                  <a:gd name="T29" fmla="*/ 305 h 8"/>
                  <a:gd name="T30" fmla="*/ 8745 w 7"/>
                  <a:gd name="T31" fmla="*/ 305 h 8"/>
                  <a:gd name="T32" fmla="*/ 8745 w 7"/>
                  <a:gd name="T33" fmla="*/ 305 h 8"/>
                  <a:gd name="T34" fmla="*/ 4251 w 7"/>
                  <a:gd name="T35" fmla="*/ 305 h 8"/>
                  <a:gd name="T36" fmla="*/ 8745 w 7"/>
                  <a:gd name="T37" fmla="*/ 305 h 8"/>
                  <a:gd name="T38" fmla="*/ 8745 w 7"/>
                  <a:gd name="T39" fmla="*/ 305 h 8"/>
                  <a:gd name="T40" fmla="*/ 8745 w 7"/>
                  <a:gd name="T41" fmla="*/ 1019 h 8"/>
                  <a:gd name="T42" fmla="*/ 4251 w 7"/>
                  <a:gd name="T43" fmla="*/ 1019 h 8"/>
                  <a:gd name="T44" fmla="*/ 4251 w 7"/>
                  <a:gd name="T45" fmla="*/ 305 h 8"/>
                  <a:gd name="T46" fmla="*/ 8745 w 7"/>
                  <a:gd name="T47" fmla="*/ 305 h 8"/>
                  <a:gd name="T48" fmla="*/ 8745 w 7"/>
                  <a:gd name="T49" fmla="*/ 1160 h 8"/>
                  <a:gd name="T50" fmla="*/ 4251 w 7"/>
                  <a:gd name="T51" fmla="*/ 1160 h 8"/>
                  <a:gd name="T52" fmla="*/ 4251 w 7"/>
                  <a:gd name="T53" fmla="*/ 1019 h 8"/>
                  <a:gd name="T54" fmla="*/ 4251 w 7"/>
                  <a:gd name="T55" fmla="*/ 1019 h 8"/>
                  <a:gd name="T56" fmla="*/ 8745 w 7"/>
                  <a:gd name="T57" fmla="*/ 1160 h 8"/>
                  <a:gd name="T58" fmla="*/ 4251 w 7"/>
                  <a:gd name="T59" fmla="*/ 1019 h 8"/>
                  <a:gd name="T60" fmla="*/ 12996 w 7"/>
                  <a:gd name="T61" fmla="*/ 578 h 8"/>
                  <a:gd name="T62" fmla="*/ 17247 w 7"/>
                  <a:gd name="T63" fmla="*/ 882 h 8"/>
                  <a:gd name="T64" fmla="*/ 8745 w 7"/>
                  <a:gd name="T65" fmla="*/ 1160 h 8"/>
                  <a:gd name="T66" fmla="*/ 4251 w 7"/>
                  <a:gd name="T67" fmla="*/ 1019 h 8"/>
                  <a:gd name="T68" fmla="*/ 12996 w 7"/>
                  <a:gd name="T69" fmla="*/ 578 h 8"/>
                  <a:gd name="T70" fmla="*/ 25992 w 7"/>
                  <a:gd name="T71" fmla="*/ 305 h 8"/>
                  <a:gd name="T72" fmla="*/ 25992 w 7"/>
                  <a:gd name="T73" fmla="*/ 441 h 8"/>
                  <a:gd name="T74" fmla="*/ 17247 w 7"/>
                  <a:gd name="T75" fmla="*/ 882 h 8"/>
                  <a:gd name="T76" fmla="*/ 12996 w 7"/>
                  <a:gd name="T77" fmla="*/ 578 h 8"/>
                  <a:gd name="T78" fmla="*/ 25992 w 7"/>
                  <a:gd name="T79" fmla="*/ 305 h 8"/>
                  <a:gd name="T80" fmla="*/ 30243 w 7"/>
                  <a:gd name="T81" fmla="*/ 441 h 8"/>
                  <a:gd name="T82" fmla="*/ 25992 w 7"/>
                  <a:gd name="T83" fmla="*/ 441 h 8"/>
                  <a:gd name="T84" fmla="*/ 25992 w 7"/>
                  <a:gd name="T85" fmla="*/ 441 h 8"/>
                  <a:gd name="T86" fmla="*/ 25992 w 7"/>
                  <a:gd name="T87" fmla="*/ 305 h 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7" h="8">
                    <a:moveTo>
                      <a:pt x="5" y="3"/>
                    </a:moveTo>
                    <a:cubicBezTo>
                      <a:pt x="5" y="2"/>
                      <a:pt x="4" y="2"/>
                      <a:pt x="3" y="2"/>
                    </a:cubicBezTo>
                    <a:lnTo>
                      <a:pt x="4" y="0"/>
                    </a:lnTo>
                    <a:cubicBezTo>
                      <a:pt x="5" y="0"/>
                      <a:pt x="6" y="1"/>
                      <a:pt x="6" y="2"/>
                    </a:cubicBezTo>
                    <a:lnTo>
                      <a:pt x="5" y="3"/>
                    </a:lnTo>
                    <a:close/>
                    <a:moveTo>
                      <a:pt x="3" y="2"/>
                    </a:moveTo>
                    <a:cubicBezTo>
                      <a:pt x="3" y="1"/>
                      <a:pt x="3" y="2"/>
                      <a:pt x="3" y="2"/>
                    </a:cubicBezTo>
                    <a:lnTo>
                      <a:pt x="2" y="0"/>
                    </a:lnTo>
                    <a:cubicBezTo>
                      <a:pt x="3" y="0"/>
                      <a:pt x="3" y="0"/>
                      <a:pt x="4" y="0"/>
                    </a:cubicBezTo>
                    <a:lnTo>
                      <a:pt x="3" y="2"/>
                    </a:lnTo>
                    <a:close/>
                    <a:moveTo>
                      <a:pt x="3" y="2"/>
                    </a:moveTo>
                    <a:cubicBezTo>
                      <a:pt x="2" y="2"/>
                      <a:pt x="2" y="2"/>
                      <a:pt x="2" y="2"/>
                    </a:cubicBezTo>
                    <a:lnTo>
                      <a:pt x="1" y="2"/>
                    </a:lnTo>
                    <a:cubicBezTo>
                      <a:pt x="1" y="1"/>
                      <a:pt x="2" y="1"/>
                      <a:pt x="2" y="0"/>
                    </a:cubicBezTo>
                    <a:lnTo>
                      <a:pt x="3" y="2"/>
                    </a:lnTo>
                    <a:close/>
                    <a:moveTo>
                      <a:pt x="2" y="2"/>
                    </a:moveTo>
                    <a:lnTo>
                      <a:pt x="2" y="2"/>
                    </a:lnTo>
                    <a:lnTo>
                      <a:pt x="1" y="2"/>
                    </a:lnTo>
                    <a:lnTo>
                      <a:pt x="2" y="2"/>
                    </a:lnTo>
                    <a:close/>
                    <a:moveTo>
                      <a:pt x="2" y="2"/>
                    </a:moveTo>
                    <a:cubicBezTo>
                      <a:pt x="1" y="3"/>
                      <a:pt x="1" y="5"/>
                      <a:pt x="2" y="7"/>
                    </a:cubicBezTo>
                    <a:lnTo>
                      <a:pt x="1" y="7"/>
                    </a:lnTo>
                    <a:cubicBezTo>
                      <a:pt x="0" y="5"/>
                      <a:pt x="0" y="3"/>
                      <a:pt x="1" y="2"/>
                    </a:cubicBezTo>
                    <a:lnTo>
                      <a:pt x="2" y="2"/>
                    </a:lnTo>
                    <a:close/>
                    <a:moveTo>
                      <a:pt x="2" y="8"/>
                    </a:moveTo>
                    <a:lnTo>
                      <a:pt x="1" y="8"/>
                    </a:lnTo>
                    <a:lnTo>
                      <a:pt x="1" y="7"/>
                    </a:lnTo>
                    <a:lnTo>
                      <a:pt x="2" y="8"/>
                    </a:lnTo>
                    <a:close/>
                    <a:moveTo>
                      <a:pt x="1" y="7"/>
                    </a:moveTo>
                    <a:cubicBezTo>
                      <a:pt x="2" y="6"/>
                      <a:pt x="3" y="5"/>
                      <a:pt x="3" y="4"/>
                    </a:cubicBezTo>
                    <a:lnTo>
                      <a:pt x="4" y="6"/>
                    </a:lnTo>
                    <a:cubicBezTo>
                      <a:pt x="3" y="6"/>
                      <a:pt x="3" y="7"/>
                      <a:pt x="2" y="8"/>
                    </a:cubicBezTo>
                    <a:lnTo>
                      <a:pt x="1" y="7"/>
                    </a:lnTo>
                    <a:close/>
                    <a:moveTo>
                      <a:pt x="3" y="4"/>
                    </a:moveTo>
                    <a:cubicBezTo>
                      <a:pt x="4" y="4"/>
                      <a:pt x="5" y="3"/>
                      <a:pt x="6" y="2"/>
                    </a:cubicBezTo>
                    <a:lnTo>
                      <a:pt x="6" y="3"/>
                    </a:lnTo>
                    <a:cubicBezTo>
                      <a:pt x="5" y="4"/>
                      <a:pt x="5" y="5"/>
                      <a:pt x="4" y="6"/>
                    </a:cubicBezTo>
                    <a:lnTo>
                      <a:pt x="3" y="4"/>
                    </a:lnTo>
                    <a:close/>
                    <a:moveTo>
                      <a:pt x="6" y="2"/>
                    </a:moveTo>
                    <a:lnTo>
                      <a:pt x="7" y="3"/>
                    </a:lnTo>
                    <a:lnTo>
                      <a:pt x="6" y="3"/>
                    </a:lnTo>
                    <a:lnTo>
                      <a:pt x="6" y="2"/>
                    </a:lnTo>
                    <a:close/>
                  </a:path>
                </a:pathLst>
              </a:custGeom>
              <a:solidFill>
                <a:srgbClr val="340E70"/>
              </a:solidFill>
              <a:ln>
                <a:noFill/>
              </a:ln>
            </p:spPr>
            <p:txBody>
              <a:bodyPr/>
              <a:lstStyle/>
              <a:p>
                <a:pPr>
                  <a:defRPr/>
                </a:pPr>
                <a:endParaRPr lang="en-US" sz="1050">
                  <a:latin typeface="+mj-lt"/>
                  <a:cs typeface="Arial" charset="0"/>
                </a:endParaRPr>
              </a:p>
            </p:txBody>
          </p:sp>
          <p:sp>
            <p:nvSpPr>
              <p:cNvPr id="96369" name="Freeform 313"/>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0" name="Freeform 314"/>
              <p:cNvSpPr>
                <a:spLocks/>
              </p:cNvSpPr>
              <p:nvPr/>
            </p:nvSpPr>
            <p:spPr bwMode="auto">
              <a:xfrm>
                <a:off x="5356" y="4155"/>
                <a:ext cx="97" cy="63"/>
              </a:xfrm>
              <a:custGeom>
                <a:avLst/>
                <a:gdLst>
                  <a:gd name="T0" fmla="*/ 4187 w 6"/>
                  <a:gd name="T1" fmla="*/ 1738 h 12"/>
                  <a:gd name="T2" fmla="*/ 25349 w 6"/>
                  <a:gd name="T3" fmla="*/ 441 h 12"/>
                  <a:gd name="T4" fmla="*/ 12804 w 6"/>
                  <a:gd name="T5" fmla="*/ 137 h 12"/>
                  <a:gd name="T6" fmla="*/ 4187 w 6"/>
                  <a:gd name="T7" fmla="*/ 1738 h 1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12">
                    <a:moveTo>
                      <a:pt x="1" y="12"/>
                    </a:moveTo>
                    <a:cubicBezTo>
                      <a:pt x="4" y="12"/>
                      <a:pt x="6" y="6"/>
                      <a:pt x="6" y="3"/>
                    </a:cubicBezTo>
                    <a:cubicBezTo>
                      <a:pt x="5" y="0"/>
                      <a:pt x="4" y="0"/>
                      <a:pt x="3" y="1"/>
                    </a:cubicBezTo>
                    <a:cubicBezTo>
                      <a:pt x="0" y="5"/>
                      <a:pt x="0" y="10"/>
                      <a:pt x="1" y="12"/>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1" name="Freeform 315"/>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2" name="Freeform 316"/>
              <p:cNvSpPr>
                <a:spLocks/>
              </p:cNvSpPr>
              <p:nvPr/>
            </p:nvSpPr>
            <p:spPr bwMode="auto">
              <a:xfrm>
                <a:off x="5143" y="4229"/>
                <a:ext cx="164" cy="38"/>
              </a:xfrm>
              <a:custGeom>
                <a:avLst/>
                <a:gdLst>
                  <a:gd name="T0" fmla="*/ 44116 w 10"/>
                  <a:gd name="T1" fmla="*/ 441 h 8"/>
                  <a:gd name="T2" fmla="*/ 8872 w 10"/>
                  <a:gd name="T3" fmla="*/ 882 h 8"/>
                  <a:gd name="T4" fmla="*/ 4297 w 10"/>
                  <a:gd name="T5" fmla="*/ 305 h 8"/>
                  <a:gd name="T6" fmla="*/ 44116 w 10"/>
                  <a:gd name="T7" fmla="*/ 441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 h="8">
                    <a:moveTo>
                      <a:pt x="10" y="3"/>
                    </a:moveTo>
                    <a:cubicBezTo>
                      <a:pt x="9" y="6"/>
                      <a:pt x="4" y="8"/>
                      <a:pt x="2" y="6"/>
                    </a:cubicBezTo>
                    <a:cubicBezTo>
                      <a:pt x="0" y="5"/>
                      <a:pt x="0" y="3"/>
                      <a:pt x="1" y="2"/>
                    </a:cubicBezTo>
                    <a:cubicBezTo>
                      <a:pt x="5" y="0"/>
                      <a:pt x="8" y="1"/>
                      <a:pt x="10" y="3"/>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3" name="Freeform 317"/>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4" name="Freeform 318"/>
              <p:cNvSpPr>
                <a:spLocks/>
              </p:cNvSpPr>
              <p:nvPr/>
            </p:nvSpPr>
            <p:spPr bwMode="auto">
              <a:xfrm>
                <a:off x="5176" y="4192"/>
                <a:ext cx="98" cy="31"/>
              </a:xfrm>
              <a:custGeom>
                <a:avLst/>
                <a:gdLst>
                  <a:gd name="T0" fmla="*/ 26150 w 6"/>
                  <a:gd name="T1" fmla="*/ 692 h 6"/>
                  <a:gd name="T2" fmla="*/ 0 w 6"/>
                  <a:gd name="T3" fmla="*/ 429 h 6"/>
                  <a:gd name="T4" fmla="*/ 4263 w 6"/>
                  <a:gd name="T5" fmla="*/ 134 h 6"/>
                  <a:gd name="T6" fmla="*/ 26150 w 6"/>
                  <a:gd name="T7" fmla="*/ 692 h 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6">
                    <a:moveTo>
                      <a:pt x="6" y="5"/>
                    </a:moveTo>
                    <a:cubicBezTo>
                      <a:pt x="5" y="6"/>
                      <a:pt x="1" y="5"/>
                      <a:pt x="0" y="3"/>
                    </a:cubicBezTo>
                    <a:cubicBezTo>
                      <a:pt x="0" y="2"/>
                      <a:pt x="0" y="1"/>
                      <a:pt x="1" y="1"/>
                    </a:cubicBezTo>
                    <a:cubicBezTo>
                      <a:pt x="4" y="0"/>
                      <a:pt x="6" y="3"/>
                      <a:pt x="6" y="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5" name="Freeform 319"/>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6" name="Freeform 320"/>
              <p:cNvSpPr>
                <a:spLocks/>
              </p:cNvSpPr>
              <p:nvPr/>
            </p:nvSpPr>
            <p:spPr bwMode="auto">
              <a:xfrm>
                <a:off x="5307" y="4149"/>
                <a:ext cx="65" cy="52"/>
              </a:xfrm>
              <a:custGeom>
                <a:avLst/>
                <a:gdLst>
                  <a:gd name="T0" fmla="*/ 4225 w 4"/>
                  <a:gd name="T1" fmla="*/ 1365 h 9"/>
                  <a:gd name="T2" fmla="*/ 4225 w 4"/>
                  <a:gd name="T3" fmla="*/ 144 h 9"/>
                  <a:gd name="T4" fmla="*/ 12935 w 4"/>
                  <a:gd name="T5" fmla="*/ 144 h 9"/>
                  <a:gd name="T6" fmla="*/ 4225 w 4"/>
                  <a:gd name="T7" fmla="*/ 1365 h 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 h="9">
                    <a:moveTo>
                      <a:pt x="1" y="9"/>
                    </a:moveTo>
                    <a:cubicBezTo>
                      <a:pt x="0" y="8"/>
                      <a:pt x="0" y="3"/>
                      <a:pt x="1" y="1"/>
                    </a:cubicBezTo>
                    <a:cubicBezTo>
                      <a:pt x="2" y="0"/>
                      <a:pt x="2" y="0"/>
                      <a:pt x="3" y="1"/>
                    </a:cubicBezTo>
                    <a:cubicBezTo>
                      <a:pt x="4" y="5"/>
                      <a:pt x="2" y="8"/>
                      <a:pt x="1" y="9"/>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7" name="Freeform 321"/>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78" name="Freeform 322"/>
              <p:cNvSpPr>
                <a:spLocks/>
              </p:cNvSpPr>
              <p:nvPr/>
            </p:nvSpPr>
            <p:spPr bwMode="auto">
              <a:xfrm>
                <a:off x="5209" y="4149"/>
                <a:ext cx="147" cy="82"/>
              </a:xfrm>
              <a:custGeom>
                <a:avLst/>
                <a:gdLst>
                  <a:gd name="T0" fmla="*/ 34953 w 9"/>
                  <a:gd name="T1" fmla="*/ 2277 h 15"/>
                  <a:gd name="T2" fmla="*/ 13067 w 9"/>
                  <a:gd name="T3" fmla="*/ 144 h 15"/>
                  <a:gd name="T4" fmla="*/ 0 w 9"/>
                  <a:gd name="T5" fmla="*/ 453 h 15"/>
                  <a:gd name="T6" fmla="*/ 34953 w 9"/>
                  <a:gd name="T7" fmla="*/ 2277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 h="15">
                    <a:moveTo>
                      <a:pt x="8" y="15"/>
                    </a:moveTo>
                    <a:cubicBezTo>
                      <a:pt x="9" y="12"/>
                      <a:pt x="6" y="3"/>
                      <a:pt x="3" y="1"/>
                    </a:cubicBezTo>
                    <a:cubicBezTo>
                      <a:pt x="1" y="0"/>
                      <a:pt x="0" y="1"/>
                      <a:pt x="0" y="3"/>
                    </a:cubicBezTo>
                    <a:cubicBezTo>
                      <a:pt x="1" y="10"/>
                      <a:pt x="6" y="15"/>
                      <a:pt x="8" y="15"/>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79" name="Freeform 323"/>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solidFill>
                <a:srgbClr val="FFFFFF"/>
              </a:solidFill>
              <a:ln>
                <a:noFill/>
              </a:ln>
            </p:spPr>
            <p:txBody>
              <a:bodyPr/>
              <a:lstStyle/>
              <a:p>
                <a:pPr>
                  <a:defRPr/>
                </a:pPr>
                <a:endParaRPr lang="en-US" sz="1050">
                  <a:latin typeface="+mj-lt"/>
                  <a:cs typeface="Arial" charset="0"/>
                </a:endParaRPr>
              </a:p>
            </p:txBody>
          </p:sp>
          <p:sp>
            <p:nvSpPr>
              <p:cNvPr id="96380" name="Freeform 324"/>
              <p:cNvSpPr>
                <a:spLocks/>
              </p:cNvSpPr>
              <p:nvPr/>
            </p:nvSpPr>
            <p:spPr bwMode="auto">
              <a:xfrm>
                <a:off x="5307" y="4218"/>
                <a:ext cx="114" cy="52"/>
              </a:xfrm>
              <a:custGeom>
                <a:avLst/>
                <a:gdLst>
                  <a:gd name="T0" fmla="*/ 17247 w 7"/>
                  <a:gd name="T1" fmla="*/ 0 h 10"/>
                  <a:gd name="T2" fmla="*/ 0 w 7"/>
                  <a:gd name="T3" fmla="*/ 758 h 10"/>
                  <a:gd name="T4" fmla="*/ 17247 w 7"/>
                  <a:gd name="T5" fmla="*/ 0 h 10"/>
                  <a:gd name="T6" fmla="*/ 0 60000 65536"/>
                  <a:gd name="T7" fmla="*/ 0 60000 65536"/>
                  <a:gd name="T8" fmla="*/ 0 60000 65536"/>
                </a:gdLst>
                <a:ahLst/>
                <a:cxnLst>
                  <a:cxn ang="T6">
                    <a:pos x="T0" y="T1"/>
                  </a:cxn>
                  <a:cxn ang="T7">
                    <a:pos x="T2" y="T3"/>
                  </a:cxn>
                  <a:cxn ang="T8">
                    <a:pos x="T4" y="T5"/>
                  </a:cxn>
                </a:cxnLst>
                <a:rect l="0" t="0" r="r" b="b"/>
                <a:pathLst>
                  <a:path w="7" h="10">
                    <a:moveTo>
                      <a:pt x="4" y="0"/>
                    </a:moveTo>
                    <a:cubicBezTo>
                      <a:pt x="7" y="5"/>
                      <a:pt x="3" y="10"/>
                      <a:pt x="0" y="5"/>
                    </a:cubicBezTo>
                    <a:cubicBezTo>
                      <a:pt x="1" y="4"/>
                      <a:pt x="3" y="2"/>
                      <a:pt x="4" y="0"/>
                    </a:cubicBezTo>
                    <a:close/>
                  </a:path>
                </a:pathLst>
              </a:custGeom>
              <a:noFill/>
              <a:ln w="0">
                <a:solidFill>
                  <a:srgbClr val="340E70"/>
                </a:solidFill>
                <a:prstDash val="solid"/>
                <a:round/>
                <a:headEnd/>
                <a:tailEnd/>
              </a:ln>
            </p:spPr>
            <p:txBody>
              <a:bodyPr/>
              <a:lstStyle/>
              <a:p>
                <a:pPr>
                  <a:defRPr/>
                </a:pPr>
                <a:endParaRPr lang="en-US" sz="1050">
                  <a:latin typeface="+mj-lt"/>
                  <a:cs typeface="Arial" charset="0"/>
                </a:endParaRPr>
              </a:p>
            </p:txBody>
          </p:sp>
          <p:sp>
            <p:nvSpPr>
              <p:cNvPr id="96381" name="Freeform 325"/>
              <p:cNvSpPr>
                <a:spLocks noEditPoints="1"/>
              </p:cNvSpPr>
              <p:nvPr/>
            </p:nvSpPr>
            <p:spPr bwMode="auto">
              <a:xfrm>
                <a:off x="101" y="474"/>
                <a:ext cx="5516" cy="3897"/>
              </a:xfrm>
              <a:custGeom>
                <a:avLst/>
                <a:gdLst>
                  <a:gd name="T0" fmla="*/ 264996 w 338"/>
                  <a:gd name="T1" fmla="*/ 0 h 738"/>
                  <a:gd name="T2" fmla="*/ 1212590 w 338"/>
                  <a:gd name="T3" fmla="*/ 0 h 738"/>
                  <a:gd name="T4" fmla="*/ 1212590 w 338"/>
                  <a:gd name="T5" fmla="*/ 444 h 738"/>
                  <a:gd name="T6" fmla="*/ 264996 w 338"/>
                  <a:gd name="T7" fmla="*/ 444 h 738"/>
                  <a:gd name="T8" fmla="*/ 264996 w 338"/>
                  <a:gd name="T9" fmla="*/ 0 h 738"/>
                  <a:gd name="T10" fmla="*/ 1469067 w 338"/>
                  <a:gd name="T11" fmla="*/ 10735 h 738"/>
                  <a:gd name="T12" fmla="*/ 1469067 w 338"/>
                  <a:gd name="T13" fmla="*/ 97927 h 738"/>
                  <a:gd name="T14" fmla="*/ 1460271 w 338"/>
                  <a:gd name="T15" fmla="*/ 97927 h 738"/>
                  <a:gd name="T16" fmla="*/ 1460271 w 338"/>
                  <a:gd name="T17" fmla="*/ 10735 h 738"/>
                  <a:gd name="T18" fmla="*/ 1469067 w 338"/>
                  <a:gd name="T19" fmla="*/ 10735 h 738"/>
                  <a:gd name="T20" fmla="*/ 1208330 w 338"/>
                  <a:gd name="T21" fmla="*/ 108662 h 738"/>
                  <a:gd name="T22" fmla="*/ 260737 w 338"/>
                  <a:gd name="T23" fmla="*/ 108662 h 738"/>
                  <a:gd name="T24" fmla="*/ 260737 w 338"/>
                  <a:gd name="T25" fmla="*/ 108218 h 738"/>
                  <a:gd name="T26" fmla="*/ 1208330 w 338"/>
                  <a:gd name="T27" fmla="*/ 108218 h 738"/>
                  <a:gd name="T28" fmla="*/ 1208330 w 338"/>
                  <a:gd name="T29" fmla="*/ 108662 h 738"/>
                  <a:gd name="T30" fmla="*/ 0 w 338"/>
                  <a:gd name="T31" fmla="*/ 97483 h 738"/>
                  <a:gd name="T32" fmla="*/ 0 w 338"/>
                  <a:gd name="T33" fmla="*/ 10735 h 738"/>
                  <a:gd name="T34" fmla="*/ 8796 w 338"/>
                  <a:gd name="T35" fmla="*/ 10735 h 738"/>
                  <a:gd name="T36" fmla="*/ 8796 w 338"/>
                  <a:gd name="T37" fmla="*/ 97483 h 738"/>
                  <a:gd name="T38" fmla="*/ 0 w 338"/>
                  <a:gd name="T39" fmla="*/ 97483 h 73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38" h="738">
                    <a:moveTo>
                      <a:pt x="61" y="0"/>
                    </a:moveTo>
                    <a:lnTo>
                      <a:pt x="279" y="0"/>
                    </a:lnTo>
                    <a:lnTo>
                      <a:pt x="279" y="3"/>
                    </a:lnTo>
                    <a:lnTo>
                      <a:pt x="61" y="3"/>
                    </a:lnTo>
                    <a:lnTo>
                      <a:pt x="61" y="0"/>
                    </a:lnTo>
                    <a:close/>
                    <a:moveTo>
                      <a:pt x="338" y="73"/>
                    </a:moveTo>
                    <a:lnTo>
                      <a:pt x="338" y="665"/>
                    </a:lnTo>
                    <a:lnTo>
                      <a:pt x="336" y="665"/>
                    </a:lnTo>
                    <a:lnTo>
                      <a:pt x="336" y="73"/>
                    </a:lnTo>
                    <a:lnTo>
                      <a:pt x="338" y="73"/>
                    </a:lnTo>
                    <a:close/>
                    <a:moveTo>
                      <a:pt x="278" y="738"/>
                    </a:moveTo>
                    <a:lnTo>
                      <a:pt x="60" y="738"/>
                    </a:lnTo>
                    <a:lnTo>
                      <a:pt x="60" y="735"/>
                    </a:lnTo>
                    <a:lnTo>
                      <a:pt x="278" y="735"/>
                    </a:lnTo>
                    <a:lnTo>
                      <a:pt x="278" y="738"/>
                    </a:lnTo>
                    <a:close/>
                    <a:moveTo>
                      <a:pt x="0" y="662"/>
                    </a:moveTo>
                    <a:lnTo>
                      <a:pt x="0" y="73"/>
                    </a:lnTo>
                    <a:lnTo>
                      <a:pt x="2" y="73"/>
                    </a:lnTo>
                    <a:lnTo>
                      <a:pt x="2" y="662"/>
                    </a:lnTo>
                    <a:lnTo>
                      <a:pt x="0" y="662"/>
                    </a:lnTo>
                    <a:close/>
                  </a:path>
                </a:pathLst>
              </a:custGeom>
              <a:solidFill>
                <a:srgbClr val="340E70"/>
              </a:solidFill>
              <a:ln w="9525">
                <a:solidFill>
                  <a:srgbClr val="0066FF"/>
                </a:solidFill>
                <a:round/>
                <a:headEnd/>
                <a:tailEnd/>
              </a:ln>
            </p:spPr>
            <p:txBody>
              <a:bodyPr/>
              <a:lstStyle/>
              <a:p>
                <a:pPr>
                  <a:defRPr/>
                </a:pPr>
                <a:endParaRPr lang="en-US" sz="1050">
                  <a:latin typeface="+mj-lt"/>
                  <a:cs typeface="Arial" charset="0"/>
                </a:endParaRPr>
              </a:p>
            </p:txBody>
          </p:sp>
        </p:grpSp>
      </p:grpSp>
      <p:sp>
        <p:nvSpPr>
          <p:cNvPr id="96259" name="Text Box 202"/>
          <p:cNvSpPr txBox="1">
            <a:spLocks noChangeArrowheads="1"/>
          </p:cNvSpPr>
          <p:nvPr/>
        </p:nvSpPr>
        <p:spPr bwMode="auto">
          <a:xfrm>
            <a:off x="5510213" y="4700588"/>
            <a:ext cx="8572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0" name="Text Box 203"/>
          <p:cNvSpPr txBox="1">
            <a:spLocks noChangeArrowheads="1"/>
          </p:cNvSpPr>
          <p:nvPr/>
        </p:nvSpPr>
        <p:spPr bwMode="auto">
          <a:xfrm>
            <a:off x="5538788" y="4872038"/>
            <a:ext cx="8572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1" name="Text Box 204"/>
          <p:cNvSpPr txBox="1">
            <a:spLocks noChangeArrowheads="1"/>
          </p:cNvSpPr>
          <p:nvPr/>
        </p:nvSpPr>
        <p:spPr bwMode="auto">
          <a:xfrm>
            <a:off x="5524500" y="5043488"/>
            <a:ext cx="16573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2" name="Text Box 205"/>
          <p:cNvSpPr txBox="1">
            <a:spLocks noChangeArrowheads="1"/>
          </p:cNvSpPr>
          <p:nvPr/>
        </p:nvSpPr>
        <p:spPr bwMode="auto">
          <a:xfrm>
            <a:off x="5538788" y="5286376"/>
            <a:ext cx="16573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96263" name="Text Box 120"/>
          <p:cNvSpPr txBox="1">
            <a:spLocks noChangeArrowheads="1"/>
          </p:cNvSpPr>
          <p:nvPr/>
        </p:nvSpPr>
        <p:spPr bwMode="auto">
          <a:xfrm>
            <a:off x="7038975" y="5725717"/>
            <a:ext cx="742950" cy="415498"/>
          </a:xfrm>
          <a:prstGeom prst="rect">
            <a:avLst/>
          </a:prstGeom>
          <a:noFill/>
          <a:ln>
            <a:noFill/>
          </a:ln>
          <a:effectLst/>
        </p:spPr>
        <p:txBody>
          <a:bodyPr>
            <a:spAutoFit/>
          </a:bodyPr>
          <a:lstStyle>
            <a:lvl1pPr eaLnBrk="0" hangingPunct="0">
              <a:defRPr sz="3200">
                <a:solidFill>
                  <a:schemeClr val="tx1"/>
                </a:solidFill>
                <a:latin typeface=".VnTime" pitchFamily="34" charset="0"/>
              </a:defRPr>
            </a:lvl1pPr>
            <a:lvl2pPr marL="742950" indent="-285750" eaLnBrk="0" hangingPunct="0">
              <a:defRPr sz="3200">
                <a:solidFill>
                  <a:schemeClr val="tx1"/>
                </a:solidFill>
                <a:latin typeface=".VnTime" pitchFamily="34" charset="0"/>
              </a:defRPr>
            </a:lvl2pPr>
            <a:lvl3pPr marL="1143000" indent="-228600" eaLnBrk="0" hangingPunct="0">
              <a:defRPr sz="3200">
                <a:solidFill>
                  <a:schemeClr val="tx1"/>
                </a:solidFill>
                <a:latin typeface=".VnTime" pitchFamily="34" charset="0"/>
              </a:defRPr>
            </a:lvl3pPr>
            <a:lvl4pPr marL="1600200" indent="-228600" eaLnBrk="0" hangingPunct="0">
              <a:defRPr sz="3200">
                <a:solidFill>
                  <a:schemeClr val="tx1"/>
                </a:solidFill>
                <a:latin typeface=".VnTime" pitchFamily="34" charset="0"/>
              </a:defRPr>
            </a:lvl4pPr>
            <a:lvl5pPr marL="2057400" indent="-228600" eaLnBrk="0" hangingPunct="0">
              <a:defRPr sz="3200">
                <a:solidFill>
                  <a:schemeClr val="tx1"/>
                </a:solidFill>
                <a:latin typeface=".VnTime" pitchFamily="34" charset="0"/>
              </a:defRPr>
            </a:lvl5pPr>
            <a:lvl6pPr marL="2514600" indent="-228600" eaLnBrk="0" fontAlgn="base" hangingPunct="0">
              <a:spcBef>
                <a:spcPct val="0"/>
              </a:spcBef>
              <a:spcAft>
                <a:spcPct val="0"/>
              </a:spcAft>
              <a:defRPr sz="3200">
                <a:solidFill>
                  <a:schemeClr val="tx1"/>
                </a:solidFill>
                <a:latin typeface=".VnTime" pitchFamily="34" charset="0"/>
              </a:defRPr>
            </a:lvl6pPr>
            <a:lvl7pPr marL="2971800" indent="-228600" eaLnBrk="0" fontAlgn="base" hangingPunct="0">
              <a:spcBef>
                <a:spcPct val="0"/>
              </a:spcBef>
              <a:spcAft>
                <a:spcPct val="0"/>
              </a:spcAft>
              <a:defRPr sz="3200">
                <a:solidFill>
                  <a:schemeClr val="tx1"/>
                </a:solidFill>
                <a:latin typeface=".VnTime" pitchFamily="34" charset="0"/>
              </a:defRPr>
            </a:lvl7pPr>
            <a:lvl8pPr marL="3429000" indent="-228600" eaLnBrk="0" fontAlgn="base" hangingPunct="0">
              <a:spcBef>
                <a:spcPct val="0"/>
              </a:spcBef>
              <a:spcAft>
                <a:spcPct val="0"/>
              </a:spcAft>
              <a:defRPr sz="3200">
                <a:solidFill>
                  <a:schemeClr val="tx1"/>
                </a:solidFill>
                <a:latin typeface=".VnTime" pitchFamily="34" charset="0"/>
              </a:defRPr>
            </a:lvl8pPr>
            <a:lvl9pPr marL="3886200" indent="-228600" eaLnBrk="0" fontAlgn="base" hangingPunct="0">
              <a:spcBef>
                <a:spcPct val="0"/>
              </a:spcBef>
              <a:spcAft>
                <a:spcPct val="0"/>
              </a:spcAft>
              <a:defRPr sz="3200">
                <a:solidFill>
                  <a:schemeClr val="tx1"/>
                </a:solidFill>
                <a:latin typeface=".VnTime" pitchFamily="34" charset="0"/>
              </a:defRPr>
            </a:lvl9pPr>
          </a:lstStyle>
          <a:p>
            <a:pPr eaLnBrk="1" hangingPunct="1">
              <a:spcBef>
                <a:spcPct val="50000"/>
              </a:spcBef>
              <a:defRPr/>
            </a:pPr>
            <a:endParaRPr lang="en-US" sz="2100">
              <a:latin typeface="+mj-lt"/>
              <a:cs typeface="Times New Roman" pitchFamily="18" charset="0"/>
            </a:endParaRPr>
          </a:p>
        </p:txBody>
      </p:sp>
      <p:sp>
        <p:nvSpPr>
          <p:cNvPr id="72019" name="Rectangle 339"/>
          <p:cNvSpPr>
            <a:spLocks noChangeArrowheads="1"/>
          </p:cNvSpPr>
          <p:nvPr/>
        </p:nvSpPr>
        <p:spPr bwMode="auto">
          <a:xfrm>
            <a:off x="4310749" y="510561"/>
            <a:ext cx="442460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4000" b="1" i="1" dirty="0">
                <a:latin typeface="Times New Roman" panose="02020603050405020304" pitchFamily="18" charset="0"/>
                <a:cs typeface="Times New Roman" panose="02020603050405020304" pitchFamily="18" charset="0"/>
              </a:rPr>
              <a:t>Có thể em chưa biết</a:t>
            </a:r>
          </a:p>
        </p:txBody>
      </p:sp>
      <p:sp>
        <p:nvSpPr>
          <p:cNvPr id="72020" name="Rectangle 340"/>
          <p:cNvSpPr>
            <a:spLocks noChangeArrowheads="1"/>
          </p:cNvSpPr>
          <p:nvPr/>
        </p:nvSpPr>
        <p:spPr bwMode="auto">
          <a:xfrm>
            <a:off x="2554119" y="1141946"/>
            <a:ext cx="7655289" cy="5586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vi-VN" sz="2100" i="1" dirty="0">
                <a:latin typeface="Times New Roman" panose="02020603050405020304" pitchFamily="18" charset="0"/>
                <a:cs typeface="Times New Roman" panose="02020603050405020304" pitchFamily="18" charset="0"/>
              </a:rPr>
              <a:t>Để giảm hao phí người ta đã tăng hiệu điện thế ở hai đầu đường dây tải điện lên đến hàng chục nghìn, hàng trăm nghìn vôn, nhưng dây dẫn phải truyền đi dòng điện có cường độ hàng nghìn ampe. Do đó vẫ phải dùng dây dẫn là những dây cáp bằng đồng gồm nhiều sợi nhỏ xoắn lại có đường kính đến và xentimet hoặc đấu nhiều dây cáp đó thành một đường dây tải điện.</a:t>
            </a: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endParaRPr lang="en-US" altLang="vi-VN" sz="2100" i="1" dirty="0">
              <a:latin typeface="Times New Roman" panose="02020603050405020304" pitchFamily="18" charset="0"/>
              <a:cs typeface="Times New Roman" panose="02020603050405020304" pitchFamily="18" charset="0"/>
            </a:endParaRPr>
          </a:p>
          <a:p>
            <a:pPr algn="just" eaLnBrk="1" hangingPunct="1"/>
            <a:r>
              <a:rPr lang="en-US" altLang="vi-VN" sz="2100" i="1" dirty="0">
                <a:latin typeface="Times New Roman" panose="02020603050405020304" pitchFamily="18" charset="0"/>
                <a:cs typeface="Times New Roman" panose="02020603050405020304" pitchFamily="18" charset="0"/>
              </a:rPr>
              <a:t>Đường dây tải điện Bắc Nam ở nước ta có hiệu điện thế 500000V, bởi vậy không nên đến gần đường dây vì rất nguy hiểm.</a:t>
            </a:r>
          </a:p>
          <a:p>
            <a:pPr algn="just" eaLnBrk="1" hangingPunct="1"/>
            <a:endParaRPr lang="en-US" altLang="vi-VN" sz="2100" i="1" dirty="0">
              <a:latin typeface="Times New Roman" panose="02020603050405020304" pitchFamily="18" charset="0"/>
              <a:cs typeface="Times New Roman" panose="02020603050405020304" pitchFamily="18" charset="0"/>
            </a:endParaRPr>
          </a:p>
        </p:txBody>
      </p:sp>
      <p:grpSp>
        <p:nvGrpSpPr>
          <p:cNvPr id="125" name="Group 124"/>
          <p:cNvGrpSpPr/>
          <p:nvPr/>
        </p:nvGrpSpPr>
        <p:grpSpPr>
          <a:xfrm>
            <a:off x="2639011" y="3115108"/>
            <a:ext cx="7277216" cy="2464033"/>
            <a:chOff x="1866820" y="2442268"/>
            <a:chExt cx="8752284" cy="3582014"/>
          </a:xfrm>
        </p:grpSpPr>
        <p:pic>
          <p:nvPicPr>
            <p:cNvPr id="126" name="Picture 125" descr="images (1)"/>
            <p:cNvPicPr>
              <a:picLocks noChangeAspect="1" noChangeArrowheads="1"/>
            </p:cNvPicPr>
            <p:nvPr/>
          </p:nvPicPr>
          <p:blipFill>
            <a:blip r:embed="rId3">
              <a:lum contrast="16000"/>
              <a:extLst>
                <a:ext uri="{28A0092B-C50C-407E-A947-70E740481C1C}">
                  <a14:useLocalDpi xmlns:a14="http://schemas.microsoft.com/office/drawing/2010/main" val="0"/>
                </a:ext>
              </a:extLst>
            </a:blip>
            <a:srcRect/>
            <a:stretch>
              <a:fillRect/>
            </a:stretch>
          </p:blipFill>
          <p:spPr bwMode="auto">
            <a:xfrm>
              <a:off x="1866820" y="2442268"/>
              <a:ext cx="4343400" cy="358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7" name="Picture 8" descr="tải xuống"/>
            <p:cNvPicPr>
              <a:picLocks noChangeAspect="1" noChangeArrowheads="1"/>
            </p:cNvPicPr>
            <p:nvPr/>
          </p:nvPicPr>
          <p:blipFill>
            <a:blip r:embed="rId4">
              <a:lum contrast="26000"/>
              <a:extLst>
                <a:ext uri="{28A0092B-C50C-407E-A947-70E740481C1C}">
                  <a14:useLocalDpi xmlns:a14="http://schemas.microsoft.com/office/drawing/2010/main" val="0"/>
                </a:ext>
              </a:extLst>
            </a:blip>
            <a:srcRect/>
            <a:stretch>
              <a:fillRect/>
            </a:stretch>
          </p:blipFill>
          <p:spPr bwMode="auto">
            <a:xfrm>
              <a:off x="6275704" y="2442268"/>
              <a:ext cx="4343400" cy="358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1914180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0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125"/>
                                        </p:tgtEl>
                                        <p:attrNameLst>
                                          <p:attrName>style.visibility</p:attrName>
                                        </p:attrNameLst>
                                      </p:cBhvr>
                                      <p:to>
                                        <p:strVal val="visible"/>
                                      </p:to>
                                    </p:set>
                                    <p:animEffect transition="in" filter="circle(in)">
                                      <p:cBhvr>
                                        <p:cTn id="11" dur="2000"/>
                                        <p:tgtEl>
                                          <p:spTgt spid="12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202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0484" name="AutoShape 4"/>
          <p:cNvCxnSpPr>
            <a:cxnSpLocks noChangeShapeType="1"/>
          </p:cNvCxnSpPr>
          <p:nvPr/>
        </p:nvCxnSpPr>
        <p:spPr bwMode="auto">
          <a:xfrm>
            <a:off x="2667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2823950" y="2226469"/>
            <a:ext cx="6571397" cy="3263504"/>
          </a:xfrm>
          <a:noFill/>
        </p:spPr>
        <p:txBody>
          <a:bodyPr/>
          <a:lstStyle/>
          <a:p>
            <a:pPr marL="457200" indent="-457200">
              <a:buNone/>
            </a:pPr>
            <a:r>
              <a:rPr lang="en-US" altLang="vi-VN" b="1" i="1" dirty="0">
                <a:solidFill>
                  <a:srgbClr val="0000FF"/>
                </a:solidFill>
                <a:latin typeface="Times New Roman" panose="02020603050405020304" pitchFamily="18" charset="0"/>
              </a:rPr>
              <a:t>1. Học thuộc nội dung bài học</a:t>
            </a:r>
          </a:p>
          <a:p>
            <a:pPr marL="457200" indent="-457200">
              <a:buNone/>
            </a:pPr>
            <a:r>
              <a:rPr lang="en-US" altLang="vi-VN" b="1" i="1" dirty="0">
                <a:solidFill>
                  <a:srgbClr val="0000FF"/>
                </a:solidFill>
                <a:latin typeface="Times New Roman" panose="02020603050405020304" pitchFamily="18" charset="0"/>
              </a:rPr>
              <a:t>2. Làm bài tập SBT </a:t>
            </a:r>
          </a:p>
          <a:p>
            <a:pPr marL="0" indent="0">
              <a:buNone/>
            </a:pPr>
            <a:r>
              <a:rPr lang="en-US" altLang="vi-VN" b="1" i="1" dirty="0">
                <a:solidFill>
                  <a:srgbClr val="0000FF"/>
                </a:solidFill>
                <a:latin typeface="Times New Roman" panose="02020603050405020304" pitchFamily="18" charset="0"/>
              </a:rPr>
              <a:t>3. Đọc trước nội dung bài 37: “Máy biến thế”</a:t>
            </a:r>
          </a:p>
          <a:p>
            <a:pPr marL="457200" indent="-457200"/>
            <a:endParaRPr lang="en-US" altLang="vi-VN" b="1" i="1" dirty="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4123898" y="4800600"/>
            <a:ext cx="3971498" cy="1579302"/>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sz="1050"/>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sz="1050"/>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sz="1050"/>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sz="1050"/>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sz="1050"/>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sz="1050"/>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sz="1050"/>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sz="1050"/>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sz="1050"/>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sz="1050"/>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sz="1050"/>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sz="1050"/>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sz="1050"/>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sz="1050"/>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sz="1050"/>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2700" b="1" kern="10">
                  <a:ln w="9525">
                    <a:round/>
                    <a:headEnd/>
                    <a:tailEnd/>
                  </a:ln>
                  <a:solidFill>
                    <a:srgbClr val="008000"/>
                  </a:solidFill>
                </a:rPr>
                <a:t>KCT</a:t>
              </a:r>
            </a:p>
          </p:txBody>
        </p:sp>
      </p:grpSp>
      <p:sp>
        <p:nvSpPr>
          <p:cNvPr id="32" name="Text Box 21"/>
          <p:cNvSpPr txBox="1">
            <a:spLocks noChangeArrowheads="1"/>
          </p:cNvSpPr>
          <p:nvPr/>
        </p:nvSpPr>
        <p:spPr bwMode="auto">
          <a:xfrm>
            <a:off x="3740364" y="1166185"/>
            <a:ext cx="5015552" cy="674816"/>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eaLnBrk="1" hangingPunct="1"/>
            <a:r>
              <a:rPr lang="en-US" sz="2700" b="1" dirty="0">
                <a:solidFill>
                  <a:srgbClr val="CC00FF"/>
                </a:solidFill>
                <a:effectLst>
                  <a:outerShdw blurRad="38100" dist="38100" dir="2700000" algn="tl">
                    <a:srgbClr val="000000"/>
                  </a:outerShdw>
                </a:effectLst>
                <a:cs typeface="Arial" charset="0"/>
              </a:rPr>
              <a:t>HƯỚNG DẪN VỀ NHÀ</a:t>
            </a:r>
            <a:endParaRPr lang="vi-VN" sz="2700" b="1" dirty="0">
              <a:solidFill>
                <a:srgbClr val="CC00FF"/>
              </a:solidFill>
              <a:effectLst>
                <a:outerShdw blurRad="38100" dist="38100" dir="2700000" algn="tl">
                  <a:srgbClr val="000000"/>
                </a:outerShdw>
              </a:effectLst>
              <a:cs typeface="Arial" charset="0"/>
            </a:endParaRPr>
          </a:p>
        </p:txBody>
      </p:sp>
    </p:spTree>
    <p:extLst>
      <p:ext uri="{BB962C8B-B14F-4D97-AF65-F5344CB8AC3E}">
        <p14:creationId xmlns:p14="http://schemas.microsoft.com/office/powerpoint/2010/main" val="840532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circle(in)">
                                      <p:cBhvr>
                                        <p:cTn id="7" dur="2000"/>
                                        <p:tgtEl>
                                          <p:spTgt spid="20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1" end="1"/>
                                            </p:txEl>
                                          </p:spTgt>
                                        </p:tgtEl>
                                        <p:attrNameLst>
                                          <p:attrName>style.visibility</p:attrName>
                                        </p:attrNameLst>
                                      </p:cBhvr>
                                      <p:to>
                                        <p:strVal val="visible"/>
                                      </p:to>
                                    </p:set>
                                    <p:animEffect transition="in" filter="circle(in)">
                                      <p:cBhvr>
                                        <p:cTn id="12" dur="2000"/>
                                        <p:tgtEl>
                                          <p:spTgt spid="204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2" end="2"/>
                                            </p:txEl>
                                          </p:spTgt>
                                        </p:tgtEl>
                                        <p:attrNameLst>
                                          <p:attrName>style.visibility</p:attrName>
                                        </p:attrNameLst>
                                      </p:cBhvr>
                                      <p:to>
                                        <p:strVal val="visible"/>
                                      </p:to>
                                    </p:set>
                                    <p:animEffect transition="in" filter="circle(in)">
                                      <p:cBhvr>
                                        <p:cTn id="17" dur="2000"/>
                                        <p:tgtEl>
                                          <p:spTgt spid="204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images (1)"/>
          <p:cNvPicPr>
            <a:picLocks noChangeAspect="1" noChangeArrowheads="1"/>
          </p:cNvPicPr>
          <p:nvPr/>
        </p:nvPicPr>
        <p:blipFill>
          <a:blip r:embed="rId2">
            <a:lum contrast="16000"/>
            <a:extLst>
              <a:ext uri="{28A0092B-C50C-407E-A947-70E740481C1C}">
                <a14:useLocalDpi xmlns:a14="http://schemas.microsoft.com/office/drawing/2010/main" val="0"/>
              </a:ext>
            </a:extLst>
          </a:blip>
          <a:srcRect/>
          <a:stretch>
            <a:fillRect/>
          </a:stretch>
        </p:blipFill>
        <p:spPr bwMode="auto">
          <a:xfrm>
            <a:off x="1732349" y="2292743"/>
            <a:ext cx="4343400" cy="325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6"/>
          <p:cNvSpPr txBox="1">
            <a:spLocks noChangeArrowheads="1"/>
          </p:cNvSpPr>
          <p:nvPr/>
        </p:nvSpPr>
        <p:spPr bwMode="auto">
          <a:xfrm>
            <a:off x="4653756" y="5740393"/>
            <a:ext cx="3094037"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b="1" dirty="0">
                <a:solidFill>
                  <a:srgbClr val="660066"/>
                </a:solidFill>
              </a:rPr>
              <a:t>Đường dây 500KV</a:t>
            </a:r>
            <a:endParaRPr lang="vi-VN" altLang="vi-VN" sz="2600" b="1" dirty="0">
              <a:solidFill>
                <a:srgbClr val="660066"/>
              </a:solidFill>
            </a:endParaRPr>
          </a:p>
        </p:txBody>
      </p:sp>
      <p:sp>
        <p:nvSpPr>
          <p:cNvPr id="12295" name="Text Box 7"/>
          <p:cNvSpPr txBox="1">
            <a:spLocks noChangeArrowheads="1"/>
          </p:cNvSpPr>
          <p:nvPr/>
        </p:nvSpPr>
        <p:spPr bwMode="auto">
          <a:xfrm>
            <a:off x="1815523" y="1051796"/>
            <a:ext cx="8901953"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vi-VN" sz="2600" i="1" dirty="0">
                <a:solidFill>
                  <a:srgbClr val="CC0000"/>
                </a:solidFill>
              </a:rPr>
              <a:t>Các dụng cụ điện trong nhà chỉ cần hiệu điện thế 220V. Vậy tại sao lại phải xây dựng đường dây cao thế vừa tốn kém vừa nguy hiểm? </a:t>
            </a:r>
            <a:endParaRPr lang="vi-VN" altLang="vi-VN" sz="2600" i="1" dirty="0">
              <a:solidFill>
                <a:srgbClr val="CC0000"/>
              </a:solidFill>
            </a:endParaRPr>
          </a:p>
        </p:txBody>
      </p:sp>
      <p:pic>
        <p:nvPicPr>
          <p:cNvPr id="12296" name="Picture 8" descr="tải xuống"/>
          <p:cNvPicPr>
            <a:picLocks noChangeAspect="1" noChangeArrowheads="1"/>
          </p:cNvPicPr>
          <p:nvPr/>
        </p:nvPicPr>
        <p:blipFill>
          <a:blip r:embed="rId3">
            <a:lum contrast="26000"/>
            <a:extLst>
              <a:ext uri="{28A0092B-C50C-407E-A947-70E740481C1C}">
                <a14:useLocalDpi xmlns:a14="http://schemas.microsoft.com/office/drawing/2010/main" val="0"/>
              </a:ext>
            </a:extLst>
          </a:blip>
          <a:srcRect/>
          <a:stretch>
            <a:fillRect/>
          </a:stretch>
        </p:blipFill>
        <p:spPr bwMode="auto">
          <a:xfrm>
            <a:off x="6275704" y="2385454"/>
            <a:ext cx="4343400" cy="325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txBox="1">
            <a:spLocks noChangeArrowheads="1"/>
          </p:cNvSpPr>
          <p:nvPr/>
        </p:nvSpPr>
        <p:spPr>
          <a:xfrm>
            <a:off x="5717349" y="520837"/>
            <a:ext cx="2383001" cy="462695"/>
          </a:xfrm>
          <a:prstGeom prst="roundRect">
            <a:avLst/>
          </a:prstGeom>
          <a:solidFill>
            <a:srgbClr val="92D050"/>
          </a:solidFill>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vi-VN" sz="2400" b="1" dirty="0">
                <a:solidFill>
                  <a:srgbClr val="FF33CC"/>
                </a:solidFill>
                <a:latin typeface="Times New Roman" panose="02020603050405020304" pitchFamily="18" charset="0"/>
              </a:rPr>
              <a:t>ĐẶT VẤN ĐỀ</a:t>
            </a:r>
            <a:endParaRPr lang="en-US" altLang="vi-VN" sz="2400" b="1" dirty="0">
              <a:solidFill>
                <a:schemeClr val="bg1"/>
              </a:solidFill>
              <a:latin typeface=".VnTimeH" panose="020B7200000000000000" pitchFamily="34" charset="0"/>
            </a:endParaRPr>
          </a:p>
        </p:txBody>
      </p:sp>
      <p:grpSp>
        <p:nvGrpSpPr>
          <p:cNvPr id="8" name="Group 3"/>
          <p:cNvGrpSpPr>
            <a:grpSpLocks/>
          </p:cNvGrpSpPr>
          <p:nvPr/>
        </p:nvGrpSpPr>
        <p:grpSpPr bwMode="auto">
          <a:xfrm>
            <a:off x="0" y="-551329"/>
            <a:ext cx="12425081" cy="8054788"/>
            <a:chOff x="219148" y="101599"/>
            <a:chExt cx="8924242" cy="6438510"/>
          </a:xfrm>
        </p:grpSpPr>
        <p:sp>
          <p:nvSpPr>
            <p:cNvPr id="9" name="Rectangle 8"/>
            <p:cNvSpPr/>
            <p:nvPr/>
          </p:nvSpPr>
          <p:spPr bwMode="auto">
            <a:xfrm>
              <a:off x="962723" y="914400"/>
              <a:ext cx="7594176" cy="4800600"/>
            </a:xfrm>
            <a:prstGeom prst="rect">
              <a:avLst/>
            </a:prstGeom>
            <a:noFill/>
            <a:ln w="57150">
              <a:solidFill>
                <a:srgbClr val="009900"/>
              </a:solidFill>
            </a:ln>
            <a:effectLst>
              <a:glow rad="127000">
                <a:schemeClr val="bg1"/>
              </a:glow>
            </a:effectLst>
          </p:spPr>
          <p:txBody>
            <a:bodyPr spcFirstLastPara="1" wrap="none" fromWordArt="1" anchor="ctr">
              <a:prstTxWarp prst="textArchUp">
                <a:avLst>
                  <a:gd name="adj" fmla="val 10800004"/>
                </a:avLst>
              </a:prstTxWarp>
              <a:scene3d>
                <a:camera prst="legacyPerspectiveBottom"/>
                <a:lightRig rig="legacyFlat3" dir="t"/>
              </a:scene3d>
              <a:sp3d extrusionH="887400" prstMaterial="legacyMatte">
                <a:extrusionClr>
                  <a:srgbClr val="CCCCFF"/>
                </a:extrusionClr>
              </a:sp3d>
            </a:bodyPr>
            <a:lstStyle/>
            <a:p>
              <a:pPr algn="ctr">
                <a:defRPr/>
              </a:pPr>
              <a:endParaRPr lang="en-US" sz="2400" kern="10" dirty="0" err="1">
                <a:ln w="9525">
                  <a:round/>
                  <a:headEnd/>
                  <a:tailEnd/>
                </a:ln>
                <a:gradFill rotWithShape="1">
                  <a:gsLst>
                    <a:gs pos="0">
                      <a:srgbClr val="CCCCFF"/>
                    </a:gs>
                    <a:gs pos="100000">
                      <a:srgbClr val="0000FF"/>
                    </a:gs>
                  </a:gsLst>
                  <a:path path="rect">
                    <a:fillToRect l="50000" t="50000" r="50000" b="50000"/>
                  </a:path>
                </a:gradFill>
                <a:latin typeface="Times New Roman"/>
                <a:cs typeface="Times New Roman"/>
              </a:endParaRPr>
            </a:p>
          </p:txBody>
        </p:sp>
        <p:pic>
          <p:nvPicPr>
            <p:cNvPr id="10"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1822648" y="-916508"/>
              <a:ext cx="1484848" cy="3521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95775" y="724282"/>
              <a:ext cx="1380625" cy="2403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642170">
              <a:off x="219148" y="3347347"/>
              <a:ext cx="1484848" cy="27075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2054706" y="3717350"/>
              <a:ext cx="1484848" cy="3985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094311" y="-998363"/>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989874" y="914400"/>
              <a:ext cx="1135803" cy="254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094311" y="3913950"/>
              <a:ext cx="1484848" cy="3767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6" descr="56CEE190D2834983BE9B1882D8651F7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642170">
              <a:off x="8077517" y="3314869"/>
              <a:ext cx="1065873" cy="2563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270138712"/>
      </p:ext>
    </p:extLst>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0"/>
                                  </p:stCondLst>
                                  <p:iterate type="wd">
                                    <p:tmPct val="10000"/>
                                  </p:iterate>
                                  <p:childTnLst>
                                    <p:set>
                                      <p:cBhvr>
                                        <p:cTn id="6" dur="1" fill="hold">
                                          <p:stCondLst>
                                            <p:cond delay="0"/>
                                          </p:stCondLst>
                                        </p:cTn>
                                        <p:tgtEl>
                                          <p:spTgt spid="12294"/>
                                        </p:tgtEl>
                                        <p:attrNameLst>
                                          <p:attrName>style.visibility</p:attrName>
                                        </p:attrNameLst>
                                      </p:cBhvr>
                                      <p:to>
                                        <p:strVal val="visible"/>
                                      </p:to>
                                    </p:set>
                                    <p:anim calcmode="lin" valueType="num">
                                      <p:cBhvr additive="base">
                                        <p:cTn id="7" dur="1000" fill="hold"/>
                                        <p:tgtEl>
                                          <p:spTgt spid="12294"/>
                                        </p:tgtEl>
                                        <p:attrNameLst>
                                          <p:attrName>ppt_x</p:attrName>
                                        </p:attrNameLst>
                                      </p:cBhvr>
                                      <p:tavLst>
                                        <p:tav tm="0">
                                          <p:val>
                                            <p:strVal val="0-#ppt_w/2"/>
                                          </p:val>
                                        </p:tav>
                                        <p:tav tm="100000">
                                          <p:val>
                                            <p:strVal val="#ppt_x"/>
                                          </p:val>
                                        </p:tav>
                                      </p:tavLst>
                                    </p:anim>
                                    <p:anim calcmode="lin" valueType="num">
                                      <p:cBhvr additive="base">
                                        <p:cTn id="8" dur="1000" fill="hold"/>
                                        <p:tgtEl>
                                          <p:spTgt spid="1229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200"/>
                            </p:stCondLst>
                            <p:childTnLst>
                              <p:par>
                                <p:cTn id="10" presetID="10" presetClass="entr" presetSubtype="0" fill="hold" nodeType="after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fade">
                                      <p:cBhvr>
                                        <p:cTn id="12" dur="1000"/>
                                        <p:tgtEl>
                                          <p:spTgt spid="12292"/>
                                        </p:tgtEl>
                                      </p:cBhvr>
                                    </p:animEffect>
                                  </p:childTnLst>
                                </p:cTn>
                              </p:par>
                            </p:childTnLst>
                          </p:cTn>
                        </p:par>
                        <p:par>
                          <p:cTn id="13" fill="hold" nodeType="afterGroup">
                            <p:stCondLst>
                              <p:cond delay="2200"/>
                            </p:stCondLst>
                            <p:childTnLst>
                              <p:par>
                                <p:cTn id="14" presetID="10" presetClass="entr" presetSubtype="0" fill="hold" nodeType="afterEffect">
                                  <p:stCondLst>
                                    <p:cond delay="0"/>
                                  </p:stCondLst>
                                  <p:childTnLst>
                                    <p:set>
                                      <p:cBhvr>
                                        <p:cTn id="15" dur="1" fill="hold">
                                          <p:stCondLst>
                                            <p:cond delay="0"/>
                                          </p:stCondLst>
                                        </p:cTn>
                                        <p:tgtEl>
                                          <p:spTgt spid="12296"/>
                                        </p:tgtEl>
                                        <p:attrNameLst>
                                          <p:attrName>style.visibility</p:attrName>
                                        </p:attrNameLst>
                                      </p:cBhvr>
                                      <p:to>
                                        <p:strVal val="visible"/>
                                      </p:to>
                                    </p:set>
                                    <p:animEffect transition="in" filter="fade">
                                      <p:cBhvr>
                                        <p:cTn id="16" dur="2000"/>
                                        <p:tgtEl>
                                          <p:spTgt spid="12296"/>
                                        </p:tgtEl>
                                      </p:cBhvr>
                                    </p:animEffect>
                                  </p:childTnLst>
                                </p:cTn>
                              </p:par>
                            </p:childTnLst>
                          </p:cTn>
                        </p:par>
                        <p:par>
                          <p:cTn id="17" fill="hold" nodeType="afterGroup">
                            <p:stCondLst>
                              <p:cond delay="4200"/>
                            </p:stCondLst>
                            <p:childTnLst>
                              <p:par>
                                <p:cTn id="18" presetID="18" presetClass="entr" presetSubtype="6" fill="hold" grpId="0" nodeType="afterEffect">
                                  <p:stCondLst>
                                    <p:cond delay="0"/>
                                  </p:stCondLst>
                                  <p:iterate type="wd">
                                    <p:tmPct val="10000"/>
                                  </p:iterate>
                                  <p:childTnLst>
                                    <p:set>
                                      <p:cBhvr>
                                        <p:cTn id="19" dur="1" fill="hold">
                                          <p:stCondLst>
                                            <p:cond delay="0"/>
                                          </p:stCondLst>
                                        </p:cTn>
                                        <p:tgtEl>
                                          <p:spTgt spid="12295"/>
                                        </p:tgtEl>
                                        <p:attrNameLst>
                                          <p:attrName>style.visibility</p:attrName>
                                        </p:attrNameLst>
                                      </p:cBhvr>
                                      <p:to>
                                        <p:strVal val="visible"/>
                                      </p:to>
                                    </p:set>
                                    <p:animEffect transition="in" filter="strips(downRight)">
                                      <p:cBhvr>
                                        <p:cTn id="20" dur="1000"/>
                                        <p:tgtEl>
                                          <p:spTgt spid="12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P spid="1229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5134570" y="448389"/>
            <a:ext cx="1922859" cy="646331"/>
          </a:xfrm>
          <a:prstGeom prst="rect">
            <a:avLst/>
          </a:prstGeom>
          <a:noFill/>
          <a:ln w="9525">
            <a:noFill/>
            <a:miter lim="800000"/>
            <a:headEnd/>
            <a:tailEnd/>
          </a:ln>
          <a:effectLst/>
        </p:spPr>
        <p:txBody>
          <a:bodyPr>
            <a:spAutoFit/>
          </a:bodyPr>
          <a:lstStyle/>
          <a:p>
            <a:pPr algn="l">
              <a:spcBef>
                <a:spcPct val="50000"/>
              </a:spcBef>
              <a:defRPr/>
            </a:pPr>
            <a:r>
              <a:rPr lang="en-US" sz="3600" b="1" i="1" dirty="0">
                <a:solidFill>
                  <a:srgbClr val="FF0000"/>
                </a:solidFill>
                <a:effectLst>
                  <a:outerShdw blurRad="38100" dist="38100" dir="2700000" algn="tl">
                    <a:srgbClr val="C0C0C0"/>
                  </a:outerShdw>
                </a:effectLst>
                <a:latin typeface="Arial" charset="0"/>
                <a:cs typeface="Arial" charset="0"/>
              </a:rPr>
              <a:t>Tiết 42</a:t>
            </a:r>
          </a:p>
        </p:txBody>
      </p:sp>
      <p:sp>
        <p:nvSpPr>
          <p:cNvPr id="3079" name="Text Box 7"/>
          <p:cNvSpPr txBox="1">
            <a:spLocks noChangeArrowheads="1"/>
          </p:cNvSpPr>
          <p:nvPr/>
        </p:nvSpPr>
        <p:spPr bwMode="auto">
          <a:xfrm>
            <a:off x="1550896" y="1001226"/>
            <a:ext cx="8686799" cy="1200329"/>
          </a:xfrm>
          <a:prstGeom prst="rect">
            <a:avLst/>
          </a:prstGeom>
          <a:noFill/>
          <a:ln w="9525">
            <a:noFill/>
            <a:miter lim="800000"/>
            <a:headEnd/>
            <a:tailEnd/>
          </a:ln>
          <a:effectLst/>
        </p:spPr>
        <p:txBody>
          <a:bodyPr wrap="square">
            <a:spAutoFit/>
          </a:bodyPr>
          <a:lstStyle/>
          <a:p>
            <a:pPr algn="ctr">
              <a:defRPr/>
            </a:pPr>
            <a:r>
              <a:rPr lang="en-US" sz="4000" b="1" dirty="0">
                <a:solidFill>
                  <a:srgbClr val="800000"/>
                </a:solidFill>
                <a:effectLst>
                  <a:outerShdw blurRad="38100" dist="38100" dir="2700000" algn="tl">
                    <a:srgbClr val="C0C0C0"/>
                  </a:outerShdw>
                </a:effectLst>
                <a:latin typeface="Arial" charset="0"/>
                <a:cs typeface="Arial" charset="0"/>
              </a:rPr>
              <a:t>CHỦ ĐỀ: MÁY BIẾN THẾ</a:t>
            </a:r>
          </a:p>
          <a:p>
            <a:pPr algn="ctr">
              <a:defRPr/>
            </a:pPr>
            <a:r>
              <a:rPr lang="en-US" sz="3200" b="1" i="1" dirty="0">
                <a:solidFill>
                  <a:srgbClr val="800000"/>
                </a:solidFill>
                <a:effectLst>
                  <a:outerShdw blurRad="38100" dist="38100" dir="2700000" algn="tl">
                    <a:srgbClr val="C0C0C0"/>
                  </a:outerShdw>
                </a:effectLst>
                <a:latin typeface="Arial" charset="0"/>
                <a:cs typeface="Arial" charset="0"/>
              </a:rPr>
              <a:t>BÀI 36: TRUYỀN TẢI ĐIỆN NĂNG ĐI XA</a:t>
            </a:r>
          </a:p>
        </p:txBody>
      </p:sp>
      <p:grpSp>
        <p:nvGrpSpPr>
          <p:cNvPr id="2" name="Group 1"/>
          <p:cNvGrpSpPr/>
          <p:nvPr/>
        </p:nvGrpSpPr>
        <p:grpSpPr>
          <a:xfrm>
            <a:off x="1866820" y="2321245"/>
            <a:ext cx="8752284" cy="3582014"/>
            <a:chOff x="1866820" y="2442268"/>
            <a:chExt cx="8752284" cy="3582014"/>
          </a:xfrm>
        </p:grpSpPr>
        <p:pic>
          <p:nvPicPr>
            <p:cNvPr id="5" name="Picture 4" descr="images (1)"/>
            <p:cNvPicPr>
              <a:picLocks noChangeAspect="1" noChangeArrowheads="1"/>
            </p:cNvPicPr>
            <p:nvPr/>
          </p:nvPicPr>
          <p:blipFill>
            <a:blip r:embed="rId3">
              <a:lum contrast="16000"/>
              <a:extLst>
                <a:ext uri="{28A0092B-C50C-407E-A947-70E740481C1C}">
                  <a14:useLocalDpi xmlns:a14="http://schemas.microsoft.com/office/drawing/2010/main" val="0"/>
                </a:ext>
              </a:extLst>
            </a:blip>
            <a:srcRect/>
            <a:stretch>
              <a:fillRect/>
            </a:stretch>
          </p:blipFill>
          <p:spPr bwMode="auto">
            <a:xfrm>
              <a:off x="1866820" y="2442268"/>
              <a:ext cx="4343400" cy="358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8" descr="tải xuống"/>
            <p:cNvPicPr>
              <a:picLocks noChangeAspect="1" noChangeArrowheads="1"/>
            </p:cNvPicPr>
            <p:nvPr/>
          </p:nvPicPr>
          <p:blipFill>
            <a:blip r:embed="rId4">
              <a:lum contrast="26000"/>
              <a:extLst>
                <a:ext uri="{28A0092B-C50C-407E-A947-70E740481C1C}">
                  <a14:useLocalDpi xmlns:a14="http://schemas.microsoft.com/office/drawing/2010/main" val="0"/>
                </a:ext>
              </a:extLst>
            </a:blip>
            <a:srcRect/>
            <a:stretch>
              <a:fillRect/>
            </a:stretch>
          </p:blipFill>
          <p:spPr bwMode="auto">
            <a:xfrm>
              <a:off x="6275704" y="2442268"/>
              <a:ext cx="4343400" cy="358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252111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811307" y="146050"/>
            <a:ext cx="8850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CC0000"/>
                </a:solidFill>
              </a:rPr>
              <a:t>I. Sự hao phí điện năng trên đường dây truyền tải điện:</a:t>
            </a:r>
          </a:p>
        </p:txBody>
      </p:sp>
      <p:sp>
        <p:nvSpPr>
          <p:cNvPr id="5124" name="Rectangle 5"/>
          <p:cNvSpPr>
            <a:spLocks noChangeArrowheads="1"/>
          </p:cNvSpPr>
          <p:nvPr/>
        </p:nvSpPr>
        <p:spPr bwMode="auto">
          <a:xfrm>
            <a:off x="811307" y="677769"/>
            <a:ext cx="8305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000099"/>
                </a:solidFill>
              </a:rPr>
              <a:t>1. Tính điện năng hao phí trên đường dây tải điện:</a:t>
            </a:r>
          </a:p>
        </p:txBody>
      </p:sp>
      <mc:AlternateContent xmlns:mc="http://schemas.openxmlformats.org/markup-compatibility/2006" xmlns:a14="http://schemas.microsoft.com/office/drawing/2010/main">
        <mc:Choice Requires="a14">
          <p:sp>
            <p:nvSpPr>
              <p:cNvPr id="5125" name="Rectangle 6"/>
              <p:cNvSpPr>
                <a:spLocks noGrp="1" noChangeArrowheads="1"/>
              </p:cNvSpPr>
              <p:nvPr>
                <p:ph type="title"/>
              </p:nvPr>
            </p:nvSpPr>
            <p:spPr>
              <a:xfrm>
                <a:off x="811307" y="1233364"/>
                <a:ext cx="10981764" cy="1400753"/>
              </a:xfrm>
              <a:noFill/>
            </p:spPr>
            <p:txBody>
              <a:bodyPr>
                <a:normAutofit fontScale="90000"/>
              </a:bodyPr>
              <a:lstStyle/>
              <a:p>
                <a:pPr algn="just">
                  <a:lnSpc>
                    <a:spcPct val="100000"/>
                  </a:lnSpc>
                </a:pPr>
                <a:r>
                  <a:rPr lang="en-US" altLang="vi-VN" sz="2600" i="1" dirty="0">
                    <a:solidFill>
                      <a:srgbClr val="000099"/>
                    </a:solidFill>
                    <a:latin typeface="Times New Roman" panose="02020603050405020304" pitchFamily="18" charset="0"/>
                    <a:cs typeface="Times New Roman" panose="02020603050405020304" pitchFamily="18" charset="0"/>
                  </a:rPr>
                  <a:t>      Giả sử cần truyền tải một công suất điện </a:t>
                </a:r>
                <a:r>
                  <a:rPr lang="en-US" altLang="vi-VN" sz="2600" i="1" dirty="0">
                    <a:solidFill>
                      <a:srgbClr val="CC0000"/>
                    </a:solidFill>
                    <a:latin typeface=".VnCommercial Script" panose="020B7200000000000000" pitchFamily="34" charset="0"/>
                    <a:cs typeface="Times New Roman" panose="02020603050405020304" pitchFamily="18" charset="0"/>
                  </a:rPr>
                  <a:t>P</a:t>
                </a:r>
                <a:r>
                  <a:rPr lang="en-US" altLang="vi-VN" sz="2600" i="1" dirty="0">
                    <a:solidFill>
                      <a:srgbClr val="000099"/>
                    </a:solidFill>
                    <a:latin typeface="Times New Roman" panose="02020603050405020304" pitchFamily="18" charset="0"/>
                    <a:cs typeface="Times New Roman" panose="02020603050405020304" pitchFamily="18" charset="0"/>
                  </a:rPr>
                  <a:t> bằng một đường dây có điện trở </a:t>
                </a:r>
                <a:r>
                  <a:rPr lang="en-US" altLang="vi-VN" sz="2600" i="1" dirty="0">
                    <a:solidFill>
                      <a:srgbClr val="CC0000"/>
                    </a:solidFill>
                    <a:latin typeface="Times New Roman" panose="02020603050405020304" pitchFamily="18" charset="0"/>
                    <a:cs typeface="Times New Roman" panose="02020603050405020304" pitchFamily="18" charset="0"/>
                  </a:rPr>
                  <a:t>R</a:t>
                </a:r>
                <a:r>
                  <a:rPr lang="en-US" altLang="vi-VN" sz="2600" i="1" dirty="0">
                    <a:solidFill>
                      <a:srgbClr val="000099"/>
                    </a:solidFill>
                    <a:latin typeface="Times New Roman" panose="02020603050405020304" pitchFamily="18" charset="0"/>
                    <a:cs typeface="Times New Roman" panose="02020603050405020304" pitchFamily="18" charset="0"/>
                  </a:rPr>
                  <a:t> và đặt vào hai đầu đường dây một hiệu điện thế </a:t>
                </a:r>
                <a:r>
                  <a:rPr lang="en-US" altLang="vi-VN" sz="2600" i="1" dirty="0">
                    <a:solidFill>
                      <a:srgbClr val="CC0000"/>
                    </a:solidFill>
                    <a:latin typeface="Times New Roman" panose="02020603050405020304" pitchFamily="18" charset="0"/>
                    <a:cs typeface="Times New Roman" panose="02020603050405020304" pitchFamily="18" charset="0"/>
                  </a:rPr>
                  <a:t>U</a:t>
                </a:r>
                <a:r>
                  <a:rPr lang="en-US" altLang="vi-VN" sz="2600" i="1" dirty="0">
                    <a:solidFill>
                      <a:srgbClr val="000099"/>
                    </a:solidFill>
                    <a:latin typeface="Times New Roman" panose="02020603050405020304" pitchFamily="18" charset="0"/>
                    <a:cs typeface="Times New Roman" panose="02020603050405020304" pitchFamily="18" charset="0"/>
                  </a:rPr>
                  <a:t>. Hãy lập công thức xác định công suất hao phí </a:t>
                </a:r>
                <a14:m>
                  <m:oMath xmlns:m="http://schemas.openxmlformats.org/officeDocument/2006/math">
                    <m:sSub>
                      <m:sSubPr>
                        <m:ctrlPr>
                          <a:rPr lang="en-US" altLang="vi-VN" sz="2700" i="1" smtClean="0">
                            <a:solidFill>
                              <a:srgbClr val="000099"/>
                            </a:solidFill>
                            <a:latin typeface="Cambria Math" panose="02040503050406030204" pitchFamily="18" charset="0"/>
                          </a:rPr>
                        </m:ctrlPr>
                      </m:sSubPr>
                      <m:e>
                        <m:r>
                          <m:rPr>
                            <m:nor/>
                          </m:rPr>
                          <a:rPr lang="en-US" altLang="vi-VN" sz="2700" i="1" dirty="0" smtClean="0">
                            <a:solidFill>
                              <a:srgbClr val="000099"/>
                            </a:solidFill>
                            <a:latin typeface=".VnCommercial Script" panose="020B7200000000000000" pitchFamily="34" charset="0"/>
                            <a:cs typeface="Times New Roman" panose="02020603050405020304" pitchFamily="18" charset="0"/>
                          </a:rPr>
                          <m:t>P</m:t>
                        </m:r>
                      </m:e>
                      <m:sub>
                        <m:r>
                          <a:rPr lang="en-US" altLang="vi-VN" sz="2700" b="0" i="1" smtClean="0">
                            <a:solidFill>
                              <a:srgbClr val="000099"/>
                            </a:solidFill>
                            <a:latin typeface="Cambria Math" panose="02040503050406030204" pitchFamily="18" charset="0"/>
                          </a:rPr>
                          <m:t>h𝑝</m:t>
                        </m:r>
                      </m:sub>
                    </m:sSub>
                  </m:oMath>
                </a14:m>
                <a:r>
                  <a:rPr lang="en-US" altLang="vi-VN" sz="2600" i="1" dirty="0">
                    <a:solidFill>
                      <a:srgbClr val="000099"/>
                    </a:solidFill>
                    <a:latin typeface="Times New Roman" panose="02020603050405020304" pitchFamily="18" charset="0"/>
                    <a:cs typeface="Times New Roman" panose="02020603050405020304" pitchFamily="18" charset="0"/>
                  </a:rPr>
                  <a:t> do tỏa nhiệt phụ thuộc như thế nào vào các yếu tố</a:t>
                </a:r>
                <a:r>
                  <a:rPr lang="en-US" altLang="vi-VN" sz="2600" i="1" dirty="0">
                    <a:solidFill>
                      <a:srgbClr val="006600"/>
                    </a:solidFill>
                    <a:latin typeface="Times New Roman" panose="02020603050405020304" pitchFamily="18" charset="0"/>
                    <a:cs typeface="Times New Roman" panose="02020603050405020304" pitchFamily="18" charset="0"/>
                  </a:rPr>
                  <a:t> </a:t>
                </a:r>
                <a:r>
                  <a:rPr lang="en-US" altLang="vi-VN" sz="2600" i="1" dirty="0">
                    <a:solidFill>
                      <a:srgbClr val="FF0000"/>
                    </a:solidFill>
                    <a:latin typeface="Times New Roman" panose="02020603050405020304" pitchFamily="18" charset="0"/>
                    <a:cs typeface="Times New Roman" panose="02020603050405020304" pitchFamily="18" charset="0"/>
                  </a:rPr>
                  <a:t>P, U, R?</a:t>
                </a:r>
                <a:r>
                  <a:rPr lang="en-US" altLang="vi-VN" i="1" dirty="0">
                    <a:latin typeface="Times New Roman" panose="02020603050405020304" pitchFamily="18" charset="0"/>
                    <a:cs typeface="Times New Roman" panose="02020603050405020304" pitchFamily="18" charset="0"/>
                  </a:rPr>
                  <a:t>  </a:t>
                </a:r>
              </a:p>
            </p:txBody>
          </p:sp>
        </mc:Choice>
        <mc:Fallback xmlns="">
          <p:sp>
            <p:nvSpPr>
              <p:cNvPr id="5125" name="Rectangle 6"/>
              <p:cNvSpPr>
                <a:spLocks noGrp="1" noRot="1" noChangeAspect="1" noMove="1" noResize="1" noEditPoints="1" noAdjustHandles="1" noChangeArrowheads="1" noChangeShapeType="1" noTextEdit="1"/>
              </p:cNvSpPr>
              <p:nvPr>
                <p:ph type="title"/>
              </p:nvPr>
            </p:nvSpPr>
            <p:spPr>
              <a:xfrm>
                <a:off x="811307" y="1233364"/>
                <a:ext cx="10981764" cy="1400753"/>
              </a:xfrm>
              <a:blipFill>
                <a:blip r:embed="rId2"/>
                <a:stretch>
                  <a:fillRect l="-777" t="-7391" r="-777" b="-782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Rectangle 7"/>
              <p:cNvSpPr>
                <a:spLocks noChangeArrowheads="1"/>
              </p:cNvSpPr>
              <p:nvPr/>
            </p:nvSpPr>
            <p:spPr bwMode="auto">
              <a:xfrm>
                <a:off x="4383745" y="3031738"/>
                <a:ext cx="6651531" cy="343651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ts val="0"/>
                  </a:spcBef>
                  <a:buFontTx/>
                  <a:buNone/>
                </a:pPr>
                <a:r>
                  <a:rPr lang="en-US" altLang="vi-VN" sz="2800" b="1" i="1" dirty="0">
                    <a:solidFill>
                      <a:srgbClr val="0070C0"/>
                    </a:solidFill>
                    <a:latin typeface="Times New Roman" panose="02020603050405020304" pitchFamily="18" charset="0"/>
                    <a:cs typeface="Times New Roman" panose="02020603050405020304" pitchFamily="18" charset="0"/>
                  </a:rPr>
                  <a:t>Công suất của dòng điện:</a:t>
                </a:r>
              </a:p>
              <a:p>
                <a:pPr>
                  <a:spcBef>
                    <a:spcPts val="0"/>
                  </a:spcBef>
                  <a:buNone/>
                </a:pPr>
                <a:r>
                  <a:rPr lang="en-US" altLang="vi-VN" sz="2800" b="1" i="1" dirty="0">
                    <a:solidFill>
                      <a:srgbClr val="0070C0"/>
                    </a:solidFill>
                    <a:latin typeface="Times New Roman" panose="02020603050405020304" pitchFamily="18" charset="0"/>
                    <a:cs typeface="Times New Roman" panose="02020603050405020304" pitchFamily="18" charset="0"/>
                  </a:rPr>
                  <a:t> </a:t>
                </a:r>
                <a:r>
                  <a:rPr lang="en-US" altLang="vi-VN" sz="2800" i="1" dirty="0">
                    <a:solidFill>
                      <a:srgbClr val="0070C0"/>
                    </a:solidFill>
                    <a:latin typeface=".VnCommercial Script" panose="020B7200000000000000" pitchFamily="34" charset="0"/>
                    <a:cs typeface="Times New Roman" panose="02020603050405020304" pitchFamily="18" charset="0"/>
                  </a:rPr>
                  <a:t>P</a:t>
                </a:r>
                <a:r>
                  <a:rPr lang="en-US" altLang="vi-VN" sz="2800" i="1" dirty="0">
                    <a:solidFill>
                      <a:srgbClr val="0070C0"/>
                    </a:solidFill>
                    <a:latin typeface="Times New Roman" panose="02020603050405020304" pitchFamily="18" charset="0"/>
                    <a:cs typeface="Times New Roman" panose="02020603050405020304" pitchFamily="18" charset="0"/>
                  </a:rPr>
                  <a:t> </a:t>
                </a:r>
                <a:r>
                  <a:rPr lang="en-US" altLang="vi-VN" sz="2800" b="1" i="1" dirty="0">
                    <a:solidFill>
                      <a:srgbClr val="0070C0"/>
                    </a:solidFill>
                    <a:latin typeface="Times New Roman" panose="02020603050405020304" pitchFamily="18" charset="0"/>
                    <a:cs typeface="Times New Roman" panose="02020603050405020304" pitchFamily="18" charset="0"/>
                  </a:rPr>
                  <a:t>= U . I =&gt; I = </a:t>
                </a:r>
                <a14:m>
                  <m:oMath xmlns:m="http://schemas.openxmlformats.org/officeDocument/2006/math">
                    <m:f>
                      <m:fPr>
                        <m:ctrlPr>
                          <a:rPr lang="en-US" altLang="vi-VN" sz="2800" b="1" i="1" smtClean="0">
                            <a:solidFill>
                              <a:srgbClr val="0070C0"/>
                            </a:solidFill>
                            <a:latin typeface="Cambria Math" panose="02040503050406030204" pitchFamily="18" charset="0"/>
                          </a:rPr>
                        </m:ctrlPr>
                      </m:fPr>
                      <m:num>
                        <m:r>
                          <m:rPr>
                            <m:nor/>
                          </m:rPr>
                          <a:rPr lang="en-US" altLang="vi-VN" sz="2800" i="1" dirty="0" smtClean="0">
                            <a:solidFill>
                              <a:srgbClr val="0070C0"/>
                            </a:solidFill>
                            <a:latin typeface=".VnCommercial Script" panose="020B7200000000000000" pitchFamily="34" charset="0"/>
                            <a:cs typeface="Times New Roman" panose="02020603050405020304" pitchFamily="18" charset="0"/>
                          </a:rPr>
                          <m:t>P</m:t>
                        </m:r>
                        <m:r>
                          <m:rPr>
                            <m:nor/>
                          </m:rPr>
                          <a:rPr lang="en-US" altLang="vi-VN" sz="2800" i="1" dirty="0" smtClean="0">
                            <a:solidFill>
                              <a:srgbClr val="0070C0"/>
                            </a:solidFill>
                            <a:latin typeface="Times New Roman" panose="02020603050405020304" pitchFamily="18" charset="0"/>
                            <a:cs typeface="Times New Roman" panose="02020603050405020304" pitchFamily="18" charset="0"/>
                          </a:rPr>
                          <m:t> </m:t>
                        </m:r>
                      </m:num>
                      <m:den>
                        <m:r>
                          <a:rPr lang="en-US" altLang="vi-VN" sz="2800" b="1" i="1" smtClean="0">
                            <a:solidFill>
                              <a:srgbClr val="0070C0"/>
                            </a:solidFill>
                            <a:latin typeface="Cambria Math" panose="02040503050406030204" pitchFamily="18" charset="0"/>
                          </a:rPr>
                          <m:t>𝑼</m:t>
                        </m:r>
                      </m:den>
                    </m:f>
                  </m:oMath>
                </a14:m>
                <a:endParaRPr lang="en-US" altLang="vi-VN" sz="2800" b="1" i="1" dirty="0">
                  <a:solidFill>
                    <a:srgbClr val="0070C0"/>
                  </a:solidFill>
                  <a:latin typeface="Times New Roman" panose="02020603050405020304" pitchFamily="18" charset="0"/>
                  <a:cs typeface="Times New Roman" panose="02020603050405020304" pitchFamily="18" charset="0"/>
                </a:endParaRPr>
              </a:p>
              <a:p>
                <a:pPr>
                  <a:spcBef>
                    <a:spcPts val="0"/>
                  </a:spcBef>
                  <a:buNone/>
                </a:pPr>
                <a:r>
                  <a:rPr lang="en-US" altLang="vi-VN" sz="2800" b="1" i="1" dirty="0">
                    <a:solidFill>
                      <a:srgbClr val="0070C0"/>
                    </a:solidFill>
                    <a:latin typeface="Times New Roman" panose="02020603050405020304" pitchFamily="18" charset="0"/>
                    <a:cs typeface="Times New Roman" panose="02020603050405020304" pitchFamily="18" charset="0"/>
                  </a:rPr>
                  <a:t> Công suất hao phí do tỏa nhiệt:</a:t>
                </a:r>
              </a:p>
              <a:p>
                <a:pPr>
                  <a:spcBef>
                    <a:spcPts val="0"/>
                  </a:spcBef>
                  <a:buNone/>
                </a:pPr>
                <a14:m>
                  <m:oMath xmlns:m="http://schemas.openxmlformats.org/officeDocument/2006/math">
                    <m:sSub>
                      <m:sSubPr>
                        <m:ctrlPr>
                          <a:rPr lang="en-US" altLang="vi-VN" sz="2800" b="1" i="1" smtClean="0">
                            <a:solidFill>
                              <a:srgbClr val="0070C0"/>
                            </a:solidFill>
                            <a:latin typeface="Cambria Math" panose="02040503050406030204" pitchFamily="18" charset="0"/>
                          </a:rPr>
                        </m:ctrlPr>
                      </m:sSubPr>
                      <m:e>
                        <m:r>
                          <m:rPr>
                            <m:nor/>
                          </m:rPr>
                          <a:rPr lang="en-US" altLang="vi-VN" sz="2800" i="1" dirty="0" smtClean="0">
                            <a:solidFill>
                              <a:srgbClr val="0070C0"/>
                            </a:solidFill>
                            <a:latin typeface=".VnCommercial Script" panose="020B7200000000000000" pitchFamily="34" charset="0"/>
                            <a:cs typeface="Times New Roman" panose="02020603050405020304" pitchFamily="18" charset="0"/>
                          </a:rPr>
                          <m:t>P</m:t>
                        </m:r>
                      </m:e>
                      <m:sub>
                        <m:r>
                          <a:rPr lang="en-US" altLang="vi-VN" sz="2800" b="1" i="1" smtClean="0">
                            <a:solidFill>
                              <a:srgbClr val="0070C0"/>
                            </a:solidFill>
                            <a:latin typeface="Cambria Math" panose="02040503050406030204" pitchFamily="18" charset="0"/>
                          </a:rPr>
                          <m:t>𝒉𝒑</m:t>
                        </m:r>
                      </m:sub>
                    </m:sSub>
                  </m:oMath>
                </a14:m>
                <a:r>
                  <a:rPr lang="en-US" altLang="vi-VN" sz="2800" b="1"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sSup>
                      <m:sSupPr>
                        <m:ctrlPr>
                          <a:rPr lang="en-US" altLang="vi-VN" sz="2800" b="1" i="1">
                            <a:solidFill>
                              <a:srgbClr val="0070C0"/>
                            </a:solidFill>
                            <a:latin typeface="Cambria Math" panose="02040503050406030204" pitchFamily="18" charset="0"/>
                          </a:rPr>
                        </m:ctrlPr>
                      </m:sSupPr>
                      <m:e>
                        <m:r>
                          <a:rPr lang="en-US" altLang="vi-VN" sz="2800" b="1" i="1">
                            <a:solidFill>
                              <a:srgbClr val="0070C0"/>
                            </a:solidFill>
                            <a:latin typeface="Cambria Math" panose="02040503050406030204" pitchFamily="18" charset="0"/>
                          </a:rPr>
                          <m:t>𝑰</m:t>
                        </m:r>
                      </m:e>
                      <m:sup>
                        <m:r>
                          <a:rPr lang="en-US" altLang="vi-VN" sz="2800" b="1" i="1">
                            <a:solidFill>
                              <a:srgbClr val="0070C0"/>
                            </a:solidFill>
                            <a:latin typeface="Cambria Math" panose="02040503050406030204" pitchFamily="18" charset="0"/>
                          </a:rPr>
                          <m:t>𝟐</m:t>
                        </m:r>
                        <m:r>
                          <a:rPr lang="en-US" altLang="vi-VN" sz="2800" b="1" i="1">
                            <a:solidFill>
                              <a:srgbClr val="0070C0"/>
                            </a:solidFill>
                            <a:latin typeface="Cambria Math" panose="02040503050406030204" pitchFamily="18" charset="0"/>
                          </a:rPr>
                          <m:t> </m:t>
                        </m:r>
                      </m:sup>
                    </m:sSup>
                  </m:oMath>
                </a14:m>
                <a:r>
                  <a:rPr lang="en-US" altLang="vi-VN" sz="2800" b="1" i="1" dirty="0">
                    <a:solidFill>
                      <a:srgbClr val="0070C0"/>
                    </a:solidFill>
                    <a:latin typeface="Times New Roman" panose="02020603050405020304" pitchFamily="18" charset="0"/>
                    <a:cs typeface="Times New Roman" panose="02020603050405020304" pitchFamily="18" charset="0"/>
                  </a:rPr>
                  <a:t>.R = </a:t>
                </a:r>
                <a14:m>
                  <m:oMath xmlns:m="http://schemas.openxmlformats.org/officeDocument/2006/math">
                    <m:f>
                      <m:fPr>
                        <m:ctrlPr>
                          <a:rPr lang="en-US" altLang="vi-VN" sz="2800" b="1" i="1" smtClean="0">
                            <a:solidFill>
                              <a:srgbClr val="0070C0"/>
                            </a:solidFill>
                            <a:latin typeface="Cambria Math" panose="02040503050406030204" pitchFamily="18" charset="0"/>
                          </a:rPr>
                        </m:ctrlPr>
                      </m:fPr>
                      <m:num>
                        <m:r>
                          <m:rPr>
                            <m:nor/>
                          </m:rPr>
                          <a:rPr lang="en-US" altLang="vi-VN" sz="2800" i="1" dirty="0" smtClean="0">
                            <a:solidFill>
                              <a:srgbClr val="0070C0"/>
                            </a:solidFill>
                            <a:latin typeface="Times New Roman" panose="02020603050405020304" pitchFamily="18" charset="0"/>
                            <a:cs typeface="Times New Roman" panose="02020603050405020304" pitchFamily="18" charset="0"/>
                          </a:rPr>
                          <m:t> </m:t>
                        </m:r>
                        <m:sSup>
                          <m:sSupPr>
                            <m:ctrlPr>
                              <a:rPr lang="en-US" altLang="vi-VN" sz="2800" i="1" dirty="0" smtClean="0">
                                <a:solidFill>
                                  <a:srgbClr val="0070C0"/>
                                </a:solidFill>
                                <a:latin typeface="Cambria Math" panose="02040503050406030204" pitchFamily="18" charset="0"/>
                                <a:cs typeface="Times New Roman" panose="02020603050405020304" pitchFamily="18" charset="0"/>
                              </a:rPr>
                            </m:ctrlPr>
                          </m:sSupPr>
                          <m:e>
                            <m:r>
                              <m:rPr>
                                <m:nor/>
                              </m:rPr>
                              <a:rPr lang="en-US" altLang="vi-VN" sz="2800" i="1" dirty="0" smtClean="0">
                                <a:solidFill>
                                  <a:srgbClr val="0070C0"/>
                                </a:solidFill>
                                <a:latin typeface=".VnCommercial Script" panose="020B7200000000000000" pitchFamily="34" charset="0"/>
                                <a:cs typeface="Times New Roman" panose="02020603050405020304" pitchFamily="18" charset="0"/>
                              </a:rPr>
                              <m:t>P</m:t>
                            </m:r>
                          </m:e>
                          <m:sup>
                            <m:r>
                              <a:rPr lang="en-US" altLang="vi-VN" sz="2800" b="0" i="1" dirty="0" smtClean="0">
                                <a:solidFill>
                                  <a:srgbClr val="0070C0"/>
                                </a:solidFill>
                                <a:latin typeface="Cambria Math" panose="02040503050406030204" pitchFamily="18" charset="0"/>
                                <a:cs typeface="Times New Roman" panose="02020603050405020304" pitchFamily="18" charset="0"/>
                              </a:rPr>
                              <m:t>2</m:t>
                            </m:r>
                          </m:sup>
                        </m:sSup>
                      </m:num>
                      <m:den>
                        <m:sSup>
                          <m:sSupPr>
                            <m:ctrlPr>
                              <a:rPr lang="en-US" altLang="vi-VN" sz="2800" i="1" dirty="0" smtClean="0">
                                <a:solidFill>
                                  <a:srgbClr val="0070C0"/>
                                </a:solidFill>
                                <a:latin typeface="Cambria Math" panose="02040503050406030204" pitchFamily="18" charset="0"/>
                                <a:cs typeface="Times New Roman" panose="02020603050405020304" pitchFamily="18" charset="0"/>
                              </a:rPr>
                            </m:ctrlPr>
                          </m:sSupPr>
                          <m:e>
                            <m:r>
                              <a:rPr lang="en-US" altLang="vi-VN" sz="2800" b="0" i="1" dirty="0" smtClean="0">
                                <a:solidFill>
                                  <a:srgbClr val="0070C0"/>
                                </a:solidFill>
                                <a:latin typeface="Cambria Math" panose="02040503050406030204" pitchFamily="18" charset="0"/>
                                <a:cs typeface="Times New Roman" panose="02020603050405020304" pitchFamily="18" charset="0"/>
                              </a:rPr>
                              <m:t>𝑈</m:t>
                            </m:r>
                          </m:e>
                          <m:sup>
                            <m:r>
                              <a:rPr lang="en-US" altLang="vi-VN" sz="2800" b="0" i="1" dirty="0" smtClean="0">
                                <a:solidFill>
                                  <a:srgbClr val="0070C0"/>
                                </a:solidFill>
                                <a:latin typeface="Cambria Math" panose="02040503050406030204" pitchFamily="18" charset="0"/>
                                <a:cs typeface="Times New Roman" panose="02020603050405020304" pitchFamily="18" charset="0"/>
                              </a:rPr>
                              <m:t>2</m:t>
                            </m:r>
                          </m:sup>
                        </m:sSup>
                      </m:den>
                    </m:f>
                  </m:oMath>
                </a14:m>
                <a:r>
                  <a:rPr lang="en-US" altLang="vi-VN" sz="2800" b="1" i="1" dirty="0">
                    <a:solidFill>
                      <a:srgbClr val="0070C0"/>
                    </a:solidFill>
                    <a:latin typeface="Times New Roman" panose="02020603050405020304" pitchFamily="18" charset="0"/>
                    <a:cs typeface="Times New Roman" panose="02020603050405020304" pitchFamily="18" charset="0"/>
                  </a:rPr>
                  <a:t>.R</a:t>
                </a:r>
              </a:p>
              <a:p>
                <a:pPr>
                  <a:spcBef>
                    <a:spcPts val="0"/>
                  </a:spcBef>
                  <a:buNone/>
                </a:pPr>
                <a:endParaRPr lang="en-US" altLang="vi-VN" sz="2800" b="1" i="1" dirty="0">
                  <a:solidFill>
                    <a:srgbClr val="0070C0"/>
                  </a:solidFill>
                  <a:latin typeface="Times New Roman" panose="02020603050405020304" pitchFamily="18" charset="0"/>
                  <a:cs typeface="Times New Roman" panose="02020603050405020304" pitchFamily="18" charset="0"/>
                </a:endParaRPr>
              </a:p>
              <a:p>
                <a:pPr>
                  <a:spcBef>
                    <a:spcPts val="0"/>
                  </a:spcBef>
                  <a:buNone/>
                </a:pPr>
                <a:r>
                  <a:rPr lang="en-US" altLang="vi-VN" sz="2800" b="1" i="1" dirty="0">
                    <a:solidFill>
                      <a:srgbClr val="0070C0"/>
                    </a:solidFill>
                    <a:latin typeface="Times New Roman" panose="02020603050405020304" pitchFamily="18" charset="0"/>
                    <a:cs typeface="Times New Roman" panose="02020603050405020304" pitchFamily="18" charset="0"/>
                  </a:rPr>
                  <a:t>Vậy: </a:t>
                </a:r>
                <a14:m>
                  <m:oMath xmlns:m="http://schemas.openxmlformats.org/officeDocument/2006/math">
                    <m:sSub>
                      <m:sSubPr>
                        <m:ctrlPr>
                          <a:rPr lang="en-US" altLang="vi-VN" sz="2800" b="1" i="1" smtClean="0">
                            <a:solidFill>
                              <a:srgbClr val="0070C0"/>
                            </a:solidFill>
                            <a:latin typeface="Cambria Math" panose="02040503050406030204" pitchFamily="18" charset="0"/>
                          </a:rPr>
                        </m:ctrlPr>
                      </m:sSubPr>
                      <m:e>
                        <m:r>
                          <m:rPr>
                            <m:nor/>
                          </m:rPr>
                          <a:rPr lang="en-US" altLang="vi-VN" sz="2800" i="1" dirty="0" smtClean="0">
                            <a:solidFill>
                              <a:srgbClr val="0070C0"/>
                            </a:solidFill>
                            <a:latin typeface=".VnCommercial Script" panose="020B7200000000000000" pitchFamily="34" charset="0"/>
                            <a:cs typeface="Times New Roman" panose="02020603050405020304" pitchFamily="18" charset="0"/>
                          </a:rPr>
                          <m:t>P</m:t>
                        </m:r>
                      </m:e>
                      <m:sub>
                        <m:r>
                          <a:rPr lang="en-US" altLang="vi-VN" sz="2800" b="1" i="1" smtClean="0">
                            <a:solidFill>
                              <a:srgbClr val="0070C0"/>
                            </a:solidFill>
                            <a:latin typeface="Cambria Math" panose="02040503050406030204" pitchFamily="18" charset="0"/>
                          </a:rPr>
                          <m:t>𝒉𝒑</m:t>
                        </m:r>
                      </m:sub>
                    </m:sSub>
                  </m:oMath>
                </a14:m>
                <a:r>
                  <a:rPr lang="en-US" altLang="vi-VN" sz="2800" b="1"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800" b="1" i="1">
                            <a:solidFill>
                              <a:srgbClr val="0070C0"/>
                            </a:solidFill>
                            <a:latin typeface="Cambria Math" panose="02040503050406030204" pitchFamily="18" charset="0"/>
                          </a:rPr>
                        </m:ctrlPr>
                      </m:fPr>
                      <m:num>
                        <m:r>
                          <m:rPr>
                            <m:nor/>
                          </m:rPr>
                          <a:rPr lang="en-US" altLang="vi-VN" sz="2800" i="1">
                            <a:solidFill>
                              <a:srgbClr val="0070C0"/>
                            </a:solidFill>
                            <a:latin typeface="Times New Roman" panose="02020603050405020304" pitchFamily="18" charset="0"/>
                            <a:cs typeface="Times New Roman" panose="02020603050405020304" pitchFamily="18" charset="0"/>
                          </a:rPr>
                          <m:t>R</m:t>
                        </m:r>
                        <m:r>
                          <m:rPr>
                            <m:nor/>
                          </m:rPr>
                          <a:rPr lang="en-US" altLang="vi-VN" sz="2800" i="1">
                            <a:solidFill>
                              <a:srgbClr val="0070C0"/>
                            </a:solidFill>
                            <a:latin typeface="Times New Roman" panose="02020603050405020304" pitchFamily="18" charset="0"/>
                            <a:cs typeface="Times New Roman" panose="02020603050405020304" pitchFamily="18" charset="0"/>
                          </a:rPr>
                          <m:t>.  </m:t>
                        </m:r>
                        <m:sSup>
                          <m:sSupPr>
                            <m:ctrlPr>
                              <a:rPr lang="en-US" altLang="vi-VN" sz="2800" i="1" dirty="0">
                                <a:solidFill>
                                  <a:srgbClr val="0070C0"/>
                                </a:solidFill>
                                <a:latin typeface="Cambria Math" panose="02040503050406030204" pitchFamily="18" charset="0"/>
                                <a:cs typeface="Times New Roman" panose="02020603050405020304" pitchFamily="18" charset="0"/>
                              </a:rPr>
                            </m:ctrlPr>
                          </m:sSupPr>
                          <m:e>
                            <m:r>
                              <m:rPr>
                                <m:nor/>
                              </m:rPr>
                              <a:rPr lang="en-US" altLang="vi-VN" sz="2800" i="1" dirty="0">
                                <a:solidFill>
                                  <a:srgbClr val="0070C0"/>
                                </a:solidFill>
                                <a:latin typeface=".VnCommercial Script" panose="020B7200000000000000" pitchFamily="34" charset="0"/>
                                <a:cs typeface="Times New Roman" panose="02020603050405020304" pitchFamily="18" charset="0"/>
                              </a:rPr>
                              <m:t>P</m:t>
                            </m:r>
                          </m:e>
                          <m:sup>
                            <m:r>
                              <a:rPr lang="en-US" altLang="vi-VN" sz="2800" i="1" dirty="0">
                                <a:solidFill>
                                  <a:srgbClr val="0070C0"/>
                                </a:solidFill>
                                <a:latin typeface="Cambria Math" panose="02040503050406030204" pitchFamily="18" charset="0"/>
                                <a:cs typeface="Times New Roman" panose="02020603050405020304" pitchFamily="18" charset="0"/>
                              </a:rPr>
                              <m:t>2</m:t>
                            </m:r>
                          </m:sup>
                        </m:sSup>
                      </m:num>
                      <m:den>
                        <m:sSup>
                          <m:sSupPr>
                            <m:ctrlPr>
                              <a:rPr lang="en-US" altLang="vi-VN" sz="2800" i="1" dirty="0">
                                <a:solidFill>
                                  <a:srgbClr val="0070C0"/>
                                </a:solidFill>
                                <a:latin typeface="Cambria Math" panose="02040503050406030204" pitchFamily="18" charset="0"/>
                                <a:cs typeface="Times New Roman" panose="02020603050405020304" pitchFamily="18" charset="0"/>
                              </a:rPr>
                            </m:ctrlPr>
                          </m:sSupPr>
                          <m:e>
                            <m:r>
                              <a:rPr lang="en-US" altLang="vi-VN" sz="2800" i="1" dirty="0">
                                <a:solidFill>
                                  <a:srgbClr val="0070C0"/>
                                </a:solidFill>
                                <a:latin typeface="Cambria Math" panose="02040503050406030204" pitchFamily="18" charset="0"/>
                                <a:cs typeface="Times New Roman" panose="02020603050405020304" pitchFamily="18" charset="0"/>
                              </a:rPr>
                              <m:t>𝑈</m:t>
                            </m:r>
                          </m:e>
                          <m:sup>
                            <m:r>
                              <a:rPr lang="en-US" altLang="vi-VN" sz="2800" i="1" dirty="0">
                                <a:solidFill>
                                  <a:srgbClr val="0070C0"/>
                                </a:solidFill>
                                <a:latin typeface="Cambria Math" panose="02040503050406030204" pitchFamily="18" charset="0"/>
                                <a:cs typeface="Times New Roman" panose="02020603050405020304" pitchFamily="18" charset="0"/>
                              </a:rPr>
                              <m:t>2</m:t>
                            </m:r>
                          </m:sup>
                        </m:sSup>
                      </m:den>
                    </m:f>
                  </m:oMath>
                </a14:m>
                <a:endParaRPr lang="en-US" altLang="vi-VN" sz="2800" b="1" i="1" dirty="0">
                  <a:solidFill>
                    <a:srgbClr val="0070C0"/>
                  </a:solidFill>
                  <a:latin typeface="Times New Roman" panose="02020603050405020304" pitchFamily="18" charset="0"/>
                  <a:cs typeface="Times New Roman" panose="02020603050405020304" pitchFamily="18" charset="0"/>
                </a:endParaRPr>
              </a:p>
            </p:txBody>
          </p:sp>
        </mc:Choice>
        <mc:Fallback xmlns="">
          <p:sp>
            <p:nvSpPr>
              <p:cNvPr id="8" name="Rectangle 7"/>
              <p:cNvSpPr>
                <a:spLocks noRot="1" noChangeAspect="1" noMove="1" noResize="1" noEditPoints="1" noAdjustHandles="1" noChangeArrowheads="1" noChangeShapeType="1" noTextEdit="1"/>
              </p:cNvSpPr>
              <p:nvPr/>
            </p:nvSpPr>
            <p:spPr bwMode="auto">
              <a:xfrm>
                <a:off x="4383745" y="3031738"/>
                <a:ext cx="6651531" cy="3436518"/>
              </a:xfrm>
              <a:prstGeom prst="rect">
                <a:avLst/>
              </a:prstGeom>
              <a:blipFill>
                <a:blip r:embed="rId3"/>
                <a:stretch>
                  <a:fillRect l="-1833" t="-1773"/>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cxnSp>
        <p:nvCxnSpPr>
          <p:cNvPr id="4" name="Straight Connector 3"/>
          <p:cNvCxnSpPr/>
          <p:nvPr/>
        </p:nvCxnSpPr>
        <p:spPr>
          <a:xfrm>
            <a:off x="3644153" y="2524870"/>
            <a:ext cx="0" cy="5048987"/>
          </a:xfrm>
          <a:prstGeom prst="line">
            <a:avLst/>
          </a:prstGeom>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9" name="Rectangle 18"/>
              <p:cNvSpPr>
                <a:spLocks noChangeArrowheads="1"/>
              </p:cNvSpPr>
              <p:nvPr/>
            </p:nvSpPr>
            <p:spPr bwMode="auto">
              <a:xfrm>
                <a:off x="811307" y="2596432"/>
                <a:ext cx="3104733" cy="240783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000" b="1" u="sng" dirty="0">
                    <a:solidFill>
                      <a:srgbClr val="000099"/>
                    </a:solidFill>
                  </a:rPr>
                  <a:t>Tóm tắt:</a:t>
                </a:r>
              </a:p>
              <a:p>
                <a:pPr>
                  <a:spcBef>
                    <a:spcPts val="0"/>
                  </a:spcBef>
                  <a:buNone/>
                </a:pPr>
                <a:r>
                  <a:rPr lang="en-US" altLang="vi-VN" i="1" dirty="0">
                    <a:solidFill>
                      <a:srgbClr val="0070C0"/>
                    </a:solidFill>
                    <a:latin typeface=".VnCommercial Script" panose="020B7200000000000000" pitchFamily="34" charset="0"/>
                    <a:cs typeface="Times New Roman" panose="02020603050405020304" pitchFamily="18" charset="0"/>
                  </a:rPr>
                  <a:t>P</a:t>
                </a:r>
              </a:p>
              <a:p>
                <a:pPr>
                  <a:spcBef>
                    <a:spcPts val="0"/>
                  </a:spcBef>
                  <a:buNone/>
                </a:pPr>
                <a:r>
                  <a:rPr lang="en-US" altLang="vi-VN" i="1" dirty="0">
                    <a:solidFill>
                      <a:srgbClr val="0070C0"/>
                    </a:solidFill>
                    <a:latin typeface="Times New Roman" panose="02020603050405020304" pitchFamily="18" charset="0"/>
                    <a:cs typeface="Times New Roman" panose="02020603050405020304" pitchFamily="18" charset="0"/>
                  </a:rPr>
                  <a:t>R</a:t>
                </a:r>
              </a:p>
              <a:p>
                <a:pPr>
                  <a:spcBef>
                    <a:spcPts val="0"/>
                  </a:spcBef>
                  <a:buNone/>
                </a:pPr>
                <a:r>
                  <a:rPr lang="en-US" altLang="vi-VN" b="1" i="1" dirty="0">
                    <a:solidFill>
                      <a:srgbClr val="0070C0"/>
                    </a:solidFill>
                    <a:latin typeface="Times New Roman" panose="02020603050405020304" pitchFamily="18" charset="0"/>
                    <a:cs typeface="Times New Roman" panose="02020603050405020304" pitchFamily="18" charset="0"/>
                  </a:rPr>
                  <a:t>U     </a:t>
                </a:r>
              </a:p>
              <a:p>
                <a:pPr>
                  <a:spcBef>
                    <a:spcPts val="0"/>
                  </a:spcBef>
                  <a:buNone/>
                </a:pPr>
                <a14:m>
                  <m:oMath xmlns:m="http://schemas.openxmlformats.org/officeDocument/2006/math">
                    <m:sSub>
                      <m:sSubPr>
                        <m:ctrlPr>
                          <a:rPr lang="en-US" altLang="vi-VN" i="1" smtClean="0">
                            <a:solidFill>
                              <a:srgbClr val="FF0000"/>
                            </a:solidFill>
                            <a:latin typeface="Cambria Math" panose="02040503050406030204" pitchFamily="18" charset="0"/>
                          </a:rPr>
                        </m:ctrlPr>
                      </m:sSubPr>
                      <m:e>
                        <m:r>
                          <m:rPr>
                            <m:nor/>
                          </m:rPr>
                          <a:rPr lang="en-US" altLang="vi-VN" i="1" dirty="0" smtClean="0">
                            <a:solidFill>
                              <a:srgbClr val="FF0000"/>
                            </a:solidFill>
                            <a:latin typeface=".VnCommercial Script" panose="020B7200000000000000" pitchFamily="34" charset="0"/>
                            <a:cs typeface="Times New Roman" panose="02020603050405020304" pitchFamily="18" charset="0"/>
                          </a:rPr>
                          <m:t>P</m:t>
                        </m:r>
                      </m:e>
                      <m:sub>
                        <m:r>
                          <a:rPr lang="en-US" altLang="vi-VN" b="0" i="1" smtClean="0">
                            <a:solidFill>
                              <a:srgbClr val="FF0000"/>
                            </a:solidFill>
                            <a:latin typeface="Cambria Math" panose="02040503050406030204" pitchFamily="18" charset="0"/>
                          </a:rPr>
                          <m:t>h𝑝</m:t>
                        </m:r>
                      </m:sub>
                    </m:sSub>
                  </m:oMath>
                </a14:m>
                <a:r>
                  <a:rPr lang="en-US" altLang="vi-VN" b="1" dirty="0">
                    <a:solidFill>
                      <a:srgbClr val="FF0000"/>
                    </a:solidFill>
                  </a:rPr>
                  <a:t>=?</a:t>
                </a:r>
              </a:p>
            </p:txBody>
          </p:sp>
        </mc:Choice>
        <mc:Fallback xmlns="">
          <p:sp>
            <p:nvSpPr>
              <p:cNvPr id="19" name="Rectangle 18"/>
              <p:cNvSpPr>
                <a:spLocks noRot="1" noChangeAspect="1" noMove="1" noResize="1" noEditPoints="1" noAdjustHandles="1" noChangeArrowheads="1" noChangeShapeType="1" noTextEdit="1"/>
              </p:cNvSpPr>
              <p:nvPr/>
            </p:nvSpPr>
            <p:spPr bwMode="auto">
              <a:xfrm>
                <a:off x="811307" y="2596432"/>
                <a:ext cx="3104733" cy="2407839"/>
              </a:xfrm>
              <a:prstGeom prst="rect">
                <a:avLst/>
              </a:prstGeom>
              <a:blipFill>
                <a:blip r:embed="rId4"/>
                <a:stretch>
                  <a:fillRect l="-4912" t="-1266" b="-557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20" name="Rectangle 19"/>
          <p:cNvSpPr>
            <a:spLocks noChangeArrowheads="1"/>
          </p:cNvSpPr>
          <p:nvPr/>
        </p:nvSpPr>
        <p:spPr bwMode="auto">
          <a:xfrm>
            <a:off x="4383745" y="2596432"/>
            <a:ext cx="31047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000" b="1" u="sng" dirty="0">
                <a:solidFill>
                  <a:srgbClr val="000099"/>
                </a:solidFill>
              </a:rPr>
              <a:t>Giải</a:t>
            </a:r>
            <a:r>
              <a:rPr lang="en-US" altLang="vi-VN" sz="2000" b="1" dirty="0">
                <a:solidFill>
                  <a:srgbClr val="000099"/>
                </a:solidFill>
              </a:rPr>
              <a:t>:</a:t>
            </a:r>
          </a:p>
        </p:txBody>
      </p:sp>
    </p:spTree>
    <p:extLst>
      <p:ext uri="{BB962C8B-B14F-4D97-AF65-F5344CB8AC3E}">
        <p14:creationId xmlns:p14="http://schemas.microsoft.com/office/powerpoint/2010/main" val="900935525"/>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circle(in)">
                                      <p:cBhvr>
                                        <p:cTn id="27" dur="20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9"/>
          <p:cNvSpPr>
            <a:spLocks noChangeArrowheads="1"/>
          </p:cNvSpPr>
          <p:nvPr/>
        </p:nvSpPr>
        <p:spPr bwMode="auto">
          <a:xfrm>
            <a:off x="1139493" y="2400041"/>
            <a:ext cx="86471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u="sng" dirty="0">
                <a:solidFill>
                  <a:srgbClr val="CC0000"/>
                </a:solidFill>
              </a:rPr>
              <a:t>C1:</a:t>
            </a:r>
            <a:r>
              <a:rPr lang="en-US" altLang="vi-VN" sz="2600" b="1" dirty="0">
                <a:solidFill>
                  <a:srgbClr val="FF3300"/>
                </a:solidFill>
              </a:rPr>
              <a:t> </a:t>
            </a:r>
            <a:r>
              <a:rPr lang="en-US" altLang="vi-VN" sz="2600" b="1" dirty="0">
                <a:solidFill>
                  <a:srgbClr val="000099"/>
                </a:solidFill>
              </a:rPr>
              <a:t>Từ công thức tính</a:t>
            </a:r>
            <a:r>
              <a:rPr lang="en-US" altLang="vi-VN" sz="2600" dirty="0">
                <a:solidFill>
                  <a:srgbClr val="000099"/>
                </a:solidFill>
              </a:rPr>
              <a:t> </a:t>
            </a:r>
            <a:r>
              <a:rPr lang="en-US" altLang="vi-VN" sz="2600" b="1" dirty="0">
                <a:solidFill>
                  <a:srgbClr val="000099"/>
                </a:solidFill>
              </a:rPr>
              <a:t>công suất hao phí do tỏa nhiệt:</a:t>
            </a:r>
          </a:p>
        </p:txBody>
      </p:sp>
      <p:sp>
        <p:nvSpPr>
          <p:cNvPr id="7175" name="Rectangle 13"/>
          <p:cNvSpPr>
            <a:spLocks noChangeArrowheads="1"/>
          </p:cNvSpPr>
          <p:nvPr/>
        </p:nvSpPr>
        <p:spPr bwMode="auto">
          <a:xfrm>
            <a:off x="974025" y="7028503"/>
            <a:ext cx="42624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b="1" dirty="0">
                <a:solidFill>
                  <a:srgbClr val="000099"/>
                </a:solidFill>
              </a:rPr>
              <a:t>2. Cách làm giảm hao phí:</a:t>
            </a:r>
            <a:endParaRPr lang="vi-VN" altLang="vi-VN" sz="2600" b="1" dirty="0">
              <a:solidFill>
                <a:srgbClr val="000099"/>
              </a:solidFill>
            </a:endParaRPr>
          </a:p>
        </p:txBody>
      </p:sp>
      <p:sp>
        <p:nvSpPr>
          <p:cNvPr id="7176" name="Rectangle 14"/>
          <p:cNvSpPr>
            <a:spLocks noGrp="1" noChangeArrowheads="1"/>
          </p:cNvSpPr>
          <p:nvPr>
            <p:ph type="title"/>
          </p:nvPr>
        </p:nvSpPr>
        <p:spPr>
          <a:xfrm>
            <a:off x="1464612" y="2834124"/>
            <a:ext cx="7874638" cy="1447800"/>
          </a:xfrm>
          <a:noFill/>
        </p:spPr>
        <p:txBody>
          <a:bodyPr/>
          <a:lstStyle/>
          <a:p>
            <a:pPr algn="l" eaLnBrk="1" hangingPunct="1"/>
            <a:r>
              <a:rPr lang="en-US" altLang="vi-VN" sz="2600" b="1" dirty="0">
                <a:solidFill>
                  <a:srgbClr val="000099"/>
                </a:solidFill>
              </a:rPr>
              <a:t>Để truyền tải một công suất </a:t>
            </a:r>
            <a:r>
              <a:rPr lang="en-US" altLang="vi-VN" sz="2600" b="1" dirty="0">
                <a:solidFill>
                  <a:srgbClr val="FF0000"/>
                </a:solidFill>
                <a:latin typeface=".VnCommercial Script" panose="020B7200000000000000" pitchFamily="34" charset="0"/>
              </a:rPr>
              <a:t>P</a:t>
            </a:r>
            <a:r>
              <a:rPr lang="en-US" altLang="vi-VN" sz="2600" b="1" dirty="0">
                <a:solidFill>
                  <a:srgbClr val="000099"/>
                </a:solidFill>
              </a:rPr>
              <a:t> xác định, muốn giảm hao phí do tỏa nhiệt thì có thể có những cách làm nào?</a:t>
            </a:r>
          </a:p>
        </p:txBody>
      </p:sp>
      <p:sp>
        <p:nvSpPr>
          <p:cNvPr id="17423" name="Rectangle 15"/>
          <p:cNvSpPr>
            <a:spLocks noChangeArrowheads="1"/>
          </p:cNvSpPr>
          <p:nvPr/>
        </p:nvSpPr>
        <p:spPr bwMode="auto">
          <a:xfrm>
            <a:off x="1139493" y="3968874"/>
            <a:ext cx="4800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b="1" i="1" dirty="0">
                <a:solidFill>
                  <a:srgbClr val="CC0000"/>
                </a:solidFill>
              </a:rPr>
              <a:t>Cách 1:</a:t>
            </a:r>
            <a:r>
              <a:rPr lang="en-US" altLang="vi-VN" sz="2600" b="1" i="1" dirty="0">
                <a:solidFill>
                  <a:srgbClr val="000099"/>
                </a:solidFill>
              </a:rPr>
              <a:t> Giảm điện trở R</a:t>
            </a:r>
          </a:p>
        </p:txBody>
      </p:sp>
      <p:sp>
        <p:nvSpPr>
          <p:cNvPr id="17424" name="Rectangle 16"/>
          <p:cNvSpPr>
            <a:spLocks noChangeArrowheads="1"/>
          </p:cNvSpPr>
          <p:nvPr/>
        </p:nvSpPr>
        <p:spPr bwMode="auto">
          <a:xfrm>
            <a:off x="1139493" y="4608980"/>
            <a:ext cx="7239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b="1" i="1" dirty="0">
                <a:solidFill>
                  <a:srgbClr val="CC0000"/>
                </a:solidFill>
              </a:rPr>
              <a:t>Cách 2:</a:t>
            </a:r>
            <a:r>
              <a:rPr lang="en-US" altLang="vi-VN" sz="2600" b="1" i="1" dirty="0">
                <a:solidFill>
                  <a:srgbClr val="000099"/>
                </a:solidFill>
              </a:rPr>
              <a:t> Tăng U</a:t>
            </a:r>
            <a:r>
              <a:rPr lang="en-US" altLang="vi-VN" sz="2600" b="1" i="1" baseline="30000" dirty="0">
                <a:solidFill>
                  <a:srgbClr val="000099"/>
                </a:solidFill>
              </a:rPr>
              <a:t>2</a:t>
            </a:r>
            <a:r>
              <a:rPr lang="en-US" altLang="vi-VN" sz="2600" b="1" i="1" dirty="0">
                <a:solidFill>
                  <a:srgbClr val="000099"/>
                </a:solidFill>
              </a:rPr>
              <a:t> =&gt; Tăng hiệu điện thế U</a:t>
            </a:r>
          </a:p>
        </p:txBody>
      </p:sp>
      <p:sp>
        <p:nvSpPr>
          <p:cNvPr id="11" name="Rectangle 3"/>
          <p:cNvSpPr>
            <a:spLocks noChangeArrowheads="1"/>
          </p:cNvSpPr>
          <p:nvPr/>
        </p:nvSpPr>
        <p:spPr bwMode="auto">
          <a:xfrm>
            <a:off x="811307" y="146050"/>
            <a:ext cx="8850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CC0000"/>
                </a:solidFill>
              </a:rPr>
              <a:t>I. Sự hao phí điện năng trên đường dây truyền tải điện:</a:t>
            </a:r>
          </a:p>
        </p:txBody>
      </p:sp>
      <p:sp>
        <p:nvSpPr>
          <p:cNvPr id="12" name="Rectangle 5"/>
          <p:cNvSpPr>
            <a:spLocks noChangeArrowheads="1"/>
          </p:cNvSpPr>
          <p:nvPr/>
        </p:nvSpPr>
        <p:spPr bwMode="auto">
          <a:xfrm>
            <a:off x="811307" y="677769"/>
            <a:ext cx="8305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000099"/>
                </a:solidFill>
              </a:rPr>
              <a:t>1. Tính điện năng hao phí trên đường dây tải điện:</a:t>
            </a:r>
          </a:p>
        </p:txBody>
      </p:sp>
      <mc:AlternateContent xmlns:mc="http://schemas.openxmlformats.org/markup-compatibility/2006" xmlns:a14="http://schemas.microsoft.com/office/drawing/2010/main">
        <mc:Choice Requires="a14">
          <p:sp>
            <p:nvSpPr>
              <p:cNvPr id="2" name="Rectangle 1"/>
              <p:cNvSpPr/>
              <p:nvPr/>
            </p:nvSpPr>
            <p:spPr>
              <a:xfrm>
                <a:off x="1715815" y="1276952"/>
                <a:ext cx="2327368" cy="971933"/>
              </a:xfrm>
              <a:prstGeom prst="rect">
                <a:avLst/>
              </a:prstGeom>
              <a:ln w="28575">
                <a:solidFill>
                  <a:srgbClr val="FF0000"/>
                </a:solidFill>
              </a:ln>
            </p:spPr>
            <p:txBody>
              <a:bodyPr wrap="none">
                <a:spAutoFit/>
              </a:bodyPr>
              <a:lstStyle/>
              <a:p>
                <a14:m>
                  <m:oMath xmlns:m="http://schemas.openxmlformats.org/officeDocument/2006/math">
                    <m:sSub>
                      <m:sSubPr>
                        <m:ctrlPr>
                          <a:rPr lang="en-US" altLang="vi-VN" sz="3600" b="1" i="1" smtClean="0">
                            <a:solidFill>
                              <a:srgbClr val="FF0000"/>
                            </a:solidFill>
                            <a:latin typeface="Cambria Math" panose="02040503050406030204" pitchFamily="18" charset="0"/>
                          </a:rPr>
                        </m:ctrlPr>
                      </m:sSubPr>
                      <m:e>
                        <m:r>
                          <m:rPr>
                            <m:nor/>
                          </m:rPr>
                          <a:rPr lang="en-US" altLang="vi-VN" sz="3600" i="1" dirty="0">
                            <a:solidFill>
                              <a:srgbClr val="FF0000"/>
                            </a:solidFill>
                            <a:latin typeface=".VnCommercial Script" panose="020B7200000000000000" pitchFamily="34" charset="0"/>
                            <a:cs typeface="Times New Roman" panose="02020603050405020304" pitchFamily="18" charset="0"/>
                          </a:rPr>
                          <m:t>P</m:t>
                        </m:r>
                      </m:e>
                      <m:sub>
                        <m:r>
                          <a:rPr lang="en-US" altLang="vi-VN" sz="3600" b="1" i="1">
                            <a:solidFill>
                              <a:srgbClr val="FF0000"/>
                            </a:solidFill>
                            <a:latin typeface="Cambria Math" panose="02040503050406030204" pitchFamily="18" charset="0"/>
                          </a:rPr>
                          <m:t>𝒉𝒑</m:t>
                        </m:r>
                      </m:sub>
                    </m:sSub>
                  </m:oMath>
                </a14:m>
                <a:r>
                  <a:rPr lang="en-US" altLang="vi-VN" sz="3600" b="1" i="1" dirty="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3600" b="1" i="1">
                            <a:solidFill>
                              <a:srgbClr val="FF0000"/>
                            </a:solidFill>
                            <a:latin typeface="Cambria Math" panose="02040503050406030204" pitchFamily="18" charset="0"/>
                          </a:rPr>
                        </m:ctrlPr>
                      </m:fPr>
                      <m:num>
                        <m:r>
                          <m:rPr>
                            <m:nor/>
                          </m:rPr>
                          <a:rPr lang="en-US" altLang="vi-VN" sz="3600" i="1">
                            <a:solidFill>
                              <a:srgbClr val="FF0000"/>
                            </a:solidFill>
                            <a:latin typeface="Times New Roman" panose="02020603050405020304" pitchFamily="18" charset="0"/>
                            <a:cs typeface="Times New Roman" panose="02020603050405020304" pitchFamily="18" charset="0"/>
                          </a:rPr>
                          <m:t>R</m:t>
                        </m:r>
                        <m:r>
                          <m:rPr>
                            <m:nor/>
                          </m:rPr>
                          <a:rPr lang="en-US" altLang="vi-VN" sz="3600" i="1">
                            <a:solidFill>
                              <a:srgbClr val="FF0000"/>
                            </a:solidFill>
                            <a:latin typeface="Times New Roman" panose="02020603050405020304" pitchFamily="18" charset="0"/>
                            <a:cs typeface="Times New Roman" panose="02020603050405020304" pitchFamily="18" charset="0"/>
                          </a:rPr>
                          <m:t>.  </m:t>
                        </m:r>
                        <m:sSup>
                          <m:sSupPr>
                            <m:ctrlPr>
                              <a:rPr lang="en-US" altLang="vi-VN" sz="3600" i="1" dirty="0">
                                <a:solidFill>
                                  <a:srgbClr val="FF0000"/>
                                </a:solidFill>
                                <a:latin typeface="Cambria Math" panose="02040503050406030204" pitchFamily="18" charset="0"/>
                                <a:cs typeface="Times New Roman" panose="02020603050405020304" pitchFamily="18" charset="0"/>
                              </a:rPr>
                            </m:ctrlPr>
                          </m:sSupPr>
                          <m:e>
                            <m:r>
                              <m:rPr>
                                <m:nor/>
                              </m:rPr>
                              <a:rPr lang="en-US" altLang="vi-VN" sz="3600" i="1" dirty="0">
                                <a:solidFill>
                                  <a:srgbClr val="FF0000"/>
                                </a:solidFill>
                                <a:latin typeface=".VnCommercial Script" panose="020B7200000000000000" pitchFamily="34" charset="0"/>
                                <a:cs typeface="Times New Roman" panose="02020603050405020304" pitchFamily="18" charset="0"/>
                              </a:rPr>
                              <m:t>P</m:t>
                            </m:r>
                          </m:e>
                          <m:sup>
                            <m:r>
                              <a:rPr lang="en-US" altLang="vi-VN" sz="3600" i="1" dirty="0">
                                <a:solidFill>
                                  <a:srgbClr val="FF0000"/>
                                </a:solidFill>
                                <a:latin typeface="Cambria Math" panose="02040503050406030204" pitchFamily="18" charset="0"/>
                                <a:cs typeface="Times New Roman" panose="02020603050405020304" pitchFamily="18" charset="0"/>
                              </a:rPr>
                              <m:t>2</m:t>
                            </m:r>
                          </m:sup>
                        </m:sSup>
                      </m:num>
                      <m:den>
                        <m:sSup>
                          <m:sSupPr>
                            <m:ctrlPr>
                              <a:rPr lang="en-US" altLang="vi-VN" sz="3600" i="1" dirty="0">
                                <a:solidFill>
                                  <a:srgbClr val="FF0000"/>
                                </a:solidFill>
                                <a:latin typeface="Cambria Math" panose="02040503050406030204" pitchFamily="18" charset="0"/>
                                <a:cs typeface="Times New Roman" panose="02020603050405020304" pitchFamily="18" charset="0"/>
                              </a:rPr>
                            </m:ctrlPr>
                          </m:sSupPr>
                          <m:e>
                            <m:r>
                              <a:rPr lang="en-US" altLang="vi-VN" sz="3600" i="1" dirty="0">
                                <a:solidFill>
                                  <a:srgbClr val="FF0000"/>
                                </a:solidFill>
                                <a:latin typeface="Cambria Math" panose="02040503050406030204" pitchFamily="18" charset="0"/>
                                <a:cs typeface="Times New Roman" panose="02020603050405020304" pitchFamily="18" charset="0"/>
                              </a:rPr>
                              <m:t>𝑈</m:t>
                            </m:r>
                          </m:e>
                          <m:sup>
                            <m:r>
                              <a:rPr lang="en-US" altLang="vi-VN" sz="3600" i="1" dirty="0">
                                <a:solidFill>
                                  <a:srgbClr val="FF0000"/>
                                </a:solidFill>
                                <a:latin typeface="Cambria Math" panose="02040503050406030204" pitchFamily="18" charset="0"/>
                                <a:cs typeface="Times New Roman" panose="02020603050405020304" pitchFamily="18" charset="0"/>
                              </a:rPr>
                              <m:t>2</m:t>
                            </m:r>
                          </m:sup>
                        </m:sSup>
                      </m:den>
                    </m:f>
                  </m:oMath>
                </a14:m>
                <a:endParaRPr lang="vi-VN" sz="3600" dirty="0">
                  <a:solidFill>
                    <a:srgbClr val="FF0000"/>
                  </a:solidFill>
                </a:endParaRPr>
              </a:p>
            </p:txBody>
          </p:sp>
        </mc:Choice>
        <mc:Fallback xmlns="">
          <p:sp>
            <p:nvSpPr>
              <p:cNvPr id="2" name="Rectangle 1"/>
              <p:cNvSpPr>
                <a:spLocks noRot="1" noChangeAspect="1" noMove="1" noResize="1" noEditPoints="1" noAdjustHandles="1" noChangeArrowheads="1" noChangeShapeType="1" noTextEdit="1"/>
              </p:cNvSpPr>
              <p:nvPr/>
            </p:nvSpPr>
            <p:spPr>
              <a:xfrm>
                <a:off x="1715815" y="1276952"/>
                <a:ext cx="2327368" cy="971933"/>
              </a:xfrm>
              <a:prstGeom prst="rect">
                <a:avLst/>
              </a:prstGeom>
              <a:blipFill>
                <a:blip r:embed="rId2"/>
                <a:stretch>
                  <a:fillRect b="-7273"/>
                </a:stretch>
              </a:blipFill>
              <a:ln w="28575">
                <a:solidFill>
                  <a:srgbClr val="FF0000"/>
                </a:solidFill>
              </a:ln>
            </p:spPr>
            <p:txBody>
              <a:bodyPr/>
              <a:lstStyle/>
              <a:p>
                <a:r>
                  <a:rPr lang="vi-VN">
                    <a:noFill/>
                  </a:rPr>
                  <a:t> </a:t>
                </a:r>
              </a:p>
            </p:txBody>
          </p:sp>
        </mc:Fallback>
      </mc:AlternateContent>
    </p:spTree>
    <p:extLst>
      <p:ext uri="{BB962C8B-B14F-4D97-AF65-F5344CB8AC3E}">
        <p14:creationId xmlns:p14="http://schemas.microsoft.com/office/powerpoint/2010/main" val="2732890746"/>
      </p:ext>
    </p:extLst>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173"/>
                                        </p:tgtEl>
                                        <p:attrNameLst>
                                          <p:attrName>style.visibility</p:attrName>
                                        </p:attrNameLst>
                                      </p:cBhvr>
                                      <p:to>
                                        <p:strVal val="visible"/>
                                      </p:to>
                                    </p:set>
                                    <p:animEffect transition="in" filter="fade">
                                      <p:cBhvr>
                                        <p:cTn id="11" dur="500"/>
                                        <p:tgtEl>
                                          <p:spTgt spid="717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176"/>
                                        </p:tgtEl>
                                        <p:attrNameLst>
                                          <p:attrName>style.visibility</p:attrName>
                                        </p:attrNameLst>
                                      </p:cBhvr>
                                      <p:to>
                                        <p:strVal val="visible"/>
                                      </p:to>
                                    </p:set>
                                    <p:animEffect transition="in" filter="fade">
                                      <p:cBhvr>
                                        <p:cTn id="14" dur="500"/>
                                        <p:tgtEl>
                                          <p:spTgt spid="7176"/>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175"/>
                                        </p:tgtEl>
                                        <p:attrNameLst>
                                          <p:attrName>style.visibility</p:attrName>
                                        </p:attrNameLst>
                                      </p:cBhvr>
                                      <p:to>
                                        <p:strVal val="visible"/>
                                      </p:to>
                                    </p:set>
                                    <p:animEffect transition="in" filter="circle(in)">
                                      <p:cBhvr>
                                        <p:cTn id="19" dur="2000"/>
                                        <p:tgtEl>
                                          <p:spTgt spid="7175"/>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7423"/>
                                        </p:tgtEl>
                                        <p:attrNameLst>
                                          <p:attrName>style.visibility</p:attrName>
                                        </p:attrNameLst>
                                      </p:cBhvr>
                                      <p:to>
                                        <p:strVal val="visible"/>
                                      </p:to>
                                    </p:set>
                                    <p:animEffect transition="in" filter="blinds(horizontal)">
                                      <p:cBhvr>
                                        <p:cTn id="24" dur="500"/>
                                        <p:tgtEl>
                                          <p:spTgt spid="1742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17424"/>
                                        </p:tgtEl>
                                        <p:attrNameLst>
                                          <p:attrName>style.visibility</p:attrName>
                                        </p:attrNameLst>
                                      </p:cBhvr>
                                      <p:to>
                                        <p:strVal val="visible"/>
                                      </p:to>
                                    </p:set>
                                    <p:animEffect transition="in" filter="diamond(in)">
                                      <p:cBhvr>
                                        <p:cTn id="29" dur="1000"/>
                                        <p:tgtEl>
                                          <p:spTgt spid="174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P spid="7175" grpId="0"/>
      <p:bldP spid="7176" grpId="0"/>
      <p:bldP spid="17423" grpId="0"/>
      <p:bldP spid="17424" grpId="0"/>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11"/>
          <p:cNvSpPr>
            <a:spLocks noChangeArrowheads="1"/>
          </p:cNvSpPr>
          <p:nvPr/>
        </p:nvSpPr>
        <p:spPr bwMode="auto">
          <a:xfrm>
            <a:off x="1061660" y="409067"/>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altLang="vi-VN" sz="2600" b="1" i="1" dirty="0">
                <a:solidFill>
                  <a:srgbClr val="CC0000"/>
                </a:solidFill>
              </a:rPr>
              <a:t>Cách 1:</a:t>
            </a:r>
            <a:r>
              <a:rPr lang="en-US" altLang="vi-VN" sz="2600" b="1" i="1" dirty="0">
                <a:solidFill>
                  <a:srgbClr val="000099"/>
                </a:solidFill>
              </a:rPr>
              <a:t> Giảm điện trở R</a:t>
            </a:r>
          </a:p>
        </p:txBody>
      </p:sp>
      <p:grpSp>
        <p:nvGrpSpPr>
          <p:cNvPr id="7175" name="Group 13"/>
          <p:cNvGrpSpPr>
            <a:grpSpLocks/>
          </p:cNvGrpSpPr>
          <p:nvPr/>
        </p:nvGrpSpPr>
        <p:grpSpPr bwMode="auto">
          <a:xfrm>
            <a:off x="1556544" y="901702"/>
            <a:ext cx="10098643" cy="1751012"/>
            <a:chOff x="2400" y="1423"/>
            <a:chExt cx="3360" cy="1968"/>
          </a:xfrm>
        </p:grpSpPr>
        <p:sp>
          <p:nvSpPr>
            <p:cNvPr id="8204" name="Rectangle 14"/>
            <p:cNvSpPr>
              <a:spLocks noChangeArrowheads="1"/>
            </p:cNvSpPr>
            <p:nvPr/>
          </p:nvSpPr>
          <p:spPr bwMode="auto">
            <a:xfrm>
              <a:off x="2400" y="1423"/>
              <a:ext cx="3360" cy="1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i="1" dirty="0">
                  <a:solidFill>
                    <a:srgbClr val="000099"/>
                  </a:solidFill>
                </a:rPr>
                <a:t>Để tìm cách giảm điện trở R ta dựa vào công thức: </a:t>
              </a:r>
              <a:br>
                <a:rPr lang="en-US" altLang="vi-VN" sz="2600" i="1" dirty="0">
                  <a:solidFill>
                    <a:srgbClr val="000099"/>
                  </a:solidFill>
                </a:rPr>
              </a:br>
              <a:endParaRPr lang="en-US" altLang="vi-VN" sz="2600" i="1" dirty="0">
                <a:solidFill>
                  <a:srgbClr val="000099"/>
                </a:solidFill>
              </a:endParaRPr>
            </a:p>
          </p:txBody>
        </p:sp>
        <p:graphicFrame>
          <p:nvGraphicFramePr>
            <p:cNvPr id="8205" name="Object 15"/>
            <p:cNvGraphicFramePr>
              <a:graphicFrameLocks noChangeAspect="1"/>
            </p:cNvGraphicFramePr>
            <p:nvPr/>
          </p:nvGraphicFramePr>
          <p:xfrm>
            <a:off x="3362" y="2184"/>
            <a:ext cx="864" cy="1207"/>
          </p:xfrm>
          <a:graphic>
            <a:graphicData uri="http://schemas.openxmlformats.org/presentationml/2006/ole">
              <mc:AlternateContent xmlns:mc="http://schemas.openxmlformats.org/markup-compatibility/2006">
                <mc:Choice xmlns:v="urn:schemas-microsoft-com:vml" Requires="v">
                  <p:oleObj name="Equation" r:id="rId2" imgW="545863" imgH="393529" progId="Equation.DSMT4">
                    <p:embed/>
                  </p:oleObj>
                </mc:Choice>
                <mc:Fallback>
                  <p:oleObj name="Equation" r:id="rId2" imgW="545863" imgH="393529" progId="Equation.DSMT4">
                    <p:embed/>
                    <p:pic>
                      <p:nvPicPr>
                        <p:cNvPr id="8205" name="Object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2" y="2184"/>
                          <a:ext cx="864" cy="1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7176" name="Rectangle 16"/>
          <p:cNvSpPr>
            <a:spLocks noChangeArrowheads="1"/>
          </p:cNvSpPr>
          <p:nvPr/>
        </p:nvSpPr>
        <p:spPr bwMode="auto">
          <a:xfrm>
            <a:off x="1938338" y="5541963"/>
            <a:ext cx="9144000"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pt-BR" altLang="vi-VN" sz="2400" b="1">
              <a:solidFill>
                <a:srgbClr val="A50021"/>
              </a:solidFill>
            </a:endParaRPr>
          </a:p>
        </p:txBody>
      </p:sp>
      <p:sp>
        <p:nvSpPr>
          <p:cNvPr id="12" name="Hộp Văn bản 11"/>
          <p:cNvSpPr txBox="1">
            <a:spLocks noChangeArrowheads="1"/>
          </p:cNvSpPr>
          <p:nvPr/>
        </p:nvSpPr>
        <p:spPr bwMode="auto">
          <a:xfrm>
            <a:off x="1440977" y="2767015"/>
            <a:ext cx="1021421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pt-BR" altLang="vi-VN" sz="2400" i="1" dirty="0">
                <a:solidFill>
                  <a:srgbClr val="000099"/>
                </a:solidFill>
              </a:rPr>
              <a:t>Chất làm dây dẫn chọn trước và chiều dài đường dây không đổi</a:t>
            </a:r>
            <a:endParaRPr lang="vi-VN" altLang="vi-VN" sz="2400" i="1" dirty="0"/>
          </a:p>
        </p:txBody>
      </p:sp>
      <p:sp>
        <p:nvSpPr>
          <p:cNvPr id="14" name="Hộp Văn bản 13"/>
          <p:cNvSpPr txBox="1">
            <a:spLocks noChangeArrowheads="1"/>
          </p:cNvSpPr>
          <p:nvPr/>
        </p:nvSpPr>
        <p:spPr bwMode="auto">
          <a:xfrm>
            <a:off x="1440976" y="3350126"/>
            <a:ext cx="1021421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pt-BR" altLang="vi-VN" sz="2400" i="1" dirty="0">
                <a:solidFill>
                  <a:srgbClr val="000099"/>
                </a:solidFill>
              </a:rPr>
              <a:t>Tăng S tức là dùng dây dẫn có tiết diện lớn, có khối lượng, trọng lượng lớn </a:t>
            </a:r>
            <a:r>
              <a:rPr lang="pt-BR" altLang="vi-VN" sz="2400" i="1" dirty="0">
                <a:solidFill>
                  <a:srgbClr val="000099"/>
                </a:solidFill>
                <a:sym typeface="Wingdings" panose="05000000000000000000" pitchFamily="2" charset="2"/>
              </a:rPr>
              <a:t> </a:t>
            </a:r>
            <a:r>
              <a:rPr lang="pt-BR" altLang="vi-VN" sz="2400" i="1" dirty="0">
                <a:solidFill>
                  <a:srgbClr val="000099"/>
                </a:solidFill>
              </a:rPr>
              <a:t>đắt tiền, nặng, dễ gẫy, phải có hệ thống cột điện lớn.</a:t>
            </a:r>
            <a:r>
              <a:rPr lang="pt-BR" altLang="vi-VN" sz="2400" i="1" dirty="0">
                <a:solidFill>
                  <a:srgbClr val="003300"/>
                </a:solidFill>
              </a:rPr>
              <a:t> Số tiền để tăng tiết diện S còn lớn hơn giá trị điện năng hao phí</a:t>
            </a:r>
            <a:endParaRPr lang="pt-BR" altLang="vi-VN" sz="2400" i="1" dirty="0">
              <a:solidFill>
                <a:srgbClr val="A50021"/>
              </a:solidFill>
            </a:endParaRPr>
          </a:p>
        </p:txBody>
      </p:sp>
      <p:sp>
        <p:nvSpPr>
          <p:cNvPr id="16" name="Hộp Văn bản 15"/>
          <p:cNvSpPr txBox="1">
            <a:spLocks noChangeArrowheads="1"/>
          </p:cNvSpPr>
          <p:nvPr/>
        </p:nvSpPr>
        <p:spPr bwMode="auto">
          <a:xfrm>
            <a:off x="1440976" y="4671901"/>
            <a:ext cx="4748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pt-BR" altLang="vi-VN" sz="2400" b="1">
                <a:solidFill>
                  <a:srgbClr val="A50021"/>
                </a:solidFill>
              </a:rPr>
              <a:t>=&gt;  không thể thực hiện được</a:t>
            </a:r>
            <a:endParaRPr lang="vi-VN" altLang="vi-VN" sz="2400"/>
          </a:p>
        </p:txBody>
      </p:sp>
    </p:spTree>
    <p:extLst>
      <p:ext uri="{BB962C8B-B14F-4D97-AF65-F5344CB8AC3E}">
        <p14:creationId xmlns:p14="http://schemas.microsoft.com/office/powerpoint/2010/main" val="964066491"/>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circle(in)">
                                      <p:cBhvr>
                                        <p:cTn id="7" dur="2000"/>
                                        <p:tgtEl>
                                          <p:spTgt spid="71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nodePh="1">
                                  <p:stCondLst>
                                    <p:cond delay="0"/>
                                  </p:stCondLst>
                                  <p:endCondLst>
                                    <p:cond evt="begin" delay="0">
                                      <p:tn val="20"/>
                                    </p:cond>
                                  </p:endCondLst>
                                  <p:childTnLst>
                                    <p:set>
                                      <p:cBhvr>
                                        <p:cTn id="21" dur="1" fill="hold">
                                          <p:stCondLst>
                                            <p:cond delay="0"/>
                                          </p:stCondLst>
                                        </p:cTn>
                                        <p:tgtEl>
                                          <p:spTgt spid="7176"/>
                                        </p:tgtEl>
                                        <p:attrNameLst>
                                          <p:attrName>style.visibility</p:attrName>
                                        </p:attrNameLst>
                                      </p:cBhvr>
                                      <p:to>
                                        <p:strVal val="visible"/>
                                      </p:to>
                                    </p:set>
                                    <p:animEffect transition="in" filter="circle(in)">
                                      <p:cBhvr>
                                        <p:cTn id="22" dur="2000"/>
                                        <p:tgtEl>
                                          <p:spTgt spid="71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P spid="12" grpId="0"/>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p:cNvSpPr>
            <a:spLocks noChangeArrowheads="1"/>
          </p:cNvSpPr>
          <p:nvPr/>
        </p:nvSpPr>
        <p:spPr bwMode="auto">
          <a:xfrm>
            <a:off x="920895" y="285983"/>
            <a:ext cx="10581065" cy="586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altLang="vi-VN" sz="2400" b="1" i="1" dirty="0">
                <a:solidFill>
                  <a:srgbClr val="CC0000"/>
                </a:solidFill>
              </a:rPr>
              <a:t>Cách 2:</a:t>
            </a:r>
            <a:r>
              <a:rPr lang="en-US" altLang="vi-VN" sz="2400" b="1" i="1" dirty="0">
                <a:solidFill>
                  <a:srgbClr val="000099"/>
                </a:solidFill>
              </a:rPr>
              <a:t> Tăng U</a:t>
            </a:r>
            <a:r>
              <a:rPr lang="en-US" altLang="vi-VN" sz="2400" b="1" i="1" baseline="30000" dirty="0">
                <a:solidFill>
                  <a:srgbClr val="000099"/>
                </a:solidFill>
              </a:rPr>
              <a:t>2</a:t>
            </a:r>
            <a:r>
              <a:rPr lang="en-US" altLang="vi-VN" sz="2400" b="1" i="1" dirty="0">
                <a:solidFill>
                  <a:srgbClr val="000099"/>
                </a:solidFill>
              </a:rPr>
              <a:t> =&gt; Tăng hiệu điện thế U</a:t>
            </a:r>
          </a:p>
        </p:txBody>
      </p:sp>
      <p:sp>
        <p:nvSpPr>
          <p:cNvPr id="22539" name="Rectangle 11"/>
          <p:cNvSpPr>
            <a:spLocks noChangeArrowheads="1"/>
          </p:cNvSpPr>
          <p:nvPr/>
        </p:nvSpPr>
        <p:spPr bwMode="auto">
          <a:xfrm>
            <a:off x="1415956" y="1646839"/>
            <a:ext cx="1029382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pt-BR" altLang="vi-VN" sz="2400" i="1" dirty="0">
                <a:solidFill>
                  <a:srgbClr val="000099"/>
                </a:solidFill>
                <a:latin typeface="Times New Roman" panose="02020603050405020304" pitchFamily="18" charset="0"/>
                <a:cs typeface="Times New Roman" panose="02020603050405020304" pitchFamily="18" charset="0"/>
              </a:rPr>
              <a:t>Tăng U, công suất hao phí sẽ giảm rất nhiều.Vì công suất hao phí tỉ lệ nghịch với bình phương hiệu điện thế. </a:t>
            </a:r>
          </a:p>
        </p:txBody>
      </p:sp>
      <p:sp>
        <p:nvSpPr>
          <p:cNvPr id="22540" name="Rectangle 12"/>
          <p:cNvSpPr>
            <a:spLocks noChangeArrowheads="1"/>
          </p:cNvSpPr>
          <p:nvPr/>
        </p:nvSpPr>
        <p:spPr bwMode="auto">
          <a:xfrm>
            <a:off x="1415956" y="3901197"/>
            <a:ext cx="10293822"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pt-BR" altLang="vi-VN" sz="2600" b="1" i="1" dirty="0">
                <a:solidFill>
                  <a:srgbClr val="FF0000"/>
                </a:solidFill>
                <a:latin typeface="Times New Roman" panose="02020603050405020304" pitchFamily="18" charset="0"/>
                <a:cs typeface="Times New Roman" panose="02020603050405020304" pitchFamily="18" charset="0"/>
              </a:rPr>
              <a:t>=&gt; Để làm giảm hao phí trên đường dây tải điện chúng ta cần làm theo cách 2 là tối ưu nhất</a:t>
            </a:r>
            <a:endParaRPr lang="pt-BR" altLang="vi-VN" sz="1800" i="1" dirty="0">
              <a:latin typeface="Times New Roman" panose="02020603050405020304" pitchFamily="18" charset="0"/>
              <a:cs typeface="Times New Roman" panose="02020603050405020304" pitchFamily="18" charset="0"/>
            </a:endParaRPr>
          </a:p>
        </p:txBody>
      </p:sp>
      <p:sp>
        <p:nvSpPr>
          <p:cNvPr id="10" name="Hộp Văn bản 9"/>
          <p:cNvSpPr txBox="1">
            <a:spLocks noChangeArrowheads="1"/>
          </p:cNvSpPr>
          <p:nvPr/>
        </p:nvSpPr>
        <p:spPr bwMode="auto">
          <a:xfrm>
            <a:off x="1415956" y="2642499"/>
            <a:ext cx="1029382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vi-VN" altLang="vi-VN" sz="2400" i="1" dirty="0">
                <a:solidFill>
                  <a:srgbClr val="003300"/>
                </a:solidFill>
                <a:latin typeface="Times New Roman" panose="02020603050405020304" pitchFamily="18" charset="0"/>
                <a:cs typeface="Times New Roman" panose="02020603050405020304" pitchFamily="18" charset="0"/>
              </a:rPr>
              <a:t>V</a:t>
            </a:r>
            <a:r>
              <a:rPr lang="pt-BR" altLang="vi-VN" sz="2400" i="1" dirty="0">
                <a:solidFill>
                  <a:srgbClr val="003300"/>
                </a:solidFill>
                <a:latin typeface="Times New Roman" panose="02020603050405020304" pitchFamily="18" charset="0"/>
                <a:cs typeface="Times New Roman" panose="02020603050405020304" pitchFamily="18" charset="0"/>
              </a:rPr>
              <a:t>ậy </a:t>
            </a:r>
            <a:r>
              <a:rPr lang="vi-VN" altLang="vi-VN" sz="2400" i="1" dirty="0">
                <a:solidFill>
                  <a:srgbClr val="003300"/>
                </a:solidFill>
                <a:latin typeface="Times New Roman" panose="02020603050405020304" pitchFamily="18" charset="0"/>
                <a:cs typeface="Times New Roman" panose="02020603050405020304" pitchFamily="18" charset="0"/>
              </a:rPr>
              <a:t>để t</a:t>
            </a:r>
            <a:r>
              <a:rPr lang="pt-BR" altLang="vi-VN" sz="2400" i="1" dirty="0">
                <a:solidFill>
                  <a:srgbClr val="003300"/>
                </a:solidFill>
                <a:latin typeface="Times New Roman" panose="02020603050405020304" pitchFamily="18" charset="0"/>
                <a:cs typeface="Times New Roman" panose="02020603050405020304" pitchFamily="18" charset="0"/>
              </a:rPr>
              <a:t>ăng hiệu điện thế đặt vào hai đầu dây dẫn</a:t>
            </a:r>
            <a:r>
              <a:rPr lang="vi-VN" altLang="vi-VN" sz="2400" i="1" dirty="0">
                <a:solidFill>
                  <a:srgbClr val="003300"/>
                </a:solidFill>
                <a:latin typeface="Times New Roman" panose="02020603050405020304" pitchFamily="18" charset="0"/>
                <a:cs typeface="Times New Roman" panose="02020603050405020304" pitchFamily="18" charset="0"/>
              </a:rPr>
              <a:t> </a:t>
            </a:r>
            <a:r>
              <a:rPr lang="pt-BR" altLang="vi-VN" sz="2400" i="1" dirty="0">
                <a:solidFill>
                  <a:srgbClr val="003300"/>
                </a:solidFill>
                <a:latin typeface="Times New Roman" panose="02020603050405020304" pitchFamily="18" charset="0"/>
                <a:cs typeface="Times New Roman" panose="02020603050405020304" pitchFamily="18" charset="0"/>
              </a:rPr>
              <a:t>phải chế tạo máy tăng hiệu điện thế (Máy biến thế sẽ học ở bài sau)</a:t>
            </a:r>
          </a:p>
        </p:txBody>
      </p:sp>
      <p:sp>
        <p:nvSpPr>
          <p:cNvPr id="2" name="Rectangle 1"/>
          <p:cNvSpPr/>
          <p:nvPr/>
        </p:nvSpPr>
        <p:spPr>
          <a:xfrm>
            <a:off x="1415956" y="885038"/>
            <a:ext cx="10293822" cy="830997"/>
          </a:xfrm>
          <a:prstGeom prst="rect">
            <a:avLst/>
          </a:prstGeom>
        </p:spPr>
        <p:txBody>
          <a:bodyPr wrap="square">
            <a:spAutoFit/>
          </a:bodyPr>
          <a:lstStyle/>
          <a:p>
            <a:pPr algn="just">
              <a:spcBef>
                <a:spcPct val="0"/>
              </a:spcBef>
            </a:pPr>
            <a:r>
              <a:rPr lang="en-US" altLang="vi-VN" sz="2400" i="1" dirty="0">
                <a:solidFill>
                  <a:srgbClr val="FF0000"/>
                </a:solidFill>
                <a:latin typeface="Times New Roman" panose="02020603050405020304" pitchFamily="18" charset="0"/>
                <a:cs typeface="Times New Roman" panose="02020603050405020304" pitchFamily="18" charset="0"/>
              </a:rPr>
              <a:t>Nếu tăng U hai đầu đường dây thì có lợi gì? Muốn vậy cần phải giải quyết vấn đề gì?              </a:t>
            </a:r>
          </a:p>
        </p:txBody>
      </p:sp>
    </p:spTree>
    <p:extLst>
      <p:ext uri="{BB962C8B-B14F-4D97-AF65-F5344CB8AC3E}">
        <p14:creationId xmlns:p14="http://schemas.microsoft.com/office/powerpoint/2010/main" val="2483630027"/>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iterate type="wd">
                                    <p:tmPct val="0"/>
                                  </p:iterate>
                                  <p:childTnLst>
                                    <p:set>
                                      <p:cBhvr>
                                        <p:cTn id="10" dur="1" fill="hold">
                                          <p:stCondLst>
                                            <p:cond delay="0"/>
                                          </p:stCondLst>
                                        </p:cTn>
                                        <p:tgtEl>
                                          <p:spTgt spid="22539">
                                            <p:txEl>
                                              <p:pRg st="0" end="0"/>
                                            </p:txEl>
                                          </p:spTgt>
                                        </p:tgtEl>
                                        <p:attrNameLst>
                                          <p:attrName>style.visibility</p:attrName>
                                        </p:attrNameLst>
                                      </p:cBhvr>
                                      <p:to>
                                        <p:strVal val="visible"/>
                                      </p:to>
                                    </p:set>
                                    <p:anim calcmode="lin" valueType="num">
                                      <p:cBhvr additive="base">
                                        <p:cTn id="11" dur="500" fill="hold"/>
                                        <p:tgtEl>
                                          <p:spTgt spid="22539">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2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1" presetClass="entr" presetSubtype="0" fill="hold" grpId="0" nodeType="clickEffect">
                                  <p:stCondLst>
                                    <p:cond delay="0"/>
                                  </p:stCondLst>
                                  <p:iterate type="wd">
                                    <p:tmPct val="5000"/>
                                  </p:iterate>
                                  <p:childTnLst>
                                    <p:set>
                                      <p:cBhvr>
                                        <p:cTn id="21" dur="1" fill="hold">
                                          <p:stCondLst>
                                            <p:cond delay="0"/>
                                          </p:stCondLst>
                                        </p:cTn>
                                        <p:tgtEl>
                                          <p:spTgt spid="22540"/>
                                        </p:tgtEl>
                                        <p:attrNameLst>
                                          <p:attrName>style.visibility</p:attrName>
                                        </p:attrNameLst>
                                      </p:cBhvr>
                                      <p:to>
                                        <p:strVal val="visible"/>
                                      </p:to>
                                    </p:set>
                                    <p:anim calcmode="lin" valueType="num">
                                      <p:cBhvr>
                                        <p:cTn id="22" dur="1000" fill="hold"/>
                                        <p:tgtEl>
                                          <p:spTgt spid="22540"/>
                                        </p:tgtEl>
                                        <p:attrNameLst>
                                          <p:attrName>ppt_w</p:attrName>
                                        </p:attrNameLst>
                                      </p:cBhvr>
                                      <p:tavLst>
                                        <p:tav tm="0">
                                          <p:val>
                                            <p:fltVal val="0"/>
                                          </p:val>
                                        </p:tav>
                                        <p:tav tm="100000">
                                          <p:val>
                                            <p:strVal val="#ppt_w"/>
                                          </p:val>
                                        </p:tav>
                                      </p:tavLst>
                                    </p:anim>
                                    <p:anim calcmode="lin" valueType="num">
                                      <p:cBhvr>
                                        <p:cTn id="23" dur="1000" fill="hold"/>
                                        <p:tgtEl>
                                          <p:spTgt spid="22540"/>
                                        </p:tgtEl>
                                        <p:attrNameLst>
                                          <p:attrName>ppt_h</p:attrName>
                                        </p:attrNameLst>
                                      </p:cBhvr>
                                      <p:tavLst>
                                        <p:tav tm="0">
                                          <p:val>
                                            <p:fltVal val="0"/>
                                          </p:val>
                                        </p:tav>
                                        <p:tav tm="100000">
                                          <p:val>
                                            <p:strVal val="#ppt_h"/>
                                          </p:val>
                                        </p:tav>
                                      </p:tavLst>
                                    </p:anim>
                                    <p:anim calcmode="lin" valueType="num">
                                      <p:cBhvr>
                                        <p:cTn id="24" dur="1000" fill="hold"/>
                                        <p:tgtEl>
                                          <p:spTgt spid="22540"/>
                                        </p:tgtEl>
                                        <p:attrNameLst>
                                          <p:attrName>style.rotation</p:attrName>
                                        </p:attrNameLst>
                                      </p:cBhvr>
                                      <p:tavLst>
                                        <p:tav tm="0">
                                          <p:val>
                                            <p:fltVal val="90"/>
                                          </p:val>
                                        </p:tav>
                                        <p:tav tm="100000">
                                          <p:val>
                                            <p:fltVal val="0"/>
                                          </p:val>
                                        </p:tav>
                                      </p:tavLst>
                                    </p:anim>
                                    <p:animEffect transition="in" filter="fade">
                                      <p:cBhvr>
                                        <p:cTn id="25" dur="1000"/>
                                        <p:tgtEl>
                                          <p:spTgt spid="225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0"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5"/>
          <p:cNvSpPr>
            <a:spLocks noChangeArrowheads="1"/>
          </p:cNvSpPr>
          <p:nvPr/>
        </p:nvSpPr>
        <p:spPr bwMode="auto">
          <a:xfrm>
            <a:off x="811307" y="2491171"/>
            <a:ext cx="42624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vi-VN" sz="2600" b="1" dirty="0">
                <a:solidFill>
                  <a:srgbClr val="000099"/>
                </a:solidFill>
              </a:rPr>
              <a:t>2. Cách làm giảm hao phí:</a:t>
            </a:r>
            <a:endParaRPr lang="vi-VN" altLang="vi-VN" sz="2600" b="1" dirty="0">
              <a:solidFill>
                <a:srgbClr val="000099"/>
              </a:solidFill>
            </a:endParaRPr>
          </a:p>
        </p:txBody>
      </p:sp>
      <p:sp>
        <p:nvSpPr>
          <p:cNvPr id="10247" name="Rectangle 10"/>
          <p:cNvSpPr>
            <a:spLocks noChangeArrowheads="1"/>
          </p:cNvSpPr>
          <p:nvPr/>
        </p:nvSpPr>
        <p:spPr bwMode="auto">
          <a:xfrm>
            <a:off x="1432020" y="2980121"/>
            <a:ext cx="1012763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50000"/>
              </a:lnSpc>
              <a:buFontTx/>
              <a:buNone/>
            </a:pPr>
            <a:r>
              <a:rPr lang="en-US" altLang="vi-VN" sz="2400" i="1" dirty="0">
                <a:solidFill>
                  <a:srgbClr val="0070C0"/>
                </a:solidFill>
              </a:rPr>
              <a:t>Để giảm hao phí điện năng do tỏa nhiệt trên đường dây tải điện thì tốt nhất là tăng hiệu điện thế đặt vào hai đầu đường dây. (Vì công suất hao phí do tỏa nhiệt tỉ lệ nghịch với bình phương hiệu điện thế đặt vào hai đầu dây)</a:t>
            </a:r>
          </a:p>
        </p:txBody>
      </p:sp>
      <p:sp>
        <p:nvSpPr>
          <p:cNvPr id="8" name="Rectangle 3"/>
          <p:cNvSpPr>
            <a:spLocks noChangeArrowheads="1"/>
          </p:cNvSpPr>
          <p:nvPr/>
        </p:nvSpPr>
        <p:spPr bwMode="auto">
          <a:xfrm>
            <a:off x="811307" y="146050"/>
            <a:ext cx="88503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CC0000"/>
                </a:solidFill>
              </a:rPr>
              <a:t>I. Sự hao phí điện năng trên đường dây truyền tải điện:</a:t>
            </a:r>
          </a:p>
        </p:txBody>
      </p:sp>
      <p:sp>
        <p:nvSpPr>
          <p:cNvPr id="9" name="Rectangle 5"/>
          <p:cNvSpPr>
            <a:spLocks noChangeArrowheads="1"/>
          </p:cNvSpPr>
          <p:nvPr/>
        </p:nvSpPr>
        <p:spPr bwMode="auto">
          <a:xfrm>
            <a:off x="811307" y="677769"/>
            <a:ext cx="8305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vi-VN" sz="2600" b="1" dirty="0">
                <a:solidFill>
                  <a:srgbClr val="000099"/>
                </a:solidFill>
              </a:rPr>
              <a:t>1. Tính điện năng hao phí trên đường dây tải điện:</a:t>
            </a:r>
          </a:p>
        </p:txBody>
      </p:sp>
      <mc:AlternateContent xmlns:mc="http://schemas.openxmlformats.org/markup-compatibility/2006" xmlns:a14="http://schemas.microsoft.com/office/drawing/2010/main">
        <mc:Choice Requires="a14">
          <p:sp>
            <p:nvSpPr>
              <p:cNvPr id="10" name="Rectangle 9"/>
              <p:cNvSpPr/>
              <p:nvPr/>
            </p:nvSpPr>
            <p:spPr>
              <a:xfrm>
                <a:off x="1715815" y="1276952"/>
                <a:ext cx="2327368" cy="971933"/>
              </a:xfrm>
              <a:prstGeom prst="rect">
                <a:avLst/>
              </a:prstGeom>
              <a:ln w="28575">
                <a:solidFill>
                  <a:srgbClr val="FF0000"/>
                </a:solidFill>
              </a:ln>
            </p:spPr>
            <p:txBody>
              <a:bodyPr wrap="none">
                <a:spAutoFit/>
              </a:bodyPr>
              <a:lstStyle/>
              <a:p>
                <a14:m>
                  <m:oMath xmlns:m="http://schemas.openxmlformats.org/officeDocument/2006/math">
                    <m:sSub>
                      <m:sSubPr>
                        <m:ctrlPr>
                          <a:rPr lang="en-US" altLang="vi-VN" sz="3600" b="1" i="1" smtClean="0">
                            <a:solidFill>
                              <a:srgbClr val="FF0000"/>
                            </a:solidFill>
                            <a:latin typeface="Cambria Math" panose="02040503050406030204" pitchFamily="18" charset="0"/>
                          </a:rPr>
                        </m:ctrlPr>
                      </m:sSubPr>
                      <m:e>
                        <m:r>
                          <m:rPr>
                            <m:nor/>
                          </m:rPr>
                          <a:rPr lang="en-US" altLang="vi-VN" sz="3600" i="1" dirty="0">
                            <a:solidFill>
                              <a:srgbClr val="FF0000"/>
                            </a:solidFill>
                            <a:latin typeface=".VnCommercial Script" panose="020B7200000000000000" pitchFamily="34" charset="0"/>
                            <a:cs typeface="Times New Roman" panose="02020603050405020304" pitchFamily="18" charset="0"/>
                          </a:rPr>
                          <m:t>P</m:t>
                        </m:r>
                      </m:e>
                      <m:sub>
                        <m:r>
                          <a:rPr lang="en-US" altLang="vi-VN" sz="3600" b="1" i="1">
                            <a:solidFill>
                              <a:srgbClr val="FF0000"/>
                            </a:solidFill>
                            <a:latin typeface="Cambria Math" panose="02040503050406030204" pitchFamily="18" charset="0"/>
                          </a:rPr>
                          <m:t>𝒉𝒑</m:t>
                        </m:r>
                      </m:sub>
                    </m:sSub>
                  </m:oMath>
                </a14:m>
                <a:r>
                  <a:rPr lang="en-US" altLang="vi-VN" sz="3600" b="1" i="1" dirty="0">
                    <a:solidFill>
                      <a:srgbClr val="FF000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3600" b="1" i="1">
                            <a:solidFill>
                              <a:srgbClr val="FF0000"/>
                            </a:solidFill>
                            <a:latin typeface="Cambria Math" panose="02040503050406030204" pitchFamily="18" charset="0"/>
                          </a:rPr>
                        </m:ctrlPr>
                      </m:fPr>
                      <m:num>
                        <m:r>
                          <m:rPr>
                            <m:nor/>
                          </m:rPr>
                          <a:rPr lang="en-US" altLang="vi-VN" sz="3600" i="1">
                            <a:solidFill>
                              <a:srgbClr val="FF0000"/>
                            </a:solidFill>
                            <a:latin typeface="Times New Roman" panose="02020603050405020304" pitchFamily="18" charset="0"/>
                            <a:cs typeface="Times New Roman" panose="02020603050405020304" pitchFamily="18" charset="0"/>
                          </a:rPr>
                          <m:t>R</m:t>
                        </m:r>
                        <m:r>
                          <m:rPr>
                            <m:nor/>
                          </m:rPr>
                          <a:rPr lang="en-US" altLang="vi-VN" sz="3600" i="1">
                            <a:solidFill>
                              <a:srgbClr val="FF0000"/>
                            </a:solidFill>
                            <a:latin typeface="Times New Roman" panose="02020603050405020304" pitchFamily="18" charset="0"/>
                            <a:cs typeface="Times New Roman" panose="02020603050405020304" pitchFamily="18" charset="0"/>
                          </a:rPr>
                          <m:t>.  </m:t>
                        </m:r>
                        <m:sSup>
                          <m:sSupPr>
                            <m:ctrlPr>
                              <a:rPr lang="en-US" altLang="vi-VN" sz="3600" i="1" dirty="0">
                                <a:solidFill>
                                  <a:srgbClr val="FF0000"/>
                                </a:solidFill>
                                <a:latin typeface="Cambria Math" panose="02040503050406030204" pitchFamily="18" charset="0"/>
                                <a:cs typeface="Times New Roman" panose="02020603050405020304" pitchFamily="18" charset="0"/>
                              </a:rPr>
                            </m:ctrlPr>
                          </m:sSupPr>
                          <m:e>
                            <m:r>
                              <m:rPr>
                                <m:nor/>
                              </m:rPr>
                              <a:rPr lang="en-US" altLang="vi-VN" sz="3600" i="1" dirty="0">
                                <a:solidFill>
                                  <a:srgbClr val="FF0000"/>
                                </a:solidFill>
                                <a:latin typeface=".VnCommercial Script" panose="020B7200000000000000" pitchFamily="34" charset="0"/>
                                <a:cs typeface="Times New Roman" panose="02020603050405020304" pitchFamily="18" charset="0"/>
                              </a:rPr>
                              <m:t>P</m:t>
                            </m:r>
                          </m:e>
                          <m:sup>
                            <m:r>
                              <a:rPr lang="en-US" altLang="vi-VN" sz="3600" i="1" dirty="0">
                                <a:solidFill>
                                  <a:srgbClr val="FF0000"/>
                                </a:solidFill>
                                <a:latin typeface="Cambria Math" panose="02040503050406030204" pitchFamily="18" charset="0"/>
                                <a:cs typeface="Times New Roman" panose="02020603050405020304" pitchFamily="18" charset="0"/>
                              </a:rPr>
                              <m:t>2</m:t>
                            </m:r>
                          </m:sup>
                        </m:sSup>
                      </m:num>
                      <m:den>
                        <m:sSup>
                          <m:sSupPr>
                            <m:ctrlPr>
                              <a:rPr lang="en-US" altLang="vi-VN" sz="3600" i="1" dirty="0">
                                <a:solidFill>
                                  <a:srgbClr val="FF0000"/>
                                </a:solidFill>
                                <a:latin typeface="Cambria Math" panose="02040503050406030204" pitchFamily="18" charset="0"/>
                                <a:cs typeface="Times New Roman" panose="02020603050405020304" pitchFamily="18" charset="0"/>
                              </a:rPr>
                            </m:ctrlPr>
                          </m:sSupPr>
                          <m:e>
                            <m:r>
                              <a:rPr lang="en-US" altLang="vi-VN" sz="3600" i="1" dirty="0">
                                <a:solidFill>
                                  <a:srgbClr val="FF0000"/>
                                </a:solidFill>
                                <a:latin typeface="Cambria Math" panose="02040503050406030204" pitchFamily="18" charset="0"/>
                                <a:cs typeface="Times New Roman" panose="02020603050405020304" pitchFamily="18" charset="0"/>
                              </a:rPr>
                              <m:t>𝑈</m:t>
                            </m:r>
                          </m:e>
                          <m:sup>
                            <m:r>
                              <a:rPr lang="en-US" altLang="vi-VN" sz="3600" i="1" dirty="0">
                                <a:solidFill>
                                  <a:srgbClr val="FF0000"/>
                                </a:solidFill>
                                <a:latin typeface="Cambria Math" panose="02040503050406030204" pitchFamily="18" charset="0"/>
                                <a:cs typeface="Times New Roman" panose="02020603050405020304" pitchFamily="18" charset="0"/>
                              </a:rPr>
                              <m:t>2</m:t>
                            </m:r>
                          </m:sup>
                        </m:sSup>
                      </m:den>
                    </m:f>
                  </m:oMath>
                </a14:m>
                <a:endParaRPr lang="vi-VN" sz="3600" dirty="0">
                  <a:solidFill>
                    <a:srgbClr val="FF0000"/>
                  </a:solidFill>
                </a:endParaRPr>
              </a:p>
            </p:txBody>
          </p:sp>
        </mc:Choice>
        <mc:Fallback xmlns="">
          <p:sp>
            <p:nvSpPr>
              <p:cNvPr id="10" name="Rectangle 9"/>
              <p:cNvSpPr>
                <a:spLocks noRot="1" noChangeAspect="1" noMove="1" noResize="1" noEditPoints="1" noAdjustHandles="1" noChangeArrowheads="1" noChangeShapeType="1" noTextEdit="1"/>
              </p:cNvSpPr>
              <p:nvPr/>
            </p:nvSpPr>
            <p:spPr>
              <a:xfrm>
                <a:off x="1715815" y="1276952"/>
                <a:ext cx="2327368" cy="971933"/>
              </a:xfrm>
              <a:prstGeom prst="rect">
                <a:avLst/>
              </a:prstGeom>
              <a:blipFill>
                <a:blip r:embed="rId2"/>
                <a:stretch>
                  <a:fillRect b="-7273"/>
                </a:stretch>
              </a:blipFill>
              <a:ln w="28575">
                <a:solidFill>
                  <a:srgbClr val="FF0000"/>
                </a:solidFill>
              </a:ln>
            </p:spPr>
            <p:txBody>
              <a:bodyPr/>
              <a:lstStyle/>
              <a:p>
                <a:r>
                  <a:rPr lang="vi-VN">
                    <a:noFill/>
                  </a:rPr>
                  <a:t> </a:t>
                </a:r>
              </a:p>
            </p:txBody>
          </p:sp>
        </mc:Fallback>
      </mc:AlternateContent>
    </p:spTree>
    <p:extLst>
      <p:ext uri="{BB962C8B-B14F-4D97-AF65-F5344CB8AC3E}">
        <p14:creationId xmlns:p14="http://schemas.microsoft.com/office/powerpoint/2010/main" val="3246797542"/>
      </p:ext>
    </p:extLst>
  </p:cSld>
  <p:clrMapOvr>
    <a:masterClrMapping/>
  </p:clrMapOvr>
  <p:transition spd="med">
    <p:pull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4585" name="Text Box 9"/>
              <p:cNvSpPr txBox="1">
                <a:spLocks noChangeArrowheads="1"/>
              </p:cNvSpPr>
              <p:nvPr/>
            </p:nvSpPr>
            <p:spPr bwMode="auto">
              <a:xfrm>
                <a:off x="3423646" y="2313689"/>
                <a:ext cx="8343900" cy="4343240"/>
              </a:xfrm>
              <a:prstGeom prst="rect">
                <a:avLst/>
              </a:prstGeom>
              <a:noFill/>
              <a:ln>
                <a:noFill/>
              </a:ln>
              <a:effec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0"/>
                  </a:spcBef>
                  <a:buNone/>
                  <a:defRPr/>
                </a:pPr>
                <a:r>
                  <a:rPr lang="en-US" altLang="vi-VN" sz="2400" i="1" dirty="0">
                    <a:solidFill>
                      <a:srgbClr val="0070C0"/>
                    </a:solidFill>
                    <a:latin typeface="Times New Roman" panose="02020603050405020304" pitchFamily="18" charset="0"/>
                    <a:cs typeface="Times New Roman" panose="02020603050405020304" pitchFamily="18" charset="0"/>
                  </a:rPr>
                  <a:t>Ta có:</a:t>
                </a:r>
              </a:p>
              <a:p>
                <a:pPr>
                  <a:spcBef>
                    <a:spcPts val="0"/>
                  </a:spcBef>
                  <a:buNone/>
                  <a:defRPr/>
                </a:pPr>
                <a14:m>
                  <m:oMath xmlns:m="http://schemas.openxmlformats.org/officeDocument/2006/math">
                    <m:sSub>
                      <m:sSubPr>
                        <m:ctrlPr>
                          <a:rPr lang="en-US" altLang="vi-VN" sz="2400" b="1" i="1" smtClean="0">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smtClean="0">
                            <a:solidFill>
                              <a:srgbClr val="0070C0"/>
                            </a:solidFill>
                            <a:latin typeface="Cambria Math" panose="02040503050406030204" pitchFamily="18" charset="0"/>
                          </a:rPr>
                          <m:t>𝟏</m:t>
                        </m:r>
                      </m:sub>
                    </m:sSub>
                  </m:oMath>
                </a14:m>
                <a:r>
                  <a:rPr lang="en-US" altLang="vi-VN" sz="2400" b="1"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smtClean="0">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0" i="1" smtClean="0">
                                <a:solidFill>
                                  <a:srgbClr val="0070C0"/>
                                </a:solidFill>
                                <a:latin typeface="Cambria Math" panose="02040503050406030204" pitchFamily="18" charset="0"/>
                                <a:cs typeface="Times New Roman" panose="02020603050405020304" pitchFamily="18" charset="0"/>
                              </a:rPr>
                              <m:t>1</m:t>
                            </m:r>
                          </m:sub>
                          <m:sup>
                            <m:r>
                              <a:rPr lang="en-US" altLang="vi-VN" sz="2400" b="0" i="1" smtClean="0">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smtClean="0">
                                <a:solidFill>
                                  <a:srgbClr val="0070C0"/>
                                </a:solidFill>
                                <a:latin typeface="Cambria Math" panose="02040503050406030204" pitchFamily="18" charset="0"/>
                                <a:cs typeface="Times New Roman" panose="02020603050405020304" pitchFamily="18" charset="0"/>
                              </a:rPr>
                            </m:ctrlPr>
                          </m:sSubSupPr>
                          <m:e>
                            <m:r>
                              <a:rPr lang="en-US" altLang="vi-VN" sz="2400" b="0" i="1" dirty="0" smtClean="0">
                                <a:solidFill>
                                  <a:srgbClr val="0070C0"/>
                                </a:solidFill>
                                <a:latin typeface="Cambria Math" panose="02040503050406030204" pitchFamily="18" charset="0"/>
                                <a:cs typeface="Times New Roman" panose="02020603050405020304" pitchFamily="18" charset="0"/>
                              </a:rPr>
                              <m:t>𝑈</m:t>
                            </m:r>
                          </m:e>
                          <m:sub>
                            <m:r>
                              <a:rPr lang="en-US" altLang="vi-VN" sz="2400" b="0" i="1" dirty="0" smtClean="0">
                                <a:solidFill>
                                  <a:srgbClr val="0070C0"/>
                                </a:solidFill>
                                <a:latin typeface="Cambria Math" panose="02040503050406030204" pitchFamily="18" charset="0"/>
                                <a:cs typeface="Times New Roman" panose="02020603050405020304" pitchFamily="18" charset="0"/>
                              </a:rPr>
                              <m:t>1</m:t>
                            </m:r>
                          </m:sub>
                          <m:sup>
                            <m:r>
                              <a:rPr lang="en-US" altLang="vi-VN" sz="2400" b="0" i="1" dirty="0" smtClean="0">
                                <a:solidFill>
                                  <a:srgbClr val="0070C0"/>
                                </a:solidFill>
                                <a:latin typeface="Cambria Math" panose="02040503050406030204" pitchFamily="18" charset="0"/>
                                <a:cs typeface="Times New Roman" panose="02020603050405020304" pitchFamily="18" charset="0"/>
                              </a:rPr>
                              <m:t>2</m:t>
                            </m:r>
                          </m:sup>
                        </m:sSubSup>
                      </m:den>
                    </m:f>
                  </m:oMath>
                </a14:m>
                <a:r>
                  <a:rPr lang="en-US" altLang="vi-VN" sz="2400"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sup>
                            <m:r>
                              <a:rPr lang="en-US" altLang="vi-VN" sz="2400" i="1">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smtClean="0">
                                <a:solidFill>
                                  <a:srgbClr val="0070C0"/>
                                </a:solidFill>
                                <a:latin typeface="Cambria Math" panose="02040503050406030204" pitchFamily="18" charset="0"/>
                                <a:cs typeface="Times New Roman" panose="02020603050405020304" pitchFamily="18" charset="0"/>
                              </a:rPr>
                              <m:t>𝑈</m:t>
                            </m:r>
                          </m:e>
                          <m:sub>
                            <m:r>
                              <a:rPr lang="en-US" altLang="vi-VN" sz="2400" i="1" dirty="0">
                                <a:solidFill>
                                  <a:srgbClr val="0070C0"/>
                                </a:solidFill>
                                <a:latin typeface="Cambria Math" panose="02040503050406030204" pitchFamily="18" charset="0"/>
                                <a:cs typeface="Times New Roman" panose="02020603050405020304" pitchFamily="18" charset="0"/>
                              </a:rPr>
                              <m:t>1</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endParaRPr lang="en-US" altLang="vi-VN" sz="2400" i="1" dirty="0">
                  <a:solidFill>
                    <a:srgbClr val="0070C0"/>
                  </a:solidFill>
                  <a:latin typeface="Times New Roman" panose="02020603050405020304" pitchFamily="18" charset="0"/>
                  <a:cs typeface="Times New Roman" panose="02020603050405020304" pitchFamily="18" charset="0"/>
                </a:endParaRPr>
              </a:p>
              <a:p>
                <a:pPr>
                  <a:spcBef>
                    <a:spcPts val="0"/>
                  </a:spcBef>
                  <a:buNone/>
                  <a:defRPr/>
                </a:pPr>
                <a14:m>
                  <m:oMath xmlns:m="http://schemas.openxmlformats.org/officeDocument/2006/math">
                    <m:sSub>
                      <m:sSubPr>
                        <m:ctrlPr>
                          <a:rPr lang="en-US" altLang="vi-VN" sz="2400" b="1" i="1">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smtClean="0">
                            <a:solidFill>
                              <a:srgbClr val="0070C0"/>
                            </a:solidFill>
                            <a:latin typeface="Cambria Math" panose="02040503050406030204" pitchFamily="18" charset="0"/>
                          </a:rPr>
                          <m:t>𝟐</m:t>
                        </m:r>
                      </m:sub>
                    </m:sSub>
                  </m:oMath>
                </a14:m>
                <a:r>
                  <a:rPr lang="en-US" altLang="vi-VN" sz="2400" b="1"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0" i="1" smtClean="0">
                                <a:solidFill>
                                  <a:srgbClr val="0070C0"/>
                                </a:solidFill>
                                <a:latin typeface="Cambria Math" panose="02040503050406030204" pitchFamily="18" charset="0"/>
                                <a:cs typeface="Times New Roman" panose="02020603050405020304" pitchFamily="18" charset="0"/>
                              </a:rPr>
                              <m:t>2</m:t>
                            </m:r>
                          </m:sub>
                          <m:sup>
                            <m:r>
                              <a:rPr lang="en-US" altLang="vi-VN" sz="2400" i="1">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a:solidFill>
                                  <a:srgbClr val="0070C0"/>
                                </a:solidFill>
                                <a:latin typeface="Cambria Math" panose="02040503050406030204" pitchFamily="18" charset="0"/>
                                <a:cs typeface="Times New Roman" panose="02020603050405020304" pitchFamily="18" charset="0"/>
                              </a:rPr>
                              <m:t>𝑈</m:t>
                            </m:r>
                          </m:e>
                          <m:sub>
                            <m:r>
                              <a:rPr lang="en-US" altLang="vi-VN" sz="2400" b="0" i="1" dirty="0" smtClean="0">
                                <a:solidFill>
                                  <a:srgbClr val="0070C0"/>
                                </a:solidFill>
                                <a:latin typeface="Cambria Math" panose="02040503050406030204" pitchFamily="18" charset="0"/>
                                <a:cs typeface="Times New Roman" panose="02020603050405020304" pitchFamily="18" charset="0"/>
                              </a:rPr>
                              <m:t>2</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r>
                  <a:rPr lang="en-US" altLang="vi-VN" sz="2400"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sup>
                            <m:r>
                              <a:rPr lang="en-US" altLang="vi-VN" sz="2400" i="1">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smtClean="0">
                                <a:solidFill>
                                  <a:srgbClr val="0070C0"/>
                                </a:solidFill>
                                <a:latin typeface="Cambria Math" panose="02040503050406030204" pitchFamily="18" charset="0"/>
                                <a:cs typeface="Times New Roman" panose="02020603050405020304" pitchFamily="18" charset="0"/>
                              </a:rPr>
                              <m:t>𝑈</m:t>
                            </m:r>
                          </m:e>
                          <m:sub>
                            <m:r>
                              <a:rPr lang="en-US" altLang="vi-VN" sz="2400" b="0" i="1" dirty="0" smtClean="0">
                                <a:solidFill>
                                  <a:srgbClr val="0070C0"/>
                                </a:solidFill>
                                <a:latin typeface="Cambria Math" panose="02040503050406030204" pitchFamily="18" charset="0"/>
                                <a:cs typeface="Times New Roman" panose="02020603050405020304" pitchFamily="18" charset="0"/>
                              </a:rPr>
                              <m:t>2</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endParaRPr lang="en-US" altLang="vi-VN" sz="2400" i="1" dirty="0">
                  <a:solidFill>
                    <a:srgbClr val="0070C0"/>
                  </a:solidFill>
                  <a:latin typeface="Times New Roman" panose="02020603050405020304" pitchFamily="18" charset="0"/>
                  <a:cs typeface="Times New Roman" panose="02020603050405020304" pitchFamily="18" charset="0"/>
                </a:endParaRPr>
              </a:p>
              <a:p>
                <a:pPr>
                  <a:spcBef>
                    <a:spcPts val="0"/>
                  </a:spcBef>
                  <a:buNone/>
                  <a:defRPr/>
                </a:pPr>
                <a:r>
                  <a:rPr lang="en-US" altLang="vi-VN" sz="2400" i="1" dirty="0">
                    <a:solidFill>
                      <a:srgbClr val="0070C0"/>
                    </a:solidFill>
                    <a:latin typeface="Times New Roman" panose="02020603050405020304" pitchFamily="18" charset="0"/>
                    <a:cs typeface="Times New Roman" panose="02020603050405020304" pitchFamily="18" charset="0"/>
                  </a:rPr>
                  <a:t>Lập tỉ số: </a:t>
                </a:r>
              </a:p>
              <a:p>
                <a:pPr>
                  <a:spcBef>
                    <a:spcPts val="0"/>
                  </a:spcBef>
                  <a:buNone/>
                  <a:defRPr/>
                </a:pPr>
                <a14:m>
                  <m:oMath xmlns:m="http://schemas.openxmlformats.org/officeDocument/2006/math">
                    <m:f>
                      <m:fPr>
                        <m:ctrlPr>
                          <a:rPr lang="en-US" altLang="vi-VN" sz="2400" i="1" smtClean="0">
                            <a:solidFill>
                              <a:srgbClr val="0070C0"/>
                            </a:solidFill>
                            <a:latin typeface="Cambria Math" panose="02040503050406030204" pitchFamily="18" charset="0"/>
                            <a:cs typeface="Times New Roman" panose="02020603050405020304" pitchFamily="18" charset="0"/>
                          </a:rPr>
                        </m:ctrlPr>
                      </m:fPr>
                      <m:num>
                        <m:sSub>
                          <m:sSubPr>
                            <m:ctrlPr>
                              <a:rPr lang="en-US" altLang="vi-VN" sz="2400" b="1" i="1">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a:solidFill>
                                  <a:srgbClr val="0070C0"/>
                                </a:solidFill>
                                <a:latin typeface="Cambria Math" panose="02040503050406030204" pitchFamily="18" charset="0"/>
                              </a:rPr>
                              <m:t>𝟏</m:t>
                            </m:r>
                          </m:sub>
                        </m:sSub>
                      </m:num>
                      <m:den>
                        <m:sSub>
                          <m:sSubPr>
                            <m:ctrlPr>
                              <a:rPr lang="en-US" altLang="vi-VN" sz="2400" b="1" i="1">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a:solidFill>
                                  <a:srgbClr val="0070C0"/>
                                </a:solidFill>
                                <a:latin typeface="Cambria Math" panose="02040503050406030204" pitchFamily="18" charset="0"/>
                              </a:rPr>
                              <m:t>𝟐</m:t>
                            </m:r>
                          </m:sub>
                        </m:sSub>
                      </m:den>
                    </m:f>
                  </m:oMath>
                </a14:m>
                <a:r>
                  <a:rPr lang="en-US" altLang="vi-VN" sz="2400"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sup>
                            <m:r>
                              <a:rPr lang="en-US" altLang="vi-VN" sz="2400" i="1">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a:solidFill>
                                  <a:srgbClr val="0070C0"/>
                                </a:solidFill>
                                <a:latin typeface="Cambria Math" panose="02040503050406030204" pitchFamily="18" charset="0"/>
                                <a:cs typeface="Times New Roman" panose="02020603050405020304" pitchFamily="18" charset="0"/>
                              </a:rPr>
                              <m:t>𝑈</m:t>
                            </m:r>
                          </m:e>
                          <m:sub>
                            <m:r>
                              <a:rPr lang="en-US" altLang="vi-VN" sz="2400" i="1" dirty="0">
                                <a:solidFill>
                                  <a:srgbClr val="0070C0"/>
                                </a:solidFill>
                                <a:latin typeface="Cambria Math" panose="02040503050406030204" pitchFamily="18" charset="0"/>
                                <a:cs typeface="Times New Roman" panose="02020603050405020304" pitchFamily="18" charset="0"/>
                              </a:rPr>
                              <m:t>1</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r>
                  <a:rPr lang="en-US" altLang="vi-VN" sz="2400"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b="1" i="1">
                            <a:solidFill>
                              <a:srgbClr val="0070C0"/>
                            </a:solidFill>
                            <a:latin typeface="Cambria Math" panose="02040503050406030204" pitchFamily="18" charset="0"/>
                          </a:rPr>
                        </m:ctrlPr>
                      </m:fPr>
                      <m:num>
                        <m:r>
                          <m:rPr>
                            <m:nor/>
                          </m:rPr>
                          <a:rPr lang="en-US" altLang="vi-VN" sz="2400" i="1">
                            <a:solidFill>
                              <a:srgbClr val="0070C0"/>
                            </a:solidFill>
                            <a:latin typeface="Times New Roman" panose="02020603050405020304" pitchFamily="18" charset="0"/>
                            <a:cs typeface="Times New Roman" panose="02020603050405020304" pitchFamily="18" charset="0"/>
                          </a:rPr>
                          <m:t>R</m:t>
                        </m:r>
                        <m:r>
                          <m:rPr>
                            <m:nor/>
                          </m:rPr>
                          <a:rPr lang="en-US" altLang="vi-VN" sz="2400" i="1">
                            <a:solidFill>
                              <a:srgbClr val="0070C0"/>
                            </a:solidFill>
                            <a:latin typeface="Times New Roman" panose="02020603050405020304" pitchFamily="18" charset="0"/>
                            <a:cs typeface="Times New Roman" panose="02020603050405020304" pitchFamily="18" charset="0"/>
                          </a:rPr>
                          <m:t>.  </m:t>
                        </m:r>
                        <m:sSubSup>
                          <m:sSubSupPr>
                            <m:ctrlPr>
                              <a:rPr lang="en-US" altLang="vi-VN" sz="2400" i="1">
                                <a:solidFill>
                                  <a:srgbClr val="0070C0"/>
                                </a:solidFill>
                                <a:latin typeface="Cambria Math" panose="02040503050406030204" pitchFamily="18" charset="0"/>
                                <a:cs typeface="Times New Roman" panose="02020603050405020304" pitchFamily="18" charset="0"/>
                              </a:rPr>
                            </m:ctrlPr>
                          </m:sSubSup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sup>
                            <m:r>
                              <a:rPr lang="en-US" altLang="vi-VN" sz="2400" i="1">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a:solidFill>
                                  <a:srgbClr val="0070C0"/>
                                </a:solidFill>
                                <a:latin typeface="Cambria Math" panose="02040503050406030204" pitchFamily="18" charset="0"/>
                                <a:cs typeface="Times New Roman" panose="02020603050405020304" pitchFamily="18" charset="0"/>
                              </a:rPr>
                              <m:t>𝑈</m:t>
                            </m:r>
                          </m:e>
                          <m:sub>
                            <m:r>
                              <a:rPr lang="en-US" altLang="vi-VN" sz="2400" b="0" i="1" dirty="0" smtClean="0">
                                <a:solidFill>
                                  <a:srgbClr val="0070C0"/>
                                </a:solidFill>
                                <a:latin typeface="Cambria Math" panose="02040503050406030204" pitchFamily="18" charset="0"/>
                                <a:cs typeface="Times New Roman" panose="02020603050405020304" pitchFamily="18" charset="0"/>
                              </a:rPr>
                              <m:t>2</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r>
                  <a:rPr lang="en-US" altLang="vi-VN" sz="2400" i="1" dirty="0">
                    <a:solidFill>
                      <a:srgbClr val="0070C0"/>
                    </a:solidFill>
                    <a:latin typeface="Times New Roman" panose="02020603050405020304" pitchFamily="18" charset="0"/>
                    <a:cs typeface="Times New Roman" panose="02020603050405020304" pitchFamily="18" charset="0"/>
                  </a:rPr>
                  <a:t> = </a:t>
                </a:r>
                <a14:m>
                  <m:oMath xmlns:m="http://schemas.openxmlformats.org/officeDocument/2006/math">
                    <m:f>
                      <m:fPr>
                        <m:ctrlPr>
                          <a:rPr lang="en-US" altLang="vi-VN" sz="2400" i="1" smtClean="0">
                            <a:solidFill>
                              <a:srgbClr val="0070C0"/>
                            </a:solidFill>
                            <a:latin typeface="Cambria Math" panose="02040503050406030204" pitchFamily="18" charset="0"/>
                            <a:cs typeface="Times New Roman" panose="02020603050405020304" pitchFamily="18" charset="0"/>
                          </a:rPr>
                        </m:ctrlPr>
                      </m:fPr>
                      <m:num>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a:solidFill>
                                  <a:srgbClr val="0070C0"/>
                                </a:solidFill>
                                <a:latin typeface="Cambria Math" panose="02040503050406030204" pitchFamily="18" charset="0"/>
                                <a:cs typeface="Times New Roman" panose="02020603050405020304" pitchFamily="18" charset="0"/>
                              </a:rPr>
                              <m:t>𝑈</m:t>
                            </m:r>
                          </m:e>
                          <m:sub>
                            <m:r>
                              <a:rPr lang="en-US" altLang="vi-VN" sz="2400" i="1" dirty="0">
                                <a:solidFill>
                                  <a:srgbClr val="0070C0"/>
                                </a:solidFill>
                                <a:latin typeface="Cambria Math" panose="02040503050406030204" pitchFamily="18" charset="0"/>
                                <a:cs typeface="Times New Roman" panose="02020603050405020304" pitchFamily="18" charset="0"/>
                              </a:rPr>
                              <m:t>2</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num>
                      <m:den>
                        <m:sSubSup>
                          <m:sSubSupPr>
                            <m:ctrlPr>
                              <a:rPr lang="en-US" altLang="vi-VN" sz="2400" i="1" dirty="0">
                                <a:solidFill>
                                  <a:srgbClr val="0070C0"/>
                                </a:solidFill>
                                <a:latin typeface="Cambria Math" panose="02040503050406030204" pitchFamily="18" charset="0"/>
                                <a:cs typeface="Times New Roman" panose="02020603050405020304" pitchFamily="18" charset="0"/>
                              </a:rPr>
                            </m:ctrlPr>
                          </m:sSubSupPr>
                          <m:e>
                            <m:r>
                              <a:rPr lang="en-US" altLang="vi-VN" sz="2400" i="1" dirty="0">
                                <a:solidFill>
                                  <a:srgbClr val="0070C0"/>
                                </a:solidFill>
                                <a:latin typeface="Cambria Math" panose="02040503050406030204" pitchFamily="18" charset="0"/>
                                <a:cs typeface="Times New Roman" panose="02020603050405020304" pitchFamily="18" charset="0"/>
                              </a:rPr>
                              <m:t>𝑈</m:t>
                            </m:r>
                          </m:e>
                          <m:sub>
                            <m:r>
                              <a:rPr lang="en-US" altLang="vi-VN" sz="2400" i="1" dirty="0">
                                <a:solidFill>
                                  <a:srgbClr val="0070C0"/>
                                </a:solidFill>
                                <a:latin typeface="Cambria Math" panose="02040503050406030204" pitchFamily="18" charset="0"/>
                                <a:cs typeface="Times New Roman" panose="02020603050405020304" pitchFamily="18" charset="0"/>
                              </a:rPr>
                              <m:t>1</m:t>
                            </m:r>
                          </m:sub>
                          <m:sup>
                            <m:r>
                              <a:rPr lang="en-US" altLang="vi-VN" sz="2400" i="1" dirty="0">
                                <a:solidFill>
                                  <a:srgbClr val="0070C0"/>
                                </a:solidFill>
                                <a:latin typeface="Cambria Math" panose="02040503050406030204" pitchFamily="18" charset="0"/>
                                <a:cs typeface="Times New Roman" panose="02020603050405020304" pitchFamily="18" charset="0"/>
                              </a:rPr>
                              <m:t>2</m:t>
                            </m:r>
                          </m:sup>
                        </m:sSubSup>
                      </m:den>
                    </m:f>
                  </m:oMath>
                </a14:m>
                <a:r>
                  <a:rPr lang="en-US" altLang="vi-VN" sz="2400" i="1" dirty="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r>
                      <a:rPr lang="en-US" altLang="vi-VN" sz="2400" i="1" smtClean="0">
                        <a:solidFill>
                          <a:srgbClr val="0070C0"/>
                        </a:solidFill>
                        <a:latin typeface="Cambria Math" panose="02040503050406030204" pitchFamily="18" charset="0"/>
                        <a:cs typeface="Times New Roman" panose="02020603050405020304" pitchFamily="18" charset="0"/>
                      </a:rPr>
                      <m:t> </m:t>
                    </m:r>
                    <m:r>
                      <a:rPr lang="en-US" altLang="vi-VN" sz="2400" b="0" i="1" dirty="0" smtClean="0">
                        <a:solidFill>
                          <a:srgbClr val="0070C0"/>
                        </a:solidFill>
                        <a:latin typeface="Cambria Math" panose="02040503050406030204" pitchFamily="18" charset="0"/>
                        <a:cs typeface="Times New Roman" panose="02020603050405020304" pitchFamily="18" charset="0"/>
                      </a:rPr>
                      <m:t>(</m:t>
                    </m:r>
                    <m:sSup>
                      <m:sSupPr>
                        <m:ctrlPr>
                          <a:rPr lang="en-US" altLang="vi-VN" sz="2400" i="1" dirty="0" smtClean="0">
                            <a:solidFill>
                              <a:srgbClr val="0070C0"/>
                            </a:solidFill>
                            <a:latin typeface="Cambria Math" panose="02040503050406030204" pitchFamily="18" charset="0"/>
                            <a:cs typeface="Times New Roman" panose="02020603050405020304" pitchFamily="18" charset="0"/>
                          </a:rPr>
                        </m:ctrlPr>
                      </m:sSupPr>
                      <m:e>
                        <m:f>
                          <m:fPr>
                            <m:ctrlPr>
                              <a:rPr lang="en-US" altLang="vi-VN" sz="2400" i="1">
                                <a:solidFill>
                                  <a:srgbClr val="0070C0"/>
                                </a:solidFill>
                                <a:latin typeface="Cambria Math" panose="02040503050406030204" pitchFamily="18" charset="0"/>
                                <a:cs typeface="Times New Roman" panose="02020603050405020304" pitchFamily="18" charset="0"/>
                              </a:rPr>
                            </m:ctrlPr>
                          </m:fPr>
                          <m:num>
                            <m:r>
                              <a:rPr lang="en-US" altLang="vi-VN" sz="2400" i="1">
                                <a:solidFill>
                                  <a:srgbClr val="0070C0"/>
                                </a:solidFill>
                                <a:latin typeface="Cambria Math" panose="02040503050406030204" pitchFamily="18" charset="0"/>
                                <a:cs typeface="Times New Roman" panose="02020603050405020304" pitchFamily="18" charset="0"/>
                              </a:rPr>
                              <m:t>100000</m:t>
                            </m:r>
                          </m:num>
                          <m:den>
                            <m:r>
                              <a:rPr lang="en-US" altLang="vi-VN" sz="2400" i="1" dirty="0">
                                <a:solidFill>
                                  <a:srgbClr val="0070C0"/>
                                </a:solidFill>
                                <a:latin typeface="Cambria Math" panose="02040503050406030204" pitchFamily="18" charset="0"/>
                                <a:cs typeface="Times New Roman" panose="02020603050405020304" pitchFamily="18" charset="0"/>
                              </a:rPr>
                              <m:t>500000</m:t>
                            </m:r>
                          </m:den>
                        </m:f>
                        <m:r>
                          <a:rPr lang="en-US" altLang="vi-VN" sz="2400" b="0" i="1" dirty="0" smtClean="0">
                            <a:solidFill>
                              <a:srgbClr val="0070C0"/>
                            </a:solidFill>
                            <a:latin typeface="Cambria Math" panose="02040503050406030204" pitchFamily="18" charset="0"/>
                            <a:cs typeface="Times New Roman" panose="02020603050405020304" pitchFamily="18" charset="0"/>
                          </a:rPr>
                          <m:t>)</m:t>
                        </m:r>
                      </m:e>
                      <m:sup>
                        <m:r>
                          <a:rPr lang="en-US" altLang="vi-VN" sz="2400" b="0" i="1" dirty="0" smtClean="0">
                            <a:solidFill>
                              <a:srgbClr val="0070C0"/>
                            </a:solidFill>
                            <a:latin typeface="Cambria Math" panose="02040503050406030204" pitchFamily="18" charset="0"/>
                            <a:cs typeface="Times New Roman" panose="02020603050405020304" pitchFamily="18" charset="0"/>
                          </a:rPr>
                          <m:t>2</m:t>
                        </m:r>
                      </m:sup>
                    </m:sSup>
                  </m:oMath>
                </a14:m>
                <a:r>
                  <a:rPr lang="en-US" altLang="vi-VN" sz="2400" i="1" dirty="0">
                    <a:solidFill>
                      <a:srgbClr val="0070C0"/>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altLang="vi-VN" sz="2400" i="1">
                            <a:solidFill>
                              <a:srgbClr val="0070C0"/>
                            </a:solidFill>
                            <a:latin typeface="Cambria Math" panose="02040503050406030204" pitchFamily="18" charset="0"/>
                            <a:cs typeface="Times New Roman" panose="02020603050405020304" pitchFamily="18" charset="0"/>
                          </a:rPr>
                        </m:ctrlPr>
                      </m:fPr>
                      <m:num>
                        <m:r>
                          <a:rPr lang="en-US" altLang="vi-VN" sz="2400" i="1">
                            <a:solidFill>
                              <a:srgbClr val="0070C0"/>
                            </a:solidFill>
                            <a:latin typeface="Cambria Math" panose="02040503050406030204" pitchFamily="18" charset="0"/>
                            <a:cs typeface="Times New Roman" panose="02020603050405020304" pitchFamily="18" charset="0"/>
                          </a:rPr>
                          <m:t>1</m:t>
                        </m:r>
                      </m:num>
                      <m:den>
                        <m:r>
                          <a:rPr lang="en-US" altLang="vi-VN" sz="2400" b="0" i="1" smtClean="0">
                            <a:solidFill>
                              <a:srgbClr val="0070C0"/>
                            </a:solidFill>
                            <a:latin typeface="Cambria Math" panose="02040503050406030204" pitchFamily="18" charset="0"/>
                            <a:cs typeface="Times New Roman" panose="02020603050405020304" pitchFamily="18" charset="0"/>
                          </a:rPr>
                          <m:t>2</m:t>
                        </m:r>
                        <m:r>
                          <a:rPr lang="en-US" altLang="vi-VN" sz="2400" i="1" dirty="0">
                            <a:solidFill>
                              <a:srgbClr val="0070C0"/>
                            </a:solidFill>
                            <a:latin typeface="Cambria Math" panose="02040503050406030204" pitchFamily="18" charset="0"/>
                            <a:cs typeface="Times New Roman" panose="02020603050405020304" pitchFamily="18" charset="0"/>
                          </a:rPr>
                          <m:t>5</m:t>
                        </m:r>
                      </m:den>
                    </m:f>
                  </m:oMath>
                </a14:m>
                <a:endParaRPr lang="en-US" altLang="vi-VN" sz="2400" i="1" dirty="0">
                  <a:solidFill>
                    <a:srgbClr val="0070C0"/>
                  </a:solidFill>
                  <a:latin typeface="Times New Roman" panose="02020603050405020304" pitchFamily="18" charset="0"/>
                  <a:cs typeface="Times New Roman" panose="02020603050405020304" pitchFamily="18" charset="0"/>
                </a:endParaRPr>
              </a:p>
              <a:p>
                <a:pPr>
                  <a:spcBef>
                    <a:spcPts val="0"/>
                  </a:spcBef>
                  <a:buNone/>
                  <a:defRPr/>
                </a:pPr>
                <a:r>
                  <a:rPr lang="en-US" altLang="vi-VN" sz="2400" i="1" dirty="0">
                    <a:solidFill>
                      <a:srgbClr val="0070C0"/>
                    </a:solidFill>
                    <a:latin typeface="Times New Roman" panose="02020603050405020304" pitchFamily="18" charset="0"/>
                    <a:cs typeface="Times New Roman" panose="02020603050405020304" pitchFamily="18" charset="0"/>
                  </a:rPr>
                  <a:t> =&gt; </a:t>
                </a:r>
                <a14:m>
                  <m:oMath xmlns:m="http://schemas.openxmlformats.org/officeDocument/2006/math">
                    <m:sSub>
                      <m:sSubPr>
                        <m:ctrlPr>
                          <a:rPr lang="en-US" altLang="vi-VN" sz="2400" b="1" i="1">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a:solidFill>
                              <a:srgbClr val="0070C0"/>
                            </a:solidFill>
                            <a:latin typeface="Cambria Math" panose="02040503050406030204" pitchFamily="18" charset="0"/>
                          </a:rPr>
                          <m:t>𝟐</m:t>
                        </m:r>
                      </m:sub>
                    </m:sSub>
                  </m:oMath>
                </a14:m>
                <a:r>
                  <a:rPr lang="en-US" altLang="vi-VN" sz="2400" b="1" i="1" dirty="0">
                    <a:solidFill>
                      <a:srgbClr val="0070C0"/>
                    </a:solidFill>
                    <a:latin typeface="Times New Roman" panose="02020603050405020304" pitchFamily="18" charset="0"/>
                    <a:cs typeface="Times New Roman" panose="02020603050405020304" pitchFamily="18" charset="0"/>
                  </a:rPr>
                  <a:t> = 25 </a:t>
                </a:r>
                <a14:m>
                  <m:oMath xmlns:m="http://schemas.openxmlformats.org/officeDocument/2006/math">
                    <m:sSub>
                      <m:sSubPr>
                        <m:ctrlPr>
                          <a:rPr lang="en-US" altLang="vi-VN" sz="2400" b="1" i="1">
                            <a:solidFill>
                              <a:srgbClr val="0070C0"/>
                            </a:solidFill>
                            <a:latin typeface="Cambria Math" panose="02040503050406030204" pitchFamily="18" charset="0"/>
                          </a:rPr>
                        </m:ctrlPr>
                      </m:sSubPr>
                      <m:e>
                        <m:r>
                          <m:rPr>
                            <m:nor/>
                          </m:rPr>
                          <a:rPr lang="en-US" altLang="vi-VN" sz="2400" i="1" dirty="0">
                            <a:solidFill>
                              <a:srgbClr val="0070C0"/>
                            </a:solidFill>
                            <a:latin typeface=".VnCommercial Script" panose="020B7200000000000000" pitchFamily="34" charset="0"/>
                            <a:cs typeface="Times New Roman" panose="02020603050405020304" pitchFamily="18" charset="0"/>
                          </a:rPr>
                          <m:t>P</m:t>
                        </m:r>
                      </m:e>
                      <m:sub>
                        <m:r>
                          <a:rPr lang="en-US" altLang="vi-VN" sz="2400" b="1" i="1">
                            <a:solidFill>
                              <a:srgbClr val="0070C0"/>
                            </a:solidFill>
                            <a:latin typeface="Cambria Math" panose="02040503050406030204" pitchFamily="18" charset="0"/>
                          </a:rPr>
                          <m:t>𝒉𝒑</m:t>
                        </m:r>
                        <m:r>
                          <a:rPr lang="en-US" altLang="vi-VN" sz="2400" b="1" i="1">
                            <a:solidFill>
                              <a:srgbClr val="0070C0"/>
                            </a:solidFill>
                            <a:latin typeface="Cambria Math" panose="02040503050406030204" pitchFamily="18" charset="0"/>
                          </a:rPr>
                          <m:t>𝟏</m:t>
                        </m:r>
                      </m:sub>
                    </m:sSub>
                  </m:oMath>
                </a14:m>
                <a:endParaRPr lang="en-US" altLang="vi-VN" sz="2400" i="1" dirty="0">
                  <a:solidFill>
                    <a:srgbClr val="0070C0"/>
                  </a:solidFill>
                  <a:latin typeface="Times New Roman" panose="02020603050405020304" pitchFamily="18" charset="0"/>
                  <a:cs typeface="Times New Roman" panose="02020603050405020304" pitchFamily="18" charset="0"/>
                </a:endParaRPr>
              </a:p>
              <a:p>
                <a:pPr>
                  <a:spcBef>
                    <a:spcPts val="0"/>
                  </a:spcBef>
                  <a:buNone/>
                  <a:defRPr/>
                </a:pPr>
                <a:r>
                  <a:rPr lang="en-US" altLang="vi-VN" sz="2400" i="1" dirty="0">
                    <a:solidFill>
                      <a:srgbClr val="0070C0"/>
                    </a:solidFill>
                    <a:latin typeface="Times New Roman" panose="02020603050405020304" pitchFamily="18" charset="0"/>
                    <a:cs typeface="Times New Roman" panose="02020603050405020304" pitchFamily="18" charset="0"/>
                  </a:rPr>
                  <a:t>Vậy: công suất hao phí khi dùng hiệu điện thế 500 000V giảm 25 lần so với khi dùng hiệu điện thế 100 000V.</a:t>
                </a:r>
              </a:p>
              <a:p>
                <a:pPr>
                  <a:spcBef>
                    <a:spcPts val="0"/>
                  </a:spcBef>
                  <a:buNone/>
                  <a:defRPr/>
                </a:pPr>
                <a:endParaRPr lang="en-US" altLang="vi-VN" sz="2400" i="1" dirty="0">
                  <a:solidFill>
                    <a:srgbClr val="0070C0"/>
                  </a:solidFill>
                  <a:latin typeface="Times New Roman" panose="02020603050405020304" pitchFamily="18" charset="0"/>
                  <a:cs typeface="Times New Roman" panose="02020603050405020304" pitchFamily="18" charset="0"/>
                </a:endParaRPr>
              </a:p>
            </p:txBody>
          </p:sp>
        </mc:Choice>
        <mc:Fallback xmlns="">
          <p:sp>
            <p:nvSpPr>
              <p:cNvPr id="24585" name="Text Box 9"/>
              <p:cNvSpPr txBox="1">
                <a:spLocks noRot="1" noChangeAspect="1" noMove="1" noResize="1" noEditPoints="1" noAdjustHandles="1" noChangeArrowheads="1" noChangeShapeType="1" noTextEdit="1"/>
              </p:cNvSpPr>
              <p:nvPr/>
            </p:nvSpPr>
            <p:spPr bwMode="auto">
              <a:xfrm>
                <a:off x="3423646" y="2313689"/>
                <a:ext cx="8343900" cy="4343240"/>
              </a:xfrm>
              <a:prstGeom prst="rect">
                <a:avLst/>
              </a:prstGeom>
              <a:blipFill>
                <a:blip r:embed="rId2"/>
                <a:stretch>
                  <a:fillRect l="-1170" t="-1124"/>
                </a:stretch>
              </a:blipFill>
              <a:ln>
                <a:noFill/>
              </a:ln>
              <a:effectLst/>
            </p:spPr>
            <p:txBody>
              <a:bodyPr/>
              <a:lstStyle/>
              <a:p>
                <a:r>
                  <a:rPr lang="vi-VN">
                    <a:noFill/>
                  </a:rPr>
                  <a:t> </a:t>
                </a:r>
              </a:p>
            </p:txBody>
          </p:sp>
        </mc:Fallback>
      </mc:AlternateContent>
      <p:sp>
        <p:nvSpPr>
          <p:cNvPr id="8" name="TextBox 7"/>
          <p:cNvSpPr txBox="1"/>
          <p:nvPr/>
        </p:nvSpPr>
        <p:spPr>
          <a:xfrm>
            <a:off x="818867" y="685367"/>
            <a:ext cx="10918208" cy="1055608"/>
          </a:xfrm>
          <a:prstGeom prst="roundRect">
            <a:avLst/>
          </a:prstGeom>
          <a:noFill/>
          <a:ln>
            <a:solidFill>
              <a:srgbClr val="0070C0"/>
            </a:solidFill>
          </a:ln>
        </p:spPr>
        <p:txBody>
          <a:bodyPr wrap="square" rtlCol="0">
            <a:spAutoFit/>
          </a:bodyPr>
          <a:lstStyle/>
          <a:p>
            <a:pPr algn="just">
              <a:spcBef>
                <a:spcPct val="50000"/>
              </a:spcBef>
            </a:pPr>
            <a:r>
              <a:rPr lang="en-US" sz="2400" b="1" i="1" dirty="0">
                <a:latin typeface="Times New Roman" panose="02020603050405020304" pitchFamily="18" charset="0"/>
                <a:cs typeface="Times New Roman" pitchFamily="18" charset="0"/>
              </a:rPr>
              <a:t>C4. </a:t>
            </a:r>
            <a:r>
              <a:rPr lang="en-US" altLang="vi-VN" sz="2400" b="1" i="1" dirty="0">
                <a:latin typeface="Times New Roman" panose="02020603050405020304" pitchFamily="18" charset="0"/>
                <a:cs typeface="Times New Roman" panose="02020603050405020304" pitchFamily="18" charset="0"/>
              </a:rPr>
              <a:t>Cùng một công suất điện </a:t>
            </a:r>
            <a:r>
              <a:rPr lang="en-US" altLang="vi-VN" sz="3200" b="1" i="1" dirty="0">
                <a:latin typeface=".VnCommercial Script" panose="020B7200000000000000" pitchFamily="34" charset="0"/>
                <a:cs typeface="Times New Roman" panose="02020603050405020304" pitchFamily="18" charset="0"/>
              </a:rPr>
              <a:t>P</a:t>
            </a:r>
            <a:r>
              <a:rPr lang="en-US" altLang="vi-VN" sz="2400" b="1" i="1" dirty="0">
                <a:latin typeface="Times New Roman" panose="02020603050405020304" pitchFamily="18" charset="0"/>
                <a:cs typeface="Times New Roman" panose="02020603050405020304" pitchFamily="18" charset="0"/>
              </a:rPr>
              <a:t> được tải đi trên cùng một dây dẫn. So sánh công suất hao phí khi dùng hiệu điện thế 500.000V với khi dùng hiệu điện thế 100.000V?</a:t>
            </a:r>
          </a:p>
        </p:txBody>
      </p:sp>
      <p:sp>
        <p:nvSpPr>
          <p:cNvPr id="9" name="Text Box 21"/>
          <p:cNvSpPr txBox="1">
            <a:spLocks noChangeArrowheads="1"/>
          </p:cNvSpPr>
          <p:nvPr/>
        </p:nvSpPr>
        <p:spPr bwMode="auto">
          <a:xfrm>
            <a:off x="4432642" y="0"/>
            <a:ext cx="2937149" cy="674816"/>
          </a:xfrm>
          <a:prstGeom prst="horizontalScroll">
            <a:avLst/>
          </a:prstGeom>
          <a:solidFill>
            <a:srgbClr val="00B050"/>
          </a:solidFill>
          <a:ln w="12700" algn="ctr">
            <a:solidFill>
              <a:srgbClr val="FF0000"/>
            </a:solidFill>
            <a:miter lim="800000"/>
            <a:headEnd/>
            <a:tailEnd/>
          </a:ln>
          <a:effectLst/>
        </p:spPr>
        <p:txBody>
          <a:bodyPr wrap="square">
            <a:spAutoFit/>
          </a:bodyPr>
          <a:lstStyle/>
          <a:p>
            <a:pPr algn="ctr" eaLnBrk="1" hangingPunct="1"/>
            <a:r>
              <a:rPr lang="en-US" sz="2700" b="1" dirty="0">
                <a:solidFill>
                  <a:srgbClr val="CC00FF"/>
                </a:solidFill>
                <a:effectLst>
                  <a:outerShdw blurRad="38100" dist="38100" dir="2700000" algn="tl">
                    <a:srgbClr val="000000"/>
                  </a:outerShdw>
                </a:effectLst>
                <a:cs typeface="Arial" charset="0"/>
              </a:rPr>
              <a:t>VẬN DỤNG</a:t>
            </a:r>
            <a:endParaRPr lang="vi-VN" sz="2700" b="1" dirty="0">
              <a:solidFill>
                <a:srgbClr val="CC00FF"/>
              </a:solidFill>
              <a:effectLst>
                <a:outerShdw blurRad="38100" dist="38100" dir="2700000" algn="tl">
                  <a:srgbClr val="000000"/>
                </a:outerShdw>
              </a:effectLst>
              <a:cs typeface="Arial" charset="0"/>
            </a:endParaRPr>
          </a:p>
        </p:txBody>
      </p:sp>
      <mc:AlternateContent xmlns:mc="http://schemas.openxmlformats.org/markup-compatibility/2006" xmlns:a14="http://schemas.microsoft.com/office/drawing/2010/main">
        <mc:Choice Requires="a14">
          <p:sp>
            <p:nvSpPr>
              <p:cNvPr id="10" name="Rectangle 9"/>
              <p:cNvSpPr>
                <a:spLocks noChangeArrowheads="1"/>
              </p:cNvSpPr>
              <p:nvPr/>
            </p:nvSpPr>
            <p:spPr bwMode="auto">
              <a:xfrm>
                <a:off x="818867" y="1862791"/>
                <a:ext cx="2604779" cy="2038507"/>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000" b="1" u="sng" dirty="0">
                    <a:solidFill>
                      <a:srgbClr val="000099"/>
                    </a:solidFill>
                  </a:rPr>
                  <a:t>Tóm tắt:</a:t>
                </a:r>
              </a:p>
              <a:p>
                <a:pPr>
                  <a:spcBef>
                    <a:spcPts val="0"/>
                  </a:spcBef>
                  <a:buNone/>
                </a:pPr>
                <a14:m>
                  <m:oMath xmlns:m="http://schemas.openxmlformats.org/officeDocument/2006/math">
                    <m:sSub>
                      <m:sSubPr>
                        <m:ctrlPr>
                          <a:rPr lang="en-US" altLang="vi-VN" sz="2400" i="1" smtClean="0">
                            <a:solidFill>
                              <a:srgbClr val="0070C0"/>
                            </a:solidFill>
                            <a:latin typeface="Cambria Math" panose="02040503050406030204" pitchFamily="18" charset="0"/>
                          </a:rPr>
                        </m:ctrlPr>
                      </m:sSubPr>
                      <m:e>
                        <m:r>
                          <m:rPr>
                            <m:nor/>
                          </m:rPr>
                          <a:rPr lang="en-US" altLang="vi-VN" sz="2400" i="1" dirty="0" smtClean="0">
                            <a:solidFill>
                              <a:srgbClr val="0070C0"/>
                            </a:solidFill>
                            <a:latin typeface=".VnCommercial Script" panose="020B7200000000000000" pitchFamily="34" charset="0"/>
                            <a:cs typeface="Times New Roman" panose="02020603050405020304" pitchFamily="18" charset="0"/>
                          </a:rPr>
                          <m:t>P</m:t>
                        </m:r>
                      </m:e>
                      <m:sub>
                        <m:r>
                          <a:rPr lang="en-US" altLang="vi-VN" sz="2400" b="0" i="1" smtClean="0">
                            <a:solidFill>
                              <a:srgbClr val="0070C0"/>
                            </a:solidFill>
                            <a:latin typeface="Cambria Math" panose="02040503050406030204" pitchFamily="18" charset="0"/>
                          </a:rPr>
                          <m:t>1</m:t>
                        </m:r>
                      </m:sub>
                    </m:sSub>
                  </m:oMath>
                </a14:m>
                <a:r>
                  <a:rPr lang="en-US" altLang="vi-VN" sz="2400" b="1" dirty="0">
                    <a:solidFill>
                      <a:srgbClr val="0070C0"/>
                    </a:solidFill>
                  </a:rPr>
                  <a:t>= </a:t>
                </a:r>
                <a14:m>
                  <m:oMath xmlns:m="http://schemas.openxmlformats.org/officeDocument/2006/math">
                    <m:sSub>
                      <m:sSubPr>
                        <m:ctrlPr>
                          <a:rPr lang="en-US" altLang="vi-VN" sz="2400" i="1" smtClean="0">
                            <a:solidFill>
                              <a:srgbClr val="0070C0"/>
                            </a:solidFill>
                            <a:latin typeface="Cambria Math" panose="02040503050406030204" pitchFamily="18" charset="0"/>
                          </a:rPr>
                        </m:ctrlPr>
                      </m:sSubPr>
                      <m:e>
                        <m:r>
                          <m:rPr>
                            <m:nor/>
                          </m:rPr>
                          <a:rPr lang="en-US" altLang="vi-VN" sz="2400" i="1" dirty="0" smtClean="0">
                            <a:solidFill>
                              <a:srgbClr val="0070C0"/>
                            </a:solidFill>
                            <a:latin typeface=".VnCommercial Script" panose="020B7200000000000000" pitchFamily="34" charset="0"/>
                            <a:cs typeface="Times New Roman" panose="02020603050405020304" pitchFamily="18" charset="0"/>
                          </a:rPr>
                          <m:t>P</m:t>
                        </m:r>
                      </m:e>
                      <m:sub>
                        <m:r>
                          <a:rPr lang="en-US" altLang="vi-VN" sz="2400" b="0" i="1" smtClean="0">
                            <a:solidFill>
                              <a:srgbClr val="0070C0"/>
                            </a:solidFill>
                            <a:latin typeface="Cambria Math" panose="02040503050406030204" pitchFamily="18" charset="0"/>
                          </a:rPr>
                          <m:t>2</m:t>
                        </m:r>
                      </m:sub>
                    </m:sSub>
                  </m:oMath>
                </a14:m>
                <a:r>
                  <a:rPr lang="en-US" altLang="vi-VN" sz="2400" b="1" dirty="0">
                    <a:solidFill>
                      <a:srgbClr val="0070C0"/>
                    </a:solidFill>
                    <a:cs typeface="Times New Roman" panose="02020603050405020304" pitchFamily="18" charset="0"/>
                  </a:rPr>
                  <a:t>= </a:t>
                </a:r>
                <a14:m>
                  <m:oMath xmlns:m="http://schemas.openxmlformats.org/officeDocument/2006/math">
                    <m:r>
                      <m:rPr>
                        <m:nor/>
                      </m:rPr>
                      <a:rPr lang="en-US" altLang="vi-VN" sz="2400" i="1" dirty="0" smtClean="0">
                        <a:solidFill>
                          <a:srgbClr val="0070C0"/>
                        </a:solidFill>
                        <a:latin typeface=".VnCommercial Script" panose="020B7200000000000000" pitchFamily="34" charset="0"/>
                        <a:cs typeface="Times New Roman" panose="02020603050405020304" pitchFamily="18" charset="0"/>
                      </a:rPr>
                      <m:t>P</m:t>
                    </m:r>
                  </m:oMath>
                </a14:m>
                <a:endParaRPr lang="en-US" altLang="vi-VN" sz="2400" b="1" dirty="0">
                  <a:solidFill>
                    <a:srgbClr val="0070C0"/>
                  </a:solidFill>
                  <a:cs typeface="Times New Roman" panose="02020603050405020304" pitchFamily="18" charset="0"/>
                </a:endParaRPr>
              </a:p>
              <a:p>
                <a:pPr>
                  <a:spcBef>
                    <a:spcPts val="0"/>
                  </a:spcBef>
                  <a:buNone/>
                </a:pPr>
                <a:r>
                  <a:rPr lang="en-US" altLang="vi-VN" sz="2400" b="1" dirty="0">
                    <a:solidFill>
                      <a:srgbClr val="0070C0"/>
                    </a:solidFill>
                    <a:cs typeface="Times New Roman" panose="02020603050405020304" pitchFamily="18" charset="0"/>
                  </a:rPr>
                  <a:t> </a:t>
                </a:r>
                <a14:m>
                  <m:oMath xmlns:m="http://schemas.openxmlformats.org/officeDocument/2006/math">
                    <m:sSub>
                      <m:sSubPr>
                        <m:ctrlPr>
                          <a:rPr lang="en-US" altLang="vi-VN" sz="2400" b="1" i="1" smtClean="0">
                            <a:solidFill>
                              <a:srgbClr val="0070C0"/>
                            </a:solidFill>
                            <a:latin typeface="Cambria Math" panose="02040503050406030204" pitchFamily="18" charset="0"/>
                            <a:cs typeface="Times New Roman" panose="02020603050405020304" pitchFamily="18" charset="0"/>
                          </a:rPr>
                        </m:ctrlPr>
                      </m:sSubPr>
                      <m:e>
                        <m:r>
                          <a:rPr lang="en-US" altLang="vi-VN" sz="2400" b="1" i="1" smtClean="0">
                            <a:solidFill>
                              <a:srgbClr val="0070C0"/>
                            </a:solidFill>
                            <a:latin typeface="Cambria Math" panose="02040503050406030204" pitchFamily="18" charset="0"/>
                            <a:cs typeface="Times New Roman" panose="02020603050405020304" pitchFamily="18" charset="0"/>
                          </a:rPr>
                          <m:t>𝑼</m:t>
                        </m:r>
                      </m:e>
                      <m:sub>
                        <m:r>
                          <a:rPr lang="en-US" altLang="vi-VN" sz="2400" b="1" i="1" smtClean="0">
                            <a:solidFill>
                              <a:srgbClr val="0070C0"/>
                            </a:solidFill>
                            <a:latin typeface="Cambria Math" panose="02040503050406030204" pitchFamily="18" charset="0"/>
                            <a:cs typeface="Times New Roman" panose="02020603050405020304" pitchFamily="18" charset="0"/>
                          </a:rPr>
                          <m:t>𝟏</m:t>
                        </m:r>
                        <m:r>
                          <a:rPr lang="en-US" altLang="vi-VN" sz="2400" b="1" i="1" smtClean="0">
                            <a:solidFill>
                              <a:srgbClr val="0070C0"/>
                            </a:solidFill>
                            <a:latin typeface="Cambria Math" panose="02040503050406030204" pitchFamily="18" charset="0"/>
                            <a:cs typeface="Times New Roman" panose="02020603050405020304" pitchFamily="18" charset="0"/>
                          </a:rPr>
                          <m:t> </m:t>
                        </m:r>
                      </m:sub>
                    </m:sSub>
                  </m:oMath>
                </a14:m>
                <a:r>
                  <a:rPr lang="en-US" altLang="vi-VN" sz="2400" b="1" i="1" dirty="0">
                    <a:solidFill>
                      <a:srgbClr val="0070C0"/>
                    </a:solidFill>
                    <a:latin typeface="Times New Roman" panose="02020603050405020304" pitchFamily="18" charset="0"/>
                    <a:cs typeface="Times New Roman" panose="02020603050405020304" pitchFamily="18" charset="0"/>
                  </a:rPr>
                  <a:t> = 500 000V</a:t>
                </a:r>
              </a:p>
              <a:p>
                <a:pPr>
                  <a:spcBef>
                    <a:spcPts val="0"/>
                  </a:spcBef>
                  <a:buNone/>
                </a:pPr>
                <a14:m>
                  <m:oMath xmlns:m="http://schemas.openxmlformats.org/officeDocument/2006/math">
                    <m:sSub>
                      <m:sSubPr>
                        <m:ctrlPr>
                          <a:rPr lang="en-US" altLang="vi-VN" sz="2400" b="1" i="1" smtClean="0">
                            <a:solidFill>
                              <a:srgbClr val="0070C0"/>
                            </a:solidFill>
                            <a:latin typeface="Cambria Math" panose="02040503050406030204" pitchFamily="18" charset="0"/>
                            <a:cs typeface="Times New Roman" panose="02020603050405020304" pitchFamily="18" charset="0"/>
                          </a:rPr>
                        </m:ctrlPr>
                      </m:sSubPr>
                      <m:e>
                        <m:r>
                          <a:rPr lang="en-US" altLang="vi-VN" sz="2400" b="1" i="1" smtClean="0">
                            <a:solidFill>
                              <a:srgbClr val="0070C0"/>
                            </a:solidFill>
                            <a:latin typeface="Cambria Math" panose="02040503050406030204" pitchFamily="18" charset="0"/>
                            <a:cs typeface="Times New Roman" panose="02020603050405020304" pitchFamily="18" charset="0"/>
                          </a:rPr>
                          <m:t>𝑼</m:t>
                        </m:r>
                      </m:e>
                      <m:sub>
                        <m:r>
                          <a:rPr lang="en-US" altLang="vi-VN" sz="2400" b="1" i="1" smtClean="0">
                            <a:solidFill>
                              <a:srgbClr val="0070C0"/>
                            </a:solidFill>
                            <a:latin typeface="Cambria Math" panose="02040503050406030204" pitchFamily="18" charset="0"/>
                            <a:cs typeface="Times New Roman" panose="02020603050405020304" pitchFamily="18" charset="0"/>
                          </a:rPr>
                          <m:t>𝟐</m:t>
                        </m:r>
                        <m:r>
                          <a:rPr lang="en-US" altLang="vi-VN" sz="2400" b="1" i="1" smtClean="0">
                            <a:solidFill>
                              <a:srgbClr val="0070C0"/>
                            </a:solidFill>
                            <a:latin typeface="Cambria Math" panose="02040503050406030204" pitchFamily="18" charset="0"/>
                            <a:cs typeface="Times New Roman" panose="02020603050405020304" pitchFamily="18" charset="0"/>
                          </a:rPr>
                          <m:t> </m:t>
                        </m:r>
                      </m:sub>
                    </m:sSub>
                  </m:oMath>
                </a14:m>
                <a:r>
                  <a:rPr lang="en-US" altLang="vi-VN" sz="2400" b="1" i="1" dirty="0">
                    <a:solidFill>
                      <a:srgbClr val="0070C0"/>
                    </a:solidFill>
                    <a:latin typeface="Times New Roman" panose="02020603050405020304" pitchFamily="18" charset="0"/>
                    <a:cs typeface="Times New Roman" panose="02020603050405020304" pitchFamily="18" charset="0"/>
                  </a:rPr>
                  <a:t> = 100 000V</a:t>
                </a:r>
              </a:p>
              <a:p>
                <a:pPr>
                  <a:spcBef>
                    <a:spcPts val="0"/>
                  </a:spcBef>
                  <a:buNone/>
                </a:pPr>
                <a:r>
                  <a:rPr lang="en-US" altLang="vi-VN" sz="2400" b="1" i="1" dirty="0">
                    <a:solidFill>
                      <a:srgbClr val="0070C0"/>
                    </a:solidFill>
                    <a:latin typeface="Times New Roman" panose="02020603050405020304" pitchFamily="18" charset="0"/>
                    <a:cs typeface="Times New Roman" panose="02020603050405020304" pitchFamily="18" charset="0"/>
                  </a:rPr>
                  <a:t>SS </a:t>
                </a:r>
                <a14:m>
                  <m:oMath xmlns:m="http://schemas.openxmlformats.org/officeDocument/2006/math">
                    <m:sSub>
                      <m:sSubPr>
                        <m:ctrlPr>
                          <a:rPr lang="en-US" altLang="vi-VN" i="1" smtClean="0">
                            <a:solidFill>
                              <a:srgbClr val="FF0000"/>
                            </a:solidFill>
                            <a:latin typeface="Cambria Math" panose="02040503050406030204" pitchFamily="18" charset="0"/>
                          </a:rPr>
                        </m:ctrlPr>
                      </m:sSubPr>
                      <m:e>
                        <m:r>
                          <m:rPr>
                            <m:nor/>
                          </m:rPr>
                          <a:rPr lang="en-US" altLang="vi-VN" i="1" dirty="0" smtClean="0">
                            <a:solidFill>
                              <a:srgbClr val="FF0000"/>
                            </a:solidFill>
                            <a:latin typeface=".VnCommercial Script" panose="020B7200000000000000" pitchFamily="34" charset="0"/>
                            <a:cs typeface="Times New Roman" panose="02020603050405020304" pitchFamily="18" charset="0"/>
                          </a:rPr>
                          <m:t>P</m:t>
                        </m:r>
                      </m:e>
                      <m:sub>
                        <m:r>
                          <a:rPr lang="en-US" altLang="vi-VN" b="0" i="1" smtClean="0">
                            <a:solidFill>
                              <a:srgbClr val="FF0000"/>
                            </a:solidFill>
                            <a:latin typeface="Cambria Math" panose="02040503050406030204" pitchFamily="18" charset="0"/>
                          </a:rPr>
                          <m:t>h</m:t>
                        </m:r>
                        <m:r>
                          <a:rPr lang="en-US" altLang="vi-VN" b="0" i="1" smtClean="0">
                            <a:solidFill>
                              <a:srgbClr val="FF0000"/>
                            </a:solidFill>
                            <a:latin typeface="Cambria Math" panose="02040503050406030204" pitchFamily="18" charset="0"/>
                          </a:rPr>
                          <m:t>𝑝</m:t>
                        </m:r>
                        <m:r>
                          <a:rPr lang="en-US" altLang="vi-VN" b="0" i="1" smtClean="0">
                            <a:solidFill>
                              <a:srgbClr val="FF0000"/>
                            </a:solidFill>
                            <a:latin typeface="Cambria Math" panose="02040503050406030204" pitchFamily="18" charset="0"/>
                          </a:rPr>
                          <m:t>1</m:t>
                        </m:r>
                      </m:sub>
                    </m:sSub>
                  </m:oMath>
                </a14:m>
                <a:r>
                  <a:rPr lang="en-US" altLang="vi-VN" sz="2400" b="1" dirty="0">
                    <a:solidFill>
                      <a:srgbClr val="FF0000"/>
                    </a:solidFill>
                  </a:rPr>
                  <a:t>&amp;</a:t>
                </a:r>
                <a:r>
                  <a:rPr lang="en-US" altLang="vi-VN" b="1" dirty="0">
                    <a:solidFill>
                      <a:srgbClr val="FF0000"/>
                    </a:solidFill>
                  </a:rPr>
                  <a:t> </a:t>
                </a:r>
                <a14:m>
                  <m:oMath xmlns:m="http://schemas.openxmlformats.org/officeDocument/2006/math">
                    <m:sSub>
                      <m:sSubPr>
                        <m:ctrlPr>
                          <a:rPr lang="en-US" altLang="vi-VN" i="1" smtClean="0">
                            <a:solidFill>
                              <a:srgbClr val="FF0000"/>
                            </a:solidFill>
                            <a:latin typeface="Cambria Math" panose="02040503050406030204" pitchFamily="18" charset="0"/>
                          </a:rPr>
                        </m:ctrlPr>
                      </m:sSubPr>
                      <m:e>
                        <m:r>
                          <m:rPr>
                            <m:nor/>
                          </m:rPr>
                          <a:rPr lang="en-US" altLang="vi-VN" i="1" dirty="0" smtClean="0">
                            <a:solidFill>
                              <a:srgbClr val="FF0000"/>
                            </a:solidFill>
                            <a:latin typeface=".VnCommercial Script" panose="020B7200000000000000" pitchFamily="34" charset="0"/>
                            <a:cs typeface="Times New Roman" panose="02020603050405020304" pitchFamily="18" charset="0"/>
                          </a:rPr>
                          <m:t>P</m:t>
                        </m:r>
                      </m:e>
                      <m:sub>
                        <m:r>
                          <a:rPr lang="en-US" altLang="vi-VN" b="0" i="1" smtClean="0">
                            <a:solidFill>
                              <a:srgbClr val="FF0000"/>
                            </a:solidFill>
                            <a:latin typeface="Cambria Math" panose="02040503050406030204" pitchFamily="18" charset="0"/>
                          </a:rPr>
                          <m:t>h</m:t>
                        </m:r>
                        <m:r>
                          <a:rPr lang="en-US" altLang="vi-VN" b="0" i="1" smtClean="0">
                            <a:solidFill>
                              <a:srgbClr val="FF0000"/>
                            </a:solidFill>
                            <a:latin typeface="Cambria Math" panose="02040503050406030204" pitchFamily="18" charset="0"/>
                          </a:rPr>
                          <m:t>𝑝</m:t>
                        </m:r>
                        <m:r>
                          <a:rPr lang="en-US" altLang="vi-VN" b="0" i="1" smtClean="0">
                            <a:solidFill>
                              <a:srgbClr val="FF0000"/>
                            </a:solidFill>
                            <a:latin typeface="Cambria Math" panose="02040503050406030204" pitchFamily="18" charset="0"/>
                          </a:rPr>
                          <m:t>2</m:t>
                        </m:r>
                      </m:sub>
                    </m:sSub>
                  </m:oMath>
                </a14:m>
                <a:endParaRPr lang="en-US" altLang="vi-VN" b="1" dirty="0">
                  <a:solidFill>
                    <a:srgbClr val="FF0000"/>
                  </a:solidFill>
                </a:endParaRPr>
              </a:p>
            </p:txBody>
          </p:sp>
        </mc:Choice>
        <mc:Fallback xmlns="">
          <p:sp>
            <p:nvSpPr>
              <p:cNvPr id="10" name="Rectangle 9"/>
              <p:cNvSpPr>
                <a:spLocks noRot="1" noChangeAspect="1" noMove="1" noResize="1" noEditPoints="1" noAdjustHandles="1" noChangeArrowheads="1" noChangeShapeType="1" noTextEdit="1"/>
              </p:cNvSpPr>
              <p:nvPr/>
            </p:nvSpPr>
            <p:spPr bwMode="auto">
              <a:xfrm>
                <a:off x="818867" y="1862791"/>
                <a:ext cx="2604779" cy="2038507"/>
              </a:xfrm>
              <a:prstGeom prst="rect">
                <a:avLst/>
              </a:prstGeom>
              <a:blipFill>
                <a:blip r:embed="rId3"/>
                <a:stretch>
                  <a:fillRect l="-3505" t="-1497" b="-29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cxnSp>
        <p:nvCxnSpPr>
          <p:cNvPr id="11" name="Straight Connector 10"/>
          <p:cNvCxnSpPr/>
          <p:nvPr/>
        </p:nvCxnSpPr>
        <p:spPr>
          <a:xfrm>
            <a:off x="3325499" y="1751526"/>
            <a:ext cx="0" cy="5048987"/>
          </a:xfrm>
          <a:prstGeom prst="line">
            <a:avLst/>
          </a:prstGeom>
        </p:spPr>
        <p:style>
          <a:lnRef idx="1">
            <a:schemeClr val="dk1"/>
          </a:lnRef>
          <a:fillRef idx="0">
            <a:schemeClr val="dk1"/>
          </a:fillRef>
          <a:effectRef idx="0">
            <a:schemeClr val="dk1"/>
          </a:effectRef>
          <a:fontRef idx="minor">
            <a:schemeClr val="tx1"/>
          </a:fontRef>
        </p:style>
      </p:cxnSp>
      <p:sp>
        <p:nvSpPr>
          <p:cNvPr id="12" name="Rectangle 11"/>
          <p:cNvSpPr>
            <a:spLocks noChangeArrowheads="1"/>
          </p:cNvSpPr>
          <p:nvPr/>
        </p:nvSpPr>
        <p:spPr bwMode="auto">
          <a:xfrm>
            <a:off x="3423646" y="1827277"/>
            <a:ext cx="31047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vi-VN" sz="2000" b="1" u="sng" dirty="0">
                <a:solidFill>
                  <a:srgbClr val="000099"/>
                </a:solidFill>
              </a:rPr>
              <a:t>Giải</a:t>
            </a:r>
            <a:r>
              <a:rPr lang="en-US" altLang="vi-VN" sz="2000" b="1" dirty="0">
                <a:solidFill>
                  <a:srgbClr val="000099"/>
                </a:solidFill>
              </a:rPr>
              <a:t>:</a:t>
            </a:r>
          </a:p>
        </p:txBody>
      </p:sp>
    </p:spTree>
    <p:extLst>
      <p:ext uri="{BB962C8B-B14F-4D97-AF65-F5344CB8AC3E}">
        <p14:creationId xmlns:p14="http://schemas.microsoft.com/office/powerpoint/2010/main" val="179263388"/>
      </p:ext>
    </p:extLst>
  </p:cSld>
  <p:clrMapOvr>
    <a:masterClrMapping/>
  </p:clrMapOvr>
  <p:transition spd="med">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4585">
                                            <p:txEl>
                                              <p:pRg st="0" end="0"/>
                                            </p:txEl>
                                          </p:spTgt>
                                        </p:tgtEl>
                                        <p:attrNameLst>
                                          <p:attrName>style.visibility</p:attrName>
                                        </p:attrNameLst>
                                      </p:cBhvr>
                                      <p:to>
                                        <p:strVal val="visible"/>
                                      </p:to>
                                    </p:set>
                                    <p:anim calcmode="lin" valueType="num">
                                      <p:cBhvr additive="base">
                                        <p:cTn id="23" dur="500" fill="hold"/>
                                        <p:tgtEl>
                                          <p:spTgt spid="2458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458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4585">
                                            <p:txEl>
                                              <p:pRg st="1" end="1"/>
                                            </p:txEl>
                                          </p:spTgt>
                                        </p:tgtEl>
                                        <p:attrNameLst>
                                          <p:attrName>style.visibility</p:attrName>
                                        </p:attrNameLst>
                                      </p:cBhvr>
                                      <p:to>
                                        <p:strVal val="visible"/>
                                      </p:to>
                                    </p:set>
                                    <p:anim calcmode="lin" valueType="num">
                                      <p:cBhvr additive="base">
                                        <p:cTn id="29" dur="500" fill="hold"/>
                                        <p:tgtEl>
                                          <p:spTgt spid="24585">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58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4585">
                                            <p:txEl>
                                              <p:pRg st="2" end="2"/>
                                            </p:txEl>
                                          </p:spTgt>
                                        </p:tgtEl>
                                        <p:attrNameLst>
                                          <p:attrName>style.visibility</p:attrName>
                                        </p:attrNameLst>
                                      </p:cBhvr>
                                      <p:to>
                                        <p:strVal val="visible"/>
                                      </p:to>
                                    </p:set>
                                    <p:anim calcmode="lin" valueType="num">
                                      <p:cBhvr additive="base">
                                        <p:cTn id="35" dur="500" fill="hold"/>
                                        <p:tgtEl>
                                          <p:spTgt spid="24585">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458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4585">
                                            <p:txEl>
                                              <p:pRg st="3" end="3"/>
                                            </p:txEl>
                                          </p:spTgt>
                                        </p:tgtEl>
                                        <p:attrNameLst>
                                          <p:attrName>style.visibility</p:attrName>
                                        </p:attrNameLst>
                                      </p:cBhvr>
                                      <p:to>
                                        <p:strVal val="visible"/>
                                      </p:to>
                                    </p:set>
                                    <p:anim calcmode="lin" valueType="num">
                                      <p:cBhvr additive="base">
                                        <p:cTn id="41" dur="500" fill="hold"/>
                                        <p:tgtEl>
                                          <p:spTgt spid="24585">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458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4585">
                                            <p:txEl>
                                              <p:pRg st="4" end="4"/>
                                            </p:txEl>
                                          </p:spTgt>
                                        </p:tgtEl>
                                        <p:attrNameLst>
                                          <p:attrName>style.visibility</p:attrName>
                                        </p:attrNameLst>
                                      </p:cBhvr>
                                      <p:to>
                                        <p:strVal val="visible"/>
                                      </p:to>
                                    </p:set>
                                    <p:anim calcmode="lin" valueType="num">
                                      <p:cBhvr additive="base">
                                        <p:cTn id="47" dur="500" fill="hold"/>
                                        <p:tgtEl>
                                          <p:spTgt spid="24585">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458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4585">
                                            <p:txEl>
                                              <p:pRg st="5" end="5"/>
                                            </p:txEl>
                                          </p:spTgt>
                                        </p:tgtEl>
                                        <p:attrNameLst>
                                          <p:attrName>style.visibility</p:attrName>
                                        </p:attrNameLst>
                                      </p:cBhvr>
                                      <p:to>
                                        <p:strVal val="visible"/>
                                      </p:to>
                                    </p:set>
                                    <p:anim calcmode="lin" valueType="num">
                                      <p:cBhvr additive="base">
                                        <p:cTn id="53" dur="500" fill="hold"/>
                                        <p:tgtEl>
                                          <p:spTgt spid="24585">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458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4585">
                                            <p:txEl>
                                              <p:pRg st="6" end="6"/>
                                            </p:txEl>
                                          </p:spTgt>
                                        </p:tgtEl>
                                        <p:attrNameLst>
                                          <p:attrName>style.visibility</p:attrName>
                                        </p:attrNameLst>
                                      </p:cBhvr>
                                      <p:to>
                                        <p:strVal val="visible"/>
                                      </p:to>
                                    </p:set>
                                    <p:anim calcmode="lin" valueType="num">
                                      <p:cBhvr additive="base">
                                        <p:cTn id="59" dur="500" fill="hold"/>
                                        <p:tgtEl>
                                          <p:spTgt spid="24585">
                                            <p:txEl>
                                              <p:pRg st="6" end="6"/>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458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1100</Words>
  <Application>Microsoft Office PowerPoint</Application>
  <PresentationFormat>Widescreen</PresentationFormat>
  <Paragraphs>94</Paragraphs>
  <Slides>13</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4" baseType="lpstr">
      <vt:lpstr>.VnAristote</vt:lpstr>
      <vt:lpstr>.VnCommercial Script</vt:lpstr>
      <vt:lpstr>.VnTime</vt:lpstr>
      <vt:lpstr>.VnTimeH</vt:lpstr>
      <vt:lpstr>Arial</vt:lpstr>
      <vt:lpstr>Calibri</vt:lpstr>
      <vt:lpstr>Calibri Light</vt:lpstr>
      <vt:lpstr>Cambria Math</vt:lpstr>
      <vt:lpstr>Times New Roman</vt:lpstr>
      <vt:lpstr>Office Theme</vt:lpstr>
      <vt:lpstr>Equation</vt:lpstr>
      <vt:lpstr>PowerPoint Presentation</vt:lpstr>
      <vt:lpstr>PowerPoint Presentation</vt:lpstr>
      <vt:lpstr>PowerPoint Presentation</vt:lpstr>
      <vt:lpstr>      Giả sử cần truyền tải một công suất điện P bằng một đường dây có điện trở R và đặt vào hai đầu đường dây một hiệu điện thế U. Hãy lập công thức xác định công suất hao phí "P" _hp do tỏa nhiệt phụ thuộc như thế nào vào các yếu tố P, U, R?  </vt:lpstr>
      <vt:lpstr>Để truyền tải một công suất P xác định, muốn giảm hao phí do tỏa nhiệt thì có thể có những cách làm nào?</vt:lpstr>
      <vt:lpstr>PowerPoint Presentation</vt:lpstr>
      <vt:lpstr>PowerPoint Presentation</vt:lpstr>
      <vt:lpstr>PowerPoint Presentation</vt:lpstr>
      <vt:lpstr>PowerPoint Presentation</vt:lpstr>
      <vt:lpstr>PowerPoint Presentation</vt:lpstr>
      <vt:lpstr>Ghi nhí:</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Thanh Bình Trần</cp:lastModifiedBy>
  <cp:revision>12</cp:revision>
  <dcterms:created xsi:type="dcterms:W3CDTF">2022-02-06T12:51:32Z</dcterms:created>
  <dcterms:modified xsi:type="dcterms:W3CDTF">2023-02-05T15:45:50Z</dcterms:modified>
</cp:coreProperties>
</file>