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303" r:id="rId9"/>
    <p:sldId id="266" r:id="rId10"/>
    <p:sldId id="304" r:id="rId11"/>
    <p:sldId id="305" r:id="rId12"/>
    <p:sldId id="288" r:id="rId13"/>
    <p:sldId id="289" r:id="rId14"/>
    <p:sldId id="290" r:id="rId15"/>
    <p:sldId id="309" r:id="rId16"/>
    <p:sldId id="310" r:id="rId17"/>
    <p:sldId id="294" r:id="rId18"/>
    <p:sldId id="312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11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19D51-6FA7-4D3E-AFD5-B32C6A251C7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E2A3-8AB4-41F6-BC8E-3FA248F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B5F400-1DB4-4160-AC99-45541CE5E6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I.Sự hao phí điện năng</a:t>
            </a:r>
          </a:p>
        </p:txBody>
      </p:sp>
    </p:spTree>
    <p:extLst>
      <p:ext uri="{BB962C8B-B14F-4D97-AF65-F5344CB8AC3E}">
        <p14:creationId xmlns:p14="http://schemas.microsoft.com/office/powerpoint/2010/main" val="102141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9753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2438400"/>
            <a:ext cx="5384800" cy="17668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4357689"/>
            <a:ext cx="5384800" cy="17684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AE63-FA5C-493C-ADE2-11B8B072BF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52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D1F17-6A63-4BF5-AC27-A1CE5629E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3574-982B-4510-871D-84B6D5C626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353A81A-C2B7-46BE-A06D-596B15E7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id="{D70D13F1-4244-49C1-BFFE-903782B5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68" y="3226117"/>
            <a:ext cx="7129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GV: Nguyễn Hoàng Yến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3220705" y="1424285"/>
            <a:ext cx="5242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930327"/>
      </p:ext>
    </p:extLst>
  </p:cSld>
  <p:clrMapOvr>
    <a:masterClrMapping/>
  </p:clrMapOvr>
  <p:transition advTm="119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Tiết 43: </a:t>
            </a:r>
            <a:r>
              <a:rPr lang="en-US" sz="4000" b="1">
                <a:solidFill>
                  <a:schemeClr val="bg1"/>
                </a:solidFill>
              </a:rPr>
              <a:t>MÁY BIẾN THẾ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65982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Cấu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:</a:t>
            </a:r>
          </a:p>
        </p:txBody>
      </p:sp>
      <p:pic>
        <p:nvPicPr>
          <p:cNvPr id="717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9764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66173" y="1058764"/>
            <a:ext cx="65735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1524001" y="318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8" name="Text Box 129"/>
          <p:cNvSpPr txBox="1">
            <a:spLocks noChangeArrowheads="1"/>
          </p:cNvSpPr>
          <p:nvPr/>
        </p:nvSpPr>
        <p:spPr bwMode="auto">
          <a:xfrm>
            <a:off x="990600" y="18402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I. CẤU TẠO VÀ HOẠT ĐỘNG CỦA MÁY BIẾN THẾ</a:t>
            </a:r>
            <a:endParaRPr lang="vi-VN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599" y="3376681"/>
            <a:ext cx="479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6173" y="4057089"/>
            <a:ext cx="106591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H" panose="020B7200000000000000" pitchFamily="34" charset="0"/>
              </a:rPr>
              <a:t>II. T¸C </a:t>
            </a:r>
            <a:r>
              <a:rPr lang="en-US" sz="2400" b="1" dirty="0" err="1">
                <a:latin typeface=".VnTimeH" panose="020B7200000000000000" pitchFamily="34" charset="0"/>
              </a:rPr>
              <a:t>DôNG</a:t>
            </a:r>
            <a:r>
              <a:rPr lang="en-US" sz="2400" b="1" dirty="0">
                <a:latin typeface=".VnTimeH" panose="020B7200000000000000" pitchFamily="34" charset="0"/>
              </a:rPr>
              <a:t> LµM BIÕN §</a:t>
            </a:r>
            <a:r>
              <a:rPr lang="en-US" sz="2400" b="1" dirty="0" err="1">
                <a:latin typeface=".VnTimeH" panose="020B7200000000000000" pitchFamily="34" charset="0"/>
              </a:rPr>
              <a:t>æI</a:t>
            </a:r>
            <a:r>
              <a:rPr lang="en-US" sz="2400" b="1" dirty="0">
                <a:latin typeface=".VnTimeH" panose="020B7200000000000000" pitchFamily="34" charset="0"/>
              </a:rPr>
              <a:t> HIÖU §IÖN THÕ </a:t>
            </a:r>
            <a:r>
              <a:rPr lang="en-US" sz="2400" b="1" dirty="0" err="1">
                <a:latin typeface=".VnTimeH" panose="020B7200000000000000" pitchFamily="34" charset="0"/>
              </a:rPr>
              <a:t>CñA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m¸y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biÕn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thÕ</a:t>
            </a:r>
            <a:endParaRPr lang="vi-VN" sz="2400" b="1" dirty="0">
              <a:latin typeface=".VnTimeH" panose="020B7200000000000000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35794"/>
              </p:ext>
            </p:extLst>
          </p:nvPr>
        </p:nvGraphicFramePr>
        <p:xfrm>
          <a:off x="1339241" y="1293328"/>
          <a:ext cx="9412334" cy="331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440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>
                          <a:latin typeface=".VnTime" panose="020B7200000000000000" pitchFamily="34" charset="0"/>
                        </a:rPr>
                        <a:t>vßng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>
                          <a:latin typeface=".VnTime" panose="020B7200000000000000" pitchFamily="34" charset="0"/>
                        </a:rPr>
                        <a:t>vßng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SS </a:t>
                      </a:r>
                    </a:p>
                    <a:p>
                      <a:pPr algn="ctr"/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&amp;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/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1366515" y="1340100"/>
            <a:ext cx="1170207" cy="1078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6" name="Text Box 78"/>
          <p:cNvSpPr txBox="1">
            <a:spLocks noChangeArrowheads="1"/>
          </p:cNvSpPr>
          <p:nvPr/>
        </p:nvSpPr>
        <p:spPr bwMode="auto">
          <a:xfrm>
            <a:off x="1896481" y="128116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1436738" y="1885349"/>
            <a:ext cx="919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</p:spTree>
    <p:extLst>
      <p:ext uri="{BB962C8B-B14F-4D97-AF65-F5344CB8AC3E}">
        <p14:creationId xmlns:p14="http://schemas.microsoft.com/office/powerpoint/2010/main" val="208446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Rectangle 5" descr="Brown marble"/>
          <p:cNvSpPr>
            <a:spLocks noChangeArrowheads="1"/>
          </p:cNvSpPr>
          <p:nvPr/>
        </p:nvSpPr>
        <p:spPr bwMode="auto">
          <a:xfrm>
            <a:off x="2170114" y="304800"/>
            <a:ext cx="1944687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5752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53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5755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56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5787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88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5612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5613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5614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5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5750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5617" name="Rectangle 56"/>
          <p:cNvSpPr>
            <a:spLocks noChangeArrowheads="1"/>
          </p:cNvSpPr>
          <p:nvPr/>
        </p:nvSpPr>
        <p:spPr bwMode="auto">
          <a:xfrm>
            <a:off x="2209800" y="1371601"/>
            <a:ext cx="1728788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18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20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1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22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5747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48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49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23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5624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25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6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7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8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9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0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1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2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5633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34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5710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11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5713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14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5745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46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5635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5636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5637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8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5708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5640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41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43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44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45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5705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6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7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46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5647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48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49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0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1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2" name="Freeform 136"/>
          <p:cNvSpPr>
            <a:spLocks/>
          </p:cNvSpPr>
          <p:nvPr/>
        </p:nvSpPr>
        <p:spPr bwMode="auto">
          <a:xfrm rot="10800000" flipH="1">
            <a:off x="6621464" y="4265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3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4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5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6" name="Freeform 140"/>
          <p:cNvSpPr>
            <a:spLocks/>
          </p:cNvSpPr>
          <p:nvPr/>
        </p:nvSpPr>
        <p:spPr bwMode="auto">
          <a:xfrm rot="10800000" flipH="1">
            <a:off x="6621464" y="443865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7" name="Freeform 141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8" name="Freeform 142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9" name="Freeform 143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0" name="Freeform 144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1" name="Freeform 145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2" name="Freeform 146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3" name="Freeform 147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4" name="Freeform 148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5" name="Rectangle 149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6" name="Rectangle 150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7" name="Line 151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Line 152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9" name="Line 153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Line 154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1" name="Line 155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2" name="Line 156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3" name="Line 157"/>
          <p:cNvSpPr>
            <a:spLocks noChangeShapeType="1"/>
          </p:cNvSpPr>
          <p:nvPr/>
        </p:nvSpPr>
        <p:spPr bwMode="auto">
          <a:xfrm>
            <a:off x="7696200" y="4648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4" name="Line 158"/>
          <p:cNvSpPr>
            <a:spLocks noChangeShapeType="1"/>
          </p:cNvSpPr>
          <p:nvPr/>
        </p:nvSpPr>
        <p:spPr bwMode="auto">
          <a:xfrm>
            <a:off x="9448800" y="2209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5" name="Rectangle 159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76" name="Text Box 160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5677" name="AutoShape 161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78" name="AutoShape 162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3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5703" name="Rectangle 164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4" name="Oval 165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80" name="Oval 166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1" name="Oval 167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2" name="Oval 168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3" name="Line 169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906" name="Text Box 170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116907" name="Freeform 171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6" name="Line 172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7" name="Line 173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Oval 174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9" name="Oval 175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0" name="Oval 176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1" name="Oval 177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2" name="Oval 178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3" name="Oval 179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2</a:t>
            </a:r>
            <a:r>
              <a:rPr lang="en-US" sz="2400"/>
              <a:t> = 4V</a:t>
            </a:r>
          </a:p>
        </p:txBody>
      </p:sp>
      <p:sp>
        <p:nvSpPr>
          <p:cNvPr id="116917" name="Freeform 181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6" name="Text Box 182"/>
          <p:cNvSpPr txBox="1">
            <a:spLocks noChangeArrowheads="1"/>
          </p:cNvSpPr>
          <p:nvPr/>
        </p:nvSpPr>
        <p:spPr bwMode="auto">
          <a:xfrm>
            <a:off x="5334000" y="5867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hlinkClick r:id="rId6" action="ppaction://hlinksldjump"/>
              </a:rPr>
              <a:t>M</a:t>
            </a:r>
            <a:r>
              <a:rPr lang="en-US" sz="2400" b="1">
                <a:latin typeface=".VnTime" panose="020B7200000000000000" pitchFamily="34" charset="0"/>
                <a:hlinkClick r:id="rId6" action="ppaction://hlinksldjump"/>
              </a:rPr>
              <a:t>¸y biÕn thÕ 1</a:t>
            </a:r>
            <a:endParaRPr lang="en-US" sz="2400" b="1"/>
          </a:p>
        </p:txBody>
      </p:sp>
      <p:sp>
        <p:nvSpPr>
          <p:cNvPr id="25697" name="Rectangle 183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1</a:t>
            </a:r>
            <a:r>
              <a:rPr lang="en-US" sz="2400" b="1">
                <a:latin typeface=".VnTime" panose="020B7200000000000000" pitchFamily="34" charset="0"/>
              </a:rPr>
              <a:t> = 180 vßng</a:t>
            </a:r>
          </a:p>
        </p:txBody>
      </p:sp>
      <p:sp>
        <p:nvSpPr>
          <p:cNvPr id="25698" name="Rectangle 184"/>
          <p:cNvSpPr>
            <a:spLocks noChangeArrowheads="1"/>
          </p:cNvSpPr>
          <p:nvPr/>
        </p:nvSpPr>
        <p:spPr bwMode="auto">
          <a:xfrm>
            <a:off x="81534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2</a:t>
            </a:r>
            <a:r>
              <a:rPr lang="en-US" sz="2400" b="1">
                <a:latin typeface=".VnTime" panose="020B7200000000000000" pitchFamily="34" charset="0"/>
              </a:rPr>
              <a:t> = 180 vßng</a:t>
            </a:r>
          </a:p>
        </p:txBody>
      </p:sp>
      <p:sp>
        <p:nvSpPr>
          <p:cNvPr id="25699" name="Freeform 185"/>
          <p:cNvSpPr>
            <a:spLocks/>
          </p:cNvSpPr>
          <p:nvPr/>
        </p:nvSpPr>
        <p:spPr bwMode="auto">
          <a:xfrm rot="10800000" flipH="1">
            <a:off x="6629401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700" name="Freeform 186"/>
          <p:cNvSpPr>
            <a:spLocks/>
          </p:cNvSpPr>
          <p:nvPr/>
        </p:nvSpPr>
        <p:spPr bwMode="auto">
          <a:xfrm rot="10800000" flipH="1">
            <a:off x="6575426" y="45704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701" name="Text Box 187"/>
          <p:cNvSpPr txBox="1">
            <a:spLocks noChangeArrowheads="1"/>
          </p:cNvSpPr>
          <p:nvPr/>
        </p:nvSpPr>
        <p:spPr bwMode="auto">
          <a:xfrm>
            <a:off x="2133600" y="16002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5702" name="Text Box 188"/>
          <p:cNvSpPr txBox="1">
            <a:spLocks noChangeArrowheads="1"/>
          </p:cNvSpPr>
          <p:nvPr/>
        </p:nvSpPr>
        <p:spPr bwMode="auto">
          <a:xfrm>
            <a:off x="8229600" y="14478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16717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07" grpId="0" animBg="1"/>
      <p:bldP spid="1169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9" name="Rectangle 5" descr="Brown marble"/>
          <p:cNvSpPr>
            <a:spLocks noChangeArrowheads="1"/>
          </p:cNvSpPr>
          <p:nvPr/>
        </p:nvSpPr>
        <p:spPr bwMode="auto">
          <a:xfrm>
            <a:off x="2209800" y="3048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6774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5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6777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78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6809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810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6636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6638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9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6772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6641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42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44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5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46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6769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0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1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7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6648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49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0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1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2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3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4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5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6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6657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58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6732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33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6735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36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6767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68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6659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6660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6661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62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6730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6664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65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67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68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69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6727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8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9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70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6671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72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3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4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5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6" name="Freeform 136"/>
          <p:cNvSpPr>
            <a:spLocks/>
          </p:cNvSpPr>
          <p:nvPr/>
        </p:nvSpPr>
        <p:spPr bwMode="auto">
          <a:xfrm rot="10800000" flipH="1">
            <a:off x="6621464" y="42322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7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8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9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0" name="Freeform 140"/>
          <p:cNvSpPr>
            <a:spLocks/>
          </p:cNvSpPr>
          <p:nvPr/>
        </p:nvSpPr>
        <p:spPr bwMode="auto">
          <a:xfrm rot="10800000" flipH="1">
            <a:off x="6621464" y="434340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1" name="Freeform 141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2" name="Freeform 142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3" name="Freeform 143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4" name="Freeform 144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5" name="Freeform 145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6" name="Freeform 146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7" name="Freeform 147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8" name="Freeform 148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9" name="Rectangle 149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90" name="Rectangle 150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91" name="Line 151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2" name="Line 152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3" name="Line 153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4" name="Line 154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5" name="Line 155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6" name="Line 156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7" name="Line 157"/>
          <p:cNvSpPr>
            <a:spLocks noChangeShapeType="1"/>
          </p:cNvSpPr>
          <p:nvPr/>
        </p:nvSpPr>
        <p:spPr bwMode="auto">
          <a:xfrm>
            <a:off x="7696200" y="4419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8" name="Line 158"/>
          <p:cNvSpPr>
            <a:spLocks noChangeShapeType="1"/>
          </p:cNvSpPr>
          <p:nvPr/>
        </p:nvSpPr>
        <p:spPr bwMode="auto">
          <a:xfrm>
            <a:off x="9448800" y="2209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9" name="Rectangle 159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0" name="Text Box 160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6701" name="AutoShape 161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2" name="AutoShape 162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3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6725" name="Rectangle 164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6" name="Oval 165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704" name="Oval 166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5" name="Oval 167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6" name="Oval 168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7" name="Line 169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30" name="Text Box 170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26709" name="Freeform 171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0" name="Line 172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1" name="Line 173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2" name="Oval 174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3" name="Oval 175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4" name="Oval 176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5" name="Oval 177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6" name="Oval 178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7" name="Oval 179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7940" name="Text Box 180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2</a:t>
            </a:r>
            <a:r>
              <a:rPr lang="en-US" sz="2400"/>
              <a:t> = 2V</a:t>
            </a:r>
          </a:p>
        </p:txBody>
      </p:sp>
      <p:sp>
        <p:nvSpPr>
          <p:cNvPr id="117941" name="Freeform 181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20" name="Rectangle 182"/>
          <p:cNvSpPr>
            <a:spLocks noChangeArrowheads="1"/>
          </p:cNvSpPr>
          <p:nvPr/>
        </p:nvSpPr>
        <p:spPr bwMode="auto">
          <a:xfrm>
            <a:off x="5334000" y="59436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  <a:hlinkClick r:id="rId6" action="ppaction://hlinksldjump"/>
              </a:rPr>
              <a:t>M¸y biÕn thÕ 2</a:t>
            </a:r>
            <a:endParaRPr lang="en-US" sz="2400" b="1">
              <a:latin typeface=".VnTime" panose="020B7200000000000000" pitchFamily="34" charset="0"/>
            </a:endParaRPr>
          </a:p>
        </p:txBody>
      </p:sp>
      <p:sp>
        <p:nvSpPr>
          <p:cNvPr id="26721" name="Rectangle 183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1</a:t>
            </a:r>
            <a:r>
              <a:rPr lang="en-US" sz="2400" b="1">
                <a:latin typeface=".VnTime" panose="020B7200000000000000" pitchFamily="34" charset="0"/>
              </a:rPr>
              <a:t> = 180 vßng</a:t>
            </a:r>
          </a:p>
        </p:txBody>
      </p:sp>
      <p:sp>
        <p:nvSpPr>
          <p:cNvPr id="26722" name="Rectangle 184"/>
          <p:cNvSpPr>
            <a:spLocks noChangeArrowheads="1"/>
          </p:cNvSpPr>
          <p:nvPr/>
        </p:nvSpPr>
        <p:spPr bwMode="auto">
          <a:xfrm>
            <a:off x="79248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2</a:t>
            </a:r>
            <a:r>
              <a:rPr lang="en-US" sz="2400" b="1">
                <a:latin typeface=".VnTime" panose="020B7200000000000000" pitchFamily="34" charset="0"/>
              </a:rPr>
              <a:t> = 90 vßng</a:t>
            </a:r>
          </a:p>
        </p:txBody>
      </p:sp>
      <p:sp>
        <p:nvSpPr>
          <p:cNvPr id="26723" name="Text Box 185"/>
          <p:cNvSpPr txBox="1">
            <a:spLocks noChangeArrowheads="1"/>
          </p:cNvSpPr>
          <p:nvPr/>
        </p:nvSpPr>
        <p:spPr bwMode="auto">
          <a:xfrm>
            <a:off x="2133600" y="15240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6724" name="Text Box 186"/>
          <p:cNvSpPr txBox="1">
            <a:spLocks noChangeArrowheads="1"/>
          </p:cNvSpPr>
          <p:nvPr/>
        </p:nvSpPr>
        <p:spPr bwMode="auto">
          <a:xfrm>
            <a:off x="8229600" y="14478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35918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41" grpId="0" animBg="1"/>
      <p:bldP spid="1179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3" name="Rectangle 5" descr="Brown marble"/>
          <p:cNvSpPr>
            <a:spLocks noChangeArrowheads="1"/>
          </p:cNvSpPr>
          <p:nvPr/>
        </p:nvSpPr>
        <p:spPr bwMode="auto">
          <a:xfrm>
            <a:off x="2133600" y="3048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7799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800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7802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803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7834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835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7660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7661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7662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3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7797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7665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66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68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9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70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7794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95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96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671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7672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73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4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5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6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7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8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9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80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7681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82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7757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8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7760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761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7792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793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7683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7684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7685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86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7755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7688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89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0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91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2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93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7752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3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4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694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7695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96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7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8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9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0" name="Freeform 136"/>
          <p:cNvSpPr>
            <a:spLocks/>
          </p:cNvSpPr>
          <p:nvPr/>
        </p:nvSpPr>
        <p:spPr bwMode="auto">
          <a:xfrm rot="10800000" flipH="1">
            <a:off x="6621464" y="42322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1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2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3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4" name="Freeform 140"/>
          <p:cNvSpPr>
            <a:spLocks/>
          </p:cNvSpPr>
          <p:nvPr/>
        </p:nvSpPr>
        <p:spPr bwMode="auto">
          <a:xfrm rot="10800000" flipH="1">
            <a:off x="6621464" y="434340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5" name="Freeform 141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6" name="Freeform 142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7" name="Freeform 143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8" name="Freeform 144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9" name="Freeform 145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0" name="Freeform 146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1" name="Rectangle 147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2" name="Rectangle 148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3" name="Line 149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150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151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152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153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154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155"/>
          <p:cNvSpPr>
            <a:spLocks noChangeShapeType="1"/>
          </p:cNvSpPr>
          <p:nvPr/>
        </p:nvSpPr>
        <p:spPr bwMode="auto">
          <a:xfrm>
            <a:off x="7696200" y="4724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156"/>
          <p:cNvSpPr>
            <a:spLocks noChangeShapeType="1"/>
          </p:cNvSpPr>
          <p:nvPr/>
        </p:nvSpPr>
        <p:spPr bwMode="auto">
          <a:xfrm>
            <a:off x="9448800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Rectangle 157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2" name="Text Box 158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7723" name="AutoShape 159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4" name="AutoShape 160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1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7750" name="Rectangle 162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1" name="Oval 163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726" name="Oval 164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7" name="Oval 165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8" name="Oval 166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9" name="Line 167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52" name="Text Box 168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27731" name="Freeform 169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2" name="Line 170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171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Oval 172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5" name="Oval 173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6" name="Oval 174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7" name="Oval 175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8" name="Oval 176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9" name="Oval 177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8962" name="Text Box 178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2</a:t>
            </a:r>
            <a:r>
              <a:rPr lang="en-US" sz="2400"/>
              <a:t> = 6V</a:t>
            </a:r>
          </a:p>
        </p:txBody>
      </p:sp>
      <p:sp>
        <p:nvSpPr>
          <p:cNvPr id="118963" name="Freeform 179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2" name="Rectangle 180"/>
          <p:cNvSpPr>
            <a:spLocks noChangeArrowheads="1"/>
          </p:cNvSpPr>
          <p:nvPr/>
        </p:nvSpPr>
        <p:spPr bwMode="auto">
          <a:xfrm>
            <a:off x="5619750" y="5894388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  <a:hlinkClick r:id="rId6" action="ppaction://hlinksldjump"/>
              </a:rPr>
              <a:t>M¸y biÕn thÕ 3</a:t>
            </a:r>
            <a:endParaRPr lang="en-US" sz="2400" b="1">
              <a:latin typeface=".VnTime" panose="020B7200000000000000" pitchFamily="34" charset="0"/>
            </a:endParaRPr>
          </a:p>
        </p:txBody>
      </p:sp>
      <p:sp>
        <p:nvSpPr>
          <p:cNvPr id="27743" name="Rectangle 181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1</a:t>
            </a:r>
            <a:r>
              <a:rPr lang="en-US" sz="2400" b="1">
                <a:latin typeface=".VnTime" panose="020B7200000000000000" pitchFamily="34" charset="0"/>
              </a:rPr>
              <a:t> = 80 vßng</a:t>
            </a:r>
          </a:p>
        </p:txBody>
      </p:sp>
      <p:sp>
        <p:nvSpPr>
          <p:cNvPr id="27744" name="Rectangle 182"/>
          <p:cNvSpPr>
            <a:spLocks noChangeArrowheads="1"/>
          </p:cNvSpPr>
          <p:nvPr/>
        </p:nvSpPr>
        <p:spPr bwMode="auto">
          <a:xfrm>
            <a:off x="80772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2</a:t>
            </a:r>
            <a:r>
              <a:rPr lang="en-US" sz="2400" b="1">
                <a:latin typeface=".VnTime" panose="020B7200000000000000" pitchFamily="34" charset="0"/>
              </a:rPr>
              <a:t> = 120 vßng</a:t>
            </a:r>
          </a:p>
        </p:txBody>
      </p:sp>
      <p:sp>
        <p:nvSpPr>
          <p:cNvPr id="27745" name="Freeform 183"/>
          <p:cNvSpPr>
            <a:spLocks/>
          </p:cNvSpPr>
          <p:nvPr/>
        </p:nvSpPr>
        <p:spPr bwMode="auto">
          <a:xfrm rot="10800000" flipH="1">
            <a:off x="6575426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6" name="Freeform 184"/>
          <p:cNvSpPr>
            <a:spLocks/>
          </p:cNvSpPr>
          <p:nvPr/>
        </p:nvSpPr>
        <p:spPr bwMode="auto">
          <a:xfrm rot="10800000" flipH="1">
            <a:off x="6575426" y="44942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7" name="Freeform 185"/>
          <p:cNvSpPr>
            <a:spLocks/>
          </p:cNvSpPr>
          <p:nvPr/>
        </p:nvSpPr>
        <p:spPr bwMode="auto">
          <a:xfrm rot="10800000" flipH="1">
            <a:off x="6553201" y="4646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8" name="Text Box 186"/>
          <p:cNvSpPr txBox="1">
            <a:spLocks noChangeArrowheads="1"/>
          </p:cNvSpPr>
          <p:nvPr/>
        </p:nvSpPr>
        <p:spPr bwMode="auto">
          <a:xfrm>
            <a:off x="2133600" y="16002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7749" name="Text Box 187"/>
          <p:cNvSpPr txBox="1">
            <a:spLocks noChangeArrowheads="1"/>
          </p:cNvSpPr>
          <p:nvPr/>
        </p:nvSpPr>
        <p:spPr bwMode="auto">
          <a:xfrm>
            <a:off x="8229600" y="1393826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2776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.VnTimeH" panose="020B7200000000000000" pitchFamily="34" charset="0"/>
              </a:rPr>
              <a:t>II. T¸C </a:t>
            </a:r>
            <a:r>
              <a:rPr lang="en-US" sz="2400" dirty="0" err="1">
                <a:latin typeface=".VnTimeH" panose="020B7200000000000000" pitchFamily="34" charset="0"/>
              </a:rPr>
              <a:t>DôNG</a:t>
            </a:r>
            <a:r>
              <a:rPr lang="en-US" sz="2400" dirty="0">
                <a:latin typeface=".VnTimeH" panose="020B7200000000000000" pitchFamily="34" charset="0"/>
              </a:rPr>
              <a:t> LµM BIÕN §</a:t>
            </a:r>
            <a:r>
              <a:rPr lang="en-US" sz="2400" dirty="0" err="1">
                <a:latin typeface=".VnTimeH" panose="020B7200000000000000" pitchFamily="34" charset="0"/>
              </a:rPr>
              <a:t>æI</a:t>
            </a:r>
            <a:r>
              <a:rPr lang="en-US" sz="2400" dirty="0">
                <a:latin typeface=".VnTimeH" panose="020B7200000000000000" pitchFamily="34" charset="0"/>
              </a:rPr>
              <a:t> HIÖU §IÖN THÕ </a:t>
            </a:r>
            <a:r>
              <a:rPr lang="en-US" sz="2400" dirty="0" err="1">
                <a:latin typeface=".VnTimeH" panose="020B7200000000000000" pitchFamily="34" charset="0"/>
              </a:rPr>
              <a:t>CñA</a:t>
            </a:r>
            <a:r>
              <a:rPr lang="en-US" sz="2400" dirty="0">
                <a:latin typeface=".VnTimeH" panose="020B7200000000000000" pitchFamily="34" charset="0"/>
              </a:rPr>
              <a:t> </a:t>
            </a:r>
            <a:r>
              <a:rPr lang="en-US" sz="2400" dirty="0" err="1">
                <a:latin typeface=".VnTimeH" panose="020B7200000000000000" pitchFamily="34" charset="0"/>
              </a:rPr>
              <a:t>m¸y</a:t>
            </a:r>
            <a:r>
              <a:rPr lang="en-US" sz="2400" dirty="0">
                <a:latin typeface=".VnTimeH" panose="020B7200000000000000" pitchFamily="34" charset="0"/>
              </a:rPr>
              <a:t> </a:t>
            </a:r>
            <a:r>
              <a:rPr lang="en-US" sz="2400" dirty="0" err="1">
                <a:latin typeface=".VnTimeH" panose="020B7200000000000000" pitchFamily="34" charset="0"/>
              </a:rPr>
              <a:t>biÕn</a:t>
            </a:r>
            <a:r>
              <a:rPr lang="en-US" sz="2400" dirty="0">
                <a:latin typeface=".VnTimeH" panose="020B7200000000000000" pitchFamily="34" charset="0"/>
              </a:rPr>
              <a:t> </a:t>
            </a:r>
            <a:r>
              <a:rPr lang="en-US" sz="2400" dirty="0" err="1">
                <a:latin typeface=".VnTimeH" panose="020B7200000000000000" pitchFamily="34" charset="0"/>
              </a:rPr>
              <a:t>thÕ</a:t>
            </a:r>
            <a:endParaRPr lang="vi-VN" sz="2400" dirty="0">
              <a:latin typeface=".VnTimeH" panose="020B7200000000000000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9241" y="1293328"/>
          <a:ext cx="9412334" cy="331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440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>
                          <a:latin typeface=".VnTime" panose="020B7200000000000000" pitchFamily="34" charset="0"/>
                        </a:rPr>
                        <a:t>vßng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>
                          <a:latin typeface=".VnTime" panose="020B7200000000000000" pitchFamily="34" charset="0"/>
                        </a:rPr>
                        <a:t>vßng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SS </a:t>
                      </a:r>
                    </a:p>
                    <a:p>
                      <a:pPr algn="ctr"/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&amp;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/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1366515" y="1340100"/>
            <a:ext cx="1170207" cy="1078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6" name="Text Box 78"/>
          <p:cNvSpPr txBox="1">
            <a:spLocks noChangeArrowheads="1"/>
          </p:cNvSpPr>
          <p:nvPr/>
        </p:nvSpPr>
        <p:spPr bwMode="auto">
          <a:xfrm>
            <a:off x="1896481" y="128116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1436738" y="1885349"/>
            <a:ext cx="919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5585041" y="2557676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180</a:t>
            </a: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428808" y="2557676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180</a:t>
            </a: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3363843" y="2586093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2356223" y="2557676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1103" y="2491425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=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5530694" y="3338238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90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396424" y="3308764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180</a:t>
            </a: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3363843" y="3295970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2356223" y="325512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5585040" y="3969403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120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4396423" y="3966009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80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3363877" y="3955960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6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2356223" y="3940134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01103" y="3230414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&gt;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101102" y="3894470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&lt;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23" name="Text Box 83"/>
          <p:cNvSpPr txBox="1">
            <a:spLocks noChangeArrowheads="1"/>
          </p:cNvSpPr>
          <p:nvPr/>
        </p:nvSpPr>
        <p:spPr bwMode="auto">
          <a:xfrm>
            <a:off x="1224182" y="4675032"/>
            <a:ext cx="944137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1 </a:t>
            </a:r>
            <a:r>
              <a:rPr lang="en-US" sz="2400" dirty="0"/>
              <a:t>&amp;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3?</a:t>
            </a:r>
            <a:r>
              <a:rPr lang="en-US" sz="2400" baseline="-25000" dirty="0">
                <a:latin typeface=".VnTime" panose="020B7200000000000000" pitchFamily="34" charset="0"/>
              </a:rPr>
              <a:t> 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1224182" y="5182493"/>
            <a:ext cx="94413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1 </a:t>
            </a:r>
            <a:r>
              <a:rPr lang="en-US" sz="2400" dirty="0"/>
              <a:t>/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8257336" y="2532123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9469795" y="255297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8235373" y="3338238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9439632" y="3338238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8235373" y="3980265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2/3</a:t>
            </a: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9469794" y="401771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2/3</a:t>
            </a:r>
          </a:p>
        </p:txBody>
      </p:sp>
      <p:graphicFrame>
        <p:nvGraphicFramePr>
          <p:cNvPr id="31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71626"/>
              </p:ext>
            </p:extLst>
          </p:nvPr>
        </p:nvGraphicFramePr>
        <p:xfrm>
          <a:off x="4428808" y="5616910"/>
          <a:ext cx="2070737" cy="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808" y="5616910"/>
                        <a:ext cx="2070737" cy="99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3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H" panose="020B7200000000000000" pitchFamily="34" charset="0"/>
              </a:rPr>
              <a:t>II. T¸C </a:t>
            </a:r>
            <a:r>
              <a:rPr lang="en-US" sz="2400" b="1" dirty="0" err="1">
                <a:latin typeface=".VnTimeH" panose="020B7200000000000000" pitchFamily="34" charset="0"/>
              </a:rPr>
              <a:t>DôNG</a:t>
            </a:r>
            <a:r>
              <a:rPr lang="en-US" sz="2400" b="1" dirty="0">
                <a:latin typeface=".VnTimeH" panose="020B7200000000000000" pitchFamily="34" charset="0"/>
              </a:rPr>
              <a:t> LµM BIÕN §</a:t>
            </a:r>
            <a:r>
              <a:rPr lang="en-US" sz="2400" b="1" dirty="0" err="1">
                <a:latin typeface=".VnTimeH" panose="020B7200000000000000" pitchFamily="34" charset="0"/>
              </a:rPr>
              <a:t>æI</a:t>
            </a:r>
            <a:r>
              <a:rPr lang="en-US" sz="2400" b="1" dirty="0">
                <a:latin typeface=".VnTimeH" panose="020B7200000000000000" pitchFamily="34" charset="0"/>
              </a:rPr>
              <a:t> HIÖU §IÖN THÕ </a:t>
            </a:r>
            <a:r>
              <a:rPr lang="en-US" sz="2400" b="1" dirty="0" err="1">
                <a:latin typeface=".VnTimeH" panose="020B7200000000000000" pitchFamily="34" charset="0"/>
              </a:rPr>
              <a:t>CñA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m¸y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biÕn</a:t>
            </a:r>
            <a:r>
              <a:rPr lang="en-US" sz="2400" b="1" dirty="0">
                <a:latin typeface=".VnTimeH" panose="020B7200000000000000" pitchFamily="34" charset="0"/>
              </a:rPr>
              <a:t> </a:t>
            </a:r>
            <a:r>
              <a:rPr lang="en-US" sz="2400" b="1" dirty="0" err="1">
                <a:latin typeface=".VnTimeH" panose="020B7200000000000000" pitchFamily="34" charset="0"/>
              </a:rPr>
              <a:t>thÕ</a:t>
            </a:r>
            <a:endParaRPr lang="vi-VN" sz="2400" b="1" dirty="0">
              <a:latin typeface=".VnTimeH" panose="020B7200000000000000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66800" y="1177596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84"/>
          <p:cNvSpPr txBox="1">
            <a:spLocks noChangeArrowheads="1"/>
          </p:cNvSpPr>
          <p:nvPr/>
        </p:nvSpPr>
        <p:spPr bwMode="auto">
          <a:xfrm>
            <a:off x="1347019" y="1710362"/>
            <a:ext cx="1011247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HiÖu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®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iÖn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thÕ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ë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®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Çu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mçi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cuén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d©y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m¸y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biÕn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thÕ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tû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lÖ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víi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vßng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d©y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cuén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t­ư¬ng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øng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endParaRPr lang="vi-VN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35961"/>
              </p:ext>
            </p:extLst>
          </p:nvPr>
        </p:nvGraphicFramePr>
        <p:xfrm>
          <a:off x="5490791" y="2269897"/>
          <a:ext cx="2070737" cy="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791" y="2269897"/>
                        <a:ext cx="2070737" cy="99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1347019" y="3164486"/>
            <a:ext cx="1011247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1 </a:t>
            </a:r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1 </a:t>
            </a:r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1 </a:t>
            </a:r>
            <a:r>
              <a:rPr lang="en-US" sz="2800" dirty="0">
                <a:solidFill>
                  <a:srgbClr val="0000FF"/>
                </a:solidFill>
              </a:rPr>
              <a:t>&lt;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1 </a:t>
            </a:r>
            <a:r>
              <a:rPr lang="en-US" sz="2800" dirty="0">
                <a:solidFill>
                  <a:srgbClr val="0000FF"/>
                </a:solidFill>
              </a:rPr>
              <a:t>&lt; 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349" y="3927139"/>
            <a:ext cx="10686436" cy="82345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istote" panose="020B7200000000000000" pitchFamily="34" charset="0"/>
              </a:rPr>
              <a:t>Chó</a:t>
            </a:r>
            <a:r>
              <a:rPr lang="en-US" sz="2800" dirty="0">
                <a:solidFill>
                  <a:srgbClr val="FF0000"/>
                </a:solidFill>
                <a:latin typeface=".VnAristote" panose="020B7200000000000000" pitchFamily="34" charset="0"/>
              </a:rPr>
              <a:t> ý: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Trong</a:t>
            </a:r>
            <a:r>
              <a:rPr lang="en-US" sz="2800" dirty="0">
                <a:latin typeface=".VnAristote" panose="020B7200000000000000" pitchFamily="34" charset="0"/>
              </a:rPr>
              <a:t> s¬ ®å m¹ch ®</a:t>
            </a:r>
            <a:r>
              <a:rPr lang="en-US" sz="2800" dirty="0" err="1">
                <a:latin typeface=".VnAristote" panose="020B7200000000000000" pitchFamily="34" charset="0"/>
              </a:rPr>
              <a:t>iÖn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m¸y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biÕn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thÕ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kÝ</a:t>
            </a:r>
            <a:r>
              <a:rPr lang="en-US" sz="2800" dirty="0">
                <a:latin typeface=".VnAristote" panose="020B7200000000000000" pitchFamily="34" charset="0"/>
              </a:rPr>
              <a:t> </a:t>
            </a:r>
            <a:r>
              <a:rPr lang="en-US" sz="2800" dirty="0" err="1">
                <a:latin typeface=".VnAristote" panose="020B7200000000000000" pitchFamily="34" charset="0"/>
              </a:rPr>
              <a:t>hiÖu</a:t>
            </a:r>
            <a:r>
              <a:rPr lang="en-US" sz="2800" dirty="0">
                <a:latin typeface=".VnAristote" panose="020B7200000000000000" pitchFamily="34" charset="0"/>
              </a:rPr>
              <a:t>: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6038537" y="630570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- Kí hiệu</a:t>
            </a:r>
          </a:p>
        </p:txBody>
      </p:sp>
      <p:grpSp>
        <p:nvGrpSpPr>
          <p:cNvPr id="93" name="Group 13"/>
          <p:cNvGrpSpPr>
            <a:grpSpLocks/>
          </p:cNvGrpSpPr>
          <p:nvPr/>
        </p:nvGrpSpPr>
        <p:grpSpPr bwMode="auto">
          <a:xfrm>
            <a:off x="5962337" y="5123019"/>
            <a:ext cx="1630362" cy="1066800"/>
            <a:chOff x="3089" y="3408"/>
            <a:chExt cx="1027" cy="672"/>
          </a:xfrm>
        </p:grpSpPr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608" y="3618"/>
              <a:ext cx="0" cy="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5"/>
            <p:cNvGrpSpPr>
              <a:grpSpLocks/>
            </p:cNvGrpSpPr>
            <p:nvPr/>
          </p:nvGrpSpPr>
          <p:grpSpPr bwMode="auto">
            <a:xfrm>
              <a:off x="3460" y="3509"/>
              <a:ext cx="101" cy="467"/>
              <a:chOff x="4221" y="2544"/>
              <a:chExt cx="400" cy="2250"/>
            </a:xfrm>
          </p:grpSpPr>
          <p:grpSp>
            <p:nvGrpSpPr>
              <p:cNvPr id="131" name="Group 16"/>
              <p:cNvGrpSpPr>
                <a:grpSpLocks/>
              </p:cNvGrpSpPr>
              <p:nvPr/>
            </p:nvGrpSpPr>
            <p:grpSpPr bwMode="auto">
              <a:xfrm rot="208238">
                <a:off x="4221" y="2924"/>
                <a:ext cx="400" cy="1530"/>
                <a:chOff x="4234" y="2514"/>
                <a:chExt cx="666" cy="1950"/>
              </a:xfrm>
            </p:grpSpPr>
            <p:grpSp>
              <p:nvGrpSpPr>
                <p:cNvPr id="134" name="Group 17"/>
                <p:cNvGrpSpPr>
                  <a:grpSpLocks/>
                </p:cNvGrpSpPr>
                <p:nvPr/>
              </p:nvGrpSpPr>
              <p:grpSpPr bwMode="auto">
                <a:xfrm>
                  <a:off x="4311" y="3474"/>
                  <a:ext cx="524" cy="339"/>
                  <a:chOff x="8558" y="1914"/>
                  <a:chExt cx="1984" cy="1740"/>
                </a:xfrm>
              </p:grpSpPr>
              <p:sp>
                <p:nvSpPr>
                  <p:cNvPr id="150" name="Arc 18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Arc 19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Group 20"/>
                <p:cNvGrpSpPr>
                  <a:grpSpLocks/>
                </p:cNvGrpSpPr>
                <p:nvPr/>
              </p:nvGrpSpPr>
              <p:grpSpPr bwMode="auto">
                <a:xfrm>
                  <a:off x="4343" y="3799"/>
                  <a:ext cx="523" cy="340"/>
                  <a:chOff x="8558" y="1914"/>
                  <a:chExt cx="1984" cy="1740"/>
                </a:xfrm>
              </p:grpSpPr>
              <p:sp>
                <p:nvSpPr>
                  <p:cNvPr id="148" name="Arc 21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Arc 22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23"/>
                <p:cNvGrpSpPr>
                  <a:grpSpLocks/>
                </p:cNvGrpSpPr>
                <p:nvPr/>
              </p:nvGrpSpPr>
              <p:grpSpPr bwMode="auto">
                <a:xfrm>
                  <a:off x="4376" y="4125"/>
                  <a:ext cx="524" cy="339"/>
                  <a:chOff x="8558" y="1914"/>
                  <a:chExt cx="1984" cy="1740"/>
                </a:xfrm>
              </p:grpSpPr>
              <p:sp>
                <p:nvSpPr>
                  <p:cNvPr id="146" name="Arc 24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Arc 25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Group 26"/>
                <p:cNvGrpSpPr>
                  <a:grpSpLocks/>
                </p:cNvGrpSpPr>
                <p:nvPr/>
              </p:nvGrpSpPr>
              <p:grpSpPr bwMode="auto">
                <a:xfrm>
                  <a:off x="4234" y="2514"/>
                  <a:ext cx="524" cy="339"/>
                  <a:chOff x="8558" y="1914"/>
                  <a:chExt cx="1984" cy="1740"/>
                </a:xfrm>
              </p:grpSpPr>
              <p:sp>
                <p:nvSpPr>
                  <p:cNvPr id="144" name="Arc 27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Arc 28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29"/>
                <p:cNvGrpSpPr>
                  <a:grpSpLocks/>
                </p:cNvGrpSpPr>
                <p:nvPr/>
              </p:nvGrpSpPr>
              <p:grpSpPr bwMode="auto">
                <a:xfrm>
                  <a:off x="4266" y="2839"/>
                  <a:ext cx="523" cy="340"/>
                  <a:chOff x="8558" y="1914"/>
                  <a:chExt cx="1984" cy="1740"/>
                </a:xfrm>
              </p:grpSpPr>
              <p:sp>
                <p:nvSpPr>
                  <p:cNvPr id="142" name="Arc 3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Arc 3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32"/>
                <p:cNvGrpSpPr>
                  <a:grpSpLocks/>
                </p:cNvGrpSpPr>
                <p:nvPr/>
              </p:nvGrpSpPr>
              <p:grpSpPr bwMode="auto">
                <a:xfrm>
                  <a:off x="4299" y="3165"/>
                  <a:ext cx="524" cy="339"/>
                  <a:chOff x="8558" y="1914"/>
                  <a:chExt cx="1984" cy="1740"/>
                </a:xfrm>
              </p:grpSpPr>
              <p:sp>
                <p:nvSpPr>
                  <p:cNvPr id="140" name="Arc 3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Arc 3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" name="Line 35"/>
              <p:cNvSpPr>
                <a:spLocks noChangeShapeType="1"/>
              </p:cNvSpPr>
              <p:nvPr/>
            </p:nvSpPr>
            <p:spPr bwMode="auto">
              <a:xfrm>
                <a:off x="4281" y="443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36"/>
              <p:cNvSpPr>
                <a:spLocks noChangeShapeType="1"/>
              </p:cNvSpPr>
              <p:nvPr/>
            </p:nvSpPr>
            <p:spPr bwMode="auto">
              <a:xfrm>
                <a:off x="4281" y="254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37"/>
            <p:cNvGrpSpPr>
              <a:grpSpLocks/>
            </p:cNvGrpSpPr>
            <p:nvPr/>
          </p:nvGrpSpPr>
          <p:grpSpPr bwMode="auto">
            <a:xfrm>
              <a:off x="3667" y="3509"/>
              <a:ext cx="75" cy="467"/>
              <a:chOff x="5043" y="2559"/>
              <a:chExt cx="298" cy="2250"/>
            </a:xfrm>
          </p:grpSpPr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5043" y="3054"/>
                <a:ext cx="298" cy="1246"/>
                <a:chOff x="5177" y="2732"/>
                <a:chExt cx="560" cy="1628"/>
              </a:xfrm>
            </p:grpSpPr>
            <p:grpSp>
              <p:nvGrpSpPr>
                <p:cNvPr id="116" name="Group 39"/>
                <p:cNvGrpSpPr>
                  <a:grpSpLocks/>
                </p:cNvGrpSpPr>
                <p:nvPr/>
              </p:nvGrpSpPr>
              <p:grpSpPr bwMode="auto">
                <a:xfrm rot="-10605881">
                  <a:off x="5190" y="3058"/>
                  <a:ext cx="524" cy="339"/>
                  <a:chOff x="8558" y="1914"/>
                  <a:chExt cx="1984" cy="1740"/>
                </a:xfrm>
              </p:grpSpPr>
              <p:sp>
                <p:nvSpPr>
                  <p:cNvPr id="129" name="Arc 4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Arc 4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" name="Group 42"/>
                <p:cNvGrpSpPr>
                  <a:grpSpLocks/>
                </p:cNvGrpSpPr>
                <p:nvPr/>
              </p:nvGrpSpPr>
              <p:grpSpPr bwMode="auto">
                <a:xfrm rot="-10605881">
                  <a:off x="5177" y="2732"/>
                  <a:ext cx="523" cy="340"/>
                  <a:chOff x="8558" y="1914"/>
                  <a:chExt cx="1984" cy="1740"/>
                </a:xfrm>
              </p:grpSpPr>
              <p:sp>
                <p:nvSpPr>
                  <p:cNvPr id="127" name="Arc 4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Arc 4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" name="Group 45"/>
                <p:cNvGrpSpPr>
                  <a:grpSpLocks/>
                </p:cNvGrpSpPr>
                <p:nvPr/>
              </p:nvGrpSpPr>
              <p:grpSpPr bwMode="auto">
                <a:xfrm rot="-10605881">
                  <a:off x="5213" y="4021"/>
                  <a:ext cx="524" cy="339"/>
                  <a:chOff x="8558" y="1914"/>
                  <a:chExt cx="1984" cy="1740"/>
                </a:xfrm>
              </p:grpSpPr>
              <p:sp>
                <p:nvSpPr>
                  <p:cNvPr id="125" name="Arc 46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Arc 47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oup 48"/>
                <p:cNvGrpSpPr>
                  <a:grpSpLocks/>
                </p:cNvGrpSpPr>
                <p:nvPr/>
              </p:nvGrpSpPr>
              <p:grpSpPr bwMode="auto">
                <a:xfrm rot="-10605881">
                  <a:off x="5199" y="3695"/>
                  <a:ext cx="523" cy="340"/>
                  <a:chOff x="8558" y="1914"/>
                  <a:chExt cx="1984" cy="1740"/>
                </a:xfrm>
              </p:grpSpPr>
              <p:sp>
                <p:nvSpPr>
                  <p:cNvPr id="123" name="Arc 49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Arc 50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51"/>
                <p:cNvGrpSpPr>
                  <a:grpSpLocks/>
                </p:cNvGrpSpPr>
                <p:nvPr/>
              </p:nvGrpSpPr>
              <p:grpSpPr bwMode="auto">
                <a:xfrm rot="-10605881">
                  <a:off x="5185" y="3368"/>
                  <a:ext cx="524" cy="339"/>
                  <a:chOff x="8558" y="1914"/>
                  <a:chExt cx="1984" cy="1740"/>
                </a:xfrm>
              </p:grpSpPr>
              <p:sp>
                <p:nvSpPr>
                  <p:cNvPr id="121" name="Arc 52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Arc 53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" name="Group 54"/>
              <p:cNvGrpSpPr>
                <a:grpSpLocks/>
              </p:cNvGrpSpPr>
              <p:nvPr/>
            </p:nvGrpSpPr>
            <p:grpSpPr bwMode="auto">
              <a:xfrm>
                <a:off x="5334" y="4314"/>
                <a:ext cx="0" cy="495"/>
                <a:chOff x="5334" y="4314"/>
                <a:chExt cx="0" cy="495"/>
              </a:xfrm>
            </p:grpSpPr>
            <p:sp>
              <p:nvSpPr>
                <p:cNvPr id="114" name="Line 55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56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57"/>
              <p:cNvGrpSpPr>
                <a:grpSpLocks/>
              </p:cNvGrpSpPr>
              <p:nvPr/>
            </p:nvGrpSpPr>
            <p:grpSpPr bwMode="auto">
              <a:xfrm>
                <a:off x="5304" y="2559"/>
                <a:ext cx="0" cy="495"/>
                <a:chOff x="5334" y="4314"/>
                <a:chExt cx="0" cy="495"/>
              </a:xfrm>
            </p:grpSpPr>
            <p:sp>
              <p:nvSpPr>
                <p:cNvPr id="112" name="Line 58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59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7" name="Group 60"/>
            <p:cNvGrpSpPr>
              <a:grpSpLocks/>
            </p:cNvGrpSpPr>
            <p:nvPr/>
          </p:nvGrpSpPr>
          <p:grpSpPr bwMode="auto">
            <a:xfrm>
              <a:off x="3096" y="3876"/>
              <a:ext cx="379" cy="163"/>
              <a:chOff x="3096" y="3876"/>
              <a:chExt cx="379" cy="163"/>
            </a:xfrm>
          </p:grpSpPr>
          <p:sp>
            <p:nvSpPr>
              <p:cNvPr id="107" name="Line 61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62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8" name="Group 63"/>
            <p:cNvGrpSpPr>
              <a:grpSpLocks/>
            </p:cNvGrpSpPr>
            <p:nvPr/>
          </p:nvGrpSpPr>
          <p:grpSpPr bwMode="auto">
            <a:xfrm>
              <a:off x="3089" y="3408"/>
              <a:ext cx="379" cy="163"/>
              <a:chOff x="3096" y="3876"/>
              <a:chExt cx="379" cy="163"/>
            </a:xfrm>
          </p:grpSpPr>
          <p:sp>
            <p:nvSpPr>
              <p:cNvPr id="105" name="Line 64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Box 65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Group 66"/>
            <p:cNvGrpSpPr>
              <a:grpSpLocks/>
            </p:cNvGrpSpPr>
            <p:nvPr/>
          </p:nvGrpSpPr>
          <p:grpSpPr bwMode="auto">
            <a:xfrm rot="10800000">
              <a:off x="3737" y="3437"/>
              <a:ext cx="379" cy="163"/>
              <a:chOff x="3096" y="3876"/>
              <a:chExt cx="379" cy="163"/>
            </a:xfrm>
          </p:grpSpPr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 Box 68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69"/>
            <p:cNvGrpSpPr>
              <a:grpSpLocks/>
            </p:cNvGrpSpPr>
            <p:nvPr/>
          </p:nvGrpSpPr>
          <p:grpSpPr bwMode="auto">
            <a:xfrm rot="10800000">
              <a:off x="3720" y="3917"/>
              <a:ext cx="379" cy="163"/>
              <a:chOff x="3096" y="3876"/>
              <a:chExt cx="379" cy="163"/>
            </a:xfrm>
          </p:grpSpPr>
          <p:sp>
            <p:nvSpPr>
              <p:cNvPr id="101" name="Line 70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 Box 71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2" name="Hình chữ nhật 2"/>
          <p:cNvSpPr>
            <a:spLocks noChangeArrowheads="1"/>
          </p:cNvSpPr>
          <p:nvPr/>
        </p:nvSpPr>
        <p:spPr bwMode="auto">
          <a:xfrm>
            <a:off x="3912874" y="5397657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Cuộn sơ cấp</a:t>
            </a:r>
            <a:endParaRPr lang="vi-VN" sz="200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3" name="Hình chữ nhật 3"/>
          <p:cNvSpPr>
            <a:spLocks noChangeArrowheads="1"/>
          </p:cNvSpPr>
          <p:nvPr/>
        </p:nvSpPr>
        <p:spPr bwMode="auto">
          <a:xfrm>
            <a:off x="8027674" y="5391307"/>
            <a:ext cx="183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Cuộn thứ cấp</a:t>
            </a:r>
            <a:endParaRPr lang="vi-VN" sz="200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1" grpId="0"/>
      <p:bldP spid="92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5" name="Rectangle 5" descr="Brown marble"/>
          <p:cNvSpPr>
            <a:spLocks noChangeArrowheads="1"/>
          </p:cNvSpPr>
          <p:nvPr/>
        </p:nvSpPr>
        <p:spPr bwMode="auto">
          <a:xfrm>
            <a:off x="2170114" y="304800"/>
            <a:ext cx="1944687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30881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82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30884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85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2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9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6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30916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917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30732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30733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/>
              <a:t>V</a:t>
            </a:r>
          </a:p>
        </p:txBody>
      </p:sp>
      <p:sp>
        <p:nvSpPr>
          <p:cNvPr id="30734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35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30879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30737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38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40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1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42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30876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77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78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743" name="Text Box 65"/>
          <p:cNvSpPr txBox="1">
            <a:spLocks noChangeArrowheads="1"/>
          </p:cNvSpPr>
          <p:nvPr/>
        </p:nvSpPr>
        <p:spPr bwMode="auto">
          <a:xfrm>
            <a:off x="2058989" y="1546226"/>
            <a:ext cx="137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sz="500" i="1">
                <a:solidFill>
                  <a:srgbClr val="0000FF"/>
                </a:solidFill>
              </a:rPr>
              <a:t>§</a:t>
            </a:r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/>
          </a:p>
        </p:txBody>
      </p:sp>
      <p:sp>
        <p:nvSpPr>
          <p:cNvPr id="30744" name="Text Box 66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30745" name="Oval 67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46" name="Rectangle 68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7" name="AutoShape 69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8" name="AutoShape 70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9" name="Rectangle 71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0" name="Rectangle 72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1" name="Rectangle 73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2" name="Oval 74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3" name="Text Box 75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30754" name="Oval 76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55" name="Group 77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30839" name="Arc 78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40" name="Line 79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Text Box 80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30842" name="Text Box 81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43" name="Line 82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83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84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85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86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87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88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89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90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91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92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93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94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95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96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97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Line 98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99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100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101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3" name="Line 102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4" name="Line 103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Line 104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Line 105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Line 106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Line 107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Line 108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109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110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111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Text Box 112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30874" name="Text Box 113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75" name="Text Box 114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30756" name="Text Box 115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30757" name="Text Box 116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/>
              <a:t>V</a:t>
            </a:r>
          </a:p>
        </p:txBody>
      </p:sp>
      <p:sp>
        <p:nvSpPr>
          <p:cNvPr id="30758" name="AutoShape 117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9" name="Text Box 118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0760" name="Group 119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30837" name="Line 120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Oval 121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30761" name="Rectangle 122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62" name="Picture 123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3" name="Rectangle 124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64" name="Rectangle 125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5" name="AutoShape 126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66" name="Group 127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30834" name="Arc 128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5" name="Freeform 129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6" name="Freeform 130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767" name="Text Box 131"/>
          <p:cNvSpPr txBox="1">
            <a:spLocks noChangeArrowheads="1"/>
          </p:cNvSpPr>
          <p:nvPr/>
        </p:nvSpPr>
        <p:spPr bwMode="auto">
          <a:xfrm>
            <a:off x="8154989" y="1393826"/>
            <a:ext cx="137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sz="500" i="1">
                <a:solidFill>
                  <a:srgbClr val="0000FF"/>
                </a:solidFill>
              </a:rPr>
              <a:t>§</a:t>
            </a:r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/>
          </a:p>
        </p:txBody>
      </p:sp>
      <p:sp>
        <p:nvSpPr>
          <p:cNvPr id="30768" name="Text Box 132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30769" name="Oval 133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70" name="Rectangle 134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1" name="Rectangle 135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2" name="Freeform 136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3" name="Freeform 137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4" name="Freeform 138"/>
          <p:cNvSpPr>
            <a:spLocks/>
          </p:cNvSpPr>
          <p:nvPr/>
        </p:nvSpPr>
        <p:spPr bwMode="auto">
          <a:xfrm rot="10800000" flipH="1">
            <a:off x="6621464" y="4265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5" name="Freeform 139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6" name="Freeform 140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7" name="Freeform 141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8" name="Freeform 142"/>
          <p:cNvSpPr>
            <a:spLocks/>
          </p:cNvSpPr>
          <p:nvPr/>
        </p:nvSpPr>
        <p:spPr bwMode="auto">
          <a:xfrm rot="10800000" flipH="1">
            <a:off x="6621464" y="443865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9" name="Freeform 143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0" name="Freeform 144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1" name="Freeform 145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2" name="Freeform 146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3" name="Freeform 147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4" name="Freeform 148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5" name="Freeform 149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6" name="Freeform 150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7" name="Rectangle 151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8" name="Rectangle 152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9" name="Line 153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0" name="Line 154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1" name="Line 155"/>
          <p:cNvSpPr>
            <a:spLocks noChangeShapeType="1"/>
          </p:cNvSpPr>
          <p:nvPr/>
        </p:nvSpPr>
        <p:spPr bwMode="auto">
          <a:xfrm>
            <a:off x="1905000" y="34290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2" name="Line 156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57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58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59"/>
          <p:cNvSpPr>
            <a:spLocks noChangeShapeType="1"/>
          </p:cNvSpPr>
          <p:nvPr/>
        </p:nvSpPr>
        <p:spPr bwMode="auto">
          <a:xfrm>
            <a:off x="7696200" y="4648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6" name="Line 160"/>
          <p:cNvSpPr>
            <a:spLocks noChangeShapeType="1"/>
          </p:cNvSpPr>
          <p:nvPr/>
        </p:nvSpPr>
        <p:spPr bwMode="auto">
          <a:xfrm>
            <a:off x="9448800" y="2209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7" name="Rectangle 161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8" name="Text Box 162"/>
          <p:cNvSpPr txBox="1">
            <a:spLocks noChangeArrowheads="1"/>
          </p:cNvSpPr>
          <p:nvPr/>
        </p:nvSpPr>
        <p:spPr bwMode="auto">
          <a:xfrm>
            <a:off x="3708400" y="4191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30799" name="AutoShape 163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0" name="AutoShape 164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5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30832" name="Rectangle 166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3" name="Oval 167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802" name="Oval 168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3" name="Oval 169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4" name="Oval 170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5" name="Line 171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40" name="Text Box 172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30807" name="Line 174"/>
          <p:cNvSpPr>
            <a:spLocks noChangeShapeType="1"/>
          </p:cNvSpPr>
          <p:nvPr/>
        </p:nvSpPr>
        <p:spPr bwMode="auto">
          <a:xfrm>
            <a:off x="19050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Line 175"/>
          <p:cNvSpPr>
            <a:spLocks noChangeShapeType="1"/>
          </p:cNvSpPr>
          <p:nvPr/>
        </p:nvSpPr>
        <p:spPr bwMode="auto">
          <a:xfrm>
            <a:off x="19050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9" name="Oval 176"/>
          <p:cNvSpPr>
            <a:spLocks noChangeArrowheads="1"/>
          </p:cNvSpPr>
          <p:nvPr/>
        </p:nvSpPr>
        <p:spPr bwMode="auto">
          <a:xfrm>
            <a:off x="18319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0" name="Oval 177"/>
          <p:cNvSpPr>
            <a:spLocks noChangeArrowheads="1"/>
          </p:cNvSpPr>
          <p:nvPr/>
        </p:nvSpPr>
        <p:spPr bwMode="auto">
          <a:xfrm>
            <a:off x="1831976" y="42672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1" name="Oval 178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2" name="Oval 179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3" name="Oval 180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4" name="Oval 181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5" name="Text Box 184"/>
          <p:cNvSpPr txBox="1">
            <a:spLocks noChangeArrowheads="1"/>
          </p:cNvSpPr>
          <p:nvPr/>
        </p:nvSpPr>
        <p:spPr bwMode="auto">
          <a:xfrm>
            <a:off x="5410200" y="1981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hlinkClick r:id="rId6" action="ppaction://hlinksldjump"/>
              </a:rPr>
              <a:t>M</a:t>
            </a:r>
            <a:r>
              <a:rPr lang="en-US" sz="2400" b="1">
                <a:latin typeface=".VnTime" panose="020B7200000000000000" pitchFamily="34" charset="0"/>
                <a:hlinkClick r:id="rId6" action="ppaction://hlinksldjump"/>
              </a:rPr>
              <a:t>¸y biÕn thÕ 1</a:t>
            </a:r>
            <a:endParaRPr lang="en-US" sz="2400" b="1"/>
          </a:p>
        </p:txBody>
      </p:sp>
      <p:sp>
        <p:nvSpPr>
          <p:cNvPr id="30816" name="Rectangle 185"/>
          <p:cNvSpPr>
            <a:spLocks noChangeArrowheads="1"/>
          </p:cNvSpPr>
          <p:nvPr/>
        </p:nvSpPr>
        <p:spPr bwMode="auto">
          <a:xfrm>
            <a:off x="2667000" y="4953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1</a:t>
            </a:r>
            <a:r>
              <a:rPr lang="en-US" sz="2400" b="1">
                <a:latin typeface=".VnTime" panose="020B7200000000000000" pitchFamily="34" charset="0"/>
              </a:rPr>
              <a:t> = 180 vßng</a:t>
            </a:r>
          </a:p>
        </p:txBody>
      </p:sp>
      <p:sp>
        <p:nvSpPr>
          <p:cNvPr id="30817" name="Rectangle 186"/>
          <p:cNvSpPr>
            <a:spLocks noChangeArrowheads="1"/>
          </p:cNvSpPr>
          <p:nvPr/>
        </p:nvSpPr>
        <p:spPr bwMode="auto">
          <a:xfrm>
            <a:off x="7924800" y="4876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.VnTime" panose="020B7200000000000000" pitchFamily="34" charset="0"/>
              </a:rPr>
              <a:t>n</a:t>
            </a:r>
            <a:r>
              <a:rPr lang="en-US" sz="2400" b="1" baseline="-25000">
                <a:latin typeface=".VnTime" panose="020B7200000000000000" pitchFamily="34" charset="0"/>
              </a:rPr>
              <a:t>2</a:t>
            </a:r>
            <a:r>
              <a:rPr lang="en-US" sz="2400" b="1">
                <a:latin typeface=".VnTime" panose="020B7200000000000000" pitchFamily="34" charset="0"/>
              </a:rPr>
              <a:t> = 180 vßng</a:t>
            </a:r>
          </a:p>
        </p:txBody>
      </p:sp>
      <p:sp>
        <p:nvSpPr>
          <p:cNvPr id="30818" name="Freeform 187"/>
          <p:cNvSpPr>
            <a:spLocks/>
          </p:cNvSpPr>
          <p:nvPr/>
        </p:nvSpPr>
        <p:spPr bwMode="auto">
          <a:xfrm rot="10800000" flipH="1">
            <a:off x="6629401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9" name="Freeform 188"/>
          <p:cNvSpPr>
            <a:spLocks/>
          </p:cNvSpPr>
          <p:nvPr/>
        </p:nvSpPr>
        <p:spPr bwMode="auto">
          <a:xfrm rot="10800000" flipH="1">
            <a:off x="6575426" y="45704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158" name="Text Box 190"/>
          <p:cNvSpPr txBox="1">
            <a:spLocks noChangeArrowheads="1"/>
          </p:cNvSpPr>
          <p:nvPr/>
        </p:nvSpPr>
        <p:spPr bwMode="auto">
          <a:xfrm>
            <a:off x="1981200" y="3487738"/>
            <a:ext cx="45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+_</a:t>
            </a:r>
          </a:p>
        </p:txBody>
      </p:sp>
      <p:sp>
        <p:nvSpPr>
          <p:cNvPr id="30821" name="Rectangle 192"/>
          <p:cNvSpPr>
            <a:spLocks noChangeArrowheads="1"/>
          </p:cNvSpPr>
          <p:nvPr/>
        </p:nvSpPr>
        <p:spPr bwMode="auto">
          <a:xfrm rot="-271588">
            <a:off x="8001000" y="37338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>
              <a:rot lat="16499997" lon="21299997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22" name="Line 193"/>
          <p:cNvSpPr>
            <a:spLocks noChangeShapeType="1"/>
          </p:cNvSpPr>
          <p:nvPr/>
        </p:nvSpPr>
        <p:spPr bwMode="auto">
          <a:xfrm>
            <a:off x="8382000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3" name="Group 195"/>
          <p:cNvGrpSpPr>
            <a:grpSpLocks/>
          </p:cNvGrpSpPr>
          <p:nvPr/>
        </p:nvGrpSpPr>
        <p:grpSpPr bwMode="auto">
          <a:xfrm>
            <a:off x="8153401" y="3086100"/>
            <a:ext cx="525463" cy="952500"/>
            <a:chOff x="1402" y="2202"/>
            <a:chExt cx="449" cy="696"/>
          </a:xfrm>
        </p:grpSpPr>
        <p:sp>
          <p:nvSpPr>
            <p:cNvPr id="30829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0" name="Oval 197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4166" name="AutoShape 198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3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4167" name="Text Box 199"/>
          <p:cNvSpPr txBox="1">
            <a:spLocks noChangeArrowheads="1"/>
          </p:cNvSpPr>
          <p:nvPr/>
        </p:nvSpPr>
        <p:spPr bwMode="auto">
          <a:xfrm>
            <a:off x="9601200" y="3427414"/>
            <a:ext cx="1143000" cy="1373187"/>
          </a:xfrm>
          <a:prstGeom prst="rect">
            <a:avLst/>
          </a:prstGeom>
          <a:gradFill rotWithShape="1">
            <a:gsLst>
              <a:gs pos="0">
                <a:srgbClr val="CCFFFF">
                  <a:alpha val="48000"/>
                </a:srgbClr>
              </a:gs>
              <a:gs pos="100000">
                <a:srgbClr val="FFCCFF">
                  <a:alpha val="46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§Ìn kh«ng s¸ng</a:t>
            </a:r>
          </a:p>
        </p:txBody>
      </p:sp>
      <p:sp>
        <p:nvSpPr>
          <p:cNvPr id="84168" name="Text Box 200"/>
          <p:cNvSpPr txBox="1">
            <a:spLocks noChangeArrowheads="1"/>
          </p:cNvSpPr>
          <p:nvPr/>
        </p:nvSpPr>
        <p:spPr bwMode="auto">
          <a:xfrm>
            <a:off x="1981200" y="5683250"/>
            <a:ext cx="8229600" cy="946150"/>
          </a:xfrm>
          <a:prstGeom prst="rect">
            <a:avLst/>
          </a:prstGeom>
          <a:gradFill rotWithShape="1">
            <a:gsLst>
              <a:gs pos="0">
                <a:srgbClr val="FF99FF">
                  <a:alpha val="75998"/>
                </a:srgbClr>
              </a:gs>
              <a:gs pos="100000">
                <a:srgbClr val="66FF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.VnTime" panose="020B7200000000000000" pitchFamily="34" charset="0"/>
              </a:rPr>
              <a:t>NÕu</a:t>
            </a:r>
            <a:r>
              <a:rPr lang="en-US" sz="2800" dirty="0">
                <a:latin typeface=".VnTime" panose="020B7200000000000000" pitchFamily="34" charset="0"/>
              </a:rPr>
              <a:t> ®</a:t>
            </a:r>
            <a:r>
              <a:rPr lang="en-US" sz="2800" dirty="0" err="1">
                <a:latin typeface=".VnTime" panose="020B7200000000000000" pitchFamily="34" charset="0"/>
              </a:rPr>
              <a:t>Æt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vµo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hai</a:t>
            </a:r>
            <a:r>
              <a:rPr lang="en-US" sz="2800" dirty="0">
                <a:latin typeface=".VnTime" panose="020B7200000000000000" pitchFamily="34" charset="0"/>
              </a:rPr>
              <a:t> ®</a:t>
            </a:r>
            <a:r>
              <a:rPr lang="en-US" sz="2800" dirty="0" err="1">
                <a:latin typeface=".VnTime" panose="020B7200000000000000" pitchFamily="34" charset="0"/>
              </a:rPr>
              <a:t>Çu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mét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hiÖu</a:t>
            </a:r>
            <a:r>
              <a:rPr lang="en-US" sz="2800" dirty="0">
                <a:latin typeface=".VnTime" panose="020B7200000000000000" pitchFamily="34" charset="0"/>
              </a:rPr>
              <a:t> ®</a:t>
            </a:r>
            <a:r>
              <a:rPr lang="en-US" sz="2800" dirty="0" err="1">
                <a:latin typeface=".VnTime" panose="020B7200000000000000" pitchFamily="34" charset="0"/>
              </a:rPr>
              <a:t>iÖn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thÕ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mét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chiÒu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th</a:t>
            </a:r>
            <a:r>
              <a:rPr lang="en-US" sz="2800" dirty="0">
                <a:latin typeface=".VnTime" panose="020B7200000000000000" pitchFamily="34" charset="0"/>
              </a:rPr>
              <a:t>× ®</a:t>
            </a:r>
            <a:r>
              <a:rPr lang="en-US" sz="2800" dirty="0" err="1">
                <a:latin typeface=".VnTime" panose="020B7200000000000000" pitchFamily="34" charset="0"/>
              </a:rPr>
              <a:t>Ìn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cã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s¸ng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kh«ng</a:t>
            </a:r>
            <a:r>
              <a:rPr lang="en-US" sz="2800" dirty="0">
                <a:latin typeface=".VnTime" panose="020B7200000000000000" pitchFamily="34" charset="0"/>
              </a:rPr>
              <a:t>? </a:t>
            </a:r>
            <a:r>
              <a:rPr lang="en-US" sz="2800" dirty="0" err="1">
                <a:latin typeface=".VnTime" panose="020B7200000000000000" pitchFamily="34" charset="0"/>
              </a:rPr>
              <a:t>gi¶i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</a:rPr>
              <a:t>thÝch</a:t>
            </a:r>
            <a:r>
              <a:rPr lang="en-US" sz="2800" dirty="0">
                <a:latin typeface=".VnTime" panose="020B7200000000000000" pitchFamily="34" charset="0"/>
              </a:rPr>
              <a:t> t¹i </a:t>
            </a:r>
            <a:r>
              <a:rPr lang="en-US" sz="2800" dirty="0" err="1">
                <a:latin typeface=".VnTime" panose="020B7200000000000000" pitchFamily="34" charset="0"/>
              </a:rPr>
              <a:t>sao</a:t>
            </a:r>
            <a:r>
              <a:rPr lang="en-US" sz="2800" dirty="0"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0826" name="Line 201"/>
          <p:cNvSpPr>
            <a:spLocks noChangeShapeType="1"/>
          </p:cNvSpPr>
          <p:nvPr/>
        </p:nvSpPr>
        <p:spPr bwMode="auto">
          <a:xfrm>
            <a:off x="87630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7" name="Line 202"/>
          <p:cNvSpPr>
            <a:spLocks noChangeShapeType="1"/>
          </p:cNvSpPr>
          <p:nvPr/>
        </p:nvSpPr>
        <p:spPr bwMode="auto">
          <a:xfrm>
            <a:off x="838200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8" name="Line 203"/>
          <p:cNvSpPr>
            <a:spLocks noChangeShapeType="1"/>
          </p:cNvSpPr>
          <p:nvPr/>
        </p:nvSpPr>
        <p:spPr bwMode="auto">
          <a:xfrm>
            <a:off x="8763000" y="3505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Text Box 5"/>
          <p:cNvSpPr txBox="1">
            <a:spLocks noChangeArrowheads="1"/>
          </p:cNvSpPr>
          <p:nvPr/>
        </p:nvSpPr>
        <p:spPr bwMode="auto">
          <a:xfrm>
            <a:off x="1495566" y="5481637"/>
            <a:ext cx="10556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err="1">
                <a:solidFill>
                  <a:srgbClr val="0000FF"/>
                </a:solidFill>
              </a:rPr>
              <a:t>Dòng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một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chiều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tạo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ra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từ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trường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. Do </a:t>
            </a:r>
            <a:r>
              <a:rPr lang="en-US" sz="2400" i="1" dirty="0" err="1">
                <a:solidFill>
                  <a:srgbClr val="0000FF"/>
                </a:solidFill>
              </a:rPr>
              <a:t>đó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số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đường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sức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từ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xuyên</a:t>
            </a:r>
            <a:r>
              <a:rPr lang="en-US" sz="2400" i="1" dirty="0">
                <a:solidFill>
                  <a:srgbClr val="0000FF"/>
                </a:solidFill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</a:rPr>
              <a:t>tiết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diện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của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cuộn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thứ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cấp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. </a:t>
            </a:r>
            <a:r>
              <a:rPr lang="en-US" sz="2400" i="1" dirty="0" err="1">
                <a:solidFill>
                  <a:srgbClr val="0000FF"/>
                </a:solidFill>
              </a:rPr>
              <a:t>Kết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quả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trong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cuộn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thứ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cấp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có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dòng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cảm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ứng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58" grpId="0"/>
      <p:bldP spid="84168" grpId="0" build="allAtOnce" animBg="1"/>
      <p:bldP spid="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19459" name="Picture 4" descr="So do truyen tai 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reeform 5"/>
          <p:cNvSpPr>
            <a:spLocks/>
          </p:cNvSpPr>
          <p:nvPr/>
        </p:nvSpPr>
        <p:spPr bwMode="auto">
          <a:xfrm>
            <a:off x="3733800" y="3733801"/>
            <a:ext cx="3276600" cy="2295525"/>
          </a:xfrm>
          <a:custGeom>
            <a:avLst/>
            <a:gdLst>
              <a:gd name="T0" fmla="*/ 0 w 1638"/>
              <a:gd name="T1" fmla="*/ 2147483646 h 870"/>
              <a:gd name="T2" fmla="*/ 816299478 w 1638"/>
              <a:gd name="T3" fmla="*/ 2147483646 h 870"/>
              <a:gd name="T4" fmla="*/ 1176431424 w 1638"/>
              <a:gd name="T5" fmla="*/ 2147483646 h 870"/>
              <a:gd name="T6" fmla="*/ 1248456613 w 1638"/>
              <a:gd name="T7" fmla="*/ 2147483646 h 870"/>
              <a:gd name="T8" fmla="*/ 1344492199 w 1638"/>
              <a:gd name="T9" fmla="*/ 2147483646 h 870"/>
              <a:gd name="T10" fmla="*/ 1368500595 w 1638"/>
              <a:gd name="T11" fmla="*/ 2147483646 h 870"/>
              <a:gd name="T12" fmla="*/ 1464536181 w 1638"/>
              <a:gd name="T13" fmla="*/ 2147483646 h 870"/>
              <a:gd name="T14" fmla="*/ 2147483646 w 1638"/>
              <a:gd name="T15" fmla="*/ 2147483646 h 870"/>
              <a:gd name="T16" fmla="*/ 2147483646 w 1638"/>
              <a:gd name="T17" fmla="*/ 1670846684 h 870"/>
              <a:gd name="T18" fmla="*/ 2147483646 w 1638"/>
              <a:gd name="T19" fmla="*/ 1336678930 h 870"/>
              <a:gd name="T20" fmla="*/ 2147483646 w 1638"/>
              <a:gd name="T21" fmla="*/ 0 h 870"/>
              <a:gd name="T22" fmla="*/ 2147483646 w 1638"/>
              <a:gd name="T23" fmla="*/ 0 h 8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38" h="870">
                <a:moveTo>
                  <a:pt x="0" y="858"/>
                </a:moveTo>
                <a:cubicBezTo>
                  <a:pt x="88" y="867"/>
                  <a:pt x="88" y="870"/>
                  <a:pt x="204" y="858"/>
                </a:cubicBezTo>
                <a:cubicBezTo>
                  <a:pt x="238" y="855"/>
                  <a:pt x="263" y="832"/>
                  <a:pt x="294" y="822"/>
                </a:cubicBezTo>
                <a:cubicBezTo>
                  <a:pt x="300" y="816"/>
                  <a:pt x="305" y="808"/>
                  <a:pt x="312" y="804"/>
                </a:cubicBezTo>
                <a:cubicBezTo>
                  <a:pt x="319" y="800"/>
                  <a:pt x="330" y="803"/>
                  <a:pt x="336" y="798"/>
                </a:cubicBezTo>
                <a:cubicBezTo>
                  <a:pt x="341" y="794"/>
                  <a:pt x="338" y="784"/>
                  <a:pt x="342" y="780"/>
                </a:cubicBezTo>
                <a:cubicBezTo>
                  <a:pt x="348" y="774"/>
                  <a:pt x="360" y="774"/>
                  <a:pt x="366" y="768"/>
                </a:cubicBezTo>
                <a:lnTo>
                  <a:pt x="726" y="576"/>
                </a:lnTo>
                <a:lnTo>
                  <a:pt x="1014" y="240"/>
                </a:lnTo>
                <a:lnTo>
                  <a:pt x="1206" y="192"/>
                </a:lnTo>
                <a:lnTo>
                  <a:pt x="1398" y="0"/>
                </a:lnTo>
                <a:lnTo>
                  <a:pt x="1638" y="0"/>
                </a:lnTo>
              </a:path>
            </a:pathLst>
          </a:cu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7010400" y="2819401"/>
            <a:ext cx="1009650" cy="733425"/>
          </a:xfrm>
          <a:custGeom>
            <a:avLst/>
            <a:gdLst>
              <a:gd name="T0" fmla="*/ 0 w 636"/>
              <a:gd name="T1" fmla="*/ 1164312188 h 462"/>
              <a:gd name="T2" fmla="*/ 75604688 w 636"/>
              <a:gd name="T3" fmla="*/ 1149191250 h 462"/>
              <a:gd name="T4" fmla="*/ 90725625 w 636"/>
              <a:gd name="T5" fmla="*/ 1103828438 h 462"/>
              <a:gd name="T6" fmla="*/ 136088438 w 636"/>
              <a:gd name="T7" fmla="*/ 1058465625 h 462"/>
              <a:gd name="T8" fmla="*/ 362902500 w 636"/>
              <a:gd name="T9" fmla="*/ 952619063 h 462"/>
              <a:gd name="T10" fmla="*/ 756046875 w 636"/>
              <a:gd name="T11" fmla="*/ 483870000 h 462"/>
              <a:gd name="T12" fmla="*/ 756046875 w 636"/>
              <a:gd name="T13" fmla="*/ 362902500 h 462"/>
              <a:gd name="T14" fmla="*/ 1602819375 w 636"/>
              <a:gd name="T15" fmla="*/ 0 h 4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6" h="462">
                <a:moveTo>
                  <a:pt x="0" y="462"/>
                </a:moveTo>
                <a:cubicBezTo>
                  <a:pt x="10" y="460"/>
                  <a:pt x="22" y="462"/>
                  <a:pt x="30" y="456"/>
                </a:cubicBezTo>
                <a:cubicBezTo>
                  <a:pt x="35" y="452"/>
                  <a:pt x="32" y="443"/>
                  <a:pt x="36" y="438"/>
                </a:cubicBezTo>
                <a:cubicBezTo>
                  <a:pt x="41" y="431"/>
                  <a:pt x="47" y="425"/>
                  <a:pt x="54" y="420"/>
                </a:cubicBezTo>
                <a:cubicBezTo>
                  <a:pt x="81" y="402"/>
                  <a:pt x="121" y="401"/>
                  <a:pt x="144" y="378"/>
                </a:cubicBezTo>
                <a:lnTo>
                  <a:pt x="300" y="192"/>
                </a:lnTo>
                <a:lnTo>
                  <a:pt x="300" y="144"/>
                </a:lnTo>
                <a:lnTo>
                  <a:pt x="63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7391400" y="3810000"/>
            <a:ext cx="990600" cy="1676400"/>
          </a:xfrm>
          <a:custGeom>
            <a:avLst/>
            <a:gdLst>
              <a:gd name="T0" fmla="*/ 0 w 888"/>
              <a:gd name="T1" fmla="*/ 0 h 660"/>
              <a:gd name="T2" fmla="*/ 49703767 w 888"/>
              <a:gd name="T3" fmla="*/ 2147483646 h 660"/>
              <a:gd name="T4" fmla="*/ 89466780 w 888"/>
              <a:gd name="T5" fmla="*/ 2147483646 h 660"/>
              <a:gd name="T6" fmla="*/ 79526027 w 888"/>
              <a:gd name="T7" fmla="*/ 2147483646 h 660"/>
              <a:gd name="T8" fmla="*/ 119289041 w 888"/>
              <a:gd name="T9" fmla="*/ 2147483646 h 660"/>
              <a:gd name="T10" fmla="*/ 159052054 w 888"/>
              <a:gd name="T11" fmla="*/ 2147483646 h 660"/>
              <a:gd name="T12" fmla="*/ 218695287 w 888"/>
              <a:gd name="T13" fmla="*/ 2147483646 h 660"/>
              <a:gd name="T14" fmla="*/ 278339807 w 888"/>
              <a:gd name="T15" fmla="*/ 2147483646 h 660"/>
              <a:gd name="T16" fmla="*/ 457273368 w 888"/>
              <a:gd name="T17" fmla="*/ 2147483646 h 660"/>
              <a:gd name="T18" fmla="*/ 546740149 w 888"/>
              <a:gd name="T19" fmla="*/ 2147483646 h 660"/>
              <a:gd name="T20" fmla="*/ 656087149 w 888"/>
              <a:gd name="T21" fmla="*/ 2147483646 h 660"/>
              <a:gd name="T22" fmla="*/ 725672422 w 888"/>
              <a:gd name="T23" fmla="*/ 2147483646 h 660"/>
              <a:gd name="T24" fmla="*/ 745553929 w 888"/>
              <a:gd name="T25" fmla="*/ 2147483646 h 660"/>
              <a:gd name="T26" fmla="*/ 914546736 w 888"/>
              <a:gd name="T27" fmla="*/ 2147483646 h 660"/>
              <a:gd name="T28" fmla="*/ 1063656750 w 888"/>
              <a:gd name="T29" fmla="*/ 2147483646 h 660"/>
              <a:gd name="T30" fmla="*/ 1242590311 w 888"/>
              <a:gd name="T31" fmla="*/ 2147483646 h 660"/>
              <a:gd name="T32" fmla="*/ 1471226351 w 888"/>
              <a:gd name="T33" fmla="*/ 2147483646 h 6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8" h="660">
                <a:moveTo>
                  <a:pt x="0" y="0"/>
                </a:moveTo>
                <a:cubicBezTo>
                  <a:pt x="2" y="38"/>
                  <a:pt x="12" y="312"/>
                  <a:pt x="30" y="330"/>
                </a:cubicBezTo>
                <a:cubicBezTo>
                  <a:pt x="38" y="328"/>
                  <a:pt x="49" y="317"/>
                  <a:pt x="54" y="324"/>
                </a:cubicBezTo>
                <a:cubicBezTo>
                  <a:pt x="60" y="332"/>
                  <a:pt x="48" y="344"/>
                  <a:pt x="48" y="354"/>
                </a:cubicBezTo>
                <a:cubicBezTo>
                  <a:pt x="48" y="371"/>
                  <a:pt x="61" y="379"/>
                  <a:pt x="72" y="390"/>
                </a:cubicBezTo>
                <a:cubicBezTo>
                  <a:pt x="75" y="404"/>
                  <a:pt x="88" y="475"/>
                  <a:pt x="96" y="480"/>
                </a:cubicBezTo>
                <a:cubicBezTo>
                  <a:pt x="121" y="497"/>
                  <a:pt x="109" y="487"/>
                  <a:pt x="132" y="510"/>
                </a:cubicBezTo>
                <a:cubicBezTo>
                  <a:pt x="142" y="540"/>
                  <a:pt x="132" y="523"/>
                  <a:pt x="168" y="546"/>
                </a:cubicBezTo>
                <a:cubicBezTo>
                  <a:pt x="186" y="557"/>
                  <a:pt x="263" y="599"/>
                  <a:pt x="276" y="612"/>
                </a:cubicBezTo>
                <a:cubicBezTo>
                  <a:pt x="293" y="629"/>
                  <a:pt x="301" y="642"/>
                  <a:pt x="330" y="642"/>
                </a:cubicBezTo>
                <a:cubicBezTo>
                  <a:pt x="352" y="642"/>
                  <a:pt x="374" y="642"/>
                  <a:pt x="396" y="642"/>
                </a:cubicBezTo>
                <a:cubicBezTo>
                  <a:pt x="410" y="648"/>
                  <a:pt x="423" y="660"/>
                  <a:pt x="438" y="660"/>
                </a:cubicBezTo>
                <a:cubicBezTo>
                  <a:pt x="445" y="660"/>
                  <a:pt x="444" y="646"/>
                  <a:pt x="450" y="642"/>
                </a:cubicBezTo>
                <a:cubicBezTo>
                  <a:pt x="478" y="623"/>
                  <a:pt x="518" y="633"/>
                  <a:pt x="552" y="630"/>
                </a:cubicBezTo>
                <a:cubicBezTo>
                  <a:pt x="582" y="625"/>
                  <a:pt x="612" y="624"/>
                  <a:pt x="642" y="618"/>
                </a:cubicBezTo>
                <a:cubicBezTo>
                  <a:pt x="677" y="611"/>
                  <a:pt x="715" y="597"/>
                  <a:pt x="750" y="588"/>
                </a:cubicBezTo>
                <a:cubicBezTo>
                  <a:pt x="798" y="576"/>
                  <a:pt x="838" y="546"/>
                  <a:pt x="888" y="54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8763000" y="533400"/>
            <a:ext cx="1066800" cy="381000"/>
          </a:xfrm>
          <a:prstGeom prst="cloudCallout">
            <a:avLst>
              <a:gd name="adj1" fmla="val -54019"/>
              <a:gd name="adj2" fmla="val 29167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814192" y="45393"/>
            <a:ext cx="10563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III. LẮP ĐẶT MÁY BIẾN THẾ Ở HAI ĐẦU ĐƯỜNG DÂY TẢI ĐIỆN</a:t>
            </a:r>
            <a:endParaRPr lang="vi-VN" sz="2400" b="1" dirty="0"/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1676400" y="4038600"/>
            <a:ext cx="9144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NHÀ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MÁY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ĐIỆN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2590800" y="5029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25 000 V</a:t>
            </a: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2971800" y="41910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500 000 V</a:t>
            </a:r>
          </a:p>
        </p:txBody>
      </p: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6096000" y="2514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11 000 V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24516" y="6400800"/>
            <a:ext cx="15240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Tăng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471" name="Text Box 26"/>
          <p:cNvSpPr txBox="1">
            <a:spLocks noChangeArrowheads="1"/>
          </p:cNvSpPr>
          <p:nvPr/>
        </p:nvSpPr>
        <p:spPr bwMode="auto">
          <a:xfrm>
            <a:off x="7772400" y="4343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11 000 V</a:t>
            </a:r>
          </a:p>
        </p:txBody>
      </p:sp>
      <p:sp>
        <p:nvSpPr>
          <p:cNvPr id="19472" name="Text Box 29"/>
          <p:cNvSpPr txBox="1">
            <a:spLocks noChangeArrowheads="1"/>
          </p:cNvSpPr>
          <p:nvPr/>
        </p:nvSpPr>
        <p:spPr bwMode="auto">
          <a:xfrm>
            <a:off x="7239000" y="167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380 V</a:t>
            </a:r>
          </a:p>
        </p:txBody>
      </p:sp>
      <p:sp>
        <p:nvSpPr>
          <p:cNvPr id="19473" name="Text Box 30"/>
          <p:cNvSpPr txBox="1">
            <a:spLocks noChangeArrowheads="1"/>
          </p:cNvSpPr>
          <p:nvPr/>
        </p:nvSpPr>
        <p:spPr bwMode="auto">
          <a:xfrm>
            <a:off x="8839200" y="548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220 V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616365" y="565666"/>
            <a:ext cx="5197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</a:rPr>
              <a:t>Các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em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quan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sát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hình</a:t>
            </a:r>
            <a:r>
              <a:rPr lang="en-US" sz="2400" i="1" dirty="0">
                <a:solidFill>
                  <a:srgbClr val="0000FF"/>
                </a:solidFill>
              </a:rPr>
              <a:t> 37.2 </a:t>
            </a:r>
            <a:r>
              <a:rPr lang="en-US" sz="2400" i="1" dirty="0" err="1">
                <a:solidFill>
                  <a:srgbClr val="0000FF"/>
                </a:solidFill>
              </a:rPr>
              <a:t>và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cho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biết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biến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thế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nào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tăng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thế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biến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thế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nào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hạ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thế</a:t>
            </a:r>
            <a:r>
              <a:rPr lang="en-US" sz="2400" i="1" dirty="0">
                <a:solidFill>
                  <a:srgbClr val="0000FF"/>
                </a:solidFill>
              </a:rPr>
              <a:t>?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7543800" y="62484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7391400" y="37338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229600" y="25146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</p:spTree>
    <p:extLst>
      <p:ext uri="{BB962C8B-B14F-4D97-AF65-F5344CB8AC3E}">
        <p14:creationId xmlns:p14="http://schemas.microsoft.com/office/powerpoint/2010/main" val="16675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5" grpId="0" animBg="1"/>
      <p:bldP spid="31755" grpId="1" animBg="1"/>
      <p:bldP spid="31764" grpId="0" animBg="1"/>
      <p:bldP spid="47120" grpId="0"/>
      <p:bldP spid="31777" grpId="0" animBg="1"/>
      <p:bldP spid="31778" grpId="0" animBg="1"/>
      <p:bldP spid="317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31016" y="1207168"/>
            <a:ext cx="10865825" cy="5110035"/>
            <a:chOff x="931016" y="1207169"/>
            <a:chExt cx="10865825" cy="4434122"/>
          </a:xfrm>
        </p:grpSpPr>
        <p:sp>
          <p:nvSpPr>
            <p:cNvPr id="8" name="Rectangle 7"/>
            <p:cNvSpPr/>
            <p:nvPr/>
          </p:nvSpPr>
          <p:spPr>
            <a:xfrm>
              <a:off x="1179871" y="1207169"/>
              <a:ext cx="10368116" cy="3987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6354"/>
            <a:stretch/>
          </p:blipFill>
          <p:spPr>
            <a:xfrm>
              <a:off x="6530308" y="1356855"/>
              <a:ext cx="4884942" cy="3716590"/>
            </a:xfrm>
            <a:prstGeom prst="rect">
              <a:avLst/>
            </a:prstGeom>
          </p:spPr>
        </p:pic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931016" y="5240703"/>
              <a:ext cx="10865825" cy="40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9380" y="1327819"/>
              <a:ext cx="5096336" cy="3749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4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o do truyen tai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1473200"/>
            <a:ext cx="11251927" cy="529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2858558" y="152400"/>
            <a:ext cx="7823200" cy="990600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733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253442" y="278015"/>
            <a:ext cx="6428316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r>
              <a:rPr lang="en-US" sz="4000" b="1" dirty="0">
                <a:solidFill>
                  <a:srgbClr val="FF0000"/>
                </a:solidFill>
                <a:latin typeface="VNI-Thufap2" pitchFamily="2" charset="0"/>
              </a:rPr>
              <a:t> </a:t>
            </a:r>
            <a:endParaRPr lang="en-US" sz="4000" b="1" dirty="0">
              <a:solidFill>
                <a:srgbClr val="FF66FF"/>
              </a:solidFill>
              <a:latin typeface="VNI-Fato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267" y="1473201"/>
            <a:ext cx="5278830" cy="24701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1</a:t>
            </a:r>
          </a:p>
        </p:txBody>
      </p:sp>
      <p:sp>
        <p:nvSpPr>
          <p:cNvPr id="9" name="Rounded 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08408" y="1498600"/>
            <a:ext cx="5837786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2</a:t>
            </a:r>
          </a:p>
        </p:txBody>
      </p:sp>
      <p:sp>
        <p:nvSpPr>
          <p:cNvPr id="10" name="Rounded 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4267" y="4241800"/>
            <a:ext cx="5278830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>
                <a:latin typeface=".VnRevue" panose="020B7200000000000000" pitchFamily="34" charset="0"/>
              </a:rPr>
              <a:t>   3</a:t>
            </a:r>
          </a:p>
        </p:txBody>
      </p:sp>
      <p:sp>
        <p:nvSpPr>
          <p:cNvPr id="11" name="Rounded 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08408" y="4201584"/>
            <a:ext cx="5734547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4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4730802" y="179919"/>
            <a:ext cx="6428316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VNI-Fato" pitchFamily="2" charset="0"/>
              </a:rPr>
              <a:t>ĐẶT VẤN ĐỀ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10924674" y="757989"/>
            <a:ext cx="348915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35277" y="1249572"/>
            <a:ext cx="9011266" cy="5195778"/>
            <a:chOff x="2035277" y="1249572"/>
            <a:chExt cx="9011266" cy="5195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47444"/>
            <a:stretch/>
          </p:blipFill>
          <p:spPr>
            <a:xfrm>
              <a:off x="2035277" y="1249572"/>
              <a:ext cx="8760542" cy="5195778"/>
            </a:xfrm>
            <a:prstGeom prst="rect">
              <a:avLst/>
            </a:prstGeom>
          </p:spPr>
        </p:pic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286001" y="5983699"/>
              <a:ext cx="8760542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70385" y="1249572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BIẾN THẾ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7227" y="1065318"/>
            <a:ext cx="8309163" cy="5793955"/>
            <a:chOff x="2020531" y="1107720"/>
            <a:chExt cx="8309163" cy="5793955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809958" y="6440024"/>
              <a:ext cx="7519736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 ÁP: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531" y="1107720"/>
              <a:ext cx="7492180" cy="5288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5520" y="1335548"/>
            <a:ext cx="8683064" cy="5311277"/>
            <a:chOff x="2255520" y="1335548"/>
            <a:chExt cx="8683064" cy="5311277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255520" y="6185174"/>
              <a:ext cx="8683064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 ĐIỆN THOẠI: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220V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5V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2478" y="1335548"/>
              <a:ext cx="7860890" cy="4872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3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67708" y="1107720"/>
            <a:ext cx="7110662" cy="4909597"/>
            <a:chOff x="1367175" y="2028008"/>
            <a:chExt cx="4705386" cy="3705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367176" y="2028008"/>
              <a:ext cx="4705385" cy="3502122"/>
            </a:xfrm>
            <a:prstGeom prst="rect">
              <a:avLst/>
            </a:prstGeom>
          </p:spPr>
        </p:pic>
        <p:sp>
          <p:nvSpPr>
            <p:cNvPr id="20488" name="Text Box 4"/>
            <p:cNvSpPr txBox="1">
              <a:spLocks noChangeArrowheads="1"/>
            </p:cNvSpPr>
            <p:nvPr/>
          </p:nvSpPr>
          <p:spPr bwMode="auto">
            <a:xfrm>
              <a:off x="1367175" y="5358611"/>
              <a:ext cx="4705386" cy="3749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 HÀN: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</a:t>
              </a:r>
              <a:endPara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</p:spTree>
    <p:extLst>
      <p:ext uri="{BB962C8B-B14F-4D97-AF65-F5344CB8AC3E}">
        <p14:creationId xmlns:p14="http://schemas.microsoft.com/office/powerpoint/2010/main" val="6314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2755" y="1065318"/>
            <a:ext cx="10615737" cy="5804165"/>
            <a:chOff x="902755" y="1065318"/>
            <a:chExt cx="10615737" cy="58041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755" y="1065318"/>
              <a:ext cx="5584723" cy="5584723"/>
            </a:xfrm>
            <a:prstGeom prst="rect">
              <a:avLst/>
            </a:prstGeom>
          </p:spPr>
        </p:pic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3387213" y="5742270"/>
              <a:ext cx="2010697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 NUNG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5555" y="1249572"/>
              <a:ext cx="5542937" cy="5619911"/>
            </a:xfrm>
            <a:prstGeom prst="rect">
              <a:avLst/>
            </a:prstGeom>
          </p:spPr>
        </p:pic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2406316" y="6146524"/>
              <a:ext cx="8581232" cy="523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5368" y="1107720"/>
            <a:ext cx="7940844" cy="5474358"/>
            <a:chOff x="2045368" y="1107720"/>
            <a:chExt cx="7940844" cy="5474358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045368" y="5751095"/>
              <a:ext cx="7940844" cy="830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 ÁP CÁCH LY: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rung,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giật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nhiễu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940" t="5780" r="5192" b="1909"/>
            <a:stretch/>
          </p:blipFill>
          <p:spPr>
            <a:xfrm>
              <a:off x="2201778" y="1107720"/>
              <a:ext cx="7784433" cy="464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1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76633" y="1884072"/>
            <a:ext cx="109433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288890" y="162232"/>
            <a:ext cx="7329949" cy="1349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KHI SỬ DỤNG MÁY BIẾN THẾ</a:t>
            </a:r>
            <a:endParaRPr lang="en-US" sz="3600" b="1" kern="10" dirty="0">
              <a:ln w="12700">
                <a:solidFill>
                  <a:srgbClr val="FF1811"/>
                </a:solidFill>
                <a:round/>
                <a:headEnd/>
                <a:tailEnd/>
              </a:ln>
              <a:solidFill>
                <a:srgbClr val="12FA2E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06362" y="924081"/>
            <a:ext cx="11454580" cy="1229183"/>
          </a:xfrm>
          <a:prstGeom prst="round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C4: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220V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6V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3V.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4000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506362" y="2327186"/>
                <a:ext cx="3180735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𝟐𝟐𝟎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𝟒𝟎𝟎𝟎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00B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00B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62" y="2327186"/>
                <a:ext cx="3180735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3831" t="-1897" b="-3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687097" y="2153264"/>
            <a:ext cx="0" cy="4704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687097" y="2239372"/>
            <a:ext cx="806736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6V: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3V: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71632" y="4077550"/>
                <a:ext cx="1283685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2" y="4077550"/>
                <a:ext cx="1283685" cy="668068"/>
              </a:xfrm>
              <a:prstGeom prst="rect">
                <a:avLst/>
              </a:prstGeom>
              <a:blipFill rotWithShape="0">
                <a:blip r:embed="rId3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39851" y="4116809"/>
                <a:ext cx="2013693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 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1" y="4116809"/>
                <a:ext cx="2013693" cy="669863"/>
              </a:xfrm>
              <a:prstGeom prst="rect">
                <a:avLst/>
              </a:prstGeom>
              <a:blipFill>
                <a:blip r:embed="rId4"/>
                <a:stretch>
                  <a:fillRect l="-4545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153544" y="415452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109 (</a:t>
                </a:r>
                <a:r>
                  <a:rPr lang="en-US" sz="24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44" y="4154522"/>
                <a:ext cx="274139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333" t="-10667" r="-2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71631" y="5412286"/>
                <a:ext cx="1283685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1" y="5412286"/>
                <a:ext cx="1283685" cy="668068"/>
              </a:xfrm>
              <a:prstGeom prst="rect">
                <a:avLst/>
              </a:prstGeom>
              <a:blipFill rotWithShape="0">
                <a:blip r:embed="rId6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26805" y="5410491"/>
                <a:ext cx="2013693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 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5" y="5410491"/>
                <a:ext cx="2013693" cy="669863"/>
              </a:xfrm>
              <a:prstGeom prst="rect">
                <a:avLst/>
              </a:prstGeom>
              <a:blipFill rotWithShape="0">
                <a:blip r:embed="rId7"/>
                <a:stretch>
                  <a:fillRect l="-453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301687" y="5524233"/>
                <a:ext cx="2587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54 (</a:t>
                </a:r>
                <a:r>
                  <a:rPr lang="en-US" sz="24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87" y="5524233"/>
                <a:ext cx="258750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74" t="-10526" r="-28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Các bộ phận chính của máy biến thế gồm: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82007" y="3572434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6" y="4546667"/>
            <a:ext cx="9951933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giống nhau và nam châm điện.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9967836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giống nhau và nam châm vĩnh cửu.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9967836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khác nhau và một lõi sắt.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7" y="1737279"/>
            <a:ext cx="9967837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khác nhau và nam châm điện.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75808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9987" y="3572434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328" y="181547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994" y="37945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89" y="27446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35" y="4838675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744" y="1779182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273305" y="2248189"/>
            <a:ext cx="3100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273305" y="4140386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316935" y="5195525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466953" y="3181153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31217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Máy biến thế là thiết bị</a:t>
            </a:r>
            <a:r>
              <a:rPr lang="en-US" sz="2800" b="1" i="1" dirty="0"/>
              <a:t> </a:t>
            </a:r>
            <a:r>
              <a:rPr lang="en-US" sz="2800" b="1" i="1" dirty="0" err="1"/>
              <a:t>dùng</a:t>
            </a:r>
            <a:r>
              <a:rPr lang="en-US" sz="2800" b="1" i="1" dirty="0"/>
              <a:t> </a:t>
            </a:r>
            <a:r>
              <a:rPr lang="en-US" sz="2800" b="1" i="1" dirty="0" err="1"/>
              <a:t>để</a:t>
            </a:r>
            <a:r>
              <a:rPr lang="en-US" sz="2800" b="1" i="1" dirty="0"/>
              <a:t>: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6383592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đổi cường độ dòng điện không đổi.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đổi hiệu điện thế xoay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Giữ cường độ dòng điện không đổi.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8" y="1737279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Giữ hiệu điện thế không đổi</a:t>
            </a:r>
            <a:r>
              <a:rPr lang="vi-VN" sz="2400" i="1" dirty="0">
                <a:solidFill>
                  <a:srgbClr val="0070C0"/>
                </a:solidFill>
              </a:rPr>
              <a:t>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3591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744" y="1761010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12" y="260325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31" y="17372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31" y="362036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4" y="456073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539699" y="2783872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539699" y="193172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539700" y="474167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547355" y="3754318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36957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9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4100" name="WordArt 20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8438" name="Text Box 28"/>
          <p:cNvSpPr txBox="1">
            <a:spLocks noChangeArrowheads="1"/>
          </p:cNvSpPr>
          <p:nvPr/>
        </p:nvSpPr>
        <p:spPr bwMode="auto">
          <a:xfrm>
            <a:off x="4248152" y="647700"/>
            <a:ext cx="73089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7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208536" y="2039112"/>
            <a:ext cx="1006278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Khi số đường sức từ xuyên qua tiết diện cuộn dây biến thiên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08536" y="4246000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6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2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Chọn phát biểu đúng</a:t>
            </a:r>
            <a:r>
              <a:rPr lang="en-US" sz="2800" b="1" i="1" dirty="0"/>
              <a:t>: 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99432" y="4568061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362997" y="5791614"/>
            <a:ext cx="9951933" cy="633413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Máy biến thế gồm một cuộn dây và một lõi sắt.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399377" y="4465843"/>
            <a:ext cx="10355088" cy="927402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b="1" i="1" dirty="0">
                <a:solidFill>
                  <a:schemeClr val="bg1"/>
                </a:solidFill>
              </a:rPr>
              <a:t>Không thể dùng dòng điện xoay chiều để chạy máy biến thế mà 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d</a:t>
            </a:r>
            <a:r>
              <a:rPr lang="vi-VN" sz="2400" b="1" i="1" dirty="0">
                <a:solidFill>
                  <a:schemeClr val="bg1"/>
                </a:solidFill>
              </a:rPr>
              <a:t>ùng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vi-VN" sz="2400" b="1" i="1" dirty="0">
                <a:solidFill>
                  <a:schemeClr val="bg1"/>
                </a:solidFill>
              </a:rPr>
              <a:t>dòng điện một chiều để chạy máy biến </a:t>
            </a:r>
            <a:r>
              <a:rPr lang="vi-VN" sz="2400" b="1" i="1" dirty="0" err="1">
                <a:solidFill>
                  <a:schemeClr val="bg1"/>
                </a:solidFill>
              </a:rPr>
              <a:t>thế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375233" y="3492724"/>
            <a:ext cx="10261208" cy="609600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Máy biến thế có thể chạy bằng dòng điện một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421877" y="1534542"/>
            <a:ext cx="10332588" cy="1581315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Khi đưa một hiệu điện thế xoay chiều vào hai đầu cuộn dây sơ cấp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just"/>
            <a:r>
              <a:rPr lang="vi-VN" sz="2400" b="1" i="1" dirty="0">
                <a:solidFill>
                  <a:schemeClr val="bg1"/>
                </a:solidFill>
              </a:rPr>
              <a:t> của một máy biến thế thì ở cuộn dây thứ cấp xuất hiện một hiệu điện 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just"/>
            <a:r>
              <a:rPr lang="vi-VN" sz="2400" b="1" i="1" dirty="0">
                <a:solidFill>
                  <a:schemeClr val="bg1"/>
                </a:solidFill>
              </a:rPr>
              <a:t>thế xoay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2997" y="1609262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4316" y="4420126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0" y="341652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4" y="44797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182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570736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48138" y="5893246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344" y="3514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210806" y="4054879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264271" y="538858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290483" y="640605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264271" y="3018432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6115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70644" y="953469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Máy biến thế có cuộn dây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82007" y="3572434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5440082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Lấy điện ra là cuộn sơ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Lấy</a:t>
            </a:r>
            <a:r>
              <a:rPr lang="vi-VN" sz="2400" b="1" i="1" dirty="0">
                <a:solidFill>
                  <a:schemeClr val="bg1"/>
                </a:solidFill>
              </a:rPr>
              <a:t> điện vào là cuộn thứ cấp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Đưa điện vào là cuộn </a:t>
            </a:r>
            <a:r>
              <a:rPr lang="en-US" sz="2400" b="1" i="1" dirty="0" err="1">
                <a:solidFill>
                  <a:schemeClr val="bg1"/>
                </a:solidFill>
              </a:rPr>
              <a:t>thứ</a:t>
            </a:r>
            <a:r>
              <a:rPr lang="vi-VN" sz="2400" b="1" i="1" dirty="0">
                <a:solidFill>
                  <a:schemeClr val="bg1"/>
                </a:solidFill>
              </a:rPr>
              <a:t>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8" y="1737279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Đưa điện vào là cuộn sơ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1779481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9987" y="3572434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60" y="2630560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9" y="356653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39" y="164345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82" y="457211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7964821" y="2691463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7966577" y="3610191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925406" y="4697093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964821" y="1824401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499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760728"/>
            <a:ext cx="9846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 i="1" dirty="0"/>
              <a:t>Nếu đặt vào hai đầu cuộn dây sơ cấp của máy biến thế một hiệu điện thế xoay chiều thì từ trường trong lõi </a:t>
            </a:r>
            <a:r>
              <a:rPr lang="vi-VN" sz="2400" b="1" i="1" dirty="0" err="1"/>
              <a:t>sắt</a:t>
            </a:r>
            <a:r>
              <a:rPr lang="vi-VN" sz="2400" b="1" i="1" dirty="0"/>
              <a:t> </a:t>
            </a:r>
            <a:r>
              <a:rPr lang="vi-VN" sz="2400" b="1" i="1" dirty="0" err="1"/>
              <a:t>là</a:t>
            </a:r>
            <a:r>
              <a:rPr lang="vi-VN" sz="2400" b="1" i="1" dirty="0"/>
              <a:t> </a:t>
            </a:r>
            <a:r>
              <a:rPr lang="vi-VN" sz="2400" b="1" i="1" dirty="0" err="1"/>
              <a:t>từ</a:t>
            </a:r>
            <a:r>
              <a:rPr lang="vi-VN" sz="2400" b="1" i="1" dirty="0"/>
              <a:t> </a:t>
            </a:r>
            <a:r>
              <a:rPr lang="vi-VN" sz="2400" b="1" i="1" dirty="0" err="1"/>
              <a:t>trường</a:t>
            </a:r>
            <a:r>
              <a:rPr lang="vi-VN" sz="2400" b="1" i="1" dirty="0"/>
              <a:t>:</a:t>
            </a:r>
            <a:endParaRPr lang="en-US" altLang="vi-VN" sz="24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761441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3219285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Không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biến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thiên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3219284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</a:t>
            </a:r>
            <a:r>
              <a:rPr lang="en-US" sz="2400" b="1" i="1" dirty="0" err="1">
                <a:solidFill>
                  <a:schemeClr val="bg1"/>
                </a:solidFill>
              </a:rPr>
              <a:t>thiên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3219284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Luôn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tăng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05250" y="1811141"/>
            <a:ext cx="323519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Luôn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giảm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3591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172" y="186260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8" y="2636513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80" y="1771007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8" y="359456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31" y="4571486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376644" y="2746206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392693" y="186260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5376645" y="4704011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384300" y="3716652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0737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3014" y="31845"/>
            <a:ext cx="3261815" cy="2256430"/>
            <a:chOff x="736978" y="-9099"/>
            <a:chExt cx="3261815" cy="2256430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78" y="113731"/>
              <a:ext cx="3124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6978" y="-9099"/>
              <a:ext cx="32618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Có thể em chưa biết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33014" y="2767955"/>
            <a:ext cx="364043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 Do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toả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55" y="154675"/>
            <a:ext cx="6607278" cy="6135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3981" y="6290003"/>
            <a:ext cx="1836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37.3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972298" y="2169177"/>
            <a:ext cx="8580948" cy="25146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-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vµ ®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äc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cã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thÓ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em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chư­a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biÕt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SGK.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Lµm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bµi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tËp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SBT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Đọc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trước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bài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39: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Tổng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kết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chương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II: ĐIỆN TỪ HỌC</a:t>
            </a:r>
          </a:p>
        </p:txBody>
      </p:sp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2143432" y="0"/>
            <a:ext cx="8003458" cy="18303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HƯỚNG DẪN VỀ NHÀ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123898" y="4800600"/>
            <a:ext cx="3971498" cy="1579302"/>
            <a:chOff x="4130" y="2318"/>
            <a:chExt cx="2835" cy="162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30" y="2618"/>
              <a:ext cx="2835" cy="1186"/>
            </a:xfrm>
            <a:custGeom>
              <a:avLst/>
              <a:gdLst>
                <a:gd name="T0" fmla="*/ 2726 w 2835"/>
                <a:gd name="T1" fmla="*/ 335 h 1186"/>
                <a:gd name="T2" fmla="*/ 2549 w 2835"/>
                <a:gd name="T3" fmla="*/ 397 h 1186"/>
                <a:gd name="T4" fmla="*/ 2368 w 2835"/>
                <a:gd name="T5" fmla="*/ 459 h 1186"/>
                <a:gd name="T6" fmla="*/ 2185 w 2835"/>
                <a:gd name="T7" fmla="*/ 515 h 1186"/>
                <a:gd name="T8" fmla="*/ 2008 w 2835"/>
                <a:gd name="T9" fmla="*/ 567 h 1186"/>
                <a:gd name="T10" fmla="*/ 1840 w 2835"/>
                <a:gd name="T11" fmla="*/ 609 h 1186"/>
                <a:gd name="T12" fmla="*/ 1688 w 2835"/>
                <a:gd name="T13" fmla="*/ 645 h 1186"/>
                <a:gd name="T14" fmla="*/ 1556 w 2835"/>
                <a:gd name="T15" fmla="*/ 662 h 1186"/>
                <a:gd name="T16" fmla="*/ 1452 w 2835"/>
                <a:gd name="T17" fmla="*/ 669 h 1186"/>
                <a:gd name="T18" fmla="*/ 1377 w 2835"/>
                <a:gd name="T19" fmla="*/ 658 h 1186"/>
                <a:gd name="T20" fmla="*/ 1343 w 2835"/>
                <a:gd name="T21" fmla="*/ 630 h 1186"/>
                <a:gd name="T22" fmla="*/ 1327 w 2835"/>
                <a:gd name="T23" fmla="*/ 527 h 1186"/>
                <a:gd name="T24" fmla="*/ 1347 w 2835"/>
                <a:gd name="T25" fmla="*/ 424 h 1186"/>
                <a:gd name="T26" fmla="*/ 1318 w 2835"/>
                <a:gd name="T27" fmla="*/ 320 h 1186"/>
                <a:gd name="T28" fmla="*/ 1249 w 2835"/>
                <a:gd name="T29" fmla="*/ 227 h 1186"/>
                <a:gd name="T30" fmla="*/ 1182 w 2835"/>
                <a:gd name="T31" fmla="*/ 126 h 1186"/>
                <a:gd name="T32" fmla="*/ 1104 w 2835"/>
                <a:gd name="T33" fmla="*/ 40 h 1186"/>
                <a:gd name="T34" fmla="*/ 1001 w 2835"/>
                <a:gd name="T35" fmla="*/ 0 h 1186"/>
                <a:gd name="T36" fmla="*/ 861 w 2835"/>
                <a:gd name="T37" fmla="*/ 26 h 1186"/>
                <a:gd name="T38" fmla="*/ 704 w 2835"/>
                <a:gd name="T39" fmla="*/ 79 h 1186"/>
                <a:gd name="T40" fmla="*/ 595 w 2835"/>
                <a:gd name="T41" fmla="*/ 126 h 1186"/>
                <a:gd name="T42" fmla="*/ 509 w 2835"/>
                <a:gd name="T43" fmla="*/ 170 h 1186"/>
                <a:gd name="T44" fmla="*/ 413 w 2835"/>
                <a:gd name="T45" fmla="*/ 214 h 1186"/>
                <a:gd name="T46" fmla="*/ 276 w 2835"/>
                <a:gd name="T47" fmla="*/ 267 h 1186"/>
                <a:gd name="T48" fmla="*/ 69 w 2835"/>
                <a:gd name="T49" fmla="*/ 825 h 1186"/>
                <a:gd name="T50" fmla="*/ 250 w 2835"/>
                <a:gd name="T51" fmla="*/ 757 h 1186"/>
                <a:gd name="T52" fmla="*/ 400 w 2835"/>
                <a:gd name="T53" fmla="*/ 698 h 1186"/>
                <a:gd name="T54" fmla="*/ 538 w 2835"/>
                <a:gd name="T55" fmla="*/ 654 h 1186"/>
                <a:gd name="T56" fmla="*/ 670 w 2835"/>
                <a:gd name="T57" fmla="*/ 609 h 1186"/>
                <a:gd name="T58" fmla="*/ 818 w 2835"/>
                <a:gd name="T59" fmla="*/ 573 h 1186"/>
                <a:gd name="T60" fmla="*/ 791 w 2835"/>
                <a:gd name="T61" fmla="*/ 812 h 1186"/>
                <a:gd name="T62" fmla="*/ 784 w 2835"/>
                <a:gd name="T63" fmla="*/ 959 h 1186"/>
                <a:gd name="T64" fmla="*/ 832 w 2835"/>
                <a:gd name="T65" fmla="*/ 1052 h 1186"/>
                <a:gd name="T66" fmla="*/ 910 w 2835"/>
                <a:gd name="T67" fmla="*/ 1125 h 1186"/>
                <a:gd name="T68" fmla="*/ 1014 w 2835"/>
                <a:gd name="T69" fmla="*/ 1171 h 1186"/>
                <a:gd name="T70" fmla="*/ 1126 w 2835"/>
                <a:gd name="T71" fmla="*/ 1186 h 1186"/>
                <a:gd name="T72" fmla="*/ 1231 w 2835"/>
                <a:gd name="T73" fmla="*/ 1171 h 1186"/>
                <a:gd name="T74" fmla="*/ 1328 w 2835"/>
                <a:gd name="T75" fmla="*/ 1157 h 1186"/>
                <a:gd name="T76" fmla="*/ 1436 w 2835"/>
                <a:gd name="T77" fmla="*/ 1145 h 1186"/>
                <a:gd name="T78" fmla="*/ 1557 w 2835"/>
                <a:gd name="T79" fmla="*/ 1127 h 1186"/>
                <a:gd name="T80" fmla="*/ 1688 w 2835"/>
                <a:gd name="T81" fmla="*/ 1107 h 1186"/>
                <a:gd name="T82" fmla="*/ 1829 w 2835"/>
                <a:gd name="T83" fmla="*/ 1082 h 1186"/>
                <a:gd name="T84" fmla="*/ 1971 w 2835"/>
                <a:gd name="T85" fmla="*/ 1053 h 1186"/>
                <a:gd name="T86" fmla="*/ 2118 w 2835"/>
                <a:gd name="T87" fmla="*/ 1021 h 1186"/>
                <a:gd name="T88" fmla="*/ 2269 w 2835"/>
                <a:gd name="T89" fmla="*/ 981 h 1186"/>
                <a:gd name="T90" fmla="*/ 2418 w 2835"/>
                <a:gd name="T91" fmla="*/ 935 h 1186"/>
                <a:gd name="T92" fmla="*/ 2568 w 2835"/>
                <a:gd name="T93" fmla="*/ 884 h 1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5"/>
                <a:gd name="T142" fmla="*/ 0 h 1186"/>
                <a:gd name="T143" fmla="*/ 2835 w 2835"/>
                <a:gd name="T144" fmla="*/ 1186 h 11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5" h="1186">
                  <a:moveTo>
                    <a:pt x="2835" y="293"/>
                  </a:moveTo>
                  <a:lnTo>
                    <a:pt x="2782" y="312"/>
                  </a:lnTo>
                  <a:lnTo>
                    <a:pt x="2726" y="335"/>
                  </a:lnTo>
                  <a:lnTo>
                    <a:pt x="2668" y="355"/>
                  </a:lnTo>
                  <a:lnTo>
                    <a:pt x="2609" y="377"/>
                  </a:lnTo>
                  <a:lnTo>
                    <a:pt x="2549" y="397"/>
                  </a:lnTo>
                  <a:lnTo>
                    <a:pt x="2490" y="417"/>
                  </a:lnTo>
                  <a:lnTo>
                    <a:pt x="2430" y="440"/>
                  </a:lnTo>
                  <a:lnTo>
                    <a:pt x="2368" y="459"/>
                  </a:lnTo>
                  <a:lnTo>
                    <a:pt x="2307" y="478"/>
                  </a:lnTo>
                  <a:lnTo>
                    <a:pt x="2247" y="498"/>
                  </a:lnTo>
                  <a:lnTo>
                    <a:pt x="2185" y="515"/>
                  </a:lnTo>
                  <a:lnTo>
                    <a:pt x="2125" y="534"/>
                  </a:lnTo>
                  <a:lnTo>
                    <a:pt x="2067" y="553"/>
                  </a:lnTo>
                  <a:lnTo>
                    <a:pt x="2008" y="567"/>
                  </a:lnTo>
                  <a:lnTo>
                    <a:pt x="1952" y="583"/>
                  </a:lnTo>
                  <a:lnTo>
                    <a:pt x="1895" y="596"/>
                  </a:lnTo>
                  <a:lnTo>
                    <a:pt x="1840" y="609"/>
                  </a:lnTo>
                  <a:lnTo>
                    <a:pt x="1788" y="622"/>
                  </a:lnTo>
                  <a:lnTo>
                    <a:pt x="1737" y="635"/>
                  </a:lnTo>
                  <a:lnTo>
                    <a:pt x="1688" y="645"/>
                  </a:lnTo>
                  <a:lnTo>
                    <a:pt x="1640" y="654"/>
                  </a:lnTo>
                  <a:lnTo>
                    <a:pt x="1597" y="658"/>
                  </a:lnTo>
                  <a:lnTo>
                    <a:pt x="1556" y="662"/>
                  </a:lnTo>
                  <a:lnTo>
                    <a:pt x="1520" y="668"/>
                  </a:lnTo>
                  <a:lnTo>
                    <a:pt x="1485" y="669"/>
                  </a:lnTo>
                  <a:lnTo>
                    <a:pt x="1452" y="669"/>
                  </a:lnTo>
                  <a:lnTo>
                    <a:pt x="1423" y="668"/>
                  </a:lnTo>
                  <a:lnTo>
                    <a:pt x="1399" y="662"/>
                  </a:lnTo>
                  <a:lnTo>
                    <a:pt x="1377" y="658"/>
                  </a:lnTo>
                  <a:lnTo>
                    <a:pt x="1363" y="654"/>
                  </a:lnTo>
                  <a:lnTo>
                    <a:pt x="1348" y="641"/>
                  </a:lnTo>
                  <a:lnTo>
                    <a:pt x="1343" y="630"/>
                  </a:lnTo>
                  <a:lnTo>
                    <a:pt x="1328" y="593"/>
                  </a:lnTo>
                  <a:lnTo>
                    <a:pt x="1321" y="561"/>
                  </a:lnTo>
                  <a:lnTo>
                    <a:pt x="1327" y="527"/>
                  </a:lnTo>
                  <a:lnTo>
                    <a:pt x="1333" y="493"/>
                  </a:lnTo>
                  <a:lnTo>
                    <a:pt x="1341" y="460"/>
                  </a:lnTo>
                  <a:lnTo>
                    <a:pt x="1347" y="424"/>
                  </a:lnTo>
                  <a:lnTo>
                    <a:pt x="1348" y="387"/>
                  </a:lnTo>
                  <a:lnTo>
                    <a:pt x="1343" y="349"/>
                  </a:lnTo>
                  <a:lnTo>
                    <a:pt x="1318" y="320"/>
                  </a:lnTo>
                  <a:lnTo>
                    <a:pt x="1295" y="293"/>
                  </a:lnTo>
                  <a:lnTo>
                    <a:pt x="1271" y="263"/>
                  </a:lnTo>
                  <a:lnTo>
                    <a:pt x="1249" y="227"/>
                  </a:lnTo>
                  <a:lnTo>
                    <a:pt x="1228" y="192"/>
                  </a:lnTo>
                  <a:lnTo>
                    <a:pt x="1206" y="159"/>
                  </a:lnTo>
                  <a:lnTo>
                    <a:pt x="1182" y="126"/>
                  </a:lnTo>
                  <a:lnTo>
                    <a:pt x="1157" y="94"/>
                  </a:lnTo>
                  <a:lnTo>
                    <a:pt x="1131" y="66"/>
                  </a:lnTo>
                  <a:lnTo>
                    <a:pt x="1104" y="40"/>
                  </a:lnTo>
                  <a:lnTo>
                    <a:pt x="1071" y="20"/>
                  </a:lnTo>
                  <a:lnTo>
                    <a:pt x="1039" y="7"/>
                  </a:lnTo>
                  <a:lnTo>
                    <a:pt x="1001" y="0"/>
                  </a:lnTo>
                  <a:lnTo>
                    <a:pt x="959" y="0"/>
                  </a:lnTo>
                  <a:lnTo>
                    <a:pt x="913" y="9"/>
                  </a:lnTo>
                  <a:lnTo>
                    <a:pt x="861" y="26"/>
                  </a:lnTo>
                  <a:lnTo>
                    <a:pt x="802" y="45"/>
                  </a:lnTo>
                  <a:lnTo>
                    <a:pt x="750" y="64"/>
                  </a:lnTo>
                  <a:lnTo>
                    <a:pt x="704" y="79"/>
                  </a:lnTo>
                  <a:lnTo>
                    <a:pt x="663" y="94"/>
                  </a:lnTo>
                  <a:lnTo>
                    <a:pt x="628" y="110"/>
                  </a:lnTo>
                  <a:lnTo>
                    <a:pt x="595" y="126"/>
                  </a:lnTo>
                  <a:lnTo>
                    <a:pt x="565" y="140"/>
                  </a:lnTo>
                  <a:lnTo>
                    <a:pt x="538" y="154"/>
                  </a:lnTo>
                  <a:lnTo>
                    <a:pt x="509" y="170"/>
                  </a:lnTo>
                  <a:lnTo>
                    <a:pt x="479" y="183"/>
                  </a:lnTo>
                  <a:lnTo>
                    <a:pt x="447" y="199"/>
                  </a:lnTo>
                  <a:lnTo>
                    <a:pt x="413" y="214"/>
                  </a:lnTo>
                  <a:lnTo>
                    <a:pt x="372" y="229"/>
                  </a:lnTo>
                  <a:lnTo>
                    <a:pt x="329" y="248"/>
                  </a:lnTo>
                  <a:lnTo>
                    <a:pt x="276" y="267"/>
                  </a:lnTo>
                  <a:lnTo>
                    <a:pt x="217" y="284"/>
                  </a:lnTo>
                  <a:lnTo>
                    <a:pt x="0" y="848"/>
                  </a:lnTo>
                  <a:lnTo>
                    <a:pt x="69" y="825"/>
                  </a:lnTo>
                  <a:lnTo>
                    <a:pt x="132" y="799"/>
                  </a:lnTo>
                  <a:lnTo>
                    <a:pt x="194" y="776"/>
                  </a:lnTo>
                  <a:lnTo>
                    <a:pt x="250" y="757"/>
                  </a:lnTo>
                  <a:lnTo>
                    <a:pt x="303" y="737"/>
                  </a:lnTo>
                  <a:lnTo>
                    <a:pt x="352" y="716"/>
                  </a:lnTo>
                  <a:lnTo>
                    <a:pt x="400" y="698"/>
                  </a:lnTo>
                  <a:lnTo>
                    <a:pt x="447" y="682"/>
                  </a:lnTo>
                  <a:lnTo>
                    <a:pt x="492" y="668"/>
                  </a:lnTo>
                  <a:lnTo>
                    <a:pt x="538" y="654"/>
                  </a:lnTo>
                  <a:lnTo>
                    <a:pt x="581" y="636"/>
                  </a:lnTo>
                  <a:lnTo>
                    <a:pt x="625" y="622"/>
                  </a:lnTo>
                  <a:lnTo>
                    <a:pt x="670" y="609"/>
                  </a:lnTo>
                  <a:lnTo>
                    <a:pt x="717" y="597"/>
                  </a:lnTo>
                  <a:lnTo>
                    <a:pt x="765" y="584"/>
                  </a:lnTo>
                  <a:lnTo>
                    <a:pt x="818" y="573"/>
                  </a:lnTo>
                  <a:lnTo>
                    <a:pt x="819" y="649"/>
                  </a:lnTo>
                  <a:lnTo>
                    <a:pt x="809" y="731"/>
                  </a:lnTo>
                  <a:lnTo>
                    <a:pt x="791" y="812"/>
                  </a:lnTo>
                  <a:lnTo>
                    <a:pt x="779" y="894"/>
                  </a:lnTo>
                  <a:lnTo>
                    <a:pt x="781" y="929"/>
                  </a:lnTo>
                  <a:lnTo>
                    <a:pt x="784" y="959"/>
                  </a:lnTo>
                  <a:lnTo>
                    <a:pt x="798" y="993"/>
                  </a:lnTo>
                  <a:lnTo>
                    <a:pt x="814" y="1023"/>
                  </a:lnTo>
                  <a:lnTo>
                    <a:pt x="832" y="1052"/>
                  </a:lnTo>
                  <a:lnTo>
                    <a:pt x="854" y="1078"/>
                  </a:lnTo>
                  <a:lnTo>
                    <a:pt x="881" y="1102"/>
                  </a:lnTo>
                  <a:lnTo>
                    <a:pt x="910" y="1125"/>
                  </a:lnTo>
                  <a:lnTo>
                    <a:pt x="943" y="1144"/>
                  </a:lnTo>
                  <a:lnTo>
                    <a:pt x="976" y="1160"/>
                  </a:lnTo>
                  <a:lnTo>
                    <a:pt x="1014" y="1171"/>
                  </a:lnTo>
                  <a:lnTo>
                    <a:pt x="1051" y="1182"/>
                  </a:lnTo>
                  <a:lnTo>
                    <a:pt x="1087" y="1186"/>
                  </a:lnTo>
                  <a:lnTo>
                    <a:pt x="1126" y="1186"/>
                  </a:lnTo>
                  <a:lnTo>
                    <a:pt x="1163" y="1184"/>
                  </a:lnTo>
                  <a:lnTo>
                    <a:pt x="1202" y="1176"/>
                  </a:lnTo>
                  <a:lnTo>
                    <a:pt x="1231" y="1171"/>
                  </a:lnTo>
                  <a:lnTo>
                    <a:pt x="1261" y="1167"/>
                  </a:lnTo>
                  <a:lnTo>
                    <a:pt x="1294" y="1163"/>
                  </a:lnTo>
                  <a:lnTo>
                    <a:pt x="1328" y="1157"/>
                  </a:lnTo>
                  <a:lnTo>
                    <a:pt x="1363" y="1154"/>
                  </a:lnTo>
                  <a:lnTo>
                    <a:pt x="1399" y="1148"/>
                  </a:lnTo>
                  <a:lnTo>
                    <a:pt x="1436" y="1145"/>
                  </a:lnTo>
                  <a:lnTo>
                    <a:pt x="1475" y="1140"/>
                  </a:lnTo>
                  <a:lnTo>
                    <a:pt x="1517" y="1134"/>
                  </a:lnTo>
                  <a:lnTo>
                    <a:pt x="1557" y="1127"/>
                  </a:lnTo>
                  <a:lnTo>
                    <a:pt x="1602" y="1121"/>
                  </a:lnTo>
                  <a:lnTo>
                    <a:pt x="1645" y="1114"/>
                  </a:lnTo>
                  <a:lnTo>
                    <a:pt x="1688" y="1107"/>
                  </a:lnTo>
                  <a:lnTo>
                    <a:pt x="1734" y="1099"/>
                  </a:lnTo>
                  <a:lnTo>
                    <a:pt x="1780" y="1091"/>
                  </a:lnTo>
                  <a:lnTo>
                    <a:pt x="1829" y="1082"/>
                  </a:lnTo>
                  <a:lnTo>
                    <a:pt x="1875" y="1073"/>
                  </a:lnTo>
                  <a:lnTo>
                    <a:pt x="1924" y="1063"/>
                  </a:lnTo>
                  <a:lnTo>
                    <a:pt x="1971" y="1053"/>
                  </a:lnTo>
                  <a:lnTo>
                    <a:pt x="2021" y="1044"/>
                  </a:lnTo>
                  <a:lnTo>
                    <a:pt x="2070" y="1034"/>
                  </a:lnTo>
                  <a:lnTo>
                    <a:pt x="2118" y="1021"/>
                  </a:lnTo>
                  <a:lnTo>
                    <a:pt x="2168" y="1008"/>
                  </a:lnTo>
                  <a:lnTo>
                    <a:pt x="2218" y="994"/>
                  </a:lnTo>
                  <a:lnTo>
                    <a:pt x="2269" y="981"/>
                  </a:lnTo>
                  <a:lnTo>
                    <a:pt x="2319" y="967"/>
                  </a:lnTo>
                  <a:lnTo>
                    <a:pt x="2368" y="951"/>
                  </a:lnTo>
                  <a:lnTo>
                    <a:pt x="2418" y="935"/>
                  </a:lnTo>
                  <a:lnTo>
                    <a:pt x="2468" y="922"/>
                  </a:lnTo>
                  <a:lnTo>
                    <a:pt x="2517" y="900"/>
                  </a:lnTo>
                  <a:lnTo>
                    <a:pt x="2568" y="884"/>
                  </a:lnTo>
                  <a:lnTo>
                    <a:pt x="2616" y="864"/>
                  </a:lnTo>
                  <a:lnTo>
                    <a:pt x="2835" y="29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877 w 975"/>
                <a:gd name="T3" fmla="*/ 23 h 1105"/>
                <a:gd name="T4" fmla="*/ 785 w 975"/>
                <a:gd name="T5" fmla="*/ 56 h 1105"/>
                <a:gd name="T6" fmla="*/ 690 w 975"/>
                <a:gd name="T7" fmla="*/ 102 h 1105"/>
                <a:gd name="T8" fmla="*/ 601 w 975"/>
                <a:gd name="T9" fmla="*/ 153 h 1105"/>
                <a:gd name="T10" fmla="*/ 516 w 975"/>
                <a:gd name="T11" fmla="*/ 212 h 1105"/>
                <a:gd name="T12" fmla="*/ 436 w 975"/>
                <a:gd name="T13" fmla="*/ 283 h 1105"/>
                <a:gd name="T14" fmla="*/ 359 w 975"/>
                <a:gd name="T15" fmla="*/ 355 h 1105"/>
                <a:gd name="T16" fmla="*/ 290 w 975"/>
                <a:gd name="T17" fmla="*/ 431 h 1105"/>
                <a:gd name="T18" fmla="*/ 226 w 975"/>
                <a:gd name="T19" fmla="*/ 512 h 1105"/>
                <a:gd name="T20" fmla="*/ 170 w 975"/>
                <a:gd name="T21" fmla="*/ 597 h 1105"/>
                <a:gd name="T22" fmla="*/ 118 w 975"/>
                <a:gd name="T23" fmla="*/ 684 h 1105"/>
                <a:gd name="T24" fmla="*/ 78 w 975"/>
                <a:gd name="T25" fmla="*/ 772 h 1105"/>
                <a:gd name="T26" fmla="*/ 43 w 975"/>
                <a:gd name="T27" fmla="*/ 857 h 1105"/>
                <a:gd name="T28" fmla="*/ 19 w 975"/>
                <a:gd name="T29" fmla="*/ 945 h 1105"/>
                <a:gd name="T30" fmla="*/ 4 w 975"/>
                <a:gd name="T31" fmla="*/ 1026 h 1105"/>
                <a:gd name="T32" fmla="*/ 0 w 975"/>
                <a:gd name="T33" fmla="*/ 1105 h 1105"/>
                <a:gd name="T34" fmla="*/ 9 w 975"/>
                <a:gd name="T35" fmla="*/ 1080 h 1105"/>
                <a:gd name="T36" fmla="*/ 14 w 975"/>
                <a:gd name="T37" fmla="*/ 1055 h 1105"/>
                <a:gd name="T38" fmla="*/ 19 w 975"/>
                <a:gd name="T39" fmla="*/ 1036 h 1105"/>
                <a:gd name="T40" fmla="*/ 29 w 975"/>
                <a:gd name="T41" fmla="*/ 1021 h 1105"/>
                <a:gd name="T42" fmla="*/ 23 w 975"/>
                <a:gd name="T43" fmla="*/ 1000 h 1105"/>
                <a:gd name="T44" fmla="*/ 23 w 975"/>
                <a:gd name="T45" fmla="*/ 969 h 1105"/>
                <a:gd name="T46" fmla="*/ 32 w 975"/>
                <a:gd name="T47" fmla="*/ 935 h 1105"/>
                <a:gd name="T48" fmla="*/ 52 w 975"/>
                <a:gd name="T49" fmla="*/ 896 h 1105"/>
                <a:gd name="T50" fmla="*/ 86 w 975"/>
                <a:gd name="T51" fmla="*/ 866 h 1105"/>
                <a:gd name="T52" fmla="*/ 138 w 975"/>
                <a:gd name="T53" fmla="*/ 841 h 1105"/>
                <a:gd name="T54" fmla="*/ 208 w 975"/>
                <a:gd name="T55" fmla="*/ 828 h 1105"/>
                <a:gd name="T56" fmla="*/ 299 w 975"/>
                <a:gd name="T57" fmla="*/ 835 h 1105"/>
                <a:gd name="T58" fmla="*/ 322 w 975"/>
                <a:gd name="T59" fmla="*/ 802 h 1105"/>
                <a:gd name="T60" fmla="*/ 359 w 975"/>
                <a:gd name="T61" fmla="*/ 750 h 1105"/>
                <a:gd name="T62" fmla="*/ 408 w 975"/>
                <a:gd name="T63" fmla="*/ 687 h 1105"/>
                <a:gd name="T64" fmla="*/ 463 w 975"/>
                <a:gd name="T65" fmla="*/ 620 h 1105"/>
                <a:gd name="T66" fmla="*/ 518 w 975"/>
                <a:gd name="T67" fmla="*/ 563 h 1105"/>
                <a:gd name="T68" fmla="*/ 572 w 975"/>
                <a:gd name="T69" fmla="*/ 514 h 1105"/>
                <a:gd name="T70" fmla="*/ 614 w 975"/>
                <a:gd name="T71" fmla="*/ 490 h 1105"/>
                <a:gd name="T72" fmla="*/ 643 w 975"/>
                <a:gd name="T73" fmla="*/ 492 h 1105"/>
                <a:gd name="T74" fmla="*/ 630 w 975"/>
                <a:gd name="T75" fmla="*/ 479 h 1105"/>
                <a:gd name="T76" fmla="*/ 612 w 975"/>
                <a:gd name="T77" fmla="*/ 470 h 1105"/>
                <a:gd name="T78" fmla="*/ 592 w 975"/>
                <a:gd name="T79" fmla="*/ 466 h 1105"/>
                <a:gd name="T80" fmla="*/ 572 w 975"/>
                <a:gd name="T81" fmla="*/ 466 h 1105"/>
                <a:gd name="T82" fmla="*/ 548 w 975"/>
                <a:gd name="T83" fmla="*/ 467 h 1105"/>
                <a:gd name="T84" fmla="*/ 520 w 975"/>
                <a:gd name="T85" fmla="*/ 475 h 1105"/>
                <a:gd name="T86" fmla="*/ 495 w 975"/>
                <a:gd name="T87" fmla="*/ 486 h 1105"/>
                <a:gd name="T88" fmla="*/ 469 w 975"/>
                <a:gd name="T89" fmla="*/ 499 h 1105"/>
                <a:gd name="T90" fmla="*/ 484 w 975"/>
                <a:gd name="T91" fmla="*/ 483 h 1105"/>
                <a:gd name="T92" fmla="*/ 502 w 975"/>
                <a:gd name="T93" fmla="*/ 467 h 1105"/>
                <a:gd name="T94" fmla="*/ 525 w 975"/>
                <a:gd name="T95" fmla="*/ 454 h 1105"/>
                <a:gd name="T96" fmla="*/ 549 w 975"/>
                <a:gd name="T97" fmla="*/ 440 h 1105"/>
                <a:gd name="T98" fmla="*/ 576 w 975"/>
                <a:gd name="T99" fmla="*/ 428 h 1105"/>
                <a:gd name="T100" fmla="*/ 604 w 975"/>
                <a:gd name="T101" fmla="*/ 423 h 1105"/>
                <a:gd name="T102" fmla="*/ 631 w 975"/>
                <a:gd name="T103" fmla="*/ 421 h 1105"/>
                <a:gd name="T104" fmla="*/ 660 w 975"/>
                <a:gd name="T105" fmla="*/ 423 h 1105"/>
                <a:gd name="T106" fmla="*/ 658 w 975"/>
                <a:gd name="T107" fmla="*/ 398 h 1105"/>
                <a:gd name="T108" fmla="*/ 663 w 975"/>
                <a:gd name="T109" fmla="*/ 368 h 1105"/>
                <a:gd name="T110" fmla="*/ 676 w 975"/>
                <a:gd name="T111" fmla="*/ 326 h 1105"/>
                <a:gd name="T112" fmla="*/ 697 w 975"/>
                <a:gd name="T113" fmla="*/ 281 h 1105"/>
                <a:gd name="T114" fmla="*/ 736 w 975"/>
                <a:gd name="T115" fmla="*/ 226 h 1105"/>
                <a:gd name="T116" fmla="*/ 794 w 975"/>
                <a:gd name="T117" fmla="*/ 163 h 1105"/>
                <a:gd name="T118" fmla="*/ 870 w 975"/>
                <a:gd name="T119" fmla="*/ 87 h 1105"/>
                <a:gd name="T120" fmla="*/ 975 w 975"/>
                <a:gd name="T121" fmla="*/ 0 h 1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5"/>
                <a:gd name="T184" fmla="*/ 0 h 1105"/>
                <a:gd name="T185" fmla="*/ 975 w 975"/>
                <a:gd name="T186" fmla="*/ 1105 h 1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5" h="1105">
                  <a:moveTo>
                    <a:pt x="975" y="0"/>
                  </a:move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785 w 975"/>
                <a:gd name="T3" fmla="*/ 56 h 1105"/>
                <a:gd name="T4" fmla="*/ 601 w 975"/>
                <a:gd name="T5" fmla="*/ 153 h 1105"/>
                <a:gd name="T6" fmla="*/ 436 w 975"/>
                <a:gd name="T7" fmla="*/ 283 h 1105"/>
                <a:gd name="T8" fmla="*/ 290 w 975"/>
                <a:gd name="T9" fmla="*/ 431 h 1105"/>
                <a:gd name="T10" fmla="*/ 170 w 975"/>
                <a:gd name="T11" fmla="*/ 597 h 1105"/>
                <a:gd name="T12" fmla="*/ 78 w 975"/>
                <a:gd name="T13" fmla="*/ 772 h 1105"/>
                <a:gd name="T14" fmla="*/ 19 w 975"/>
                <a:gd name="T15" fmla="*/ 945 h 1105"/>
                <a:gd name="T16" fmla="*/ 0 w 975"/>
                <a:gd name="T17" fmla="*/ 1105 h 1105"/>
                <a:gd name="T18" fmla="*/ 9 w 975"/>
                <a:gd name="T19" fmla="*/ 1080 h 1105"/>
                <a:gd name="T20" fmla="*/ 19 w 975"/>
                <a:gd name="T21" fmla="*/ 1036 h 1105"/>
                <a:gd name="T22" fmla="*/ 29 w 975"/>
                <a:gd name="T23" fmla="*/ 1021 h 1105"/>
                <a:gd name="T24" fmla="*/ 23 w 975"/>
                <a:gd name="T25" fmla="*/ 969 h 1105"/>
                <a:gd name="T26" fmla="*/ 52 w 975"/>
                <a:gd name="T27" fmla="*/ 896 h 1105"/>
                <a:gd name="T28" fmla="*/ 138 w 975"/>
                <a:gd name="T29" fmla="*/ 841 h 1105"/>
                <a:gd name="T30" fmla="*/ 299 w 975"/>
                <a:gd name="T31" fmla="*/ 835 h 1105"/>
                <a:gd name="T32" fmla="*/ 322 w 975"/>
                <a:gd name="T33" fmla="*/ 802 h 1105"/>
                <a:gd name="T34" fmla="*/ 408 w 975"/>
                <a:gd name="T35" fmla="*/ 687 h 1105"/>
                <a:gd name="T36" fmla="*/ 518 w 975"/>
                <a:gd name="T37" fmla="*/ 563 h 1105"/>
                <a:gd name="T38" fmla="*/ 614 w 975"/>
                <a:gd name="T39" fmla="*/ 490 h 1105"/>
                <a:gd name="T40" fmla="*/ 643 w 975"/>
                <a:gd name="T41" fmla="*/ 492 h 1105"/>
                <a:gd name="T42" fmla="*/ 612 w 975"/>
                <a:gd name="T43" fmla="*/ 470 h 1105"/>
                <a:gd name="T44" fmla="*/ 572 w 975"/>
                <a:gd name="T45" fmla="*/ 466 h 1105"/>
                <a:gd name="T46" fmla="*/ 520 w 975"/>
                <a:gd name="T47" fmla="*/ 475 h 1105"/>
                <a:gd name="T48" fmla="*/ 469 w 975"/>
                <a:gd name="T49" fmla="*/ 499 h 1105"/>
                <a:gd name="T50" fmla="*/ 484 w 975"/>
                <a:gd name="T51" fmla="*/ 483 h 1105"/>
                <a:gd name="T52" fmla="*/ 525 w 975"/>
                <a:gd name="T53" fmla="*/ 454 h 1105"/>
                <a:gd name="T54" fmla="*/ 576 w 975"/>
                <a:gd name="T55" fmla="*/ 428 h 1105"/>
                <a:gd name="T56" fmla="*/ 631 w 975"/>
                <a:gd name="T57" fmla="*/ 421 h 1105"/>
                <a:gd name="T58" fmla="*/ 660 w 975"/>
                <a:gd name="T59" fmla="*/ 423 h 1105"/>
                <a:gd name="T60" fmla="*/ 663 w 975"/>
                <a:gd name="T61" fmla="*/ 368 h 1105"/>
                <a:gd name="T62" fmla="*/ 697 w 975"/>
                <a:gd name="T63" fmla="*/ 281 h 1105"/>
                <a:gd name="T64" fmla="*/ 794 w 975"/>
                <a:gd name="T65" fmla="*/ 163 h 1105"/>
                <a:gd name="T66" fmla="*/ 975 w 975"/>
                <a:gd name="T67" fmla="*/ 0 h 1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5"/>
                <a:gd name="T103" fmla="*/ 0 h 1105"/>
                <a:gd name="T104" fmla="*/ 975 w 975"/>
                <a:gd name="T105" fmla="*/ 1105 h 1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5" h="1105">
                  <a:moveTo>
                    <a:pt x="975" y="0"/>
                  </a:moveTo>
                  <a:lnTo>
                    <a:pt x="975" y="0"/>
                  </a:ln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568" y="3248"/>
              <a:ext cx="255" cy="303"/>
            </a:xfrm>
            <a:custGeom>
              <a:avLst/>
              <a:gdLst>
                <a:gd name="T0" fmla="*/ 229 w 255"/>
                <a:gd name="T1" fmla="*/ 303 h 303"/>
                <a:gd name="T2" fmla="*/ 242 w 255"/>
                <a:gd name="T3" fmla="*/ 302 h 303"/>
                <a:gd name="T4" fmla="*/ 253 w 255"/>
                <a:gd name="T5" fmla="*/ 292 h 303"/>
                <a:gd name="T6" fmla="*/ 255 w 255"/>
                <a:gd name="T7" fmla="*/ 273 h 303"/>
                <a:gd name="T8" fmla="*/ 255 w 255"/>
                <a:gd name="T9" fmla="*/ 249 h 303"/>
                <a:gd name="T10" fmla="*/ 245 w 255"/>
                <a:gd name="T11" fmla="*/ 197 h 303"/>
                <a:gd name="T12" fmla="*/ 236 w 255"/>
                <a:gd name="T13" fmla="*/ 158 h 303"/>
                <a:gd name="T14" fmla="*/ 225 w 255"/>
                <a:gd name="T15" fmla="*/ 129 h 303"/>
                <a:gd name="T16" fmla="*/ 216 w 255"/>
                <a:gd name="T17" fmla="*/ 112 h 303"/>
                <a:gd name="T18" fmla="*/ 206 w 255"/>
                <a:gd name="T19" fmla="*/ 101 h 303"/>
                <a:gd name="T20" fmla="*/ 195 w 255"/>
                <a:gd name="T21" fmla="*/ 96 h 303"/>
                <a:gd name="T22" fmla="*/ 183 w 255"/>
                <a:gd name="T23" fmla="*/ 91 h 303"/>
                <a:gd name="T24" fmla="*/ 173 w 255"/>
                <a:gd name="T25" fmla="*/ 91 h 303"/>
                <a:gd name="T26" fmla="*/ 173 w 255"/>
                <a:gd name="T27" fmla="*/ 90 h 303"/>
                <a:gd name="T28" fmla="*/ 173 w 255"/>
                <a:gd name="T29" fmla="*/ 83 h 303"/>
                <a:gd name="T30" fmla="*/ 173 w 255"/>
                <a:gd name="T31" fmla="*/ 75 h 303"/>
                <a:gd name="T32" fmla="*/ 173 w 255"/>
                <a:gd name="T33" fmla="*/ 64 h 303"/>
                <a:gd name="T34" fmla="*/ 187 w 255"/>
                <a:gd name="T35" fmla="*/ 61 h 303"/>
                <a:gd name="T36" fmla="*/ 199 w 255"/>
                <a:gd name="T37" fmla="*/ 52 h 303"/>
                <a:gd name="T38" fmla="*/ 209 w 255"/>
                <a:gd name="T39" fmla="*/ 39 h 303"/>
                <a:gd name="T40" fmla="*/ 210 w 255"/>
                <a:gd name="T41" fmla="*/ 26 h 303"/>
                <a:gd name="T42" fmla="*/ 209 w 255"/>
                <a:gd name="T43" fmla="*/ 15 h 303"/>
                <a:gd name="T44" fmla="*/ 199 w 255"/>
                <a:gd name="T45" fmla="*/ 5 h 303"/>
                <a:gd name="T46" fmla="*/ 187 w 255"/>
                <a:gd name="T47" fmla="*/ 0 h 303"/>
                <a:gd name="T48" fmla="*/ 173 w 255"/>
                <a:gd name="T49" fmla="*/ 0 h 303"/>
                <a:gd name="T50" fmla="*/ 84 w 255"/>
                <a:gd name="T51" fmla="*/ 0 h 303"/>
                <a:gd name="T52" fmla="*/ 68 w 255"/>
                <a:gd name="T53" fmla="*/ 0 h 303"/>
                <a:gd name="T54" fmla="*/ 58 w 255"/>
                <a:gd name="T55" fmla="*/ 5 h 303"/>
                <a:gd name="T56" fmla="*/ 49 w 255"/>
                <a:gd name="T57" fmla="*/ 15 h 303"/>
                <a:gd name="T58" fmla="*/ 46 w 255"/>
                <a:gd name="T59" fmla="*/ 26 h 303"/>
                <a:gd name="T60" fmla="*/ 49 w 255"/>
                <a:gd name="T61" fmla="*/ 39 h 303"/>
                <a:gd name="T62" fmla="*/ 58 w 255"/>
                <a:gd name="T63" fmla="*/ 52 h 303"/>
                <a:gd name="T64" fmla="*/ 68 w 255"/>
                <a:gd name="T65" fmla="*/ 61 h 303"/>
                <a:gd name="T66" fmla="*/ 84 w 255"/>
                <a:gd name="T67" fmla="*/ 64 h 303"/>
                <a:gd name="T68" fmla="*/ 84 w 255"/>
                <a:gd name="T69" fmla="*/ 75 h 303"/>
                <a:gd name="T70" fmla="*/ 84 w 255"/>
                <a:gd name="T71" fmla="*/ 83 h 303"/>
                <a:gd name="T72" fmla="*/ 84 w 255"/>
                <a:gd name="T73" fmla="*/ 90 h 303"/>
                <a:gd name="T74" fmla="*/ 84 w 255"/>
                <a:gd name="T75" fmla="*/ 91 h 303"/>
                <a:gd name="T76" fmla="*/ 72 w 255"/>
                <a:gd name="T77" fmla="*/ 91 h 303"/>
                <a:gd name="T78" fmla="*/ 62 w 255"/>
                <a:gd name="T79" fmla="*/ 96 h 303"/>
                <a:gd name="T80" fmla="*/ 51 w 255"/>
                <a:gd name="T81" fmla="*/ 101 h 303"/>
                <a:gd name="T82" fmla="*/ 41 w 255"/>
                <a:gd name="T83" fmla="*/ 112 h 303"/>
                <a:gd name="T84" fmla="*/ 32 w 255"/>
                <a:gd name="T85" fmla="*/ 129 h 303"/>
                <a:gd name="T86" fmla="*/ 21 w 255"/>
                <a:gd name="T87" fmla="*/ 158 h 303"/>
                <a:gd name="T88" fmla="*/ 12 w 255"/>
                <a:gd name="T89" fmla="*/ 197 h 303"/>
                <a:gd name="T90" fmla="*/ 0 w 255"/>
                <a:gd name="T91" fmla="*/ 249 h 303"/>
                <a:gd name="T92" fmla="*/ 0 w 255"/>
                <a:gd name="T93" fmla="*/ 273 h 303"/>
                <a:gd name="T94" fmla="*/ 6 w 255"/>
                <a:gd name="T95" fmla="*/ 292 h 303"/>
                <a:gd name="T96" fmla="*/ 13 w 255"/>
                <a:gd name="T97" fmla="*/ 302 h 303"/>
                <a:gd name="T98" fmla="*/ 28 w 255"/>
                <a:gd name="T99" fmla="*/ 303 h 303"/>
                <a:gd name="T100" fmla="*/ 229 w 255"/>
                <a:gd name="T101" fmla="*/ 303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5"/>
                <a:gd name="T154" fmla="*/ 0 h 303"/>
                <a:gd name="T155" fmla="*/ 255 w 255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5" h="303">
                  <a:moveTo>
                    <a:pt x="229" y="303"/>
                  </a:moveTo>
                  <a:lnTo>
                    <a:pt x="242" y="302"/>
                  </a:lnTo>
                  <a:lnTo>
                    <a:pt x="253" y="292"/>
                  </a:lnTo>
                  <a:lnTo>
                    <a:pt x="255" y="273"/>
                  </a:lnTo>
                  <a:lnTo>
                    <a:pt x="255" y="249"/>
                  </a:lnTo>
                  <a:lnTo>
                    <a:pt x="245" y="197"/>
                  </a:lnTo>
                  <a:lnTo>
                    <a:pt x="236" y="158"/>
                  </a:lnTo>
                  <a:lnTo>
                    <a:pt x="225" y="129"/>
                  </a:lnTo>
                  <a:lnTo>
                    <a:pt x="216" y="112"/>
                  </a:lnTo>
                  <a:lnTo>
                    <a:pt x="206" y="101"/>
                  </a:lnTo>
                  <a:lnTo>
                    <a:pt x="195" y="96"/>
                  </a:lnTo>
                  <a:lnTo>
                    <a:pt x="183" y="91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3" y="83"/>
                  </a:lnTo>
                  <a:lnTo>
                    <a:pt x="173" y="75"/>
                  </a:lnTo>
                  <a:lnTo>
                    <a:pt x="173" y="64"/>
                  </a:lnTo>
                  <a:lnTo>
                    <a:pt x="187" y="61"/>
                  </a:lnTo>
                  <a:lnTo>
                    <a:pt x="199" y="52"/>
                  </a:lnTo>
                  <a:lnTo>
                    <a:pt x="209" y="39"/>
                  </a:lnTo>
                  <a:lnTo>
                    <a:pt x="210" y="26"/>
                  </a:lnTo>
                  <a:lnTo>
                    <a:pt x="209" y="15"/>
                  </a:lnTo>
                  <a:lnTo>
                    <a:pt x="199" y="5"/>
                  </a:lnTo>
                  <a:lnTo>
                    <a:pt x="187" y="0"/>
                  </a:lnTo>
                  <a:lnTo>
                    <a:pt x="173" y="0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49" y="15"/>
                  </a:lnTo>
                  <a:lnTo>
                    <a:pt x="46" y="26"/>
                  </a:lnTo>
                  <a:lnTo>
                    <a:pt x="49" y="39"/>
                  </a:lnTo>
                  <a:lnTo>
                    <a:pt x="58" y="52"/>
                  </a:lnTo>
                  <a:lnTo>
                    <a:pt x="68" y="61"/>
                  </a:lnTo>
                  <a:lnTo>
                    <a:pt x="84" y="64"/>
                  </a:lnTo>
                  <a:lnTo>
                    <a:pt x="84" y="75"/>
                  </a:lnTo>
                  <a:lnTo>
                    <a:pt x="84" y="83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72" y="91"/>
                  </a:lnTo>
                  <a:lnTo>
                    <a:pt x="62" y="96"/>
                  </a:lnTo>
                  <a:lnTo>
                    <a:pt x="51" y="101"/>
                  </a:lnTo>
                  <a:lnTo>
                    <a:pt x="41" y="112"/>
                  </a:lnTo>
                  <a:lnTo>
                    <a:pt x="32" y="129"/>
                  </a:lnTo>
                  <a:lnTo>
                    <a:pt x="21" y="158"/>
                  </a:lnTo>
                  <a:lnTo>
                    <a:pt x="12" y="197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6" y="292"/>
                  </a:lnTo>
                  <a:lnTo>
                    <a:pt x="13" y="302"/>
                  </a:lnTo>
                  <a:lnTo>
                    <a:pt x="28" y="303"/>
                  </a:lnTo>
                  <a:lnTo>
                    <a:pt x="229" y="303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42 w 552"/>
                <a:gd name="T3" fmla="*/ 164 h 658"/>
                <a:gd name="T4" fmla="*/ 523 w 552"/>
                <a:gd name="T5" fmla="*/ 185 h 658"/>
                <a:gd name="T6" fmla="*/ 497 w 552"/>
                <a:gd name="T7" fmla="*/ 214 h 658"/>
                <a:gd name="T8" fmla="*/ 464 w 552"/>
                <a:gd name="T9" fmla="*/ 248 h 658"/>
                <a:gd name="T10" fmla="*/ 428 w 552"/>
                <a:gd name="T11" fmla="*/ 284 h 658"/>
                <a:gd name="T12" fmla="*/ 387 w 552"/>
                <a:gd name="T13" fmla="*/ 329 h 658"/>
                <a:gd name="T14" fmla="*/ 342 w 552"/>
                <a:gd name="T15" fmla="*/ 372 h 658"/>
                <a:gd name="T16" fmla="*/ 299 w 552"/>
                <a:gd name="T17" fmla="*/ 420 h 658"/>
                <a:gd name="T18" fmla="*/ 253 w 552"/>
                <a:gd name="T19" fmla="*/ 465 h 658"/>
                <a:gd name="T20" fmla="*/ 213 w 552"/>
                <a:gd name="T21" fmla="*/ 506 h 658"/>
                <a:gd name="T22" fmla="*/ 174 w 552"/>
                <a:gd name="T23" fmla="*/ 548 h 658"/>
                <a:gd name="T24" fmla="*/ 137 w 552"/>
                <a:gd name="T25" fmla="*/ 584 h 658"/>
                <a:gd name="T26" fmla="*/ 108 w 552"/>
                <a:gd name="T27" fmla="*/ 615 h 658"/>
                <a:gd name="T28" fmla="*/ 85 w 552"/>
                <a:gd name="T29" fmla="*/ 638 h 658"/>
                <a:gd name="T30" fmla="*/ 69 w 552"/>
                <a:gd name="T31" fmla="*/ 654 h 658"/>
                <a:gd name="T32" fmla="*/ 65 w 552"/>
                <a:gd name="T33" fmla="*/ 658 h 658"/>
                <a:gd name="T34" fmla="*/ 52 w 552"/>
                <a:gd name="T35" fmla="*/ 645 h 658"/>
                <a:gd name="T36" fmla="*/ 40 w 552"/>
                <a:gd name="T37" fmla="*/ 623 h 658"/>
                <a:gd name="T38" fmla="*/ 30 w 552"/>
                <a:gd name="T39" fmla="*/ 596 h 658"/>
                <a:gd name="T40" fmla="*/ 19 w 552"/>
                <a:gd name="T41" fmla="*/ 566 h 658"/>
                <a:gd name="T42" fmla="*/ 12 w 552"/>
                <a:gd name="T43" fmla="*/ 538 h 658"/>
                <a:gd name="T44" fmla="*/ 7 w 552"/>
                <a:gd name="T45" fmla="*/ 514 h 658"/>
                <a:gd name="T46" fmla="*/ 1 w 552"/>
                <a:gd name="T47" fmla="*/ 498 h 658"/>
                <a:gd name="T48" fmla="*/ 0 w 552"/>
                <a:gd name="T49" fmla="*/ 491 h 658"/>
                <a:gd name="T50" fmla="*/ 1 w 552"/>
                <a:gd name="T51" fmla="*/ 491 h 658"/>
                <a:gd name="T52" fmla="*/ 3 w 552"/>
                <a:gd name="T53" fmla="*/ 491 h 658"/>
                <a:gd name="T54" fmla="*/ 10 w 552"/>
                <a:gd name="T55" fmla="*/ 491 h 658"/>
                <a:gd name="T56" fmla="*/ 19 w 552"/>
                <a:gd name="T57" fmla="*/ 486 h 658"/>
                <a:gd name="T58" fmla="*/ 27 w 552"/>
                <a:gd name="T59" fmla="*/ 479 h 658"/>
                <a:gd name="T60" fmla="*/ 40 w 552"/>
                <a:gd name="T61" fmla="*/ 470 h 658"/>
                <a:gd name="T62" fmla="*/ 58 w 552"/>
                <a:gd name="T63" fmla="*/ 457 h 658"/>
                <a:gd name="T64" fmla="*/ 70 w 552"/>
                <a:gd name="T65" fmla="*/ 437 h 658"/>
                <a:gd name="T66" fmla="*/ 82 w 552"/>
                <a:gd name="T67" fmla="*/ 424 h 658"/>
                <a:gd name="T68" fmla="*/ 102 w 552"/>
                <a:gd name="T69" fmla="*/ 405 h 658"/>
                <a:gd name="T70" fmla="*/ 124 w 552"/>
                <a:gd name="T71" fmla="*/ 378 h 658"/>
                <a:gd name="T72" fmla="*/ 150 w 552"/>
                <a:gd name="T73" fmla="*/ 351 h 658"/>
                <a:gd name="T74" fmla="*/ 180 w 552"/>
                <a:gd name="T75" fmla="*/ 319 h 658"/>
                <a:gd name="T76" fmla="*/ 213 w 552"/>
                <a:gd name="T77" fmla="*/ 283 h 658"/>
                <a:gd name="T78" fmla="*/ 247 w 552"/>
                <a:gd name="T79" fmla="*/ 251 h 658"/>
                <a:gd name="T80" fmla="*/ 285 w 552"/>
                <a:gd name="T81" fmla="*/ 214 h 658"/>
                <a:gd name="T82" fmla="*/ 319 w 552"/>
                <a:gd name="T83" fmla="*/ 176 h 658"/>
                <a:gd name="T84" fmla="*/ 354 w 552"/>
                <a:gd name="T85" fmla="*/ 143 h 658"/>
                <a:gd name="T86" fmla="*/ 388 w 552"/>
                <a:gd name="T87" fmla="*/ 110 h 658"/>
                <a:gd name="T88" fmla="*/ 418 w 552"/>
                <a:gd name="T89" fmla="*/ 78 h 658"/>
                <a:gd name="T90" fmla="*/ 447 w 552"/>
                <a:gd name="T91" fmla="*/ 52 h 658"/>
                <a:gd name="T92" fmla="*/ 470 w 552"/>
                <a:gd name="T93" fmla="*/ 30 h 658"/>
                <a:gd name="T94" fmla="*/ 492 w 552"/>
                <a:gd name="T95" fmla="*/ 12 h 658"/>
                <a:gd name="T96" fmla="*/ 503 w 552"/>
                <a:gd name="T97" fmla="*/ 0 h 658"/>
                <a:gd name="T98" fmla="*/ 505 w 552"/>
                <a:gd name="T99" fmla="*/ 42 h 658"/>
                <a:gd name="T100" fmla="*/ 515 w 552"/>
                <a:gd name="T101" fmla="*/ 91 h 658"/>
                <a:gd name="T102" fmla="*/ 529 w 552"/>
                <a:gd name="T103" fmla="*/ 134 h 658"/>
                <a:gd name="T104" fmla="*/ 552 w 552"/>
                <a:gd name="T105" fmla="*/ 154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2"/>
                <a:gd name="T160" fmla="*/ 0 h 658"/>
                <a:gd name="T161" fmla="*/ 552 w 552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2" h="658">
                  <a:moveTo>
                    <a:pt x="552" y="154"/>
                  </a:move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52 w 552"/>
                <a:gd name="T3" fmla="*/ 154 h 658"/>
                <a:gd name="T4" fmla="*/ 542 w 552"/>
                <a:gd name="T5" fmla="*/ 164 h 658"/>
                <a:gd name="T6" fmla="*/ 523 w 552"/>
                <a:gd name="T7" fmla="*/ 185 h 658"/>
                <a:gd name="T8" fmla="*/ 497 w 552"/>
                <a:gd name="T9" fmla="*/ 214 h 658"/>
                <a:gd name="T10" fmla="*/ 464 w 552"/>
                <a:gd name="T11" fmla="*/ 248 h 658"/>
                <a:gd name="T12" fmla="*/ 428 w 552"/>
                <a:gd name="T13" fmla="*/ 284 h 658"/>
                <a:gd name="T14" fmla="*/ 387 w 552"/>
                <a:gd name="T15" fmla="*/ 329 h 658"/>
                <a:gd name="T16" fmla="*/ 342 w 552"/>
                <a:gd name="T17" fmla="*/ 372 h 658"/>
                <a:gd name="T18" fmla="*/ 299 w 552"/>
                <a:gd name="T19" fmla="*/ 420 h 658"/>
                <a:gd name="T20" fmla="*/ 253 w 552"/>
                <a:gd name="T21" fmla="*/ 465 h 658"/>
                <a:gd name="T22" fmla="*/ 213 w 552"/>
                <a:gd name="T23" fmla="*/ 506 h 658"/>
                <a:gd name="T24" fmla="*/ 174 w 552"/>
                <a:gd name="T25" fmla="*/ 548 h 658"/>
                <a:gd name="T26" fmla="*/ 137 w 552"/>
                <a:gd name="T27" fmla="*/ 584 h 658"/>
                <a:gd name="T28" fmla="*/ 108 w 552"/>
                <a:gd name="T29" fmla="*/ 615 h 658"/>
                <a:gd name="T30" fmla="*/ 85 w 552"/>
                <a:gd name="T31" fmla="*/ 638 h 658"/>
                <a:gd name="T32" fmla="*/ 69 w 552"/>
                <a:gd name="T33" fmla="*/ 654 h 658"/>
                <a:gd name="T34" fmla="*/ 65 w 552"/>
                <a:gd name="T35" fmla="*/ 658 h 658"/>
                <a:gd name="T36" fmla="*/ 65 w 552"/>
                <a:gd name="T37" fmla="*/ 658 h 658"/>
                <a:gd name="T38" fmla="*/ 52 w 552"/>
                <a:gd name="T39" fmla="*/ 645 h 658"/>
                <a:gd name="T40" fmla="*/ 40 w 552"/>
                <a:gd name="T41" fmla="*/ 623 h 658"/>
                <a:gd name="T42" fmla="*/ 30 w 552"/>
                <a:gd name="T43" fmla="*/ 596 h 658"/>
                <a:gd name="T44" fmla="*/ 19 w 552"/>
                <a:gd name="T45" fmla="*/ 566 h 658"/>
                <a:gd name="T46" fmla="*/ 12 w 552"/>
                <a:gd name="T47" fmla="*/ 538 h 658"/>
                <a:gd name="T48" fmla="*/ 7 w 552"/>
                <a:gd name="T49" fmla="*/ 514 h 658"/>
                <a:gd name="T50" fmla="*/ 1 w 552"/>
                <a:gd name="T51" fmla="*/ 498 h 658"/>
                <a:gd name="T52" fmla="*/ 0 w 552"/>
                <a:gd name="T53" fmla="*/ 491 h 658"/>
                <a:gd name="T54" fmla="*/ 0 w 552"/>
                <a:gd name="T55" fmla="*/ 491 h 658"/>
                <a:gd name="T56" fmla="*/ 1 w 552"/>
                <a:gd name="T57" fmla="*/ 491 h 658"/>
                <a:gd name="T58" fmla="*/ 3 w 552"/>
                <a:gd name="T59" fmla="*/ 491 h 658"/>
                <a:gd name="T60" fmla="*/ 10 w 552"/>
                <a:gd name="T61" fmla="*/ 491 h 658"/>
                <a:gd name="T62" fmla="*/ 19 w 552"/>
                <a:gd name="T63" fmla="*/ 486 h 658"/>
                <a:gd name="T64" fmla="*/ 27 w 552"/>
                <a:gd name="T65" fmla="*/ 479 h 658"/>
                <a:gd name="T66" fmla="*/ 40 w 552"/>
                <a:gd name="T67" fmla="*/ 470 h 658"/>
                <a:gd name="T68" fmla="*/ 58 w 552"/>
                <a:gd name="T69" fmla="*/ 457 h 658"/>
                <a:gd name="T70" fmla="*/ 70 w 552"/>
                <a:gd name="T71" fmla="*/ 437 h 658"/>
                <a:gd name="T72" fmla="*/ 70 w 552"/>
                <a:gd name="T73" fmla="*/ 437 h 658"/>
                <a:gd name="T74" fmla="*/ 82 w 552"/>
                <a:gd name="T75" fmla="*/ 424 h 658"/>
                <a:gd name="T76" fmla="*/ 102 w 552"/>
                <a:gd name="T77" fmla="*/ 405 h 658"/>
                <a:gd name="T78" fmla="*/ 124 w 552"/>
                <a:gd name="T79" fmla="*/ 378 h 658"/>
                <a:gd name="T80" fmla="*/ 150 w 552"/>
                <a:gd name="T81" fmla="*/ 351 h 658"/>
                <a:gd name="T82" fmla="*/ 180 w 552"/>
                <a:gd name="T83" fmla="*/ 319 h 658"/>
                <a:gd name="T84" fmla="*/ 213 w 552"/>
                <a:gd name="T85" fmla="*/ 283 h 658"/>
                <a:gd name="T86" fmla="*/ 247 w 552"/>
                <a:gd name="T87" fmla="*/ 251 h 658"/>
                <a:gd name="T88" fmla="*/ 285 w 552"/>
                <a:gd name="T89" fmla="*/ 214 h 658"/>
                <a:gd name="T90" fmla="*/ 319 w 552"/>
                <a:gd name="T91" fmla="*/ 176 h 658"/>
                <a:gd name="T92" fmla="*/ 354 w 552"/>
                <a:gd name="T93" fmla="*/ 143 h 658"/>
                <a:gd name="T94" fmla="*/ 388 w 552"/>
                <a:gd name="T95" fmla="*/ 110 h 658"/>
                <a:gd name="T96" fmla="*/ 418 w 552"/>
                <a:gd name="T97" fmla="*/ 78 h 658"/>
                <a:gd name="T98" fmla="*/ 447 w 552"/>
                <a:gd name="T99" fmla="*/ 52 h 658"/>
                <a:gd name="T100" fmla="*/ 470 w 552"/>
                <a:gd name="T101" fmla="*/ 30 h 658"/>
                <a:gd name="T102" fmla="*/ 492 w 552"/>
                <a:gd name="T103" fmla="*/ 12 h 658"/>
                <a:gd name="T104" fmla="*/ 503 w 552"/>
                <a:gd name="T105" fmla="*/ 0 h 658"/>
                <a:gd name="T106" fmla="*/ 503 w 552"/>
                <a:gd name="T107" fmla="*/ 0 h 658"/>
                <a:gd name="T108" fmla="*/ 505 w 552"/>
                <a:gd name="T109" fmla="*/ 42 h 658"/>
                <a:gd name="T110" fmla="*/ 515 w 552"/>
                <a:gd name="T111" fmla="*/ 91 h 658"/>
                <a:gd name="T112" fmla="*/ 529 w 552"/>
                <a:gd name="T113" fmla="*/ 134 h 658"/>
                <a:gd name="T114" fmla="*/ 552 w 552"/>
                <a:gd name="T115" fmla="*/ 154 h 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2"/>
                <a:gd name="T175" fmla="*/ 0 h 658"/>
                <a:gd name="T176" fmla="*/ 552 w 552"/>
                <a:gd name="T177" fmla="*/ 658 h 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2" h="658">
                  <a:moveTo>
                    <a:pt x="552" y="154"/>
                  </a:moveTo>
                  <a:lnTo>
                    <a:pt x="552" y="154"/>
                  </a:ln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61 w 1407"/>
                <a:gd name="T3" fmla="*/ 681 h 1020"/>
                <a:gd name="T4" fmla="*/ 231 w 1407"/>
                <a:gd name="T5" fmla="*/ 603 h 1020"/>
                <a:gd name="T6" fmla="*/ 238 w 1407"/>
                <a:gd name="T7" fmla="*/ 544 h 1020"/>
                <a:gd name="T8" fmla="*/ 109 w 1407"/>
                <a:gd name="T9" fmla="*/ 488 h 1020"/>
                <a:gd name="T10" fmla="*/ 103 w 1407"/>
                <a:gd name="T11" fmla="*/ 550 h 1020"/>
                <a:gd name="T12" fmla="*/ 133 w 1407"/>
                <a:gd name="T13" fmla="*/ 629 h 1020"/>
                <a:gd name="T14" fmla="*/ 189 w 1407"/>
                <a:gd name="T15" fmla="*/ 708 h 1020"/>
                <a:gd name="T16" fmla="*/ 255 w 1407"/>
                <a:gd name="T17" fmla="*/ 752 h 1020"/>
                <a:gd name="T18" fmla="*/ 218 w 1407"/>
                <a:gd name="T19" fmla="*/ 736 h 1020"/>
                <a:gd name="T20" fmla="*/ 189 w 1407"/>
                <a:gd name="T21" fmla="*/ 726 h 1020"/>
                <a:gd name="T22" fmla="*/ 97 w 1407"/>
                <a:gd name="T23" fmla="*/ 672 h 1020"/>
                <a:gd name="T24" fmla="*/ 41 w 1407"/>
                <a:gd name="T25" fmla="*/ 592 h 1020"/>
                <a:gd name="T26" fmla="*/ 12 w 1407"/>
                <a:gd name="T27" fmla="*/ 512 h 1020"/>
                <a:gd name="T28" fmla="*/ 18 w 1407"/>
                <a:gd name="T29" fmla="*/ 453 h 1020"/>
                <a:gd name="T30" fmla="*/ 31 w 1407"/>
                <a:gd name="T31" fmla="*/ 442 h 1020"/>
                <a:gd name="T32" fmla="*/ 40 w 1407"/>
                <a:gd name="T33" fmla="*/ 407 h 1020"/>
                <a:gd name="T34" fmla="*/ 80 w 1407"/>
                <a:gd name="T35" fmla="*/ 355 h 1020"/>
                <a:gd name="T36" fmla="*/ 159 w 1407"/>
                <a:gd name="T37" fmla="*/ 271 h 1020"/>
                <a:gd name="T38" fmla="*/ 283 w 1407"/>
                <a:gd name="T39" fmla="*/ 150 h 1020"/>
                <a:gd name="T40" fmla="*/ 406 w 1407"/>
                <a:gd name="T41" fmla="*/ 23 h 1020"/>
                <a:gd name="T42" fmla="*/ 437 w 1407"/>
                <a:gd name="T43" fmla="*/ 2 h 1020"/>
                <a:gd name="T44" fmla="*/ 474 w 1407"/>
                <a:gd name="T45" fmla="*/ 4 h 1020"/>
                <a:gd name="T46" fmla="*/ 539 w 1407"/>
                <a:gd name="T47" fmla="*/ 26 h 1020"/>
                <a:gd name="T48" fmla="*/ 694 w 1407"/>
                <a:gd name="T49" fmla="*/ 77 h 1020"/>
                <a:gd name="T50" fmla="*/ 899 w 1407"/>
                <a:gd name="T51" fmla="*/ 139 h 1020"/>
                <a:gd name="T52" fmla="*/ 1105 w 1407"/>
                <a:gd name="T53" fmla="*/ 202 h 1020"/>
                <a:gd name="T54" fmla="*/ 1259 w 1407"/>
                <a:gd name="T55" fmla="*/ 253 h 1020"/>
                <a:gd name="T56" fmla="*/ 1334 w 1407"/>
                <a:gd name="T57" fmla="*/ 281 h 1020"/>
                <a:gd name="T58" fmla="*/ 1332 w 1407"/>
                <a:gd name="T59" fmla="*/ 316 h 1020"/>
                <a:gd name="T60" fmla="*/ 1276 w 1407"/>
                <a:gd name="T61" fmla="*/ 368 h 1020"/>
                <a:gd name="T62" fmla="*/ 1183 w 1407"/>
                <a:gd name="T63" fmla="*/ 459 h 1020"/>
                <a:gd name="T64" fmla="*/ 1076 w 1407"/>
                <a:gd name="T65" fmla="*/ 567 h 1020"/>
                <a:gd name="T66" fmla="*/ 979 w 1407"/>
                <a:gd name="T67" fmla="*/ 667 h 1020"/>
                <a:gd name="T68" fmla="*/ 911 w 1407"/>
                <a:gd name="T69" fmla="*/ 740 h 1020"/>
                <a:gd name="T70" fmla="*/ 869 w 1407"/>
                <a:gd name="T71" fmla="*/ 786 h 1020"/>
                <a:gd name="T72" fmla="*/ 839 w 1407"/>
                <a:gd name="T73" fmla="*/ 807 h 1020"/>
                <a:gd name="T74" fmla="*/ 829 w 1407"/>
                <a:gd name="T75" fmla="*/ 807 h 1020"/>
                <a:gd name="T76" fmla="*/ 841 w 1407"/>
                <a:gd name="T77" fmla="*/ 854 h 1020"/>
                <a:gd name="T78" fmla="*/ 869 w 1407"/>
                <a:gd name="T79" fmla="*/ 939 h 1020"/>
                <a:gd name="T80" fmla="*/ 898 w 1407"/>
                <a:gd name="T81" fmla="*/ 970 h 1020"/>
                <a:gd name="T82" fmla="*/ 966 w 1407"/>
                <a:gd name="T83" fmla="*/ 900 h 1020"/>
                <a:gd name="T84" fmla="*/ 1082 w 1407"/>
                <a:gd name="T85" fmla="*/ 781 h 1020"/>
                <a:gd name="T86" fmla="*/ 1216 w 1407"/>
                <a:gd name="T87" fmla="*/ 645 h 1020"/>
                <a:gd name="T88" fmla="*/ 1326 w 1407"/>
                <a:gd name="T89" fmla="*/ 530 h 1020"/>
                <a:gd name="T90" fmla="*/ 1381 w 1407"/>
                <a:gd name="T91" fmla="*/ 470 h 1020"/>
                <a:gd name="T92" fmla="*/ 1401 w 1407"/>
                <a:gd name="T93" fmla="*/ 485 h 1020"/>
                <a:gd name="T94" fmla="*/ 1302 w 1407"/>
                <a:gd name="T95" fmla="*/ 590 h 1020"/>
                <a:gd name="T96" fmla="*/ 1183 w 1407"/>
                <a:gd name="T97" fmla="*/ 714 h 1020"/>
                <a:gd name="T98" fmla="*/ 1081 w 1407"/>
                <a:gd name="T99" fmla="*/ 825 h 1020"/>
                <a:gd name="T100" fmla="*/ 1000 w 1407"/>
                <a:gd name="T101" fmla="*/ 915 h 1020"/>
                <a:gd name="T102" fmla="*/ 945 w 1407"/>
                <a:gd name="T103" fmla="*/ 970 h 1020"/>
                <a:gd name="T104" fmla="*/ 928 w 1407"/>
                <a:gd name="T105" fmla="*/ 990 h 1020"/>
                <a:gd name="T106" fmla="*/ 914 w 1407"/>
                <a:gd name="T107" fmla="*/ 1016 h 1020"/>
                <a:gd name="T108" fmla="*/ 876 w 1407"/>
                <a:gd name="T109" fmla="*/ 1016 h 1020"/>
                <a:gd name="T110" fmla="*/ 839 w 1407"/>
                <a:gd name="T111" fmla="*/ 995 h 1020"/>
                <a:gd name="T112" fmla="*/ 779 w 1407"/>
                <a:gd name="T113" fmla="*/ 968 h 1020"/>
                <a:gd name="T114" fmla="*/ 690 w 1407"/>
                <a:gd name="T115" fmla="*/ 931 h 1020"/>
                <a:gd name="T116" fmla="*/ 585 w 1407"/>
                <a:gd name="T117" fmla="*/ 884 h 1020"/>
                <a:gd name="T118" fmla="*/ 474 w 1407"/>
                <a:gd name="T119" fmla="*/ 840 h 10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7"/>
                <a:gd name="T181" fmla="*/ 0 h 1020"/>
                <a:gd name="T182" fmla="*/ 1407 w 1407"/>
                <a:gd name="T183" fmla="*/ 1020 h 10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7" h="1020">
                  <a:moveTo>
                    <a:pt x="401" y="808"/>
                  </a:move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51 w 1407"/>
                <a:gd name="T3" fmla="*/ 655 h 1020"/>
                <a:gd name="T4" fmla="*/ 219 w 1407"/>
                <a:gd name="T5" fmla="*/ 570 h 1020"/>
                <a:gd name="T6" fmla="*/ 129 w 1407"/>
                <a:gd name="T7" fmla="*/ 496 h 1020"/>
                <a:gd name="T8" fmla="*/ 92 w 1407"/>
                <a:gd name="T9" fmla="*/ 517 h 1020"/>
                <a:gd name="T10" fmla="*/ 122 w 1407"/>
                <a:gd name="T11" fmla="*/ 600 h 1020"/>
                <a:gd name="T12" fmla="*/ 189 w 1407"/>
                <a:gd name="T13" fmla="*/ 708 h 1020"/>
                <a:gd name="T14" fmla="*/ 255 w 1407"/>
                <a:gd name="T15" fmla="*/ 752 h 1020"/>
                <a:gd name="T16" fmla="*/ 208 w 1407"/>
                <a:gd name="T17" fmla="*/ 731 h 1020"/>
                <a:gd name="T18" fmla="*/ 181 w 1407"/>
                <a:gd name="T19" fmla="*/ 721 h 1020"/>
                <a:gd name="T20" fmla="*/ 54 w 1407"/>
                <a:gd name="T21" fmla="*/ 622 h 1020"/>
                <a:gd name="T22" fmla="*/ 12 w 1407"/>
                <a:gd name="T23" fmla="*/ 512 h 1020"/>
                <a:gd name="T24" fmla="*/ 18 w 1407"/>
                <a:gd name="T25" fmla="*/ 453 h 1020"/>
                <a:gd name="T26" fmla="*/ 31 w 1407"/>
                <a:gd name="T27" fmla="*/ 442 h 1020"/>
                <a:gd name="T28" fmla="*/ 48 w 1407"/>
                <a:gd name="T29" fmla="*/ 391 h 1020"/>
                <a:gd name="T30" fmla="*/ 126 w 1407"/>
                <a:gd name="T31" fmla="*/ 304 h 1020"/>
                <a:gd name="T32" fmla="*/ 283 w 1407"/>
                <a:gd name="T33" fmla="*/ 150 h 1020"/>
                <a:gd name="T34" fmla="*/ 406 w 1407"/>
                <a:gd name="T35" fmla="*/ 23 h 1020"/>
                <a:gd name="T36" fmla="*/ 448 w 1407"/>
                <a:gd name="T37" fmla="*/ 0 h 1020"/>
                <a:gd name="T38" fmla="*/ 493 w 1407"/>
                <a:gd name="T39" fmla="*/ 10 h 1020"/>
                <a:gd name="T40" fmla="*/ 634 w 1407"/>
                <a:gd name="T41" fmla="*/ 55 h 1020"/>
                <a:gd name="T42" fmla="*/ 899 w 1407"/>
                <a:gd name="T43" fmla="*/ 139 h 1020"/>
                <a:gd name="T44" fmla="*/ 1165 w 1407"/>
                <a:gd name="T45" fmla="*/ 219 h 1020"/>
                <a:gd name="T46" fmla="*/ 1306 w 1407"/>
                <a:gd name="T47" fmla="*/ 267 h 1020"/>
                <a:gd name="T48" fmla="*/ 1341 w 1407"/>
                <a:gd name="T49" fmla="*/ 304 h 1020"/>
                <a:gd name="T50" fmla="*/ 1299 w 1407"/>
                <a:gd name="T51" fmla="*/ 346 h 1020"/>
                <a:gd name="T52" fmla="*/ 1183 w 1407"/>
                <a:gd name="T53" fmla="*/ 459 h 1020"/>
                <a:gd name="T54" fmla="*/ 1042 w 1407"/>
                <a:gd name="T55" fmla="*/ 599 h 1020"/>
                <a:gd name="T56" fmla="*/ 931 w 1407"/>
                <a:gd name="T57" fmla="*/ 721 h 1020"/>
                <a:gd name="T58" fmla="*/ 887 w 1407"/>
                <a:gd name="T59" fmla="*/ 773 h 1020"/>
                <a:gd name="T60" fmla="*/ 839 w 1407"/>
                <a:gd name="T61" fmla="*/ 807 h 1020"/>
                <a:gd name="T62" fmla="*/ 829 w 1407"/>
                <a:gd name="T63" fmla="*/ 807 h 1020"/>
                <a:gd name="T64" fmla="*/ 848 w 1407"/>
                <a:gd name="T65" fmla="*/ 882 h 1020"/>
                <a:gd name="T66" fmla="*/ 894 w 1407"/>
                <a:gd name="T67" fmla="*/ 974 h 1020"/>
                <a:gd name="T68" fmla="*/ 937 w 1407"/>
                <a:gd name="T69" fmla="*/ 931 h 1020"/>
                <a:gd name="T70" fmla="*/ 1082 w 1407"/>
                <a:gd name="T71" fmla="*/ 781 h 1020"/>
                <a:gd name="T72" fmla="*/ 1257 w 1407"/>
                <a:gd name="T73" fmla="*/ 600 h 1020"/>
                <a:gd name="T74" fmla="*/ 1371 w 1407"/>
                <a:gd name="T75" fmla="*/ 480 h 1020"/>
                <a:gd name="T76" fmla="*/ 1407 w 1407"/>
                <a:gd name="T77" fmla="*/ 466 h 1020"/>
                <a:gd name="T78" fmla="*/ 1345 w 1407"/>
                <a:gd name="T79" fmla="*/ 548 h 1020"/>
                <a:gd name="T80" fmla="*/ 1183 w 1407"/>
                <a:gd name="T81" fmla="*/ 714 h 1020"/>
                <a:gd name="T82" fmla="*/ 1049 w 1407"/>
                <a:gd name="T83" fmla="*/ 857 h 1020"/>
                <a:gd name="T84" fmla="*/ 961 w 1407"/>
                <a:gd name="T85" fmla="*/ 957 h 1020"/>
                <a:gd name="T86" fmla="*/ 927 w 1407"/>
                <a:gd name="T87" fmla="*/ 980 h 1020"/>
                <a:gd name="T88" fmla="*/ 914 w 1407"/>
                <a:gd name="T89" fmla="*/ 1016 h 1020"/>
                <a:gd name="T90" fmla="*/ 861 w 1407"/>
                <a:gd name="T91" fmla="*/ 1008 h 1020"/>
                <a:gd name="T92" fmla="*/ 822 w 1407"/>
                <a:gd name="T93" fmla="*/ 985 h 1020"/>
                <a:gd name="T94" fmla="*/ 723 w 1407"/>
                <a:gd name="T95" fmla="*/ 944 h 1020"/>
                <a:gd name="T96" fmla="*/ 585 w 1407"/>
                <a:gd name="T97" fmla="*/ 884 h 1020"/>
                <a:gd name="T98" fmla="*/ 437 w 1407"/>
                <a:gd name="T99" fmla="*/ 825 h 10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7"/>
                <a:gd name="T151" fmla="*/ 0 h 1020"/>
                <a:gd name="T152" fmla="*/ 1407 w 1407"/>
                <a:gd name="T153" fmla="*/ 1020 h 10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7" h="1020">
                  <a:moveTo>
                    <a:pt x="401" y="808"/>
                  </a:moveTo>
                  <a:lnTo>
                    <a:pt x="401" y="808"/>
                  </a:ln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952" y="3380"/>
              <a:ext cx="784" cy="31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5762" y="3313"/>
              <a:ext cx="493" cy="4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5773" y="3401"/>
              <a:ext cx="421" cy="4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5782" y="3598"/>
              <a:ext cx="247" cy="2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0 w 298"/>
                <a:gd name="T5" fmla="*/ 101 h 258"/>
                <a:gd name="T6" fmla="*/ 16 w 298"/>
                <a:gd name="T7" fmla="*/ 105 h 258"/>
                <a:gd name="T8" fmla="*/ 42 w 298"/>
                <a:gd name="T9" fmla="*/ 121 h 258"/>
                <a:gd name="T10" fmla="*/ 74 w 298"/>
                <a:gd name="T11" fmla="*/ 138 h 258"/>
                <a:gd name="T12" fmla="*/ 104 w 298"/>
                <a:gd name="T13" fmla="*/ 160 h 258"/>
                <a:gd name="T14" fmla="*/ 134 w 298"/>
                <a:gd name="T15" fmla="*/ 185 h 258"/>
                <a:gd name="T16" fmla="*/ 160 w 298"/>
                <a:gd name="T17" fmla="*/ 208 h 258"/>
                <a:gd name="T18" fmla="*/ 180 w 298"/>
                <a:gd name="T19" fmla="*/ 235 h 258"/>
                <a:gd name="T20" fmla="*/ 190 w 298"/>
                <a:gd name="T21" fmla="*/ 258 h 258"/>
                <a:gd name="T22" fmla="*/ 190 w 298"/>
                <a:gd name="T23" fmla="*/ 258 h 258"/>
                <a:gd name="T24" fmla="*/ 197 w 298"/>
                <a:gd name="T25" fmla="*/ 234 h 258"/>
                <a:gd name="T26" fmla="*/ 202 w 298"/>
                <a:gd name="T27" fmla="*/ 195 h 258"/>
                <a:gd name="T28" fmla="*/ 199 w 298"/>
                <a:gd name="T29" fmla="*/ 157 h 258"/>
                <a:gd name="T30" fmla="*/ 190 w 298"/>
                <a:gd name="T31" fmla="*/ 135 h 258"/>
                <a:gd name="T32" fmla="*/ 190 w 298"/>
                <a:gd name="T33" fmla="*/ 135 h 258"/>
                <a:gd name="T34" fmla="*/ 203 w 298"/>
                <a:gd name="T35" fmla="*/ 135 h 258"/>
                <a:gd name="T36" fmla="*/ 219 w 298"/>
                <a:gd name="T37" fmla="*/ 135 h 258"/>
                <a:gd name="T38" fmla="*/ 235 w 298"/>
                <a:gd name="T39" fmla="*/ 135 h 258"/>
                <a:gd name="T40" fmla="*/ 249 w 298"/>
                <a:gd name="T41" fmla="*/ 138 h 258"/>
                <a:gd name="T42" fmla="*/ 263 w 298"/>
                <a:gd name="T43" fmla="*/ 140 h 258"/>
                <a:gd name="T44" fmla="*/ 281 w 298"/>
                <a:gd name="T45" fmla="*/ 144 h 258"/>
                <a:gd name="T46" fmla="*/ 291 w 298"/>
                <a:gd name="T47" fmla="*/ 151 h 258"/>
                <a:gd name="T48" fmla="*/ 298 w 298"/>
                <a:gd name="T49" fmla="*/ 161 h 258"/>
                <a:gd name="T50" fmla="*/ 298 w 298"/>
                <a:gd name="T51" fmla="*/ 161 h 258"/>
                <a:gd name="T52" fmla="*/ 291 w 298"/>
                <a:gd name="T53" fmla="*/ 144 h 258"/>
                <a:gd name="T54" fmla="*/ 276 w 298"/>
                <a:gd name="T55" fmla="*/ 123 h 258"/>
                <a:gd name="T56" fmla="*/ 253 w 298"/>
                <a:gd name="T57" fmla="*/ 92 h 258"/>
                <a:gd name="T58" fmla="*/ 227 w 298"/>
                <a:gd name="T59" fmla="*/ 63 h 258"/>
                <a:gd name="T60" fmla="*/ 197 w 298"/>
                <a:gd name="T61" fmla="*/ 39 h 258"/>
                <a:gd name="T62" fmla="*/ 164 w 298"/>
                <a:gd name="T63" fmla="*/ 16 h 258"/>
                <a:gd name="T64" fmla="*/ 130 w 298"/>
                <a:gd name="T65" fmla="*/ 3 h 258"/>
                <a:gd name="T66" fmla="*/ 95 w 298"/>
                <a:gd name="T67" fmla="*/ 0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258"/>
                <a:gd name="T104" fmla="*/ 298 w 298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261 w 309"/>
                <a:gd name="T3" fmla="*/ 298 h 320"/>
                <a:gd name="T4" fmla="*/ 225 w 309"/>
                <a:gd name="T5" fmla="*/ 274 h 320"/>
                <a:gd name="T6" fmla="*/ 201 w 309"/>
                <a:gd name="T7" fmla="*/ 248 h 320"/>
                <a:gd name="T8" fmla="*/ 182 w 309"/>
                <a:gd name="T9" fmla="*/ 220 h 320"/>
                <a:gd name="T10" fmla="*/ 169 w 309"/>
                <a:gd name="T11" fmla="*/ 193 h 320"/>
                <a:gd name="T12" fmla="*/ 159 w 309"/>
                <a:gd name="T13" fmla="*/ 167 h 320"/>
                <a:gd name="T14" fmla="*/ 150 w 309"/>
                <a:gd name="T15" fmla="*/ 141 h 320"/>
                <a:gd name="T16" fmla="*/ 139 w 309"/>
                <a:gd name="T17" fmla="*/ 115 h 320"/>
                <a:gd name="T18" fmla="*/ 127 w 309"/>
                <a:gd name="T19" fmla="*/ 82 h 320"/>
                <a:gd name="T20" fmla="*/ 132 w 309"/>
                <a:gd name="T21" fmla="*/ 62 h 320"/>
                <a:gd name="T22" fmla="*/ 146 w 309"/>
                <a:gd name="T23" fmla="*/ 56 h 320"/>
                <a:gd name="T24" fmla="*/ 165 w 309"/>
                <a:gd name="T25" fmla="*/ 62 h 320"/>
                <a:gd name="T26" fmla="*/ 37 w 309"/>
                <a:gd name="T27" fmla="*/ 8 h 320"/>
                <a:gd name="T28" fmla="*/ 17 w 309"/>
                <a:gd name="T29" fmla="*/ 0 h 320"/>
                <a:gd name="T30" fmla="*/ 4 w 309"/>
                <a:gd name="T31" fmla="*/ 8 h 320"/>
                <a:gd name="T32" fmla="*/ 0 w 309"/>
                <a:gd name="T33" fmla="*/ 29 h 320"/>
                <a:gd name="T34" fmla="*/ 11 w 309"/>
                <a:gd name="T35" fmla="*/ 62 h 320"/>
                <a:gd name="T36" fmla="*/ 21 w 309"/>
                <a:gd name="T37" fmla="*/ 88 h 320"/>
                <a:gd name="T38" fmla="*/ 30 w 309"/>
                <a:gd name="T39" fmla="*/ 112 h 320"/>
                <a:gd name="T40" fmla="*/ 41 w 309"/>
                <a:gd name="T41" fmla="*/ 141 h 320"/>
                <a:gd name="T42" fmla="*/ 54 w 309"/>
                <a:gd name="T43" fmla="*/ 167 h 320"/>
                <a:gd name="T44" fmla="*/ 71 w 309"/>
                <a:gd name="T45" fmla="*/ 196 h 320"/>
                <a:gd name="T46" fmla="*/ 97 w 309"/>
                <a:gd name="T47" fmla="*/ 220 h 320"/>
                <a:gd name="T48" fmla="*/ 132 w 309"/>
                <a:gd name="T49" fmla="*/ 248 h 320"/>
                <a:gd name="T50" fmla="*/ 178 w 309"/>
                <a:gd name="T51" fmla="*/ 269 h 320"/>
                <a:gd name="T52" fmla="*/ 309 w 309"/>
                <a:gd name="T53" fmla="*/ 32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320"/>
                <a:gd name="T83" fmla="*/ 309 w 309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320">
                  <a:moveTo>
                    <a:pt x="309" y="320"/>
                  </a:move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309 w 309"/>
                <a:gd name="T3" fmla="*/ 320 h 320"/>
                <a:gd name="T4" fmla="*/ 261 w 309"/>
                <a:gd name="T5" fmla="*/ 298 h 320"/>
                <a:gd name="T6" fmla="*/ 225 w 309"/>
                <a:gd name="T7" fmla="*/ 274 h 320"/>
                <a:gd name="T8" fmla="*/ 201 w 309"/>
                <a:gd name="T9" fmla="*/ 248 h 320"/>
                <a:gd name="T10" fmla="*/ 182 w 309"/>
                <a:gd name="T11" fmla="*/ 220 h 320"/>
                <a:gd name="T12" fmla="*/ 169 w 309"/>
                <a:gd name="T13" fmla="*/ 193 h 320"/>
                <a:gd name="T14" fmla="*/ 159 w 309"/>
                <a:gd name="T15" fmla="*/ 167 h 320"/>
                <a:gd name="T16" fmla="*/ 150 w 309"/>
                <a:gd name="T17" fmla="*/ 141 h 320"/>
                <a:gd name="T18" fmla="*/ 139 w 309"/>
                <a:gd name="T19" fmla="*/ 115 h 320"/>
                <a:gd name="T20" fmla="*/ 139 w 309"/>
                <a:gd name="T21" fmla="*/ 115 h 320"/>
                <a:gd name="T22" fmla="*/ 127 w 309"/>
                <a:gd name="T23" fmla="*/ 82 h 320"/>
                <a:gd name="T24" fmla="*/ 132 w 309"/>
                <a:gd name="T25" fmla="*/ 62 h 320"/>
                <a:gd name="T26" fmla="*/ 146 w 309"/>
                <a:gd name="T27" fmla="*/ 56 h 320"/>
                <a:gd name="T28" fmla="*/ 165 w 309"/>
                <a:gd name="T29" fmla="*/ 62 h 320"/>
                <a:gd name="T30" fmla="*/ 37 w 309"/>
                <a:gd name="T31" fmla="*/ 8 h 320"/>
                <a:gd name="T32" fmla="*/ 37 w 309"/>
                <a:gd name="T33" fmla="*/ 8 h 320"/>
                <a:gd name="T34" fmla="*/ 17 w 309"/>
                <a:gd name="T35" fmla="*/ 0 h 320"/>
                <a:gd name="T36" fmla="*/ 4 w 309"/>
                <a:gd name="T37" fmla="*/ 8 h 320"/>
                <a:gd name="T38" fmla="*/ 0 w 309"/>
                <a:gd name="T39" fmla="*/ 29 h 320"/>
                <a:gd name="T40" fmla="*/ 11 w 309"/>
                <a:gd name="T41" fmla="*/ 62 h 320"/>
                <a:gd name="T42" fmla="*/ 11 w 309"/>
                <a:gd name="T43" fmla="*/ 62 h 320"/>
                <a:gd name="T44" fmla="*/ 21 w 309"/>
                <a:gd name="T45" fmla="*/ 88 h 320"/>
                <a:gd name="T46" fmla="*/ 30 w 309"/>
                <a:gd name="T47" fmla="*/ 112 h 320"/>
                <a:gd name="T48" fmla="*/ 41 w 309"/>
                <a:gd name="T49" fmla="*/ 141 h 320"/>
                <a:gd name="T50" fmla="*/ 54 w 309"/>
                <a:gd name="T51" fmla="*/ 167 h 320"/>
                <a:gd name="T52" fmla="*/ 71 w 309"/>
                <a:gd name="T53" fmla="*/ 196 h 320"/>
                <a:gd name="T54" fmla="*/ 97 w 309"/>
                <a:gd name="T55" fmla="*/ 220 h 320"/>
                <a:gd name="T56" fmla="*/ 132 w 309"/>
                <a:gd name="T57" fmla="*/ 248 h 320"/>
                <a:gd name="T58" fmla="*/ 178 w 309"/>
                <a:gd name="T59" fmla="*/ 269 h 320"/>
                <a:gd name="T60" fmla="*/ 309 w 309"/>
                <a:gd name="T61" fmla="*/ 320 h 3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9"/>
                <a:gd name="T94" fmla="*/ 0 h 320"/>
                <a:gd name="T95" fmla="*/ 309 w 309"/>
                <a:gd name="T96" fmla="*/ 320 h 3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9" h="320">
                  <a:moveTo>
                    <a:pt x="309" y="320"/>
                  </a:moveTo>
                  <a:lnTo>
                    <a:pt x="309" y="320"/>
                  </a:ln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43 w 1362"/>
                <a:gd name="T1" fmla="*/ 80 h 710"/>
                <a:gd name="T2" fmla="*/ 16 w 1362"/>
                <a:gd name="T3" fmla="*/ 113 h 710"/>
                <a:gd name="T4" fmla="*/ 12 w 1362"/>
                <a:gd name="T5" fmla="*/ 159 h 710"/>
                <a:gd name="T6" fmla="*/ 62 w 1362"/>
                <a:gd name="T7" fmla="*/ 329 h 710"/>
                <a:gd name="T8" fmla="*/ 125 w 1362"/>
                <a:gd name="T9" fmla="*/ 536 h 710"/>
                <a:gd name="T10" fmla="*/ 174 w 1362"/>
                <a:gd name="T11" fmla="*/ 690 h 710"/>
                <a:gd name="T12" fmla="*/ 194 w 1362"/>
                <a:gd name="T13" fmla="*/ 710 h 710"/>
                <a:gd name="T14" fmla="*/ 230 w 1362"/>
                <a:gd name="T15" fmla="*/ 707 h 710"/>
                <a:gd name="T16" fmla="*/ 285 w 1362"/>
                <a:gd name="T17" fmla="*/ 699 h 710"/>
                <a:gd name="T18" fmla="*/ 347 w 1362"/>
                <a:gd name="T19" fmla="*/ 690 h 710"/>
                <a:gd name="T20" fmla="*/ 410 w 1362"/>
                <a:gd name="T21" fmla="*/ 678 h 710"/>
                <a:gd name="T22" fmla="*/ 472 w 1362"/>
                <a:gd name="T23" fmla="*/ 664 h 710"/>
                <a:gd name="T24" fmla="*/ 526 w 1362"/>
                <a:gd name="T25" fmla="*/ 650 h 710"/>
                <a:gd name="T26" fmla="*/ 568 w 1362"/>
                <a:gd name="T27" fmla="*/ 632 h 710"/>
                <a:gd name="T28" fmla="*/ 605 w 1362"/>
                <a:gd name="T29" fmla="*/ 615 h 710"/>
                <a:gd name="T30" fmla="*/ 641 w 1362"/>
                <a:gd name="T31" fmla="*/ 606 h 710"/>
                <a:gd name="T32" fmla="*/ 669 w 1362"/>
                <a:gd name="T33" fmla="*/ 615 h 710"/>
                <a:gd name="T34" fmla="*/ 677 w 1362"/>
                <a:gd name="T35" fmla="*/ 635 h 710"/>
                <a:gd name="T36" fmla="*/ 697 w 1362"/>
                <a:gd name="T37" fmla="*/ 645 h 710"/>
                <a:gd name="T38" fmla="*/ 755 w 1362"/>
                <a:gd name="T39" fmla="*/ 640 h 710"/>
                <a:gd name="T40" fmla="*/ 818 w 1362"/>
                <a:gd name="T41" fmla="*/ 635 h 710"/>
                <a:gd name="T42" fmla="*/ 863 w 1362"/>
                <a:gd name="T43" fmla="*/ 632 h 710"/>
                <a:gd name="T44" fmla="*/ 873 w 1362"/>
                <a:gd name="T45" fmla="*/ 622 h 710"/>
                <a:gd name="T46" fmla="*/ 887 w 1362"/>
                <a:gd name="T47" fmla="*/ 603 h 710"/>
                <a:gd name="T48" fmla="*/ 910 w 1362"/>
                <a:gd name="T49" fmla="*/ 592 h 710"/>
                <a:gd name="T50" fmla="*/ 940 w 1362"/>
                <a:gd name="T51" fmla="*/ 593 h 710"/>
                <a:gd name="T52" fmla="*/ 972 w 1362"/>
                <a:gd name="T53" fmla="*/ 603 h 710"/>
                <a:gd name="T54" fmla="*/ 1012 w 1362"/>
                <a:gd name="T55" fmla="*/ 611 h 710"/>
                <a:gd name="T56" fmla="*/ 1070 w 1362"/>
                <a:gd name="T57" fmla="*/ 612 h 710"/>
                <a:gd name="T58" fmla="*/ 1134 w 1362"/>
                <a:gd name="T59" fmla="*/ 612 h 710"/>
                <a:gd name="T60" fmla="*/ 1202 w 1362"/>
                <a:gd name="T61" fmla="*/ 611 h 710"/>
                <a:gd name="T62" fmla="*/ 1265 w 1362"/>
                <a:gd name="T63" fmla="*/ 608 h 710"/>
                <a:gd name="T64" fmla="*/ 1317 w 1362"/>
                <a:gd name="T65" fmla="*/ 603 h 710"/>
                <a:gd name="T66" fmla="*/ 1353 w 1362"/>
                <a:gd name="T67" fmla="*/ 602 h 710"/>
                <a:gd name="T68" fmla="*/ 1357 w 1362"/>
                <a:gd name="T69" fmla="*/ 592 h 710"/>
                <a:gd name="T70" fmla="*/ 1334 w 1362"/>
                <a:gd name="T71" fmla="*/ 540 h 710"/>
                <a:gd name="T72" fmla="*/ 1313 w 1362"/>
                <a:gd name="T73" fmla="*/ 484 h 710"/>
                <a:gd name="T74" fmla="*/ 1248 w 1362"/>
                <a:gd name="T75" fmla="*/ 341 h 710"/>
                <a:gd name="T76" fmla="*/ 1172 w 1362"/>
                <a:gd name="T77" fmla="*/ 174 h 710"/>
                <a:gd name="T78" fmla="*/ 1117 w 1362"/>
                <a:gd name="T79" fmla="*/ 52 h 710"/>
                <a:gd name="T80" fmla="*/ 1083 w 1362"/>
                <a:gd name="T81" fmla="*/ 41 h 710"/>
                <a:gd name="T82" fmla="*/ 1019 w 1362"/>
                <a:gd name="T83" fmla="*/ 44 h 710"/>
                <a:gd name="T84" fmla="*/ 946 w 1362"/>
                <a:gd name="T85" fmla="*/ 35 h 710"/>
                <a:gd name="T86" fmla="*/ 864 w 1362"/>
                <a:gd name="T87" fmla="*/ 19 h 710"/>
                <a:gd name="T88" fmla="*/ 785 w 1362"/>
                <a:gd name="T89" fmla="*/ 6 h 710"/>
                <a:gd name="T90" fmla="*/ 713 w 1362"/>
                <a:gd name="T91" fmla="*/ 0 h 710"/>
                <a:gd name="T92" fmla="*/ 654 w 1362"/>
                <a:gd name="T93" fmla="*/ 5 h 710"/>
                <a:gd name="T94" fmla="*/ 611 w 1362"/>
                <a:gd name="T95" fmla="*/ 24 h 710"/>
                <a:gd name="T96" fmla="*/ 565 w 1362"/>
                <a:gd name="T97" fmla="*/ 26 h 710"/>
                <a:gd name="T98" fmla="*/ 498 w 1362"/>
                <a:gd name="T99" fmla="*/ 11 h 710"/>
                <a:gd name="T100" fmla="*/ 433 w 1362"/>
                <a:gd name="T101" fmla="*/ 13 h 710"/>
                <a:gd name="T102" fmla="*/ 371 w 1362"/>
                <a:gd name="T103" fmla="*/ 26 h 710"/>
                <a:gd name="T104" fmla="*/ 309 w 1362"/>
                <a:gd name="T105" fmla="*/ 45 h 710"/>
                <a:gd name="T106" fmla="*/ 246 w 1362"/>
                <a:gd name="T107" fmla="*/ 65 h 710"/>
                <a:gd name="T108" fmla="*/ 175 w 1362"/>
                <a:gd name="T109" fmla="*/ 74 h 710"/>
                <a:gd name="T110" fmla="*/ 101 w 1362"/>
                <a:gd name="T111" fmla="*/ 68 h 7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2"/>
                <a:gd name="T169" fmla="*/ 0 h 710"/>
                <a:gd name="T170" fmla="*/ 1362 w 1362"/>
                <a:gd name="T171" fmla="*/ 710 h 7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2" h="710">
                  <a:moveTo>
                    <a:pt x="59" y="54"/>
                  </a:move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132" y="2849"/>
              <a:ext cx="1271" cy="564"/>
            </a:xfrm>
            <a:custGeom>
              <a:avLst/>
              <a:gdLst>
                <a:gd name="T0" fmla="*/ 1271 w 1271"/>
                <a:gd name="T1" fmla="*/ 467 h 564"/>
                <a:gd name="T2" fmla="*/ 1271 w 1271"/>
                <a:gd name="T3" fmla="*/ 467 h 564"/>
                <a:gd name="T4" fmla="*/ 1242 w 1271"/>
                <a:gd name="T5" fmla="*/ 480 h 564"/>
                <a:gd name="T6" fmla="*/ 1208 w 1271"/>
                <a:gd name="T7" fmla="*/ 489 h 564"/>
                <a:gd name="T8" fmla="*/ 1172 w 1271"/>
                <a:gd name="T9" fmla="*/ 490 h 564"/>
                <a:gd name="T10" fmla="*/ 1131 w 1271"/>
                <a:gd name="T11" fmla="*/ 489 h 564"/>
                <a:gd name="T12" fmla="*/ 1090 w 1271"/>
                <a:gd name="T13" fmla="*/ 485 h 564"/>
                <a:gd name="T14" fmla="*/ 1048 w 1271"/>
                <a:gd name="T15" fmla="*/ 477 h 564"/>
                <a:gd name="T16" fmla="*/ 1002 w 1271"/>
                <a:gd name="T17" fmla="*/ 469 h 564"/>
                <a:gd name="T18" fmla="*/ 960 w 1271"/>
                <a:gd name="T19" fmla="*/ 463 h 564"/>
                <a:gd name="T20" fmla="*/ 917 w 1271"/>
                <a:gd name="T21" fmla="*/ 456 h 564"/>
                <a:gd name="T22" fmla="*/ 876 w 1271"/>
                <a:gd name="T23" fmla="*/ 451 h 564"/>
                <a:gd name="T24" fmla="*/ 838 w 1271"/>
                <a:gd name="T25" fmla="*/ 451 h 564"/>
                <a:gd name="T26" fmla="*/ 804 w 1271"/>
                <a:gd name="T27" fmla="*/ 454 h 564"/>
                <a:gd name="T28" fmla="*/ 775 w 1271"/>
                <a:gd name="T29" fmla="*/ 463 h 564"/>
                <a:gd name="T30" fmla="*/ 749 w 1271"/>
                <a:gd name="T31" fmla="*/ 477 h 564"/>
                <a:gd name="T32" fmla="*/ 732 w 1271"/>
                <a:gd name="T33" fmla="*/ 502 h 564"/>
                <a:gd name="T34" fmla="*/ 719 w 1271"/>
                <a:gd name="T35" fmla="*/ 532 h 564"/>
                <a:gd name="T36" fmla="*/ 719 w 1271"/>
                <a:gd name="T37" fmla="*/ 532 h 564"/>
                <a:gd name="T38" fmla="*/ 702 w 1271"/>
                <a:gd name="T39" fmla="*/ 505 h 564"/>
                <a:gd name="T40" fmla="*/ 680 w 1271"/>
                <a:gd name="T41" fmla="*/ 485 h 564"/>
                <a:gd name="T42" fmla="*/ 656 w 1271"/>
                <a:gd name="T43" fmla="*/ 474 h 564"/>
                <a:gd name="T44" fmla="*/ 628 w 1271"/>
                <a:gd name="T45" fmla="*/ 467 h 564"/>
                <a:gd name="T46" fmla="*/ 595 w 1271"/>
                <a:gd name="T47" fmla="*/ 467 h 564"/>
                <a:gd name="T48" fmla="*/ 562 w 1271"/>
                <a:gd name="T49" fmla="*/ 474 h 564"/>
                <a:gd name="T50" fmla="*/ 528 w 1271"/>
                <a:gd name="T51" fmla="*/ 482 h 564"/>
                <a:gd name="T52" fmla="*/ 490 w 1271"/>
                <a:gd name="T53" fmla="*/ 495 h 564"/>
                <a:gd name="T54" fmla="*/ 451 w 1271"/>
                <a:gd name="T55" fmla="*/ 509 h 564"/>
                <a:gd name="T56" fmla="*/ 413 w 1271"/>
                <a:gd name="T57" fmla="*/ 522 h 564"/>
                <a:gd name="T58" fmla="*/ 374 w 1271"/>
                <a:gd name="T59" fmla="*/ 535 h 564"/>
                <a:gd name="T60" fmla="*/ 336 w 1271"/>
                <a:gd name="T61" fmla="*/ 545 h 564"/>
                <a:gd name="T62" fmla="*/ 298 w 1271"/>
                <a:gd name="T63" fmla="*/ 554 h 564"/>
                <a:gd name="T64" fmla="*/ 262 w 1271"/>
                <a:gd name="T65" fmla="*/ 561 h 564"/>
                <a:gd name="T66" fmla="*/ 226 w 1271"/>
                <a:gd name="T67" fmla="*/ 564 h 564"/>
                <a:gd name="T68" fmla="*/ 191 w 1271"/>
                <a:gd name="T69" fmla="*/ 558 h 564"/>
                <a:gd name="T70" fmla="*/ 191 w 1271"/>
                <a:gd name="T71" fmla="*/ 558 h 564"/>
                <a:gd name="T72" fmla="*/ 174 w 1271"/>
                <a:gd name="T73" fmla="*/ 511 h 564"/>
                <a:gd name="T74" fmla="*/ 148 w 1271"/>
                <a:gd name="T75" fmla="*/ 437 h 564"/>
                <a:gd name="T76" fmla="*/ 116 w 1271"/>
                <a:gd name="T77" fmla="*/ 346 h 564"/>
                <a:gd name="T78" fmla="*/ 83 w 1271"/>
                <a:gd name="T79" fmla="*/ 249 h 564"/>
                <a:gd name="T80" fmla="*/ 52 w 1271"/>
                <a:gd name="T81" fmla="*/ 156 h 564"/>
                <a:gd name="T82" fmla="*/ 26 w 1271"/>
                <a:gd name="T83" fmla="*/ 78 h 564"/>
                <a:gd name="T84" fmla="*/ 6 w 1271"/>
                <a:gd name="T85" fmla="*/ 23 h 564"/>
                <a:gd name="T86" fmla="*/ 0 w 1271"/>
                <a:gd name="T87" fmla="*/ 0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1"/>
                <a:gd name="T133" fmla="*/ 0 h 564"/>
                <a:gd name="T134" fmla="*/ 1271 w 1271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1" h="564">
                  <a:moveTo>
                    <a:pt x="1271" y="467"/>
                  </a:moveTo>
                  <a:lnTo>
                    <a:pt x="1271" y="467"/>
                  </a:lnTo>
                  <a:lnTo>
                    <a:pt x="1242" y="480"/>
                  </a:lnTo>
                  <a:lnTo>
                    <a:pt x="1208" y="489"/>
                  </a:lnTo>
                  <a:lnTo>
                    <a:pt x="1172" y="490"/>
                  </a:lnTo>
                  <a:lnTo>
                    <a:pt x="1131" y="489"/>
                  </a:lnTo>
                  <a:lnTo>
                    <a:pt x="1090" y="485"/>
                  </a:lnTo>
                  <a:lnTo>
                    <a:pt x="1048" y="477"/>
                  </a:lnTo>
                  <a:lnTo>
                    <a:pt x="1002" y="469"/>
                  </a:lnTo>
                  <a:lnTo>
                    <a:pt x="960" y="463"/>
                  </a:lnTo>
                  <a:lnTo>
                    <a:pt x="917" y="456"/>
                  </a:lnTo>
                  <a:lnTo>
                    <a:pt x="876" y="451"/>
                  </a:lnTo>
                  <a:lnTo>
                    <a:pt x="838" y="451"/>
                  </a:lnTo>
                  <a:lnTo>
                    <a:pt x="804" y="454"/>
                  </a:lnTo>
                  <a:lnTo>
                    <a:pt x="775" y="463"/>
                  </a:lnTo>
                  <a:lnTo>
                    <a:pt x="749" y="477"/>
                  </a:lnTo>
                  <a:lnTo>
                    <a:pt x="732" y="502"/>
                  </a:lnTo>
                  <a:lnTo>
                    <a:pt x="719" y="532"/>
                  </a:lnTo>
                  <a:lnTo>
                    <a:pt x="702" y="505"/>
                  </a:lnTo>
                  <a:lnTo>
                    <a:pt x="680" y="485"/>
                  </a:lnTo>
                  <a:lnTo>
                    <a:pt x="656" y="474"/>
                  </a:lnTo>
                  <a:lnTo>
                    <a:pt x="628" y="467"/>
                  </a:lnTo>
                  <a:lnTo>
                    <a:pt x="595" y="467"/>
                  </a:lnTo>
                  <a:lnTo>
                    <a:pt x="562" y="474"/>
                  </a:lnTo>
                  <a:lnTo>
                    <a:pt x="528" y="482"/>
                  </a:lnTo>
                  <a:lnTo>
                    <a:pt x="490" y="495"/>
                  </a:lnTo>
                  <a:lnTo>
                    <a:pt x="451" y="509"/>
                  </a:lnTo>
                  <a:lnTo>
                    <a:pt x="413" y="522"/>
                  </a:lnTo>
                  <a:lnTo>
                    <a:pt x="374" y="535"/>
                  </a:lnTo>
                  <a:lnTo>
                    <a:pt x="336" y="545"/>
                  </a:lnTo>
                  <a:lnTo>
                    <a:pt x="298" y="554"/>
                  </a:lnTo>
                  <a:lnTo>
                    <a:pt x="262" y="561"/>
                  </a:lnTo>
                  <a:lnTo>
                    <a:pt x="226" y="564"/>
                  </a:lnTo>
                  <a:lnTo>
                    <a:pt x="191" y="558"/>
                  </a:lnTo>
                  <a:lnTo>
                    <a:pt x="174" y="511"/>
                  </a:lnTo>
                  <a:lnTo>
                    <a:pt x="148" y="437"/>
                  </a:lnTo>
                  <a:lnTo>
                    <a:pt x="116" y="346"/>
                  </a:lnTo>
                  <a:lnTo>
                    <a:pt x="83" y="249"/>
                  </a:lnTo>
                  <a:lnTo>
                    <a:pt x="52" y="156"/>
                  </a:lnTo>
                  <a:lnTo>
                    <a:pt x="26" y="78"/>
                  </a:lnTo>
                  <a:lnTo>
                    <a:pt x="6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034" y="2881"/>
              <a:ext cx="1441" cy="683"/>
            </a:xfrm>
            <a:custGeom>
              <a:avLst/>
              <a:gdLst>
                <a:gd name="T0" fmla="*/ 1198 w 1441"/>
                <a:gd name="T1" fmla="*/ 23 h 683"/>
                <a:gd name="T2" fmla="*/ 1258 w 1441"/>
                <a:gd name="T3" fmla="*/ 138 h 683"/>
                <a:gd name="T4" fmla="*/ 1431 w 1441"/>
                <a:gd name="T5" fmla="*/ 507 h 683"/>
                <a:gd name="T6" fmla="*/ 1432 w 1441"/>
                <a:gd name="T7" fmla="*/ 549 h 683"/>
                <a:gd name="T8" fmla="*/ 1382 w 1441"/>
                <a:gd name="T9" fmla="*/ 546 h 683"/>
                <a:gd name="T10" fmla="*/ 1297 w 1441"/>
                <a:gd name="T11" fmla="*/ 549 h 683"/>
                <a:gd name="T12" fmla="*/ 1186 w 1441"/>
                <a:gd name="T13" fmla="*/ 549 h 683"/>
                <a:gd name="T14" fmla="*/ 1076 w 1441"/>
                <a:gd name="T15" fmla="*/ 555 h 683"/>
                <a:gd name="T16" fmla="*/ 985 w 1441"/>
                <a:gd name="T17" fmla="*/ 562 h 683"/>
                <a:gd name="T18" fmla="*/ 952 w 1441"/>
                <a:gd name="T19" fmla="*/ 582 h 683"/>
                <a:gd name="T20" fmla="*/ 903 w 1441"/>
                <a:gd name="T21" fmla="*/ 613 h 683"/>
                <a:gd name="T22" fmla="*/ 813 w 1441"/>
                <a:gd name="T23" fmla="*/ 621 h 683"/>
                <a:gd name="T24" fmla="*/ 721 w 1441"/>
                <a:gd name="T25" fmla="*/ 624 h 683"/>
                <a:gd name="T26" fmla="*/ 672 w 1441"/>
                <a:gd name="T27" fmla="*/ 618 h 683"/>
                <a:gd name="T28" fmla="*/ 659 w 1441"/>
                <a:gd name="T29" fmla="*/ 595 h 683"/>
                <a:gd name="T30" fmla="*/ 626 w 1441"/>
                <a:gd name="T31" fmla="*/ 601 h 683"/>
                <a:gd name="T32" fmla="*/ 541 w 1441"/>
                <a:gd name="T33" fmla="*/ 616 h 683"/>
                <a:gd name="T34" fmla="*/ 434 w 1441"/>
                <a:gd name="T35" fmla="*/ 637 h 683"/>
                <a:gd name="T36" fmla="*/ 328 w 1441"/>
                <a:gd name="T37" fmla="*/ 660 h 683"/>
                <a:gd name="T38" fmla="*/ 248 w 1441"/>
                <a:gd name="T39" fmla="*/ 675 h 683"/>
                <a:gd name="T40" fmla="*/ 196 w 1441"/>
                <a:gd name="T41" fmla="*/ 683 h 683"/>
                <a:gd name="T42" fmla="*/ 174 w 1441"/>
                <a:gd name="T43" fmla="*/ 663 h 683"/>
                <a:gd name="T44" fmla="*/ 164 w 1441"/>
                <a:gd name="T45" fmla="*/ 610 h 683"/>
                <a:gd name="T46" fmla="*/ 114 w 1441"/>
                <a:gd name="T47" fmla="*/ 431 h 683"/>
                <a:gd name="T48" fmla="*/ 38 w 1441"/>
                <a:gd name="T49" fmla="*/ 176 h 683"/>
                <a:gd name="T50" fmla="*/ 2 w 1441"/>
                <a:gd name="T51" fmla="*/ 47 h 683"/>
                <a:gd name="T52" fmla="*/ 9 w 1441"/>
                <a:gd name="T53" fmla="*/ 13 h 683"/>
                <a:gd name="T54" fmla="*/ 55 w 1441"/>
                <a:gd name="T55" fmla="*/ 4 h 683"/>
                <a:gd name="T56" fmla="*/ 59 w 1441"/>
                <a:gd name="T57" fmla="*/ 23 h 683"/>
                <a:gd name="T58" fmla="*/ 51 w 1441"/>
                <a:gd name="T59" fmla="*/ 73 h 683"/>
                <a:gd name="T60" fmla="*/ 135 w 1441"/>
                <a:gd name="T61" fmla="*/ 349 h 683"/>
                <a:gd name="T62" fmla="*/ 213 w 1441"/>
                <a:gd name="T63" fmla="*/ 604 h 683"/>
                <a:gd name="T64" fmla="*/ 250 w 1441"/>
                <a:gd name="T65" fmla="*/ 623 h 683"/>
                <a:gd name="T66" fmla="*/ 324 w 1441"/>
                <a:gd name="T67" fmla="*/ 613 h 683"/>
                <a:gd name="T68" fmla="*/ 417 w 1441"/>
                <a:gd name="T69" fmla="*/ 600 h 683"/>
                <a:gd name="T70" fmla="*/ 511 w 1441"/>
                <a:gd name="T71" fmla="*/ 578 h 683"/>
                <a:gd name="T72" fmla="*/ 588 w 1441"/>
                <a:gd name="T73" fmla="*/ 555 h 683"/>
                <a:gd name="T74" fmla="*/ 644 w 1441"/>
                <a:gd name="T75" fmla="*/ 529 h 683"/>
                <a:gd name="T76" fmla="*/ 695 w 1441"/>
                <a:gd name="T77" fmla="*/ 522 h 683"/>
                <a:gd name="T78" fmla="*/ 716 w 1441"/>
                <a:gd name="T79" fmla="*/ 549 h 683"/>
                <a:gd name="T80" fmla="*/ 762 w 1441"/>
                <a:gd name="T81" fmla="*/ 555 h 683"/>
                <a:gd name="T82" fmla="*/ 857 w 1441"/>
                <a:gd name="T83" fmla="*/ 549 h 683"/>
                <a:gd name="T84" fmla="*/ 907 w 1441"/>
                <a:gd name="T85" fmla="*/ 546 h 683"/>
                <a:gd name="T86" fmla="*/ 926 w 1441"/>
                <a:gd name="T87" fmla="*/ 517 h 683"/>
                <a:gd name="T88" fmla="*/ 962 w 1441"/>
                <a:gd name="T89" fmla="*/ 506 h 683"/>
                <a:gd name="T90" fmla="*/ 1011 w 1441"/>
                <a:gd name="T91" fmla="*/ 517 h 683"/>
                <a:gd name="T92" fmla="*/ 1078 w 1441"/>
                <a:gd name="T93" fmla="*/ 525 h 683"/>
                <a:gd name="T94" fmla="*/ 1173 w 1441"/>
                <a:gd name="T95" fmla="*/ 526 h 683"/>
                <a:gd name="T96" fmla="*/ 1273 w 1441"/>
                <a:gd name="T97" fmla="*/ 522 h 683"/>
                <a:gd name="T98" fmla="*/ 1356 w 1441"/>
                <a:gd name="T99" fmla="*/ 517 h 683"/>
                <a:gd name="T100" fmla="*/ 1401 w 1441"/>
                <a:gd name="T101" fmla="*/ 513 h 683"/>
                <a:gd name="T102" fmla="*/ 1373 w 1441"/>
                <a:gd name="T103" fmla="*/ 454 h 683"/>
                <a:gd name="T104" fmla="*/ 1329 w 1441"/>
                <a:gd name="T105" fmla="*/ 344 h 683"/>
                <a:gd name="T106" fmla="*/ 1232 w 1441"/>
                <a:gd name="T107" fmla="*/ 134 h 683"/>
                <a:gd name="T108" fmla="*/ 1179 w 1441"/>
                <a:gd name="T109" fmla="*/ 18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1"/>
                <a:gd name="T166" fmla="*/ 0 h 683"/>
                <a:gd name="T167" fmla="*/ 1441 w 1441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1" h="683">
                  <a:moveTo>
                    <a:pt x="1179" y="18"/>
                  </a:moveTo>
                  <a:lnTo>
                    <a:pt x="1188" y="17"/>
                  </a:lnTo>
                  <a:lnTo>
                    <a:pt x="1198" y="23"/>
                  </a:lnTo>
                  <a:lnTo>
                    <a:pt x="1211" y="41"/>
                  </a:lnTo>
                  <a:lnTo>
                    <a:pt x="1229" y="80"/>
                  </a:lnTo>
                  <a:lnTo>
                    <a:pt x="1258" y="138"/>
                  </a:lnTo>
                  <a:lnTo>
                    <a:pt x="1300" y="228"/>
                  </a:lnTo>
                  <a:lnTo>
                    <a:pt x="1356" y="349"/>
                  </a:lnTo>
                  <a:lnTo>
                    <a:pt x="1431" y="507"/>
                  </a:lnTo>
                  <a:lnTo>
                    <a:pt x="1438" y="526"/>
                  </a:lnTo>
                  <a:lnTo>
                    <a:pt x="1441" y="542"/>
                  </a:lnTo>
                  <a:lnTo>
                    <a:pt x="1432" y="549"/>
                  </a:lnTo>
                  <a:lnTo>
                    <a:pt x="1411" y="549"/>
                  </a:lnTo>
                  <a:lnTo>
                    <a:pt x="1399" y="546"/>
                  </a:lnTo>
                  <a:lnTo>
                    <a:pt x="1382" y="546"/>
                  </a:lnTo>
                  <a:lnTo>
                    <a:pt x="1359" y="546"/>
                  </a:lnTo>
                  <a:lnTo>
                    <a:pt x="1330" y="546"/>
                  </a:lnTo>
                  <a:lnTo>
                    <a:pt x="1297" y="549"/>
                  </a:lnTo>
                  <a:lnTo>
                    <a:pt x="1263" y="549"/>
                  </a:lnTo>
                  <a:lnTo>
                    <a:pt x="1225" y="549"/>
                  </a:lnTo>
                  <a:lnTo>
                    <a:pt x="1186" y="549"/>
                  </a:lnTo>
                  <a:lnTo>
                    <a:pt x="1150" y="554"/>
                  </a:lnTo>
                  <a:lnTo>
                    <a:pt x="1110" y="555"/>
                  </a:lnTo>
                  <a:lnTo>
                    <a:pt x="1076" y="555"/>
                  </a:lnTo>
                  <a:lnTo>
                    <a:pt x="1041" y="559"/>
                  </a:lnTo>
                  <a:lnTo>
                    <a:pt x="1011" y="562"/>
                  </a:lnTo>
                  <a:lnTo>
                    <a:pt x="985" y="562"/>
                  </a:lnTo>
                  <a:lnTo>
                    <a:pt x="965" y="562"/>
                  </a:lnTo>
                  <a:lnTo>
                    <a:pt x="949" y="562"/>
                  </a:lnTo>
                  <a:lnTo>
                    <a:pt x="952" y="582"/>
                  </a:lnTo>
                  <a:lnTo>
                    <a:pt x="943" y="600"/>
                  </a:lnTo>
                  <a:lnTo>
                    <a:pt x="929" y="607"/>
                  </a:lnTo>
                  <a:lnTo>
                    <a:pt x="903" y="613"/>
                  </a:lnTo>
                  <a:lnTo>
                    <a:pt x="879" y="618"/>
                  </a:lnTo>
                  <a:lnTo>
                    <a:pt x="846" y="618"/>
                  </a:lnTo>
                  <a:lnTo>
                    <a:pt x="813" y="621"/>
                  </a:lnTo>
                  <a:lnTo>
                    <a:pt x="778" y="623"/>
                  </a:lnTo>
                  <a:lnTo>
                    <a:pt x="748" y="624"/>
                  </a:lnTo>
                  <a:lnTo>
                    <a:pt x="721" y="624"/>
                  </a:lnTo>
                  <a:lnTo>
                    <a:pt x="699" y="624"/>
                  </a:lnTo>
                  <a:lnTo>
                    <a:pt x="685" y="623"/>
                  </a:lnTo>
                  <a:lnTo>
                    <a:pt x="672" y="618"/>
                  </a:lnTo>
                  <a:lnTo>
                    <a:pt x="666" y="613"/>
                  </a:lnTo>
                  <a:lnTo>
                    <a:pt x="660" y="604"/>
                  </a:lnTo>
                  <a:lnTo>
                    <a:pt x="659" y="595"/>
                  </a:lnTo>
                  <a:lnTo>
                    <a:pt x="653" y="595"/>
                  </a:lnTo>
                  <a:lnTo>
                    <a:pt x="644" y="597"/>
                  </a:lnTo>
                  <a:lnTo>
                    <a:pt x="626" y="601"/>
                  </a:lnTo>
                  <a:lnTo>
                    <a:pt x="603" y="605"/>
                  </a:lnTo>
                  <a:lnTo>
                    <a:pt x="574" y="610"/>
                  </a:lnTo>
                  <a:lnTo>
                    <a:pt x="541" y="616"/>
                  </a:lnTo>
                  <a:lnTo>
                    <a:pt x="508" y="623"/>
                  </a:lnTo>
                  <a:lnTo>
                    <a:pt x="472" y="629"/>
                  </a:lnTo>
                  <a:lnTo>
                    <a:pt x="434" y="637"/>
                  </a:lnTo>
                  <a:lnTo>
                    <a:pt x="398" y="644"/>
                  </a:lnTo>
                  <a:lnTo>
                    <a:pt x="364" y="650"/>
                  </a:lnTo>
                  <a:lnTo>
                    <a:pt x="328" y="660"/>
                  </a:lnTo>
                  <a:lnTo>
                    <a:pt x="298" y="666"/>
                  </a:lnTo>
                  <a:lnTo>
                    <a:pt x="272" y="670"/>
                  </a:lnTo>
                  <a:lnTo>
                    <a:pt x="248" y="675"/>
                  </a:lnTo>
                  <a:lnTo>
                    <a:pt x="233" y="679"/>
                  </a:lnTo>
                  <a:lnTo>
                    <a:pt x="210" y="683"/>
                  </a:lnTo>
                  <a:lnTo>
                    <a:pt x="196" y="683"/>
                  </a:lnTo>
                  <a:lnTo>
                    <a:pt x="186" y="682"/>
                  </a:lnTo>
                  <a:lnTo>
                    <a:pt x="179" y="675"/>
                  </a:lnTo>
                  <a:lnTo>
                    <a:pt x="174" y="663"/>
                  </a:lnTo>
                  <a:lnTo>
                    <a:pt x="173" y="646"/>
                  </a:lnTo>
                  <a:lnTo>
                    <a:pt x="170" y="629"/>
                  </a:lnTo>
                  <a:lnTo>
                    <a:pt x="164" y="610"/>
                  </a:lnTo>
                  <a:lnTo>
                    <a:pt x="154" y="572"/>
                  </a:lnTo>
                  <a:lnTo>
                    <a:pt x="137" y="509"/>
                  </a:lnTo>
                  <a:lnTo>
                    <a:pt x="114" y="431"/>
                  </a:lnTo>
                  <a:lnTo>
                    <a:pt x="88" y="341"/>
                  </a:lnTo>
                  <a:lnTo>
                    <a:pt x="61" y="255"/>
                  </a:lnTo>
                  <a:lnTo>
                    <a:pt x="38" y="176"/>
                  </a:lnTo>
                  <a:lnTo>
                    <a:pt x="18" y="109"/>
                  </a:lnTo>
                  <a:lnTo>
                    <a:pt x="6" y="69"/>
                  </a:lnTo>
                  <a:lnTo>
                    <a:pt x="2" y="47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55" y="4"/>
                  </a:lnTo>
                  <a:lnTo>
                    <a:pt x="78" y="0"/>
                  </a:lnTo>
                  <a:lnTo>
                    <a:pt x="69" y="13"/>
                  </a:lnTo>
                  <a:lnTo>
                    <a:pt x="59" y="23"/>
                  </a:lnTo>
                  <a:lnTo>
                    <a:pt x="51" y="31"/>
                  </a:lnTo>
                  <a:lnTo>
                    <a:pt x="39" y="37"/>
                  </a:lnTo>
                  <a:lnTo>
                    <a:pt x="51" y="73"/>
                  </a:lnTo>
                  <a:lnTo>
                    <a:pt x="74" y="147"/>
                  </a:lnTo>
                  <a:lnTo>
                    <a:pt x="101" y="243"/>
                  </a:lnTo>
                  <a:lnTo>
                    <a:pt x="135" y="349"/>
                  </a:lnTo>
                  <a:lnTo>
                    <a:pt x="164" y="450"/>
                  </a:lnTo>
                  <a:lnTo>
                    <a:pt x="193" y="541"/>
                  </a:lnTo>
                  <a:lnTo>
                    <a:pt x="213" y="604"/>
                  </a:lnTo>
                  <a:lnTo>
                    <a:pt x="219" y="624"/>
                  </a:lnTo>
                  <a:lnTo>
                    <a:pt x="233" y="624"/>
                  </a:lnTo>
                  <a:lnTo>
                    <a:pt x="250" y="623"/>
                  </a:lnTo>
                  <a:lnTo>
                    <a:pt x="269" y="621"/>
                  </a:lnTo>
                  <a:lnTo>
                    <a:pt x="296" y="618"/>
                  </a:lnTo>
                  <a:lnTo>
                    <a:pt x="324" y="613"/>
                  </a:lnTo>
                  <a:lnTo>
                    <a:pt x="352" y="610"/>
                  </a:lnTo>
                  <a:lnTo>
                    <a:pt x="386" y="604"/>
                  </a:lnTo>
                  <a:lnTo>
                    <a:pt x="417" y="600"/>
                  </a:lnTo>
                  <a:lnTo>
                    <a:pt x="449" y="592"/>
                  </a:lnTo>
                  <a:lnTo>
                    <a:pt x="480" y="585"/>
                  </a:lnTo>
                  <a:lnTo>
                    <a:pt x="511" y="578"/>
                  </a:lnTo>
                  <a:lnTo>
                    <a:pt x="539" y="572"/>
                  </a:lnTo>
                  <a:lnTo>
                    <a:pt x="565" y="564"/>
                  </a:lnTo>
                  <a:lnTo>
                    <a:pt x="588" y="555"/>
                  </a:lnTo>
                  <a:lnTo>
                    <a:pt x="607" y="546"/>
                  </a:lnTo>
                  <a:lnTo>
                    <a:pt x="621" y="541"/>
                  </a:lnTo>
                  <a:lnTo>
                    <a:pt x="644" y="529"/>
                  </a:lnTo>
                  <a:lnTo>
                    <a:pt x="666" y="522"/>
                  </a:lnTo>
                  <a:lnTo>
                    <a:pt x="680" y="520"/>
                  </a:lnTo>
                  <a:lnTo>
                    <a:pt x="695" y="522"/>
                  </a:lnTo>
                  <a:lnTo>
                    <a:pt x="708" y="529"/>
                  </a:lnTo>
                  <a:lnTo>
                    <a:pt x="712" y="538"/>
                  </a:lnTo>
                  <a:lnTo>
                    <a:pt x="716" y="549"/>
                  </a:lnTo>
                  <a:lnTo>
                    <a:pt x="719" y="562"/>
                  </a:lnTo>
                  <a:lnTo>
                    <a:pt x="736" y="559"/>
                  </a:lnTo>
                  <a:lnTo>
                    <a:pt x="762" y="555"/>
                  </a:lnTo>
                  <a:lnTo>
                    <a:pt x="794" y="554"/>
                  </a:lnTo>
                  <a:lnTo>
                    <a:pt x="825" y="549"/>
                  </a:lnTo>
                  <a:lnTo>
                    <a:pt x="857" y="549"/>
                  </a:lnTo>
                  <a:lnTo>
                    <a:pt x="884" y="549"/>
                  </a:lnTo>
                  <a:lnTo>
                    <a:pt x="902" y="546"/>
                  </a:lnTo>
                  <a:lnTo>
                    <a:pt x="907" y="546"/>
                  </a:lnTo>
                  <a:lnTo>
                    <a:pt x="912" y="536"/>
                  </a:lnTo>
                  <a:lnTo>
                    <a:pt x="917" y="526"/>
                  </a:lnTo>
                  <a:lnTo>
                    <a:pt x="926" y="517"/>
                  </a:lnTo>
                  <a:lnTo>
                    <a:pt x="936" y="509"/>
                  </a:lnTo>
                  <a:lnTo>
                    <a:pt x="949" y="506"/>
                  </a:lnTo>
                  <a:lnTo>
                    <a:pt x="962" y="506"/>
                  </a:lnTo>
                  <a:lnTo>
                    <a:pt x="979" y="507"/>
                  </a:lnTo>
                  <a:lnTo>
                    <a:pt x="997" y="513"/>
                  </a:lnTo>
                  <a:lnTo>
                    <a:pt x="1011" y="517"/>
                  </a:lnTo>
                  <a:lnTo>
                    <a:pt x="1028" y="522"/>
                  </a:lnTo>
                  <a:lnTo>
                    <a:pt x="1051" y="525"/>
                  </a:lnTo>
                  <a:lnTo>
                    <a:pt x="1078" y="525"/>
                  </a:lnTo>
                  <a:lnTo>
                    <a:pt x="1109" y="526"/>
                  </a:lnTo>
                  <a:lnTo>
                    <a:pt x="1139" y="526"/>
                  </a:lnTo>
                  <a:lnTo>
                    <a:pt x="1173" y="526"/>
                  </a:lnTo>
                  <a:lnTo>
                    <a:pt x="1206" y="526"/>
                  </a:lnTo>
                  <a:lnTo>
                    <a:pt x="1241" y="525"/>
                  </a:lnTo>
                  <a:lnTo>
                    <a:pt x="1273" y="522"/>
                  </a:lnTo>
                  <a:lnTo>
                    <a:pt x="1304" y="522"/>
                  </a:lnTo>
                  <a:lnTo>
                    <a:pt x="1332" y="520"/>
                  </a:lnTo>
                  <a:lnTo>
                    <a:pt x="1356" y="517"/>
                  </a:lnTo>
                  <a:lnTo>
                    <a:pt x="1378" y="516"/>
                  </a:lnTo>
                  <a:lnTo>
                    <a:pt x="1392" y="516"/>
                  </a:lnTo>
                  <a:lnTo>
                    <a:pt x="1401" y="513"/>
                  </a:lnTo>
                  <a:lnTo>
                    <a:pt x="1396" y="506"/>
                  </a:lnTo>
                  <a:lnTo>
                    <a:pt x="1386" y="483"/>
                  </a:lnTo>
                  <a:lnTo>
                    <a:pt x="1373" y="454"/>
                  </a:lnTo>
                  <a:lnTo>
                    <a:pt x="1369" y="435"/>
                  </a:lnTo>
                  <a:lnTo>
                    <a:pt x="1355" y="399"/>
                  </a:lnTo>
                  <a:lnTo>
                    <a:pt x="1329" y="344"/>
                  </a:lnTo>
                  <a:lnTo>
                    <a:pt x="1297" y="278"/>
                  </a:lnTo>
                  <a:lnTo>
                    <a:pt x="1264" y="204"/>
                  </a:lnTo>
                  <a:lnTo>
                    <a:pt x="1232" y="134"/>
                  </a:lnTo>
                  <a:lnTo>
                    <a:pt x="1206" y="73"/>
                  </a:lnTo>
                  <a:lnTo>
                    <a:pt x="1186" y="34"/>
                  </a:lnTo>
                  <a:lnTo>
                    <a:pt x="117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59 w 1362"/>
                <a:gd name="T1" fmla="*/ 54 h 710"/>
                <a:gd name="T2" fmla="*/ 30 w 1362"/>
                <a:gd name="T3" fmla="*/ 99 h 710"/>
                <a:gd name="T4" fmla="*/ 0 w 1362"/>
                <a:gd name="T5" fmla="*/ 123 h 710"/>
                <a:gd name="T6" fmla="*/ 12 w 1362"/>
                <a:gd name="T7" fmla="*/ 159 h 710"/>
                <a:gd name="T8" fmla="*/ 62 w 1362"/>
                <a:gd name="T9" fmla="*/ 329 h 710"/>
                <a:gd name="T10" fmla="*/ 125 w 1362"/>
                <a:gd name="T11" fmla="*/ 536 h 710"/>
                <a:gd name="T12" fmla="*/ 174 w 1362"/>
                <a:gd name="T13" fmla="*/ 690 h 710"/>
                <a:gd name="T14" fmla="*/ 180 w 1362"/>
                <a:gd name="T15" fmla="*/ 710 h 710"/>
                <a:gd name="T16" fmla="*/ 211 w 1362"/>
                <a:gd name="T17" fmla="*/ 709 h 710"/>
                <a:gd name="T18" fmla="*/ 257 w 1362"/>
                <a:gd name="T19" fmla="*/ 704 h 710"/>
                <a:gd name="T20" fmla="*/ 313 w 1362"/>
                <a:gd name="T21" fmla="*/ 696 h 710"/>
                <a:gd name="T22" fmla="*/ 378 w 1362"/>
                <a:gd name="T23" fmla="*/ 686 h 710"/>
                <a:gd name="T24" fmla="*/ 441 w 1362"/>
                <a:gd name="T25" fmla="*/ 671 h 710"/>
                <a:gd name="T26" fmla="*/ 500 w 1362"/>
                <a:gd name="T27" fmla="*/ 658 h 710"/>
                <a:gd name="T28" fmla="*/ 549 w 1362"/>
                <a:gd name="T29" fmla="*/ 641 h 710"/>
                <a:gd name="T30" fmla="*/ 582 w 1362"/>
                <a:gd name="T31" fmla="*/ 627 h 710"/>
                <a:gd name="T32" fmla="*/ 605 w 1362"/>
                <a:gd name="T33" fmla="*/ 615 h 710"/>
                <a:gd name="T34" fmla="*/ 641 w 1362"/>
                <a:gd name="T35" fmla="*/ 606 h 710"/>
                <a:gd name="T36" fmla="*/ 669 w 1362"/>
                <a:gd name="T37" fmla="*/ 615 h 710"/>
                <a:gd name="T38" fmla="*/ 677 w 1362"/>
                <a:gd name="T39" fmla="*/ 635 h 710"/>
                <a:gd name="T40" fmla="*/ 680 w 1362"/>
                <a:gd name="T41" fmla="*/ 648 h 710"/>
                <a:gd name="T42" fmla="*/ 723 w 1362"/>
                <a:gd name="T43" fmla="*/ 641 h 710"/>
                <a:gd name="T44" fmla="*/ 786 w 1362"/>
                <a:gd name="T45" fmla="*/ 635 h 710"/>
                <a:gd name="T46" fmla="*/ 845 w 1362"/>
                <a:gd name="T47" fmla="*/ 635 h 710"/>
                <a:gd name="T48" fmla="*/ 868 w 1362"/>
                <a:gd name="T49" fmla="*/ 632 h 710"/>
                <a:gd name="T50" fmla="*/ 873 w 1362"/>
                <a:gd name="T51" fmla="*/ 622 h 710"/>
                <a:gd name="T52" fmla="*/ 887 w 1362"/>
                <a:gd name="T53" fmla="*/ 603 h 710"/>
                <a:gd name="T54" fmla="*/ 910 w 1362"/>
                <a:gd name="T55" fmla="*/ 592 h 710"/>
                <a:gd name="T56" fmla="*/ 940 w 1362"/>
                <a:gd name="T57" fmla="*/ 593 h 710"/>
                <a:gd name="T58" fmla="*/ 958 w 1362"/>
                <a:gd name="T59" fmla="*/ 599 h 710"/>
                <a:gd name="T60" fmla="*/ 989 w 1362"/>
                <a:gd name="T61" fmla="*/ 608 h 710"/>
                <a:gd name="T62" fmla="*/ 1039 w 1362"/>
                <a:gd name="T63" fmla="*/ 611 h 710"/>
                <a:gd name="T64" fmla="*/ 1100 w 1362"/>
                <a:gd name="T65" fmla="*/ 612 h 710"/>
                <a:gd name="T66" fmla="*/ 1167 w 1362"/>
                <a:gd name="T67" fmla="*/ 612 h 710"/>
                <a:gd name="T68" fmla="*/ 1234 w 1362"/>
                <a:gd name="T69" fmla="*/ 608 h 710"/>
                <a:gd name="T70" fmla="*/ 1293 w 1362"/>
                <a:gd name="T71" fmla="*/ 606 h 710"/>
                <a:gd name="T72" fmla="*/ 1339 w 1362"/>
                <a:gd name="T73" fmla="*/ 602 h 710"/>
                <a:gd name="T74" fmla="*/ 1362 w 1362"/>
                <a:gd name="T75" fmla="*/ 599 h 710"/>
                <a:gd name="T76" fmla="*/ 1357 w 1362"/>
                <a:gd name="T77" fmla="*/ 592 h 710"/>
                <a:gd name="T78" fmla="*/ 1334 w 1362"/>
                <a:gd name="T79" fmla="*/ 540 h 710"/>
                <a:gd name="T80" fmla="*/ 1330 w 1362"/>
                <a:gd name="T81" fmla="*/ 521 h 710"/>
                <a:gd name="T82" fmla="*/ 1284 w 1362"/>
                <a:gd name="T83" fmla="*/ 420 h 710"/>
                <a:gd name="T84" fmla="*/ 1211 w 1362"/>
                <a:gd name="T85" fmla="*/ 256 h 710"/>
                <a:gd name="T86" fmla="*/ 1139 w 1362"/>
                <a:gd name="T87" fmla="*/ 103 h 710"/>
                <a:gd name="T88" fmla="*/ 1108 w 1362"/>
                <a:gd name="T89" fmla="*/ 35 h 710"/>
                <a:gd name="T90" fmla="*/ 1083 w 1362"/>
                <a:gd name="T91" fmla="*/ 41 h 710"/>
                <a:gd name="T92" fmla="*/ 1019 w 1362"/>
                <a:gd name="T93" fmla="*/ 44 h 710"/>
                <a:gd name="T94" fmla="*/ 946 w 1362"/>
                <a:gd name="T95" fmla="*/ 35 h 710"/>
                <a:gd name="T96" fmla="*/ 864 w 1362"/>
                <a:gd name="T97" fmla="*/ 19 h 710"/>
                <a:gd name="T98" fmla="*/ 785 w 1362"/>
                <a:gd name="T99" fmla="*/ 6 h 710"/>
                <a:gd name="T100" fmla="*/ 713 w 1362"/>
                <a:gd name="T101" fmla="*/ 0 h 710"/>
                <a:gd name="T102" fmla="*/ 654 w 1362"/>
                <a:gd name="T103" fmla="*/ 5 h 710"/>
                <a:gd name="T104" fmla="*/ 611 w 1362"/>
                <a:gd name="T105" fmla="*/ 24 h 710"/>
                <a:gd name="T106" fmla="*/ 601 w 1362"/>
                <a:gd name="T107" fmla="*/ 41 h 710"/>
                <a:gd name="T108" fmla="*/ 531 w 1362"/>
                <a:gd name="T109" fmla="*/ 15 h 710"/>
                <a:gd name="T110" fmla="*/ 464 w 1362"/>
                <a:gd name="T111" fmla="*/ 9 h 710"/>
                <a:gd name="T112" fmla="*/ 401 w 1362"/>
                <a:gd name="T113" fmla="*/ 19 h 710"/>
                <a:gd name="T114" fmla="*/ 342 w 1362"/>
                <a:gd name="T115" fmla="*/ 35 h 710"/>
                <a:gd name="T116" fmla="*/ 278 w 1362"/>
                <a:gd name="T117" fmla="*/ 54 h 710"/>
                <a:gd name="T118" fmla="*/ 211 w 1362"/>
                <a:gd name="T119" fmla="*/ 70 h 710"/>
                <a:gd name="T120" fmla="*/ 140 w 1362"/>
                <a:gd name="T121" fmla="*/ 71 h 710"/>
                <a:gd name="T122" fmla="*/ 59 w 1362"/>
                <a:gd name="T123" fmla="*/ 54 h 7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2"/>
                <a:gd name="T187" fmla="*/ 0 h 710"/>
                <a:gd name="T188" fmla="*/ 1362 w 1362"/>
                <a:gd name="T189" fmla="*/ 710 h 7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2" h="710">
                  <a:moveTo>
                    <a:pt x="59" y="54"/>
                  </a:moveTo>
                  <a:lnTo>
                    <a:pt x="59" y="54"/>
                  </a:ln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253" y="3407"/>
              <a:ext cx="70" cy="98"/>
            </a:xfrm>
            <a:custGeom>
              <a:avLst/>
              <a:gdLst>
                <a:gd name="T0" fmla="*/ 70 w 70"/>
                <a:gd name="T1" fmla="*/ 0 h 98"/>
                <a:gd name="T2" fmla="*/ 70 w 70"/>
                <a:gd name="T3" fmla="*/ 0 h 98"/>
                <a:gd name="T4" fmla="*/ 62 w 70"/>
                <a:gd name="T5" fmla="*/ 15 h 98"/>
                <a:gd name="T6" fmla="*/ 53 w 70"/>
                <a:gd name="T7" fmla="*/ 28 h 98"/>
                <a:gd name="T8" fmla="*/ 44 w 70"/>
                <a:gd name="T9" fmla="*/ 45 h 98"/>
                <a:gd name="T10" fmla="*/ 34 w 70"/>
                <a:gd name="T11" fmla="*/ 59 h 98"/>
                <a:gd name="T12" fmla="*/ 27 w 70"/>
                <a:gd name="T13" fmla="*/ 74 h 98"/>
                <a:gd name="T14" fmla="*/ 18 w 70"/>
                <a:gd name="T15" fmla="*/ 84 h 98"/>
                <a:gd name="T16" fmla="*/ 8 w 70"/>
                <a:gd name="T17" fmla="*/ 92 h 98"/>
                <a:gd name="T18" fmla="*/ 0 w 70"/>
                <a:gd name="T19" fmla="*/ 98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98"/>
                <a:gd name="T32" fmla="*/ 70 w 7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98">
                  <a:moveTo>
                    <a:pt x="70" y="0"/>
                  </a:moveTo>
                  <a:lnTo>
                    <a:pt x="70" y="0"/>
                  </a:lnTo>
                  <a:lnTo>
                    <a:pt x="62" y="15"/>
                  </a:lnTo>
                  <a:lnTo>
                    <a:pt x="53" y="28"/>
                  </a:lnTo>
                  <a:lnTo>
                    <a:pt x="44" y="45"/>
                  </a:lnTo>
                  <a:lnTo>
                    <a:pt x="34" y="59"/>
                  </a:lnTo>
                  <a:lnTo>
                    <a:pt x="27" y="74"/>
                  </a:lnTo>
                  <a:lnTo>
                    <a:pt x="18" y="84"/>
                  </a:lnTo>
                  <a:lnTo>
                    <a:pt x="8" y="92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851" y="3381"/>
              <a:ext cx="3" cy="49"/>
            </a:xfrm>
            <a:custGeom>
              <a:avLst/>
              <a:gdLst>
                <a:gd name="T0" fmla="*/ 0 w 3"/>
                <a:gd name="T1" fmla="*/ 0 h 49"/>
                <a:gd name="T2" fmla="*/ 0 w 3"/>
                <a:gd name="T3" fmla="*/ 0 h 49"/>
                <a:gd name="T4" fmla="*/ 0 w 3"/>
                <a:gd name="T5" fmla="*/ 12 h 49"/>
                <a:gd name="T6" fmla="*/ 3 w 3"/>
                <a:gd name="T7" fmla="*/ 29 h 49"/>
                <a:gd name="T8" fmla="*/ 3 w 3"/>
                <a:gd name="T9" fmla="*/ 45 h 49"/>
                <a:gd name="T10" fmla="*/ 3 w 3"/>
                <a:gd name="T11" fmla="*/ 49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9"/>
                <a:gd name="T20" fmla="*/ 3 w 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9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3" y="29"/>
                  </a:lnTo>
                  <a:lnTo>
                    <a:pt x="3" y="45"/>
                  </a:lnTo>
                  <a:lnTo>
                    <a:pt x="3" y="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674" y="2836"/>
              <a:ext cx="173" cy="5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3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276" y="3570"/>
              <a:ext cx="390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>
                  <a:rot lat="16199997" lon="20399998" rev="0"/>
                </a:camera>
                <a:lightRig rig="legacyFlat3" dir="b"/>
              </a:scene3d>
              <a:sp3d prstMaterial="legacyMatte">
                <a:extrusionClr>
                  <a:srgbClr val="008000"/>
                </a:extrusionClr>
                <a:contourClr>
                  <a:srgbClr val="008000"/>
                </a:contourClr>
              </a:sp3d>
            </a:bodyPr>
            <a:lstStyle/>
            <a:p>
              <a:r>
                <a:rPr lang="vi-VN" sz="2700" b="1" kern="10">
                  <a:ln w="9525">
                    <a:round/>
                    <a:headEnd/>
                    <a:tailEnd/>
                  </a:ln>
                  <a:solidFill>
                    <a:srgbClr val="008000"/>
                  </a:solidFill>
                </a:rPr>
                <a:t>KCT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5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>
            <a:off x="1928814" y="1846264"/>
            <a:ext cx="8739187" cy="211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xin ch©n thµnh c¸m ¬n </a:t>
            </a:r>
          </a:p>
          <a:p>
            <a:pPr algn="ctr"/>
            <a:r>
              <a:rPr lang="pt-BR" sz="3600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c¸c thÇy c« gi¸o vµ c¸c em </a:t>
            </a:r>
            <a:r>
              <a:rPr lang="pt-BR" sz="3600" kern="1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häc sinh!</a:t>
            </a:r>
            <a:endParaRPr lang="en-US" sz="3600" kern="10" dirty="0">
              <a:ln w="12700">
                <a:solidFill>
                  <a:srgbClr val="FF1811"/>
                </a:solidFill>
                <a:round/>
                <a:headEnd/>
                <a:tailEnd/>
              </a:ln>
              <a:solidFill>
                <a:srgbClr val="12FA2E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80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5503863"/>
            <a:ext cx="3463925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856164"/>
            <a:ext cx="3846513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825875"/>
            <a:ext cx="338455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9" y="3806826"/>
            <a:ext cx="3051175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3032126"/>
            <a:ext cx="5013325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473451"/>
            <a:ext cx="4013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6" y="2079626"/>
            <a:ext cx="59166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9" y="1884364"/>
            <a:ext cx="13049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1354139"/>
            <a:ext cx="4964113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058864"/>
            <a:ext cx="299243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6" y="422276"/>
            <a:ext cx="310991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79500"/>
            <a:ext cx="10207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697038"/>
            <a:ext cx="201136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0139"/>
            <a:ext cx="165735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4446337" y="713482"/>
            <a:ext cx="74091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812800" y="2590800"/>
            <a:ext cx="11042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giảm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hao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toả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dây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dây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58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248152" y="843384"/>
            <a:ext cx="751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11" name="Rectangle 10"/>
          <p:cNvSpPr/>
          <p:nvPr/>
        </p:nvSpPr>
        <p:spPr>
          <a:xfrm>
            <a:off x="4481126" y="2057400"/>
            <a:ext cx="4157548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500kV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220V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15V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6V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1126" y="2987430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342063" y="704046"/>
            <a:ext cx="751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– Nam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1126" y="2540180"/>
            <a:ext cx="4157548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500kV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220V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15V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6V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81126" y="2701283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7444"/>
          <a:stretch/>
        </p:blipFill>
        <p:spPr>
          <a:xfrm>
            <a:off x="2787445" y="1899256"/>
            <a:ext cx="7256206" cy="4638510"/>
          </a:xfrm>
          <a:prstGeom prst="rect">
            <a:avLst/>
          </a:prstGeom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323689" y="422010"/>
            <a:ext cx="7941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43: 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</a:rPr>
              <a:t>CHỦ ĐỀ MÁY BIẾN THẾ</a:t>
            </a:r>
          </a:p>
        </p:txBody>
      </p:sp>
      <p:pic>
        <p:nvPicPr>
          <p:cNvPr id="3" name="Picture 5" descr="book_page_flip_sm_nw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1" y="514425"/>
            <a:ext cx="1836990" cy="13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293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7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Tiết 43: </a:t>
            </a:r>
            <a:r>
              <a:rPr lang="en-US" sz="4000" b="1">
                <a:solidFill>
                  <a:schemeClr val="bg1"/>
                </a:solidFill>
              </a:rPr>
              <a:t>MÁY BIẾN THẾ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65982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Cấu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:</a:t>
            </a:r>
          </a:p>
        </p:txBody>
      </p:sp>
      <p:pic>
        <p:nvPicPr>
          <p:cNvPr id="717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9764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66173" y="1058764"/>
            <a:ext cx="65735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1524001" y="318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8" name="Text Box 129"/>
          <p:cNvSpPr txBox="1">
            <a:spLocks noChangeArrowheads="1"/>
          </p:cNvSpPr>
          <p:nvPr/>
        </p:nvSpPr>
        <p:spPr bwMode="auto">
          <a:xfrm>
            <a:off x="990600" y="18402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I. CẤU TẠO VÀ HOẠT ĐỘNG CỦA MÁY BIẾN THẾ</a:t>
            </a:r>
            <a:endParaRPr lang="vi-VN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599" y="3376681"/>
            <a:ext cx="479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2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allAtOnce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9386888" y="4738688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9359073" y="1912305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52950" y="377825"/>
            <a:ext cx="3886200" cy="5638800"/>
            <a:chOff x="1056" y="288"/>
            <a:chExt cx="3453" cy="3552"/>
          </a:xfrm>
        </p:grpSpPr>
        <p:sp>
          <p:nvSpPr>
            <p:cNvPr id="12490" name="Line 5"/>
            <p:cNvSpPr>
              <a:spLocks noChangeShapeType="1"/>
            </p:cNvSpPr>
            <p:nvPr/>
          </p:nvSpPr>
          <p:spPr bwMode="auto">
            <a:xfrm>
              <a:off x="1056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6"/>
            <p:cNvSpPr>
              <a:spLocks noChangeShapeType="1"/>
            </p:cNvSpPr>
            <p:nvPr/>
          </p:nvSpPr>
          <p:spPr bwMode="auto">
            <a:xfrm>
              <a:off x="3900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7"/>
            <p:cNvSpPr>
              <a:spLocks noChangeShapeType="1"/>
            </p:cNvSpPr>
            <p:nvPr/>
          </p:nvSpPr>
          <p:spPr bwMode="auto">
            <a:xfrm>
              <a:off x="1056" y="714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8"/>
            <p:cNvSpPr>
              <a:spLocks noChangeShapeType="1"/>
            </p:cNvSpPr>
            <p:nvPr/>
          </p:nvSpPr>
          <p:spPr bwMode="auto">
            <a:xfrm>
              <a:off x="1056" y="3840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9"/>
            <p:cNvSpPr>
              <a:spLocks noChangeShapeType="1"/>
            </p:cNvSpPr>
            <p:nvPr/>
          </p:nvSpPr>
          <p:spPr bwMode="auto">
            <a:xfrm>
              <a:off x="1598" y="1248"/>
              <a:ext cx="17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Line 10"/>
            <p:cNvSpPr>
              <a:spLocks noChangeShapeType="1"/>
            </p:cNvSpPr>
            <p:nvPr/>
          </p:nvSpPr>
          <p:spPr bwMode="auto">
            <a:xfrm flipV="1">
              <a:off x="1598" y="3264"/>
              <a:ext cx="176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Line 11"/>
            <p:cNvSpPr>
              <a:spLocks noChangeShapeType="1"/>
            </p:cNvSpPr>
            <p:nvPr/>
          </p:nvSpPr>
          <p:spPr bwMode="auto">
            <a:xfrm>
              <a:off x="1584" y="1248"/>
              <a:ext cx="14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Line 12"/>
            <p:cNvSpPr>
              <a:spLocks noChangeShapeType="1"/>
            </p:cNvSpPr>
            <p:nvPr/>
          </p:nvSpPr>
          <p:spPr bwMode="auto">
            <a:xfrm>
              <a:off x="3360" y="1248"/>
              <a:ext cx="0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13"/>
            <p:cNvSpPr>
              <a:spLocks noChangeShapeType="1"/>
            </p:cNvSpPr>
            <p:nvPr/>
          </p:nvSpPr>
          <p:spPr bwMode="auto">
            <a:xfrm flipV="1">
              <a:off x="1598" y="2845"/>
              <a:ext cx="609" cy="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14"/>
            <p:cNvSpPr>
              <a:spLocks noChangeShapeType="1"/>
            </p:cNvSpPr>
            <p:nvPr/>
          </p:nvSpPr>
          <p:spPr bwMode="auto">
            <a:xfrm flipV="1">
              <a:off x="3900" y="3414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15"/>
            <p:cNvSpPr>
              <a:spLocks noChangeShapeType="1"/>
            </p:cNvSpPr>
            <p:nvPr/>
          </p:nvSpPr>
          <p:spPr bwMode="auto">
            <a:xfrm flipV="1">
              <a:off x="3900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16"/>
            <p:cNvSpPr>
              <a:spLocks noChangeShapeType="1"/>
            </p:cNvSpPr>
            <p:nvPr/>
          </p:nvSpPr>
          <p:spPr bwMode="auto">
            <a:xfrm flipV="1">
              <a:off x="1056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17"/>
            <p:cNvSpPr>
              <a:spLocks noChangeShapeType="1"/>
            </p:cNvSpPr>
            <p:nvPr/>
          </p:nvSpPr>
          <p:spPr bwMode="auto">
            <a:xfrm>
              <a:off x="1665" y="288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18"/>
            <p:cNvSpPr>
              <a:spLocks noChangeShapeType="1"/>
            </p:cNvSpPr>
            <p:nvPr/>
          </p:nvSpPr>
          <p:spPr bwMode="auto">
            <a:xfrm>
              <a:off x="4509" y="288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Line 19"/>
            <p:cNvSpPr>
              <a:spLocks noChangeShapeType="1"/>
            </p:cNvSpPr>
            <p:nvPr/>
          </p:nvSpPr>
          <p:spPr bwMode="auto">
            <a:xfrm flipV="1">
              <a:off x="2199" y="2850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Line 20"/>
            <p:cNvSpPr>
              <a:spLocks noChangeShapeType="1"/>
            </p:cNvSpPr>
            <p:nvPr/>
          </p:nvSpPr>
          <p:spPr bwMode="auto">
            <a:xfrm flipV="1">
              <a:off x="2207" y="1248"/>
              <a:ext cx="1" cy="1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21"/>
            <p:cNvSpPr>
              <a:spLocks noChangeShapeType="1"/>
            </p:cNvSpPr>
            <p:nvPr/>
          </p:nvSpPr>
          <p:spPr bwMode="auto">
            <a:xfrm>
              <a:off x="1568" y="346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22"/>
            <p:cNvSpPr>
              <a:spLocks noChangeShapeType="1"/>
            </p:cNvSpPr>
            <p:nvPr/>
          </p:nvSpPr>
          <p:spPr bwMode="auto">
            <a:xfrm>
              <a:off x="1411" y="457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23"/>
            <p:cNvSpPr>
              <a:spLocks noChangeShapeType="1"/>
            </p:cNvSpPr>
            <p:nvPr/>
          </p:nvSpPr>
          <p:spPr bwMode="auto">
            <a:xfrm>
              <a:off x="1318" y="514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24"/>
            <p:cNvSpPr>
              <a:spLocks noChangeShapeType="1"/>
            </p:cNvSpPr>
            <p:nvPr/>
          </p:nvSpPr>
          <p:spPr bwMode="auto">
            <a:xfrm>
              <a:off x="1234" y="585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25"/>
            <p:cNvSpPr>
              <a:spLocks noChangeShapeType="1"/>
            </p:cNvSpPr>
            <p:nvPr/>
          </p:nvSpPr>
          <p:spPr bwMode="auto">
            <a:xfrm>
              <a:off x="1136" y="643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26"/>
            <p:cNvSpPr>
              <a:spLocks noChangeShapeType="1"/>
            </p:cNvSpPr>
            <p:nvPr/>
          </p:nvSpPr>
          <p:spPr bwMode="auto">
            <a:xfrm>
              <a:off x="1505" y="390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27"/>
            <p:cNvSpPr>
              <a:spLocks noChangeShapeType="1"/>
            </p:cNvSpPr>
            <p:nvPr/>
          </p:nvSpPr>
          <p:spPr bwMode="auto">
            <a:xfrm>
              <a:off x="3967" y="657"/>
              <a:ext cx="0" cy="3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28"/>
            <p:cNvSpPr>
              <a:spLocks noChangeShapeType="1"/>
            </p:cNvSpPr>
            <p:nvPr/>
          </p:nvSpPr>
          <p:spPr bwMode="auto">
            <a:xfrm>
              <a:off x="4035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Line 29"/>
            <p:cNvSpPr>
              <a:spLocks noChangeShapeType="1"/>
            </p:cNvSpPr>
            <p:nvPr/>
          </p:nvSpPr>
          <p:spPr bwMode="auto">
            <a:xfrm>
              <a:off x="4103" y="57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30"/>
            <p:cNvSpPr>
              <a:spLocks noChangeShapeType="1"/>
            </p:cNvSpPr>
            <p:nvPr/>
          </p:nvSpPr>
          <p:spPr bwMode="auto">
            <a:xfrm>
              <a:off x="4158" y="52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Line 31"/>
            <p:cNvSpPr>
              <a:spLocks noChangeShapeType="1"/>
            </p:cNvSpPr>
            <p:nvPr/>
          </p:nvSpPr>
          <p:spPr bwMode="auto">
            <a:xfrm>
              <a:off x="3967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32"/>
            <p:cNvSpPr>
              <a:spLocks noChangeShapeType="1"/>
            </p:cNvSpPr>
            <p:nvPr/>
          </p:nvSpPr>
          <p:spPr bwMode="auto">
            <a:xfrm>
              <a:off x="4306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33"/>
            <p:cNvSpPr>
              <a:spLocks noChangeShapeType="1"/>
            </p:cNvSpPr>
            <p:nvPr/>
          </p:nvSpPr>
          <p:spPr bwMode="auto">
            <a:xfrm>
              <a:off x="4374" y="377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34"/>
            <p:cNvSpPr>
              <a:spLocks noChangeShapeType="1"/>
            </p:cNvSpPr>
            <p:nvPr/>
          </p:nvSpPr>
          <p:spPr bwMode="auto">
            <a:xfrm>
              <a:off x="4429" y="33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Line 35"/>
            <p:cNvSpPr>
              <a:spLocks noChangeShapeType="1"/>
            </p:cNvSpPr>
            <p:nvPr/>
          </p:nvSpPr>
          <p:spPr bwMode="auto">
            <a:xfrm>
              <a:off x="4238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Line 36"/>
            <p:cNvSpPr>
              <a:spLocks noChangeShapeType="1"/>
            </p:cNvSpPr>
            <p:nvPr/>
          </p:nvSpPr>
          <p:spPr bwMode="auto">
            <a:xfrm>
              <a:off x="1667" y="3216"/>
              <a:ext cx="169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Line 37"/>
            <p:cNvSpPr>
              <a:spLocks noChangeShapeType="1"/>
            </p:cNvSpPr>
            <p:nvPr/>
          </p:nvSpPr>
          <p:spPr bwMode="auto">
            <a:xfrm>
              <a:off x="1727" y="3156"/>
              <a:ext cx="16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Line 38"/>
            <p:cNvSpPr>
              <a:spLocks noChangeShapeType="1"/>
            </p:cNvSpPr>
            <p:nvPr/>
          </p:nvSpPr>
          <p:spPr bwMode="auto">
            <a:xfrm flipV="1">
              <a:off x="1830" y="3099"/>
              <a:ext cx="155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Line 39"/>
            <p:cNvSpPr>
              <a:spLocks noChangeShapeType="1"/>
            </p:cNvSpPr>
            <p:nvPr/>
          </p:nvSpPr>
          <p:spPr bwMode="auto">
            <a:xfrm>
              <a:off x="1860" y="3045"/>
              <a:ext cx="1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Line 40"/>
            <p:cNvSpPr>
              <a:spLocks noChangeShapeType="1"/>
            </p:cNvSpPr>
            <p:nvPr/>
          </p:nvSpPr>
          <p:spPr bwMode="auto">
            <a:xfrm flipV="1">
              <a:off x="1932" y="2988"/>
              <a:ext cx="14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Line 41"/>
            <p:cNvSpPr>
              <a:spLocks noChangeShapeType="1"/>
            </p:cNvSpPr>
            <p:nvPr/>
          </p:nvSpPr>
          <p:spPr bwMode="auto">
            <a:xfrm flipV="1">
              <a:off x="2010" y="2943"/>
              <a:ext cx="135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Line 42"/>
            <p:cNvSpPr>
              <a:spLocks noChangeShapeType="1"/>
            </p:cNvSpPr>
            <p:nvPr/>
          </p:nvSpPr>
          <p:spPr bwMode="auto">
            <a:xfrm flipV="1">
              <a:off x="2101" y="2903"/>
              <a:ext cx="12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43"/>
            <p:cNvSpPr>
              <a:spLocks noChangeShapeType="1"/>
            </p:cNvSpPr>
            <p:nvPr/>
          </p:nvSpPr>
          <p:spPr bwMode="auto">
            <a:xfrm>
              <a:off x="2091" y="1248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44"/>
            <p:cNvSpPr>
              <a:spLocks noChangeShapeType="1"/>
            </p:cNvSpPr>
            <p:nvPr/>
          </p:nvSpPr>
          <p:spPr bwMode="auto">
            <a:xfrm flipH="1">
              <a:off x="2139" y="1248"/>
              <a:ext cx="21" cy="16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Line 45"/>
            <p:cNvSpPr>
              <a:spLocks noChangeShapeType="1"/>
            </p:cNvSpPr>
            <p:nvPr/>
          </p:nvSpPr>
          <p:spPr bwMode="auto">
            <a:xfrm>
              <a:off x="2016" y="1296"/>
              <a:ext cx="13" cy="16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Line 46"/>
            <p:cNvSpPr>
              <a:spLocks noChangeShapeType="1"/>
            </p:cNvSpPr>
            <p:nvPr/>
          </p:nvSpPr>
          <p:spPr bwMode="auto">
            <a:xfrm>
              <a:off x="1968" y="1296"/>
              <a:ext cx="6" cy="17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Line 47"/>
            <p:cNvSpPr>
              <a:spLocks noChangeShapeType="1"/>
            </p:cNvSpPr>
            <p:nvPr/>
          </p:nvSpPr>
          <p:spPr bwMode="auto">
            <a:xfrm flipH="1">
              <a:off x="1868" y="1248"/>
              <a:ext cx="4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Line 48"/>
            <p:cNvSpPr>
              <a:spLocks noChangeShapeType="1"/>
            </p:cNvSpPr>
            <p:nvPr/>
          </p:nvSpPr>
          <p:spPr bwMode="auto">
            <a:xfrm flipH="1">
              <a:off x="1911" y="1248"/>
              <a:ext cx="9" cy="17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Line 49"/>
            <p:cNvSpPr>
              <a:spLocks noChangeShapeType="1"/>
            </p:cNvSpPr>
            <p:nvPr/>
          </p:nvSpPr>
          <p:spPr bwMode="auto">
            <a:xfrm flipH="1">
              <a:off x="1801" y="1248"/>
              <a:ext cx="23" cy="18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Line 50"/>
            <p:cNvSpPr>
              <a:spLocks noChangeShapeType="1"/>
            </p:cNvSpPr>
            <p:nvPr/>
          </p:nvSpPr>
          <p:spPr bwMode="auto">
            <a:xfrm flipH="1">
              <a:off x="1665" y="1248"/>
              <a:ext cx="15" cy="19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Line 51"/>
            <p:cNvSpPr>
              <a:spLocks noChangeShapeType="1"/>
            </p:cNvSpPr>
            <p:nvPr/>
          </p:nvSpPr>
          <p:spPr bwMode="auto">
            <a:xfrm flipH="1">
              <a:off x="1720" y="1248"/>
              <a:ext cx="8" cy="19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6267450" y="319088"/>
            <a:ext cx="2209800" cy="1604962"/>
            <a:chOff x="4176" y="1584"/>
            <a:chExt cx="1392" cy="1011"/>
          </a:xfrm>
        </p:grpSpPr>
        <p:grpSp>
          <p:nvGrpSpPr>
            <p:cNvPr id="12474" name="Group 53"/>
            <p:cNvGrpSpPr>
              <a:grpSpLocks/>
            </p:cNvGrpSpPr>
            <p:nvPr/>
          </p:nvGrpSpPr>
          <p:grpSpPr bwMode="auto">
            <a:xfrm>
              <a:off x="4176" y="1584"/>
              <a:ext cx="1392" cy="1011"/>
              <a:chOff x="4158" y="381"/>
              <a:chExt cx="1275" cy="963"/>
            </a:xfrm>
          </p:grpSpPr>
          <p:sp>
            <p:nvSpPr>
              <p:cNvPr id="12481" name="Line 54"/>
              <p:cNvSpPr>
                <a:spLocks noChangeShapeType="1"/>
              </p:cNvSpPr>
              <p:nvPr/>
            </p:nvSpPr>
            <p:spPr bwMode="auto">
              <a:xfrm flipV="1">
                <a:off x="4158" y="381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Line 55"/>
              <p:cNvSpPr>
                <a:spLocks noChangeShapeType="1"/>
              </p:cNvSpPr>
              <p:nvPr/>
            </p:nvSpPr>
            <p:spPr bwMode="auto">
              <a:xfrm flipV="1">
                <a:off x="4158" y="90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Line 56"/>
              <p:cNvSpPr>
                <a:spLocks noChangeShapeType="1"/>
              </p:cNvSpPr>
              <p:nvPr/>
            </p:nvSpPr>
            <p:spPr bwMode="auto">
              <a:xfrm>
                <a:off x="4572" y="381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Line 57"/>
              <p:cNvSpPr>
                <a:spLocks noChangeShapeType="1"/>
              </p:cNvSpPr>
              <p:nvPr/>
            </p:nvSpPr>
            <p:spPr bwMode="auto">
              <a:xfrm flipV="1">
                <a:off x="4704" y="432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AutoShape 58"/>
              <p:cNvSpPr>
                <a:spLocks noChangeArrowheads="1"/>
              </p:cNvSpPr>
              <p:nvPr/>
            </p:nvSpPr>
            <p:spPr bwMode="auto">
              <a:xfrm flipH="1" flipV="1">
                <a:off x="4176" y="384"/>
                <a:ext cx="1248" cy="960"/>
              </a:xfrm>
              <a:prstGeom prst="cube">
                <a:avLst>
                  <a:gd name="adj" fmla="val 43231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6" name="Line 59"/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Line 60"/>
              <p:cNvSpPr>
                <a:spLocks noChangeShapeType="1"/>
              </p:cNvSpPr>
              <p:nvPr/>
            </p:nvSpPr>
            <p:spPr bwMode="auto">
              <a:xfrm>
                <a:off x="4176" y="1344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Line 61"/>
              <p:cNvSpPr>
                <a:spLocks noChangeShapeType="1"/>
              </p:cNvSpPr>
              <p:nvPr/>
            </p:nvSpPr>
            <p:spPr bwMode="auto">
              <a:xfrm>
                <a:off x="4608" y="930"/>
                <a:ext cx="816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AutoShape 62"/>
              <p:cNvSpPr>
                <a:spLocks noChangeArrowheads="1"/>
              </p:cNvSpPr>
              <p:nvPr/>
            </p:nvSpPr>
            <p:spPr bwMode="auto">
              <a:xfrm>
                <a:off x="4608" y="930"/>
                <a:ext cx="825" cy="414"/>
              </a:xfrm>
              <a:prstGeom prst="parallelogram">
                <a:avLst>
                  <a:gd name="adj" fmla="val 108799"/>
                </a:avLst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</p:grpSp>
        <p:grpSp>
          <p:nvGrpSpPr>
            <p:cNvPr id="12475" name="Group 63"/>
            <p:cNvGrpSpPr>
              <a:grpSpLocks/>
            </p:cNvGrpSpPr>
            <p:nvPr/>
          </p:nvGrpSpPr>
          <p:grpSpPr bwMode="auto">
            <a:xfrm>
              <a:off x="4272" y="1776"/>
              <a:ext cx="1104" cy="720"/>
              <a:chOff x="3888" y="912"/>
              <a:chExt cx="1104" cy="720"/>
            </a:xfrm>
          </p:grpSpPr>
          <p:sp>
            <p:nvSpPr>
              <p:cNvPr id="12476" name="Arc 64"/>
              <p:cNvSpPr>
                <a:spLocks/>
              </p:cNvSpPr>
              <p:nvPr/>
            </p:nvSpPr>
            <p:spPr bwMode="auto">
              <a:xfrm>
                <a:off x="3936" y="1200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7" name="Arc 65"/>
              <p:cNvSpPr>
                <a:spLocks/>
              </p:cNvSpPr>
              <p:nvPr/>
            </p:nvSpPr>
            <p:spPr bwMode="auto">
              <a:xfrm>
                <a:off x="3888" y="1296"/>
                <a:ext cx="672" cy="28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474" fill="none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  <a:lnTo>
                      <a:pt x="0" y="21474"/>
                    </a:lnTo>
                    <a:lnTo>
                      <a:pt x="233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8" name="Arc 66"/>
              <p:cNvSpPr>
                <a:spLocks/>
              </p:cNvSpPr>
              <p:nvPr/>
            </p:nvSpPr>
            <p:spPr bwMode="auto">
              <a:xfrm>
                <a:off x="4032" y="1104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9" name="Arc 67"/>
              <p:cNvSpPr>
                <a:spLocks/>
              </p:cNvSpPr>
              <p:nvPr/>
            </p:nvSpPr>
            <p:spPr bwMode="auto">
              <a:xfrm>
                <a:off x="4224" y="912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0" name="Arc 68"/>
              <p:cNvSpPr>
                <a:spLocks/>
              </p:cNvSpPr>
              <p:nvPr/>
            </p:nvSpPr>
            <p:spPr bwMode="auto">
              <a:xfrm>
                <a:off x="4080" y="1008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5" name="Group 69"/>
          <p:cNvGrpSpPr>
            <a:grpSpLocks/>
          </p:cNvGrpSpPr>
          <p:nvPr/>
        </p:nvGrpSpPr>
        <p:grpSpPr bwMode="auto">
          <a:xfrm>
            <a:off x="3560763" y="1919289"/>
            <a:ext cx="2268537" cy="2752725"/>
            <a:chOff x="494" y="1296"/>
            <a:chExt cx="1429" cy="1734"/>
          </a:xfrm>
        </p:grpSpPr>
        <p:sp>
          <p:nvSpPr>
            <p:cNvPr id="12455" name="Line 70"/>
            <p:cNvSpPr>
              <a:spLocks noChangeShapeType="1"/>
            </p:cNvSpPr>
            <p:nvPr/>
          </p:nvSpPr>
          <p:spPr bwMode="auto">
            <a:xfrm flipV="1">
              <a:off x="562" y="1584"/>
              <a:ext cx="926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71"/>
            <p:cNvSpPr>
              <a:spLocks noChangeShapeType="1"/>
            </p:cNvSpPr>
            <p:nvPr/>
          </p:nvSpPr>
          <p:spPr bwMode="auto">
            <a:xfrm flipV="1">
              <a:off x="1077" y="1776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72"/>
            <p:cNvSpPr>
              <a:spLocks noChangeShapeType="1"/>
            </p:cNvSpPr>
            <p:nvPr/>
          </p:nvSpPr>
          <p:spPr bwMode="auto">
            <a:xfrm flipV="1">
              <a:off x="1077" y="196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73"/>
            <p:cNvSpPr>
              <a:spLocks noChangeShapeType="1"/>
            </p:cNvSpPr>
            <p:nvPr/>
          </p:nvSpPr>
          <p:spPr bwMode="auto">
            <a:xfrm flipV="1">
              <a:off x="1077" y="216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74"/>
            <p:cNvSpPr>
              <a:spLocks noChangeShapeType="1"/>
            </p:cNvSpPr>
            <p:nvPr/>
          </p:nvSpPr>
          <p:spPr bwMode="auto">
            <a:xfrm flipV="1">
              <a:off x="1077" y="234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75"/>
            <p:cNvSpPr>
              <a:spLocks noChangeShapeType="1"/>
            </p:cNvSpPr>
            <p:nvPr/>
          </p:nvSpPr>
          <p:spPr bwMode="auto">
            <a:xfrm flipV="1">
              <a:off x="1077" y="2514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76"/>
            <p:cNvSpPr>
              <a:spLocks noChangeShapeType="1"/>
            </p:cNvSpPr>
            <p:nvPr/>
          </p:nvSpPr>
          <p:spPr bwMode="auto">
            <a:xfrm flipV="1">
              <a:off x="1077" y="268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77"/>
            <p:cNvSpPr>
              <a:spLocks noChangeShapeType="1"/>
            </p:cNvSpPr>
            <p:nvPr/>
          </p:nvSpPr>
          <p:spPr bwMode="auto">
            <a:xfrm flipV="1">
              <a:off x="1077" y="285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78"/>
            <p:cNvSpPr>
              <a:spLocks noChangeShapeType="1"/>
            </p:cNvSpPr>
            <p:nvPr/>
          </p:nvSpPr>
          <p:spPr bwMode="auto">
            <a:xfrm flipV="1">
              <a:off x="1077" y="303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79"/>
            <p:cNvSpPr>
              <a:spLocks noChangeShapeType="1"/>
            </p:cNvSpPr>
            <p:nvPr/>
          </p:nvSpPr>
          <p:spPr bwMode="auto">
            <a:xfrm>
              <a:off x="494" y="3030"/>
              <a:ext cx="58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Line 80"/>
            <p:cNvSpPr>
              <a:spLocks noChangeShapeType="1"/>
            </p:cNvSpPr>
            <p:nvPr/>
          </p:nvSpPr>
          <p:spPr bwMode="auto">
            <a:xfrm flipV="1">
              <a:off x="1488" y="2592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Line 81"/>
            <p:cNvSpPr>
              <a:spLocks noChangeShapeType="1"/>
            </p:cNvSpPr>
            <p:nvPr/>
          </p:nvSpPr>
          <p:spPr bwMode="auto">
            <a:xfrm flipV="1">
              <a:off x="1488" y="240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Line 82"/>
            <p:cNvSpPr>
              <a:spLocks noChangeShapeType="1"/>
            </p:cNvSpPr>
            <p:nvPr/>
          </p:nvSpPr>
          <p:spPr bwMode="auto">
            <a:xfrm flipV="1">
              <a:off x="1488" y="192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Line 83"/>
            <p:cNvSpPr>
              <a:spLocks noChangeShapeType="1"/>
            </p:cNvSpPr>
            <p:nvPr/>
          </p:nvSpPr>
          <p:spPr bwMode="auto">
            <a:xfrm flipV="1">
              <a:off x="1488" y="172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Line 84"/>
            <p:cNvSpPr>
              <a:spLocks noChangeShapeType="1"/>
            </p:cNvSpPr>
            <p:nvPr/>
          </p:nvSpPr>
          <p:spPr bwMode="auto">
            <a:xfrm flipV="1">
              <a:off x="1488" y="223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Line 85"/>
            <p:cNvSpPr>
              <a:spLocks noChangeShapeType="1"/>
            </p:cNvSpPr>
            <p:nvPr/>
          </p:nvSpPr>
          <p:spPr bwMode="auto">
            <a:xfrm flipV="1">
              <a:off x="1488" y="1536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86"/>
            <p:cNvSpPr>
              <a:spLocks noChangeShapeType="1"/>
            </p:cNvSpPr>
            <p:nvPr/>
          </p:nvSpPr>
          <p:spPr bwMode="auto">
            <a:xfrm flipV="1">
              <a:off x="1488" y="1344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87"/>
            <p:cNvSpPr>
              <a:spLocks noChangeShapeType="1"/>
            </p:cNvSpPr>
            <p:nvPr/>
          </p:nvSpPr>
          <p:spPr bwMode="auto">
            <a:xfrm flipV="1">
              <a:off x="1488" y="1296"/>
              <a:ext cx="288" cy="288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88"/>
            <p:cNvSpPr>
              <a:spLocks noChangeShapeType="1"/>
            </p:cNvSpPr>
            <p:nvPr/>
          </p:nvSpPr>
          <p:spPr bwMode="auto">
            <a:xfrm flipV="1">
              <a:off x="1491" y="2079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45" name="Group 89"/>
          <p:cNvGrpSpPr>
            <a:grpSpLocks/>
          </p:cNvGrpSpPr>
          <p:nvPr/>
        </p:nvGrpSpPr>
        <p:grpSpPr bwMode="auto">
          <a:xfrm>
            <a:off x="3807497" y="1981200"/>
            <a:ext cx="1764629" cy="2743200"/>
            <a:chOff x="629" y="1344"/>
            <a:chExt cx="1105" cy="1728"/>
          </a:xfrm>
        </p:grpSpPr>
        <p:sp>
          <p:nvSpPr>
            <p:cNvPr id="12435" name="AutoShape 90"/>
            <p:cNvSpPr>
              <a:spLocks noChangeArrowheads="1"/>
            </p:cNvSpPr>
            <p:nvPr/>
          </p:nvSpPr>
          <p:spPr bwMode="auto">
            <a:xfrm rot="-5400000" flipH="1" flipV="1">
              <a:off x="1288" y="1548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6" name="AutoShape 91"/>
            <p:cNvSpPr>
              <a:spLocks noChangeArrowheads="1"/>
            </p:cNvSpPr>
            <p:nvPr/>
          </p:nvSpPr>
          <p:spPr bwMode="auto">
            <a:xfrm rot="-5400000" flipH="1" flipV="1">
              <a:off x="1288" y="1739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7" name="AutoShape 92"/>
            <p:cNvSpPr>
              <a:spLocks noChangeArrowheads="1"/>
            </p:cNvSpPr>
            <p:nvPr/>
          </p:nvSpPr>
          <p:spPr bwMode="auto">
            <a:xfrm rot="-5400000" flipH="1" flipV="1">
              <a:off x="1288" y="193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8" name="AutoShape 93"/>
            <p:cNvSpPr>
              <a:spLocks noChangeArrowheads="1"/>
            </p:cNvSpPr>
            <p:nvPr/>
          </p:nvSpPr>
          <p:spPr bwMode="auto">
            <a:xfrm rot="-5400000" flipH="1" flipV="1">
              <a:off x="1288" y="2123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9" name="AutoShape 94"/>
            <p:cNvSpPr>
              <a:spLocks noChangeArrowheads="1"/>
            </p:cNvSpPr>
            <p:nvPr/>
          </p:nvSpPr>
          <p:spPr bwMode="auto">
            <a:xfrm rot="-5400000" flipH="1" flipV="1">
              <a:off x="1288" y="2302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0" name="AutoShape 95"/>
            <p:cNvSpPr>
              <a:spLocks noChangeArrowheads="1"/>
            </p:cNvSpPr>
            <p:nvPr/>
          </p:nvSpPr>
          <p:spPr bwMode="auto">
            <a:xfrm rot="-5400000" flipH="1" flipV="1">
              <a:off x="1288" y="2476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1" name="AutoShape 96"/>
            <p:cNvSpPr>
              <a:spLocks noChangeArrowheads="1"/>
            </p:cNvSpPr>
            <p:nvPr/>
          </p:nvSpPr>
          <p:spPr bwMode="auto">
            <a:xfrm rot="-5400000" flipH="1" flipV="1">
              <a:off x="1288" y="2650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2" name="AutoShape 97"/>
            <p:cNvSpPr>
              <a:spLocks noChangeArrowheads="1"/>
            </p:cNvSpPr>
            <p:nvPr/>
          </p:nvSpPr>
          <p:spPr bwMode="auto">
            <a:xfrm rot="-5400000" flipH="1" flipV="1">
              <a:off x="1288" y="281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3" name="AutoShape 98"/>
            <p:cNvSpPr>
              <a:spLocks noChangeArrowheads="1"/>
            </p:cNvSpPr>
            <p:nvPr/>
          </p:nvSpPr>
          <p:spPr bwMode="auto">
            <a:xfrm rot="-5400000" flipH="1" flipV="1">
              <a:off x="1288" y="299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4" name="AutoShape 99"/>
            <p:cNvSpPr>
              <a:spLocks noChangeArrowheads="1"/>
            </p:cNvSpPr>
            <p:nvPr/>
          </p:nvSpPr>
          <p:spPr bwMode="auto">
            <a:xfrm rot="5400000">
              <a:off x="729" y="1547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5" name="AutoShape 100"/>
            <p:cNvSpPr>
              <a:spLocks noChangeArrowheads="1"/>
            </p:cNvSpPr>
            <p:nvPr/>
          </p:nvSpPr>
          <p:spPr bwMode="auto">
            <a:xfrm rot="5400000" flipH="1" flipV="1">
              <a:off x="633" y="2988"/>
              <a:ext cx="78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6" name="AutoShape 101"/>
            <p:cNvSpPr>
              <a:spLocks noChangeArrowheads="1"/>
            </p:cNvSpPr>
            <p:nvPr/>
          </p:nvSpPr>
          <p:spPr bwMode="auto">
            <a:xfrm rot="2627371" flipH="1">
              <a:off x="1625" y="1344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7" name="AutoShape 102"/>
            <p:cNvSpPr>
              <a:spLocks noChangeArrowheads="1"/>
            </p:cNvSpPr>
            <p:nvPr/>
          </p:nvSpPr>
          <p:spPr bwMode="auto">
            <a:xfrm rot="2627371" flipH="1">
              <a:off x="1634" y="1521"/>
              <a:ext cx="76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8" name="AutoShape 103"/>
            <p:cNvSpPr>
              <a:spLocks noChangeArrowheads="1"/>
            </p:cNvSpPr>
            <p:nvPr/>
          </p:nvSpPr>
          <p:spPr bwMode="auto">
            <a:xfrm rot="2627371" flipH="1">
              <a:off x="1634" y="1715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9" name="AutoShape 104"/>
            <p:cNvSpPr>
              <a:spLocks noChangeArrowheads="1"/>
            </p:cNvSpPr>
            <p:nvPr/>
          </p:nvSpPr>
          <p:spPr bwMode="auto">
            <a:xfrm rot="2627371" flipH="1">
              <a:off x="1657" y="1892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0" name="AutoShape 105"/>
            <p:cNvSpPr>
              <a:spLocks noChangeArrowheads="1"/>
            </p:cNvSpPr>
            <p:nvPr/>
          </p:nvSpPr>
          <p:spPr bwMode="auto">
            <a:xfrm rot="2627371" flipH="1">
              <a:off x="1657" y="2069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1" name="AutoShape 106"/>
            <p:cNvSpPr>
              <a:spLocks noChangeArrowheads="1"/>
            </p:cNvSpPr>
            <p:nvPr/>
          </p:nvSpPr>
          <p:spPr bwMode="auto">
            <a:xfrm rot="2627371" flipH="1">
              <a:off x="1657" y="2230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2" name="AutoShape 107"/>
            <p:cNvSpPr>
              <a:spLocks noChangeArrowheads="1"/>
            </p:cNvSpPr>
            <p:nvPr/>
          </p:nvSpPr>
          <p:spPr bwMode="auto">
            <a:xfrm rot="2627371" flipH="1">
              <a:off x="1657" y="2398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3" name="AutoShape 108"/>
            <p:cNvSpPr>
              <a:spLocks noChangeArrowheads="1"/>
            </p:cNvSpPr>
            <p:nvPr/>
          </p:nvSpPr>
          <p:spPr bwMode="auto">
            <a:xfrm rot="2627371" flipH="1">
              <a:off x="1657" y="2557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4" name="AutoShape 109"/>
            <p:cNvSpPr>
              <a:spLocks noChangeArrowheads="1"/>
            </p:cNvSpPr>
            <p:nvPr/>
          </p:nvSpPr>
          <p:spPr bwMode="auto">
            <a:xfrm rot="2627371" flipH="1">
              <a:off x="1657" y="276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66" name="AutoShape 110"/>
          <p:cNvSpPr>
            <a:spLocks noChangeArrowheads="1"/>
          </p:cNvSpPr>
          <p:nvPr/>
        </p:nvSpPr>
        <p:spPr bwMode="auto">
          <a:xfrm rot="5400000">
            <a:off x="6048376" y="1290638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67" name="AutoShape 111"/>
          <p:cNvSpPr>
            <a:spLocks noChangeArrowheads="1"/>
          </p:cNvSpPr>
          <p:nvPr/>
        </p:nvSpPr>
        <p:spPr bwMode="auto">
          <a:xfrm rot="16200000" flipH="1">
            <a:off x="5629276" y="559117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68" name="AutoShape 112"/>
          <p:cNvSpPr>
            <a:spLocks noChangeArrowheads="1"/>
          </p:cNvSpPr>
          <p:nvPr/>
        </p:nvSpPr>
        <p:spPr bwMode="auto">
          <a:xfrm rot="16200000" flipH="1">
            <a:off x="6315076" y="54673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69" name="AutoShape 113"/>
          <p:cNvSpPr>
            <a:spLocks noChangeArrowheads="1"/>
          </p:cNvSpPr>
          <p:nvPr/>
        </p:nvSpPr>
        <p:spPr bwMode="auto">
          <a:xfrm rot="4923577">
            <a:off x="5934076" y="143351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0" name="AutoShape 114"/>
          <p:cNvSpPr>
            <a:spLocks noChangeArrowheads="1"/>
          </p:cNvSpPr>
          <p:nvPr/>
        </p:nvSpPr>
        <p:spPr bwMode="auto">
          <a:xfrm rot="15447396" flipH="1">
            <a:off x="5310188" y="153352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71" name="AutoShape 115"/>
          <p:cNvSpPr>
            <a:spLocks noChangeArrowheads="1"/>
          </p:cNvSpPr>
          <p:nvPr/>
        </p:nvSpPr>
        <p:spPr bwMode="auto">
          <a:xfrm rot="6531818">
            <a:off x="5038726" y="52625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2" name="AutoShape 116"/>
          <p:cNvSpPr>
            <a:spLocks noChangeArrowheads="1"/>
          </p:cNvSpPr>
          <p:nvPr/>
        </p:nvSpPr>
        <p:spPr bwMode="auto">
          <a:xfrm rot="5400000">
            <a:off x="6267451" y="5619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3" name="AutoShape 117"/>
          <p:cNvSpPr>
            <a:spLocks noChangeArrowheads="1"/>
          </p:cNvSpPr>
          <p:nvPr/>
        </p:nvSpPr>
        <p:spPr bwMode="auto">
          <a:xfrm rot="15346687" flipH="1">
            <a:off x="5172076" y="1428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574" name="Group 118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12431" name="AutoShape 119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2" name="AutoShape 120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3" name="AutoShape 121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4" name="AutoShape 122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79" name="AutoShape 123"/>
          <p:cNvSpPr>
            <a:spLocks noChangeArrowheads="1"/>
          </p:cNvSpPr>
          <p:nvPr/>
        </p:nvSpPr>
        <p:spPr bwMode="auto">
          <a:xfrm rot="17241041" flipH="1">
            <a:off x="7312819" y="521494"/>
            <a:ext cx="80962" cy="2794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0" name="AutoShape 124"/>
          <p:cNvSpPr>
            <a:spLocks noChangeArrowheads="1"/>
          </p:cNvSpPr>
          <p:nvPr/>
        </p:nvSpPr>
        <p:spPr bwMode="auto">
          <a:xfrm rot="17241041" flipH="1">
            <a:off x="7167563" y="687388"/>
            <a:ext cx="10001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1" name="AutoShape 125"/>
          <p:cNvSpPr>
            <a:spLocks noChangeArrowheads="1"/>
          </p:cNvSpPr>
          <p:nvPr/>
        </p:nvSpPr>
        <p:spPr bwMode="auto">
          <a:xfrm rot="17241041" flipH="1">
            <a:off x="7015163" y="817563"/>
            <a:ext cx="8096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2" name="AutoShape 126"/>
          <p:cNvSpPr>
            <a:spLocks noChangeArrowheads="1"/>
          </p:cNvSpPr>
          <p:nvPr/>
        </p:nvSpPr>
        <p:spPr bwMode="auto">
          <a:xfrm rot="17241041" flipH="1">
            <a:off x="6862763" y="977900"/>
            <a:ext cx="100012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3" name="AutoShape 127"/>
          <p:cNvSpPr>
            <a:spLocks noChangeArrowheads="1"/>
          </p:cNvSpPr>
          <p:nvPr/>
        </p:nvSpPr>
        <p:spPr bwMode="auto">
          <a:xfrm rot="17114953" flipH="1">
            <a:off x="6796088" y="1104901"/>
            <a:ext cx="104775" cy="3429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4" name="AutoShape 128"/>
          <p:cNvSpPr>
            <a:spLocks noChangeArrowheads="1"/>
          </p:cNvSpPr>
          <p:nvPr/>
        </p:nvSpPr>
        <p:spPr bwMode="auto">
          <a:xfrm rot="7314332" flipH="1">
            <a:off x="7875588" y="736600"/>
            <a:ext cx="106362" cy="3190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5" name="AutoShape 129"/>
          <p:cNvSpPr>
            <a:spLocks noChangeArrowheads="1"/>
          </p:cNvSpPr>
          <p:nvPr/>
        </p:nvSpPr>
        <p:spPr bwMode="auto">
          <a:xfrm rot="7314332" flipH="1">
            <a:off x="7615238" y="871538"/>
            <a:ext cx="90488" cy="29051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6" name="AutoShape 130"/>
          <p:cNvSpPr>
            <a:spLocks noChangeArrowheads="1"/>
          </p:cNvSpPr>
          <p:nvPr/>
        </p:nvSpPr>
        <p:spPr bwMode="auto">
          <a:xfrm rot="7314332" flipH="1">
            <a:off x="7527925" y="1014413"/>
            <a:ext cx="76200" cy="3048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7" name="AutoShape 131"/>
          <p:cNvSpPr>
            <a:spLocks noChangeArrowheads="1"/>
          </p:cNvSpPr>
          <p:nvPr/>
        </p:nvSpPr>
        <p:spPr bwMode="auto">
          <a:xfrm rot="7314332" flipH="1">
            <a:off x="7371557" y="1159670"/>
            <a:ext cx="100013" cy="30797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8" name="AutoShape 132"/>
          <p:cNvSpPr>
            <a:spLocks noChangeArrowheads="1"/>
          </p:cNvSpPr>
          <p:nvPr/>
        </p:nvSpPr>
        <p:spPr bwMode="auto">
          <a:xfrm rot="7314332" flipH="1">
            <a:off x="7252495" y="1331120"/>
            <a:ext cx="104775" cy="20796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9" name="AutoShape 133"/>
          <p:cNvSpPr>
            <a:spLocks noChangeArrowheads="1"/>
          </p:cNvSpPr>
          <p:nvPr/>
        </p:nvSpPr>
        <p:spPr bwMode="auto">
          <a:xfrm rot="17241041" flipH="1">
            <a:off x="6665119" y="1326356"/>
            <a:ext cx="88900" cy="2301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0" name="AutoShape 134"/>
          <p:cNvSpPr>
            <a:spLocks noChangeArrowheads="1"/>
          </p:cNvSpPr>
          <p:nvPr/>
        </p:nvSpPr>
        <p:spPr bwMode="auto">
          <a:xfrm rot="17241041" flipH="1">
            <a:off x="6573838" y="1452563"/>
            <a:ext cx="104775" cy="2286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1" name="AutoShape 135"/>
          <p:cNvSpPr>
            <a:spLocks noChangeArrowheads="1"/>
          </p:cNvSpPr>
          <p:nvPr/>
        </p:nvSpPr>
        <p:spPr bwMode="auto">
          <a:xfrm rot="7314332" flipH="1">
            <a:off x="7074695" y="1466057"/>
            <a:ext cx="109537" cy="2667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2" name="AutoShape 136"/>
          <p:cNvSpPr>
            <a:spLocks noChangeArrowheads="1"/>
          </p:cNvSpPr>
          <p:nvPr/>
        </p:nvSpPr>
        <p:spPr bwMode="auto">
          <a:xfrm rot="6561728" flipH="1">
            <a:off x="6950870" y="1550195"/>
            <a:ext cx="93663" cy="23812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12427" name="AutoShape 138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8" name="AutoShape 139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9" name="AutoShape 140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0" name="AutoShape 141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98" name="Oval 142"/>
          <p:cNvSpPr>
            <a:spLocks noChangeArrowheads="1"/>
          </p:cNvSpPr>
          <p:nvPr/>
        </p:nvSpPr>
        <p:spPr bwMode="auto">
          <a:xfrm>
            <a:off x="9255759" y="1925004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99" name="Oval 143"/>
          <p:cNvSpPr>
            <a:spLocks noChangeArrowheads="1"/>
          </p:cNvSpPr>
          <p:nvPr/>
        </p:nvSpPr>
        <p:spPr bwMode="auto">
          <a:xfrm>
            <a:off x="9220200" y="4738688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00" name="Line 144"/>
          <p:cNvSpPr>
            <a:spLocks noChangeShapeType="1"/>
          </p:cNvSpPr>
          <p:nvPr/>
        </p:nvSpPr>
        <p:spPr bwMode="auto">
          <a:xfrm flipH="1">
            <a:off x="9690734" y="1988470"/>
            <a:ext cx="14288" cy="142941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V="1">
            <a:off x="9539288" y="4829175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>
            <a:off x="9677400" y="3609975"/>
            <a:ext cx="14288" cy="12334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 flipH="1" flipV="1">
            <a:off x="9470232" y="1821881"/>
            <a:ext cx="214312" cy="166687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4" name="Line 148"/>
          <p:cNvSpPr>
            <a:spLocks noChangeShapeType="1"/>
          </p:cNvSpPr>
          <p:nvPr/>
        </p:nvSpPr>
        <p:spPr bwMode="auto">
          <a:xfrm flipH="1" flipV="1">
            <a:off x="9473756" y="2013968"/>
            <a:ext cx="228600" cy="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05" name="Group 149"/>
          <p:cNvGrpSpPr>
            <a:grpSpLocks/>
          </p:cNvGrpSpPr>
          <p:nvPr/>
        </p:nvGrpSpPr>
        <p:grpSpPr bwMode="auto">
          <a:xfrm>
            <a:off x="4005265" y="2147888"/>
            <a:ext cx="1357313" cy="2578100"/>
            <a:chOff x="4617" y="-136"/>
            <a:chExt cx="855" cy="1624"/>
          </a:xfrm>
        </p:grpSpPr>
        <p:sp>
          <p:nvSpPr>
            <p:cNvPr id="12407" name="AutoShape 150"/>
            <p:cNvSpPr>
              <a:spLocks noChangeArrowheads="1"/>
            </p:cNvSpPr>
            <p:nvPr/>
          </p:nvSpPr>
          <p:spPr bwMode="auto">
            <a:xfrm rot="5400000" flipV="1">
              <a:off x="5023" y="-31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08" name="AutoShape 151"/>
            <p:cNvSpPr>
              <a:spLocks noChangeArrowheads="1"/>
            </p:cNvSpPr>
            <p:nvPr/>
          </p:nvSpPr>
          <p:spPr bwMode="auto">
            <a:xfrm rot="5400000" flipV="1">
              <a:off x="5023" y="15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09" name="AutoShape 152"/>
            <p:cNvSpPr>
              <a:spLocks noChangeArrowheads="1"/>
            </p:cNvSpPr>
            <p:nvPr/>
          </p:nvSpPr>
          <p:spPr bwMode="auto">
            <a:xfrm rot="5400000" flipV="1">
              <a:off x="5023" y="358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0" name="AutoShape 153"/>
            <p:cNvSpPr>
              <a:spLocks noChangeArrowheads="1"/>
            </p:cNvSpPr>
            <p:nvPr/>
          </p:nvSpPr>
          <p:spPr bwMode="auto">
            <a:xfrm rot="5400000" flipV="1">
              <a:off x="5023" y="54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1" name="AutoShape 154"/>
            <p:cNvSpPr>
              <a:spLocks noChangeArrowheads="1"/>
            </p:cNvSpPr>
            <p:nvPr/>
          </p:nvSpPr>
          <p:spPr bwMode="auto">
            <a:xfrm rot="5400000" flipV="1">
              <a:off x="5023" y="725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2" name="AutoShape 155"/>
            <p:cNvSpPr>
              <a:spLocks noChangeArrowheads="1"/>
            </p:cNvSpPr>
            <p:nvPr/>
          </p:nvSpPr>
          <p:spPr bwMode="auto">
            <a:xfrm rot="5400000" flipV="1">
              <a:off x="5023" y="89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3" name="AutoShape 156"/>
            <p:cNvSpPr>
              <a:spLocks noChangeArrowheads="1"/>
            </p:cNvSpPr>
            <p:nvPr/>
          </p:nvSpPr>
          <p:spPr bwMode="auto">
            <a:xfrm rot="5400000" flipV="1">
              <a:off x="5023" y="106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4" name="AutoShape 157"/>
            <p:cNvSpPr>
              <a:spLocks noChangeArrowheads="1"/>
            </p:cNvSpPr>
            <p:nvPr/>
          </p:nvSpPr>
          <p:spPr bwMode="auto">
            <a:xfrm rot="5400000" flipV="1">
              <a:off x="5023" y="122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5" name="AutoShape 158"/>
            <p:cNvSpPr>
              <a:spLocks noChangeArrowheads="1"/>
            </p:cNvSpPr>
            <p:nvPr/>
          </p:nvSpPr>
          <p:spPr bwMode="auto">
            <a:xfrm rot="5400000" flipV="1">
              <a:off x="5023" y="140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6" name="AutoShape 159"/>
            <p:cNvSpPr>
              <a:spLocks noChangeArrowheads="1"/>
            </p:cNvSpPr>
            <p:nvPr/>
          </p:nvSpPr>
          <p:spPr bwMode="auto">
            <a:xfrm rot="16200000" flipH="1">
              <a:off x="4719" y="-30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7" name="AutoShape 160"/>
            <p:cNvSpPr>
              <a:spLocks noChangeArrowheads="1"/>
            </p:cNvSpPr>
            <p:nvPr/>
          </p:nvSpPr>
          <p:spPr bwMode="auto">
            <a:xfrm rot="16200000" flipV="1">
              <a:off x="4621" y="1400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8" name="AutoShape 161"/>
            <p:cNvSpPr>
              <a:spLocks noChangeArrowheads="1"/>
            </p:cNvSpPr>
            <p:nvPr/>
          </p:nvSpPr>
          <p:spPr bwMode="auto">
            <a:xfrm rot="2627371" flipV="1">
              <a:off x="5371" y="-136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9" name="AutoShape 162"/>
            <p:cNvSpPr>
              <a:spLocks noChangeArrowheads="1"/>
            </p:cNvSpPr>
            <p:nvPr/>
          </p:nvSpPr>
          <p:spPr bwMode="auto">
            <a:xfrm rot="2627371" flipV="1">
              <a:off x="5371" y="48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0" name="AutoShape 163"/>
            <p:cNvSpPr>
              <a:spLocks noChangeArrowheads="1"/>
            </p:cNvSpPr>
            <p:nvPr/>
          </p:nvSpPr>
          <p:spPr bwMode="auto">
            <a:xfrm rot="2627371" flipV="1">
              <a:off x="5371" y="24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1" name="AutoShape 164"/>
            <p:cNvSpPr>
              <a:spLocks noChangeArrowheads="1"/>
            </p:cNvSpPr>
            <p:nvPr/>
          </p:nvSpPr>
          <p:spPr bwMode="auto">
            <a:xfrm rot="2627371" flipV="1">
              <a:off x="5395" y="424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2" name="AutoShape 165"/>
            <p:cNvSpPr>
              <a:spLocks noChangeArrowheads="1"/>
            </p:cNvSpPr>
            <p:nvPr/>
          </p:nvSpPr>
          <p:spPr bwMode="auto">
            <a:xfrm rot="2627371" flipV="1">
              <a:off x="5395" y="59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3" name="AutoShape 166"/>
            <p:cNvSpPr>
              <a:spLocks noChangeArrowheads="1"/>
            </p:cNvSpPr>
            <p:nvPr/>
          </p:nvSpPr>
          <p:spPr bwMode="auto">
            <a:xfrm rot="2627371" flipV="1">
              <a:off x="5395" y="75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4" name="AutoShape 167"/>
            <p:cNvSpPr>
              <a:spLocks noChangeArrowheads="1"/>
            </p:cNvSpPr>
            <p:nvPr/>
          </p:nvSpPr>
          <p:spPr bwMode="auto">
            <a:xfrm rot="2627371" flipV="1">
              <a:off x="5386" y="925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5" name="AutoShape 168"/>
            <p:cNvSpPr>
              <a:spLocks noChangeArrowheads="1"/>
            </p:cNvSpPr>
            <p:nvPr/>
          </p:nvSpPr>
          <p:spPr bwMode="auto">
            <a:xfrm rot="2627371" flipV="1">
              <a:off x="5386" y="109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6" name="AutoShape 169"/>
            <p:cNvSpPr>
              <a:spLocks noChangeArrowheads="1"/>
            </p:cNvSpPr>
            <p:nvPr/>
          </p:nvSpPr>
          <p:spPr bwMode="auto">
            <a:xfrm rot="2627371" flipV="1">
              <a:off x="5395" y="1284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grpSp>
        <p:nvGrpSpPr>
          <p:cNvPr id="19626" name="Group 170"/>
          <p:cNvGrpSpPr>
            <a:grpSpLocks/>
          </p:cNvGrpSpPr>
          <p:nvPr/>
        </p:nvGrpSpPr>
        <p:grpSpPr bwMode="auto">
          <a:xfrm>
            <a:off x="3276600" y="2387601"/>
            <a:ext cx="381000" cy="2280628"/>
            <a:chOff x="192" y="1584"/>
            <a:chExt cx="240" cy="1056"/>
          </a:xfrm>
        </p:grpSpPr>
        <p:sp>
          <p:nvSpPr>
            <p:cNvPr id="12402" name="Oval 171"/>
            <p:cNvSpPr>
              <a:spLocks noChangeArrowheads="1"/>
            </p:cNvSpPr>
            <p:nvPr/>
          </p:nvSpPr>
          <p:spPr bwMode="auto">
            <a:xfrm>
              <a:off x="192" y="1872"/>
              <a:ext cx="192" cy="384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12403" name="Line 172"/>
            <p:cNvSpPr>
              <a:spLocks noChangeShapeType="1"/>
            </p:cNvSpPr>
            <p:nvPr/>
          </p:nvSpPr>
          <p:spPr bwMode="auto">
            <a:xfrm>
              <a:off x="288" y="2256"/>
              <a:ext cx="0" cy="38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173"/>
            <p:cNvSpPr>
              <a:spLocks noChangeShapeType="1"/>
            </p:cNvSpPr>
            <p:nvPr/>
          </p:nvSpPr>
          <p:spPr bwMode="auto">
            <a:xfrm>
              <a:off x="288" y="2640"/>
              <a:ext cx="14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74"/>
            <p:cNvSpPr>
              <a:spLocks noChangeShapeType="1"/>
            </p:cNvSpPr>
            <p:nvPr/>
          </p:nvSpPr>
          <p:spPr bwMode="auto">
            <a:xfrm flipH="1">
              <a:off x="288" y="1584"/>
              <a:ext cx="75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75"/>
            <p:cNvSpPr>
              <a:spLocks noChangeShapeType="1"/>
            </p:cNvSpPr>
            <p:nvPr/>
          </p:nvSpPr>
          <p:spPr bwMode="auto">
            <a:xfrm>
              <a:off x="288" y="1584"/>
              <a:ext cx="0" cy="288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32" name="Line 176"/>
          <p:cNvSpPr>
            <a:spLocks noChangeShapeType="1"/>
          </p:cNvSpPr>
          <p:nvPr/>
        </p:nvSpPr>
        <p:spPr bwMode="auto">
          <a:xfrm flipV="1">
            <a:off x="3505201" y="2224088"/>
            <a:ext cx="195263" cy="152400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33" name="Line 177"/>
          <p:cNvSpPr>
            <a:spLocks noChangeShapeType="1"/>
          </p:cNvSpPr>
          <p:nvPr/>
        </p:nvSpPr>
        <p:spPr bwMode="auto">
          <a:xfrm>
            <a:off x="3505201" y="2376488"/>
            <a:ext cx="195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34" name="Group 178"/>
          <p:cNvGrpSpPr>
            <a:grpSpLocks/>
          </p:cNvGrpSpPr>
          <p:nvPr/>
        </p:nvGrpSpPr>
        <p:grpSpPr bwMode="auto">
          <a:xfrm>
            <a:off x="7094538" y="2008188"/>
            <a:ext cx="2438400" cy="2819400"/>
            <a:chOff x="3072" y="1344"/>
            <a:chExt cx="1536" cy="1776"/>
          </a:xfrm>
        </p:grpSpPr>
        <p:sp>
          <p:nvSpPr>
            <p:cNvPr id="12388" name="Line 191"/>
            <p:cNvSpPr>
              <a:spLocks noChangeShapeType="1"/>
            </p:cNvSpPr>
            <p:nvPr/>
          </p:nvSpPr>
          <p:spPr bwMode="auto">
            <a:xfrm>
              <a:off x="3877" y="1350"/>
              <a:ext cx="714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79"/>
            <p:cNvSpPr>
              <a:spLocks noChangeShapeType="1"/>
            </p:cNvSpPr>
            <p:nvPr/>
          </p:nvSpPr>
          <p:spPr bwMode="auto">
            <a:xfrm>
              <a:off x="3078" y="1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180"/>
            <p:cNvSpPr>
              <a:spLocks noChangeShapeType="1"/>
            </p:cNvSpPr>
            <p:nvPr/>
          </p:nvSpPr>
          <p:spPr bwMode="auto">
            <a:xfrm>
              <a:off x="3078" y="1900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181"/>
            <p:cNvSpPr>
              <a:spLocks noChangeShapeType="1"/>
            </p:cNvSpPr>
            <p:nvPr/>
          </p:nvSpPr>
          <p:spPr bwMode="auto">
            <a:xfrm flipV="1">
              <a:off x="3435" y="134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182"/>
            <p:cNvSpPr>
              <a:spLocks noChangeShapeType="1"/>
            </p:cNvSpPr>
            <p:nvPr/>
          </p:nvSpPr>
          <p:spPr bwMode="auto">
            <a:xfrm>
              <a:off x="3078" y="2232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183"/>
            <p:cNvSpPr>
              <a:spLocks noChangeShapeType="1"/>
            </p:cNvSpPr>
            <p:nvPr/>
          </p:nvSpPr>
          <p:spPr bwMode="auto">
            <a:xfrm>
              <a:off x="3078" y="2344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84"/>
            <p:cNvSpPr>
              <a:spLocks noChangeShapeType="1"/>
            </p:cNvSpPr>
            <p:nvPr/>
          </p:nvSpPr>
          <p:spPr bwMode="auto">
            <a:xfrm>
              <a:off x="3078" y="267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185"/>
            <p:cNvSpPr>
              <a:spLocks noChangeShapeType="1"/>
            </p:cNvSpPr>
            <p:nvPr/>
          </p:nvSpPr>
          <p:spPr bwMode="auto">
            <a:xfrm>
              <a:off x="3078" y="2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86"/>
            <p:cNvSpPr>
              <a:spLocks noChangeShapeType="1"/>
            </p:cNvSpPr>
            <p:nvPr/>
          </p:nvSpPr>
          <p:spPr bwMode="auto">
            <a:xfrm flipV="1">
              <a:off x="3444" y="145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87"/>
            <p:cNvSpPr>
              <a:spLocks noChangeShapeType="1"/>
            </p:cNvSpPr>
            <p:nvPr/>
          </p:nvSpPr>
          <p:spPr bwMode="auto">
            <a:xfrm flipV="1">
              <a:off x="3444" y="177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88"/>
            <p:cNvSpPr>
              <a:spLocks noChangeShapeType="1"/>
            </p:cNvSpPr>
            <p:nvPr/>
          </p:nvSpPr>
          <p:spPr bwMode="auto">
            <a:xfrm flipV="1">
              <a:off x="3445" y="1900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89"/>
            <p:cNvSpPr>
              <a:spLocks noChangeShapeType="1"/>
            </p:cNvSpPr>
            <p:nvPr/>
          </p:nvSpPr>
          <p:spPr bwMode="auto">
            <a:xfrm flipV="1">
              <a:off x="3445" y="2222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190"/>
            <p:cNvSpPr>
              <a:spLocks noChangeShapeType="1"/>
            </p:cNvSpPr>
            <p:nvPr/>
          </p:nvSpPr>
          <p:spPr bwMode="auto">
            <a:xfrm flipV="1">
              <a:off x="3448" y="2330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192"/>
            <p:cNvSpPr>
              <a:spLocks noChangeShapeType="1"/>
            </p:cNvSpPr>
            <p:nvPr/>
          </p:nvSpPr>
          <p:spPr bwMode="auto">
            <a:xfrm>
              <a:off x="3078" y="3120"/>
              <a:ext cx="1530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93"/>
            <p:cNvSpPr>
              <a:spLocks noChangeShapeType="1"/>
            </p:cNvSpPr>
            <p:nvPr/>
          </p:nvSpPr>
          <p:spPr bwMode="auto">
            <a:xfrm>
              <a:off x="3072" y="2011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94"/>
            <p:cNvSpPr>
              <a:spLocks noChangeShapeType="1"/>
            </p:cNvSpPr>
            <p:nvPr/>
          </p:nvSpPr>
          <p:spPr bwMode="auto">
            <a:xfrm>
              <a:off x="3072" y="2123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95"/>
            <p:cNvSpPr>
              <a:spLocks noChangeShapeType="1"/>
            </p:cNvSpPr>
            <p:nvPr/>
          </p:nvSpPr>
          <p:spPr bwMode="auto">
            <a:xfrm>
              <a:off x="3072" y="2455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96"/>
            <p:cNvSpPr>
              <a:spLocks noChangeShapeType="1"/>
            </p:cNvSpPr>
            <p:nvPr/>
          </p:nvSpPr>
          <p:spPr bwMode="auto">
            <a:xfrm>
              <a:off x="3072" y="255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97"/>
            <p:cNvSpPr>
              <a:spLocks noChangeShapeType="1"/>
            </p:cNvSpPr>
            <p:nvPr/>
          </p:nvSpPr>
          <p:spPr bwMode="auto">
            <a:xfrm>
              <a:off x="3072" y="2899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98"/>
            <p:cNvSpPr>
              <a:spLocks noChangeShapeType="1"/>
            </p:cNvSpPr>
            <p:nvPr/>
          </p:nvSpPr>
          <p:spPr bwMode="auto">
            <a:xfrm>
              <a:off x="3072" y="300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99"/>
            <p:cNvSpPr>
              <a:spLocks noChangeShapeType="1"/>
            </p:cNvSpPr>
            <p:nvPr/>
          </p:nvSpPr>
          <p:spPr bwMode="auto">
            <a:xfrm flipV="1">
              <a:off x="3438" y="1563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200"/>
            <p:cNvSpPr>
              <a:spLocks noChangeShapeType="1"/>
            </p:cNvSpPr>
            <p:nvPr/>
          </p:nvSpPr>
          <p:spPr bwMode="auto">
            <a:xfrm flipV="1">
              <a:off x="3429" y="1669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201"/>
            <p:cNvSpPr>
              <a:spLocks noChangeShapeType="1"/>
            </p:cNvSpPr>
            <p:nvPr/>
          </p:nvSpPr>
          <p:spPr bwMode="auto">
            <a:xfrm flipV="1">
              <a:off x="3439" y="2011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202"/>
            <p:cNvSpPr>
              <a:spLocks noChangeShapeType="1"/>
            </p:cNvSpPr>
            <p:nvPr/>
          </p:nvSpPr>
          <p:spPr bwMode="auto">
            <a:xfrm flipV="1">
              <a:off x="3430" y="2109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203"/>
            <p:cNvSpPr>
              <a:spLocks noChangeShapeType="1"/>
            </p:cNvSpPr>
            <p:nvPr/>
          </p:nvSpPr>
          <p:spPr bwMode="auto">
            <a:xfrm flipV="1">
              <a:off x="3442" y="2441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204"/>
            <p:cNvSpPr>
              <a:spLocks noChangeShapeType="1"/>
            </p:cNvSpPr>
            <p:nvPr/>
          </p:nvSpPr>
          <p:spPr bwMode="auto">
            <a:xfrm flipV="1">
              <a:off x="3442" y="256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1" name="Group 205"/>
          <p:cNvGrpSpPr>
            <a:grpSpLocks/>
          </p:cNvGrpSpPr>
          <p:nvPr/>
        </p:nvGrpSpPr>
        <p:grpSpPr bwMode="auto">
          <a:xfrm>
            <a:off x="7918450" y="2300288"/>
            <a:ext cx="115888" cy="2157412"/>
            <a:chOff x="4560" y="-279"/>
            <a:chExt cx="73" cy="1359"/>
          </a:xfrm>
        </p:grpSpPr>
        <p:sp>
          <p:nvSpPr>
            <p:cNvPr id="12364" name="AutoShape 206"/>
            <p:cNvSpPr>
              <a:spLocks noChangeArrowheads="1"/>
            </p:cNvSpPr>
            <p:nvPr/>
          </p:nvSpPr>
          <p:spPr bwMode="auto">
            <a:xfrm rot="2682311" flipH="1">
              <a:off x="4560" y="-279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5" name="AutoShape 207"/>
            <p:cNvSpPr>
              <a:spLocks noChangeArrowheads="1"/>
            </p:cNvSpPr>
            <p:nvPr/>
          </p:nvSpPr>
          <p:spPr bwMode="auto">
            <a:xfrm rot="2682311" flipH="1">
              <a:off x="4589" y="92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6" name="AutoShape 208"/>
            <p:cNvSpPr>
              <a:spLocks noChangeArrowheads="1"/>
            </p:cNvSpPr>
            <p:nvPr/>
          </p:nvSpPr>
          <p:spPr bwMode="auto">
            <a:xfrm rot="2682311" flipH="1">
              <a:off x="4583" y="807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7" name="AutoShape 209"/>
            <p:cNvSpPr>
              <a:spLocks noChangeArrowheads="1"/>
            </p:cNvSpPr>
            <p:nvPr/>
          </p:nvSpPr>
          <p:spPr bwMode="auto">
            <a:xfrm rot="2682311" flipH="1">
              <a:off x="4580" y="70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8" name="AutoShape 210"/>
            <p:cNvSpPr>
              <a:spLocks noChangeArrowheads="1"/>
            </p:cNvSpPr>
            <p:nvPr/>
          </p:nvSpPr>
          <p:spPr bwMode="auto">
            <a:xfrm rot="2682311" flipH="1">
              <a:off x="4583" y="603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9" name="AutoShape 211"/>
            <p:cNvSpPr>
              <a:spLocks noChangeArrowheads="1"/>
            </p:cNvSpPr>
            <p:nvPr/>
          </p:nvSpPr>
          <p:spPr bwMode="auto">
            <a:xfrm rot="2682311" flipH="1">
              <a:off x="4586" y="47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0" name="AutoShape 212"/>
            <p:cNvSpPr>
              <a:spLocks noChangeArrowheads="1"/>
            </p:cNvSpPr>
            <p:nvPr/>
          </p:nvSpPr>
          <p:spPr bwMode="auto">
            <a:xfrm rot="2682311" flipH="1">
              <a:off x="4583" y="37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1" name="AutoShape 213"/>
            <p:cNvSpPr>
              <a:spLocks noChangeArrowheads="1"/>
            </p:cNvSpPr>
            <p:nvPr/>
          </p:nvSpPr>
          <p:spPr bwMode="auto">
            <a:xfrm rot="2682311" flipH="1">
              <a:off x="4583" y="276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2" name="AutoShape 214"/>
            <p:cNvSpPr>
              <a:spLocks noChangeArrowheads="1"/>
            </p:cNvSpPr>
            <p:nvPr/>
          </p:nvSpPr>
          <p:spPr bwMode="auto">
            <a:xfrm rot="2682311" flipH="1">
              <a:off x="4569" y="16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3" name="AutoShape 215"/>
            <p:cNvSpPr>
              <a:spLocks noChangeArrowheads="1"/>
            </p:cNvSpPr>
            <p:nvPr/>
          </p:nvSpPr>
          <p:spPr bwMode="auto">
            <a:xfrm rot="2682311" flipH="1">
              <a:off x="4569" y="48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4" name="AutoShape 216"/>
            <p:cNvSpPr>
              <a:spLocks noChangeArrowheads="1"/>
            </p:cNvSpPr>
            <p:nvPr/>
          </p:nvSpPr>
          <p:spPr bwMode="auto">
            <a:xfrm rot="2682311" flipH="1">
              <a:off x="4569" y="-60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5" name="AutoShape 217"/>
            <p:cNvSpPr>
              <a:spLocks noChangeArrowheads="1"/>
            </p:cNvSpPr>
            <p:nvPr/>
          </p:nvSpPr>
          <p:spPr bwMode="auto">
            <a:xfrm rot="2682311" flipH="1">
              <a:off x="4569" y="-16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674" name="AutoShape 218"/>
          <p:cNvSpPr>
            <a:spLocks noChangeArrowheads="1"/>
          </p:cNvSpPr>
          <p:nvPr/>
        </p:nvSpPr>
        <p:spPr bwMode="auto">
          <a:xfrm rot="5400000">
            <a:off x="8606632" y="4650582"/>
            <a:ext cx="125413" cy="3556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75" name="AutoShape 219"/>
          <p:cNvSpPr>
            <a:spLocks noChangeArrowheads="1"/>
          </p:cNvSpPr>
          <p:nvPr/>
        </p:nvSpPr>
        <p:spPr bwMode="auto">
          <a:xfrm rot="16200000" flipH="1">
            <a:off x="8550872" y="1869443"/>
            <a:ext cx="123825" cy="2667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676" name="Group 220"/>
          <p:cNvGrpSpPr>
            <a:grpSpLocks/>
          </p:cNvGrpSpPr>
          <p:nvPr/>
        </p:nvGrpSpPr>
        <p:grpSpPr bwMode="auto">
          <a:xfrm>
            <a:off x="8129588" y="2057400"/>
            <a:ext cx="107950" cy="2236788"/>
            <a:chOff x="4848" y="96"/>
            <a:chExt cx="68" cy="1409"/>
          </a:xfrm>
        </p:grpSpPr>
        <p:sp>
          <p:nvSpPr>
            <p:cNvPr id="12352" name="AutoShape 221"/>
            <p:cNvSpPr>
              <a:spLocks noChangeArrowheads="1"/>
            </p:cNvSpPr>
            <p:nvPr/>
          </p:nvSpPr>
          <p:spPr bwMode="auto">
            <a:xfrm rot="2682311" flipV="1">
              <a:off x="4860" y="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3" name="AutoShape 222"/>
            <p:cNvSpPr>
              <a:spLocks noChangeArrowheads="1"/>
            </p:cNvSpPr>
            <p:nvPr/>
          </p:nvSpPr>
          <p:spPr bwMode="auto">
            <a:xfrm rot="2682311" flipV="1">
              <a:off x="4856" y="21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4" name="AutoShape 223"/>
            <p:cNvSpPr>
              <a:spLocks noChangeArrowheads="1"/>
            </p:cNvSpPr>
            <p:nvPr/>
          </p:nvSpPr>
          <p:spPr bwMode="auto">
            <a:xfrm rot="2682311" flipV="1">
              <a:off x="4864" y="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5" name="AutoShape 224"/>
            <p:cNvSpPr>
              <a:spLocks noChangeArrowheads="1"/>
            </p:cNvSpPr>
            <p:nvPr/>
          </p:nvSpPr>
          <p:spPr bwMode="auto">
            <a:xfrm rot="2682311" flipV="1">
              <a:off x="4852" y="1208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6" name="AutoShape 225"/>
            <p:cNvSpPr>
              <a:spLocks noChangeArrowheads="1"/>
            </p:cNvSpPr>
            <p:nvPr/>
          </p:nvSpPr>
          <p:spPr bwMode="auto">
            <a:xfrm rot="2682311" flipV="1">
              <a:off x="4864" y="1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7" name="AutoShape 226"/>
            <p:cNvSpPr>
              <a:spLocks noChangeArrowheads="1"/>
            </p:cNvSpPr>
            <p:nvPr/>
          </p:nvSpPr>
          <p:spPr bwMode="auto">
            <a:xfrm rot="2682311" flipV="1">
              <a:off x="4856" y="10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8" name="AutoShape 227"/>
            <p:cNvSpPr>
              <a:spLocks noChangeArrowheads="1"/>
            </p:cNvSpPr>
            <p:nvPr/>
          </p:nvSpPr>
          <p:spPr bwMode="auto">
            <a:xfrm rot="2682311" flipV="1">
              <a:off x="4848" y="432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9" name="AutoShape 228"/>
            <p:cNvSpPr>
              <a:spLocks noChangeArrowheads="1"/>
            </p:cNvSpPr>
            <p:nvPr/>
          </p:nvSpPr>
          <p:spPr bwMode="auto">
            <a:xfrm rot="2682311" flipV="1">
              <a:off x="4852" y="544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0" name="AutoShape 229"/>
            <p:cNvSpPr>
              <a:spLocks noChangeArrowheads="1"/>
            </p:cNvSpPr>
            <p:nvPr/>
          </p:nvSpPr>
          <p:spPr bwMode="auto">
            <a:xfrm rot="2682311" flipV="1">
              <a:off x="4856" y="657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1" name="AutoShape 230"/>
            <p:cNvSpPr>
              <a:spLocks noChangeArrowheads="1"/>
            </p:cNvSpPr>
            <p:nvPr/>
          </p:nvSpPr>
          <p:spPr bwMode="auto">
            <a:xfrm rot="2682311" flipV="1">
              <a:off x="4864" y="76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2" name="AutoShape 231"/>
            <p:cNvSpPr>
              <a:spLocks noChangeArrowheads="1"/>
            </p:cNvSpPr>
            <p:nvPr/>
          </p:nvSpPr>
          <p:spPr bwMode="auto">
            <a:xfrm rot="2682311" flipV="1">
              <a:off x="4848" y="861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3" name="AutoShape 232"/>
            <p:cNvSpPr>
              <a:spLocks noChangeArrowheads="1"/>
            </p:cNvSpPr>
            <p:nvPr/>
          </p:nvSpPr>
          <p:spPr bwMode="auto">
            <a:xfrm rot="2682311" flipV="1">
              <a:off x="4872" y="979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689" name="AutoShape 233"/>
          <p:cNvSpPr>
            <a:spLocks noChangeArrowheads="1"/>
          </p:cNvSpPr>
          <p:nvPr/>
        </p:nvSpPr>
        <p:spPr bwMode="auto">
          <a:xfrm rot="5400000">
            <a:off x="8908654" y="186156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90" name="AutoShape 234"/>
          <p:cNvSpPr>
            <a:spLocks noChangeArrowheads="1"/>
          </p:cNvSpPr>
          <p:nvPr/>
        </p:nvSpPr>
        <p:spPr bwMode="auto">
          <a:xfrm rot="16200000" flipH="1">
            <a:off x="8885238" y="467518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91" name="Litebulb"/>
          <p:cNvSpPr>
            <a:spLocks noEditPoints="1" noChangeArrowheads="1"/>
          </p:cNvSpPr>
          <p:nvPr/>
        </p:nvSpPr>
        <p:spPr bwMode="auto">
          <a:xfrm rot="5400000">
            <a:off x="9565482" y="3269457"/>
            <a:ext cx="457200" cy="5286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Line 236"/>
          <p:cNvSpPr>
            <a:spLocks noChangeShapeType="1"/>
          </p:cNvSpPr>
          <p:nvPr/>
        </p:nvSpPr>
        <p:spPr bwMode="auto">
          <a:xfrm flipV="1">
            <a:off x="9906000" y="2971801"/>
            <a:ext cx="0" cy="2571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3" name="Line 237"/>
          <p:cNvSpPr>
            <a:spLocks noChangeShapeType="1"/>
          </p:cNvSpPr>
          <p:nvPr/>
        </p:nvSpPr>
        <p:spPr bwMode="auto">
          <a:xfrm flipV="1">
            <a:off x="10058400" y="3124200"/>
            <a:ext cx="228600" cy="18415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4" name="Line 238"/>
          <p:cNvSpPr>
            <a:spLocks noChangeShapeType="1"/>
          </p:cNvSpPr>
          <p:nvPr/>
        </p:nvSpPr>
        <p:spPr bwMode="auto">
          <a:xfrm>
            <a:off x="9906000" y="3838575"/>
            <a:ext cx="0" cy="3048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5" name="Line 239"/>
          <p:cNvSpPr>
            <a:spLocks noChangeShapeType="1"/>
          </p:cNvSpPr>
          <p:nvPr/>
        </p:nvSpPr>
        <p:spPr bwMode="auto">
          <a:xfrm>
            <a:off x="10058400" y="3748089"/>
            <a:ext cx="228600" cy="242887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6" name="Line 240"/>
          <p:cNvSpPr>
            <a:spLocks noChangeShapeType="1"/>
          </p:cNvSpPr>
          <p:nvPr/>
        </p:nvSpPr>
        <p:spPr bwMode="auto">
          <a:xfrm flipV="1">
            <a:off x="9982200" y="2971801"/>
            <a:ext cx="152400" cy="2825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7" name="Line 241"/>
          <p:cNvSpPr>
            <a:spLocks noChangeShapeType="1"/>
          </p:cNvSpPr>
          <p:nvPr/>
        </p:nvSpPr>
        <p:spPr bwMode="auto">
          <a:xfrm>
            <a:off x="9994900" y="3816351"/>
            <a:ext cx="152400" cy="42862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8" name="Line 242"/>
          <p:cNvSpPr>
            <a:spLocks noChangeShapeType="1"/>
          </p:cNvSpPr>
          <p:nvPr/>
        </p:nvSpPr>
        <p:spPr bwMode="auto">
          <a:xfrm flipV="1">
            <a:off x="10101264" y="3352801"/>
            <a:ext cx="185737" cy="61913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9" name="Line 243"/>
          <p:cNvSpPr>
            <a:spLocks noChangeShapeType="1"/>
          </p:cNvSpPr>
          <p:nvPr/>
        </p:nvSpPr>
        <p:spPr bwMode="auto">
          <a:xfrm>
            <a:off x="10120314" y="3609975"/>
            <a:ext cx="166687" cy="762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TextBox 246"/>
          <p:cNvSpPr txBox="1">
            <a:spLocks noChangeArrowheads="1"/>
          </p:cNvSpPr>
          <p:nvPr/>
        </p:nvSpPr>
        <p:spPr bwMode="auto">
          <a:xfrm>
            <a:off x="4191000" y="61102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8" name="Text Box 116"/>
          <p:cNvSpPr txBox="1">
            <a:spLocks noChangeArrowheads="1"/>
          </p:cNvSpPr>
          <p:nvPr/>
        </p:nvSpPr>
        <p:spPr bwMode="auto">
          <a:xfrm>
            <a:off x="1984375" y="5421313"/>
            <a:ext cx="213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CUỘN SƠ CẤP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       n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V</a:t>
            </a:r>
            <a:r>
              <a:rPr lang="en-US" sz="1800" b="1">
                <a:latin typeface="Times New Roman" panose="02020603050405020304" pitchFamily="18" charset="0"/>
              </a:rPr>
              <a:t>ÒNG </a:t>
            </a:r>
          </a:p>
        </p:txBody>
      </p:sp>
      <p:sp>
        <p:nvSpPr>
          <p:cNvPr id="249" name="Line 117"/>
          <p:cNvSpPr>
            <a:spLocks noChangeShapeType="1"/>
          </p:cNvSpPr>
          <p:nvPr/>
        </p:nvSpPr>
        <p:spPr bwMode="auto">
          <a:xfrm flipV="1">
            <a:off x="3581400" y="4433888"/>
            <a:ext cx="920750" cy="976312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Text Box 122"/>
          <p:cNvSpPr txBox="1">
            <a:spLocks noChangeArrowheads="1"/>
          </p:cNvSpPr>
          <p:nvPr/>
        </p:nvSpPr>
        <p:spPr bwMode="auto">
          <a:xfrm>
            <a:off x="8839200" y="533401"/>
            <a:ext cx="1524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CUỘN THỨ CẤP  n</a:t>
            </a:r>
            <a:r>
              <a:rPr lang="en-US" sz="1800" b="1" baseline="-25000">
                <a:latin typeface="Times New Roman" panose="02020603050405020304" pitchFamily="18" charset="0"/>
              </a:rPr>
              <a:t>2</a:t>
            </a:r>
            <a:r>
              <a:rPr lang="en-US" sz="1800" b="1">
                <a:latin typeface="Times New Roman" panose="02020603050405020304" pitchFamily="18" charset="0"/>
              </a:rPr>
              <a:t>     VÒNG</a:t>
            </a:r>
            <a:r>
              <a:rPr lang="en-US" sz="1800" b="1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3" name="Line 123"/>
          <p:cNvSpPr>
            <a:spLocks noChangeShapeType="1"/>
          </p:cNvSpPr>
          <p:nvPr/>
        </p:nvSpPr>
        <p:spPr bwMode="auto">
          <a:xfrm flipH="1">
            <a:off x="8458200" y="1495426"/>
            <a:ext cx="533400" cy="4857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3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3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4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4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4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4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4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4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4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4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4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9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"/>
                                        <p:tgtEl>
                                          <p:spTgt spid="1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"/>
                                        <p:tgtEl>
                                          <p:spTgt spid="1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300"/>
                                        <p:tgtEl>
                                          <p:spTgt spid="1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"/>
                                        <p:tgtEl>
                                          <p:spTgt spid="19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7" presetID="2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300"/>
                                        <p:tgtEl>
                                          <p:spTgt spid="1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"/>
                                        <p:tgtEl>
                                          <p:spTgt spid="1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9" grpId="0" animBg="1"/>
      <p:bldP spid="19580" grpId="0" animBg="1"/>
      <p:bldP spid="19581" grpId="0" animBg="1"/>
      <p:bldP spid="19582" grpId="0" animBg="1"/>
      <p:bldP spid="19583" grpId="0" animBg="1"/>
      <p:bldP spid="19584" grpId="0" animBg="1"/>
      <p:bldP spid="19585" grpId="0" animBg="1"/>
      <p:bldP spid="19586" grpId="0" animBg="1"/>
      <p:bldP spid="19587" grpId="0" animBg="1"/>
      <p:bldP spid="19588" grpId="0" animBg="1"/>
      <p:bldP spid="19589" grpId="0" animBg="1"/>
      <p:bldP spid="19590" grpId="0" animBg="1"/>
      <p:bldP spid="19591" grpId="0" animBg="1"/>
      <p:bldP spid="19592" grpId="0" animBg="1"/>
      <p:bldP spid="19598" grpId="0" animBg="1"/>
      <p:bldP spid="19599" grpId="0" animBg="1"/>
      <p:bldP spid="19600" grpId="0" animBg="1"/>
      <p:bldP spid="19601" grpId="0" animBg="1"/>
      <p:bldP spid="19602" grpId="0" animBg="1"/>
      <p:bldP spid="19603" grpId="0" animBg="1"/>
      <p:bldP spid="19604" grpId="0" animBg="1"/>
      <p:bldP spid="19632" grpId="0" animBg="1"/>
      <p:bldP spid="19633" grpId="0" animBg="1"/>
      <p:bldP spid="19674" grpId="0" animBg="1"/>
      <p:bldP spid="19675" grpId="0" animBg="1"/>
      <p:bldP spid="19689" grpId="0" animBg="1"/>
      <p:bldP spid="19690" grpId="0" animBg="1"/>
      <p:bldP spid="19691" grpId="0" animBg="1"/>
      <p:bldP spid="19692" grpId="0" animBg="1"/>
      <p:bldP spid="19693" grpId="0" animBg="1"/>
      <p:bldP spid="19694" grpId="0" animBg="1"/>
      <p:bldP spid="19695" grpId="0" animBg="1"/>
      <p:bldP spid="19696" grpId="0" animBg="1"/>
      <p:bldP spid="19697" grpId="0" animBg="1"/>
      <p:bldP spid="19698" grpId="0" animBg="1"/>
      <p:bldP spid="19699" grpId="0" animBg="1"/>
      <p:bldP spid="248" grpId="0" animBg="1"/>
      <p:bldP spid="249" grpId="0" animBg="1"/>
      <p:bldP spid="252" grpId="0" animBg="1"/>
      <p:bldP spid="2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2170</Words>
  <Application>Microsoft Office PowerPoint</Application>
  <PresentationFormat>Màn hình rộng</PresentationFormat>
  <Paragraphs>396</Paragraphs>
  <Slides>36</Slides>
  <Notes>1</Notes>
  <HiddenSlides>0</HiddenSlides>
  <MMClips>20</MMClips>
  <ScaleCrop>false</ScaleCrop>
  <HeadingPairs>
    <vt:vector size="8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53" baseType="lpstr">
      <vt:lpstr>.VnArabia</vt:lpstr>
      <vt:lpstr>.VnAristote</vt:lpstr>
      <vt:lpstr>.VnBahamasBH</vt:lpstr>
      <vt:lpstr>.VnRevue</vt:lpstr>
      <vt:lpstr>.VnTime</vt:lpstr>
      <vt:lpstr>.VnTimeH</vt:lpstr>
      <vt:lpstr>Arial</vt:lpstr>
      <vt:lpstr>Arial Black</vt:lpstr>
      <vt:lpstr>Calibri</vt:lpstr>
      <vt:lpstr>Calibri Light</vt:lpstr>
      <vt:lpstr>Cambria Math</vt:lpstr>
      <vt:lpstr>Times New Roman</vt:lpstr>
      <vt:lpstr>VNI-Fato</vt:lpstr>
      <vt:lpstr>VNI-Times</vt:lpstr>
      <vt:lpstr>VNI-Thufap2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Tiết 43: MÁY BIẾN THẾ</vt:lpstr>
      <vt:lpstr>Bản trình bày PowerPoint</vt:lpstr>
      <vt:lpstr>Tiết 43: MÁY BIẾN THẾ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Chó ý: Trong s¬ ®å m¹ch ®iÖn m¸y biÕn thÕ kÝ hiÖu: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binh tran</cp:lastModifiedBy>
  <cp:revision>25</cp:revision>
  <dcterms:created xsi:type="dcterms:W3CDTF">2022-02-15T14:32:10Z</dcterms:created>
  <dcterms:modified xsi:type="dcterms:W3CDTF">2022-02-24T07:50:46Z</dcterms:modified>
</cp:coreProperties>
</file>