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7" r:id="rId2"/>
    <p:sldId id="258" r:id="rId3"/>
    <p:sldId id="259" r:id="rId4"/>
    <p:sldId id="260" r:id="rId5"/>
    <p:sldId id="261" r:id="rId6"/>
    <p:sldId id="262" r:id="rId7"/>
    <p:sldId id="263" r:id="rId8"/>
    <p:sldId id="303" r:id="rId9"/>
    <p:sldId id="266" r:id="rId10"/>
    <p:sldId id="304" r:id="rId11"/>
    <p:sldId id="305" r:id="rId12"/>
    <p:sldId id="288" r:id="rId13"/>
    <p:sldId id="289" r:id="rId14"/>
    <p:sldId id="290" r:id="rId15"/>
    <p:sldId id="309" r:id="rId16"/>
    <p:sldId id="310" r:id="rId17"/>
    <p:sldId id="294" r:id="rId18"/>
    <p:sldId id="312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311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9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19D51-6FA7-4D3E-AFD5-B32C6A251C7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7E2A3-8AB4-41F6-BC8E-3FA248F0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8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B5F400-1DB4-4160-AC99-45541CE5E60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I.Sự hao phí điện năng</a:t>
            </a:r>
          </a:p>
        </p:txBody>
      </p:sp>
    </p:spTree>
    <p:extLst>
      <p:ext uri="{BB962C8B-B14F-4D97-AF65-F5344CB8AC3E}">
        <p14:creationId xmlns:p14="http://schemas.microsoft.com/office/powerpoint/2010/main" val="102141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3574-982B-4510-871D-84B6D5C6266E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8211-C8DA-4353-BDD3-827DC469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4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3574-982B-4510-871D-84B6D5C6266E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8211-C8DA-4353-BDD3-827DC469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4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3574-982B-4510-871D-84B6D5C6266E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8211-C8DA-4353-BDD3-827DC469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67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êu đề, Nội dung và 2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828800" y="914400"/>
            <a:ext cx="97536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609600" y="2438401"/>
            <a:ext cx="5384800" cy="36877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quarter" idx="2"/>
          </p:nvPr>
        </p:nvSpPr>
        <p:spPr>
          <a:xfrm>
            <a:off x="6197600" y="2438400"/>
            <a:ext cx="5384800" cy="17668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ội dung 4"/>
          <p:cNvSpPr>
            <a:spLocks noGrp="1"/>
          </p:cNvSpPr>
          <p:nvPr>
            <p:ph sz="quarter" idx="3"/>
          </p:nvPr>
        </p:nvSpPr>
        <p:spPr>
          <a:xfrm>
            <a:off x="6197600" y="4357689"/>
            <a:ext cx="5384800" cy="1768475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1AE63-FA5C-493C-ADE2-11B8B072BFF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35521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D1F17-6A63-4BF5-AC27-A1CE5629E6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5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3574-982B-4510-871D-84B6D5C6266E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8211-C8DA-4353-BDD3-827DC469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7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3574-982B-4510-871D-84B6D5C6266E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8211-C8DA-4353-BDD3-827DC469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3574-982B-4510-871D-84B6D5C6266E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8211-C8DA-4353-BDD3-827DC469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8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3574-982B-4510-871D-84B6D5C6266E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8211-C8DA-4353-BDD3-827DC469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3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3574-982B-4510-871D-84B6D5C6266E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8211-C8DA-4353-BDD3-827DC469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7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3574-982B-4510-871D-84B6D5C6266E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8211-C8DA-4353-BDD3-827DC469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8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3574-982B-4510-871D-84B6D5C6266E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8211-C8DA-4353-BDD3-827DC469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1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3574-982B-4510-871D-84B6D5C6266E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8211-C8DA-4353-BDD3-827DC469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7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F3574-982B-4510-871D-84B6D5C6266E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18211-C8DA-4353-BDD3-827DC469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9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file:///D:\khueCD\vui.avi" TargetMode="External"/><Relationship Id="rId1" Type="http://schemas.openxmlformats.org/officeDocument/2006/relationships/video" Target="file:///D:\khueCD\buon.avi" TargetMode="External"/><Relationship Id="rId6" Type="http://schemas.openxmlformats.org/officeDocument/2006/relationships/image" Target="../media/image27.png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file:///D:\khueCD\vui.avi" TargetMode="External"/><Relationship Id="rId1" Type="http://schemas.openxmlformats.org/officeDocument/2006/relationships/video" Target="file:///D:\khueCD\buon.avi" TargetMode="External"/><Relationship Id="rId6" Type="http://schemas.openxmlformats.org/officeDocument/2006/relationships/image" Target="../media/image27.png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file:///D:\khueCD\vui.avi" TargetMode="External"/><Relationship Id="rId1" Type="http://schemas.openxmlformats.org/officeDocument/2006/relationships/video" Target="file:///D:\khueCD\buon.avi" TargetMode="External"/><Relationship Id="rId6" Type="http://schemas.openxmlformats.org/officeDocument/2006/relationships/image" Target="../media/image27.png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file:///D:\khueCD\vui.avi" TargetMode="External"/><Relationship Id="rId1" Type="http://schemas.openxmlformats.org/officeDocument/2006/relationships/video" Target="file:///D:\khueCD\buon.avi" TargetMode="External"/><Relationship Id="rId6" Type="http://schemas.openxmlformats.org/officeDocument/2006/relationships/image" Target="../media/image27.png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file:///D:\khueCD\vui.avi" TargetMode="External"/><Relationship Id="rId1" Type="http://schemas.openxmlformats.org/officeDocument/2006/relationships/video" Target="file:///D:\khueCD\buon.avi" TargetMode="External"/><Relationship Id="rId6" Type="http://schemas.openxmlformats.org/officeDocument/2006/relationships/image" Target="../media/image27.png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353A81A-C2B7-46BE-A06D-596B15E75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4">
            <a:extLst>
              <a:ext uri="{FF2B5EF4-FFF2-40B4-BE49-F238E27FC236}">
                <a16:creationId xmlns:a16="http://schemas.microsoft.com/office/drawing/2014/main" id="{D70D13F1-4244-49C1-BFFE-903782B5D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868" y="3226117"/>
            <a:ext cx="71294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.VnArabia" panose="020B7200000000000000" pitchFamily="34" charset="0"/>
                <a:cs typeface="Arial" panose="020B0604020202020204" pitchFamily="34" charset="0"/>
              </a:rPr>
              <a:t>GV: Nguyễn Hoàng Yến</a:t>
            </a:r>
          </a:p>
        </p:txBody>
      </p:sp>
      <p:sp>
        <p:nvSpPr>
          <p:cNvPr id="2" name="Hình chữ nhật 1"/>
          <p:cNvSpPr/>
          <p:nvPr/>
        </p:nvSpPr>
        <p:spPr>
          <a:xfrm>
            <a:off x="3220705" y="1424285"/>
            <a:ext cx="52425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 LÝ 9</a:t>
            </a:r>
            <a:endParaRPr lang="vi-VN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930327"/>
      </p:ext>
    </p:extLst>
  </p:cSld>
  <p:clrMapOvr>
    <a:masterClrMapping/>
  </p:clrMapOvr>
  <p:transition advTm="11959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"/>
            <a:ext cx="82296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solidFill>
                  <a:schemeClr val="bg1"/>
                </a:solidFill>
              </a:rPr>
              <a:t>Tiết 43: </a:t>
            </a:r>
            <a:r>
              <a:rPr lang="en-US" sz="4000" b="1">
                <a:solidFill>
                  <a:schemeClr val="bg1"/>
                </a:solidFill>
              </a:rPr>
              <a:t>MÁY BIẾN THẾ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990600" y="65982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172" name="Picture 6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639764"/>
            <a:ext cx="381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266173" y="1058764"/>
            <a:ext cx="657355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7" name="Rectangle 34"/>
          <p:cNvSpPr>
            <a:spLocks noChangeArrowheads="1"/>
          </p:cNvSpPr>
          <p:nvPr/>
        </p:nvSpPr>
        <p:spPr bwMode="auto">
          <a:xfrm>
            <a:off x="1524001" y="318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7178" name="Text Box 129"/>
          <p:cNvSpPr txBox="1">
            <a:spLocks noChangeArrowheads="1"/>
          </p:cNvSpPr>
          <p:nvPr/>
        </p:nvSpPr>
        <p:spPr bwMode="auto">
          <a:xfrm>
            <a:off x="990600" y="184022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CẤU TẠO VÀ HOẠT ĐỘNG CỦA MÁY BIẾN THẾ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90599" y="3376681"/>
            <a:ext cx="4796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66173" y="4057089"/>
            <a:ext cx="1065912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38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066800" y="609600"/>
            <a:ext cx="364298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677" name="Text Box 34"/>
          <p:cNvSpPr txBox="1">
            <a:spLocks noChangeArrowheads="1"/>
          </p:cNvSpPr>
          <p:nvPr/>
        </p:nvSpPr>
        <p:spPr bwMode="auto">
          <a:xfrm>
            <a:off x="998537" y="97630"/>
            <a:ext cx="1022478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TÁC DỤNG LÀM BIẾN ĐỔI HIỆU ĐIỆN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MÁY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532132"/>
              </p:ext>
            </p:extLst>
          </p:nvPr>
        </p:nvGraphicFramePr>
        <p:xfrm>
          <a:off x="1339241" y="1293328"/>
          <a:ext cx="9412334" cy="3314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2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06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06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84401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8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8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vòng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vòng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 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&amp;U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8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/U</a:t>
                      </a:r>
                      <a:r>
                        <a:rPr lang="en-US" sz="28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</a:t>
                      </a:r>
                      <a:r>
                        <a:rPr lang="en-US" sz="28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0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0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0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085" name="Line 77"/>
          <p:cNvSpPr>
            <a:spLocks noChangeShapeType="1"/>
          </p:cNvSpPr>
          <p:nvPr/>
        </p:nvSpPr>
        <p:spPr bwMode="auto">
          <a:xfrm>
            <a:off x="1366515" y="1340100"/>
            <a:ext cx="1170207" cy="10786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86" name="Text Box 78"/>
          <p:cNvSpPr txBox="1">
            <a:spLocks noChangeArrowheads="1"/>
          </p:cNvSpPr>
          <p:nvPr/>
        </p:nvSpPr>
        <p:spPr bwMode="auto">
          <a:xfrm>
            <a:off x="1896481" y="1281161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KQ</a:t>
            </a:r>
          </a:p>
        </p:txBody>
      </p:sp>
      <p:sp>
        <p:nvSpPr>
          <p:cNvPr id="43087" name="Text Box 79"/>
          <p:cNvSpPr txBox="1">
            <a:spLocks noChangeArrowheads="1"/>
          </p:cNvSpPr>
          <p:nvPr/>
        </p:nvSpPr>
        <p:spPr bwMode="auto">
          <a:xfrm>
            <a:off x="1436738" y="1885349"/>
            <a:ext cx="9194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</a:t>
            </a:r>
          </a:p>
        </p:txBody>
      </p:sp>
    </p:spTree>
    <p:extLst>
      <p:ext uri="{BB962C8B-B14F-4D97-AF65-F5344CB8AC3E}">
        <p14:creationId xmlns:p14="http://schemas.microsoft.com/office/powerpoint/2010/main" val="2084466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descr="Medium wood"/>
          <p:cNvSpPr>
            <a:spLocks noChangeArrowheads="1"/>
          </p:cNvSpPr>
          <p:nvPr/>
        </p:nvSpPr>
        <p:spPr bwMode="auto">
          <a:xfrm>
            <a:off x="1754188" y="2178050"/>
            <a:ext cx="2665412" cy="4889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3386138" y="2406650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CCFF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2668588" y="2406650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05" name="Rectangle 5" descr="Brown marble"/>
          <p:cNvSpPr>
            <a:spLocks noChangeArrowheads="1"/>
          </p:cNvSpPr>
          <p:nvPr/>
        </p:nvSpPr>
        <p:spPr bwMode="auto">
          <a:xfrm>
            <a:off x="2170114" y="304800"/>
            <a:ext cx="1944687" cy="1752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100264" y="304800"/>
            <a:ext cx="1944687" cy="17526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182814" y="365125"/>
            <a:ext cx="1787525" cy="990600"/>
          </a:xfrm>
          <a:prstGeom prst="rect">
            <a:avLst/>
          </a:prstGeom>
          <a:solidFill>
            <a:schemeClr val="bg1">
              <a:alpha val="38039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2325688" y="466725"/>
            <a:ext cx="1511300" cy="15113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 rot="6420000">
            <a:off x="2282032" y="919957"/>
            <a:ext cx="35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9</a:t>
            </a:r>
            <a:endParaRPr lang="en-US"/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 rot="5400000">
            <a:off x="2270125" y="420688"/>
            <a:ext cx="1612900" cy="1612900"/>
          </a:xfrm>
          <a:prstGeom prst="ellipse">
            <a:avLst/>
          </a:prstGeom>
          <a:noFill/>
          <a:ln w="127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5611" name="Group 11"/>
          <p:cNvGrpSpPr>
            <a:grpSpLocks/>
          </p:cNvGrpSpPr>
          <p:nvPr/>
        </p:nvGrpSpPr>
        <p:grpSpPr bwMode="auto">
          <a:xfrm>
            <a:off x="2438401" y="430214"/>
            <a:ext cx="1279525" cy="839787"/>
            <a:chOff x="4163" y="2571"/>
            <a:chExt cx="806" cy="529"/>
          </a:xfrm>
        </p:grpSpPr>
        <p:sp>
          <p:nvSpPr>
            <p:cNvPr id="25752" name="Arc 12"/>
            <p:cNvSpPr>
              <a:spLocks/>
            </p:cNvSpPr>
            <p:nvPr/>
          </p:nvSpPr>
          <p:spPr bwMode="auto">
            <a:xfrm rot="6681726" flipH="1">
              <a:off x="4397" y="2586"/>
              <a:ext cx="392" cy="636"/>
            </a:xfrm>
            <a:custGeom>
              <a:avLst/>
              <a:gdLst>
                <a:gd name="T0" fmla="*/ 238 w 24253"/>
                <a:gd name="T1" fmla="*/ 0 h 39506"/>
                <a:gd name="T2" fmla="*/ 0 w 24253"/>
                <a:gd name="T3" fmla="*/ 633 h 39506"/>
                <a:gd name="T4" fmla="*/ 43 w 24253"/>
                <a:gd name="T5" fmla="*/ 288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5753" name="Line 13"/>
            <p:cNvSpPr>
              <a:spLocks noChangeShapeType="1"/>
            </p:cNvSpPr>
            <p:nvPr/>
          </p:nvSpPr>
          <p:spPr bwMode="auto">
            <a:xfrm rot="10800000">
              <a:off x="4566" y="2709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4" name="Text Box 14"/>
            <p:cNvSpPr txBox="1">
              <a:spLocks noChangeArrowheads="1"/>
            </p:cNvSpPr>
            <p:nvPr/>
          </p:nvSpPr>
          <p:spPr bwMode="auto">
            <a:xfrm rot="-3000000">
              <a:off x="4140" y="2723"/>
              <a:ext cx="22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  <p:sp>
          <p:nvSpPr>
            <p:cNvPr id="25755" name="Text Box 15"/>
            <p:cNvSpPr txBox="1">
              <a:spLocks noChangeArrowheads="1"/>
            </p:cNvSpPr>
            <p:nvPr/>
          </p:nvSpPr>
          <p:spPr bwMode="auto">
            <a:xfrm rot="20100000">
              <a:off x="4241" y="2611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25756" name="Line 16"/>
            <p:cNvSpPr>
              <a:spLocks noChangeShapeType="1"/>
            </p:cNvSpPr>
            <p:nvPr/>
          </p:nvSpPr>
          <p:spPr bwMode="auto">
            <a:xfrm rot="300000">
              <a:off x="4598" y="270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7" name="Line 17"/>
            <p:cNvSpPr>
              <a:spLocks noChangeShapeType="1"/>
            </p:cNvSpPr>
            <p:nvPr/>
          </p:nvSpPr>
          <p:spPr bwMode="auto">
            <a:xfrm rot="600000">
              <a:off x="4627" y="27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8" name="Line 18"/>
            <p:cNvSpPr>
              <a:spLocks noChangeShapeType="1"/>
            </p:cNvSpPr>
            <p:nvPr/>
          </p:nvSpPr>
          <p:spPr bwMode="auto">
            <a:xfrm rot="900000">
              <a:off x="4656" y="2720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9" name="Line 19"/>
            <p:cNvSpPr>
              <a:spLocks noChangeShapeType="1"/>
            </p:cNvSpPr>
            <p:nvPr/>
          </p:nvSpPr>
          <p:spPr bwMode="auto">
            <a:xfrm rot="1200000">
              <a:off x="4684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0" name="Line 20"/>
            <p:cNvSpPr>
              <a:spLocks noChangeShapeType="1"/>
            </p:cNvSpPr>
            <p:nvPr/>
          </p:nvSpPr>
          <p:spPr bwMode="auto">
            <a:xfrm rot="1500000">
              <a:off x="4706" y="2741"/>
              <a:ext cx="0" cy="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1" name="Line 21"/>
            <p:cNvSpPr>
              <a:spLocks noChangeShapeType="1"/>
            </p:cNvSpPr>
            <p:nvPr/>
          </p:nvSpPr>
          <p:spPr bwMode="auto">
            <a:xfrm rot="1800000">
              <a:off x="4738" y="275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2" name="Line 22"/>
            <p:cNvSpPr>
              <a:spLocks noChangeShapeType="1"/>
            </p:cNvSpPr>
            <p:nvPr/>
          </p:nvSpPr>
          <p:spPr bwMode="auto">
            <a:xfrm rot="2100000">
              <a:off x="4760" y="2774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3" name="Line 23"/>
            <p:cNvSpPr>
              <a:spLocks noChangeShapeType="1"/>
            </p:cNvSpPr>
            <p:nvPr/>
          </p:nvSpPr>
          <p:spPr bwMode="auto">
            <a:xfrm rot="2400000">
              <a:off x="4785" y="279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4" name="Line 24"/>
            <p:cNvSpPr>
              <a:spLocks noChangeShapeType="1"/>
            </p:cNvSpPr>
            <p:nvPr/>
          </p:nvSpPr>
          <p:spPr bwMode="auto">
            <a:xfrm rot="2700000">
              <a:off x="4806" y="2814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5" name="Line 25"/>
            <p:cNvSpPr>
              <a:spLocks noChangeShapeType="1"/>
            </p:cNvSpPr>
            <p:nvPr/>
          </p:nvSpPr>
          <p:spPr bwMode="auto">
            <a:xfrm rot="3000000">
              <a:off x="4810" y="2828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6" name="Line 26"/>
            <p:cNvSpPr>
              <a:spLocks noChangeShapeType="1"/>
            </p:cNvSpPr>
            <p:nvPr/>
          </p:nvSpPr>
          <p:spPr bwMode="auto">
            <a:xfrm rot="7800000">
              <a:off x="4324" y="2826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7" name="Line 27"/>
            <p:cNvSpPr>
              <a:spLocks noChangeShapeType="1"/>
            </p:cNvSpPr>
            <p:nvPr/>
          </p:nvSpPr>
          <p:spPr bwMode="auto">
            <a:xfrm rot="-2700000">
              <a:off x="4323" y="281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8" name="Line 28"/>
            <p:cNvSpPr>
              <a:spLocks noChangeShapeType="1"/>
            </p:cNvSpPr>
            <p:nvPr/>
          </p:nvSpPr>
          <p:spPr bwMode="auto">
            <a:xfrm rot="-2400000">
              <a:off x="4344" y="2794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9" name="Line 29"/>
            <p:cNvSpPr>
              <a:spLocks noChangeShapeType="1"/>
            </p:cNvSpPr>
            <p:nvPr/>
          </p:nvSpPr>
          <p:spPr bwMode="auto">
            <a:xfrm rot="-2100000">
              <a:off x="4369" y="2776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0" name="Line 30"/>
            <p:cNvSpPr>
              <a:spLocks noChangeShapeType="1"/>
            </p:cNvSpPr>
            <p:nvPr/>
          </p:nvSpPr>
          <p:spPr bwMode="auto">
            <a:xfrm rot="-1800000">
              <a:off x="4392" y="275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1" name="Line 31"/>
            <p:cNvSpPr>
              <a:spLocks noChangeShapeType="1"/>
            </p:cNvSpPr>
            <p:nvPr/>
          </p:nvSpPr>
          <p:spPr bwMode="auto">
            <a:xfrm rot="-1500000">
              <a:off x="4431" y="274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2" name="Line 32"/>
            <p:cNvSpPr>
              <a:spLocks noChangeShapeType="1"/>
            </p:cNvSpPr>
            <p:nvPr/>
          </p:nvSpPr>
          <p:spPr bwMode="auto">
            <a:xfrm rot="-1200000">
              <a:off x="4448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3" name="Line 33"/>
            <p:cNvSpPr>
              <a:spLocks noChangeShapeType="1"/>
            </p:cNvSpPr>
            <p:nvPr/>
          </p:nvSpPr>
          <p:spPr bwMode="auto">
            <a:xfrm rot="-900000">
              <a:off x="4473" y="272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4" name="Line 34"/>
            <p:cNvSpPr>
              <a:spLocks noChangeShapeType="1"/>
            </p:cNvSpPr>
            <p:nvPr/>
          </p:nvSpPr>
          <p:spPr bwMode="auto">
            <a:xfrm rot="-600000">
              <a:off x="4503" y="2716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5" name="Line 35"/>
            <p:cNvSpPr>
              <a:spLocks noChangeShapeType="1"/>
            </p:cNvSpPr>
            <p:nvPr/>
          </p:nvSpPr>
          <p:spPr bwMode="auto">
            <a:xfrm rot="-300000">
              <a:off x="4534" y="271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6" name="Line 36"/>
            <p:cNvSpPr>
              <a:spLocks noChangeShapeType="1"/>
            </p:cNvSpPr>
            <p:nvPr/>
          </p:nvSpPr>
          <p:spPr bwMode="auto">
            <a:xfrm rot="6300000">
              <a:off x="4266" y="2946"/>
              <a:ext cx="0" cy="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7" name="Line 37"/>
            <p:cNvSpPr>
              <a:spLocks noChangeShapeType="1"/>
            </p:cNvSpPr>
            <p:nvPr/>
          </p:nvSpPr>
          <p:spPr bwMode="auto">
            <a:xfrm rot="-4200000">
              <a:off x="4248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8" name="Line 38"/>
            <p:cNvSpPr>
              <a:spLocks noChangeShapeType="1"/>
            </p:cNvSpPr>
            <p:nvPr/>
          </p:nvSpPr>
          <p:spPr bwMode="auto">
            <a:xfrm rot="-3900000">
              <a:off x="4258" y="291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9" name="Line 39"/>
            <p:cNvSpPr>
              <a:spLocks noChangeShapeType="1"/>
            </p:cNvSpPr>
            <p:nvPr/>
          </p:nvSpPr>
          <p:spPr bwMode="auto">
            <a:xfrm rot="-3600000">
              <a:off x="4273" y="2887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0" name="Line 40"/>
            <p:cNvSpPr>
              <a:spLocks noChangeShapeType="1"/>
            </p:cNvSpPr>
            <p:nvPr/>
          </p:nvSpPr>
          <p:spPr bwMode="auto">
            <a:xfrm rot="-3300000">
              <a:off x="4287" y="285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1" name="Line 41"/>
            <p:cNvSpPr>
              <a:spLocks noChangeShapeType="1"/>
            </p:cNvSpPr>
            <p:nvPr/>
          </p:nvSpPr>
          <p:spPr bwMode="auto">
            <a:xfrm rot="3300000">
              <a:off x="4840" y="286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2" name="Line 42"/>
            <p:cNvSpPr>
              <a:spLocks noChangeShapeType="1"/>
            </p:cNvSpPr>
            <p:nvPr/>
          </p:nvSpPr>
          <p:spPr bwMode="auto">
            <a:xfrm rot="3600000">
              <a:off x="4852" y="2883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3" name="Line 43"/>
            <p:cNvSpPr>
              <a:spLocks noChangeShapeType="1"/>
            </p:cNvSpPr>
            <p:nvPr/>
          </p:nvSpPr>
          <p:spPr bwMode="auto">
            <a:xfrm rot="3900000">
              <a:off x="4869" y="290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4" name="Line 44"/>
            <p:cNvSpPr>
              <a:spLocks noChangeShapeType="1"/>
            </p:cNvSpPr>
            <p:nvPr/>
          </p:nvSpPr>
          <p:spPr bwMode="auto">
            <a:xfrm rot="4200000">
              <a:off x="4880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5" name="Line 45"/>
            <p:cNvSpPr>
              <a:spLocks noChangeShapeType="1"/>
            </p:cNvSpPr>
            <p:nvPr/>
          </p:nvSpPr>
          <p:spPr bwMode="auto">
            <a:xfrm rot="4500000">
              <a:off x="4868" y="295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6" name="Text Box 46"/>
            <p:cNvSpPr txBox="1">
              <a:spLocks noChangeArrowheads="1"/>
            </p:cNvSpPr>
            <p:nvPr/>
          </p:nvSpPr>
          <p:spPr bwMode="auto">
            <a:xfrm>
              <a:off x="4413" y="2571"/>
              <a:ext cx="30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0</a:t>
              </a:r>
              <a:endParaRPr lang="en-US"/>
            </a:p>
          </p:txBody>
        </p:sp>
        <p:sp>
          <p:nvSpPr>
            <p:cNvPr id="25787" name="Text Box 47"/>
            <p:cNvSpPr txBox="1">
              <a:spLocks noChangeArrowheads="1"/>
            </p:cNvSpPr>
            <p:nvPr/>
          </p:nvSpPr>
          <p:spPr bwMode="auto">
            <a:xfrm rot="1500000">
              <a:off x="4596" y="2612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25788" name="Text Box 48"/>
            <p:cNvSpPr txBox="1">
              <a:spLocks noChangeArrowheads="1"/>
            </p:cNvSpPr>
            <p:nvPr/>
          </p:nvSpPr>
          <p:spPr bwMode="auto">
            <a:xfrm rot="3000000">
              <a:off x="4734" y="2721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</p:grpSp>
      <p:sp>
        <p:nvSpPr>
          <p:cNvPr id="25612" name="Text Box 49"/>
          <p:cNvSpPr txBox="1">
            <a:spLocks noChangeArrowheads="1"/>
          </p:cNvSpPr>
          <p:nvPr/>
        </p:nvSpPr>
        <p:spPr bwMode="auto">
          <a:xfrm rot="4500000">
            <a:off x="3475038" y="915988"/>
            <a:ext cx="474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6</a:t>
            </a:r>
            <a:endParaRPr lang="en-US"/>
          </a:p>
        </p:txBody>
      </p:sp>
      <p:sp>
        <p:nvSpPr>
          <p:cNvPr id="25613" name="Text Box 50"/>
          <p:cNvSpPr txBox="1">
            <a:spLocks noChangeArrowheads="1"/>
          </p:cNvSpPr>
          <p:nvPr/>
        </p:nvSpPr>
        <p:spPr bwMode="auto">
          <a:xfrm>
            <a:off x="2665413" y="863601"/>
            <a:ext cx="823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V</a:t>
            </a:r>
          </a:p>
        </p:txBody>
      </p:sp>
      <p:sp>
        <p:nvSpPr>
          <p:cNvPr id="25614" name="AutoShape 51"/>
          <p:cNvSpPr>
            <a:spLocks noChangeArrowheads="1"/>
          </p:cNvSpPr>
          <p:nvPr/>
        </p:nvSpPr>
        <p:spPr bwMode="auto">
          <a:xfrm rot="10800000">
            <a:off x="2447925" y="625476"/>
            <a:ext cx="1270000" cy="1190625"/>
          </a:xfrm>
          <a:custGeom>
            <a:avLst/>
            <a:gdLst>
              <a:gd name="T0" fmla="*/ 635000 w 21600"/>
              <a:gd name="T1" fmla="*/ 0 h 21600"/>
              <a:gd name="T2" fmla="*/ 266641 w 21600"/>
              <a:gd name="T3" fmla="*/ 555405 h 21600"/>
              <a:gd name="T4" fmla="*/ 635000 w 21600"/>
              <a:gd name="T5" fmla="*/ 495487 h 21600"/>
              <a:gd name="T6" fmla="*/ 1003359 w 21600"/>
              <a:gd name="T7" fmla="*/ 5554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45 w 21600"/>
              <a:gd name="T13" fmla="*/ 0 h 21600"/>
              <a:gd name="T14" fmla="*/ 21455 w 21600"/>
              <a:gd name="T15" fmla="*/ 110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000" y="10592"/>
                </a:moveTo>
                <a:cubicBezTo>
                  <a:pt x="9106" y="9678"/>
                  <a:pt x="9880" y="8988"/>
                  <a:pt x="10800" y="8989"/>
                </a:cubicBezTo>
                <a:cubicBezTo>
                  <a:pt x="11719" y="8989"/>
                  <a:pt x="12493" y="9678"/>
                  <a:pt x="12599" y="10592"/>
                </a:cubicBezTo>
                <a:lnTo>
                  <a:pt x="21528" y="9560"/>
                </a:lnTo>
                <a:cubicBezTo>
                  <a:pt x="20898" y="4111"/>
                  <a:pt x="16285" y="-1"/>
                  <a:pt x="10799" y="0"/>
                </a:cubicBezTo>
                <a:cubicBezTo>
                  <a:pt x="5314" y="0"/>
                  <a:pt x="701" y="4111"/>
                  <a:pt x="71" y="9560"/>
                </a:cubicBez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15" name="Text Box 52"/>
          <p:cNvSpPr txBox="1">
            <a:spLocks noChangeArrowheads="1"/>
          </p:cNvSpPr>
          <p:nvPr/>
        </p:nvSpPr>
        <p:spPr bwMode="auto">
          <a:xfrm>
            <a:off x="2343151" y="1158876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rgbClr val="0000FF"/>
                </a:solidFill>
              </a:rPr>
              <a:t>:6</a:t>
            </a:r>
            <a:r>
              <a:rPr lang="en-US" sz="800">
                <a:solidFill>
                  <a:srgbClr val="FF3300"/>
                </a:solidFill>
              </a:rPr>
              <a:t> V</a:t>
            </a:r>
            <a:endParaRPr lang="en-US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043239" y="647701"/>
            <a:ext cx="66675" cy="1171575"/>
            <a:chOff x="4560" y="2640"/>
            <a:chExt cx="42" cy="738"/>
          </a:xfrm>
        </p:grpSpPr>
        <p:sp>
          <p:nvSpPr>
            <p:cNvPr id="25750" name="Line 54"/>
            <p:cNvSpPr>
              <a:spLocks noChangeShapeType="1"/>
            </p:cNvSpPr>
            <p:nvPr/>
          </p:nvSpPr>
          <p:spPr bwMode="auto">
            <a:xfrm rot="5400000">
              <a:off x="4212" y="3009"/>
              <a:ext cx="73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1" name="Oval 55"/>
            <p:cNvSpPr>
              <a:spLocks noChangeArrowheads="1"/>
            </p:cNvSpPr>
            <p:nvPr/>
          </p:nvSpPr>
          <p:spPr bwMode="auto">
            <a:xfrm>
              <a:off x="4560" y="2986"/>
              <a:ext cx="42" cy="4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</p:grpSp>
      <p:sp>
        <p:nvSpPr>
          <p:cNvPr id="25617" name="Rectangle 56"/>
          <p:cNvSpPr>
            <a:spLocks noChangeArrowheads="1"/>
          </p:cNvSpPr>
          <p:nvPr/>
        </p:nvSpPr>
        <p:spPr bwMode="auto">
          <a:xfrm>
            <a:off x="2209800" y="1371601"/>
            <a:ext cx="1728788" cy="688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5618" name="Picture 57" descr="j03008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4" y="1408113"/>
            <a:ext cx="7207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Rectangle 58"/>
          <p:cNvSpPr>
            <a:spLocks noChangeArrowheads="1"/>
          </p:cNvSpPr>
          <p:nvPr/>
        </p:nvSpPr>
        <p:spPr bwMode="auto">
          <a:xfrm>
            <a:off x="2187575" y="368300"/>
            <a:ext cx="1778000" cy="990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5620" name="Rectangle 59"/>
          <p:cNvSpPr>
            <a:spLocks noChangeArrowheads="1"/>
          </p:cNvSpPr>
          <p:nvPr/>
        </p:nvSpPr>
        <p:spPr bwMode="auto">
          <a:xfrm>
            <a:off x="2100264" y="304800"/>
            <a:ext cx="1944687" cy="17526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21" name="AutoShape 60"/>
          <p:cNvSpPr>
            <a:spLocks noChangeArrowheads="1"/>
          </p:cNvSpPr>
          <p:nvPr/>
        </p:nvSpPr>
        <p:spPr bwMode="auto">
          <a:xfrm>
            <a:off x="3036889" y="1417639"/>
            <a:ext cx="79375" cy="79375"/>
          </a:xfrm>
          <a:custGeom>
            <a:avLst/>
            <a:gdLst>
              <a:gd name="T0" fmla="*/ 39688 w 21600"/>
              <a:gd name="T1" fmla="*/ 0 h 21600"/>
              <a:gd name="T2" fmla="*/ 11623 w 21600"/>
              <a:gd name="T3" fmla="*/ 11623 h 21600"/>
              <a:gd name="T4" fmla="*/ 0 w 21600"/>
              <a:gd name="T5" fmla="*/ 39688 h 21600"/>
              <a:gd name="T6" fmla="*/ 11623 w 21600"/>
              <a:gd name="T7" fmla="*/ 67752 h 21600"/>
              <a:gd name="T8" fmla="*/ 39688 w 21600"/>
              <a:gd name="T9" fmla="*/ 79375 h 21600"/>
              <a:gd name="T10" fmla="*/ 67752 w 21600"/>
              <a:gd name="T11" fmla="*/ 67752 h 21600"/>
              <a:gd name="T12" fmla="*/ 79375 w 21600"/>
              <a:gd name="T13" fmla="*/ 39688 h 21600"/>
              <a:gd name="T14" fmla="*/ 67752 w 21600"/>
              <a:gd name="T15" fmla="*/ 1162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647" y="13593"/>
                </a:moveTo>
                <a:cubicBezTo>
                  <a:pt x="17063" y="12720"/>
                  <a:pt x="17280" y="11766"/>
                  <a:pt x="17280" y="10800"/>
                </a:cubicBezTo>
                <a:cubicBezTo>
                  <a:pt x="17280" y="7221"/>
                  <a:pt x="14378" y="4320"/>
                  <a:pt x="10800" y="4320"/>
                </a:cubicBezTo>
                <a:cubicBezTo>
                  <a:pt x="9833" y="4319"/>
                  <a:pt x="8879" y="4536"/>
                  <a:pt x="8006" y="4952"/>
                </a:cubicBezTo>
                <a:close/>
                <a:moveTo>
                  <a:pt x="4952" y="8006"/>
                </a:moveTo>
                <a:cubicBezTo>
                  <a:pt x="4536" y="8879"/>
                  <a:pt x="4320" y="9833"/>
                  <a:pt x="4320" y="10799"/>
                </a:cubicBezTo>
                <a:cubicBezTo>
                  <a:pt x="4320" y="14378"/>
                  <a:pt x="7221" y="17280"/>
                  <a:pt x="10800" y="17280"/>
                </a:cubicBezTo>
                <a:cubicBezTo>
                  <a:pt x="11766" y="17280"/>
                  <a:pt x="12720" y="17063"/>
                  <a:pt x="13593" y="1664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5622" name="Group 61"/>
          <p:cNvGrpSpPr>
            <a:grpSpLocks/>
          </p:cNvGrpSpPr>
          <p:nvPr/>
        </p:nvGrpSpPr>
        <p:grpSpPr bwMode="auto">
          <a:xfrm>
            <a:off x="3008314" y="1393825"/>
            <a:ext cx="136525" cy="63500"/>
            <a:chOff x="2838" y="2415"/>
            <a:chExt cx="86" cy="40"/>
          </a:xfrm>
        </p:grpSpPr>
        <p:sp>
          <p:nvSpPr>
            <p:cNvPr id="25747" name="Arc 62"/>
            <p:cNvSpPr>
              <a:spLocks/>
            </p:cNvSpPr>
            <p:nvPr/>
          </p:nvSpPr>
          <p:spPr bwMode="auto">
            <a:xfrm flipV="1">
              <a:off x="2841" y="2415"/>
              <a:ext cx="80" cy="40"/>
            </a:xfrm>
            <a:custGeom>
              <a:avLst/>
              <a:gdLst>
                <a:gd name="T0" fmla="*/ 80 w 42223"/>
                <a:gd name="T1" fmla="*/ 6 h 21600"/>
                <a:gd name="T2" fmla="*/ 0 w 42223"/>
                <a:gd name="T3" fmla="*/ 10 h 21600"/>
                <a:gd name="T4" fmla="*/ 40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5748" name="Freeform 63"/>
            <p:cNvSpPr>
              <a:spLocks/>
            </p:cNvSpPr>
            <p:nvPr/>
          </p:nvSpPr>
          <p:spPr bwMode="auto">
            <a:xfrm>
              <a:off x="2838" y="2438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5749" name="Freeform 64"/>
            <p:cNvSpPr>
              <a:spLocks/>
            </p:cNvSpPr>
            <p:nvPr/>
          </p:nvSpPr>
          <p:spPr bwMode="auto">
            <a:xfrm>
              <a:off x="2912" y="2442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5623" name="Text Box 65"/>
          <p:cNvSpPr txBox="1">
            <a:spLocks noChangeArrowheads="1"/>
          </p:cNvSpPr>
          <p:nvPr/>
        </p:nvSpPr>
        <p:spPr bwMode="auto">
          <a:xfrm>
            <a:off x="2227263" y="1352551"/>
            <a:ext cx="6477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800"/>
              <a:t>= 1 ┴</a:t>
            </a:r>
            <a:endParaRPr lang="en-US" sz="2000"/>
          </a:p>
        </p:txBody>
      </p:sp>
      <p:sp>
        <p:nvSpPr>
          <p:cNvPr id="25624" name="Oval 66"/>
          <p:cNvSpPr>
            <a:spLocks noChangeArrowheads="1"/>
          </p:cNvSpPr>
          <p:nvPr/>
        </p:nvSpPr>
        <p:spPr bwMode="auto">
          <a:xfrm>
            <a:off x="3043239" y="1196976"/>
            <a:ext cx="66675" cy="66675"/>
          </a:xfrm>
          <a:prstGeom prst="ellipse">
            <a:avLst/>
          </a:prstGeom>
          <a:solidFill>
            <a:srgbClr val="0000FF"/>
          </a:solidFill>
          <a:ln w="63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5625" name="Rectangle 67" descr="Medium wood"/>
          <p:cNvSpPr>
            <a:spLocks noChangeArrowheads="1"/>
          </p:cNvSpPr>
          <p:nvPr/>
        </p:nvSpPr>
        <p:spPr bwMode="auto">
          <a:xfrm>
            <a:off x="7773988" y="2025650"/>
            <a:ext cx="2665412" cy="4889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26" name="AutoShape 68"/>
          <p:cNvSpPr>
            <a:spLocks noChangeArrowheads="1"/>
          </p:cNvSpPr>
          <p:nvPr/>
        </p:nvSpPr>
        <p:spPr bwMode="auto">
          <a:xfrm>
            <a:off x="9369425" y="2119313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CCFF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27" name="AutoShape 69"/>
          <p:cNvSpPr>
            <a:spLocks noChangeArrowheads="1"/>
          </p:cNvSpPr>
          <p:nvPr/>
        </p:nvSpPr>
        <p:spPr bwMode="auto">
          <a:xfrm>
            <a:off x="8651875" y="2119313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28" name="Rectangle 70" descr="Brown marble"/>
          <p:cNvSpPr>
            <a:spLocks noChangeArrowheads="1"/>
          </p:cNvSpPr>
          <p:nvPr/>
        </p:nvSpPr>
        <p:spPr bwMode="auto">
          <a:xfrm>
            <a:off x="8159750" y="152400"/>
            <a:ext cx="1944688" cy="1752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29" name="Rectangle 71"/>
          <p:cNvSpPr>
            <a:spLocks noChangeArrowheads="1"/>
          </p:cNvSpPr>
          <p:nvPr/>
        </p:nvSpPr>
        <p:spPr bwMode="auto">
          <a:xfrm>
            <a:off x="8196264" y="152400"/>
            <a:ext cx="1944687" cy="17526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30" name="Rectangle 72"/>
          <p:cNvSpPr>
            <a:spLocks noChangeArrowheads="1"/>
          </p:cNvSpPr>
          <p:nvPr/>
        </p:nvSpPr>
        <p:spPr bwMode="auto">
          <a:xfrm>
            <a:off x="8278814" y="212725"/>
            <a:ext cx="1787525" cy="990600"/>
          </a:xfrm>
          <a:prstGeom prst="rect">
            <a:avLst/>
          </a:prstGeom>
          <a:solidFill>
            <a:schemeClr val="bg1">
              <a:alpha val="38039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31" name="Oval 73"/>
          <p:cNvSpPr>
            <a:spLocks noChangeArrowheads="1"/>
          </p:cNvSpPr>
          <p:nvPr/>
        </p:nvSpPr>
        <p:spPr bwMode="auto">
          <a:xfrm>
            <a:off x="8421688" y="314325"/>
            <a:ext cx="1511300" cy="15113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32" name="Text Box 74"/>
          <p:cNvSpPr txBox="1">
            <a:spLocks noChangeArrowheads="1"/>
          </p:cNvSpPr>
          <p:nvPr/>
        </p:nvSpPr>
        <p:spPr bwMode="auto">
          <a:xfrm rot="6420000">
            <a:off x="8378032" y="767557"/>
            <a:ext cx="35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9</a:t>
            </a:r>
            <a:endParaRPr lang="en-US"/>
          </a:p>
        </p:txBody>
      </p:sp>
      <p:sp>
        <p:nvSpPr>
          <p:cNvPr id="25633" name="Oval 75"/>
          <p:cNvSpPr>
            <a:spLocks noChangeArrowheads="1"/>
          </p:cNvSpPr>
          <p:nvPr/>
        </p:nvSpPr>
        <p:spPr bwMode="auto">
          <a:xfrm rot="5400000">
            <a:off x="8366125" y="268288"/>
            <a:ext cx="1612900" cy="1612900"/>
          </a:xfrm>
          <a:prstGeom prst="ellipse">
            <a:avLst/>
          </a:prstGeom>
          <a:noFill/>
          <a:ln w="127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5634" name="Group 76"/>
          <p:cNvGrpSpPr>
            <a:grpSpLocks/>
          </p:cNvGrpSpPr>
          <p:nvPr/>
        </p:nvGrpSpPr>
        <p:grpSpPr bwMode="auto">
          <a:xfrm>
            <a:off x="8534401" y="277814"/>
            <a:ext cx="1279525" cy="839787"/>
            <a:chOff x="4163" y="2571"/>
            <a:chExt cx="806" cy="529"/>
          </a:xfrm>
        </p:grpSpPr>
        <p:sp>
          <p:nvSpPr>
            <p:cNvPr id="25710" name="Arc 77"/>
            <p:cNvSpPr>
              <a:spLocks/>
            </p:cNvSpPr>
            <p:nvPr/>
          </p:nvSpPr>
          <p:spPr bwMode="auto">
            <a:xfrm rot="6681726" flipH="1">
              <a:off x="4397" y="2586"/>
              <a:ext cx="392" cy="636"/>
            </a:xfrm>
            <a:custGeom>
              <a:avLst/>
              <a:gdLst>
                <a:gd name="T0" fmla="*/ 238 w 24253"/>
                <a:gd name="T1" fmla="*/ 0 h 39506"/>
                <a:gd name="T2" fmla="*/ 0 w 24253"/>
                <a:gd name="T3" fmla="*/ 633 h 39506"/>
                <a:gd name="T4" fmla="*/ 43 w 24253"/>
                <a:gd name="T5" fmla="*/ 288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5711" name="Line 78"/>
            <p:cNvSpPr>
              <a:spLocks noChangeShapeType="1"/>
            </p:cNvSpPr>
            <p:nvPr/>
          </p:nvSpPr>
          <p:spPr bwMode="auto">
            <a:xfrm rot="10800000">
              <a:off x="4566" y="2709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2" name="Text Box 79"/>
            <p:cNvSpPr txBox="1">
              <a:spLocks noChangeArrowheads="1"/>
            </p:cNvSpPr>
            <p:nvPr/>
          </p:nvSpPr>
          <p:spPr bwMode="auto">
            <a:xfrm rot="-3000000">
              <a:off x="4140" y="2723"/>
              <a:ext cx="22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  <p:sp>
          <p:nvSpPr>
            <p:cNvPr id="25713" name="Text Box 80"/>
            <p:cNvSpPr txBox="1">
              <a:spLocks noChangeArrowheads="1"/>
            </p:cNvSpPr>
            <p:nvPr/>
          </p:nvSpPr>
          <p:spPr bwMode="auto">
            <a:xfrm rot="20100000">
              <a:off x="4241" y="2611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25714" name="Line 81"/>
            <p:cNvSpPr>
              <a:spLocks noChangeShapeType="1"/>
            </p:cNvSpPr>
            <p:nvPr/>
          </p:nvSpPr>
          <p:spPr bwMode="auto">
            <a:xfrm rot="300000">
              <a:off x="4598" y="270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5" name="Line 82"/>
            <p:cNvSpPr>
              <a:spLocks noChangeShapeType="1"/>
            </p:cNvSpPr>
            <p:nvPr/>
          </p:nvSpPr>
          <p:spPr bwMode="auto">
            <a:xfrm rot="600000">
              <a:off x="4627" y="27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6" name="Line 83"/>
            <p:cNvSpPr>
              <a:spLocks noChangeShapeType="1"/>
            </p:cNvSpPr>
            <p:nvPr/>
          </p:nvSpPr>
          <p:spPr bwMode="auto">
            <a:xfrm rot="900000">
              <a:off x="4656" y="2720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7" name="Line 84"/>
            <p:cNvSpPr>
              <a:spLocks noChangeShapeType="1"/>
            </p:cNvSpPr>
            <p:nvPr/>
          </p:nvSpPr>
          <p:spPr bwMode="auto">
            <a:xfrm rot="1200000">
              <a:off x="4684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8" name="Line 85"/>
            <p:cNvSpPr>
              <a:spLocks noChangeShapeType="1"/>
            </p:cNvSpPr>
            <p:nvPr/>
          </p:nvSpPr>
          <p:spPr bwMode="auto">
            <a:xfrm rot="1500000">
              <a:off x="4706" y="2741"/>
              <a:ext cx="0" cy="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9" name="Line 86"/>
            <p:cNvSpPr>
              <a:spLocks noChangeShapeType="1"/>
            </p:cNvSpPr>
            <p:nvPr/>
          </p:nvSpPr>
          <p:spPr bwMode="auto">
            <a:xfrm rot="1800000">
              <a:off x="4738" y="275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0" name="Line 87"/>
            <p:cNvSpPr>
              <a:spLocks noChangeShapeType="1"/>
            </p:cNvSpPr>
            <p:nvPr/>
          </p:nvSpPr>
          <p:spPr bwMode="auto">
            <a:xfrm rot="2100000">
              <a:off x="4760" y="2774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1" name="Line 88"/>
            <p:cNvSpPr>
              <a:spLocks noChangeShapeType="1"/>
            </p:cNvSpPr>
            <p:nvPr/>
          </p:nvSpPr>
          <p:spPr bwMode="auto">
            <a:xfrm rot="2400000">
              <a:off x="4785" y="279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2" name="Line 89"/>
            <p:cNvSpPr>
              <a:spLocks noChangeShapeType="1"/>
            </p:cNvSpPr>
            <p:nvPr/>
          </p:nvSpPr>
          <p:spPr bwMode="auto">
            <a:xfrm rot="2700000">
              <a:off x="4806" y="2814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3" name="Line 90"/>
            <p:cNvSpPr>
              <a:spLocks noChangeShapeType="1"/>
            </p:cNvSpPr>
            <p:nvPr/>
          </p:nvSpPr>
          <p:spPr bwMode="auto">
            <a:xfrm rot="3000000">
              <a:off x="4810" y="2828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4" name="Line 91"/>
            <p:cNvSpPr>
              <a:spLocks noChangeShapeType="1"/>
            </p:cNvSpPr>
            <p:nvPr/>
          </p:nvSpPr>
          <p:spPr bwMode="auto">
            <a:xfrm rot="7800000">
              <a:off x="4324" y="2826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5" name="Line 92"/>
            <p:cNvSpPr>
              <a:spLocks noChangeShapeType="1"/>
            </p:cNvSpPr>
            <p:nvPr/>
          </p:nvSpPr>
          <p:spPr bwMode="auto">
            <a:xfrm rot="-2700000">
              <a:off x="4323" y="281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6" name="Line 93"/>
            <p:cNvSpPr>
              <a:spLocks noChangeShapeType="1"/>
            </p:cNvSpPr>
            <p:nvPr/>
          </p:nvSpPr>
          <p:spPr bwMode="auto">
            <a:xfrm rot="-2400000">
              <a:off x="4344" y="2794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7" name="Line 94"/>
            <p:cNvSpPr>
              <a:spLocks noChangeShapeType="1"/>
            </p:cNvSpPr>
            <p:nvPr/>
          </p:nvSpPr>
          <p:spPr bwMode="auto">
            <a:xfrm rot="-2100000">
              <a:off x="4369" y="2776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8" name="Line 95"/>
            <p:cNvSpPr>
              <a:spLocks noChangeShapeType="1"/>
            </p:cNvSpPr>
            <p:nvPr/>
          </p:nvSpPr>
          <p:spPr bwMode="auto">
            <a:xfrm rot="-1800000">
              <a:off x="4392" y="275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9" name="Line 96"/>
            <p:cNvSpPr>
              <a:spLocks noChangeShapeType="1"/>
            </p:cNvSpPr>
            <p:nvPr/>
          </p:nvSpPr>
          <p:spPr bwMode="auto">
            <a:xfrm rot="-1500000">
              <a:off x="4431" y="274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0" name="Line 97"/>
            <p:cNvSpPr>
              <a:spLocks noChangeShapeType="1"/>
            </p:cNvSpPr>
            <p:nvPr/>
          </p:nvSpPr>
          <p:spPr bwMode="auto">
            <a:xfrm rot="-1200000">
              <a:off x="4448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1" name="Line 98"/>
            <p:cNvSpPr>
              <a:spLocks noChangeShapeType="1"/>
            </p:cNvSpPr>
            <p:nvPr/>
          </p:nvSpPr>
          <p:spPr bwMode="auto">
            <a:xfrm rot="-900000">
              <a:off x="4473" y="272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2" name="Line 99"/>
            <p:cNvSpPr>
              <a:spLocks noChangeShapeType="1"/>
            </p:cNvSpPr>
            <p:nvPr/>
          </p:nvSpPr>
          <p:spPr bwMode="auto">
            <a:xfrm rot="-600000">
              <a:off x="4503" y="2716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3" name="Line 100"/>
            <p:cNvSpPr>
              <a:spLocks noChangeShapeType="1"/>
            </p:cNvSpPr>
            <p:nvPr/>
          </p:nvSpPr>
          <p:spPr bwMode="auto">
            <a:xfrm rot="-300000">
              <a:off x="4534" y="271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4" name="Line 101"/>
            <p:cNvSpPr>
              <a:spLocks noChangeShapeType="1"/>
            </p:cNvSpPr>
            <p:nvPr/>
          </p:nvSpPr>
          <p:spPr bwMode="auto">
            <a:xfrm rot="6300000">
              <a:off x="4266" y="2946"/>
              <a:ext cx="0" cy="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5" name="Line 102"/>
            <p:cNvSpPr>
              <a:spLocks noChangeShapeType="1"/>
            </p:cNvSpPr>
            <p:nvPr/>
          </p:nvSpPr>
          <p:spPr bwMode="auto">
            <a:xfrm rot="-4200000">
              <a:off x="4248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6" name="Line 103"/>
            <p:cNvSpPr>
              <a:spLocks noChangeShapeType="1"/>
            </p:cNvSpPr>
            <p:nvPr/>
          </p:nvSpPr>
          <p:spPr bwMode="auto">
            <a:xfrm rot="-3900000">
              <a:off x="4258" y="291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7" name="Line 104"/>
            <p:cNvSpPr>
              <a:spLocks noChangeShapeType="1"/>
            </p:cNvSpPr>
            <p:nvPr/>
          </p:nvSpPr>
          <p:spPr bwMode="auto">
            <a:xfrm rot="-3600000">
              <a:off x="4273" y="2887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8" name="Line 105"/>
            <p:cNvSpPr>
              <a:spLocks noChangeShapeType="1"/>
            </p:cNvSpPr>
            <p:nvPr/>
          </p:nvSpPr>
          <p:spPr bwMode="auto">
            <a:xfrm rot="-3300000">
              <a:off x="4287" y="285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9" name="Line 106"/>
            <p:cNvSpPr>
              <a:spLocks noChangeShapeType="1"/>
            </p:cNvSpPr>
            <p:nvPr/>
          </p:nvSpPr>
          <p:spPr bwMode="auto">
            <a:xfrm rot="3300000">
              <a:off x="4840" y="286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0" name="Line 107"/>
            <p:cNvSpPr>
              <a:spLocks noChangeShapeType="1"/>
            </p:cNvSpPr>
            <p:nvPr/>
          </p:nvSpPr>
          <p:spPr bwMode="auto">
            <a:xfrm rot="3600000">
              <a:off x="4852" y="2883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1" name="Line 108"/>
            <p:cNvSpPr>
              <a:spLocks noChangeShapeType="1"/>
            </p:cNvSpPr>
            <p:nvPr/>
          </p:nvSpPr>
          <p:spPr bwMode="auto">
            <a:xfrm rot="3900000">
              <a:off x="4869" y="290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2" name="Line 109"/>
            <p:cNvSpPr>
              <a:spLocks noChangeShapeType="1"/>
            </p:cNvSpPr>
            <p:nvPr/>
          </p:nvSpPr>
          <p:spPr bwMode="auto">
            <a:xfrm rot="4200000">
              <a:off x="4880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3" name="Line 110"/>
            <p:cNvSpPr>
              <a:spLocks noChangeShapeType="1"/>
            </p:cNvSpPr>
            <p:nvPr/>
          </p:nvSpPr>
          <p:spPr bwMode="auto">
            <a:xfrm rot="4500000">
              <a:off x="4868" y="295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4" name="Text Box 111"/>
            <p:cNvSpPr txBox="1">
              <a:spLocks noChangeArrowheads="1"/>
            </p:cNvSpPr>
            <p:nvPr/>
          </p:nvSpPr>
          <p:spPr bwMode="auto">
            <a:xfrm>
              <a:off x="4413" y="2571"/>
              <a:ext cx="30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0</a:t>
              </a:r>
              <a:endParaRPr lang="en-US"/>
            </a:p>
          </p:txBody>
        </p:sp>
        <p:sp>
          <p:nvSpPr>
            <p:cNvPr id="25745" name="Text Box 112"/>
            <p:cNvSpPr txBox="1">
              <a:spLocks noChangeArrowheads="1"/>
            </p:cNvSpPr>
            <p:nvPr/>
          </p:nvSpPr>
          <p:spPr bwMode="auto">
            <a:xfrm rot="1500000">
              <a:off x="4596" y="2612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25746" name="Text Box 113"/>
            <p:cNvSpPr txBox="1">
              <a:spLocks noChangeArrowheads="1"/>
            </p:cNvSpPr>
            <p:nvPr/>
          </p:nvSpPr>
          <p:spPr bwMode="auto">
            <a:xfrm rot="3000000">
              <a:off x="4734" y="2721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</p:grpSp>
      <p:sp>
        <p:nvSpPr>
          <p:cNvPr id="25635" name="Text Box 114"/>
          <p:cNvSpPr txBox="1">
            <a:spLocks noChangeArrowheads="1"/>
          </p:cNvSpPr>
          <p:nvPr/>
        </p:nvSpPr>
        <p:spPr bwMode="auto">
          <a:xfrm rot="4500000">
            <a:off x="9571038" y="763588"/>
            <a:ext cx="474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6</a:t>
            </a:r>
            <a:endParaRPr lang="en-US"/>
          </a:p>
        </p:txBody>
      </p:sp>
      <p:sp>
        <p:nvSpPr>
          <p:cNvPr id="25636" name="Text Box 115"/>
          <p:cNvSpPr txBox="1">
            <a:spLocks noChangeArrowheads="1"/>
          </p:cNvSpPr>
          <p:nvPr/>
        </p:nvSpPr>
        <p:spPr bwMode="auto">
          <a:xfrm>
            <a:off x="8761413" y="711201"/>
            <a:ext cx="823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V</a:t>
            </a:r>
          </a:p>
        </p:txBody>
      </p:sp>
      <p:sp>
        <p:nvSpPr>
          <p:cNvPr id="25637" name="AutoShape 116"/>
          <p:cNvSpPr>
            <a:spLocks noChangeArrowheads="1"/>
          </p:cNvSpPr>
          <p:nvPr/>
        </p:nvSpPr>
        <p:spPr bwMode="auto">
          <a:xfrm rot="10800000">
            <a:off x="8543925" y="473076"/>
            <a:ext cx="1270000" cy="1190625"/>
          </a:xfrm>
          <a:custGeom>
            <a:avLst/>
            <a:gdLst>
              <a:gd name="T0" fmla="*/ 635000 w 21600"/>
              <a:gd name="T1" fmla="*/ 0 h 21600"/>
              <a:gd name="T2" fmla="*/ 266641 w 21600"/>
              <a:gd name="T3" fmla="*/ 555405 h 21600"/>
              <a:gd name="T4" fmla="*/ 635000 w 21600"/>
              <a:gd name="T5" fmla="*/ 495487 h 21600"/>
              <a:gd name="T6" fmla="*/ 1003359 w 21600"/>
              <a:gd name="T7" fmla="*/ 5554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45 w 21600"/>
              <a:gd name="T13" fmla="*/ 0 h 21600"/>
              <a:gd name="T14" fmla="*/ 21455 w 21600"/>
              <a:gd name="T15" fmla="*/ 110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000" y="10592"/>
                </a:moveTo>
                <a:cubicBezTo>
                  <a:pt x="9106" y="9678"/>
                  <a:pt x="9880" y="8988"/>
                  <a:pt x="10800" y="8989"/>
                </a:cubicBezTo>
                <a:cubicBezTo>
                  <a:pt x="11719" y="8989"/>
                  <a:pt x="12493" y="9678"/>
                  <a:pt x="12599" y="10592"/>
                </a:cubicBezTo>
                <a:lnTo>
                  <a:pt x="21528" y="9560"/>
                </a:lnTo>
                <a:cubicBezTo>
                  <a:pt x="20898" y="4111"/>
                  <a:pt x="16285" y="-1"/>
                  <a:pt x="10799" y="0"/>
                </a:cubicBezTo>
                <a:cubicBezTo>
                  <a:pt x="5314" y="0"/>
                  <a:pt x="701" y="4111"/>
                  <a:pt x="71" y="9560"/>
                </a:cubicBez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38" name="Text Box 117"/>
          <p:cNvSpPr txBox="1">
            <a:spLocks noChangeArrowheads="1"/>
          </p:cNvSpPr>
          <p:nvPr/>
        </p:nvSpPr>
        <p:spPr bwMode="auto">
          <a:xfrm>
            <a:off x="8439151" y="1006476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rgbClr val="0000FF"/>
                </a:solidFill>
              </a:rPr>
              <a:t>:6</a:t>
            </a:r>
            <a:r>
              <a:rPr lang="en-US" sz="800">
                <a:solidFill>
                  <a:srgbClr val="FF3300"/>
                </a:solidFill>
              </a:rPr>
              <a:t> V</a:t>
            </a:r>
            <a:endParaRPr lang="en-US"/>
          </a:p>
        </p:txBody>
      </p:sp>
      <p:grpSp>
        <p:nvGrpSpPr>
          <p:cNvPr id="6" name="Group 118"/>
          <p:cNvGrpSpPr>
            <a:grpSpLocks/>
          </p:cNvGrpSpPr>
          <p:nvPr/>
        </p:nvGrpSpPr>
        <p:grpSpPr bwMode="auto">
          <a:xfrm>
            <a:off x="9139239" y="495301"/>
            <a:ext cx="66675" cy="1171575"/>
            <a:chOff x="4560" y="2640"/>
            <a:chExt cx="42" cy="738"/>
          </a:xfrm>
        </p:grpSpPr>
        <p:sp>
          <p:nvSpPr>
            <p:cNvPr id="25708" name="Line 119"/>
            <p:cNvSpPr>
              <a:spLocks noChangeShapeType="1"/>
            </p:cNvSpPr>
            <p:nvPr/>
          </p:nvSpPr>
          <p:spPr bwMode="auto">
            <a:xfrm rot="5400000">
              <a:off x="4212" y="3009"/>
              <a:ext cx="73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9" name="Oval 120"/>
            <p:cNvSpPr>
              <a:spLocks noChangeArrowheads="1"/>
            </p:cNvSpPr>
            <p:nvPr/>
          </p:nvSpPr>
          <p:spPr bwMode="auto">
            <a:xfrm>
              <a:off x="4560" y="2986"/>
              <a:ext cx="42" cy="4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</p:grpSp>
      <p:sp>
        <p:nvSpPr>
          <p:cNvPr id="25640" name="Rectangle 121"/>
          <p:cNvSpPr>
            <a:spLocks noChangeArrowheads="1"/>
          </p:cNvSpPr>
          <p:nvPr/>
        </p:nvSpPr>
        <p:spPr bwMode="auto">
          <a:xfrm>
            <a:off x="8297864" y="1200151"/>
            <a:ext cx="1728787" cy="688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5641" name="Picture 122" descr="j03008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4" y="1255713"/>
            <a:ext cx="7207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2" name="Rectangle 123"/>
          <p:cNvSpPr>
            <a:spLocks noChangeArrowheads="1"/>
          </p:cNvSpPr>
          <p:nvPr/>
        </p:nvSpPr>
        <p:spPr bwMode="auto">
          <a:xfrm>
            <a:off x="8283575" y="215900"/>
            <a:ext cx="1778000" cy="990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5643" name="Rectangle 124"/>
          <p:cNvSpPr>
            <a:spLocks noChangeArrowheads="1"/>
          </p:cNvSpPr>
          <p:nvPr/>
        </p:nvSpPr>
        <p:spPr bwMode="auto">
          <a:xfrm>
            <a:off x="8196264" y="152400"/>
            <a:ext cx="1944687" cy="17526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44" name="AutoShape 125"/>
          <p:cNvSpPr>
            <a:spLocks noChangeArrowheads="1"/>
          </p:cNvSpPr>
          <p:nvPr/>
        </p:nvSpPr>
        <p:spPr bwMode="auto">
          <a:xfrm>
            <a:off x="9132889" y="1265239"/>
            <a:ext cx="79375" cy="79375"/>
          </a:xfrm>
          <a:custGeom>
            <a:avLst/>
            <a:gdLst>
              <a:gd name="T0" fmla="*/ 39688 w 21600"/>
              <a:gd name="T1" fmla="*/ 0 h 21600"/>
              <a:gd name="T2" fmla="*/ 11623 w 21600"/>
              <a:gd name="T3" fmla="*/ 11623 h 21600"/>
              <a:gd name="T4" fmla="*/ 0 w 21600"/>
              <a:gd name="T5" fmla="*/ 39688 h 21600"/>
              <a:gd name="T6" fmla="*/ 11623 w 21600"/>
              <a:gd name="T7" fmla="*/ 67752 h 21600"/>
              <a:gd name="T8" fmla="*/ 39688 w 21600"/>
              <a:gd name="T9" fmla="*/ 79375 h 21600"/>
              <a:gd name="T10" fmla="*/ 67752 w 21600"/>
              <a:gd name="T11" fmla="*/ 67752 h 21600"/>
              <a:gd name="T12" fmla="*/ 79375 w 21600"/>
              <a:gd name="T13" fmla="*/ 39688 h 21600"/>
              <a:gd name="T14" fmla="*/ 67752 w 21600"/>
              <a:gd name="T15" fmla="*/ 1162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647" y="13593"/>
                </a:moveTo>
                <a:cubicBezTo>
                  <a:pt x="17063" y="12720"/>
                  <a:pt x="17280" y="11766"/>
                  <a:pt x="17280" y="10800"/>
                </a:cubicBezTo>
                <a:cubicBezTo>
                  <a:pt x="17280" y="7221"/>
                  <a:pt x="14378" y="4320"/>
                  <a:pt x="10800" y="4320"/>
                </a:cubicBezTo>
                <a:cubicBezTo>
                  <a:pt x="9833" y="4319"/>
                  <a:pt x="8879" y="4536"/>
                  <a:pt x="8006" y="4952"/>
                </a:cubicBezTo>
                <a:close/>
                <a:moveTo>
                  <a:pt x="4952" y="8006"/>
                </a:moveTo>
                <a:cubicBezTo>
                  <a:pt x="4536" y="8879"/>
                  <a:pt x="4320" y="9833"/>
                  <a:pt x="4320" y="10799"/>
                </a:cubicBezTo>
                <a:cubicBezTo>
                  <a:pt x="4320" y="14378"/>
                  <a:pt x="7221" y="17280"/>
                  <a:pt x="10800" y="17280"/>
                </a:cubicBezTo>
                <a:cubicBezTo>
                  <a:pt x="11766" y="17280"/>
                  <a:pt x="12720" y="17063"/>
                  <a:pt x="13593" y="1664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5645" name="Group 126"/>
          <p:cNvGrpSpPr>
            <a:grpSpLocks/>
          </p:cNvGrpSpPr>
          <p:nvPr/>
        </p:nvGrpSpPr>
        <p:grpSpPr bwMode="auto">
          <a:xfrm>
            <a:off x="9104314" y="1241425"/>
            <a:ext cx="136525" cy="63500"/>
            <a:chOff x="2838" y="2415"/>
            <a:chExt cx="86" cy="40"/>
          </a:xfrm>
        </p:grpSpPr>
        <p:sp>
          <p:nvSpPr>
            <p:cNvPr id="25705" name="Arc 127"/>
            <p:cNvSpPr>
              <a:spLocks/>
            </p:cNvSpPr>
            <p:nvPr/>
          </p:nvSpPr>
          <p:spPr bwMode="auto">
            <a:xfrm flipV="1">
              <a:off x="2841" y="2415"/>
              <a:ext cx="80" cy="40"/>
            </a:xfrm>
            <a:custGeom>
              <a:avLst/>
              <a:gdLst>
                <a:gd name="T0" fmla="*/ 80 w 42223"/>
                <a:gd name="T1" fmla="*/ 6 h 21600"/>
                <a:gd name="T2" fmla="*/ 0 w 42223"/>
                <a:gd name="T3" fmla="*/ 10 h 21600"/>
                <a:gd name="T4" fmla="*/ 40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5706" name="Freeform 128"/>
            <p:cNvSpPr>
              <a:spLocks/>
            </p:cNvSpPr>
            <p:nvPr/>
          </p:nvSpPr>
          <p:spPr bwMode="auto">
            <a:xfrm>
              <a:off x="2838" y="2438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5707" name="Freeform 129"/>
            <p:cNvSpPr>
              <a:spLocks/>
            </p:cNvSpPr>
            <p:nvPr/>
          </p:nvSpPr>
          <p:spPr bwMode="auto">
            <a:xfrm>
              <a:off x="2912" y="2442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5646" name="Text Box 130"/>
          <p:cNvSpPr txBox="1">
            <a:spLocks noChangeArrowheads="1"/>
          </p:cNvSpPr>
          <p:nvPr/>
        </p:nvSpPr>
        <p:spPr bwMode="auto">
          <a:xfrm>
            <a:off x="8323263" y="1200151"/>
            <a:ext cx="6477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800"/>
              <a:t>= 1 ┴</a:t>
            </a:r>
            <a:endParaRPr lang="en-US" sz="2000"/>
          </a:p>
        </p:txBody>
      </p:sp>
      <p:sp>
        <p:nvSpPr>
          <p:cNvPr id="25647" name="Oval 131"/>
          <p:cNvSpPr>
            <a:spLocks noChangeArrowheads="1"/>
          </p:cNvSpPr>
          <p:nvPr/>
        </p:nvSpPr>
        <p:spPr bwMode="auto">
          <a:xfrm>
            <a:off x="9139239" y="1044576"/>
            <a:ext cx="66675" cy="66675"/>
          </a:xfrm>
          <a:prstGeom prst="ellipse">
            <a:avLst/>
          </a:prstGeom>
          <a:solidFill>
            <a:srgbClr val="0000FF"/>
          </a:solidFill>
          <a:ln w="63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5648" name="Rectangle 132" descr="Narrow vertical"/>
          <p:cNvSpPr>
            <a:spLocks noChangeArrowheads="1"/>
          </p:cNvSpPr>
          <p:nvPr/>
        </p:nvSpPr>
        <p:spPr bwMode="auto">
          <a:xfrm rot="10800000">
            <a:off x="5270501" y="3352800"/>
            <a:ext cx="963613" cy="1447800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49" name="Rectangle 133" descr="Narrow vertical"/>
          <p:cNvSpPr>
            <a:spLocks noChangeArrowheads="1"/>
          </p:cNvSpPr>
          <p:nvPr/>
        </p:nvSpPr>
        <p:spPr bwMode="auto">
          <a:xfrm rot="10800000">
            <a:off x="6773863" y="3352800"/>
            <a:ext cx="908050" cy="1447800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50" name="Freeform 134"/>
          <p:cNvSpPr>
            <a:spLocks/>
          </p:cNvSpPr>
          <p:nvPr/>
        </p:nvSpPr>
        <p:spPr bwMode="auto">
          <a:xfrm rot="10800000" flipH="1">
            <a:off x="6621464" y="3635375"/>
            <a:ext cx="1273175" cy="7778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51" name="Freeform 135"/>
          <p:cNvSpPr>
            <a:spLocks/>
          </p:cNvSpPr>
          <p:nvPr/>
        </p:nvSpPr>
        <p:spPr bwMode="auto">
          <a:xfrm rot="10800000" flipH="1">
            <a:off x="6621464" y="3732214"/>
            <a:ext cx="1273175" cy="96837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52" name="Freeform 136"/>
          <p:cNvSpPr>
            <a:spLocks/>
          </p:cNvSpPr>
          <p:nvPr/>
        </p:nvSpPr>
        <p:spPr bwMode="auto">
          <a:xfrm rot="10800000" flipH="1">
            <a:off x="6621464" y="4265614"/>
            <a:ext cx="1273175" cy="77787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53" name="Freeform 137"/>
          <p:cNvSpPr>
            <a:spLocks/>
          </p:cNvSpPr>
          <p:nvPr/>
        </p:nvSpPr>
        <p:spPr bwMode="auto">
          <a:xfrm rot="10800000" flipH="1">
            <a:off x="6621464" y="4100513"/>
            <a:ext cx="1273175" cy="95250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54" name="Freeform 138"/>
          <p:cNvSpPr>
            <a:spLocks/>
          </p:cNvSpPr>
          <p:nvPr/>
        </p:nvSpPr>
        <p:spPr bwMode="auto">
          <a:xfrm rot="10800000" flipH="1">
            <a:off x="6621464" y="3867150"/>
            <a:ext cx="1273175" cy="7778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55" name="Freeform 139"/>
          <p:cNvSpPr>
            <a:spLocks/>
          </p:cNvSpPr>
          <p:nvPr/>
        </p:nvSpPr>
        <p:spPr bwMode="auto">
          <a:xfrm rot="10800000" flipH="1">
            <a:off x="6621464" y="3965575"/>
            <a:ext cx="1273175" cy="95250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56" name="Freeform 140"/>
          <p:cNvSpPr>
            <a:spLocks/>
          </p:cNvSpPr>
          <p:nvPr/>
        </p:nvSpPr>
        <p:spPr bwMode="auto">
          <a:xfrm rot="10800000" flipH="1">
            <a:off x="6621464" y="4438650"/>
            <a:ext cx="1120775" cy="57150"/>
          </a:xfrm>
          <a:custGeom>
            <a:avLst/>
            <a:gdLst>
              <a:gd name="T0" fmla="*/ 336 w 1776"/>
              <a:gd name="T1" fmla="*/ 144 h 144"/>
              <a:gd name="T2" fmla="*/ 240 w 1776"/>
              <a:gd name="T3" fmla="*/ 96 h 144"/>
              <a:gd name="T4" fmla="*/ 1776 w 1776"/>
              <a:gd name="T5" fmla="*/ 0 h 144"/>
              <a:gd name="T6" fmla="*/ 0 60000 65536"/>
              <a:gd name="T7" fmla="*/ 0 60000 65536"/>
              <a:gd name="T8" fmla="*/ 0 60000 65536"/>
              <a:gd name="T9" fmla="*/ 0 w 1776"/>
              <a:gd name="T10" fmla="*/ 0 h 144"/>
              <a:gd name="T11" fmla="*/ 1776 w 177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144">
                <a:moveTo>
                  <a:pt x="336" y="144"/>
                </a:moveTo>
                <a:cubicBezTo>
                  <a:pt x="168" y="132"/>
                  <a:pt x="0" y="120"/>
                  <a:pt x="240" y="96"/>
                </a:cubicBezTo>
                <a:cubicBezTo>
                  <a:pt x="480" y="72"/>
                  <a:pt x="1520" y="16"/>
                  <a:pt x="177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57" name="Freeform 141"/>
          <p:cNvSpPr>
            <a:spLocks/>
          </p:cNvSpPr>
          <p:nvPr/>
        </p:nvSpPr>
        <p:spPr bwMode="auto">
          <a:xfrm rot="10800000">
            <a:off x="5105401" y="3514725"/>
            <a:ext cx="1362075" cy="9683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58" name="Freeform 142"/>
          <p:cNvSpPr>
            <a:spLocks/>
          </p:cNvSpPr>
          <p:nvPr/>
        </p:nvSpPr>
        <p:spPr bwMode="auto">
          <a:xfrm rot="10800000">
            <a:off x="5105401" y="3636963"/>
            <a:ext cx="1362075" cy="119062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59" name="Freeform 143"/>
          <p:cNvSpPr>
            <a:spLocks/>
          </p:cNvSpPr>
          <p:nvPr/>
        </p:nvSpPr>
        <p:spPr bwMode="auto">
          <a:xfrm rot="10800000">
            <a:off x="5105401" y="4264025"/>
            <a:ext cx="1362075" cy="9683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60" name="Freeform 144"/>
          <p:cNvSpPr>
            <a:spLocks/>
          </p:cNvSpPr>
          <p:nvPr/>
        </p:nvSpPr>
        <p:spPr bwMode="auto">
          <a:xfrm rot="10800000">
            <a:off x="5105401" y="4095751"/>
            <a:ext cx="1362075" cy="119063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61" name="Freeform 145"/>
          <p:cNvSpPr>
            <a:spLocks/>
          </p:cNvSpPr>
          <p:nvPr/>
        </p:nvSpPr>
        <p:spPr bwMode="auto">
          <a:xfrm rot="10800000">
            <a:off x="5105401" y="4432300"/>
            <a:ext cx="1362075" cy="9683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62" name="Freeform 146"/>
          <p:cNvSpPr>
            <a:spLocks/>
          </p:cNvSpPr>
          <p:nvPr/>
        </p:nvSpPr>
        <p:spPr bwMode="auto">
          <a:xfrm rot="10800000">
            <a:off x="5105401" y="3805239"/>
            <a:ext cx="1362075" cy="96837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63" name="Freeform 147"/>
          <p:cNvSpPr>
            <a:spLocks/>
          </p:cNvSpPr>
          <p:nvPr/>
        </p:nvSpPr>
        <p:spPr bwMode="auto">
          <a:xfrm rot="10800000">
            <a:off x="5105401" y="3927475"/>
            <a:ext cx="1362075" cy="120650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64" name="Freeform 148"/>
          <p:cNvSpPr>
            <a:spLocks/>
          </p:cNvSpPr>
          <p:nvPr/>
        </p:nvSpPr>
        <p:spPr bwMode="auto">
          <a:xfrm rot="10800000">
            <a:off x="5267326" y="4602164"/>
            <a:ext cx="1198563" cy="71437"/>
          </a:xfrm>
          <a:custGeom>
            <a:avLst/>
            <a:gdLst>
              <a:gd name="T0" fmla="*/ 336 w 1776"/>
              <a:gd name="T1" fmla="*/ 144 h 144"/>
              <a:gd name="T2" fmla="*/ 240 w 1776"/>
              <a:gd name="T3" fmla="*/ 96 h 144"/>
              <a:gd name="T4" fmla="*/ 1776 w 1776"/>
              <a:gd name="T5" fmla="*/ 0 h 144"/>
              <a:gd name="T6" fmla="*/ 0 60000 65536"/>
              <a:gd name="T7" fmla="*/ 0 60000 65536"/>
              <a:gd name="T8" fmla="*/ 0 60000 65536"/>
              <a:gd name="T9" fmla="*/ 0 w 1776"/>
              <a:gd name="T10" fmla="*/ 0 h 144"/>
              <a:gd name="T11" fmla="*/ 1776 w 177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144">
                <a:moveTo>
                  <a:pt x="336" y="144"/>
                </a:moveTo>
                <a:cubicBezTo>
                  <a:pt x="168" y="132"/>
                  <a:pt x="0" y="120"/>
                  <a:pt x="240" y="96"/>
                </a:cubicBezTo>
                <a:cubicBezTo>
                  <a:pt x="480" y="72"/>
                  <a:pt x="1520" y="16"/>
                  <a:pt x="1776" y="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65" name="Rectangle 149" descr="Narrow horizontal"/>
          <p:cNvSpPr>
            <a:spLocks noChangeArrowheads="1"/>
          </p:cNvSpPr>
          <p:nvPr/>
        </p:nvSpPr>
        <p:spPr bwMode="auto">
          <a:xfrm>
            <a:off x="5257800" y="2895600"/>
            <a:ext cx="2438400" cy="457200"/>
          </a:xfrm>
          <a:prstGeom prst="rect">
            <a:avLst/>
          </a:prstGeom>
          <a:pattFill prst="narHorz">
            <a:fgClr>
              <a:srgbClr val="6633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66" name="Rectangle 150" descr="Narrow horizontal"/>
          <p:cNvSpPr>
            <a:spLocks noChangeArrowheads="1"/>
          </p:cNvSpPr>
          <p:nvPr/>
        </p:nvSpPr>
        <p:spPr bwMode="auto">
          <a:xfrm>
            <a:off x="5249863" y="4800600"/>
            <a:ext cx="2438400" cy="533400"/>
          </a:xfrm>
          <a:prstGeom prst="rect">
            <a:avLst/>
          </a:prstGeom>
          <a:pattFill prst="narHorz">
            <a:fgClr>
              <a:srgbClr val="6633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67" name="Line 151"/>
          <p:cNvSpPr>
            <a:spLocks noChangeShapeType="1"/>
          </p:cNvSpPr>
          <p:nvPr/>
        </p:nvSpPr>
        <p:spPr bwMode="auto">
          <a:xfrm>
            <a:off x="2743200" y="25146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8" name="Line 152"/>
          <p:cNvSpPr>
            <a:spLocks noChangeShapeType="1"/>
          </p:cNvSpPr>
          <p:nvPr/>
        </p:nvSpPr>
        <p:spPr bwMode="auto">
          <a:xfrm>
            <a:off x="3505200" y="25146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9" name="Line 153"/>
          <p:cNvSpPr>
            <a:spLocks noChangeShapeType="1"/>
          </p:cNvSpPr>
          <p:nvPr/>
        </p:nvSpPr>
        <p:spPr bwMode="auto">
          <a:xfrm>
            <a:off x="1828800" y="3429000"/>
            <a:ext cx="342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0" name="Line 154"/>
          <p:cNvSpPr>
            <a:spLocks noChangeShapeType="1"/>
          </p:cNvSpPr>
          <p:nvPr/>
        </p:nvSpPr>
        <p:spPr bwMode="auto">
          <a:xfrm flipV="1">
            <a:off x="1905000" y="47244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1" name="Line 155"/>
          <p:cNvSpPr>
            <a:spLocks noChangeShapeType="1"/>
          </p:cNvSpPr>
          <p:nvPr/>
        </p:nvSpPr>
        <p:spPr bwMode="auto">
          <a:xfrm>
            <a:off x="7696200" y="3505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2" name="Line 156"/>
          <p:cNvSpPr>
            <a:spLocks noChangeShapeType="1"/>
          </p:cNvSpPr>
          <p:nvPr/>
        </p:nvSpPr>
        <p:spPr bwMode="auto">
          <a:xfrm>
            <a:off x="8763000" y="22860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3" name="Line 157"/>
          <p:cNvSpPr>
            <a:spLocks noChangeShapeType="1"/>
          </p:cNvSpPr>
          <p:nvPr/>
        </p:nvSpPr>
        <p:spPr bwMode="auto">
          <a:xfrm>
            <a:off x="7696200" y="46482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4" name="Line 158"/>
          <p:cNvSpPr>
            <a:spLocks noChangeShapeType="1"/>
          </p:cNvSpPr>
          <p:nvPr/>
        </p:nvSpPr>
        <p:spPr bwMode="auto">
          <a:xfrm>
            <a:off x="9448800" y="2209800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5" name="Rectangle 159"/>
          <p:cNvSpPr>
            <a:spLocks noChangeArrowheads="1"/>
          </p:cNvSpPr>
          <p:nvPr/>
        </p:nvSpPr>
        <p:spPr bwMode="auto">
          <a:xfrm>
            <a:off x="3124200" y="4872038"/>
            <a:ext cx="1143000" cy="80962"/>
          </a:xfrm>
          <a:prstGeom prst="rect">
            <a:avLst/>
          </a:prstGeom>
          <a:solidFill>
            <a:srgbClr val="FF9933"/>
          </a:solidFill>
          <a:ln w="9525">
            <a:miter lim="800000"/>
            <a:headEnd/>
            <a:tailEnd/>
          </a:ln>
          <a:scene3d>
            <a:camera prst="legacyPerspectiveTopRight">
              <a:rot lat="180000" lon="21419997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76" name="Text Box 160"/>
          <p:cNvSpPr txBox="1">
            <a:spLocks noChangeArrowheads="1"/>
          </p:cNvSpPr>
          <p:nvPr/>
        </p:nvSpPr>
        <p:spPr bwMode="auto">
          <a:xfrm>
            <a:off x="3708400" y="433070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/>
              <a:t>K</a:t>
            </a:r>
          </a:p>
        </p:txBody>
      </p:sp>
      <p:sp>
        <p:nvSpPr>
          <p:cNvPr id="25677" name="AutoShape 161"/>
          <p:cNvSpPr>
            <a:spLocks noChangeArrowheads="1"/>
          </p:cNvSpPr>
          <p:nvPr/>
        </p:nvSpPr>
        <p:spPr bwMode="auto">
          <a:xfrm>
            <a:off x="3324225" y="4652963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78" name="AutoShape 162"/>
          <p:cNvSpPr>
            <a:spLocks noChangeArrowheads="1"/>
          </p:cNvSpPr>
          <p:nvPr/>
        </p:nvSpPr>
        <p:spPr bwMode="auto">
          <a:xfrm>
            <a:off x="4181475" y="4656138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8" name="Group 163"/>
          <p:cNvGrpSpPr>
            <a:grpSpLocks/>
          </p:cNvGrpSpPr>
          <p:nvPr/>
        </p:nvGrpSpPr>
        <p:grpSpPr bwMode="auto">
          <a:xfrm rot="-1349821">
            <a:off x="3143250" y="4191000"/>
            <a:ext cx="971550" cy="971550"/>
            <a:chOff x="1008" y="2304"/>
            <a:chExt cx="612" cy="612"/>
          </a:xfrm>
        </p:grpSpPr>
        <p:sp>
          <p:nvSpPr>
            <p:cNvPr id="25703" name="Rectangle 164"/>
            <p:cNvSpPr>
              <a:spLocks noChangeArrowheads="1"/>
            </p:cNvSpPr>
            <p:nvPr/>
          </p:nvSpPr>
          <p:spPr bwMode="auto">
            <a:xfrm>
              <a:off x="1296" y="2592"/>
              <a:ext cx="288" cy="4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5704" name="Oval 165"/>
            <p:cNvSpPr>
              <a:spLocks noChangeArrowheads="1"/>
            </p:cNvSpPr>
            <p:nvPr/>
          </p:nvSpPr>
          <p:spPr bwMode="auto">
            <a:xfrm>
              <a:off x="1008" y="2304"/>
              <a:ext cx="612" cy="61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5680" name="Oval 166"/>
          <p:cNvSpPr>
            <a:spLocks noChangeArrowheads="1"/>
          </p:cNvSpPr>
          <p:nvPr/>
        </p:nvSpPr>
        <p:spPr bwMode="auto">
          <a:xfrm>
            <a:off x="3951289" y="4724401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81" name="Oval 167"/>
          <p:cNvSpPr>
            <a:spLocks noChangeArrowheads="1"/>
          </p:cNvSpPr>
          <p:nvPr/>
        </p:nvSpPr>
        <p:spPr bwMode="auto">
          <a:xfrm>
            <a:off x="3581401" y="4697414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82" name="Oval 168"/>
          <p:cNvSpPr>
            <a:spLocks noChangeArrowheads="1"/>
          </p:cNvSpPr>
          <p:nvPr/>
        </p:nvSpPr>
        <p:spPr bwMode="auto">
          <a:xfrm>
            <a:off x="3943351" y="4703764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83" name="Line 169"/>
          <p:cNvSpPr>
            <a:spLocks noChangeShapeType="1"/>
          </p:cNvSpPr>
          <p:nvPr/>
        </p:nvSpPr>
        <p:spPr bwMode="auto">
          <a:xfrm>
            <a:off x="4267200" y="4724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906" name="Text Box 170"/>
          <p:cNvSpPr txBox="1">
            <a:spLocks noChangeArrowheads="1"/>
          </p:cNvSpPr>
          <p:nvPr/>
        </p:nvSpPr>
        <p:spPr bwMode="auto">
          <a:xfrm>
            <a:off x="2971800" y="3733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4V</a:t>
            </a:r>
          </a:p>
        </p:txBody>
      </p:sp>
      <p:sp>
        <p:nvSpPr>
          <p:cNvPr id="116907" name="Freeform 171"/>
          <p:cNvSpPr>
            <a:spLocks/>
          </p:cNvSpPr>
          <p:nvPr/>
        </p:nvSpPr>
        <p:spPr bwMode="auto">
          <a:xfrm>
            <a:off x="1905000" y="3962400"/>
            <a:ext cx="228600" cy="152400"/>
          </a:xfrm>
          <a:custGeom>
            <a:avLst/>
            <a:gdLst>
              <a:gd name="T0" fmla="*/ 0 w 144"/>
              <a:gd name="T1" fmla="*/ 96 h 96"/>
              <a:gd name="T2" fmla="*/ 48 w 144"/>
              <a:gd name="T3" fmla="*/ 0 h 96"/>
              <a:gd name="T4" fmla="*/ 96 w 144"/>
              <a:gd name="T5" fmla="*/ 96 h 96"/>
              <a:gd name="T6" fmla="*/ 144 w 144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96"/>
              <a:gd name="T14" fmla="*/ 144 w 144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96">
                <a:moveTo>
                  <a:pt x="0" y="96"/>
                </a:moveTo>
                <a:cubicBezTo>
                  <a:pt x="16" y="48"/>
                  <a:pt x="32" y="0"/>
                  <a:pt x="48" y="0"/>
                </a:cubicBezTo>
                <a:cubicBezTo>
                  <a:pt x="64" y="0"/>
                  <a:pt x="80" y="96"/>
                  <a:pt x="96" y="96"/>
                </a:cubicBezTo>
                <a:cubicBezTo>
                  <a:pt x="112" y="96"/>
                  <a:pt x="136" y="16"/>
                  <a:pt x="14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86" name="Line 172"/>
          <p:cNvSpPr>
            <a:spLocks noChangeShapeType="1"/>
          </p:cNvSpPr>
          <p:nvPr/>
        </p:nvSpPr>
        <p:spPr bwMode="auto">
          <a:xfrm>
            <a:off x="1828800" y="3429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7" name="Line 173"/>
          <p:cNvSpPr>
            <a:spLocks noChangeShapeType="1"/>
          </p:cNvSpPr>
          <p:nvPr/>
        </p:nvSpPr>
        <p:spPr bwMode="auto">
          <a:xfrm>
            <a:off x="1905000" y="4343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8" name="Oval 174"/>
          <p:cNvSpPr>
            <a:spLocks noChangeArrowheads="1"/>
          </p:cNvSpPr>
          <p:nvPr/>
        </p:nvSpPr>
        <p:spPr bwMode="auto">
          <a:xfrm>
            <a:off x="1755776" y="36576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89" name="Oval 175"/>
          <p:cNvSpPr>
            <a:spLocks noChangeArrowheads="1"/>
          </p:cNvSpPr>
          <p:nvPr/>
        </p:nvSpPr>
        <p:spPr bwMode="auto">
          <a:xfrm>
            <a:off x="1831976" y="41910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90" name="Oval 176"/>
          <p:cNvSpPr>
            <a:spLocks noChangeArrowheads="1"/>
          </p:cNvSpPr>
          <p:nvPr/>
        </p:nvSpPr>
        <p:spPr bwMode="auto">
          <a:xfrm>
            <a:off x="3432176" y="24384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91" name="Oval 177"/>
          <p:cNvSpPr>
            <a:spLocks noChangeArrowheads="1"/>
          </p:cNvSpPr>
          <p:nvPr/>
        </p:nvSpPr>
        <p:spPr bwMode="auto">
          <a:xfrm>
            <a:off x="2670176" y="24384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92" name="Oval 178"/>
          <p:cNvSpPr>
            <a:spLocks noChangeArrowheads="1"/>
          </p:cNvSpPr>
          <p:nvPr/>
        </p:nvSpPr>
        <p:spPr bwMode="auto">
          <a:xfrm>
            <a:off x="8689976" y="21336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93" name="Oval 179"/>
          <p:cNvSpPr>
            <a:spLocks noChangeArrowheads="1"/>
          </p:cNvSpPr>
          <p:nvPr/>
        </p:nvSpPr>
        <p:spPr bwMode="auto">
          <a:xfrm>
            <a:off x="9372601" y="21336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6916" name="Text Box 180"/>
          <p:cNvSpPr txBox="1">
            <a:spLocks noChangeArrowheads="1"/>
          </p:cNvSpPr>
          <p:nvPr/>
        </p:nvSpPr>
        <p:spPr bwMode="auto">
          <a:xfrm>
            <a:off x="8153400" y="3657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U</a:t>
            </a:r>
            <a:r>
              <a:rPr lang="en-US" sz="2400" baseline="-25000" dirty="0"/>
              <a:t>2</a:t>
            </a:r>
            <a:r>
              <a:rPr lang="en-US" sz="2400" dirty="0"/>
              <a:t> = 4V</a:t>
            </a:r>
          </a:p>
        </p:txBody>
      </p:sp>
      <p:sp>
        <p:nvSpPr>
          <p:cNvPr id="116917" name="Freeform 181"/>
          <p:cNvSpPr>
            <a:spLocks/>
          </p:cNvSpPr>
          <p:nvPr/>
        </p:nvSpPr>
        <p:spPr bwMode="auto">
          <a:xfrm>
            <a:off x="7924800" y="3810000"/>
            <a:ext cx="228600" cy="152400"/>
          </a:xfrm>
          <a:custGeom>
            <a:avLst/>
            <a:gdLst>
              <a:gd name="T0" fmla="*/ 0 w 144"/>
              <a:gd name="T1" fmla="*/ 96 h 96"/>
              <a:gd name="T2" fmla="*/ 48 w 144"/>
              <a:gd name="T3" fmla="*/ 0 h 96"/>
              <a:gd name="T4" fmla="*/ 96 w 144"/>
              <a:gd name="T5" fmla="*/ 96 h 96"/>
              <a:gd name="T6" fmla="*/ 144 w 144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96"/>
              <a:gd name="T14" fmla="*/ 144 w 144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96">
                <a:moveTo>
                  <a:pt x="0" y="96"/>
                </a:moveTo>
                <a:cubicBezTo>
                  <a:pt x="16" y="48"/>
                  <a:pt x="32" y="0"/>
                  <a:pt x="48" y="0"/>
                </a:cubicBezTo>
                <a:cubicBezTo>
                  <a:pt x="64" y="0"/>
                  <a:pt x="80" y="96"/>
                  <a:pt x="96" y="96"/>
                </a:cubicBezTo>
                <a:cubicBezTo>
                  <a:pt x="112" y="96"/>
                  <a:pt x="136" y="16"/>
                  <a:pt x="14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96" name="Text Box 182"/>
          <p:cNvSpPr txBox="1">
            <a:spLocks noChangeArrowheads="1"/>
          </p:cNvSpPr>
          <p:nvPr/>
        </p:nvSpPr>
        <p:spPr bwMode="auto">
          <a:xfrm>
            <a:off x="5334000" y="5867400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biến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 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97" name="Rectangle 183"/>
          <p:cNvSpPr>
            <a:spLocks noChangeArrowheads="1"/>
          </p:cNvSpPr>
          <p:nvPr/>
        </p:nvSpPr>
        <p:spPr bwMode="auto">
          <a:xfrm>
            <a:off x="2667000" y="55626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180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98" name="Rectangle 184"/>
          <p:cNvSpPr>
            <a:spLocks noChangeArrowheads="1"/>
          </p:cNvSpPr>
          <p:nvPr/>
        </p:nvSpPr>
        <p:spPr bwMode="auto">
          <a:xfrm>
            <a:off x="8153400" y="55626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180 vßng</a:t>
            </a:r>
          </a:p>
        </p:txBody>
      </p:sp>
      <p:sp>
        <p:nvSpPr>
          <p:cNvPr id="25699" name="Freeform 185"/>
          <p:cNvSpPr>
            <a:spLocks/>
          </p:cNvSpPr>
          <p:nvPr/>
        </p:nvSpPr>
        <p:spPr bwMode="auto">
          <a:xfrm rot="10800000" flipH="1">
            <a:off x="6629401" y="3505200"/>
            <a:ext cx="1273175" cy="7778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700" name="Freeform 186"/>
          <p:cNvSpPr>
            <a:spLocks/>
          </p:cNvSpPr>
          <p:nvPr/>
        </p:nvSpPr>
        <p:spPr bwMode="auto">
          <a:xfrm rot="10800000" flipH="1">
            <a:off x="6575426" y="4570414"/>
            <a:ext cx="1273175" cy="77787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701" name="Text Box 187"/>
          <p:cNvSpPr txBox="1">
            <a:spLocks noChangeArrowheads="1"/>
          </p:cNvSpPr>
          <p:nvPr/>
        </p:nvSpPr>
        <p:spPr bwMode="auto">
          <a:xfrm>
            <a:off x="2133600" y="1600201"/>
            <a:ext cx="11430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00" i="1">
                <a:solidFill>
                  <a:schemeClr val="accent2"/>
                </a:solidFill>
                <a:latin typeface=".VnTimeH" panose="020B7200000000000000" pitchFamily="34" charset="0"/>
              </a:rPr>
              <a:t>KHOA VËT TR­êng cao ®¼ng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500" i="1">
                <a:solidFill>
                  <a:schemeClr val="accent2"/>
                </a:solidFill>
                <a:latin typeface=".VnTimeH" panose="020B7200000000000000" pitchFamily="34" charset="0"/>
              </a:rPr>
              <a:t> s­ ph¹m qu¶ng ninh</a:t>
            </a:r>
          </a:p>
        </p:txBody>
      </p:sp>
      <p:sp>
        <p:nvSpPr>
          <p:cNvPr id="25702" name="Text Box 188"/>
          <p:cNvSpPr txBox="1">
            <a:spLocks noChangeArrowheads="1"/>
          </p:cNvSpPr>
          <p:nvPr/>
        </p:nvSpPr>
        <p:spPr bwMode="auto">
          <a:xfrm>
            <a:off x="8229600" y="1447801"/>
            <a:ext cx="11430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00" i="1">
                <a:solidFill>
                  <a:schemeClr val="accent2"/>
                </a:solidFill>
                <a:latin typeface=".VnTimeH" panose="020B7200000000000000" pitchFamily="34" charset="0"/>
              </a:rPr>
              <a:t>KHOA VËT TR­êng cao ®¼ng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500" i="1">
                <a:solidFill>
                  <a:schemeClr val="accent2"/>
                </a:solidFill>
                <a:latin typeface=".VnTimeH" panose="020B7200000000000000" pitchFamily="34" charset="0"/>
              </a:rPr>
              <a:t> s­ ph¹m qu¶ng ninh</a:t>
            </a:r>
          </a:p>
        </p:txBody>
      </p:sp>
    </p:spTree>
    <p:extLst>
      <p:ext uri="{BB962C8B-B14F-4D97-AF65-F5344CB8AC3E}">
        <p14:creationId xmlns:p14="http://schemas.microsoft.com/office/powerpoint/2010/main" val="167173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80000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6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07" grpId="0" animBg="1"/>
      <p:bldP spid="1169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descr="Medium wood"/>
          <p:cNvSpPr>
            <a:spLocks noChangeArrowheads="1"/>
          </p:cNvSpPr>
          <p:nvPr/>
        </p:nvSpPr>
        <p:spPr bwMode="auto">
          <a:xfrm>
            <a:off x="1754188" y="2178050"/>
            <a:ext cx="2665412" cy="4889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3386138" y="2406650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CCFF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2668588" y="2406650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29" name="Rectangle 5" descr="Brown marble"/>
          <p:cNvSpPr>
            <a:spLocks noChangeArrowheads="1"/>
          </p:cNvSpPr>
          <p:nvPr/>
        </p:nvSpPr>
        <p:spPr bwMode="auto">
          <a:xfrm>
            <a:off x="2209800" y="304800"/>
            <a:ext cx="1944688" cy="1752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100264" y="304800"/>
            <a:ext cx="1944687" cy="17526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182814" y="365125"/>
            <a:ext cx="1787525" cy="990600"/>
          </a:xfrm>
          <a:prstGeom prst="rect">
            <a:avLst/>
          </a:prstGeom>
          <a:solidFill>
            <a:schemeClr val="bg1">
              <a:alpha val="38039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2325688" y="466725"/>
            <a:ext cx="1511300" cy="15113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 rot="6420000">
            <a:off x="2282032" y="919957"/>
            <a:ext cx="35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9</a:t>
            </a:r>
            <a:endParaRPr lang="en-US"/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 rot="5400000">
            <a:off x="2270125" y="420688"/>
            <a:ext cx="1612900" cy="1612900"/>
          </a:xfrm>
          <a:prstGeom prst="ellipse">
            <a:avLst/>
          </a:prstGeom>
          <a:noFill/>
          <a:ln w="127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6635" name="Group 11"/>
          <p:cNvGrpSpPr>
            <a:grpSpLocks/>
          </p:cNvGrpSpPr>
          <p:nvPr/>
        </p:nvGrpSpPr>
        <p:grpSpPr bwMode="auto">
          <a:xfrm>
            <a:off x="2438401" y="430214"/>
            <a:ext cx="1279525" cy="839787"/>
            <a:chOff x="4163" y="2571"/>
            <a:chExt cx="806" cy="529"/>
          </a:xfrm>
        </p:grpSpPr>
        <p:sp>
          <p:nvSpPr>
            <p:cNvPr id="26774" name="Arc 12"/>
            <p:cNvSpPr>
              <a:spLocks/>
            </p:cNvSpPr>
            <p:nvPr/>
          </p:nvSpPr>
          <p:spPr bwMode="auto">
            <a:xfrm rot="6681726" flipH="1">
              <a:off x="4397" y="2586"/>
              <a:ext cx="392" cy="636"/>
            </a:xfrm>
            <a:custGeom>
              <a:avLst/>
              <a:gdLst>
                <a:gd name="T0" fmla="*/ 238 w 24253"/>
                <a:gd name="T1" fmla="*/ 0 h 39506"/>
                <a:gd name="T2" fmla="*/ 0 w 24253"/>
                <a:gd name="T3" fmla="*/ 633 h 39506"/>
                <a:gd name="T4" fmla="*/ 43 w 24253"/>
                <a:gd name="T5" fmla="*/ 288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775" name="Line 13"/>
            <p:cNvSpPr>
              <a:spLocks noChangeShapeType="1"/>
            </p:cNvSpPr>
            <p:nvPr/>
          </p:nvSpPr>
          <p:spPr bwMode="auto">
            <a:xfrm rot="10800000">
              <a:off x="4566" y="2709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6" name="Text Box 14"/>
            <p:cNvSpPr txBox="1">
              <a:spLocks noChangeArrowheads="1"/>
            </p:cNvSpPr>
            <p:nvPr/>
          </p:nvSpPr>
          <p:spPr bwMode="auto">
            <a:xfrm rot="-3000000">
              <a:off x="4140" y="2723"/>
              <a:ext cx="22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  <p:sp>
          <p:nvSpPr>
            <p:cNvPr id="26777" name="Text Box 15"/>
            <p:cNvSpPr txBox="1">
              <a:spLocks noChangeArrowheads="1"/>
            </p:cNvSpPr>
            <p:nvPr/>
          </p:nvSpPr>
          <p:spPr bwMode="auto">
            <a:xfrm rot="20100000">
              <a:off x="4241" y="2611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26778" name="Line 16"/>
            <p:cNvSpPr>
              <a:spLocks noChangeShapeType="1"/>
            </p:cNvSpPr>
            <p:nvPr/>
          </p:nvSpPr>
          <p:spPr bwMode="auto">
            <a:xfrm rot="300000">
              <a:off x="4598" y="270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9" name="Line 17"/>
            <p:cNvSpPr>
              <a:spLocks noChangeShapeType="1"/>
            </p:cNvSpPr>
            <p:nvPr/>
          </p:nvSpPr>
          <p:spPr bwMode="auto">
            <a:xfrm rot="600000">
              <a:off x="4627" y="27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0" name="Line 18"/>
            <p:cNvSpPr>
              <a:spLocks noChangeShapeType="1"/>
            </p:cNvSpPr>
            <p:nvPr/>
          </p:nvSpPr>
          <p:spPr bwMode="auto">
            <a:xfrm rot="900000">
              <a:off x="4656" y="2720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1" name="Line 19"/>
            <p:cNvSpPr>
              <a:spLocks noChangeShapeType="1"/>
            </p:cNvSpPr>
            <p:nvPr/>
          </p:nvSpPr>
          <p:spPr bwMode="auto">
            <a:xfrm rot="1200000">
              <a:off x="4684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2" name="Line 20"/>
            <p:cNvSpPr>
              <a:spLocks noChangeShapeType="1"/>
            </p:cNvSpPr>
            <p:nvPr/>
          </p:nvSpPr>
          <p:spPr bwMode="auto">
            <a:xfrm rot="1500000">
              <a:off x="4706" y="2741"/>
              <a:ext cx="0" cy="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3" name="Line 21"/>
            <p:cNvSpPr>
              <a:spLocks noChangeShapeType="1"/>
            </p:cNvSpPr>
            <p:nvPr/>
          </p:nvSpPr>
          <p:spPr bwMode="auto">
            <a:xfrm rot="1800000">
              <a:off x="4738" y="275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4" name="Line 22"/>
            <p:cNvSpPr>
              <a:spLocks noChangeShapeType="1"/>
            </p:cNvSpPr>
            <p:nvPr/>
          </p:nvSpPr>
          <p:spPr bwMode="auto">
            <a:xfrm rot="2100000">
              <a:off x="4760" y="2774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5" name="Line 23"/>
            <p:cNvSpPr>
              <a:spLocks noChangeShapeType="1"/>
            </p:cNvSpPr>
            <p:nvPr/>
          </p:nvSpPr>
          <p:spPr bwMode="auto">
            <a:xfrm rot="2400000">
              <a:off x="4785" y="279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6" name="Line 24"/>
            <p:cNvSpPr>
              <a:spLocks noChangeShapeType="1"/>
            </p:cNvSpPr>
            <p:nvPr/>
          </p:nvSpPr>
          <p:spPr bwMode="auto">
            <a:xfrm rot="2700000">
              <a:off x="4806" y="2814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7" name="Line 25"/>
            <p:cNvSpPr>
              <a:spLocks noChangeShapeType="1"/>
            </p:cNvSpPr>
            <p:nvPr/>
          </p:nvSpPr>
          <p:spPr bwMode="auto">
            <a:xfrm rot="3000000">
              <a:off x="4810" y="2828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8" name="Line 26"/>
            <p:cNvSpPr>
              <a:spLocks noChangeShapeType="1"/>
            </p:cNvSpPr>
            <p:nvPr/>
          </p:nvSpPr>
          <p:spPr bwMode="auto">
            <a:xfrm rot="7800000">
              <a:off x="4324" y="2826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9" name="Line 27"/>
            <p:cNvSpPr>
              <a:spLocks noChangeShapeType="1"/>
            </p:cNvSpPr>
            <p:nvPr/>
          </p:nvSpPr>
          <p:spPr bwMode="auto">
            <a:xfrm rot="-2700000">
              <a:off x="4323" y="281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0" name="Line 28"/>
            <p:cNvSpPr>
              <a:spLocks noChangeShapeType="1"/>
            </p:cNvSpPr>
            <p:nvPr/>
          </p:nvSpPr>
          <p:spPr bwMode="auto">
            <a:xfrm rot="-2400000">
              <a:off x="4344" y="2794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1" name="Line 29"/>
            <p:cNvSpPr>
              <a:spLocks noChangeShapeType="1"/>
            </p:cNvSpPr>
            <p:nvPr/>
          </p:nvSpPr>
          <p:spPr bwMode="auto">
            <a:xfrm rot="-2100000">
              <a:off x="4369" y="2776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2" name="Line 30"/>
            <p:cNvSpPr>
              <a:spLocks noChangeShapeType="1"/>
            </p:cNvSpPr>
            <p:nvPr/>
          </p:nvSpPr>
          <p:spPr bwMode="auto">
            <a:xfrm rot="-1800000">
              <a:off x="4392" y="275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3" name="Line 31"/>
            <p:cNvSpPr>
              <a:spLocks noChangeShapeType="1"/>
            </p:cNvSpPr>
            <p:nvPr/>
          </p:nvSpPr>
          <p:spPr bwMode="auto">
            <a:xfrm rot="-1500000">
              <a:off x="4431" y="274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4" name="Line 32"/>
            <p:cNvSpPr>
              <a:spLocks noChangeShapeType="1"/>
            </p:cNvSpPr>
            <p:nvPr/>
          </p:nvSpPr>
          <p:spPr bwMode="auto">
            <a:xfrm rot="-1200000">
              <a:off x="4448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5" name="Line 33"/>
            <p:cNvSpPr>
              <a:spLocks noChangeShapeType="1"/>
            </p:cNvSpPr>
            <p:nvPr/>
          </p:nvSpPr>
          <p:spPr bwMode="auto">
            <a:xfrm rot="-900000">
              <a:off x="4473" y="272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6" name="Line 34"/>
            <p:cNvSpPr>
              <a:spLocks noChangeShapeType="1"/>
            </p:cNvSpPr>
            <p:nvPr/>
          </p:nvSpPr>
          <p:spPr bwMode="auto">
            <a:xfrm rot="-600000">
              <a:off x="4503" y="2716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7" name="Line 35"/>
            <p:cNvSpPr>
              <a:spLocks noChangeShapeType="1"/>
            </p:cNvSpPr>
            <p:nvPr/>
          </p:nvSpPr>
          <p:spPr bwMode="auto">
            <a:xfrm rot="-300000">
              <a:off x="4534" y="271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8" name="Line 36"/>
            <p:cNvSpPr>
              <a:spLocks noChangeShapeType="1"/>
            </p:cNvSpPr>
            <p:nvPr/>
          </p:nvSpPr>
          <p:spPr bwMode="auto">
            <a:xfrm rot="6300000">
              <a:off x="4266" y="2946"/>
              <a:ext cx="0" cy="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9" name="Line 37"/>
            <p:cNvSpPr>
              <a:spLocks noChangeShapeType="1"/>
            </p:cNvSpPr>
            <p:nvPr/>
          </p:nvSpPr>
          <p:spPr bwMode="auto">
            <a:xfrm rot="-4200000">
              <a:off x="4248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0" name="Line 38"/>
            <p:cNvSpPr>
              <a:spLocks noChangeShapeType="1"/>
            </p:cNvSpPr>
            <p:nvPr/>
          </p:nvSpPr>
          <p:spPr bwMode="auto">
            <a:xfrm rot="-3900000">
              <a:off x="4258" y="291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1" name="Line 39"/>
            <p:cNvSpPr>
              <a:spLocks noChangeShapeType="1"/>
            </p:cNvSpPr>
            <p:nvPr/>
          </p:nvSpPr>
          <p:spPr bwMode="auto">
            <a:xfrm rot="-3600000">
              <a:off x="4273" y="2887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2" name="Line 40"/>
            <p:cNvSpPr>
              <a:spLocks noChangeShapeType="1"/>
            </p:cNvSpPr>
            <p:nvPr/>
          </p:nvSpPr>
          <p:spPr bwMode="auto">
            <a:xfrm rot="-3300000">
              <a:off x="4287" y="285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3" name="Line 41"/>
            <p:cNvSpPr>
              <a:spLocks noChangeShapeType="1"/>
            </p:cNvSpPr>
            <p:nvPr/>
          </p:nvSpPr>
          <p:spPr bwMode="auto">
            <a:xfrm rot="3300000">
              <a:off x="4840" y="286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4" name="Line 42"/>
            <p:cNvSpPr>
              <a:spLocks noChangeShapeType="1"/>
            </p:cNvSpPr>
            <p:nvPr/>
          </p:nvSpPr>
          <p:spPr bwMode="auto">
            <a:xfrm rot="3600000">
              <a:off x="4852" y="2883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5" name="Line 43"/>
            <p:cNvSpPr>
              <a:spLocks noChangeShapeType="1"/>
            </p:cNvSpPr>
            <p:nvPr/>
          </p:nvSpPr>
          <p:spPr bwMode="auto">
            <a:xfrm rot="3900000">
              <a:off x="4869" y="290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6" name="Line 44"/>
            <p:cNvSpPr>
              <a:spLocks noChangeShapeType="1"/>
            </p:cNvSpPr>
            <p:nvPr/>
          </p:nvSpPr>
          <p:spPr bwMode="auto">
            <a:xfrm rot="4200000">
              <a:off x="4880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7" name="Line 45"/>
            <p:cNvSpPr>
              <a:spLocks noChangeShapeType="1"/>
            </p:cNvSpPr>
            <p:nvPr/>
          </p:nvSpPr>
          <p:spPr bwMode="auto">
            <a:xfrm rot="4500000">
              <a:off x="4868" y="295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8" name="Text Box 46"/>
            <p:cNvSpPr txBox="1">
              <a:spLocks noChangeArrowheads="1"/>
            </p:cNvSpPr>
            <p:nvPr/>
          </p:nvSpPr>
          <p:spPr bwMode="auto">
            <a:xfrm>
              <a:off x="4413" y="2571"/>
              <a:ext cx="30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0</a:t>
              </a:r>
              <a:endParaRPr lang="en-US"/>
            </a:p>
          </p:txBody>
        </p:sp>
        <p:sp>
          <p:nvSpPr>
            <p:cNvPr id="26809" name="Text Box 47"/>
            <p:cNvSpPr txBox="1">
              <a:spLocks noChangeArrowheads="1"/>
            </p:cNvSpPr>
            <p:nvPr/>
          </p:nvSpPr>
          <p:spPr bwMode="auto">
            <a:xfrm rot="1500000">
              <a:off x="4596" y="2612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26810" name="Text Box 48"/>
            <p:cNvSpPr txBox="1">
              <a:spLocks noChangeArrowheads="1"/>
            </p:cNvSpPr>
            <p:nvPr/>
          </p:nvSpPr>
          <p:spPr bwMode="auto">
            <a:xfrm rot="3000000">
              <a:off x="4734" y="2721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</p:grpSp>
      <p:sp>
        <p:nvSpPr>
          <p:cNvPr id="26636" name="Text Box 49"/>
          <p:cNvSpPr txBox="1">
            <a:spLocks noChangeArrowheads="1"/>
          </p:cNvSpPr>
          <p:nvPr/>
        </p:nvSpPr>
        <p:spPr bwMode="auto">
          <a:xfrm rot="4500000">
            <a:off x="3475038" y="915988"/>
            <a:ext cx="474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6</a:t>
            </a:r>
            <a:endParaRPr lang="en-US"/>
          </a:p>
        </p:txBody>
      </p:sp>
      <p:sp>
        <p:nvSpPr>
          <p:cNvPr id="26637" name="Text Box 50"/>
          <p:cNvSpPr txBox="1">
            <a:spLocks noChangeArrowheads="1"/>
          </p:cNvSpPr>
          <p:nvPr/>
        </p:nvSpPr>
        <p:spPr bwMode="auto">
          <a:xfrm>
            <a:off x="2665413" y="863601"/>
            <a:ext cx="823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V</a:t>
            </a:r>
          </a:p>
        </p:txBody>
      </p:sp>
      <p:sp>
        <p:nvSpPr>
          <p:cNvPr id="26638" name="AutoShape 51"/>
          <p:cNvSpPr>
            <a:spLocks noChangeArrowheads="1"/>
          </p:cNvSpPr>
          <p:nvPr/>
        </p:nvSpPr>
        <p:spPr bwMode="auto">
          <a:xfrm rot="10800000">
            <a:off x="2447925" y="625476"/>
            <a:ext cx="1270000" cy="1190625"/>
          </a:xfrm>
          <a:custGeom>
            <a:avLst/>
            <a:gdLst>
              <a:gd name="T0" fmla="*/ 635000 w 21600"/>
              <a:gd name="T1" fmla="*/ 0 h 21600"/>
              <a:gd name="T2" fmla="*/ 266641 w 21600"/>
              <a:gd name="T3" fmla="*/ 555405 h 21600"/>
              <a:gd name="T4" fmla="*/ 635000 w 21600"/>
              <a:gd name="T5" fmla="*/ 495487 h 21600"/>
              <a:gd name="T6" fmla="*/ 1003359 w 21600"/>
              <a:gd name="T7" fmla="*/ 5554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45 w 21600"/>
              <a:gd name="T13" fmla="*/ 0 h 21600"/>
              <a:gd name="T14" fmla="*/ 21455 w 21600"/>
              <a:gd name="T15" fmla="*/ 110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000" y="10592"/>
                </a:moveTo>
                <a:cubicBezTo>
                  <a:pt x="9106" y="9678"/>
                  <a:pt x="9880" y="8988"/>
                  <a:pt x="10800" y="8989"/>
                </a:cubicBezTo>
                <a:cubicBezTo>
                  <a:pt x="11719" y="8989"/>
                  <a:pt x="12493" y="9678"/>
                  <a:pt x="12599" y="10592"/>
                </a:cubicBezTo>
                <a:lnTo>
                  <a:pt x="21528" y="9560"/>
                </a:lnTo>
                <a:cubicBezTo>
                  <a:pt x="20898" y="4111"/>
                  <a:pt x="16285" y="-1"/>
                  <a:pt x="10799" y="0"/>
                </a:cubicBezTo>
                <a:cubicBezTo>
                  <a:pt x="5314" y="0"/>
                  <a:pt x="701" y="4111"/>
                  <a:pt x="71" y="9560"/>
                </a:cubicBez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39" name="Text Box 52"/>
          <p:cNvSpPr txBox="1">
            <a:spLocks noChangeArrowheads="1"/>
          </p:cNvSpPr>
          <p:nvPr/>
        </p:nvSpPr>
        <p:spPr bwMode="auto">
          <a:xfrm>
            <a:off x="2343151" y="1158876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rgbClr val="0000FF"/>
                </a:solidFill>
              </a:rPr>
              <a:t>:6</a:t>
            </a:r>
            <a:r>
              <a:rPr lang="en-US" sz="800">
                <a:solidFill>
                  <a:srgbClr val="FF3300"/>
                </a:solidFill>
              </a:rPr>
              <a:t> V</a:t>
            </a:r>
            <a:endParaRPr lang="en-US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043239" y="647701"/>
            <a:ext cx="66675" cy="1171575"/>
            <a:chOff x="4560" y="2640"/>
            <a:chExt cx="42" cy="738"/>
          </a:xfrm>
        </p:grpSpPr>
        <p:sp>
          <p:nvSpPr>
            <p:cNvPr id="26772" name="Line 54"/>
            <p:cNvSpPr>
              <a:spLocks noChangeShapeType="1"/>
            </p:cNvSpPr>
            <p:nvPr/>
          </p:nvSpPr>
          <p:spPr bwMode="auto">
            <a:xfrm rot="5400000">
              <a:off x="4212" y="3009"/>
              <a:ext cx="73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3" name="Oval 55"/>
            <p:cNvSpPr>
              <a:spLocks noChangeArrowheads="1"/>
            </p:cNvSpPr>
            <p:nvPr/>
          </p:nvSpPr>
          <p:spPr bwMode="auto">
            <a:xfrm>
              <a:off x="4560" y="2986"/>
              <a:ext cx="42" cy="4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</p:grpSp>
      <p:sp>
        <p:nvSpPr>
          <p:cNvPr id="26641" name="Rectangle 56"/>
          <p:cNvSpPr>
            <a:spLocks noChangeArrowheads="1"/>
          </p:cNvSpPr>
          <p:nvPr/>
        </p:nvSpPr>
        <p:spPr bwMode="auto">
          <a:xfrm>
            <a:off x="2201864" y="1352551"/>
            <a:ext cx="1728787" cy="688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6642" name="Picture 57" descr="j03008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4" y="1408113"/>
            <a:ext cx="7207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3" name="Rectangle 58"/>
          <p:cNvSpPr>
            <a:spLocks noChangeArrowheads="1"/>
          </p:cNvSpPr>
          <p:nvPr/>
        </p:nvSpPr>
        <p:spPr bwMode="auto">
          <a:xfrm>
            <a:off x="2187575" y="368300"/>
            <a:ext cx="1778000" cy="990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6644" name="Rectangle 59"/>
          <p:cNvSpPr>
            <a:spLocks noChangeArrowheads="1"/>
          </p:cNvSpPr>
          <p:nvPr/>
        </p:nvSpPr>
        <p:spPr bwMode="auto">
          <a:xfrm>
            <a:off x="2100264" y="304800"/>
            <a:ext cx="1944687" cy="17526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45" name="AutoShape 60"/>
          <p:cNvSpPr>
            <a:spLocks noChangeArrowheads="1"/>
          </p:cNvSpPr>
          <p:nvPr/>
        </p:nvSpPr>
        <p:spPr bwMode="auto">
          <a:xfrm>
            <a:off x="3036889" y="1417639"/>
            <a:ext cx="79375" cy="79375"/>
          </a:xfrm>
          <a:custGeom>
            <a:avLst/>
            <a:gdLst>
              <a:gd name="T0" fmla="*/ 39688 w 21600"/>
              <a:gd name="T1" fmla="*/ 0 h 21600"/>
              <a:gd name="T2" fmla="*/ 11623 w 21600"/>
              <a:gd name="T3" fmla="*/ 11623 h 21600"/>
              <a:gd name="T4" fmla="*/ 0 w 21600"/>
              <a:gd name="T5" fmla="*/ 39688 h 21600"/>
              <a:gd name="T6" fmla="*/ 11623 w 21600"/>
              <a:gd name="T7" fmla="*/ 67752 h 21600"/>
              <a:gd name="T8" fmla="*/ 39688 w 21600"/>
              <a:gd name="T9" fmla="*/ 79375 h 21600"/>
              <a:gd name="T10" fmla="*/ 67752 w 21600"/>
              <a:gd name="T11" fmla="*/ 67752 h 21600"/>
              <a:gd name="T12" fmla="*/ 79375 w 21600"/>
              <a:gd name="T13" fmla="*/ 39688 h 21600"/>
              <a:gd name="T14" fmla="*/ 67752 w 21600"/>
              <a:gd name="T15" fmla="*/ 1162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647" y="13593"/>
                </a:moveTo>
                <a:cubicBezTo>
                  <a:pt x="17063" y="12720"/>
                  <a:pt x="17280" y="11766"/>
                  <a:pt x="17280" y="10800"/>
                </a:cubicBezTo>
                <a:cubicBezTo>
                  <a:pt x="17280" y="7221"/>
                  <a:pt x="14378" y="4320"/>
                  <a:pt x="10800" y="4320"/>
                </a:cubicBezTo>
                <a:cubicBezTo>
                  <a:pt x="9833" y="4319"/>
                  <a:pt x="8879" y="4536"/>
                  <a:pt x="8006" y="4952"/>
                </a:cubicBezTo>
                <a:close/>
                <a:moveTo>
                  <a:pt x="4952" y="8006"/>
                </a:moveTo>
                <a:cubicBezTo>
                  <a:pt x="4536" y="8879"/>
                  <a:pt x="4320" y="9833"/>
                  <a:pt x="4320" y="10799"/>
                </a:cubicBezTo>
                <a:cubicBezTo>
                  <a:pt x="4320" y="14378"/>
                  <a:pt x="7221" y="17280"/>
                  <a:pt x="10800" y="17280"/>
                </a:cubicBezTo>
                <a:cubicBezTo>
                  <a:pt x="11766" y="17280"/>
                  <a:pt x="12720" y="17063"/>
                  <a:pt x="13593" y="1664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6646" name="Group 61"/>
          <p:cNvGrpSpPr>
            <a:grpSpLocks/>
          </p:cNvGrpSpPr>
          <p:nvPr/>
        </p:nvGrpSpPr>
        <p:grpSpPr bwMode="auto">
          <a:xfrm>
            <a:off x="3008314" y="1393825"/>
            <a:ext cx="136525" cy="63500"/>
            <a:chOff x="2838" y="2415"/>
            <a:chExt cx="86" cy="40"/>
          </a:xfrm>
        </p:grpSpPr>
        <p:sp>
          <p:nvSpPr>
            <p:cNvPr id="26769" name="Arc 62"/>
            <p:cNvSpPr>
              <a:spLocks/>
            </p:cNvSpPr>
            <p:nvPr/>
          </p:nvSpPr>
          <p:spPr bwMode="auto">
            <a:xfrm flipV="1">
              <a:off x="2841" y="2415"/>
              <a:ext cx="80" cy="40"/>
            </a:xfrm>
            <a:custGeom>
              <a:avLst/>
              <a:gdLst>
                <a:gd name="T0" fmla="*/ 80 w 42223"/>
                <a:gd name="T1" fmla="*/ 6 h 21600"/>
                <a:gd name="T2" fmla="*/ 0 w 42223"/>
                <a:gd name="T3" fmla="*/ 10 h 21600"/>
                <a:gd name="T4" fmla="*/ 40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770" name="Freeform 63"/>
            <p:cNvSpPr>
              <a:spLocks/>
            </p:cNvSpPr>
            <p:nvPr/>
          </p:nvSpPr>
          <p:spPr bwMode="auto">
            <a:xfrm>
              <a:off x="2838" y="2438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771" name="Freeform 64"/>
            <p:cNvSpPr>
              <a:spLocks/>
            </p:cNvSpPr>
            <p:nvPr/>
          </p:nvSpPr>
          <p:spPr bwMode="auto">
            <a:xfrm>
              <a:off x="2912" y="2442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6647" name="Text Box 65"/>
          <p:cNvSpPr txBox="1">
            <a:spLocks noChangeArrowheads="1"/>
          </p:cNvSpPr>
          <p:nvPr/>
        </p:nvSpPr>
        <p:spPr bwMode="auto">
          <a:xfrm>
            <a:off x="2227263" y="1352551"/>
            <a:ext cx="6477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800"/>
              <a:t>= 1 ┴</a:t>
            </a:r>
            <a:endParaRPr lang="en-US" sz="2000"/>
          </a:p>
        </p:txBody>
      </p:sp>
      <p:sp>
        <p:nvSpPr>
          <p:cNvPr id="26648" name="Oval 66"/>
          <p:cNvSpPr>
            <a:spLocks noChangeArrowheads="1"/>
          </p:cNvSpPr>
          <p:nvPr/>
        </p:nvSpPr>
        <p:spPr bwMode="auto">
          <a:xfrm>
            <a:off x="3043239" y="1196976"/>
            <a:ext cx="66675" cy="66675"/>
          </a:xfrm>
          <a:prstGeom prst="ellipse">
            <a:avLst/>
          </a:prstGeom>
          <a:solidFill>
            <a:srgbClr val="0000FF"/>
          </a:solidFill>
          <a:ln w="63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6649" name="Rectangle 67" descr="Medium wood"/>
          <p:cNvSpPr>
            <a:spLocks noChangeArrowheads="1"/>
          </p:cNvSpPr>
          <p:nvPr/>
        </p:nvSpPr>
        <p:spPr bwMode="auto">
          <a:xfrm>
            <a:off x="7773988" y="2025650"/>
            <a:ext cx="2665412" cy="4889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50" name="AutoShape 68"/>
          <p:cNvSpPr>
            <a:spLocks noChangeArrowheads="1"/>
          </p:cNvSpPr>
          <p:nvPr/>
        </p:nvSpPr>
        <p:spPr bwMode="auto">
          <a:xfrm>
            <a:off x="9369425" y="2119313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CCFF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51" name="AutoShape 69"/>
          <p:cNvSpPr>
            <a:spLocks noChangeArrowheads="1"/>
          </p:cNvSpPr>
          <p:nvPr/>
        </p:nvSpPr>
        <p:spPr bwMode="auto">
          <a:xfrm>
            <a:off x="8651875" y="2119313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52" name="Rectangle 70" descr="Brown marble"/>
          <p:cNvSpPr>
            <a:spLocks noChangeArrowheads="1"/>
          </p:cNvSpPr>
          <p:nvPr/>
        </p:nvSpPr>
        <p:spPr bwMode="auto">
          <a:xfrm>
            <a:off x="8159750" y="152400"/>
            <a:ext cx="1944688" cy="1752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53" name="Rectangle 71"/>
          <p:cNvSpPr>
            <a:spLocks noChangeArrowheads="1"/>
          </p:cNvSpPr>
          <p:nvPr/>
        </p:nvSpPr>
        <p:spPr bwMode="auto">
          <a:xfrm>
            <a:off x="8196264" y="152400"/>
            <a:ext cx="1944687" cy="17526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54" name="Rectangle 72"/>
          <p:cNvSpPr>
            <a:spLocks noChangeArrowheads="1"/>
          </p:cNvSpPr>
          <p:nvPr/>
        </p:nvSpPr>
        <p:spPr bwMode="auto">
          <a:xfrm>
            <a:off x="8278814" y="212725"/>
            <a:ext cx="1787525" cy="990600"/>
          </a:xfrm>
          <a:prstGeom prst="rect">
            <a:avLst/>
          </a:prstGeom>
          <a:solidFill>
            <a:schemeClr val="bg1">
              <a:alpha val="38039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55" name="Oval 73"/>
          <p:cNvSpPr>
            <a:spLocks noChangeArrowheads="1"/>
          </p:cNvSpPr>
          <p:nvPr/>
        </p:nvSpPr>
        <p:spPr bwMode="auto">
          <a:xfrm>
            <a:off x="8421688" y="314325"/>
            <a:ext cx="1511300" cy="15113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56" name="Text Box 74"/>
          <p:cNvSpPr txBox="1">
            <a:spLocks noChangeArrowheads="1"/>
          </p:cNvSpPr>
          <p:nvPr/>
        </p:nvSpPr>
        <p:spPr bwMode="auto">
          <a:xfrm rot="6420000">
            <a:off x="8378032" y="767557"/>
            <a:ext cx="35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9</a:t>
            </a:r>
            <a:endParaRPr lang="en-US"/>
          </a:p>
        </p:txBody>
      </p:sp>
      <p:sp>
        <p:nvSpPr>
          <p:cNvPr id="26657" name="Oval 75"/>
          <p:cNvSpPr>
            <a:spLocks noChangeArrowheads="1"/>
          </p:cNvSpPr>
          <p:nvPr/>
        </p:nvSpPr>
        <p:spPr bwMode="auto">
          <a:xfrm rot="5400000">
            <a:off x="8366125" y="268288"/>
            <a:ext cx="1612900" cy="1612900"/>
          </a:xfrm>
          <a:prstGeom prst="ellipse">
            <a:avLst/>
          </a:prstGeom>
          <a:noFill/>
          <a:ln w="127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6658" name="Group 76"/>
          <p:cNvGrpSpPr>
            <a:grpSpLocks/>
          </p:cNvGrpSpPr>
          <p:nvPr/>
        </p:nvGrpSpPr>
        <p:grpSpPr bwMode="auto">
          <a:xfrm>
            <a:off x="8534401" y="277814"/>
            <a:ext cx="1279525" cy="839787"/>
            <a:chOff x="4163" y="2571"/>
            <a:chExt cx="806" cy="529"/>
          </a:xfrm>
        </p:grpSpPr>
        <p:sp>
          <p:nvSpPr>
            <p:cNvPr id="26732" name="Arc 77"/>
            <p:cNvSpPr>
              <a:spLocks/>
            </p:cNvSpPr>
            <p:nvPr/>
          </p:nvSpPr>
          <p:spPr bwMode="auto">
            <a:xfrm rot="6681726" flipH="1">
              <a:off x="4397" y="2586"/>
              <a:ext cx="392" cy="636"/>
            </a:xfrm>
            <a:custGeom>
              <a:avLst/>
              <a:gdLst>
                <a:gd name="T0" fmla="*/ 238 w 24253"/>
                <a:gd name="T1" fmla="*/ 0 h 39506"/>
                <a:gd name="T2" fmla="*/ 0 w 24253"/>
                <a:gd name="T3" fmla="*/ 633 h 39506"/>
                <a:gd name="T4" fmla="*/ 43 w 24253"/>
                <a:gd name="T5" fmla="*/ 288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733" name="Line 78"/>
            <p:cNvSpPr>
              <a:spLocks noChangeShapeType="1"/>
            </p:cNvSpPr>
            <p:nvPr/>
          </p:nvSpPr>
          <p:spPr bwMode="auto">
            <a:xfrm rot="10800000">
              <a:off x="4566" y="2709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4" name="Text Box 79"/>
            <p:cNvSpPr txBox="1">
              <a:spLocks noChangeArrowheads="1"/>
            </p:cNvSpPr>
            <p:nvPr/>
          </p:nvSpPr>
          <p:spPr bwMode="auto">
            <a:xfrm rot="-3000000">
              <a:off x="4140" y="2723"/>
              <a:ext cx="22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  <p:sp>
          <p:nvSpPr>
            <p:cNvPr id="26735" name="Text Box 80"/>
            <p:cNvSpPr txBox="1">
              <a:spLocks noChangeArrowheads="1"/>
            </p:cNvSpPr>
            <p:nvPr/>
          </p:nvSpPr>
          <p:spPr bwMode="auto">
            <a:xfrm rot="20100000">
              <a:off x="4241" y="2611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26736" name="Line 81"/>
            <p:cNvSpPr>
              <a:spLocks noChangeShapeType="1"/>
            </p:cNvSpPr>
            <p:nvPr/>
          </p:nvSpPr>
          <p:spPr bwMode="auto">
            <a:xfrm rot="300000">
              <a:off x="4598" y="270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7" name="Line 82"/>
            <p:cNvSpPr>
              <a:spLocks noChangeShapeType="1"/>
            </p:cNvSpPr>
            <p:nvPr/>
          </p:nvSpPr>
          <p:spPr bwMode="auto">
            <a:xfrm rot="600000">
              <a:off x="4627" y="27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8" name="Line 83"/>
            <p:cNvSpPr>
              <a:spLocks noChangeShapeType="1"/>
            </p:cNvSpPr>
            <p:nvPr/>
          </p:nvSpPr>
          <p:spPr bwMode="auto">
            <a:xfrm rot="900000">
              <a:off x="4656" y="2720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9" name="Line 84"/>
            <p:cNvSpPr>
              <a:spLocks noChangeShapeType="1"/>
            </p:cNvSpPr>
            <p:nvPr/>
          </p:nvSpPr>
          <p:spPr bwMode="auto">
            <a:xfrm rot="1200000">
              <a:off x="4684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0" name="Line 85"/>
            <p:cNvSpPr>
              <a:spLocks noChangeShapeType="1"/>
            </p:cNvSpPr>
            <p:nvPr/>
          </p:nvSpPr>
          <p:spPr bwMode="auto">
            <a:xfrm rot="1500000">
              <a:off x="4706" y="2741"/>
              <a:ext cx="0" cy="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1" name="Line 86"/>
            <p:cNvSpPr>
              <a:spLocks noChangeShapeType="1"/>
            </p:cNvSpPr>
            <p:nvPr/>
          </p:nvSpPr>
          <p:spPr bwMode="auto">
            <a:xfrm rot="1800000">
              <a:off x="4738" y="275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2" name="Line 87"/>
            <p:cNvSpPr>
              <a:spLocks noChangeShapeType="1"/>
            </p:cNvSpPr>
            <p:nvPr/>
          </p:nvSpPr>
          <p:spPr bwMode="auto">
            <a:xfrm rot="2100000">
              <a:off x="4760" y="2774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3" name="Line 88"/>
            <p:cNvSpPr>
              <a:spLocks noChangeShapeType="1"/>
            </p:cNvSpPr>
            <p:nvPr/>
          </p:nvSpPr>
          <p:spPr bwMode="auto">
            <a:xfrm rot="2400000">
              <a:off x="4785" y="279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4" name="Line 89"/>
            <p:cNvSpPr>
              <a:spLocks noChangeShapeType="1"/>
            </p:cNvSpPr>
            <p:nvPr/>
          </p:nvSpPr>
          <p:spPr bwMode="auto">
            <a:xfrm rot="2700000">
              <a:off x="4806" y="2814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5" name="Line 90"/>
            <p:cNvSpPr>
              <a:spLocks noChangeShapeType="1"/>
            </p:cNvSpPr>
            <p:nvPr/>
          </p:nvSpPr>
          <p:spPr bwMode="auto">
            <a:xfrm rot="3000000">
              <a:off x="4810" y="2828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6" name="Line 91"/>
            <p:cNvSpPr>
              <a:spLocks noChangeShapeType="1"/>
            </p:cNvSpPr>
            <p:nvPr/>
          </p:nvSpPr>
          <p:spPr bwMode="auto">
            <a:xfrm rot="7800000">
              <a:off x="4324" y="2826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7" name="Line 92"/>
            <p:cNvSpPr>
              <a:spLocks noChangeShapeType="1"/>
            </p:cNvSpPr>
            <p:nvPr/>
          </p:nvSpPr>
          <p:spPr bwMode="auto">
            <a:xfrm rot="-2700000">
              <a:off x="4323" y="281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8" name="Line 93"/>
            <p:cNvSpPr>
              <a:spLocks noChangeShapeType="1"/>
            </p:cNvSpPr>
            <p:nvPr/>
          </p:nvSpPr>
          <p:spPr bwMode="auto">
            <a:xfrm rot="-2400000">
              <a:off x="4344" y="2794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9" name="Line 94"/>
            <p:cNvSpPr>
              <a:spLocks noChangeShapeType="1"/>
            </p:cNvSpPr>
            <p:nvPr/>
          </p:nvSpPr>
          <p:spPr bwMode="auto">
            <a:xfrm rot="-2100000">
              <a:off x="4369" y="2776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0" name="Line 95"/>
            <p:cNvSpPr>
              <a:spLocks noChangeShapeType="1"/>
            </p:cNvSpPr>
            <p:nvPr/>
          </p:nvSpPr>
          <p:spPr bwMode="auto">
            <a:xfrm rot="-1800000">
              <a:off x="4392" y="275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1" name="Line 96"/>
            <p:cNvSpPr>
              <a:spLocks noChangeShapeType="1"/>
            </p:cNvSpPr>
            <p:nvPr/>
          </p:nvSpPr>
          <p:spPr bwMode="auto">
            <a:xfrm rot="-1500000">
              <a:off x="4431" y="274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2" name="Line 97"/>
            <p:cNvSpPr>
              <a:spLocks noChangeShapeType="1"/>
            </p:cNvSpPr>
            <p:nvPr/>
          </p:nvSpPr>
          <p:spPr bwMode="auto">
            <a:xfrm rot="-1200000">
              <a:off x="4448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3" name="Line 98"/>
            <p:cNvSpPr>
              <a:spLocks noChangeShapeType="1"/>
            </p:cNvSpPr>
            <p:nvPr/>
          </p:nvSpPr>
          <p:spPr bwMode="auto">
            <a:xfrm rot="-900000">
              <a:off x="4473" y="272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4" name="Line 99"/>
            <p:cNvSpPr>
              <a:spLocks noChangeShapeType="1"/>
            </p:cNvSpPr>
            <p:nvPr/>
          </p:nvSpPr>
          <p:spPr bwMode="auto">
            <a:xfrm rot="-600000">
              <a:off x="4503" y="2716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5" name="Line 100"/>
            <p:cNvSpPr>
              <a:spLocks noChangeShapeType="1"/>
            </p:cNvSpPr>
            <p:nvPr/>
          </p:nvSpPr>
          <p:spPr bwMode="auto">
            <a:xfrm rot="-300000">
              <a:off x="4534" y="271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6" name="Line 101"/>
            <p:cNvSpPr>
              <a:spLocks noChangeShapeType="1"/>
            </p:cNvSpPr>
            <p:nvPr/>
          </p:nvSpPr>
          <p:spPr bwMode="auto">
            <a:xfrm rot="6300000">
              <a:off x="4266" y="2946"/>
              <a:ext cx="0" cy="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7" name="Line 102"/>
            <p:cNvSpPr>
              <a:spLocks noChangeShapeType="1"/>
            </p:cNvSpPr>
            <p:nvPr/>
          </p:nvSpPr>
          <p:spPr bwMode="auto">
            <a:xfrm rot="-4200000">
              <a:off x="4248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8" name="Line 103"/>
            <p:cNvSpPr>
              <a:spLocks noChangeShapeType="1"/>
            </p:cNvSpPr>
            <p:nvPr/>
          </p:nvSpPr>
          <p:spPr bwMode="auto">
            <a:xfrm rot="-3900000">
              <a:off x="4258" y="291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9" name="Line 104"/>
            <p:cNvSpPr>
              <a:spLocks noChangeShapeType="1"/>
            </p:cNvSpPr>
            <p:nvPr/>
          </p:nvSpPr>
          <p:spPr bwMode="auto">
            <a:xfrm rot="-3600000">
              <a:off x="4273" y="2887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0" name="Line 105"/>
            <p:cNvSpPr>
              <a:spLocks noChangeShapeType="1"/>
            </p:cNvSpPr>
            <p:nvPr/>
          </p:nvSpPr>
          <p:spPr bwMode="auto">
            <a:xfrm rot="-3300000">
              <a:off x="4287" y="285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1" name="Line 106"/>
            <p:cNvSpPr>
              <a:spLocks noChangeShapeType="1"/>
            </p:cNvSpPr>
            <p:nvPr/>
          </p:nvSpPr>
          <p:spPr bwMode="auto">
            <a:xfrm rot="3300000">
              <a:off x="4840" y="286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2" name="Line 107"/>
            <p:cNvSpPr>
              <a:spLocks noChangeShapeType="1"/>
            </p:cNvSpPr>
            <p:nvPr/>
          </p:nvSpPr>
          <p:spPr bwMode="auto">
            <a:xfrm rot="3600000">
              <a:off x="4852" y="2883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3" name="Line 108"/>
            <p:cNvSpPr>
              <a:spLocks noChangeShapeType="1"/>
            </p:cNvSpPr>
            <p:nvPr/>
          </p:nvSpPr>
          <p:spPr bwMode="auto">
            <a:xfrm rot="3900000">
              <a:off x="4869" y="290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4" name="Line 109"/>
            <p:cNvSpPr>
              <a:spLocks noChangeShapeType="1"/>
            </p:cNvSpPr>
            <p:nvPr/>
          </p:nvSpPr>
          <p:spPr bwMode="auto">
            <a:xfrm rot="4200000">
              <a:off x="4880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5" name="Line 110"/>
            <p:cNvSpPr>
              <a:spLocks noChangeShapeType="1"/>
            </p:cNvSpPr>
            <p:nvPr/>
          </p:nvSpPr>
          <p:spPr bwMode="auto">
            <a:xfrm rot="4500000">
              <a:off x="4868" y="295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6" name="Text Box 111"/>
            <p:cNvSpPr txBox="1">
              <a:spLocks noChangeArrowheads="1"/>
            </p:cNvSpPr>
            <p:nvPr/>
          </p:nvSpPr>
          <p:spPr bwMode="auto">
            <a:xfrm>
              <a:off x="4413" y="2571"/>
              <a:ext cx="30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0</a:t>
              </a:r>
              <a:endParaRPr lang="en-US"/>
            </a:p>
          </p:txBody>
        </p:sp>
        <p:sp>
          <p:nvSpPr>
            <p:cNvPr id="26767" name="Text Box 112"/>
            <p:cNvSpPr txBox="1">
              <a:spLocks noChangeArrowheads="1"/>
            </p:cNvSpPr>
            <p:nvPr/>
          </p:nvSpPr>
          <p:spPr bwMode="auto">
            <a:xfrm rot="1500000">
              <a:off x="4596" y="2612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26768" name="Text Box 113"/>
            <p:cNvSpPr txBox="1">
              <a:spLocks noChangeArrowheads="1"/>
            </p:cNvSpPr>
            <p:nvPr/>
          </p:nvSpPr>
          <p:spPr bwMode="auto">
            <a:xfrm rot="3000000">
              <a:off x="4734" y="2721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</p:grpSp>
      <p:sp>
        <p:nvSpPr>
          <p:cNvPr id="26659" name="Text Box 114"/>
          <p:cNvSpPr txBox="1">
            <a:spLocks noChangeArrowheads="1"/>
          </p:cNvSpPr>
          <p:nvPr/>
        </p:nvSpPr>
        <p:spPr bwMode="auto">
          <a:xfrm rot="4500000">
            <a:off x="9571038" y="763588"/>
            <a:ext cx="474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6</a:t>
            </a:r>
            <a:endParaRPr lang="en-US"/>
          </a:p>
        </p:txBody>
      </p:sp>
      <p:sp>
        <p:nvSpPr>
          <p:cNvPr id="26660" name="Text Box 115"/>
          <p:cNvSpPr txBox="1">
            <a:spLocks noChangeArrowheads="1"/>
          </p:cNvSpPr>
          <p:nvPr/>
        </p:nvSpPr>
        <p:spPr bwMode="auto">
          <a:xfrm>
            <a:off x="8761413" y="711201"/>
            <a:ext cx="823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V</a:t>
            </a:r>
          </a:p>
        </p:txBody>
      </p:sp>
      <p:sp>
        <p:nvSpPr>
          <p:cNvPr id="26661" name="AutoShape 116"/>
          <p:cNvSpPr>
            <a:spLocks noChangeArrowheads="1"/>
          </p:cNvSpPr>
          <p:nvPr/>
        </p:nvSpPr>
        <p:spPr bwMode="auto">
          <a:xfrm rot="10800000">
            <a:off x="8543925" y="473076"/>
            <a:ext cx="1270000" cy="1190625"/>
          </a:xfrm>
          <a:custGeom>
            <a:avLst/>
            <a:gdLst>
              <a:gd name="T0" fmla="*/ 635000 w 21600"/>
              <a:gd name="T1" fmla="*/ 0 h 21600"/>
              <a:gd name="T2" fmla="*/ 266641 w 21600"/>
              <a:gd name="T3" fmla="*/ 555405 h 21600"/>
              <a:gd name="T4" fmla="*/ 635000 w 21600"/>
              <a:gd name="T5" fmla="*/ 495487 h 21600"/>
              <a:gd name="T6" fmla="*/ 1003359 w 21600"/>
              <a:gd name="T7" fmla="*/ 5554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45 w 21600"/>
              <a:gd name="T13" fmla="*/ 0 h 21600"/>
              <a:gd name="T14" fmla="*/ 21455 w 21600"/>
              <a:gd name="T15" fmla="*/ 110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000" y="10592"/>
                </a:moveTo>
                <a:cubicBezTo>
                  <a:pt x="9106" y="9678"/>
                  <a:pt x="9880" y="8988"/>
                  <a:pt x="10800" y="8989"/>
                </a:cubicBezTo>
                <a:cubicBezTo>
                  <a:pt x="11719" y="8989"/>
                  <a:pt x="12493" y="9678"/>
                  <a:pt x="12599" y="10592"/>
                </a:cubicBezTo>
                <a:lnTo>
                  <a:pt x="21528" y="9560"/>
                </a:lnTo>
                <a:cubicBezTo>
                  <a:pt x="20898" y="4111"/>
                  <a:pt x="16285" y="-1"/>
                  <a:pt x="10799" y="0"/>
                </a:cubicBezTo>
                <a:cubicBezTo>
                  <a:pt x="5314" y="0"/>
                  <a:pt x="701" y="4111"/>
                  <a:pt x="71" y="9560"/>
                </a:cubicBez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62" name="Text Box 117"/>
          <p:cNvSpPr txBox="1">
            <a:spLocks noChangeArrowheads="1"/>
          </p:cNvSpPr>
          <p:nvPr/>
        </p:nvSpPr>
        <p:spPr bwMode="auto">
          <a:xfrm>
            <a:off x="8439151" y="1006476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rgbClr val="0000FF"/>
                </a:solidFill>
              </a:rPr>
              <a:t>:6</a:t>
            </a:r>
            <a:r>
              <a:rPr lang="en-US" sz="800">
                <a:solidFill>
                  <a:srgbClr val="FF3300"/>
                </a:solidFill>
              </a:rPr>
              <a:t> V</a:t>
            </a:r>
            <a:endParaRPr lang="en-US"/>
          </a:p>
        </p:txBody>
      </p:sp>
      <p:grpSp>
        <p:nvGrpSpPr>
          <p:cNvPr id="6" name="Group 118"/>
          <p:cNvGrpSpPr>
            <a:grpSpLocks/>
          </p:cNvGrpSpPr>
          <p:nvPr/>
        </p:nvGrpSpPr>
        <p:grpSpPr bwMode="auto">
          <a:xfrm>
            <a:off x="9139239" y="495301"/>
            <a:ext cx="66675" cy="1171575"/>
            <a:chOff x="4560" y="2640"/>
            <a:chExt cx="42" cy="738"/>
          </a:xfrm>
        </p:grpSpPr>
        <p:sp>
          <p:nvSpPr>
            <p:cNvPr id="26730" name="Line 119"/>
            <p:cNvSpPr>
              <a:spLocks noChangeShapeType="1"/>
            </p:cNvSpPr>
            <p:nvPr/>
          </p:nvSpPr>
          <p:spPr bwMode="auto">
            <a:xfrm rot="5400000">
              <a:off x="4212" y="3009"/>
              <a:ext cx="73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1" name="Oval 120"/>
            <p:cNvSpPr>
              <a:spLocks noChangeArrowheads="1"/>
            </p:cNvSpPr>
            <p:nvPr/>
          </p:nvSpPr>
          <p:spPr bwMode="auto">
            <a:xfrm>
              <a:off x="4560" y="2986"/>
              <a:ext cx="42" cy="4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</p:grpSp>
      <p:sp>
        <p:nvSpPr>
          <p:cNvPr id="26664" name="Rectangle 121"/>
          <p:cNvSpPr>
            <a:spLocks noChangeArrowheads="1"/>
          </p:cNvSpPr>
          <p:nvPr/>
        </p:nvSpPr>
        <p:spPr bwMode="auto">
          <a:xfrm>
            <a:off x="8297864" y="1200151"/>
            <a:ext cx="1728787" cy="688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6665" name="Picture 122" descr="j03008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4" y="1255713"/>
            <a:ext cx="7207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66" name="Rectangle 123"/>
          <p:cNvSpPr>
            <a:spLocks noChangeArrowheads="1"/>
          </p:cNvSpPr>
          <p:nvPr/>
        </p:nvSpPr>
        <p:spPr bwMode="auto">
          <a:xfrm>
            <a:off x="8283575" y="215900"/>
            <a:ext cx="1778000" cy="990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6667" name="Rectangle 124"/>
          <p:cNvSpPr>
            <a:spLocks noChangeArrowheads="1"/>
          </p:cNvSpPr>
          <p:nvPr/>
        </p:nvSpPr>
        <p:spPr bwMode="auto">
          <a:xfrm>
            <a:off x="8196264" y="152400"/>
            <a:ext cx="1944687" cy="17526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68" name="AutoShape 125"/>
          <p:cNvSpPr>
            <a:spLocks noChangeArrowheads="1"/>
          </p:cNvSpPr>
          <p:nvPr/>
        </p:nvSpPr>
        <p:spPr bwMode="auto">
          <a:xfrm>
            <a:off x="9132889" y="1265239"/>
            <a:ext cx="79375" cy="79375"/>
          </a:xfrm>
          <a:custGeom>
            <a:avLst/>
            <a:gdLst>
              <a:gd name="T0" fmla="*/ 39688 w 21600"/>
              <a:gd name="T1" fmla="*/ 0 h 21600"/>
              <a:gd name="T2" fmla="*/ 11623 w 21600"/>
              <a:gd name="T3" fmla="*/ 11623 h 21600"/>
              <a:gd name="T4" fmla="*/ 0 w 21600"/>
              <a:gd name="T5" fmla="*/ 39688 h 21600"/>
              <a:gd name="T6" fmla="*/ 11623 w 21600"/>
              <a:gd name="T7" fmla="*/ 67752 h 21600"/>
              <a:gd name="T8" fmla="*/ 39688 w 21600"/>
              <a:gd name="T9" fmla="*/ 79375 h 21600"/>
              <a:gd name="T10" fmla="*/ 67752 w 21600"/>
              <a:gd name="T11" fmla="*/ 67752 h 21600"/>
              <a:gd name="T12" fmla="*/ 79375 w 21600"/>
              <a:gd name="T13" fmla="*/ 39688 h 21600"/>
              <a:gd name="T14" fmla="*/ 67752 w 21600"/>
              <a:gd name="T15" fmla="*/ 1162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647" y="13593"/>
                </a:moveTo>
                <a:cubicBezTo>
                  <a:pt x="17063" y="12720"/>
                  <a:pt x="17280" y="11766"/>
                  <a:pt x="17280" y="10800"/>
                </a:cubicBezTo>
                <a:cubicBezTo>
                  <a:pt x="17280" y="7221"/>
                  <a:pt x="14378" y="4320"/>
                  <a:pt x="10800" y="4320"/>
                </a:cubicBezTo>
                <a:cubicBezTo>
                  <a:pt x="9833" y="4319"/>
                  <a:pt x="8879" y="4536"/>
                  <a:pt x="8006" y="4952"/>
                </a:cubicBezTo>
                <a:close/>
                <a:moveTo>
                  <a:pt x="4952" y="8006"/>
                </a:moveTo>
                <a:cubicBezTo>
                  <a:pt x="4536" y="8879"/>
                  <a:pt x="4320" y="9833"/>
                  <a:pt x="4320" y="10799"/>
                </a:cubicBezTo>
                <a:cubicBezTo>
                  <a:pt x="4320" y="14378"/>
                  <a:pt x="7221" y="17280"/>
                  <a:pt x="10800" y="17280"/>
                </a:cubicBezTo>
                <a:cubicBezTo>
                  <a:pt x="11766" y="17280"/>
                  <a:pt x="12720" y="17063"/>
                  <a:pt x="13593" y="1664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6669" name="Group 126"/>
          <p:cNvGrpSpPr>
            <a:grpSpLocks/>
          </p:cNvGrpSpPr>
          <p:nvPr/>
        </p:nvGrpSpPr>
        <p:grpSpPr bwMode="auto">
          <a:xfrm>
            <a:off x="9104314" y="1241425"/>
            <a:ext cx="136525" cy="63500"/>
            <a:chOff x="2838" y="2415"/>
            <a:chExt cx="86" cy="40"/>
          </a:xfrm>
        </p:grpSpPr>
        <p:sp>
          <p:nvSpPr>
            <p:cNvPr id="26727" name="Arc 127"/>
            <p:cNvSpPr>
              <a:spLocks/>
            </p:cNvSpPr>
            <p:nvPr/>
          </p:nvSpPr>
          <p:spPr bwMode="auto">
            <a:xfrm flipV="1">
              <a:off x="2841" y="2415"/>
              <a:ext cx="80" cy="40"/>
            </a:xfrm>
            <a:custGeom>
              <a:avLst/>
              <a:gdLst>
                <a:gd name="T0" fmla="*/ 80 w 42223"/>
                <a:gd name="T1" fmla="*/ 6 h 21600"/>
                <a:gd name="T2" fmla="*/ 0 w 42223"/>
                <a:gd name="T3" fmla="*/ 10 h 21600"/>
                <a:gd name="T4" fmla="*/ 40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728" name="Freeform 128"/>
            <p:cNvSpPr>
              <a:spLocks/>
            </p:cNvSpPr>
            <p:nvPr/>
          </p:nvSpPr>
          <p:spPr bwMode="auto">
            <a:xfrm>
              <a:off x="2838" y="2438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729" name="Freeform 129"/>
            <p:cNvSpPr>
              <a:spLocks/>
            </p:cNvSpPr>
            <p:nvPr/>
          </p:nvSpPr>
          <p:spPr bwMode="auto">
            <a:xfrm>
              <a:off x="2912" y="2442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6670" name="Text Box 130"/>
          <p:cNvSpPr txBox="1">
            <a:spLocks noChangeArrowheads="1"/>
          </p:cNvSpPr>
          <p:nvPr/>
        </p:nvSpPr>
        <p:spPr bwMode="auto">
          <a:xfrm>
            <a:off x="8323263" y="1200151"/>
            <a:ext cx="6477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800"/>
              <a:t>= 1 ┴</a:t>
            </a:r>
            <a:endParaRPr lang="en-US" sz="2000"/>
          </a:p>
        </p:txBody>
      </p:sp>
      <p:sp>
        <p:nvSpPr>
          <p:cNvPr id="26671" name="Oval 131"/>
          <p:cNvSpPr>
            <a:spLocks noChangeArrowheads="1"/>
          </p:cNvSpPr>
          <p:nvPr/>
        </p:nvSpPr>
        <p:spPr bwMode="auto">
          <a:xfrm>
            <a:off x="9139239" y="1044576"/>
            <a:ext cx="66675" cy="66675"/>
          </a:xfrm>
          <a:prstGeom prst="ellipse">
            <a:avLst/>
          </a:prstGeom>
          <a:solidFill>
            <a:srgbClr val="0000FF"/>
          </a:solidFill>
          <a:ln w="63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6672" name="Rectangle 132" descr="Narrow vertical"/>
          <p:cNvSpPr>
            <a:spLocks noChangeArrowheads="1"/>
          </p:cNvSpPr>
          <p:nvPr/>
        </p:nvSpPr>
        <p:spPr bwMode="auto">
          <a:xfrm rot="10800000">
            <a:off x="5270501" y="3352800"/>
            <a:ext cx="963613" cy="1447800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73" name="Rectangle 133" descr="Narrow vertical"/>
          <p:cNvSpPr>
            <a:spLocks noChangeArrowheads="1"/>
          </p:cNvSpPr>
          <p:nvPr/>
        </p:nvSpPr>
        <p:spPr bwMode="auto">
          <a:xfrm rot="10800000">
            <a:off x="6773863" y="3352800"/>
            <a:ext cx="908050" cy="1447800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74" name="Freeform 134"/>
          <p:cNvSpPr>
            <a:spLocks/>
          </p:cNvSpPr>
          <p:nvPr/>
        </p:nvSpPr>
        <p:spPr bwMode="auto">
          <a:xfrm rot="10800000" flipH="1">
            <a:off x="6621464" y="3635375"/>
            <a:ext cx="1273175" cy="7778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75" name="Freeform 135"/>
          <p:cNvSpPr>
            <a:spLocks/>
          </p:cNvSpPr>
          <p:nvPr/>
        </p:nvSpPr>
        <p:spPr bwMode="auto">
          <a:xfrm rot="10800000" flipH="1">
            <a:off x="6621464" y="3732214"/>
            <a:ext cx="1273175" cy="96837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76" name="Freeform 136"/>
          <p:cNvSpPr>
            <a:spLocks/>
          </p:cNvSpPr>
          <p:nvPr/>
        </p:nvSpPr>
        <p:spPr bwMode="auto">
          <a:xfrm rot="10800000" flipH="1">
            <a:off x="6621464" y="4232275"/>
            <a:ext cx="1273175" cy="7778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77" name="Freeform 137"/>
          <p:cNvSpPr>
            <a:spLocks/>
          </p:cNvSpPr>
          <p:nvPr/>
        </p:nvSpPr>
        <p:spPr bwMode="auto">
          <a:xfrm rot="10800000" flipH="1">
            <a:off x="6621464" y="4100513"/>
            <a:ext cx="1273175" cy="95250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78" name="Freeform 138"/>
          <p:cNvSpPr>
            <a:spLocks/>
          </p:cNvSpPr>
          <p:nvPr/>
        </p:nvSpPr>
        <p:spPr bwMode="auto">
          <a:xfrm rot="10800000" flipH="1">
            <a:off x="6621464" y="3867150"/>
            <a:ext cx="1273175" cy="7778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79" name="Freeform 139"/>
          <p:cNvSpPr>
            <a:spLocks/>
          </p:cNvSpPr>
          <p:nvPr/>
        </p:nvSpPr>
        <p:spPr bwMode="auto">
          <a:xfrm rot="10800000" flipH="1">
            <a:off x="6621464" y="3965575"/>
            <a:ext cx="1273175" cy="95250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80" name="Freeform 140"/>
          <p:cNvSpPr>
            <a:spLocks/>
          </p:cNvSpPr>
          <p:nvPr/>
        </p:nvSpPr>
        <p:spPr bwMode="auto">
          <a:xfrm rot="10800000" flipH="1">
            <a:off x="6621464" y="4343400"/>
            <a:ext cx="1120775" cy="57150"/>
          </a:xfrm>
          <a:custGeom>
            <a:avLst/>
            <a:gdLst>
              <a:gd name="T0" fmla="*/ 336 w 1776"/>
              <a:gd name="T1" fmla="*/ 144 h 144"/>
              <a:gd name="T2" fmla="*/ 240 w 1776"/>
              <a:gd name="T3" fmla="*/ 96 h 144"/>
              <a:gd name="T4" fmla="*/ 1776 w 1776"/>
              <a:gd name="T5" fmla="*/ 0 h 144"/>
              <a:gd name="T6" fmla="*/ 0 60000 65536"/>
              <a:gd name="T7" fmla="*/ 0 60000 65536"/>
              <a:gd name="T8" fmla="*/ 0 60000 65536"/>
              <a:gd name="T9" fmla="*/ 0 w 1776"/>
              <a:gd name="T10" fmla="*/ 0 h 144"/>
              <a:gd name="T11" fmla="*/ 1776 w 177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144">
                <a:moveTo>
                  <a:pt x="336" y="144"/>
                </a:moveTo>
                <a:cubicBezTo>
                  <a:pt x="168" y="132"/>
                  <a:pt x="0" y="120"/>
                  <a:pt x="240" y="96"/>
                </a:cubicBezTo>
                <a:cubicBezTo>
                  <a:pt x="480" y="72"/>
                  <a:pt x="1520" y="16"/>
                  <a:pt x="177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81" name="Freeform 141"/>
          <p:cNvSpPr>
            <a:spLocks/>
          </p:cNvSpPr>
          <p:nvPr/>
        </p:nvSpPr>
        <p:spPr bwMode="auto">
          <a:xfrm rot="10800000">
            <a:off x="5105401" y="3514725"/>
            <a:ext cx="1362075" cy="9683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82" name="Freeform 142"/>
          <p:cNvSpPr>
            <a:spLocks/>
          </p:cNvSpPr>
          <p:nvPr/>
        </p:nvSpPr>
        <p:spPr bwMode="auto">
          <a:xfrm rot="10800000">
            <a:off x="5105401" y="3636963"/>
            <a:ext cx="1362075" cy="119062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83" name="Freeform 143"/>
          <p:cNvSpPr>
            <a:spLocks/>
          </p:cNvSpPr>
          <p:nvPr/>
        </p:nvSpPr>
        <p:spPr bwMode="auto">
          <a:xfrm rot="10800000">
            <a:off x="5105401" y="4264025"/>
            <a:ext cx="1362075" cy="9683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84" name="Freeform 144"/>
          <p:cNvSpPr>
            <a:spLocks/>
          </p:cNvSpPr>
          <p:nvPr/>
        </p:nvSpPr>
        <p:spPr bwMode="auto">
          <a:xfrm rot="10800000">
            <a:off x="5105401" y="4095751"/>
            <a:ext cx="1362075" cy="119063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85" name="Freeform 145"/>
          <p:cNvSpPr>
            <a:spLocks/>
          </p:cNvSpPr>
          <p:nvPr/>
        </p:nvSpPr>
        <p:spPr bwMode="auto">
          <a:xfrm rot="10800000">
            <a:off x="5105401" y="4432300"/>
            <a:ext cx="1362075" cy="9683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86" name="Freeform 146"/>
          <p:cNvSpPr>
            <a:spLocks/>
          </p:cNvSpPr>
          <p:nvPr/>
        </p:nvSpPr>
        <p:spPr bwMode="auto">
          <a:xfrm rot="10800000">
            <a:off x="5105401" y="3805239"/>
            <a:ext cx="1362075" cy="96837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87" name="Freeform 147"/>
          <p:cNvSpPr>
            <a:spLocks/>
          </p:cNvSpPr>
          <p:nvPr/>
        </p:nvSpPr>
        <p:spPr bwMode="auto">
          <a:xfrm rot="10800000">
            <a:off x="5105401" y="3927475"/>
            <a:ext cx="1362075" cy="120650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88" name="Freeform 148"/>
          <p:cNvSpPr>
            <a:spLocks/>
          </p:cNvSpPr>
          <p:nvPr/>
        </p:nvSpPr>
        <p:spPr bwMode="auto">
          <a:xfrm rot="10800000">
            <a:off x="5267326" y="4602164"/>
            <a:ext cx="1198563" cy="71437"/>
          </a:xfrm>
          <a:custGeom>
            <a:avLst/>
            <a:gdLst>
              <a:gd name="T0" fmla="*/ 336 w 1776"/>
              <a:gd name="T1" fmla="*/ 144 h 144"/>
              <a:gd name="T2" fmla="*/ 240 w 1776"/>
              <a:gd name="T3" fmla="*/ 96 h 144"/>
              <a:gd name="T4" fmla="*/ 1776 w 1776"/>
              <a:gd name="T5" fmla="*/ 0 h 144"/>
              <a:gd name="T6" fmla="*/ 0 60000 65536"/>
              <a:gd name="T7" fmla="*/ 0 60000 65536"/>
              <a:gd name="T8" fmla="*/ 0 60000 65536"/>
              <a:gd name="T9" fmla="*/ 0 w 1776"/>
              <a:gd name="T10" fmla="*/ 0 h 144"/>
              <a:gd name="T11" fmla="*/ 1776 w 177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144">
                <a:moveTo>
                  <a:pt x="336" y="144"/>
                </a:moveTo>
                <a:cubicBezTo>
                  <a:pt x="168" y="132"/>
                  <a:pt x="0" y="120"/>
                  <a:pt x="240" y="96"/>
                </a:cubicBezTo>
                <a:cubicBezTo>
                  <a:pt x="480" y="72"/>
                  <a:pt x="1520" y="16"/>
                  <a:pt x="1776" y="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89" name="Rectangle 149" descr="Narrow horizontal"/>
          <p:cNvSpPr>
            <a:spLocks noChangeArrowheads="1"/>
          </p:cNvSpPr>
          <p:nvPr/>
        </p:nvSpPr>
        <p:spPr bwMode="auto">
          <a:xfrm>
            <a:off x="5257800" y="2895600"/>
            <a:ext cx="2438400" cy="457200"/>
          </a:xfrm>
          <a:prstGeom prst="rect">
            <a:avLst/>
          </a:prstGeom>
          <a:pattFill prst="narHorz">
            <a:fgClr>
              <a:srgbClr val="6633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90" name="Rectangle 150" descr="Narrow horizontal"/>
          <p:cNvSpPr>
            <a:spLocks noChangeArrowheads="1"/>
          </p:cNvSpPr>
          <p:nvPr/>
        </p:nvSpPr>
        <p:spPr bwMode="auto">
          <a:xfrm>
            <a:off x="5249863" y="4800600"/>
            <a:ext cx="2438400" cy="533400"/>
          </a:xfrm>
          <a:prstGeom prst="rect">
            <a:avLst/>
          </a:prstGeom>
          <a:pattFill prst="narHorz">
            <a:fgClr>
              <a:srgbClr val="6633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91" name="Line 151"/>
          <p:cNvSpPr>
            <a:spLocks noChangeShapeType="1"/>
          </p:cNvSpPr>
          <p:nvPr/>
        </p:nvSpPr>
        <p:spPr bwMode="auto">
          <a:xfrm>
            <a:off x="2743200" y="25146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2" name="Line 152"/>
          <p:cNvSpPr>
            <a:spLocks noChangeShapeType="1"/>
          </p:cNvSpPr>
          <p:nvPr/>
        </p:nvSpPr>
        <p:spPr bwMode="auto">
          <a:xfrm>
            <a:off x="3505200" y="25146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3" name="Line 153"/>
          <p:cNvSpPr>
            <a:spLocks noChangeShapeType="1"/>
          </p:cNvSpPr>
          <p:nvPr/>
        </p:nvSpPr>
        <p:spPr bwMode="auto">
          <a:xfrm>
            <a:off x="1828800" y="3429000"/>
            <a:ext cx="342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4" name="Line 154"/>
          <p:cNvSpPr>
            <a:spLocks noChangeShapeType="1"/>
          </p:cNvSpPr>
          <p:nvPr/>
        </p:nvSpPr>
        <p:spPr bwMode="auto">
          <a:xfrm flipV="1">
            <a:off x="1905000" y="47244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5" name="Line 155"/>
          <p:cNvSpPr>
            <a:spLocks noChangeShapeType="1"/>
          </p:cNvSpPr>
          <p:nvPr/>
        </p:nvSpPr>
        <p:spPr bwMode="auto">
          <a:xfrm>
            <a:off x="7696200" y="3505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6" name="Line 156"/>
          <p:cNvSpPr>
            <a:spLocks noChangeShapeType="1"/>
          </p:cNvSpPr>
          <p:nvPr/>
        </p:nvSpPr>
        <p:spPr bwMode="auto">
          <a:xfrm>
            <a:off x="8763000" y="22860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7" name="Line 157"/>
          <p:cNvSpPr>
            <a:spLocks noChangeShapeType="1"/>
          </p:cNvSpPr>
          <p:nvPr/>
        </p:nvSpPr>
        <p:spPr bwMode="auto">
          <a:xfrm>
            <a:off x="7696200" y="44196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8" name="Line 158"/>
          <p:cNvSpPr>
            <a:spLocks noChangeShapeType="1"/>
          </p:cNvSpPr>
          <p:nvPr/>
        </p:nvSpPr>
        <p:spPr bwMode="auto">
          <a:xfrm>
            <a:off x="9448800" y="22098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99" name="Rectangle 159"/>
          <p:cNvSpPr>
            <a:spLocks noChangeArrowheads="1"/>
          </p:cNvSpPr>
          <p:nvPr/>
        </p:nvSpPr>
        <p:spPr bwMode="auto">
          <a:xfrm>
            <a:off x="3124200" y="4872038"/>
            <a:ext cx="1143000" cy="80962"/>
          </a:xfrm>
          <a:prstGeom prst="rect">
            <a:avLst/>
          </a:prstGeom>
          <a:solidFill>
            <a:srgbClr val="FF9933"/>
          </a:solidFill>
          <a:ln w="9525">
            <a:miter lim="800000"/>
            <a:headEnd/>
            <a:tailEnd/>
          </a:ln>
          <a:scene3d>
            <a:camera prst="legacyPerspectiveTopRight">
              <a:rot lat="180000" lon="21419997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700" name="Text Box 160"/>
          <p:cNvSpPr txBox="1">
            <a:spLocks noChangeArrowheads="1"/>
          </p:cNvSpPr>
          <p:nvPr/>
        </p:nvSpPr>
        <p:spPr bwMode="auto">
          <a:xfrm>
            <a:off x="3708400" y="433070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/>
              <a:t>K</a:t>
            </a:r>
          </a:p>
        </p:txBody>
      </p:sp>
      <p:sp>
        <p:nvSpPr>
          <p:cNvPr id="26701" name="AutoShape 161"/>
          <p:cNvSpPr>
            <a:spLocks noChangeArrowheads="1"/>
          </p:cNvSpPr>
          <p:nvPr/>
        </p:nvSpPr>
        <p:spPr bwMode="auto">
          <a:xfrm>
            <a:off x="3324225" y="4652963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702" name="AutoShape 162"/>
          <p:cNvSpPr>
            <a:spLocks noChangeArrowheads="1"/>
          </p:cNvSpPr>
          <p:nvPr/>
        </p:nvSpPr>
        <p:spPr bwMode="auto">
          <a:xfrm>
            <a:off x="4181475" y="4656138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8" name="Group 163"/>
          <p:cNvGrpSpPr>
            <a:grpSpLocks/>
          </p:cNvGrpSpPr>
          <p:nvPr/>
        </p:nvGrpSpPr>
        <p:grpSpPr bwMode="auto">
          <a:xfrm rot="-1349821">
            <a:off x="3143250" y="4191000"/>
            <a:ext cx="971550" cy="971550"/>
            <a:chOff x="1008" y="2304"/>
            <a:chExt cx="612" cy="612"/>
          </a:xfrm>
        </p:grpSpPr>
        <p:sp>
          <p:nvSpPr>
            <p:cNvPr id="26725" name="Rectangle 164"/>
            <p:cNvSpPr>
              <a:spLocks noChangeArrowheads="1"/>
            </p:cNvSpPr>
            <p:nvPr/>
          </p:nvSpPr>
          <p:spPr bwMode="auto">
            <a:xfrm>
              <a:off x="1296" y="2592"/>
              <a:ext cx="288" cy="4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726" name="Oval 165"/>
            <p:cNvSpPr>
              <a:spLocks noChangeArrowheads="1"/>
            </p:cNvSpPr>
            <p:nvPr/>
          </p:nvSpPr>
          <p:spPr bwMode="auto">
            <a:xfrm>
              <a:off x="1008" y="2304"/>
              <a:ext cx="612" cy="61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6704" name="Oval 166"/>
          <p:cNvSpPr>
            <a:spLocks noChangeArrowheads="1"/>
          </p:cNvSpPr>
          <p:nvPr/>
        </p:nvSpPr>
        <p:spPr bwMode="auto">
          <a:xfrm>
            <a:off x="3951289" y="4724401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705" name="Oval 167"/>
          <p:cNvSpPr>
            <a:spLocks noChangeArrowheads="1"/>
          </p:cNvSpPr>
          <p:nvPr/>
        </p:nvSpPr>
        <p:spPr bwMode="auto">
          <a:xfrm>
            <a:off x="3581401" y="4697414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706" name="Oval 168"/>
          <p:cNvSpPr>
            <a:spLocks noChangeArrowheads="1"/>
          </p:cNvSpPr>
          <p:nvPr/>
        </p:nvSpPr>
        <p:spPr bwMode="auto">
          <a:xfrm>
            <a:off x="3943351" y="4703764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707" name="Line 169"/>
          <p:cNvSpPr>
            <a:spLocks noChangeShapeType="1"/>
          </p:cNvSpPr>
          <p:nvPr/>
        </p:nvSpPr>
        <p:spPr bwMode="auto">
          <a:xfrm>
            <a:off x="4267200" y="4724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30" name="Text Box 170"/>
          <p:cNvSpPr txBox="1">
            <a:spLocks noChangeArrowheads="1"/>
          </p:cNvSpPr>
          <p:nvPr/>
        </p:nvSpPr>
        <p:spPr bwMode="auto">
          <a:xfrm>
            <a:off x="2971800" y="3733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U</a:t>
            </a:r>
            <a:r>
              <a:rPr lang="en-US" sz="2400" baseline="-25000"/>
              <a:t>1</a:t>
            </a:r>
            <a:r>
              <a:rPr lang="en-US" sz="2400"/>
              <a:t> = 4V</a:t>
            </a:r>
          </a:p>
        </p:txBody>
      </p:sp>
      <p:sp>
        <p:nvSpPr>
          <p:cNvPr id="26709" name="Freeform 171"/>
          <p:cNvSpPr>
            <a:spLocks/>
          </p:cNvSpPr>
          <p:nvPr/>
        </p:nvSpPr>
        <p:spPr bwMode="auto">
          <a:xfrm>
            <a:off x="1905000" y="3962400"/>
            <a:ext cx="228600" cy="152400"/>
          </a:xfrm>
          <a:custGeom>
            <a:avLst/>
            <a:gdLst>
              <a:gd name="T0" fmla="*/ 0 w 144"/>
              <a:gd name="T1" fmla="*/ 96 h 96"/>
              <a:gd name="T2" fmla="*/ 48 w 144"/>
              <a:gd name="T3" fmla="*/ 0 h 96"/>
              <a:gd name="T4" fmla="*/ 96 w 144"/>
              <a:gd name="T5" fmla="*/ 96 h 96"/>
              <a:gd name="T6" fmla="*/ 144 w 144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96"/>
              <a:gd name="T14" fmla="*/ 144 w 144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96">
                <a:moveTo>
                  <a:pt x="0" y="96"/>
                </a:moveTo>
                <a:cubicBezTo>
                  <a:pt x="16" y="48"/>
                  <a:pt x="32" y="0"/>
                  <a:pt x="48" y="0"/>
                </a:cubicBezTo>
                <a:cubicBezTo>
                  <a:pt x="64" y="0"/>
                  <a:pt x="80" y="96"/>
                  <a:pt x="96" y="96"/>
                </a:cubicBezTo>
                <a:cubicBezTo>
                  <a:pt x="112" y="96"/>
                  <a:pt x="136" y="16"/>
                  <a:pt x="14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710" name="Line 172"/>
          <p:cNvSpPr>
            <a:spLocks noChangeShapeType="1"/>
          </p:cNvSpPr>
          <p:nvPr/>
        </p:nvSpPr>
        <p:spPr bwMode="auto">
          <a:xfrm>
            <a:off x="1828800" y="3429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11" name="Line 173"/>
          <p:cNvSpPr>
            <a:spLocks noChangeShapeType="1"/>
          </p:cNvSpPr>
          <p:nvPr/>
        </p:nvSpPr>
        <p:spPr bwMode="auto">
          <a:xfrm>
            <a:off x="1905000" y="4343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12" name="Oval 174"/>
          <p:cNvSpPr>
            <a:spLocks noChangeArrowheads="1"/>
          </p:cNvSpPr>
          <p:nvPr/>
        </p:nvSpPr>
        <p:spPr bwMode="auto">
          <a:xfrm>
            <a:off x="1755776" y="36576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713" name="Oval 175"/>
          <p:cNvSpPr>
            <a:spLocks noChangeArrowheads="1"/>
          </p:cNvSpPr>
          <p:nvPr/>
        </p:nvSpPr>
        <p:spPr bwMode="auto">
          <a:xfrm>
            <a:off x="1831976" y="41910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714" name="Oval 176"/>
          <p:cNvSpPr>
            <a:spLocks noChangeArrowheads="1"/>
          </p:cNvSpPr>
          <p:nvPr/>
        </p:nvSpPr>
        <p:spPr bwMode="auto">
          <a:xfrm>
            <a:off x="3432176" y="24384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715" name="Oval 177"/>
          <p:cNvSpPr>
            <a:spLocks noChangeArrowheads="1"/>
          </p:cNvSpPr>
          <p:nvPr/>
        </p:nvSpPr>
        <p:spPr bwMode="auto">
          <a:xfrm>
            <a:off x="2670176" y="24384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716" name="Oval 178"/>
          <p:cNvSpPr>
            <a:spLocks noChangeArrowheads="1"/>
          </p:cNvSpPr>
          <p:nvPr/>
        </p:nvSpPr>
        <p:spPr bwMode="auto">
          <a:xfrm>
            <a:off x="8689976" y="21336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717" name="Oval 179"/>
          <p:cNvSpPr>
            <a:spLocks noChangeArrowheads="1"/>
          </p:cNvSpPr>
          <p:nvPr/>
        </p:nvSpPr>
        <p:spPr bwMode="auto">
          <a:xfrm>
            <a:off x="9372601" y="21336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7940" name="Text Box 180"/>
          <p:cNvSpPr txBox="1">
            <a:spLocks noChangeArrowheads="1"/>
          </p:cNvSpPr>
          <p:nvPr/>
        </p:nvSpPr>
        <p:spPr bwMode="auto">
          <a:xfrm>
            <a:off x="8153400" y="3657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U</a:t>
            </a:r>
            <a:r>
              <a:rPr lang="en-US" sz="2400" baseline="-25000"/>
              <a:t>2</a:t>
            </a:r>
            <a:r>
              <a:rPr lang="en-US" sz="2400"/>
              <a:t> = 2V</a:t>
            </a:r>
          </a:p>
        </p:txBody>
      </p:sp>
      <p:sp>
        <p:nvSpPr>
          <p:cNvPr id="117941" name="Freeform 181"/>
          <p:cNvSpPr>
            <a:spLocks/>
          </p:cNvSpPr>
          <p:nvPr/>
        </p:nvSpPr>
        <p:spPr bwMode="auto">
          <a:xfrm>
            <a:off x="7924800" y="3810000"/>
            <a:ext cx="228600" cy="152400"/>
          </a:xfrm>
          <a:custGeom>
            <a:avLst/>
            <a:gdLst>
              <a:gd name="T0" fmla="*/ 0 w 144"/>
              <a:gd name="T1" fmla="*/ 96 h 96"/>
              <a:gd name="T2" fmla="*/ 48 w 144"/>
              <a:gd name="T3" fmla="*/ 0 h 96"/>
              <a:gd name="T4" fmla="*/ 96 w 144"/>
              <a:gd name="T5" fmla="*/ 96 h 96"/>
              <a:gd name="T6" fmla="*/ 144 w 144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96"/>
              <a:gd name="T14" fmla="*/ 144 w 144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96">
                <a:moveTo>
                  <a:pt x="0" y="96"/>
                </a:moveTo>
                <a:cubicBezTo>
                  <a:pt x="16" y="48"/>
                  <a:pt x="32" y="0"/>
                  <a:pt x="48" y="0"/>
                </a:cubicBezTo>
                <a:cubicBezTo>
                  <a:pt x="64" y="0"/>
                  <a:pt x="80" y="96"/>
                  <a:pt x="96" y="96"/>
                </a:cubicBezTo>
                <a:cubicBezTo>
                  <a:pt x="112" y="96"/>
                  <a:pt x="136" y="16"/>
                  <a:pt x="14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720" name="Rectangle 182"/>
          <p:cNvSpPr>
            <a:spLocks noChangeArrowheads="1"/>
          </p:cNvSpPr>
          <p:nvPr/>
        </p:nvSpPr>
        <p:spPr bwMode="auto">
          <a:xfrm>
            <a:off x="5334000" y="5943600"/>
            <a:ext cx="21419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biến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 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21" name="Rectangle 183"/>
          <p:cNvSpPr>
            <a:spLocks noChangeArrowheads="1"/>
          </p:cNvSpPr>
          <p:nvPr/>
        </p:nvSpPr>
        <p:spPr bwMode="auto">
          <a:xfrm>
            <a:off x="2667000" y="55626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180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22" name="Rectangle 184"/>
          <p:cNvSpPr>
            <a:spLocks noChangeArrowheads="1"/>
          </p:cNvSpPr>
          <p:nvPr/>
        </p:nvSpPr>
        <p:spPr bwMode="auto">
          <a:xfrm>
            <a:off x="7924800" y="5638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23" name="Text Box 185"/>
          <p:cNvSpPr txBox="1">
            <a:spLocks noChangeArrowheads="1"/>
          </p:cNvSpPr>
          <p:nvPr/>
        </p:nvSpPr>
        <p:spPr bwMode="auto">
          <a:xfrm>
            <a:off x="2133600" y="1524001"/>
            <a:ext cx="11430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00" i="1">
                <a:solidFill>
                  <a:schemeClr val="accent2"/>
                </a:solidFill>
                <a:latin typeface=".VnTimeH" panose="020B7200000000000000" pitchFamily="34" charset="0"/>
              </a:rPr>
              <a:t>KHOA VËT TR­êng cao ®¼ng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500" i="1">
                <a:solidFill>
                  <a:schemeClr val="accent2"/>
                </a:solidFill>
                <a:latin typeface=".VnTimeH" panose="020B7200000000000000" pitchFamily="34" charset="0"/>
              </a:rPr>
              <a:t> s­ ph¹m qu¶ng ninh</a:t>
            </a:r>
          </a:p>
        </p:txBody>
      </p:sp>
      <p:sp>
        <p:nvSpPr>
          <p:cNvPr id="26724" name="Text Box 186"/>
          <p:cNvSpPr txBox="1">
            <a:spLocks noChangeArrowheads="1"/>
          </p:cNvSpPr>
          <p:nvPr/>
        </p:nvSpPr>
        <p:spPr bwMode="auto">
          <a:xfrm>
            <a:off x="8229600" y="1447801"/>
            <a:ext cx="11430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00" i="1">
                <a:solidFill>
                  <a:schemeClr val="accent2"/>
                </a:solidFill>
                <a:latin typeface=".VnTimeH" panose="020B7200000000000000" pitchFamily="34" charset="0"/>
              </a:rPr>
              <a:t>KHOA VËT TR­êng cao ®¼ng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500" i="1">
                <a:solidFill>
                  <a:schemeClr val="accent2"/>
                </a:solidFill>
                <a:latin typeface=".VnTimeH" panose="020B7200000000000000" pitchFamily="34" charset="0"/>
              </a:rPr>
              <a:t> s­ ph¹m qu¶ng ninh</a:t>
            </a:r>
          </a:p>
        </p:txBody>
      </p:sp>
    </p:spTree>
    <p:extLst>
      <p:ext uri="{BB962C8B-B14F-4D97-AF65-F5344CB8AC3E}">
        <p14:creationId xmlns:p14="http://schemas.microsoft.com/office/powerpoint/2010/main" val="359180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8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7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7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41" grpId="0" animBg="1"/>
      <p:bldP spid="11794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Medium wood"/>
          <p:cNvSpPr>
            <a:spLocks noChangeArrowheads="1"/>
          </p:cNvSpPr>
          <p:nvPr/>
        </p:nvSpPr>
        <p:spPr bwMode="auto">
          <a:xfrm>
            <a:off x="1754188" y="2178050"/>
            <a:ext cx="2665412" cy="4889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3386138" y="2406650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CCFF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2668588" y="2406650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3" name="Rectangle 5" descr="Brown marble"/>
          <p:cNvSpPr>
            <a:spLocks noChangeArrowheads="1"/>
          </p:cNvSpPr>
          <p:nvPr/>
        </p:nvSpPr>
        <p:spPr bwMode="auto">
          <a:xfrm>
            <a:off x="2133600" y="304800"/>
            <a:ext cx="1944688" cy="1752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100264" y="304800"/>
            <a:ext cx="1944687" cy="17526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182814" y="365125"/>
            <a:ext cx="1787525" cy="990600"/>
          </a:xfrm>
          <a:prstGeom prst="rect">
            <a:avLst/>
          </a:prstGeom>
          <a:solidFill>
            <a:schemeClr val="bg1">
              <a:alpha val="38039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2325688" y="466725"/>
            <a:ext cx="1511300" cy="15113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 rot="6420000">
            <a:off x="2282032" y="919957"/>
            <a:ext cx="35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9</a:t>
            </a:r>
            <a:endParaRPr lang="en-US"/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 rot="5400000">
            <a:off x="2270125" y="420688"/>
            <a:ext cx="1612900" cy="1612900"/>
          </a:xfrm>
          <a:prstGeom prst="ellipse">
            <a:avLst/>
          </a:prstGeom>
          <a:noFill/>
          <a:ln w="127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7659" name="Group 11"/>
          <p:cNvGrpSpPr>
            <a:grpSpLocks/>
          </p:cNvGrpSpPr>
          <p:nvPr/>
        </p:nvGrpSpPr>
        <p:grpSpPr bwMode="auto">
          <a:xfrm>
            <a:off x="2438401" y="430214"/>
            <a:ext cx="1279525" cy="839787"/>
            <a:chOff x="4163" y="2571"/>
            <a:chExt cx="806" cy="529"/>
          </a:xfrm>
        </p:grpSpPr>
        <p:sp>
          <p:nvSpPr>
            <p:cNvPr id="27799" name="Arc 12"/>
            <p:cNvSpPr>
              <a:spLocks/>
            </p:cNvSpPr>
            <p:nvPr/>
          </p:nvSpPr>
          <p:spPr bwMode="auto">
            <a:xfrm rot="6681726" flipH="1">
              <a:off x="4397" y="2586"/>
              <a:ext cx="392" cy="636"/>
            </a:xfrm>
            <a:custGeom>
              <a:avLst/>
              <a:gdLst>
                <a:gd name="T0" fmla="*/ 238 w 24253"/>
                <a:gd name="T1" fmla="*/ 0 h 39506"/>
                <a:gd name="T2" fmla="*/ 0 w 24253"/>
                <a:gd name="T3" fmla="*/ 633 h 39506"/>
                <a:gd name="T4" fmla="*/ 43 w 24253"/>
                <a:gd name="T5" fmla="*/ 288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7800" name="Line 13"/>
            <p:cNvSpPr>
              <a:spLocks noChangeShapeType="1"/>
            </p:cNvSpPr>
            <p:nvPr/>
          </p:nvSpPr>
          <p:spPr bwMode="auto">
            <a:xfrm rot="10800000">
              <a:off x="4566" y="2709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1" name="Text Box 14"/>
            <p:cNvSpPr txBox="1">
              <a:spLocks noChangeArrowheads="1"/>
            </p:cNvSpPr>
            <p:nvPr/>
          </p:nvSpPr>
          <p:spPr bwMode="auto">
            <a:xfrm rot="-3000000">
              <a:off x="4140" y="2723"/>
              <a:ext cx="22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  <p:sp>
          <p:nvSpPr>
            <p:cNvPr id="27802" name="Text Box 15"/>
            <p:cNvSpPr txBox="1">
              <a:spLocks noChangeArrowheads="1"/>
            </p:cNvSpPr>
            <p:nvPr/>
          </p:nvSpPr>
          <p:spPr bwMode="auto">
            <a:xfrm rot="20100000">
              <a:off x="4241" y="2611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27803" name="Line 16"/>
            <p:cNvSpPr>
              <a:spLocks noChangeShapeType="1"/>
            </p:cNvSpPr>
            <p:nvPr/>
          </p:nvSpPr>
          <p:spPr bwMode="auto">
            <a:xfrm rot="300000">
              <a:off x="4598" y="270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4" name="Line 17"/>
            <p:cNvSpPr>
              <a:spLocks noChangeShapeType="1"/>
            </p:cNvSpPr>
            <p:nvPr/>
          </p:nvSpPr>
          <p:spPr bwMode="auto">
            <a:xfrm rot="600000">
              <a:off x="4627" y="27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5" name="Line 18"/>
            <p:cNvSpPr>
              <a:spLocks noChangeShapeType="1"/>
            </p:cNvSpPr>
            <p:nvPr/>
          </p:nvSpPr>
          <p:spPr bwMode="auto">
            <a:xfrm rot="900000">
              <a:off x="4656" y="2720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6" name="Line 19"/>
            <p:cNvSpPr>
              <a:spLocks noChangeShapeType="1"/>
            </p:cNvSpPr>
            <p:nvPr/>
          </p:nvSpPr>
          <p:spPr bwMode="auto">
            <a:xfrm rot="1200000">
              <a:off x="4684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7" name="Line 20"/>
            <p:cNvSpPr>
              <a:spLocks noChangeShapeType="1"/>
            </p:cNvSpPr>
            <p:nvPr/>
          </p:nvSpPr>
          <p:spPr bwMode="auto">
            <a:xfrm rot="1500000">
              <a:off x="4706" y="2741"/>
              <a:ext cx="0" cy="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8" name="Line 21"/>
            <p:cNvSpPr>
              <a:spLocks noChangeShapeType="1"/>
            </p:cNvSpPr>
            <p:nvPr/>
          </p:nvSpPr>
          <p:spPr bwMode="auto">
            <a:xfrm rot="1800000">
              <a:off x="4738" y="275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9" name="Line 22"/>
            <p:cNvSpPr>
              <a:spLocks noChangeShapeType="1"/>
            </p:cNvSpPr>
            <p:nvPr/>
          </p:nvSpPr>
          <p:spPr bwMode="auto">
            <a:xfrm rot="2100000">
              <a:off x="4760" y="2774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0" name="Line 23"/>
            <p:cNvSpPr>
              <a:spLocks noChangeShapeType="1"/>
            </p:cNvSpPr>
            <p:nvPr/>
          </p:nvSpPr>
          <p:spPr bwMode="auto">
            <a:xfrm rot="2400000">
              <a:off x="4785" y="279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1" name="Line 24"/>
            <p:cNvSpPr>
              <a:spLocks noChangeShapeType="1"/>
            </p:cNvSpPr>
            <p:nvPr/>
          </p:nvSpPr>
          <p:spPr bwMode="auto">
            <a:xfrm rot="2700000">
              <a:off x="4806" y="2814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2" name="Line 25"/>
            <p:cNvSpPr>
              <a:spLocks noChangeShapeType="1"/>
            </p:cNvSpPr>
            <p:nvPr/>
          </p:nvSpPr>
          <p:spPr bwMode="auto">
            <a:xfrm rot="3000000">
              <a:off x="4810" y="2828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3" name="Line 26"/>
            <p:cNvSpPr>
              <a:spLocks noChangeShapeType="1"/>
            </p:cNvSpPr>
            <p:nvPr/>
          </p:nvSpPr>
          <p:spPr bwMode="auto">
            <a:xfrm rot="7800000">
              <a:off x="4324" y="2826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4" name="Line 27"/>
            <p:cNvSpPr>
              <a:spLocks noChangeShapeType="1"/>
            </p:cNvSpPr>
            <p:nvPr/>
          </p:nvSpPr>
          <p:spPr bwMode="auto">
            <a:xfrm rot="-2700000">
              <a:off x="4323" y="281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5" name="Line 28"/>
            <p:cNvSpPr>
              <a:spLocks noChangeShapeType="1"/>
            </p:cNvSpPr>
            <p:nvPr/>
          </p:nvSpPr>
          <p:spPr bwMode="auto">
            <a:xfrm rot="-2400000">
              <a:off x="4344" y="2794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6" name="Line 29"/>
            <p:cNvSpPr>
              <a:spLocks noChangeShapeType="1"/>
            </p:cNvSpPr>
            <p:nvPr/>
          </p:nvSpPr>
          <p:spPr bwMode="auto">
            <a:xfrm rot="-2100000">
              <a:off x="4369" y="2776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7" name="Line 30"/>
            <p:cNvSpPr>
              <a:spLocks noChangeShapeType="1"/>
            </p:cNvSpPr>
            <p:nvPr/>
          </p:nvSpPr>
          <p:spPr bwMode="auto">
            <a:xfrm rot="-1800000">
              <a:off x="4392" y="275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8" name="Line 31"/>
            <p:cNvSpPr>
              <a:spLocks noChangeShapeType="1"/>
            </p:cNvSpPr>
            <p:nvPr/>
          </p:nvSpPr>
          <p:spPr bwMode="auto">
            <a:xfrm rot="-1500000">
              <a:off x="4431" y="274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9" name="Line 32"/>
            <p:cNvSpPr>
              <a:spLocks noChangeShapeType="1"/>
            </p:cNvSpPr>
            <p:nvPr/>
          </p:nvSpPr>
          <p:spPr bwMode="auto">
            <a:xfrm rot="-1200000">
              <a:off x="4448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0" name="Line 33"/>
            <p:cNvSpPr>
              <a:spLocks noChangeShapeType="1"/>
            </p:cNvSpPr>
            <p:nvPr/>
          </p:nvSpPr>
          <p:spPr bwMode="auto">
            <a:xfrm rot="-900000">
              <a:off x="4473" y="272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1" name="Line 34"/>
            <p:cNvSpPr>
              <a:spLocks noChangeShapeType="1"/>
            </p:cNvSpPr>
            <p:nvPr/>
          </p:nvSpPr>
          <p:spPr bwMode="auto">
            <a:xfrm rot="-600000">
              <a:off x="4503" y="2716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2" name="Line 35"/>
            <p:cNvSpPr>
              <a:spLocks noChangeShapeType="1"/>
            </p:cNvSpPr>
            <p:nvPr/>
          </p:nvSpPr>
          <p:spPr bwMode="auto">
            <a:xfrm rot="-300000">
              <a:off x="4534" y="271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3" name="Line 36"/>
            <p:cNvSpPr>
              <a:spLocks noChangeShapeType="1"/>
            </p:cNvSpPr>
            <p:nvPr/>
          </p:nvSpPr>
          <p:spPr bwMode="auto">
            <a:xfrm rot="6300000">
              <a:off x="4266" y="2946"/>
              <a:ext cx="0" cy="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4" name="Line 37"/>
            <p:cNvSpPr>
              <a:spLocks noChangeShapeType="1"/>
            </p:cNvSpPr>
            <p:nvPr/>
          </p:nvSpPr>
          <p:spPr bwMode="auto">
            <a:xfrm rot="-4200000">
              <a:off x="4248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5" name="Line 38"/>
            <p:cNvSpPr>
              <a:spLocks noChangeShapeType="1"/>
            </p:cNvSpPr>
            <p:nvPr/>
          </p:nvSpPr>
          <p:spPr bwMode="auto">
            <a:xfrm rot="-3900000">
              <a:off x="4258" y="291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6" name="Line 39"/>
            <p:cNvSpPr>
              <a:spLocks noChangeShapeType="1"/>
            </p:cNvSpPr>
            <p:nvPr/>
          </p:nvSpPr>
          <p:spPr bwMode="auto">
            <a:xfrm rot="-3600000">
              <a:off x="4273" y="2887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7" name="Line 40"/>
            <p:cNvSpPr>
              <a:spLocks noChangeShapeType="1"/>
            </p:cNvSpPr>
            <p:nvPr/>
          </p:nvSpPr>
          <p:spPr bwMode="auto">
            <a:xfrm rot="-3300000">
              <a:off x="4287" y="285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8" name="Line 41"/>
            <p:cNvSpPr>
              <a:spLocks noChangeShapeType="1"/>
            </p:cNvSpPr>
            <p:nvPr/>
          </p:nvSpPr>
          <p:spPr bwMode="auto">
            <a:xfrm rot="3300000">
              <a:off x="4840" y="286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9" name="Line 42"/>
            <p:cNvSpPr>
              <a:spLocks noChangeShapeType="1"/>
            </p:cNvSpPr>
            <p:nvPr/>
          </p:nvSpPr>
          <p:spPr bwMode="auto">
            <a:xfrm rot="3600000">
              <a:off x="4852" y="2883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0" name="Line 43"/>
            <p:cNvSpPr>
              <a:spLocks noChangeShapeType="1"/>
            </p:cNvSpPr>
            <p:nvPr/>
          </p:nvSpPr>
          <p:spPr bwMode="auto">
            <a:xfrm rot="3900000">
              <a:off x="4869" y="290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1" name="Line 44"/>
            <p:cNvSpPr>
              <a:spLocks noChangeShapeType="1"/>
            </p:cNvSpPr>
            <p:nvPr/>
          </p:nvSpPr>
          <p:spPr bwMode="auto">
            <a:xfrm rot="4200000">
              <a:off x="4880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2" name="Line 45"/>
            <p:cNvSpPr>
              <a:spLocks noChangeShapeType="1"/>
            </p:cNvSpPr>
            <p:nvPr/>
          </p:nvSpPr>
          <p:spPr bwMode="auto">
            <a:xfrm rot="4500000">
              <a:off x="4868" y="295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3" name="Text Box 46"/>
            <p:cNvSpPr txBox="1">
              <a:spLocks noChangeArrowheads="1"/>
            </p:cNvSpPr>
            <p:nvPr/>
          </p:nvSpPr>
          <p:spPr bwMode="auto">
            <a:xfrm>
              <a:off x="4413" y="2571"/>
              <a:ext cx="30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0</a:t>
              </a:r>
              <a:endParaRPr lang="en-US"/>
            </a:p>
          </p:txBody>
        </p:sp>
        <p:sp>
          <p:nvSpPr>
            <p:cNvPr id="27834" name="Text Box 47"/>
            <p:cNvSpPr txBox="1">
              <a:spLocks noChangeArrowheads="1"/>
            </p:cNvSpPr>
            <p:nvPr/>
          </p:nvSpPr>
          <p:spPr bwMode="auto">
            <a:xfrm rot="1500000">
              <a:off x="4596" y="2612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27835" name="Text Box 48"/>
            <p:cNvSpPr txBox="1">
              <a:spLocks noChangeArrowheads="1"/>
            </p:cNvSpPr>
            <p:nvPr/>
          </p:nvSpPr>
          <p:spPr bwMode="auto">
            <a:xfrm rot="3000000">
              <a:off x="4734" y="2721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</p:grpSp>
      <p:sp>
        <p:nvSpPr>
          <p:cNvPr id="27660" name="Text Box 49"/>
          <p:cNvSpPr txBox="1">
            <a:spLocks noChangeArrowheads="1"/>
          </p:cNvSpPr>
          <p:nvPr/>
        </p:nvSpPr>
        <p:spPr bwMode="auto">
          <a:xfrm rot="4500000">
            <a:off x="3475038" y="915988"/>
            <a:ext cx="474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6</a:t>
            </a:r>
            <a:endParaRPr lang="en-US"/>
          </a:p>
        </p:txBody>
      </p:sp>
      <p:sp>
        <p:nvSpPr>
          <p:cNvPr id="27661" name="Text Box 50"/>
          <p:cNvSpPr txBox="1">
            <a:spLocks noChangeArrowheads="1"/>
          </p:cNvSpPr>
          <p:nvPr/>
        </p:nvSpPr>
        <p:spPr bwMode="auto">
          <a:xfrm>
            <a:off x="2665413" y="863601"/>
            <a:ext cx="823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V</a:t>
            </a:r>
          </a:p>
        </p:txBody>
      </p:sp>
      <p:sp>
        <p:nvSpPr>
          <p:cNvPr id="27662" name="AutoShape 51"/>
          <p:cNvSpPr>
            <a:spLocks noChangeArrowheads="1"/>
          </p:cNvSpPr>
          <p:nvPr/>
        </p:nvSpPr>
        <p:spPr bwMode="auto">
          <a:xfrm rot="10800000">
            <a:off x="2447925" y="625476"/>
            <a:ext cx="1270000" cy="1190625"/>
          </a:xfrm>
          <a:custGeom>
            <a:avLst/>
            <a:gdLst>
              <a:gd name="T0" fmla="*/ 635000 w 21600"/>
              <a:gd name="T1" fmla="*/ 0 h 21600"/>
              <a:gd name="T2" fmla="*/ 266641 w 21600"/>
              <a:gd name="T3" fmla="*/ 555405 h 21600"/>
              <a:gd name="T4" fmla="*/ 635000 w 21600"/>
              <a:gd name="T5" fmla="*/ 495487 h 21600"/>
              <a:gd name="T6" fmla="*/ 1003359 w 21600"/>
              <a:gd name="T7" fmla="*/ 5554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45 w 21600"/>
              <a:gd name="T13" fmla="*/ 0 h 21600"/>
              <a:gd name="T14" fmla="*/ 21455 w 21600"/>
              <a:gd name="T15" fmla="*/ 110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000" y="10592"/>
                </a:moveTo>
                <a:cubicBezTo>
                  <a:pt x="9106" y="9678"/>
                  <a:pt x="9880" y="8988"/>
                  <a:pt x="10800" y="8989"/>
                </a:cubicBezTo>
                <a:cubicBezTo>
                  <a:pt x="11719" y="8989"/>
                  <a:pt x="12493" y="9678"/>
                  <a:pt x="12599" y="10592"/>
                </a:cubicBezTo>
                <a:lnTo>
                  <a:pt x="21528" y="9560"/>
                </a:lnTo>
                <a:cubicBezTo>
                  <a:pt x="20898" y="4111"/>
                  <a:pt x="16285" y="-1"/>
                  <a:pt x="10799" y="0"/>
                </a:cubicBezTo>
                <a:cubicBezTo>
                  <a:pt x="5314" y="0"/>
                  <a:pt x="701" y="4111"/>
                  <a:pt x="71" y="9560"/>
                </a:cubicBez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63" name="Text Box 52"/>
          <p:cNvSpPr txBox="1">
            <a:spLocks noChangeArrowheads="1"/>
          </p:cNvSpPr>
          <p:nvPr/>
        </p:nvSpPr>
        <p:spPr bwMode="auto">
          <a:xfrm>
            <a:off x="2343151" y="1158876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rgbClr val="0000FF"/>
                </a:solidFill>
              </a:rPr>
              <a:t>:6</a:t>
            </a:r>
            <a:r>
              <a:rPr lang="en-US" sz="800">
                <a:solidFill>
                  <a:srgbClr val="FF3300"/>
                </a:solidFill>
              </a:rPr>
              <a:t> V</a:t>
            </a:r>
            <a:endParaRPr lang="en-US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043239" y="647701"/>
            <a:ext cx="66675" cy="1171575"/>
            <a:chOff x="4560" y="2640"/>
            <a:chExt cx="42" cy="738"/>
          </a:xfrm>
        </p:grpSpPr>
        <p:sp>
          <p:nvSpPr>
            <p:cNvPr id="27797" name="Line 54"/>
            <p:cNvSpPr>
              <a:spLocks noChangeShapeType="1"/>
            </p:cNvSpPr>
            <p:nvPr/>
          </p:nvSpPr>
          <p:spPr bwMode="auto">
            <a:xfrm rot="5400000">
              <a:off x="4212" y="3009"/>
              <a:ext cx="73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8" name="Oval 55"/>
            <p:cNvSpPr>
              <a:spLocks noChangeArrowheads="1"/>
            </p:cNvSpPr>
            <p:nvPr/>
          </p:nvSpPr>
          <p:spPr bwMode="auto">
            <a:xfrm>
              <a:off x="4560" y="2986"/>
              <a:ext cx="42" cy="4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</p:grpSp>
      <p:sp>
        <p:nvSpPr>
          <p:cNvPr id="27665" name="Rectangle 56"/>
          <p:cNvSpPr>
            <a:spLocks noChangeArrowheads="1"/>
          </p:cNvSpPr>
          <p:nvPr/>
        </p:nvSpPr>
        <p:spPr bwMode="auto">
          <a:xfrm>
            <a:off x="2201864" y="1352551"/>
            <a:ext cx="1728787" cy="688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7666" name="Picture 57" descr="j03008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4" y="1408113"/>
            <a:ext cx="7207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7" name="Rectangle 58"/>
          <p:cNvSpPr>
            <a:spLocks noChangeArrowheads="1"/>
          </p:cNvSpPr>
          <p:nvPr/>
        </p:nvSpPr>
        <p:spPr bwMode="auto">
          <a:xfrm>
            <a:off x="2187575" y="368300"/>
            <a:ext cx="1778000" cy="990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7668" name="Rectangle 59"/>
          <p:cNvSpPr>
            <a:spLocks noChangeArrowheads="1"/>
          </p:cNvSpPr>
          <p:nvPr/>
        </p:nvSpPr>
        <p:spPr bwMode="auto">
          <a:xfrm>
            <a:off x="2100264" y="304800"/>
            <a:ext cx="1944687" cy="17526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69" name="AutoShape 60"/>
          <p:cNvSpPr>
            <a:spLocks noChangeArrowheads="1"/>
          </p:cNvSpPr>
          <p:nvPr/>
        </p:nvSpPr>
        <p:spPr bwMode="auto">
          <a:xfrm>
            <a:off x="3036889" y="1417639"/>
            <a:ext cx="79375" cy="79375"/>
          </a:xfrm>
          <a:custGeom>
            <a:avLst/>
            <a:gdLst>
              <a:gd name="T0" fmla="*/ 39688 w 21600"/>
              <a:gd name="T1" fmla="*/ 0 h 21600"/>
              <a:gd name="T2" fmla="*/ 11623 w 21600"/>
              <a:gd name="T3" fmla="*/ 11623 h 21600"/>
              <a:gd name="T4" fmla="*/ 0 w 21600"/>
              <a:gd name="T5" fmla="*/ 39688 h 21600"/>
              <a:gd name="T6" fmla="*/ 11623 w 21600"/>
              <a:gd name="T7" fmla="*/ 67752 h 21600"/>
              <a:gd name="T8" fmla="*/ 39688 w 21600"/>
              <a:gd name="T9" fmla="*/ 79375 h 21600"/>
              <a:gd name="T10" fmla="*/ 67752 w 21600"/>
              <a:gd name="T11" fmla="*/ 67752 h 21600"/>
              <a:gd name="T12" fmla="*/ 79375 w 21600"/>
              <a:gd name="T13" fmla="*/ 39688 h 21600"/>
              <a:gd name="T14" fmla="*/ 67752 w 21600"/>
              <a:gd name="T15" fmla="*/ 1162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647" y="13593"/>
                </a:moveTo>
                <a:cubicBezTo>
                  <a:pt x="17063" y="12720"/>
                  <a:pt x="17280" y="11766"/>
                  <a:pt x="17280" y="10800"/>
                </a:cubicBezTo>
                <a:cubicBezTo>
                  <a:pt x="17280" y="7221"/>
                  <a:pt x="14378" y="4320"/>
                  <a:pt x="10800" y="4320"/>
                </a:cubicBezTo>
                <a:cubicBezTo>
                  <a:pt x="9833" y="4319"/>
                  <a:pt x="8879" y="4536"/>
                  <a:pt x="8006" y="4952"/>
                </a:cubicBezTo>
                <a:close/>
                <a:moveTo>
                  <a:pt x="4952" y="8006"/>
                </a:moveTo>
                <a:cubicBezTo>
                  <a:pt x="4536" y="8879"/>
                  <a:pt x="4320" y="9833"/>
                  <a:pt x="4320" y="10799"/>
                </a:cubicBezTo>
                <a:cubicBezTo>
                  <a:pt x="4320" y="14378"/>
                  <a:pt x="7221" y="17280"/>
                  <a:pt x="10800" y="17280"/>
                </a:cubicBezTo>
                <a:cubicBezTo>
                  <a:pt x="11766" y="17280"/>
                  <a:pt x="12720" y="17063"/>
                  <a:pt x="13593" y="1664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7670" name="Group 61"/>
          <p:cNvGrpSpPr>
            <a:grpSpLocks/>
          </p:cNvGrpSpPr>
          <p:nvPr/>
        </p:nvGrpSpPr>
        <p:grpSpPr bwMode="auto">
          <a:xfrm>
            <a:off x="3008314" y="1393825"/>
            <a:ext cx="136525" cy="63500"/>
            <a:chOff x="2838" y="2415"/>
            <a:chExt cx="86" cy="40"/>
          </a:xfrm>
        </p:grpSpPr>
        <p:sp>
          <p:nvSpPr>
            <p:cNvPr id="27794" name="Arc 62"/>
            <p:cNvSpPr>
              <a:spLocks/>
            </p:cNvSpPr>
            <p:nvPr/>
          </p:nvSpPr>
          <p:spPr bwMode="auto">
            <a:xfrm flipV="1">
              <a:off x="2841" y="2415"/>
              <a:ext cx="80" cy="40"/>
            </a:xfrm>
            <a:custGeom>
              <a:avLst/>
              <a:gdLst>
                <a:gd name="T0" fmla="*/ 80 w 42223"/>
                <a:gd name="T1" fmla="*/ 6 h 21600"/>
                <a:gd name="T2" fmla="*/ 0 w 42223"/>
                <a:gd name="T3" fmla="*/ 10 h 21600"/>
                <a:gd name="T4" fmla="*/ 40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7795" name="Freeform 63"/>
            <p:cNvSpPr>
              <a:spLocks/>
            </p:cNvSpPr>
            <p:nvPr/>
          </p:nvSpPr>
          <p:spPr bwMode="auto">
            <a:xfrm>
              <a:off x="2838" y="2438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7796" name="Freeform 64"/>
            <p:cNvSpPr>
              <a:spLocks/>
            </p:cNvSpPr>
            <p:nvPr/>
          </p:nvSpPr>
          <p:spPr bwMode="auto">
            <a:xfrm>
              <a:off x="2912" y="2442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7671" name="Text Box 65"/>
          <p:cNvSpPr txBox="1">
            <a:spLocks noChangeArrowheads="1"/>
          </p:cNvSpPr>
          <p:nvPr/>
        </p:nvSpPr>
        <p:spPr bwMode="auto">
          <a:xfrm>
            <a:off x="2227263" y="1352551"/>
            <a:ext cx="6477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800"/>
              <a:t>= 1 ┴</a:t>
            </a:r>
            <a:endParaRPr lang="en-US" sz="2000"/>
          </a:p>
        </p:txBody>
      </p:sp>
      <p:sp>
        <p:nvSpPr>
          <p:cNvPr id="27672" name="Oval 66"/>
          <p:cNvSpPr>
            <a:spLocks noChangeArrowheads="1"/>
          </p:cNvSpPr>
          <p:nvPr/>
        </p:nvSpPr>
        <p:spPr bwMode="auto">
          <a:xfrm>
            <a:off x="3043239" y="1196976"/>
            <a:ext cx="66675" cy="66675"/>
          </a:xfrm>
          <a:prstGeom prst="ellipse">
            <a:avLst/>
          </a:prstGeom>
          <a:solidFill>
            <a:srgbClr val="0000FF"/>
          </a:solidFill>
          <a:ln w="63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7673" name="Rectangle 67" descr="Medium wood"/>
          <p:cNvSpPr>
            <a:spLocks noChangeArrowheads="1"/>
          </p:cNvSpPr>
          <p:nvPr/>
        </p:nvSpPr>
        <p:spPr bwMode="auto">
          <a:xfrm>
            <a:off x="7773988" y="2025650"/>
            <a:ext cx="2665412" cy="4889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74" name="AutoShape 68"/>
          <p:cNvSpPr>
            <a:spLocks noChangeArrowheads="1"/>
          </p:cNvSpPr>
          <p:nvPr/>
        </p:nvSpPr>
        <p:spPr bwMode="auto">
          <a:xfrm>
            <a:off x="9369425" y="2119313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CCFF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75" name="AutoShape 69"/>
          <p:cNvSpPr>
            <a:spLocks noChangeArrowheads="1"/>
          </p:cNvSpPr>
          <p:nvPr/>
        </p:nvSpPr>
        <p:spPr bwMode="auto">
          <a:xfrm>
            <a:off x="8651875" y="2119313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76" name="Rectangle 70" descr="Brown marble"/>
          <p:cNvSpPr>
            <a:spLocks noChangeArrowheads="1"/>
          </p:cNvSpPr>
          <p:nvPr/>
        </p:nvSpPr>
        <p:spPr bwMode="auto">
          <a:xfrm>
            <a:off x="8159750" y="152400"/>
            <a:ext cx="1944688" cy="1752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77" name="Rectangle 71"/>
          <p:cNvSpPr>
            <a:spLocks noChangeArrowheads="1"/>
          </p:cNvSpPr>
          <p:nvPr/>
        </p:nvSpPr>
        <p:spPr bwMode="auto">
          <a:xfrm>
            <a:off x="8196264" y="152400"/>
            <a:ext cx="1944687" cy="17526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78" name="Rectangle 72"/>
          <p:cNvSpPr>
            <a:spLocks noChangeArrowheads="1"/>
          </p:cNvSpPr>
          <p:nvPr/>
        </p:nvSpPr>
        <p:spPr bwMode="auto">
          <a:xfrm>
            <a:off x="8278814" y="212725"/>
            <a:ext cx="1787525" cy="990600"/>
          </a:xfrm>
          <a:prstGeom prst="rect">
            <a:avLst/>
          </a:prstGeom>
          <a:solidFill>
            <a:schemeClr val="bg1">
              <a:alpha val="38039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79" name="Oval 73"/>
          <p:cNvSpPr>
            <a:spLocks noChangeArrowheads="1"/>
          </p:cNvSpPr>
          <p:nvPr/>
        </p:nvSpPr>
        <p:spPr bwMode="auto">
          <a:xfrm>
            <a:off x="8421688" y="314325"/>
            <a:ext cx="1511300" cy="15113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80" name="Text Box 74"/>
          <p:cNvSpPr txBox="1">
            <a:spLocks noChangeArrowheads="1"/>
          </p:cNvSpPr>
          <p:nvPr/>
        </p:nvSpPr>
        <p:spPr bwMode="auto">
          <a:xfrm rot="6420000">
            <a:off x="8378032" y="767557"/>
            <a:ext cx="35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9</a:t>
            </a:r>
            <a:endParaRPr lang="en-US"/>
          </a:p>
        </p:txBody>
      </p:sp>
      <p:sp>
        <p:nvSpPr>
          <p:cNvPr id="27681" name="Oval 75"/>
          <p:cNvSpPr>
            <a:spLocks noChangeArrowheads="1"/>
          </p:cNvSpPr>
          <p:nvPr/>
        </p:nvSpPr>
        <p:spPr bwMode="auto">
          <a:xfrm rot="5400000">
            <a:off x="8366125" y="268288"/>
            <a:ext cx="1612900" cy="1612900"/>
          </a:xfrm>
          <a:prstGeom prst="ellipse">
            <a:avLst/>
          </a:prstGeom>
          <a:noFill/>
          <a:ln w="127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7682" name="Group 76"/>
          <p:cNvGrpSpPr>
            <a:grpSpLocks/>
          </p:cNvGrpSpPr>
          <p:nvPr/>
        </p:nvGrpSpPr>
        <p:grpSpPr bwMode="auto">
          <a:xfrm>
            <a:off x="8534401" y="277814"/>
            <a:ext cx="1279525" cy="839787"/>
            <a:chOff x="4163" y="2571"/>
            <a:chExt cx="806" cy="529"/>
          </a:xfrm>
        </p:grpSpPr>
        <p:sp>
          <p:nvSpPr>
            <p:cNvPr id="27757" name="Arc 77"/>
            <p:cNvSpPr>
              <a:spLocks/>
            </p:cNvSpPr>
            <p:nvPr/>
          </p:nvSpPr>
          <p:spPr bwMode="auto">
            <a:xfrm rot="6681726" flipH="1">
              <a:off x="4397" y="2586"/>
              <a:ext cx="392" cy="636"/>
            </a:xfrm>
            <a:custGeom>
              <a:avLst/>
              <a:gdLst>
                <a:gd name="T0" fmla="*/ 238 w 24253"/>
                <a:gd name="T1" fmla="*/ 0 h 39506"/>
                <a:gd name="T2" fmla="*/ 0 w 24253"/>
                <a:gd name="T3" fmla="*/ 633 h 39506"/>
                <a:gd name="T4" fmla="*/ 43 w 24253"/>
                <a:gd name="T5" fmla="*/ 288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7758" name="Line 78"/>
            <p:cNvSpPr>
              <a:spLocks noChangeShapeType="1"/>
            </p:cNvSpPr>
            <p:nvPr/>
          </p:nvSpPr>
          <p:spPr bwMode="auto">
            <a:xfrm rot="10800000">
              <a:off x="4566" y="2709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9" name="Text Box 79"/>
            <p:cNvSpPr txBox="1">
              <a:spLocks noChangeArrowheads="1"/>
            </p:cNvSpPr>
            <p:nvPr/>
          </p:nvSpPr>
          <p:spPr bwMode="auto">
            <a:xfrm rot="-3000000">
              <a:off x="4140" y="2723"/>
              <a:ext cx="22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  <p:sp>
          <p:nvSpPr>
            <p:cNvPr id="27760" name="Text Box 80"/>
            <p:cNvSpPr txBox="1">
              <a:spLocks noChangeArrowheads="1"/>
            </p:cNvSpPr>
            <p:nvPr/>
          </p:nvSpPr>
          <p:spPr bwMode="auto">
            <a:xfrm rot="20100000">
              <a:off x="4241" y="2611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27761" name="Line 81"/>
            <p:cNvSpPr>
              <a:spLocks noChangeShapeType="1"/>
            </p:cNvSpPr>
            <p:nvPr/>
          </p:nvSpPr>
          <p:spPr bwMode="auto">
            <a:xfrm rot="300000">
              <a:off x="4598" y="270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2" name="Line 82"/>
            <p:cNvSpPr>
              <a:spLocks noChangeShapeType="1"/>
            </p:cNvSpPr>
            <p:nvPr/>
          </p:nvSpPr>
          <p:spPr bwMode="auto">
            <a:xfrm rot="600000">
              <a:off x="4627" y="27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3" name="Line 83"/>
            <p:cNvSpPr>
              <a:spLocks noChangeShapeType="1"/>
            </p:cNvSpPr>
            <p:nvPr/>
          </p:nvSpPr>
          <p:spPr bwMode="auto">
            <a:xfrm rot="900000">
              <a:off x="4656" y="2720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4" name="Line 84"/>
            <p:cNvSpPr>
              <a:spLocks noChangeShapeType="1"/>
            </p:cNvSpPr>
            <p:nvPr/>
          </p:nvSpPr>
          <p:spPr bwMode="auto">
            <a:xfrm rot="1200000">
              <a:off x="4684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5" name="Line 85"/>
            <p:cNvSpPr>
              <a:spLocks noChangeShapeType="1"/>
            </p:cNvSpPr>
            <p:nvPr/>
          </p:nvSpPr>
          <p:spPr bwMode="auto">
            <a:xfrm rot="1500000">
              <a:off x="4706" y="2741"/>
              <a:ext cx="0" cy="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6" name="Line 86"/>
            <p:cNvSpPr>
              <a:spLocks noChangeShapeType="1"/>
            </p:cNvSpPr>
            <p:nvPr/>
          </p:nvSpPr>
          <p:spPr bwMode="auto">
            <a:xfrm rot="1800000">
              <a:off x="4738" y="275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7" name="Line 87"/>
            <p:cNvSpPr>
              <a:spLocks noChangeShapeType="1"/>
            </p:cNvSpPr>
            <p:nvPr/>
          </p:nvSpPr>
          <p:spPr bwMode="auto">
            <a:xfrm rot="2100000">
              <a:off x="4760" y="2774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8" name="Line 88"/>
            <p:cNvSpPr>
              <a:spLocks noChangeShapeType="1"/>
            </p:cNvSpPr>
            <p:nvPr/>
          </p:nvSpPr>
          <p:spPr bwMode="auto">
            <a:xfrm rot="2400000">
              <a:off x="4785" y="279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9" name="Line 89"/>
            <p:cNvSpPr>
              <a:spLocks noChangeShapeType="1"/>
            </p:cNvSpPr>
            <p:nvPr/>
          </p:nvSpPr>
          <p:spPr bwMode="auto">
            <a:xfrm rot="2700000">
              <a:off x="4806" y="2814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0" name="Line 90"/>
            <p:cNvSpPr>
              <a:spLocks noChangeShapeType="1"/>
            </p:cNvSpPr>
            <p:nvPr/>
          </p:nvSpPr>
          <p:spPr bwMode="auto">
            <a:xfrm rot="3000000">
              <a:off x="4810" y="2828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1" name="Line 91"/>
            <p:cNvSpPr>
              <a:spLocks noChangeShapeType="1"/>
            </p:cNvSpPr>
            <p:nvPr/>
          </p:nvSpPr>
          <p:spPr bwMode="auto">
            <a:xfrm rot="7800000">
              <a:off x="4324" y="2826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2" name="Line 92"/>
            <p:cNvSpPr>
              <a:spLocks noChangeShapeType="1"/>
            </p:cNvSpPr>
            <p:nvPr/>
          </p:nvSpPr>
          <p:spPr bwMode="auto">
            <a:xfrm rot="-2700000">
              <a:off x="4323" y="281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3" name="Line 93"/>
            <p:cNvSpPr>
              <a:spLocks noChangeShapeType="1"/>
            </p:cNvSpPr>
            <p:nvPr/>
          </p:nvSpPr>
          <p:spPr bwMode="auto">
            <a:xfrm rot="-2400000">
              <a:off x="4344" y="2794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4" name="Line 94"/>
            <p:cNvSpPr>
              <a:spLocks noChangeShapeType="1"/>
            </p:cNvSpPr>
            <p:nvPr/>
          </p:nvSpPr>
          <p:spPr bwMode="auto">
            <a:xfrm rot="-2100000">
              <a:off x="4369" y="2776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5" name="Line 95"/>
            <p:cNvSpPr>
              <a:spLocks noChangeShapeType="1"/>
            </p:cNvSpPr>
            <p:nvPr/>
          </p:nvSpPr>
          <p:spPr bwMode="auto">
            <a:xfrm rot="-1800000">
              <a:off x="4392" y="275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6" name="Line 96"/>
            <p:cNvSpPr>
              <a:spLocks noChangeShapeType="1"/>
            </p:cNvSpPr>
            <p:nvPr/>
          </p:nvSpPr>
          <p:spPr bwMode="auto">
            <a:xfrm rot="-1500000">
              <a:off x="4431" y="274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7" name="Line 97"/>
            <p:cNvSpPr>
              <a:spLocks noChangeShapeType="1"/>
            </p:cNvSpPr>
            <p:nvPr/>
          </p:nvSpPr>
          <p:spPr bwMode="auto">
            <a:xfrm rot="-1200000">
              <a:off x="4448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8" name="Line 98"/>
            <p:cNvSpPr>
              <a:spLocks noChangeShapeType="1"/>
            </p:cNvSpPr>
            <p:nvPr/>
          </p:nvSpPr>
          <p:spPr bwMode="auto">
            <a:xfrm rot="-900000">
              <a:off x="4473" y="272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9" name="Line 99"/>
            <p:cNvSpPr>
              <a:spLocks noChangeShapeType="1"/>
            </p:cNvSpPr>
            <p:nvPr/>
          </p:nvSpPr>
          <p:spPr bwMode="auto">
            <a:xfrm rot="-600000">
              <a:off x="4503" y="2716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0" name="Line 100"/>
            <p:cNvSpPr>
              <a:spLocks noChangeShapeType="1"/>
            </p:cNvSpPr>
            <p:nvPr/>
          </p:nvSpPr>
          <p:spPr bwMode="auto">
            <a:xfrm rot="-300000">
              <a:off x="4534" y="271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1" name="Line 101"/>
            <p:cNvSpPr>
              <a:spLocks noChangeShapeType="1"/>
            </p:cNvSpPr>
            <p:nvPr/>
          </p:nvSpPr>
          <p:spPr bwMode="auto">
            <a:xfrm rot="6300000">
              <a:off x="4266" y="2946"/>
              <a:ext cx="0" cy="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2" name="Line 102"/>
            <p:cNvSpPr>
              <a:spLocks noChangeShapeType="1"/>
            </p:cNvSpPr>
            <p:nvPr/>
          </p:nvSpPr>
          <p:spPr bwMode="auto">
            <a:xfrm rot="-4200000">
              <a:off x="4248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3" name="Line 103"/>
            <p:cNvSpPr>
              <a:spLocks noChangeShapeType="1"/>
            </p:cNvSpPr>
            <p:nvPr/>
          </p:nvSpPr>
          <p:spPr bwMode="auto">
            <a:xfrm rot="-3900000">
              <a:off x="4258" y="291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4" name="Line 104"/>
            <p:cNvSpPr>
              <a:spLocks noChangeShapeType="1"/>
            </p:cNvSpPr>
            <p:nvPr/>
          </p:nvSpPr>
          <p:spPr bwMode="auto">
            <a:xfrm rot="-3600000">
              <a:off x="4273" y="2887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5" name="Line 105"/>
            <p:cNvSpPr>
              <a:spLocks noChangeShapeType="1"/>
            </p:cNvSpPr>
            <p:nvPr/>
          </p:nvSpPr>
          <p:spPr bwMode="auto">
            <a:xfrm rot="-3300000">
              <a:off x="4287" y="285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6" name="Line 106"/>
            <p:cNvSpPr>
              <a:spLocks noChangeShapeType="1"/>
            </p:cNvSpPr>
            <p:nvPr/>
          </p:nvSpPr>
          <p:spPr bwMode="auto">
            <a:xfrm rot="3300000">
              <a:off x="4840" y="286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7" name="Line 107"/>
            <p:cNvSpPr>
              <a:spLocks noChangeShapeType="1"/>
            </p:cNvSpPr>
            <p:nvPr/>
          </p:nvSpPr>
          <p:spPr bwMode="auto">
            <a:xfrm rot="3600000">
              <a:off x="4852" y="2883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8" name="Line 108"/>
            <p:cNvSpPr>
              <a:spLocks noChangeShapeType="1"/>
            </p:cNvSpPr>
            <p:nvPr/>
          </p:nvSpPr>
          <p:spPr bwMode="auto">
            <a:xfrm rot="3900000">
              <a:off x="4869" y="290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9" name="Line 109"/>
            <p:cNvSpPr>
              <a:spLocks noChangeShapeType="1"/>
            </p:cNvSpPr>
            <p:nvPr/>
          </p:nvSpPr>
          <p:spPr bwMode="auto">
            <a:xfrm rot="4200000">
              <a:off x="4880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0" name="Line 110"/>
            <p:cNvSpPr>
              <a:spLocks noChangeShapeType="1"/>
            </p:cNvSpPr>
            <p:nvPr/>
          </p:nvSpPr>
          <p:spPr bwMode="auto">
            <a:xfrm rot="4500000">
              <a:off x="4868" y="295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1" name="Text Box 111"/>
            <p:cNvSpPr txBox="1">
              <a:spLocks noChangeArrowheads="1"/>
            </p:cNvSpPr>
            <p:nvPr/>
          </p:nvSpPr>
          <p:spPr bwMode="auto">
            <a:xfrm>
              <a:off x="4413" y="2571"/>
              <a:ext cx="30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0</a:t>
              </a:r>
              <a:endParaRPr lang="en-US"/>
            </a:p>
          </p:txBody>
        </p:sp>
        <p:sp>
          <p:nvSpPr>
            <p:cNvPr id="27792" name="Text Box 112"/>
            <p:cNvSpPr txBox="1">
              <a:spLocks noChangeArrowheads="1"/>
            </p:cNvSpPr>
            <p:nvPr/>
          </p:nvSpPr>
          <p:spPr bwMode="auto">
            <a:xfrm rot="1500000">
              <a:off x="4596" y="2612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27793" name="Text Box 113"/>
            <p:cNvSpPr txBox="1">
              <a:spLocks noChangeArrowheads="1"/>
            </p:cNvSpPr>
            <p:nvPr/>
          </p:nvSpPr>
          <p:spPr bwMode="auto">
            <a:xfrm rot="3000000">
              <a:off x="4734" y="2721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</p:grpSp>
      <p:sp>
        <p:nvSpPr>
          <p:cNvPr id="27683" name="Text Box 114"/>
          <p:cNvSpPr txBox="1">
            <a:spLocks noChangeArrowheads="1"/>
          </p:cNvSpPr>
          <p:nvPr/>
        </p:nvSpPr>
        <p:spPr bwMode="auto">
          <a:xfrm rot="4500000">
            <a:off x="9571038" y="763588"/>
            <a:ext cx="474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6</a:t>
            </a:r>
            <a:endParaRPr lang="en-US"/>
          </a:p>
        </p:txBody>
      </p:sp>
      <p:sp>
        <p:nvSpPr>
          <p:cNvPr id="27684" name="Text Box 115"/>
          <p:cNvSpPr txBox="1">
            <a:spLocks noChangeArrowheads="1"/>
          </p:cNvSpPr>
          <p:nvPr/>
        </p:nvSpPr>
        <p:spPr bwMode="auto">
          <a:xfrm>
            <a:off x="8761413" y="711201"/>
            <a:ext cx="823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V</a:t>
            </a:r>
          </a:p>
        </p:txBody>
      </p:sp>
      <p:sp>
        <p:nvSpPr>
          <p:cNvPr id="27685" name="AutoShape 116"/>
          <p:cNvSpPr>
            <a:spLocks noChangeArrowheads="1"/>
          </p:cNvSpPr>
          <p:nvPr/>
        </p:nvSpPr>
        <p:spPr bwMode="auto">
          <a:xfrm rot="10800000">
            <a:off x="8543925" y="473076"/>
            <a:ext cx="1270000" cy="1190625"/>
          </a:xfrm>
          <a:custGeom>
            <a:avLst/>
            <a:gdLst>
              <a:gd name="T0" fmla="*/ 635000 w 21600"/>
              <a:gd name="T1" fmla="*/ 0 h 21600"/>
              <a:gd name="T2" fmla="*/ 266641 w 21600"/>
              <a:gd name="T3" fmla="*/ 555405 h 21600"/>
              <a:gd name="T4" fmla="*/ 635000 w 21600"/>
              <a:gd name="T5" fmla="*/ 495487 h 21600"/>
              <a:gd name="T6" fmla="*/ 1003359 w 21600"/>
              <a:gd name="T7" fmla="*/ 5554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45 w 21600"/>
              <a:gd name="T13" fmla="*/ 0 h 21600"/>
              <a:gd name="T14" fmla="*/ 21455 w 21600"/>
              <a:gd name="T15" fmla="*/ 110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000" y="10592"/>
                </a:moveTo>
                <a:cubicBezTo>
                  <a:pt x="9106" y="9678"/>
                  <a:pt x="9880" y="8988"/>
                  <a:pt x="10800" y="8989"/>
                </a:cubicBezTo>
                <a:cubicBezTo>
                  <a:pt x="11719" y="8989"/>
                  <a:pt x="12493" y="9678"/>
                  <a:pt x="12599" y="10592"/>
                </a:cubicBezTo>
                <a:lnTo>
                  <a:pt x="21528" y="9560"/>
                </a:lnTo>
                <a:cubicBezTo>
                  <a:pt x="20898" y="4111"/>
                  <a:pt x="16285" y="-1"/>
                  <a:pt x="10799" y="0"/>
                </a:cubicBezTo>
                <a:cubicBezTo>
                  <a:pt x="5314" y="0"/>
                  <a:pt x="701" y="4111"/>
                  <a:pt x="71" y="9560"/>
                </a:cubicBez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86" name="Text Box 117"/>
          <p:cNvSpPr txBox="1">
            <a:spLocks noChangeArrowheads="1"/>
          </p:cNvSpPr>
          <p:nvPr/>
        </p:nvSpPr>
        <p:spPr bwMode="auto">
          <a:xfrm>
            <a:off x="8439151" y="1006476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rgbClr val="0000FF"/>
                </a:solidFill>
              </a:rPr>
              <a:t>:6</a:t>
            </a:r>
            <a:r>
              <a:rPr lang="en-US" sz="800">
                <a:solidFill>
                  <a:srgbClr val="FF3300"/>
                </a:solidFill>
              </a:rPr>
              <a:t> V</a:t>
            </a:r>
            <a:endParaRPr lang="en-US"/>
          </a:p>
        </p:txBody>
      </p:sp>
      <p:grpSp>
        <p:nvGrpSpPr>
          <p:cNvPr id="6" name="Group 118"/>
          <p:cNvGrpSpPr>
            <a:grpSpLocks/>
          </p:cNvGrpSpPr>
          <p:nvPr/>
        </p:nvGrpSpPr>
        <p:grpSpPr bwMode="auto">
          <a:xfrm>
            <a:off x="9139239" y="495301"/>
            <a:ext cx="66675" cy="1171575"/>
            <a:chOff x="4560" y="2640"/>
            <a:chExt cx="42" cy="738"/>
          </a:xfrm>
        </p:grpSpPr>
        <p:sp>
          <p:nvSpPr>
            <p:cNvPr id="27755" name="Line 119"/>
            <p:cNvSpPr>
              <a:spLocks noChangeShapeType="1"/>
            </p:cNvSpPr>
            <p:nvPr/>
          </p:nvSpPr>
          <p:spPr bwMode="auto">
            <a:xfrm rot="5400000">
              <a:off x="4212" y="3009"/>
              <a:ext cx="73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6" name="Oval 120"/>
            <p:cNvSpPr>
              <a:spLocks noChangeArrowheads="1"/>
            </p:cNvSpPr>
            <p:nvPr/>
          </p:nvSpPr>
          <p:spPr bwMode="auto">
            <a:xfrm>
              <a:off x="4560" y="2986"/>
              <a:ext cx="42" cy="4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</p:grpSp>
      <p:sp>
        <p:nvSpPr>
          <p:cNvPr id="27688" name="Rectangle 121"/>
          <p:cNvSpPr>
            <a:spLocks noChangeArrowheads="1"/>
          </p:cNvSpPr>
          <p:nvPr/>
        </p:nvSpPr>
        <p:spPr bwMode="auto">
          <a:xfrm>
            <a:off x="8297864" y="1200151"/>
            <a:ext cx="1728787" cy="688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7689" name="Picture 122" descr="j03008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4" y="1255713"/>
            <a:ext cx="7207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90" name="Rectangle 123"/>
          <p:cNvSpPr>
            <a:spLocks noChangeArrowheads="1"/>
          </p:cNvSpPr>
          <p:nvPr/>
        </p:nvSpPr>
        <p:spPr bwMode="auto">
          <a:xfrm>
            <a:off x="8283575" y="215900"/>
            <a:ext cx="1778000" cy="990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7691" name="Rectangle 124"/>
          <p:cNvSpPr>
            <a:spLocks noChangeArrowheads="1"/>
          </p:cNvSpPr>
          <p:nvPr/>
        </p:nvSpPr>
        <p:spPr bwMode="auto">
          <a:xfrm>
            <a:off x="8196264" y="152400"/>
            <a:ext cx="1944687" cy="17526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92" name="AutoShape 125"/>
          <p:cNvSpPr>
            <a:spLocks noChangeArrowheads="1"/>
          </p:cNvSpPr>
          <p:nvPr/>
        </p:nvSpPr>
        <p:spPr bwMode="auto">
          <a:xfrm>
            <a:off x="9132889" y="1265239"/>
            <a:ext cx="79375" cy="79375"/>
          </a:xfrm>
          <a:custGeom>
            <a:avLst/>
            <a:gdLst>
              <a:gd name="T0" fmla="*/ 39688 w 21600"/>
              <a:gd name="T1" fmla="*/ 0 h 21600"/>
              <a:gd name="T2" fmla="*/ 11623 w 21600"/>
              <a:gd name="T3" fmla="*/ 11623 h 21600"/>
              <a:gd name="T4" fmla="*/ 0 w 21600"/>
              <a:gd name="T5" fmla="*/ 39688 h 21600"/>
              <a:gd name="T6" fmla="*/ 11623 w 21600"/>
              <a:gd name="T7" fmla="*/ 67752 h 21600"/>
              <a:gd name="T8" fmla="*/ 39688 w 21600"/>
              <a:gd name="T9" fmla="*/ 79375 h 21600"/>
              <a:gd name="T10" fmla="*/ 67752 w 21600"/>
              <a:gd name="T11" fmla="*/ 67752 h 21600"/>
              <a:gd name="T12" fmla="*/ 79375 w 21600"/>
              <a:gd name="T13" fmla="*/ 39688 h 21600"/>
              <a:gd name="T14" fmla="*/ 67752 w 21600"/>
              <a:gd name="T15" fmla="*/ 1162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647" y="13593"/>
                </a:moveTo>
                <a:cubicBezTo>
                  <a:pt x="17063" y="12720"/>
                  <a:pt x="17280" y="11766"/>
                  <a:pt x="17280" y="10800"/>
                </a:cubicBezTo>
                <a:cubicBezTo>
                  <a:pt x="17280" y="7221"/>
                  <a:pt x="14378" y="4320"/>
                  <a:pt x="10800" y="4320"/>
                </a:cubicBezTo>
                <a:cubicBezTo>
                  <a:pt x="9833" y="4319"/>
                  <a:pt x="8879" y="4536"/>
                  <a:pt x="8006" y="4952"/>
                </a:cubicBezTo>
                <a:close/>
                <a:moveTo>
                  <a:pt x="4952" y="8006"/>
                </a:moveTo>
                <a:cubicBezTo>
                  <a:pt x="4536" y="8879"/>
                  <a:pt x="4320" y="9833"/>
                  <a:pt x="4320" y="10799"/>
                </a:cubicBezTo>
                <a:cubicBezTo>
                  <a:pt x="4320" y="14378"/>
                  <a:pt x="7221" y="17280"/>
                  <a:pt x="10800" y="17280"/>
                </a:cubicBezTo>
                <a:cubicBezTo>
                  <a:pt x="11766" y="17280"/>
                  <a:pt x="12720" y="17063"/>
                  <a:pt x="13593" y="1664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7693" name="Group 126"/>
          <p:cNvGrpSpPr>
            <a:grpSpLocks/>
          </p:cNvGrpSpPr>
          <p:nvPr/>
        </p:nvGrpSpPr>
        <p:grpSpPr bwMode="auto">
          <a:xfrm>
            <a:off x="9104314" y="1241425"/>
            <a:ext cx="136525" cy="63500"/>
            <a:chOff x="2838" y="2415"/>
            <a:chExt cx="86" cy="40"/>
          </a:xfrm>
        </p:grpSpPr>
        <p:sp>
          <p:nvSpPr>
            <p:cNvPr id="27752" name="Arc 127"/>
            <p:cNvSpPr>
              <a:spLocks/>
            </p:cNvSpPr>
            <p:nvPr/>
          </p:nvSpPr>
          <p:spPr bwMode="auto">
            <a:xfrm flipV="1">
              <a:off x="2841" y="2415"/>
              <a:ext cx="80" cy="40"/>
            </a:xfrm>
            <a:custGeom>
              <a:avLst/>
              <a:gdLst>
                <a:gd name="T0" fmla="*/ 80 w 42223"/>
                <a:gd name="T1" fmla="*/ 6 h 21600"/>
                <a:gd name="T2" fmla="*/ 0 w 42223"/>
                <a:gd name="T3" fmla="*/ 10 h 21600"/>
                <a:gd name="T4" fmla="*/ 40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7753" name="Freeform 128"/>
            <p:cNvSpPr>
              <a:spLocks/>
            </p:cNvSpPr>
            <p:nvPr/>
          </p:nvSpPr>
          <p:spPr bwMode="auto">
            <a:xfrm>
              <a:off x="2838" y="2438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7754" name="Freeform 129"/>
            <p:cNvSpPr>
              <a:spLocks/>
            </p:cNvSpPr>
            <p:nvPr/>
          </p:nvSpPr>
          <p:spPr bwMode="auto">
            <a:xfrm>
              <a:off x="2912" y="2442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7694" name="Text Box 130"/>
          <p:cNvSpPr txBox="1">
            <a:spLocks noChangeArrowheads="1"/>
          </p:cNvSpPr>
          <p:nvPr/>
        </p:nvSpPr>
        <p:spPr bwMode="auto">
          <a:xfrm>
            <a:off x="8323263" y="1200151"/>
            <a:ext cx="6477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800"/>
              <a:t>= 1 ┴</a:t>
            </a:r>
            <a:endParaRPr lang="en-US" sz="2000"/>
          </a:p>
        </p:txBody>
      </p:sp>
      <p:sp>
        <p:nvSpPr>
          <p:cNvPr id="27695" name="Oval 131"/>
          <p:cNvSpPr>
            <a:spLocks noChangeArrowheads="1"/>
          </p:cNvSpPr>
          <p:nvPr/>
        </p:nvSpPr>
        <p:spPr bwMode="auto">
          <a:xfrm>
            <a:off x="9139239" y="1044576"/>
            <a:ext cx="66675" cy="66675"/>
          </a:xfrm>
          <a:prstGeom prst="ellipse">
            <a:avLst/>
          </a:prstGeom>
          <a:solidFill>
            <a:srgbClr val="0000FF"/>
          </a:solidFill>
          <a:ln w="63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27696" name="Rectangle 132" descr="Narrow vertical"/>
          <p:cNvSpPr>
            <a:spLocks noChangeArrowheads="1"/>
          </p:cNvSpPr>
          <p:nvPr/>
        </p:nvSpPr>
        <p:spPr bwMode="auto">
          <a:xfrm rot="10800000">
            <a:off x="5270501" y="3352800"/>
            <a:ext cx="963613" cy="1447800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97" name="Rectangle 133" descr="Narrow vertical"/>
          <p:cNvSpPr>
            <a:spLocks noChangeArrowheads="1"/>
          </p:cNvSpPr>
          <p:nvPr/>
        </p:nvSpPr>
        <p:spPr bwMode="auto">
          <a:xfrm rot="10800000">
            <a:off x="6773863" y="3352800"/>
            <a:ext cx="908050" cy="1447800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98" name="Freeform 134"/>
          <p:cNvSpPr>
            <a:spLocks/>
          </p:cNvSpPr>
          <p:nvPr/>
        </p:nvSpPr>
        <p:spPr bwMode="auto">
          <a:xfrm rot="10800000" flipH="1">
            <a:off x="6621464" y="3635375"/>
            <a:ext cx="1273175" cy="7778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99" name="Freeform 135"/>
          <p:cNvSpPr>
            <a:spLocks/>
          </p:cNvSpPr>
          <p:nvPr/>
        </p:nvSpPr>
        <p:spPr bwMode="auto">
          <a:xfrm rot="10800000" flipH="1">
            <a:off x="6621464" y="3732214"/>
            <a:ext cx="1273175" cy="96837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00" name="Freeform 136"/>
          <p:cNvSpPr>
            <a:spLocks/>
          </p:cNvSpPr>
          <p:nvPr/>
        </p:nvSpPr>
        <p:spPr bwMode="auto">
          <a:xfrm rot="10800000" flipH="1">
            <a:off x="6621464" y="4232275"/>
            <a:ext cx="1273175" cy="7778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01" name="Freeform 137"/>
          <p:cNvSpPr>
            <a:spLocks/>
          </p:cNvSpPr>
          <p:nvPr/>
        </p:nvSpPr>
        <p:spPr bwMode="auto">
          <a:xfrm rot="10800000" flipH="1">
            <a:off x="6621464" y="4100513"/>
            <a:ext cx="1273175" cy="95250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02" name="Freeform 138"/>
          <p:cNvSpPr>
            <a:spLocks/>
          </p:cNvSpPr>
          <p:nvPr/>
        </p:nvSpPr>
        <p:spPr bwMode="auto">
          <a:xfrm rot="10800000" flipH="1">
            <a:off x="6621464" y="3867150"/>
            <a:ext cx="1273175" cy="7778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03" name="Freeform 139"/>
          <p:cNvSpPr>
            <a:spLocks/>
          </p:cNvSpPr>
          <p:nvPr/>
        </p:nvSpPr>
        <p:spPr bwMode="auto">
          <a:xfrm rot="10800000" flipH="1">
            <a:off x="6621464" y="3965575"/>
            <a:ext cx="1273175" cy="95250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04" name="Freeform 140"/>
          <p:cNvSpPr>
            <a:spLocks/>
          </p:cNvSpPr>
          <p:nvPr/>
        </p:nvSpPr>
        <p:spPr bwMode="auto">
          <a:xfrm rot="10800000" flipH="1">
            <a:off x="6621464" y="4343400"/>
            <a:ext cx="1120775" cy="57150"/>
          </a:xfrm>
          <a:custGeom>
            <a:avLst/>
            <a:gdLst>
              <a:gd name="T0" fmla="*/ 336 w 1776"/>
              <a:gd name="T1" fmla="*/ 144 h 144"/>
              <a:gd name="T2" fmla="*/ 240 w 1776"/>
              <a:gd name="T3" fmla="*/ 96 h 144"/>
              <a:gd name="T4" fmla="*/ 1776 w 1776"/>
              <a:gd name="T5" fmla="*/ 0 h 144"/>
              <a:gd name="T6" fmla="*/ 0 60000 65536"/>
              <a:gd name="T7" fmla="*/ 0 60000 65536"/>
              <a:gd name="T8" fmla="*/ 0 60000 65536"/>
              <a:gd name="T9" fmla="*/ 0 w 1776"/>
              <a:gd name="T10" fmla="*/ 0 h 144"/>
              <a:gd name="T11" fmla="*/ 1776 w 177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144">
                <a:moveTo>
                  <a:pt x="336" y="144"/>
                </a:moveTo>
                <a:cubicBezTo>
                  <a:pt x="168" y="132"/>
                  <a:pt x="0" y="120"/>
                  <a:pt x="240" y="96"/>
                </a:cubicBezTo>
                <a:cubicBezTo>
                  <a:pt x="480" y="72"/>
                  <a:pt x="1520" y="16"/>
                  <a:pt x="177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05" name="Freeform 141"/>
          <p:cNvSpPr>
            <a:spLocks/>
          </p:cNvSpPr>
          <p:nvPr/>
        </p:nvSpPr>
        <p:spPr bwMode="auto">
          <a:xfrm rot="10800000">
            <a:off x="5105401" y="3636963"/>
            <a:ext cx="1362075" cy="119062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06" name="Freeform 142"/>
          <p:cNvSpPr>
            <a:spLocks/>
          </p:cNvSpPr>
          <p:nvPr/>
        </p:nvSpPr>
        <p:spPr bwMode="auto">
          <a:xfrm rot="10800000">
            <a:off x="5105401" y="4264025"/>
            <a:ext cx="1362075" cy="9683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07" name="Freeform 143"/>
          <p:cNvSpPr>
            <a:spLocks/>
          </p:cNvSpPr>
          <p:nvPr/>
        </p:nvSpPr>
        <p:spPr bwMode="auto">
          <a:xfrm rot="10800000">
            <a:off x="5105401" y="4095751"/>
            <a:ext cx="1362075" cy="119063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08" name="Freeform 144"/>
          <p:cNvSpPr>
            <a:spLocks/>
          </p:cNvSpPr>
          <p:nvPr/>
        </p:nvSpPr>
        <p:spPr bwMode="auto">
          <a:xfrm rot="10800000">
            <a:off x="5105401" y="4432300"/>
            <a:ext cx="1362075" cy="9683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09" name="Freeform 145"/>
          <p:cNvSpPr>
            <a:spLocks/>
          </p:cNvSpPr>
          <p:nvPr/>
        </p:nvSpPr>
        <p:spPr bwMode="auto">
          <a:xfrm rot="10800000">
            <a:off x="5105401" y="3805239"/>
            <a:ext cx="1362075" cy="96837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10" name="Freeform 146"/>
          <p:cNvSpPr>
            <a:spLocks/>
          </p:cNvSpPr>
          <p:nvPr/>
        </p:nvSpPr>
        <p:spPr bwMode="auto">
          <a:xfrm rot="10800000">
            <a:off x="5105401" y="3927475"/>
            <a:ext cx="1362075" cy="120650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11" name="Rectangle 147" descr="Narrow horizontal"/>
          <p:cNvSpPr>
            <a:spLocks noChangeArrowheads="1"/>
          </p:cNvSpPr>
          <p:nvPr/>
        </p:nvSpPr>
        <p:spPr bwMode="auto">
          <a:xfrm>
            <a:off x="5257800" y="2895600"/>
            <a:ext cx="2438400" cy="457200"/>
          </a:xfrm>
          <a:prstGeom prst="rect">
            <a:avLst/>
          </a:prstGeom>
          <a:pattFill prst="narHorz">
            <a:fgClr>
              <a:srgbClr val="6633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12" name="Rectangle 148" descr="Narrow horizontal"/>
          <p:cNvSpPr>
            <a:spLocks noChangeArrowheads="1"/>
          </p:cNvSpPr>
          <p:nvPr/>
        </p:nvSpPr>
        <p:spPr bwMode="auto">
          <a:xfrm>
            <a:off x="5249863" y="4800600"/>
            <a:ext cx="2438400" cy="533400"/>
          </a:xfrm>
          <a:prstGeom prst="rect">
            <a:avLst/>
          </a:prstGeom>
          <a:pattFill prst="narHorz">
            <a:fgClr>
              <a:srgbClr val="6633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13" name="Line 149"/>
          <p:cNvSpPr>
            <a:spLocks noChangeShapeType="1"/>
          </p:cNvSpPr>
          <p:nvPr/>
        </p:nvSpPr>
        <p:spPr bwMode="auto">
          <a:xfrm>
            <a:off x="2743200" y="25146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4" name="Line 150"/>
          <p:cNvSpPr>
            <a:spLocks noChangeShapeType="1"/>
          </p:cNvSpPr>
          <p:nvPr/>
        </p:nvSpPr>
        <p:spPr bwMode="auto">
          <a:xfrm>
            <a:off x="3505200" y="25146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5" name="Line 151"/>
          <p:cNvSpPr>
            <a:spLocks noChangeShapeType="1"/>
          </p:cNvSpPr>
          <p:nvPr/>
        </p:nvSpPr>
        <p:spPr bwMode="auto">
          <a:xfrm>
            <a:off x="1828800" y="3429000"/>
            <a:ext cx="342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6" name="Line 152"/>
          <p:cNvSpPr>
            <a:spLocks noChangeShapeType="1"/>
          </p:cNvSpPr>
          <p:nvPr/>
        </p:nvSpPr>
        <p:spPr bwMode="auto">
          <a:xfrm flipV="1">
            <a:off x="1905000" y="47244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7" name="Line 153"/>
          <p:cNvSpPr>
            <a:spLocks noChangeShapeType="1"/>
          </p:cNvSpPr>
          <p:nvPr/>
        </p:nvSpPr>
        <p:spPr bwMode="auto">
          <a:xfrm>
            <a:off x="7696200" y="3505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8" name="Line 154"/>
          <p:cNvSpPr>
            <a:spLocks noChangeShapeType="1"/>
          </p:cNvSpPr>
          <p:nvPr/>
        </p:nvSpPr>
        <p:spPr bwMode="auto">
          <a:xfrm>
            <a:off x="8763000" y="22860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9" name="Line 155"/>
          <p:cNvSpPr>
            <a:spLocks noChangeShapeType="1"/>
          </p:cNvSpPr>
          <p:nvPr/>
        </p:nvSpPr>
        <p:spPr bwMode="auto">
          <a:xfrm>
            <a:off x="7696200" y="47244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0" name="Line 156"/>
          <p:cNvSpPr>
            <a:spLocks noChangeShapeType="1"/>
          </p:cNvSpPr>
          <p:nvPr/>
        </p:nvSpPr>
        <p:spPr bwMode="auto">
          <a:xfrm>
            <a:off x="9448800" y="22098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1" name="Rectangle 157"/>
          <p:cNvSpPr>
            <a:spLocks noChangeArrowheads="1"/>
          </p:cNvSpPr>
          <p:nvPr/>
        </p:nvSpPr>
        <p:spPr bwMode="auto">
          <a:xfrm>
            <a:off x="3124200" y="4872038"/>
            <a:ext cx="1143000" cy="80962"/>
          </a:xfrm>
          <a:prstGeom prst="rect">
            <a:avLst/>
          </a:prstGeom>
          <a:solidFill>
            <a:srgbClr val="FF9933"/>
          </a:solidFill>
          <a:ln w="9525">
            <a:miter lim="800000"/>
            <a:headEnd/>
            <a:tailEnd/>
          </a:ln>
          <a:scene3d>
            <a:camera prst="legacyPerspectiveTopRight">
              <a:rot lat="180000" lon="21419997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22" name="Text Box 158"/>
          <p:cNvSpPr txBox="1">
            <a:spLocks noChangeArrowheads="1"/>
          </p:cNvSpPr>
          <p:nvPr/>
        </p:nvSpPr>
        <p:spPr bwMode="auto">
          <a:xfrm>
            <a:off x="3708400" y="433070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/>
              <a:t>K</a:t>
            </a:r>
          </a:p>
        </p:txBody>
      </p:sp>
      <p:sp>
        <p:nvSpPr>
          <p:cNvPr id="27723" name="AutoShape 159"/>
          <p:cNvSpPr>
            <a:spLocks noChangeArrowheads="1"/>
          </p:cNvSpPr>
          <p:nvPr/>
        </p:nvSpPr>
        <p:spPr bwMode="auto">
          <a:xfrm>
            <a:off x="3324225" y="4652963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24" name="AutoShape 160"/>
          <p:cNvSpPr>
            <a:spLocks noChangeArrowheads="1"/>
          </p:cNvSpPr>
          <p:nvPr/>
        </p:nvSpPr>
        <p:spPr bwMode="auto">
          <a:xfrm>
            <a:off x="4181475" y="4656138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8" name="Group 161"/>
          <p:cNvGrpSpPr>
            <a:grpSpLocks/>
          </p:cNvGrpSpPr>
          <p:nvPr/>
        </p:nvGrpSpPr>
        <p:grpSpPr bwMode="auto">
          <a:xfrm rot="-1349821">
            <a:off x="3143250" y="4191000"/>
            <a:ext cx="971550" cy="971550"/>
            <a:chOff x="1008" y="2304"/>
            <a:chExt cx="612" cy="612"/>
          </a:xfrm>
        </p:grpSpPr>
        <p:sp>
          <p:nvSpPr>
            <p:cNvPr id="27750" name="Rectangle 162"/>
            <p:cNvSpPr>
              <a:spLocks noChangeArrowheads="1"/>
            </p:cNvSpPr>
            <p:nvPr/>
          </p:nvSpPr>
          <p:spPr bwMode="auto">
            <a:xfrm>
              <a:off x="1296" y="2592"/>
              <a:ext cx="288" cy="4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7751" name="Oval 163"/>
            <p:cNvSpPr>
              <a:spLocks noChangeArrowheads="1"/>
            </p:cNvSpPr>
            <p:nvPr/>
          </p:nvSpPr>
          <p:spPr bwMode="auto">
            <a:xfrm>
              <a:off x="1008" y="2304"/>
              <a:ext cx="612" cy="61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7726" name="Oval 164"/>
          <p:cNvSpPr>
            <a:spLocks noChangeArrowheads="1"/>
          </p:cNvSpPr>
          <p:nvPr/>
        </p:nvSpPr>
        <p:spPr bwMode="auto">
          <a:xfrm>
            <a:off x="3951289" y="4724401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27" name="Oval 165"/>
          <p:cNvSpPr>
            <a:spLocks noChangeArrowheads="1"/>
          </p:cNvSpPr>
          <p:nvPr/>
        </p:nvSpPr>
        <p:spPr bwMode="auto">
          <a:xfrm>
            <a:off x="3581401" y="4697414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28" name="Oval 166"/>
          <p:cNvSpPr>
            <a:spLocks noChangeArrowheads="1"/>
          </p:cNvSpPr>
          <p:nvPr/>
        </p:nvSpPr>
        <p:spPr bwMode="auto">
          <a:xfrm>
            <a:off x="3943351" y="4703764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29" name="Line 167"/>
          <p:cNvSpPr>
            <a:spLocks noChangeShapeType="1"/>
          </p:cNvSpPr>
          <p:nvPr/>
        </p:nvSpPr>
        <p:spPr bwMode="auto">
          <a:xfrm>
            <a:off x="4267200" y="4724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952" name="Text Box 168"/>
          <p:cNvSpPr txBox="1">
            <a:spLocks noChangeArrowheads="1"/>
          </p:cNvSpPr>
          <p:nvPr/>
        </p:nvSpPr>
        <p:spPr bwMode="auto">
          <a:xfrm>
            <a:off x="2971800" y="3733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U</a:t>
            </a:r>
            <a:r>
              <a:rPr lang="en-US" sz="2400" baseline="-25000"/>
              <a:t>1</a:t>
            </a:r>
            <a:r>
              <a:rPr lang="en-US" sz="2400"/>
              <a:t> = 4V</a:t>
            </a:r>
          </a:p>
        </p:txBody>
      </p:sp>
      <p:sp>
        <p:nvSpPr>
          <p:cNvPr id="27731" name="Freeform 169"/>
          <p:cNvSpPr>
            <a:spLocks/>
          </p:cNvSpPr>
          <p:nvPr/>
        </p:nvSpPr>
        <p:spPr bwMode="auto">
          <a:xfrm>
            <a:off x="1905000" y="3962400"/>
            <a:ext cx="228600" cy="152400"/>
          </a:xfrm>
          <a:custGeom>
            <a:avLst/>
            <a:gdLst>
              <a:gd name="T0" fmla="*/ 0 w 144"/>
              <a:gd name="T1" fmla="*/ 96 h 96"/>
              <a:gd name="T2" fmla="*/ 48 w 144"/>
              <a:gd name="T3" fmla="*/ 0 h 96"/>
              <a:gd name="T4" fmla="*/ 96 w 144"/>
              <a:gd name="T5" fmla="*/ 96 h 96"/>
              <a:gd name="T6" fmla="*/ 144 w 144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96"/>
              <a:gd name="T14" fmla="*/ 144 w 144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96">
                <a:moveTo>
                  <a:pt x="0" y="96"/>
                </a:moveTo>
                <a:cubicBezTo>
                  <a:pt x="16" y="48"/>
                  <a:pt x="32" y="0"/>
                  <a:pt x="48" y="0"/>
                </a:cubicBezTo>
                <a:cubicBezTo>
                  <a:pt x="64" y="0"/>
                  <a:pt x="80" y="96"/>
                  <a:pt x="96" y="96"/>
                </a:cubicBezTo>
                <a:cubicBezTo>
                  <a:pt x="112" y="96"/>
                  <a:pt x="136" y="16"/>
                  <a:pt x="14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32" name="Line 170"/>
          <p:cNvSpPr>
            <a:spLocks noChangeShapeType="1"/>
          </p:cNvSpPr>
          <p:nvPr/>
        </p:nvSpPr>
        <p:spPr bwMode="auto">
          <a:xfrm>
            <a:off x="1828800" y="3429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3" name="Line 171"/>
          <p:cNvSpPr>
            <a:spLocks noChangeShapeType="1"/>
          </p:cNvSpPr>
          <p:nvPr/>
        </p:nvSpPr>
        <p:spPr bwMode="auto">
          <a:xfrm>
            <a:off x="1905000" y="4343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4" name="Oval 172"/>
          <p:cNvSpPr>
            <a:spLocks noChangeArrowheads="1"/>
          </p:cNvSpPr>
          <p:nvPr/>
        </p:nvSpPr>
        <p:spPr bwMode="auto">
          <a:xfrm>
            <a:off x="1755776" y="36576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35" name="Oval 173"/>
          <p:cNvSpPr>
            <a:spLocks noChangeArrowheads="1"/>
          </p:cNvSpPr>
          <p:nvPr/>
        </p:nvSpPr>
        <p:spPr bwMode="auto">
          <a:xfrm>
            <a:off x="1831976" y="41910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36" name="Oval 174"/>
          <p:cNvSpPr>
            <a:spLocks noChangeArrowheads="1"/>
          </p:cNvSpPr>
          <p:nvPr/>
        </p:nvSpPr>
        <p:spPr bwMode="auto">
          <a:xfrm>
            <a:off x="3432176" y="24384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37" name="Oval 175"/>
          <p:cNvSpPr>
            <a:spLocks noChangeArrowheads="1"/>
          </p:cNvSpPr>
          <p:nvPr/>
        </p:nvSpPr>
        <p:spPr bwMode="auto">
          <a:xfrm>
            <a:off x="2670176" y="24384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38" name="Oval 176"/>
          <p:cNvSpPr>
            <a:spLocks noChangeArrowheads="1"/>
          </p:cNvSpPr>
          <p:nvPr/>
        </p:nvSpPr>
        <p:spPr bwMode="auto">
          <a:xfrm>
            <a:off x="8689976" y="21336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39" name="Oval 177"/>
          <p:cNvSpPr>
            <a:spLocks noChangeArrowheads="1"/>
          </p:cNvSpPr>
          <p:nvPr/>
        </p:nvSpPr>
        <p:spPr bwMode="auto">
          <a:xfrm>
            <a:off x="9372601" y="21336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8962" name="Text Box 178"/>
          <p:cNvSpPr txBox="1">
            <a:spLocks noChangeArrowheads="1"/>
          </p:cNvSpPr>
          <p:nvPr/>
        </p:nvSpPr>
        <p:spPr bwMode="auto">
          <a:xfrm>
            <a:off x="8153400" y="3657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U</a:t>
            </a:r>
            <a:r>
              <a:rPr lang="en-US" sz="2400" baseline="-25000"/>
              <a:t>2</a:t>
            </a:r>
            <a:r>
              <a:rPr lang="en-US" sz="2400"/>
              <a:t> = 6V</a:t>
            </a:r>
          </a:p>
        </p:txBody>
      </p:sp>
      <p:sp>
        <p:nvSpPr>
          <p:cNvPr id="118963" name="Freeform 179"/>
          <p:cNvSpPr>
            <a:spLocks/>
          </p:cNvSpPr>
          <p:nvPr/>
        </p:nvSpPr>
        <p:spPr bwMode="auto">
          <a:xfrm>
            <a:off x="7924800" y="3810000"/>
            <a:ext cx="228600" cy="152400"/>
          </a:xfrm>
          <a:custGeom>
            <a:avLst/>
            <a:gdLst>
              <a:gd name="T0" fmla="*/ 0 w 144"/>
              <a:gd name="T1" fmla="*/ 96 h 96"/>
              <a:gd name="T2" fmla="*/ 48 w 144"/>
              <a:gd name="T3" fmla="*/ 0 h 96"/>
              <a:gd name="T4" fmla="*/ 96 w 144"/>
              <a:gd name="T5" fmla="*/ 96 h 96"/>
              <a:gd name="T6" fmla="*/ 144 w 144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96"/>
              <a:gd name="T14" fmla="*/ 144 w 144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96">
                <a:moveTo>
                  <a:pt x="0" y="96"/>
                </a:moveTo>
                <a:cubicBezTo>
                  <a:pt x="16" y="48"/>
                  <a:pt x="32" y="0"/>
                  <a:pt x="48" y="0"/>
                </a:cubicBezTo>
                <a:cubicBezTo>
                  <a:pt x="64" y="0"/>
                  <a:pt x="80" y="96"/>
                  <a:pt x="96" y="96"/>
                </a:cubicBezTo>
                <a:cubicBezTo>
                  <a:pt x="112" y="96"/>
                  <a:pt x="136" y="16"/>
                  <a:pt x="14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42" name="Rectangle 180"/>
          <p:cNvSpPr>
            <a:spLocks noChangeArrowheads="1"/>
          </p:cNvSpPr>
          <p:nvPr/>
        </p:nvSpPr>
        <p:spPr bwMode="auto">
          <a:xfrm>
            <a:off x="5619750" y="5894388"/>
            <a:ext cx="21419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biến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 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743" name="Rectangle 181"/>
          <p:cNvSpPr>
            <a:spLocks noChangeArrowheads="1"/>
          </p:cNvSpPr>
          <p:nvPr/>
        </p:nvSpPr>
        <p:spPr bwMode="auto">
          <a:xfrm>
            <a:off x="2667000" y="55626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80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744" name="Rectangle 182"/>
          <p:cNvSpPr>
            <a:spLocks noChangeArrowheads="1"/>
          </p:cNvSpPr>
          <p:nvPr/>
        </p:nvSpPr>
        <p:spPr bwMode="auto">
          <a:xfrm>
            <a:off x="8077200" y="5638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120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745" name="Freeform 183"/>
          <p:cNvSpPr>
            <a:spLocks/>
          </p:cNvSpPr>
          <p:nvPr/>
        </p:nvSpPr>
        <p:spPr bwMode="auto">
          <a:xfrm rot="10800000" flipH="1">
            <a:off x="6575426" y="3505200"/>
            <a:ext cx="1273175" cy="7778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46" name="Freeform 184"/>
          <p:cNvSpPr>
            <a:spLocks/>
          </p:cNvSpPr>
          <p:nvPr/>
        </p:nvSpPr>
        <p:spPr bwMode="auto">
          <a:xfrm rot="10800000" flipH="1">
            <a:off x="6575426" y="4494214"/>
            <a:ext cx="1273175" cy="77787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47" name="Freeform 185"/>
          <p:cNvSpPr>
            <a:spLocks/>
          </p:cNvSpPr>
          <p:nvPr/>
        </p:nvSpPr>
        <p:spPr bwMode="auto">
          <a:xfrm rot="10800000" flipH="1">
            <a:off x="6553201" y="4646614"/>
            <a:ext cx="1273175" cy="77787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748" name="Text Box 186"/>
          <p:cNvSpPr txBox="1">
            <a:spLocks noChangeArrowheads="1"/>
          </p:cNvSpPr>
          <p:nvPr/>
        </p:nvSpPr>
        <p:spPr bwMode="auto">
          <a:xfrm>
            <a:off x="2133600" y="1600201"/>
            <a:ext cx="11430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00" i="1">
                <a:solidFill>
                  <a:schemeClr val="accent2"/>
                </a:solidFill>
                <a:latin typeface=".VnTimeH" panose="020B7200000000000000" pitchFamily="34" charset="0"/>
              </a:rPr>
              <a:t>KHOA VËT TR­êng cao ®¼ng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500" i="1">
                <a:solidFill>
                  <a:schemeClr val="accent2"/>
                </a:solidFill>
                <a:latin typeface=".VnTimeH" panose="020B7200000000000000" pitchFamily="34" charset="0"/>
              </a:rPr>
              <a:t> s­ ph¹m qu¶ng ninh</a:t>
            </a:r>
          </a:p>
        </p:txBody>
      </p:sp>
      <p:sp>
        <p:nvSpPr>
          <p:cNvPr id="27749" name="Text Box 187"/>
          <p:cNvSpPr txBox="1">
            <a:spLocks noChangeArrowheads="1"/>
          </p:cNvSpPr>
          <p:nvPr/>
        </p:nvSpPr>
        <p:spPr bwMode="auto">
          <a:xfrm>
            <a:off x="8229600" y="1393826"/>
            <a:ext cx="11430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00" i="1">
                <a:solidFill>
                  <a:schemeClr val="accent2"/>
                </a:solidFill>
                <a:latin typeface=".VnTimeH" panose="020B7200000000000000" pitchFamily="34" charset="0"/>
              </a:rPr>
              <a:t>KHOA VËT TR­êng cao ®¼ng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500" i="1">
                <a:solidFill>
                  <a:schemeClr val="accent2"/>
                </a:solidFill>
                <a:latin typeface=".VnTimeH" panose="020B7200000000000000" pitchFamily="34" charset="0"/>
              </a:rPr>
              <a:t> s­ ph¹m qu¶ng ninh</a:t>
            </a:r>
          </a:p>
        </p:txBody>
      </p:sp>
    </p:spTree>
    <p:extLst>
      <p:ext uri="{BB962C8B-B14F-4D97-AF65-F5344CB8AC3E}">
        <p14:creationId xmlns:p14="http://schemas.microsoft.com/office/powerpoint/2010/main" val="27761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8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18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9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066800" y="609600"/>
            <a:ext cx="364298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677" name="Text Box 34"/>
          <p:cNvSpPr txBox="1">
            <a:spLocks noChangeArrowheads="1"/>
          </p:cNvSpPr>
          <p:nvPr/>
        </p:nvSpPr>
        <p:spPr bwMode="auto">
          <a:xfrm>
            <a:off x="998537" y="97630"/>
            <a:ext cx="1022478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TÁC DỤNG LÀM BIẾN ĐỔI HIỆU ĐIỆN THẾ CỦA MÁY BIẾN THẾ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289887"/>
              </p:ext>
            </p:extLst>
          </p:nvPr>
        </p:nvGraphicFramePr>
        <p:xfrm>
          <a:off x="1339241" y="1293328"/>
          <a:ext cx="9412334" cy="3314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17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1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06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06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84401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.VnTime" panose="020B7200000000000000" pitchFamily="34" charset="0"/>
                        </a:rPr>
                        <a:t>U</a:t>
                      </a:r>
                      <a:r>
                        <a:rPr lang="en-US" sz="2800" baseline="-25000" dirty="0">
                          <a:latin typeface=".VnTime" panose="020B7200000000000000" pitchFamily="34" charset="0"/>
                        </a:rPr>
                        <a:t>1 </a:t>
                      </a:r>
                      <a:r>
                        <a:rPr lang="en-US" sz="2800" dirty="0">
                          <a:latin typeface=".VnTime" panose="020B7200000000000000" pitchFamily="34" charset="0"/>
                        </a:rPr>
                        <a:t>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.VnTime" panose="020B7200000000000000" pitchFamily="34" charset="0"/>
                        </a:rPr>
                        <a:t>U</a:t>
                      </a:r>
                      <a:r>
                        <a:rPr lang="en-US" sz="2800" baseline="-25000" dirty="0">
                          <a:latin typeface=".VnTime" panose="020B7200000000000000" pitchFamily="34" charset="0"/>
                        </a:rPr>
                        <a:t>2 </a:t>
                      </a:r>
                      <a:r>
                        <a:rPr lang="en-US" sz="2800" dirty="0">
                          <a:latin typeface=".VnTime" panose="020B7200000000000000" pitchFamily="34" charset="0"/>
                        </a:rPr>
                        <a:t>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.VnTime" panose="020B7200000000000000" pitchFamily="34" charset="0"/>
                        </a:rPr>
                        <a:t>n</a:t>
                      </a:r>
                      <a:r>
                        <a:rPr lang="en-US" sz="2800" baseline="-25000" dirty="0">
                          <a:latin typeface=".VnTime" panose="020B7200000000000000" pitchFamily="34" charset="0"/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.VnTime" panose="020B7200000000000000" pitchFamily="34" charset="0"/>
                        </a:rPr>
                        <a:t>(</a:t>
                      </a:r>
                      <a:r>
                        <a:rPr lang="en-US" sz="2800" dirty="0" err="1" smtClean="0">
                          <a:latin typeface=".VnTime" panose="020B7200000000000000" pitchFamily="34" charset="0"/>
                        </a:rPr>
                        <a:t>vòng</a:t>
                      </a:r>
                      <a:r>
                        <a:rPr lang="en-US" sz="2800" dirty="0">
                          <a:latin typeface=".VnTime" panose="020B7200000000000000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.VnTime" panose="020B7200000000000000" pitchFamily="34" charset="0"/>
                        </a:rPr>
                        <a:t>n</a:t>
                      </a:r>
                      <a:r>
                        <a:rPr lang="en-US" sz="2800" baseline="-25000" dirty="0">
                          <a:latin typeface=".VnTime" panose="020B7200000000000000" pitchFamily="34" charset="0"/>
                        </a:rPr>
                        <a:t>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.VnTime" panose="020B7200000000000000" pitchFamily="34" charset="0"/>
                        </a:rPr>
                        <a:t>(</a:t>
                      </a:r>
                      <a:r>
                        <a:rPr lang="en-US" sz="2800" dirty="0" err="1" smtClean="0">
                          <a:latin typeface=".VnTime" panose="020B7200000000000000" pitchFamily="34" charset="0"/>
                        </a:rPr>
                        <a:t>vòng</a:t>
                      </a:r>
                      <a:r>
                        <a:rPr lang="en-US" sz="2800" dirty="0">
                          <a:latin typeface=".VnTime" panose="020B7200000000000000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SS </a:t>
                      </a:r>
                    </a:p>
                    <a:p>
                      <a:pPr algn="ctr"/>
                      <a:r>
                        <a:rPr lang="en-US" sz="2800" dirty="0">
                          <a:latin typeface=".VnTime" panose="020B7200000000000000" pitchFamily="34" charset="0"/>
                        </a:rPr>
                        <a:t>U</a:t>
                      </a:r>
                      <a:r>
                        <a:rPr lang="en-US" sz="2800" baseline="-25000" dirty="0">
                          <a:latin typeface=".VnTime" panose="020B7200000000000000" pitchFamily="34" charset="0"/>
                        </a:rPr>
                        <a:t>1 </a:t>
                      </a:r>
                      <a:r>
                        <a:rPr lang="en-US" sz="2800" dirty="0"/>
                        <a:t>&amp;</a:t>
                      </a:r>
                      <a:r>
                        <a:rPr lang="en-US" sz="2800" dirty="0">
                          <a:latin typeface=".VnTime" panose="020B7200000000000000" pitchFamily="34" charset="0"/>
                        </a:rPr>
                        <a:t>U</a:t>
                      </a:r>
                      <a:r>
                        <a:rPr lang="en-US" sz="2800" baseline="-25000" dirty="0">
                          <a:latin typeface=".VnTime" panose="020B7200000000000000" pitchFamily="34" charset="0"/>
                        </a:rPr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.VnTime" panose="020B7200000000000000" pitchFamily="34" charset="0"/>
                        </a:rPr>
                        <a:t>U</a:t>
                      </a:r>
                      <a:r>
                        <a:rPr lang="en-US" sz="2800" baseline="-25000" dirty="0">
                          <a:latin typeface=".VnTime" panose="020B7200000000000000" pitchFamily="34" charset="0"/>
                        </a:rPr>
                        <a:t>1 </a:t>
                      </a:r>
                      <a:r>
                        <a:rPr lang="en-US" sz="2800" dirty="0"/>
                        <a:t>/</a:t>
                      </a:r>
                      <a:r>
                        <a:rPr lang="en-US" sz="2800" dirty="0">
                          <a:latin typeface=".VnTime" panose="020B7200000000000000" pitchFamily="34" charset="0"/>
                        </a:rPr>
                        <a:t>U</a:t>
                      </a:r>
                      <a:r>
                        <a:rPr lang="en-US" sz="2800" baseline="-25000" dirty="0">
                          <a:latin typeface=".VnTime" panose="020B7200000000000000" pitchFamily="34" charset="0"/>
                        </a:rPr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</a:t>
                      </a:r>
                      <a:r>
                        <a:rPr lang="en-US" sz="28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0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0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0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085" name="Line 77"/>
          <p:cNvSpPr>
            <a:spLocks noChangeShapeType="1"/>
          </p:cNvSpPr>
          <p:nvPr/>
        </p:nvSpPr>
        <p:spPr bwMode="auto">
          <a:xfrm>
            <a:off x="1366515" y="1340100"/>
            <a:ext cx="1170207" cy="10786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86" name="Text Box 78"/>
          <p:cNvSpPr txBox="1">
            <a:spLocks noChangeArrowheads="1"/>
          </p:cNvSpPr>
          <p:nvPr/>
        </p:nvSpPr>
        <p:spPr bwMode="auto">
          <a:xfrm>
            <a:off x="1896481" y="1281161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KQ</a:t>
            </a:r>
          </a:p>
        </p:txBody>
      </p:sp>
      <p:sp>
        <p:nvSpPr>
          <p:cNvPr id="43087" name="Text Box 79"/>
          <p:cNvSpPr txBox="1">
            <a:spLocks noChangeArrowheads="1"/>
          </p:cNvSpPr>
          <p:nvPr/>
        </p:nvSpPr>
        <p:spPr bwMode="auto">
          <a:xfrm>
            <a:off x="1436738" y="1885349"/>
            <a:ext cx="9194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</a:t>
            </a: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5585041" y="2557676"/>
            <a:ext cx="1516063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180</a:t>
            </a:r>
          </a:p>
        </p:txBody>
      </p:sp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4428808" y="2557676"/>
            <a:ext cx="1516063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>
                <a:latin typeface=".VnTime" panose="020B7200000000000000" pitchFamily="34" charset="0"/>
              </a:rPr>
              <a:t>180</a:t>
            </a:r>
          </a:p>
        </p:txBody>
      </p:sp>
      <p:sp>
        <p:nvSpPr>
          <p:cNvPr id="10" name="Rectangle 49"/>
          <p:cNvSpPr>
            <a:spLocks noChangeArrowheads="1"/>
          </p:cNvSpPr>
          <p:nvPr/>
        </p:nvSpPr>
        <p:spPr bwMode="auto">
          <a:xfrm>
            <a:off x="3363843" y="2586093"/>
            <a:ext cx="1371600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4</a:t>
            </a:r>
          </a:p>
        </p:txBody>
      </p:sp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2356223" y="2557676"/>
            <a:ext cx="1311275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01103" y="2491425"/>
            <a:ext cx="1258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.VnTime" panose="020B7200000000000000" pitchFamily="34" charset="0"/>
              </a:rPr>
              <a:t>U</a:t>
            </a:r>
            <a:r>
              <a:rPr lang="en-US" sz="2800" baseline="-25000" dirty="0">
                <a:latin typeface=".VnTime" panose="020B7200000000000000" pitchFamily="34" charset="0"/>
              </a:rPr>
              <a:t>1 </a:t>
            </a:r>
            <a:r>
              <a:rPr lang="en-US" sz="2800" dirty="0"/>
              <a:t>= </a:t>
            </a:r>
            <a:r>
              <a:rPr lang="en-US" sz="2800" dirty="0">
                <a:latin typeface=".VnTime" panose="020B7200000000000000" pitchFamily="34" charset="0"/>
              </a:rPr>
              <a:t>U</a:t>
            </a:r>
            <a:r>
              <a:rPr lang="en-US" sz="2800" baseline="-25000" dirty="0">
                <a:latin typeface=".VnTime" panose="020B7200000000000000" pitchFamily="34" charset="0"/>
              </a:rPr>
              <a:t>2</a:t>
            </a:r>
            <a:endParaRPr lang="en-US" sz="2800" dirty="0"/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5530694" y="3338238"/>
            <a:ext cx="1516063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90</a:t>
            </a:r>
          </a:p>
        </p:txBody>
      </p:sp>
      <p:sp>
        <p:nvSpPr>
          <p:cNvPr id="14" name="Rectangle 43"/>
          <p:cNvSpPr>
            <a:spLocks noChangeArrowheads="1"/>
          </p:cNvSpPr>
          <p:nvPr/>
        </p:nvSpPr>
        <p:spPr bwMode="auto">
          <a:xfrm>
            <a:off x="4396424" y="3308764"/>
            <a:ext cx="1516063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>
                <a:latin typeface=".VnTime" panose="020B7200000000000000" pitchFamily="34" charset="0"/>
              </a:rPr>
              <a:t>180</a:t>
            </a:r>
          </a:p>
        </p:txBody>
      </p:sp>
      <p:sp>
        <p:nvSpPr>
          <p:cNvPr id="15" name="Rectangle 44"/>
          <p:cNvSpPr>
            <a:spLocks noChangeArrowheads="1"/>
          </p:cNvSpPr>
          <p:nvPr/>
        </p:nvSpPr>
        <p:spPr bwMode="auto">
          <a:xfrm>
            <a:off x="3363843" y="3295970"/>
            <a:ext cx="1371600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2</a:t>
            </a:r>
          </a:p>
        </p:txBody>
      </p:sp>
      <p:sp>
        <p:nvSpPr>
          <p:cNvPr id="16" name="Rectangle 45"/>
          <p:cNvSpPr>
            <a:spLocks noChangeArrowheads="1"/>
          </p:cNvSpPr>
          <p:nvPr/>
        </p:nvSpPr>
        <p:spPr bwMode="auto">
          <a:xfrm>
            <a:off x="2356223" y="3255121"/>
            <a:ext cx="1311275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4</a:t>
            </a:r>
          </a:p>
        </p:txBody>
      </p:sp>
      <p:sp>
        <p:nvSpPr>
          <p:cNvPr id="17" name="Rectangle 37"/>
          <p:cNvSpPr>
            <a:spLocks noChangeArrowheads="1"/>
          </p:cNvSpPr>
          <p:nvPr/>
        </p:nvSpPr>
        <p:spPr bwMode="auto">
          <a:xfrm>
            <a:off x="5585040" y="3969403"/>
            <a:ext cx="1516063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120</a:t>
            </a: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auto">
          <a:xfrm>
            <a:off x="4396423" y="3966009"/>
            <a:ext cx="1516063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>
                <a:latin typeface=".VnTime" panose="020B7200000000000000" pitchFamily="34" charset="0"/>
              </a:rPr>
              <a:t>80</a:t>
            </a:r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3363877" y="3955960"/>
            <a:ext cx="1371600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6</a:t>
            </a:r>
          </a:p>
        </p:txBody>
      </p:sp>
      <p:sp>
        <p:nvSpPr>
          <p:cNvPr id="20" name="Rectangle 40"/>
          <p:cNvSpPr>
            <a:spLocks noChangeArrowheads="1"/>
          </p:cNvSpPr>
          <p:nvPr/>
        </p:nvSpPr>
        <p:spPr bwMode="auto">
          <a:xfrm>
            <a:off x="2356223" y="3940134"/>
            <a:ext cx="1311275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01103" y="3230414"/>
            <a:ext cx="1258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.VnTime" panose="020B7200000000000000" pitchFamily="34" charset="0"/>
              </a:rPr>
              <a:t>U</a:t>
            </a:r>
            <a:r>
              <a:rPr lang="en-US" sz="2800" baseline="-25000" dirty="0">
                <a:latin typeface=".VnTime" panose="020B7200000000000000" pitchFamily="34" charset="0"/>
              </a:rPr>
              <a:t>1 </a:t>
            </a:r>
            <a:r>
              <a:rPr lang="en-US" sz="2800" dirty="0"/>
              <a:t>&gt; </a:t>
            </a:r>
            <a:r>
              <a:rPr lang="en-US" sz="2800" dirty="0">
                <a:latin typeface=".VnTime" panose="020B7200000000000000" pitchFamily="34" charset="0"/>
              </a:rPr>
              <a:t>U</a:t>
            </a:r>
            <a:r>
              <a:rPr lang="en-US" sz="2800" baseline="-25000" dirty="0">
                <a:latin typeface=".VnTime" panose="020B7200000000000000" pitchFamily="34" charset="0"/>
              </a:rPr>
              <a:t>2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7101102" y="3894470"/>
            <a:ext cx="1258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.VnTime" panose="020B7200000000000000" pitchFamily="34" charset="0"/>
              </a:rPr>
              <a:t>U</a:t>
            </a:r>
            <a:r>
              <a:rPr lang="en-US" sz="2800" baseline="-25000" dirty="0">
                <a:latin typeface=".VnTime" panose="020B7200000000000000" pitchFamily="34" charset="0"/>
              </a:rPr>
              <a:t>1 </a:t>
            </a:r>
            <a:r>
              <a:rPr lang="en-US" sz="2800" dirty="0"/>
              <a:t>&lt; </a:t>
            </a:r>
            <a:r>
              <a:rPr lang="en-US" sz="2800" dirty="0">
                <a:latin typeface=".VnTime" panose="020B7200000000000000" pitchFamily="34" charset="0"/>
              </a:rPr>
              <a:t>U</a:t>
            </a:r>
            <a:r>
              <a:rPr lang="en-US" sz="2800" baseline="-25000" dirty="0">
                <a:latin typeface=".VnTime" panose="020B7200000000000000" pitchFamily="34" charset="0"/>
              </a:rPr>
              <a:t>2</a:t>
            </a:r>
            <a:endParaRPr lang="en-US" sz="2800" dirty="0"/>
          </a:p>
        </p:txBody>
      </p:sp>
      <p:sp>
        <p:nvSpPr>
          <p:cNvPr id="23" name="Text Box 83"/>
          <p:cNvSpPr txBox="1">
            <a:spLocks noChangeArrowheads="1"/>
          </p:cNvSpPr>
          <p:nvPr/>
        </p:nvSpPr>
        <p:spPr bwMode="auto">
          <a:xfrm>
            <a:off x="1224182" y="4675032"/>
            <a:ext cx="9441377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&amp;U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2, 3?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83"/>
          <p:cNvSpPr txBox="1">
            <a:spLocks noChangeArrowheads="1"/>
          </p:cNvSpPr>
          <p:nvPr/>
        </p:nvSpPr>
        <p:spPr bwMode="auto">
          <a:xfrm>
            <a:off x="1224182" y="5182493"/>
            <a:ext cx="944137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.VnTime" panose="020B7200000000000000" pitchFamily="34" charset="0"/>
              </a:rPr>
              <a:t>U</a:t>
            </a:r>
            <a:r>
              <a:rPr lang="en-US" sz="2400" baseline="-25000" dirty="0">
                <a:latin typeface=".VnTime" panose="020B7200000000000000" pitchFamily="34" charset="0"/>
              </a:rPr>
              <a:t>1 </a:t>
            </a:r>
            <a:r>
              <a:rPr lang="en-US" sz="2400" dirty="0"/>
              <a:t>/</a:t>
            </a:r>
            <a:r>
              <a:rPr lang="en-US" sz="2400" dirty="0">
                <a:latin typeface=".VnTime" panose="020B7200000000000000" pitchFamily="34" charset="0"/>
              </a:rPr>
              <a:t>U</a:t>
            </a:r>
            <a:r>
              <a:rPr lang="en-US" sz="2400" baseline="-25000" dirty="0">
                <a:latin typeface=".VnTime" panose="020B7200000000000000" pitchFamily="34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50"/>
          <p:cNvSpPr>
            <a:spLocks noChangeArrowheads="1"/>
          </p:cNvSpPr>
          <p:nvPr/>
        </p:nvSpPr>
        <p:spPr bwMode="auto">
          <a:xfrm>
            <a:off x="8257336" y="2532123"/>
            <a:ext cx="1311275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1</a:t>
            </a:r>
          </a:p>
        </p:txBody>
      </p:sp>
      <p:sp>
        <p:nvSpPr>
          <p:cNvPr id="26" name="Rectangle 50"/>
          <p:cNvSpPr>
            <a:spLocks noChangeArrowheads="1"/>
          </p:cNvSpPr>
          <p:nvPr/>
        </p:nvSpPr>
        <p:spPr bwMode="auto">
          <a:xfrm>
            <a:off x="9469795" y="2552971"/>
            <a:ext cx="1311275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1</a:t>
            </a:r>
          </a:p>
        </p:txBody>
      </p:sp>
      <p:sp>
        <p:nvSpPr>
          <p:cNvPr id="27" name="Rectangle 44"/>
          <p:cNvSpPr>
            <a:spLocks noChangeArrowheads="1"/>
          </p:cNvSpPr>
          <p:nvPr/>
        </p:nvSpPr>
        <p:spPr bwMode="auto">
          <a:xfrm>
            <a:off x="8235373" y="3338238"/>
            <a:ext cx="1371600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2</a:t>
            </a:r>
          </a:p>
        </p:txBody>
      </p:sp>
      <p:sp>
        <p:nvSpPr>
          <p:cNvPr id="28" name="Rectangle 44"/>
          <p:cNvSpPr>
            <a:spLocks noChangeArrowheads="1"/>
          </p:cNvSpPr>
          <p:nvPr/>
        </p:nvSpPr>
        <p:spPr bwMode="auto">
          <a:xfrm>
            <a:off x="9439632" y="3338238"/>
            <a:ext cx="1371600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2</a:t>
            </a:r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8235373" y="3980265"/>
            <a:ext cx="1311275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2/3</a:t>
            </a: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9469794" y="4017711"/>
            <a:ext cx="1311275" cy="6565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/>
              <a:t>2/3</a:t>
            </a:r>
          </a:p>
        </p:txBody>
      </p:sp>
      <p:graphicFrame>
        <p:nvGraphicFramePr>
          <p:cNvPr id="31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054997"/>
              </p:ext>
            </p:extLst>
          </p:nvPr>
        </p:nvGraphicFramePr>
        <p:xfrm>
          <a:off x="4428808" y="5616910"/>
          <a:ext cx="2070737" cy="992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558720" imgH="431640" progId="Equation.3">
                  <p:embed/>
                </p:oleObj>
              </mc:Choice>
              <mc:Fallback>
                <p:oleObj name="Equation" r:id="rId3" imgW="558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8808" y="5616910"/>
                        <a:ext cx="2070737" cy="992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735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066800" y="609600"/>
            <a:ext cx="364298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066800" y="1177596"/>
            <a:ext cx="364298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Text Box 84"/>
          <p:cNvSpPr txBox="1">
            <a:spLocks noChangeArrowheads="1"/>
          </p:cNvSpPr>
          <p:nvPr/>
        </p:nvSpPr>
        <p:spPr bwMode="auto">
          <a:xfrm>
            <a:off x="1347019" y="1710362"/>
            <a:ext cx="10112477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t­ương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135961"/>
              </p:ext>
            </p:extLst>
          </p:nvPr>
        </p:nvGraphicFramePr>
        <p:xfrm>
          <a:off x="5490791" y="2269897"/>
          <a:ext cx="2070737" cy="992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558720" imgH="431640" progId="Equation.3">
                  <p:embed/>
                </p:oleObj>
              </mc:Choice>
              <mc:Fallback>
                <p:oleObj name="Equation" r:id="rId3" imgW="558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0791" y="2269897"/>
                        <a:ext cx="2070737" cy="992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84"/>
          <p:cNvSpPr txBox="1">
            <a:spLocks noChangeArrowheads="1"/>
          </p:cNvSpPr>
          <p:nvPr/>
        </p:nvSpPr>
        <p:spPr bwMode="auto">
          <a:xfrm>
            <a:off x="1347019" y="3164486"/>
            <a:ext cx="10112477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U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n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U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Rectangle 4"/>
          <p:cNvSpPr>
            <a:spLocks noGrp="1" noChangeArrowheads="1"/>
          </p:cNvSpPr>
          <p:nvPr>
            <p:ph type="title"/>
          </p:nvPr>
        </p:nvSpPr>
        <p:spPr>
          <a:xfrm>
            <a:off x="1285349" y="3927139"/>
            <a:ext cx="10686436" cy="82345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2" name="Text Box 11"/>
          <p:cNvSpPr txBox="1">
            <a:spLocks noChangeArrowheads="1"/>
          </p:cNvSpPr>
          <p:nvPr/>
        </p:nvSpPr>
        <p:spPr bwMode="auto">
          <a:xfrm>
            <a:off x="6038537" y="6305706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3" name="Group 13"/>
          <p:cNvGrpSpPr>
            <a:grpSpLocks/>
          </p:cNvGrpSpPr>
          <p:nvPr/>
        </p:nvGrpSpPr>
        <p:grpSpPr bwMode="auto">
          <a:xfrm>
            <a:off x="5962337" y="5123019"/>
            <a:ext cx="1630362" cy="1066800"/>
            <a:chOff x="3089" y="3408"/>
            <a:chExt cx="1027" cy="672"/>
          </a:xfrm>
        </p:grpSpPr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3608" y="3618"/>
              <a:ext cx="0" cy="26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" name="Group 15"/>
            <p:cNvGrpSpPr>
              <a:grpSpLocks/>
            </p:cNvGrpSpPr>
            <p:nvPr/>
          </p:nvGrpSpPr>
          <p:grpSpPr bwMode="auto">
            <a:xfrm>
              <a:off x="3460" y="3509"/>
              <a:ext cx="101" cy="467"/>
              <a:chOff x="4221" y="2544"/>
              <a:chExt cx="400" cy="2250"/>
            </a:xfrm>
          </p:grpSpPr>
          <p:grpSp>
            <p:nvGrpSpPr>
              <p:cNvPr id="131" name="Group 16"/>
              <p:cNvGrpSpPr>
                <a:grpSpLocks/>
              </p:cNvGrpSpPr>
              <p:nvPr/>
            </p:nvGrpSpPr>
            <p:grpSpPr bwMode="auto">
              <a:xfrm rot="208238">
                <a:off x="4221" y="2924"/>
                <a:ext cx="400" cy="1530"/>
                <a:chOff x="4234" y="2514"/>
                <a:chExt cx="666" cy="1950"/>
              </a:xfrm>
            </p:grpSpPr>
            <p:grpSp>
              <p:nvGrpSpPr>
                <p:cNvPr id="134" name="Group 17"/>
                <p:cNvGrpSpPr>
                  <a:grpSpLocks/>
                </p:cNvGrpSpPr>
                <p:nvPr/>
              </p:nvGrpSpPr>
              <p:grpSpPr bwMode="auto">
                <a:xfrm>
                  <a:off x="4311" y="3474"/>
                  <a:ext cx="524" cy="339"/>
                  <a:chOff x="8558" y="1914"/>
                  <a:chExt cx="1984" cy="1740"/>
                </a:xfrm>
              </p:grpSpPr>
              <p:sp>
                <p:nvSpPr>
                  <p:cNvPr id="150" name="Arc 18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Arc 19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" name="Group 20"/>
                <p:cNvGrpSpPr>
                  <a:grpSpLocks/>
                </p:cNvGrpSpPr>
                <p:nvPr/>
              </p:nvGrpSpPr>
              <p:grpSpPr bwMode="auto">
                <a:xfrm>
                  <a:off x="4343" y="3799"/>
                  <a:ext cx="523" cy="340"/>
                  <a:chOff x="8558" y="1914"/>
                  <a:chExt cx="1984" cy="1740"/>
                </a:xfrm>
              </p:grpSpPr>
              <p:sp>
                <p:nvSpPr>
                  <p:cNvPr id="148" name="Arc 21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" name="Arc 22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" name="Group 23"/>
                <p:cNvGrpSpPr>
                  <a:grpSpLocks/>
                </p:cNvGrpSpPr>
                <p:nvPr/>
              </p:nvGrpSpPr>
              <p:grpSpPr bwMode="auto">
                <a:xfrm>
                  <a:off x="4376" y="4125"/>
                  <a:ext cx="524" cy="339"/>
                  <a:chOff x="8558" y="1914"/>
                  <a:chExt cx="1984" cy="1740"/>
                </a:xfrm>
              </p:grpSpPr>
              <p:sp>
                <p:nvSpPr>
                  <p:cNvPr id="146" name="Arc 24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" name="Arc 25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7" name="Group 26"/>
                <p:cNvGrpSpPr>
                  <a:grpSpLocks/>
                </p:cNvGrpSpPr>
                <p:nvPr/>
              </p:nvGrpSpPr>
              <p:grpSpPr bwMode="auto">
                <a:xfrm>
                  <a:off x="4234" y="2514"/>
                  <a:ext cx="524" cy="339"/>
                  <a:chOff x="8558" y="1914"/>
                  <a:chExt cx="1984" cy="1740"/>
                </a:xfrm>
              </p:grpSpPr>
              <p:sp>
                <p:nvSpPr>
                  <p:cNvPr id="144" name="Arc 27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" name="Arc 28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8" name="Group 29"/>
                <p:cNvGrpSpPr>
                  <a:grpSpLocks/>
                </p:cNvGrpSpPr>
                <p:nvPr/>
              </p:nvGrpSpPr>
              <p:grpSpPr bwMode="auto">
                <a:xfrm>
                  <a:off x="4266" y="2839"/>
                  <a:ext cx="523" cy="340"/>
                  <a:chOff x="8558" y="1914"/>
                  <a:chExt cx="1984" cy="1740"/>
                </a:xfrm>
              </p:grpSpPr>
              <p:sp>
                <p:nvSpPr>
                  <p:cNvPr id="142" name="Arc 30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" name="Arc 31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9" name="Group 32"/>
                <p:cNvGrpSpPr>
                  <a:grpSpLocks/>
                </p:cNvGrpSpPr>
                <p:nvPr/>
              </p:nvGrpSpPr>
              <p:grpSpPr bwMode="auto">
                <a:xfrm>
                  <a:off x="4299" y="3165"/>
                  <a:ext cx="524" cy="339"/>
                  <a:chOff x="8558" y="1914"/>
                  <a:chExt cx="1984" cy="1740"/>
                </a:xfrm>
              </p:grpSpPr>
              <p:sp>
                <p:nvSpPr>
                  <p:cNvPr id="140" name="Arc 33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" name="Arc 34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2" name="Line 35"/>
              <p:cNvSpPr>
                <a:spLocks noChangeShapeType="1"/>
              </p:cNvSpPr>
              <p:nvPr/>
            </p:nvSpPr>
            <p:spPr bwMode="auto">
              <a:xfrm>
                <a:off x="4281" y="4434"/>
                <a:ext cx="0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36"/>
              <p:cNvSpPr>
                <a:spLocks noChangeShapeType="1"/>
              </p:cNvSpPr>
              <p:nvPr/>
            </p:nvSpPr>
            <p:spPr bwMode="auto">
              <a:xfrm>
                <a:off x="4281" y="2544"/>
                <a:ext cx="0" cy="36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" name="Group 37"/>
            <p:cNvGrpSpPr>
              <a:grpSpLocks/>
            </p:cNvGrpSpPr>
            <p:nvPr/>
          </p:nvGrpSpPr>
          <p:grpSpPr bwMode="auto">
            <a:xfrm>
              <a:off x="3667" y="3509"/>
              <a:ext cx="75" cy="467"/>
              <a:chOff x="5043" y="2559"/>
              <a:chExt cx="298" cy="2250"/>
            </a:xfrm>
          </p:grpSpPr>
          <p:grpSp>
            <p:nvGrpSpPr>
              <p:cNvPr id="109" name="Group 38"/>
              <p:cNvGrpSpPr>
                <a:grpSpLocks/>
              </p:cNvGrpSpPr>
              <p:nvPr/>
            </p:nvGrpSpPr>
            <p:grpSpPr bwMode="auto">
              <a:xfrm>
                <a:off x="5043" y="3054"/>
                <a:ext cx="298" cy="1246"/>
                <a:chOff x="5177" y="2732"/>
                <a:chExt cx="560" cy="1628"/>
              </a:xfrm>
            </p:grpSpPr>
            <p:grpSp>
              <p:nvGrpSpPr>
                <p:cNvPr id="116" name="Group 39"/>
                <p:cNvGrpSpPr>
                  <a:grpSpLocks/>
                </p:cNvGrpSpPr>
                <p:nvPr/>
              </p:nvGrpSpPr>
              <p:grpSpPr bwMode="auto">
                <a:xfrm rot="-10605881">
                  <a:off x="5190" y="3058"/>
                  <a:ext cx="524" cy="339"/>
                  <a:chOff x="8558" y="1914"/>
                  <a:chExt cx="1984" cy="1740"/>
                </a:xfrm>
              </p:grpSpPr>
              <p:sp>
                <p:nvSpPr>
                  <p:cNvPr id="129" name="Arc 40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Arc 41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" name="Group 42"/>
                <p:cNvGrpSpPr>
                  <a:grpSpLocks/>
                </p:cNvGrpSpPr>
                <p:nvPr/>
              </p:nvGrpSpPr>
              <p:grpSpPr bwMode="auto">
                <a:xfrm rot="-10605881">
                  <a:off x="5177" y="2732"/>
                  <a:ext cx="523" cy="340"/>
                  <a:chOff x="8558" y="1914"/>
                  <a:chExt cx="1984" cy="1740"/>
                </a:xfrm>
              </p:grpSpPr>
              <p:sp>
                <p:nvSpPr>
                  <p:cNvPr id="127" name="Arc 43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Arc 44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8" name="Group 45"/>
                <p:cNvGrpSpPr>
                  <a:grpSpLocks/>
                </p:cNvGrpSpPr>
                <p:nvPr/>
              </p:nvGrpSpPr>
              <p:grpSpPr bwMode="auto">
                <a:xfrm rot="-10605881">
                  <a:off x="5213" y="4021"/>
                  <a:ext cx="524" cy="339"/>
                  <a:chOff x="8558" y="1914"/>
                  <a:chExt cx="1984" cy="1740"/>
                </a:xfrm>
              </p:grpSpPr>
              <p:sp>
                <p:nvSpPr>
                  <p:cNvPr id="125" name="Arc 46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Arc 47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9" name="Group 48"/>
                <p:cNvGrpSpPr>
                  <a:grpSpLocks/>
                </p:cNvGrpSpPr>
                <p:nvPr/>
              </p:nvGrpSpPr>
              <p:grpSpPr bwMode="auto">
                <a:xfrm rot="-10605881">
                  <a:off x="5199" y="3695"/>
                  <a:ext cx="523" cy="340"/>
                  <a:chOff x="8558" y="1914"/>
                  <a:chExt cx="1984" cy="1740"/>
                </a:xfrm>
              </p:grpSpPr>
              <p:sp>
                <p:nvSpPr>
                  <p:cNvPr id="123" name="Arc 49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Arc 50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0" name="Group 51"/>
                <p:cNvGrpSpPr>
                  <a:grpSpLocks/>
                </p:cNvGrpSpPr>
                <p:nvPr/>
              </p:nvGrpSpPr>
              <p:grpSpPr bwMode="auto">
                <a:xfrm rot="-10605881">
                  <a:off x="5185" y="3368"/>
                  <a:ext cx="524" cy="339"/>
                  <a:chOff x="8558" y="1914"/>
                  <a:chExt cx="1984" cy="1740"/>
                </a:xfrm>
              </p:grpSpPr>
              <p:sp>
                <p:nvSpPr>
                  <p:cNvPr id="121" name="Arc 52"/>
                  <p:cNvSpPr>
                    <a:spLocks/>
                  </p:cNvSpPr>
                  <p:nvPr/>
                </p:nvSpPr>
                <p:spPr bwMode="auto">
                  <a:xfrm rot="5634366">
                    <a:off x="9059" y="2202"/>
                    <a:ext cx="1104" cy="180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6 w 21600"/>
                      <a:gd name="T3" fmla="*/ 150 h 21600"/>
                      <a:gd name="T4" fmla="*/ 0 w 21600"/>
                      <a:gd name="T5" fmla="*/ 15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" name="Arc 53"/>
                  <p:cNvSpPr>
                    <a:spLocks/>
                  </p:cNvSpPr>
                  <p:nvPr/>
                </p:nvSpPr>
                <p:spPr bwMode="auto">
                  <a:xfrm>
                    <a:off x="8558" y="1914"/>
                    <a:ext cx="1984" cy="72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82 w 21600"/>
                      <a:gd name="T3" fmla="*/ 24 h 21600"/>
                      <a:gd name="T4" fmla="*/ 0 w 21600"/>
                      <a:gd name="T5" fmla="*/ 2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0" name="Group 54"/>
              <p:cNvGrpSpPr>
                <a:grpSpLocks/>
              </p:cNvGrpSpPr>
              <p:nvPr/>
            </p:nvGrpSpPr>
            <p:grpSpPr bwMode="auto">
              <a:xfrm>
                <a:off x="5334" y="4314"/>
                <a:ext cx="0" cy="495"/>
                <a:chOff x="5334" y="4314"/>
                <a:chExt cx="0" cy="495"/>
              </a:xfrm>
            </p:grpSpPr>
            <p:sp>
              <p:nvSpPr>
                <p:cNvPr id="114" name="Line 55"/>
                <p:cNvSpPr>
                  <a:spLocks noChangeShapeType="1"/>
                </p:cNvSpPr>
                <p:nvPr/>
              </p:nvSpPr>
              <p:spPr bwMode="auto">
                <a:xfrm>
                  <a:off x="5334" y="4314"/>
                  <a:ext cx="0" cy="3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56"/>
                <p:cNvSpPr>
                  <a:spLocks noChangeShapeType="1"/>
                </p:cNvSpPr>
                <p:nvPr/>
              </p:nvSpPr>
              <p:spPr bwMode="auto">
                <a:xfrm>
                  <a:off x="5334" y="4449"/>
                  <a:ext cx="0" cy="3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1" name="Group 57"/>
              <p:cNvGrpSpPr>
                <a:grpSpLocks/>
              </p:cNvGrpSpPr>
              <p:nvPr/>
            </p:nvGrpSpPr>
            <p:grpSpPr bwMode="auto">
              <a:xfrm>
                <a:off x="5304" y="2559"/>
                <a:ext cx="0" cy="495"/>
                <a:chOff x="5334" y="4314"/>
                <a:chExt cx="0" cy="495"/>
              </a:xfrm>
            </p:grpSpPr>
            <p:sp>
              <p:nvSpPr>
                <p:cNvPr id="112" name="Line 58"/>
                <p:cNvSpPr>
                  <a:spLocks noChangeShapeType="1"/>
                </p:cNvSpPr>
                <p:nvPr/>
              </p:nvSpPr>
              <p:spPr bwMode="auto">
                <a:xfrm>
                  <a:off x="5334" y="4314"/>
                  <a:ext cx="0" cy="3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59"/>
                <p:cNvSpPr>
                  <a:spLocks noChangeShapeType="1"/>
                </p:cNvSpPr>
                <p:nvPr/>
              </p:nvSpPr>
              <p:spPr bwMode="auto">
                <a:xfrm>
                  <a:off x="5334" y="4449"/>
                  <a:ext cx="0" cy="36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7" name="Group 60"/>
            <p:cNvGrpSpPr>
              <a:grpSpLocks/>
            </p:cNvGrpSpPr>
            <p:nvPr/>
          </p:nvGrpSpPr>
          <p:grpSpPr bwMode="auto">
            <a:xfrm>
              <a:off x="3096" y="3876"/>
              <a:ext cx="379" cy="163"/>
              <a:chOff x="3096" y="3876"/>
              <a:chExt cx="379" cy="163"/>
            </a:xfrm>
          </p:grpSpPr>
          <p:sp>
            <p:nvSpPr>
              <p:cNvPr id="107" name="Line 61"/>
              <p:cNvSpPr>
                <a:spLocks noChangeShapeType="1"/>
              </p:cNvSpPr>
              <p:nvPr/>
            </p:nvSpPr>
            <p:spPr bwMode="auto">
              <a:xfrm>
                <a:off x="3203" y="3973"/>
                <a:ext cx="27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Text Box 62"/>
              <p:cNvSpPr txBox="1">
                <a:spLocks noChangeArrowheads="1"/>
              </p:cNvSpPr>
              <p:nvPr/>
            </p:nvSpPr>
            <p:spPr bwMode="auto">
              <a:xfrm>
                <a:off x="3096" y="3876"/>
                <a:ext cx="21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b="1">
                    <a:solidFill>
                      <a:srgbClr val="0000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b="1">
                    <a:solidFill>
                      <a:srgbClr val="0000FF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</a:t>
                </a:r>
                <a:endParaRPr lang="en-US" sz="2400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8" name="Group 63"/>
            <p:cNvGrpSpPr>
              <a:grpSpLocks/>
            </p:cNvGrpSpPr>
            <p:nvPr/>
          </p:nvGrpSpPr>
          <p:grpSpPr bwMode="auto">
            <a:xfrm>
              <a:off x="3089" y="3408"/>
              <a:ext cx="379" cy="163"/>
              <a:chOff x="3096" y="3876"/>
              <a:chExt cx="379" cy="163"/>
            </a:xfrm>
          </p:grpSpPr>
          <p:sp>
            <p:nvSpPr>
              <p:cNvPr id="105" name="Line 64"/>
              <p:cNvSpPr>
                <a:spLocks noChangeShapeType="1"/>
              </p:cNvSpPr>
              <p:nvPr/>
            </p:nvSpPr>
            <p:spPr bwMode="auto">
              <a:xfrm>
                <a:off x="3203" y="3973"/>
                <a:ext cx="27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Text Box 65"/>
              <p:cNvSpPr txBox="1">
                <a:spLocks noChangeArrowheads="1"/>
              </p:cNvSpPr>
              <p:nvPr/>
            </p:nvSpPr>
            <p:spPr bwMode="auto">
              <a:xfrm>
                <a:off x="3096" y="3876"/>
                <a:ext cx="21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b="1">
                    <a:solidFill>
                      <a:srgbClr val="0000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b="1">
                    <a:solidFill>
                      <a:srgbClr val="0000FF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</a:t>
                </a:r>
                <a:endParaRPr lang="en-US" sz="2400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9" name="Group 66"/>
            <p:cNvGrpSpPr>
              <a:grpSpLocks/>
            </p:cNvGrpSpPr>
            <p:nvPr/>
          </p:nvGrpSpPr>
          <p:grpSpPr bwMode="auto">
            <a:xfrm rot="10800000">
              <a:off x="3737" y="3437"/>
              <a:ext cx="379" cy="163"/>
              <a:chOff x="3096" y="3876"/>
              <a:chExt cx="379" cy="163"/>
            </a:xfrm>
          </p:grpSpPr>
          <p:sp>
            <p:nvSpPr>
              <p:cNvPr id="103" name="Line 67"/>
              <p:cNvSpPr>
                <a:spLocks noChangeShapeType="1"/>
              </p:cNvSpPr>
              <p:nvPr/>
            </p:nvSpPr>
            <p:spPr bwMode="auto">
              <a:xfrm>
                <a:off x="3203" y="3973"/>
                <a:ext cx="27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Text Box 68"/>
              <p:cNvSpPr txBox="1">
                <a:spLocks noChangeArrowheads="1"/>
              </p:cNvSpPr>
              <p:nvPr/>
            </p:nvSpPr>
            <p:spPr bwMode="auto">
              <a:xfrm>
                <a:off x="3096" y="3876"/>
                <a:ext cx="21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b="1">
                    <a:solidFill>
                      <a:srgbClr val="0000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b="1">
                    <a:solidFill>
                      <a:srgbClr val="0000FF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</a:t>
                </a:r>
                <a:endParaRPr lang="en-US" sz="2400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0" name="Group 69"/>
            <p:cNvGrpSpPr>
              <a:grpSpLocks/>
            </p:cNvGrpSpPr>
            <p:nvPr/>
          </p:nvGrpSpPr>
          <p:grpSpPr bwMode="auto">
            <a:xfrm rot="10800000">
              <a:off x="3720" y="3917"/>
              <a:ext cx="379" cy="163"/>
              <a:chOff x="3096" y="3876"/>
              <a:chExt cx="379" cy="163"/>
            </a:xfrm>
          </p:grpSpPr>
          <p:sp>
            <p:nvSpPr>
              <p:cNvPr id="101" name="Line 70"/>
              <p:cNvSpPr>
                <a:spLocks noChangeShapeType="1"/>
              </p:cNvSpPr>
              <p:nvPr/>
            </p:nvSpPr>
            <p:spPr bwMode="auto">
              <a:xfrm>
                <a:off x="3203" y="3973"/>
                <a:ext cx="27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Text Box 71"/>
              <p:cNvSpPr txBox="1">
                <a:spLocks noChangeArrowheads="1"/>
              </p:cNvSpPr>
              <p:nvPr/>
            </p:nvSpPr>
            <p:spPr bwMode="auto">
              <a:xfrm>
                <a:off x="3096" y="3876"/>
                <a:ext cx="21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b="1">
                    <a:solidFill>
                      <a:srgbClr val="0000FF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b="1">
                    <a:solidFill>
                      <a:srgbClr val="0000FF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</a:t>
                </a:r>
                <a:endParaRPr lang="en-US" sz="2400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52" name="Hình chữ nhật 2"/>
          <p:cNvSpPr>
            <a:spLocks noChangeArrowheads="1"/>
          </p:cNvSpPr>
          <p:nvPr/>
        </p:nvSpPr>
        <p:spPr bwMode="auto">
          <a:xfrm>
            <a:off x="3912874" y="5397657"/>
            <a:ext cx="15392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endParaRPr lang="vi-VN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Hình chữ nhật 3"/>
          <p:cNvSpPr>
            <a:spLocks noChangeArrowheads="1"/>
          </p:cNvSpPr>
          <p:nvPr/>
        </p:nvSpPr>
        <p:spPr bwMode="auto">
          <a:xfrm>
            <a:off x="8027674" y="5391307"/>
            <a:ext cx="16786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Cuộn thứ cấp</a:t>
            </a:r>
            <a:endParaRPr lang="vi-VN" sz="20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57BEE996-AC19-076B-3780-96CCB50FB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7" y="97630"/>
            <a:ext cx="1022478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TÁC DỤNG LÀM BIẾN ĐỔI HIỆU ĐIỆN THẾ CỦA MÁY BIẾN THẾ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67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00"/>
                            </p:stCondLst>
                            <p:childTnLst>
                              <p:par>
                                <p:cTn id="4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1" grpId="0"/>
      <p:bldP spid="92" grpId="0"/>
      <p:bldP spid="152" grpId="0"/>
      <p:bldP spid="1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descr="Medium wood"/>
          <p:cNvSpPr>
            <a:spLocks noChangeArrowheads="1"/>
          </p:cNvSpPr>
          <p:nvPr/>
        </p:nvSpPr>
        <p:spPr bwMode="auto">
          <a:xfrm>
            <a:off x="1754188" y="2178050"/>
            <a:ext cx="2665412" cy="4889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3386138" y="2406650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CCFF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2668588" y="2406650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25" name="Rectangle 5" descr="Brown marble"/>
          <p:cNvSpPr>
            <a:spLocks noChangeArrowheads="1"/>
          </p:cNvSpPr>
          <p:nvPr/>
        </p:nvSpPr>
        <p:spPr bwMode="auto">
          <a:xfrm>
            <a:off x="2170114" y="304800"/>
            <a:ext cx="1944687" cy="1752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100264" y="304800"/>
            <a:ext cx="1944687" cy="17526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182814" y="365125"/>
            <a:ext cx="1787525" cy="990600"/>
          </a:xfrm>
          <a:prstGeom prst="rect">
            <a:avLst/>
          </a:prstGeom>
          <a:solidFill>
            <a:schemeClr val="bg1">
              <a:alpha val="38039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2325688" y="466725"/>
            <a:ext cx="1511300" cy="15113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 rot="6420000">
            <a:off x="2282032" y="919957"/>
            <a:ext cx="35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9</a:t>
            </a:r>
            <a:endParaRPr lang="en-US"/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 rot="5400000">
            <a:off x="2270125" y="420688"/>
            <a:ext cx="1612900" cy="1612900"/>
          </a:xfrm>
          <a:prstGeom prst="ellipse">
            <a:avLst/>
          </a:prstGeom>
          <a:noFill/>
          <a:ln w="127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30731" name="Group 11"/>
          <p:cNvGrpSpPr>
            <a:grpSpLocks/>
          </p:cNvGrpSpPr>
          <p:nvPr/>
        </p:nvGrpSpPr>
        <p:grpSpPr bwMode="auto">
          <a:xfrm>
            <a:off x="2438401" y="430214"/>
            <a:ext cx="1279525" cy="839787"/>
            <a:chOff x="4163" y="2571"/>
            <a:chExt cx="806" cy="529"/>
          </a:xfrm>
        </p:grpSpPr>
        <p:sp>
          <p:nvSpPr>
            <p:cNvPr id="30881" name="Arc 12"/>
            <p:cNvSpPr>
              <a:spLocks/>
            </p:cNvSpPr>
            <p:nvPr/>
          </p:nvSpPr>
          <p:spPr bwMode="auto">
            <a:xfrm rot="6681726" flipH="1">
              <a:off x="4397" y="2586"/>
              <a:ext cx="392" cy="636"/>
            </a:xfrm>
            <a:custGeom>
              <a:avLst/>
              <a:gdLst>
                <a:gd name="T0" fmla="*/ 238 w 24253"/>
                <a:gd name="T1" fmla="*/ 0 h 39506"/>
                <a:gd name="T2" fmla="*/ 0 w 24253"/>
                <a:gd name="T3" fmla="*/ 633 h 39506"/>
                <a:gd name="T4" fmla="*/ 43 w 24253"/>
                <a:gd name="T5" fmla="*/ 288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882" name="Line 13"/>
            <p:cNvSpPr>
              <a:spLocks noChangeShapeType="1"/>
            </p:cNvSpPr>
            <p:nvPr/>
          </p:nvSpPr>
          <p:spPr bwMode="auto">
            <a:xfrm rot="10800000">
              <a:off x="4566" y="2709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3" name="Text Box 14"/>
            <p:cNvSpPr txBox="1">
              <a:spLocks noChangeArrowheads="1"/>
            </p:cNvSpPr>
            <p:nvPr/>
          </p:nvSpPr>
          <p:spPr bwMode="auto">
            <a:xfrm rot="-3000000">
              <a:off x="4140" y="2723"/>
              <a:ext cx="22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  <p:sp>
          <p:nvSpPr>
            <p:cNvPr id="30884" name="Text Box 15"/>
            <p:cNvSpPr txBox="1">
              <a:spLocks noChangeArrowheads="1"/>
            </p:cNvSpPr>
            <p:nvPr/>
          </p:nvSpPr>
          <p:spPr bwMode="auto">
            <a:xfrm rot="20100000">
              <a:off x="4241" y="2611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30885" name="Line 16"/>
            <p:cNvSpPr>
              <a:spLocks noChangeShapeType="1"/>
            </p:cNvSpPr>
            <p:nvPr/>
          </p:nvSpPr>
          <p:spPr bwMode="auto">
            <a:xfrm rot="300000">
              <a:off x="4598" y="270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6" name="Line 17"/>
            <p:cNvSpPr>
              <a:spLocks noChangeShapeType="1"/>
            </p:cNvSpPr>
            <p:nvPr/>
          </p:nvSpPr>
          <p:spPr bwMode="auto">
            <a:xfrm rot="600000">
              <a:off x="4627" y="27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7" name="Line 18"/>
            <p:cNvSpPr>
              <a:spLocks noChangeShapeType="1"/>
            </p:cNvSpPr>
            <p:nvPr/>
          </p:nvSpPr>
          <p:spPr bwMode="auto">
            <a:xfrm rot="900000">
              <a:off x="4656" y="2720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8" name="Line 19"/>
            <p:cNvSpPr>
              <a:spLocks noChangeShapeType="1"/>
            </p:cNvSpPr>
            <p:nvPr/>
          </p:nvSpPr>
          <p:spPr bwMode="auto">
            <a:xfrm rot="1200000">
              <a:off x="4684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9" name="Line 20"/>
            <p:cNvSpPr>
              <a:spLocks noChangeShapeType="1"/>
            </p:cNvSpPr>
            <p:nvPr/>
          </p:nvSpPr>
          <p:spPr bwMode="auto">
            <a:xfrm rot="1500000">
              <a:off x="4706" y="2741"/>
              <a:ext cx="0" cy="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0" name="Line 21"/>
            <p:cNvSpPr>
              <a:spLocks noChangeShapeType="1"/>
            </p:cNvSpPr>
            <p:nvPr/>
          </p:nvSpPr>
          <p:spPr bwMode="auto">
            <a:xfrm rot="1800000">
              <a:off x="4738" y="275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1" name="Line 22"/>
            <p:cNvSpPr>
              <a:spLocks noChangeShapeType="1"/>
            </p:cNvSpPr>
            <p:nvPr/>
          </p:nvSpPr>
          <p:spPr bwMode="auto">
            <a:xfrm rot="2100000">
              <a:off x="4760" y="2774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2" name="Line 23"/>
            <p:cNvSpPr>
              <a:spLocks noChangeShapeType="1"/>
            </p:cNvSpPr>
            <p:nvPr/>
          </p:nvSpPr>
          <p:spPr bwMode="auto">
            <a:xfrm rot="2400000">
              <a:off x="4785" y="279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3" name="Line 24"/>
            <p:cNvSpPr>
              <a:spLocks noChangeShapeType="1"/>
            </p:cNvSpPr>
            <p:nvPr/>
          </p:nvSpPr>
          <p:spPr bwMode="auto">
            <a:xfrm rot="2700000">
              <a:off x="4806" y="2814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4" name="Line 25"/>
            <p:cNvSpPr>
              <a:spLocks noChangeShapeType="1"/>
            </p:cNvSpPr>
            <p:nvPr/>
          </p:nvSpPr>
          <p:spPr bwMode="auto">
            <a:xfrm rot="3000000">
              <a:off x="4810" y="2828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5" name="Line 26"/>
            <p:cNvSpPr>
              <a:spLocks noChangeShapeType="1"/>
            </p:cNvSpPr>
            <p:nvPr/>
          </p:nvSpPr>
          <p:spPr bwMode="auto">
            <a:xfrm rot="7800000">
              <a:off x="4324" y="2826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6" name="Line 27"/>
            <p:cNvSpPr>
              <a:spLocks noChangeShapeType="1"/>
            </p:cNvSpPr>
            <p:nvPr/>
          </p:nvSpPr>
          <p:spPr bwMode="auto">
            <a:xfrm rot="-2700000">
              <a:off x="4323" y="281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7" name="Line 28"/>
            <p:cNvSpPr>
              <a:spLocks noChangeShapeType="1"/>
            </p:cNvSpPr>
            <p:nvPr/>
          </p:nvSpPr>
          <p:spPr bwMode="auto">
            <a:xfrm rot="-2400000">
              <a:off x="4344" y="2794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8" name="Line 29"/>
            <p:cNvSpPr>
              <a:spLocks noChangeShapeType="1"/>
            </p:cNvSpPr>
            <p:nvPr/>
          </p:nvSpPr>
          <p:spPr bwMode="auto">
            <a:xfrm rot="-2100000">
              <a:off x="4369" y="2776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9" name="Line 30"/>
            <p:cNvSpPr>
              <a:spLocks noChangeShapeType="1"/>
            </p:cNvSpPr>
            <p:nvPr/>
          </p:nvSpPr>
          <p:spPr bwMode="auto">
            <a:xfrm rot="-1800000">
              <a:off x="4392" y="275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0" name="Line 31"/>
            <p:cNvSpPr>
              <a:spLocks noChangeShapeType="1"/>
            </p:cNvSpPr>
            <p:nvPr/>
          </p:nvSpPr>
          <p:spPr bwMode="auto">
            <a:xfrm rot="-1500000">
              <a:off x="4431" y="274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1" name="Line 32"/>
            <p:cNvSpPr>
              <a:spLocks noChangeShapeType="1"/>
            </p:cNvSpPr>
            <p:nvPr/>
          </p:nvSpPr>
          <p:spPr bwMode="auto">
            <a:xfrm rot="-1200000">
              <a:off x="4448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2" name="Line 33"/>
            <p:cNvSpPr>
              <a:spLocks noChangeShapeType="1"/>
            </p:cNvSpPr>
            <p:nvPr/>
          </p:nvSpPr>
          <p:spPr bwMode="auto">
            <a:xfrm rot="-900000">
              <a:off x="4473" y="272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3" name="Line 34"/>
            <p:cNvSpPr>
              <a:spLocks noChangeShapeType="1"/>
            </p:cNvSpPr>
            <p:nvPr/>
          </p:nvSpPr>
          <p:spPr bwMode="auto">
            <a:xfrm rot="-600000">
              <a:off x="4503" y="2716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4" name="Line 35"/>
            <p:cNvSpPr>
              <a:spLocks noChangeShapeType="1"/>
            </p:cNvSpPr>
            <p:nvPr/>
          </p:nvSpPr>
          <p:spPr bwMode="auto">
            <a:xfrm rot="-300000">
              <a:off x="4534" y="271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5" name="Line 36"/>
            <p:cNvSpPr>
              <a:spLocks noChangeShapeType="1"/>
            </p:cNvSpPr>
            <p:nvPr/>
          </p:nvSpPr>
          <p:spPr bwMode="auto">
            <a:xfrm rot="6300000">
              <a:off x="4266" y="2946"/>
              <a:ext cx="0" cy="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6" name="Line 37"/>
            <p:cNvSpPr>
              <a:spLocks noChangeShapeType="1"/>
            </p:cNvSpPr>
            <p:nvPr/>
          </p:nvSpPr>
          <p:spPr bwMode="auto">
            <a:xfrm rot="-4200000">
              <a:off x="4248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7" name="Line 38"/>
            <p:cNvSpPr>
              <a:spLocks noChangeShapeType="1"/>
            </p:cNvSpPr>
            <p:nvPr/>
          </p:nvSpPr>
          <p:spPr bwMode="auto">
            <a:xfrm rot="-3900000">
              <a:off x="4258" y="291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8" name="Line 39"/>
            <p:cNvSpPr>
              <a:spLocks noChangeShapeType="1"/>
            </p:cNvSpPr>
            <p:nvPr/>
          </p:nvSpPr>
          <p:spPr bwMode="auto">
            <a:xfrm rot="-3600000">
              <a:off x="4273" y="2887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9" name="Line 40"/>
            <p:cNvSpPr>
              <a:spLocks noChangeShapeType="1"/>
            </p:cNvSpPr>
            <p:nvPr/>
          </p:nvSpPr>
          <p:spPr bwMode="auto">
            <a:xfrm rot="-3300000">
              <a:off x="4287" y="285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0" name="Line 41"/>
            <p:cNvSpPr>
              <a:spLocks noChangeShapeType="1"/>
            </p:cNvSpPr>
            <p:nvPr/>
          </p:nvSpPr>
          <p:spPr bwMode="auto">
            <a:xfrm rot="3300000">
              <a:off x="4840" y="286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1" name="Line 42"/>
            <p:cNvSpPr>
              <a:spLocks noChangeShapeType="1"/>
            </p:cNvSpPr>
            <p:nvPr/>
          </p:nvSpPr>
          <p:spPr bwMode="auto">
            <a:xfrm rot="3600000">
              <a:off x="4852" y="2883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2" name="Line 43"/>
            <p:cNvSpPr>
              <a:spLocks noChangeShapeType="1"/>
            </p:cNvSpPr>
            <p:nvPr/>
          </p:nvSpPr>
          <p:spPr bwMode="auto">
            <a:xfrm rot="3900000">
              <a:off x="4869" y="290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3" name="Line 44"/>
            <p:cNvSpPr>
              <a:spLocks noChangeShapeType="1"/>
            </p:cNvSpPr>
            <p:nvPr/>
          </p:nvSpPr>
          <p:spPr bwMode="auto">
            <a:xfrm rot="4200000">
              <a:off x="4880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4" name="Line 45"/>
            <p:cNvSpPr>
              <a:spLocks noChangeShapeType="1"/>
            </p:cNvSpPr>
            <p:nvPr/>
          </p:nvSpPr>
          <p:spPr bwMode="auto">
            <a:xfrm rot="4500000">
              <a:off x="4868" y="295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5" name="Text Box 46"/>
            <p:cNvSpPr txBox="1">
              <a:spLocks noChangeArrowheads="1"/>
            </p:cNvSpPr>
            <p:nvPr/>
          </p:nvSpPr>
          <p:spPr bwMode="auto">
            <a:xfrm>
              <a:off x="4413" y="2571"/>
              <a:ext cx="30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0</a:t>
              </a:r>
              <a:endParaRPr lang="en-US"/>
            </a:p>
          </p:txBody>
        </p:sp>
        <p:sp>
          <p:nvSpPr>
            <p:cNvPr id="30916" name="Text Box 47"/>
            <p:cNvSpPr txBox="1">
              <a:spLocks noChangeArrowheads="1"/>
            </p:cNvSpPr>
            <p:nvPr/>
          </p:nvSpPr>
          <p:spPr bwMode="auto">
            <a:xfrm rot="1500000">
              <a:off x="4596" y="2612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30917" name="Text Box 48"/>
            <p:cNvSpPr txBox="1">
              <a:spLocks noChangeArrowheads="1"/>
            </p:cNvSpPr>
            <p:nvPr/>
          </p:nvSpPr>
          <p:spPr bwMode="auto">
            <a:xfrm rot="3000000">
              <a:off x="4734" y="2721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</p:grpSp>
      <p:sp>
        <p:nvSpPr>
          <p:cNvPr id="30732" name="Text Box 49"/>
          <p:cNvSpPr txBox="1">
            <a:spLocks noChangeArrowheads="1"/>
          </p:cNvSpPr>
          <p:nvPr/>
        </p:nvSpPr>
        <p:spPr bwMode="auto">
          <a:xfrm rot="4500000">
            <a:off x="3475038" y="915988"/>
            <a:ext cx="474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6</a:t>
            </a:r>
            <a:endParaRPr lang="en-US"/>
          </a:p>
        </p:txBody>
      </p:sp>
      <p:sp>
        <p:nvSpPr>
          <p:cNvPr id="30733" name="Text Box 50"/>
          <p:cNvSpPr txBox="1">
            <a:spLocks noChangeArrowheads="1"/>
          </p:cNvSpPr>
          <p:nvPr/>
        </p:nvSpPr>
        <p:spPr bwMode="auto">
          <a:xfrm>
            <a:off x="2665413" y="863601"/>
            <a:ext cx="823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u="sng"/>
              <a:t>V</a:t>
            </a:r>
          </a:p>
        </p:txBody>
      </p:sp>
      <p:sp>
        <p:nvSpPr>
          <p:cNvPr id="30734" name="AutoShape 51"/>
          <p:cNvSpPr>
            <a:spLocks noChangeArrowheads="1"/>
          </p:cNvSpPr>
          <p:nvPr/>
        </p:nvSpPr>
        <p:spPr bwMode="auto">
          <a:xfrm rot="10800000">
            <a:off x="2447925" y="625476"/>
            <a:ext cx="1270000" cy="1190625"/>
          </a:xfrm>
          <a:custGeom>
            <a:avLst/>
            <a:gdLst>
              <a:gd name="T0" fmla="*/ 635000 w 21600"/>
              <a:gd name="T1" fmla="*/ 0 h 21600"/>
              <a:gd name="T2" fmla="*/ 266641 w 21600"/>
              <a:gd name="T3" fmla="*/ 555405 h 21600"/>
              <a:gd name="T4" fmla="*/ 635000 w 21600"/>
              <a:gd name="T5" fmla="*/ 495487 h 21600"/>
              <a:gd name="T6" fmla="*/ 1003359 w 21600"/>
              <a:gd name="T7" fmla="*/ 5554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45 w 21600"/>
              <a:gd name="T13" fmla="*/ 0 h 21600"/>
              <a:gd name="T14" fmla="*/ 21455 w 21600"/>
              <a:gd name="T15" fmla="*/ 110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000" y="10592"/>
                </a:moveTo>
                <a:cubicBezTo>
                  <a:pt x="9106" y="9678"/>
                  <a:pt x="9880" y="8988"/>
                  <a:pt x="10800" y="8989"/>
                </a:cubicBezTo>
                <a:cubicBezTo>
                  <a:pt x="11719" y="8989"/>
                  <a:pt x="12493" y="9678"/>
                  <a:pt x="12599" y="10592"/>
                </a:cubicBezTo>
                <a:lnTo>
                  <a:pt x="21528" y="9560"/>
                </a:lnTo>
                <a:cubicBezTo>
                  <a:pt x="20898" y="4111"/>
                  <a:pt x="16285" y="-1"/>
                  <a:pt x="10799" y="0"/>
                </a:cubicBezTo>
                <a:cubicBezTo>
                  <a:pt x="5314" y="0"/>
                  <a:pt x="701" y="4111"/>
                  <a:pt x="71" y="9560"/>
                </a:cubicBez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35" name="Text Box 52"/>
          <p:cNvSpPr txBox="1">
            <a:spLocks noChangeArrowheads="1"/>
          </p:cNvSpPr>
          <p:nvPr/>
        </p:nvSpPr>
        <p:spPr bwMode="auto">
          <a:xfrm>
            <a:off x="2343151" y="1158876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rgbClr val="0000FF"/>
                </a:solidFill>
              </a:rPr>
              <a:t>:6</a:t>
            </a:r>
            <a:r>
              <a:rPr lang="en-US" sz="800">
                <a:solidFill>
                  <a:srgbClr val="FF3300"/>
                </a:solidFill>
              </a:rPr>
              <a:t> V</a:t>
            </a:r>
            <a:endParaRPr lang="en-US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043239" y="647701"/>
            <a:ext cx="66675" cy="1171575"/>
            <a:chOff x="4560" y="2640"/>
            <a:chExt cx="42" cy="738"/>
          </a:xfrm>
        </p:grpSpPr>
        <p:sp>
          <p:nvSpPr>
            <p:cNvPr id="30879" name="Line 54"/>
            <p:cNvSpPr>
              <a:spLocks noChangeShapeType="1"/>
            </p:cNvSpPr>
            <p:nvPr/>
          </p:nvSpPr>
          <p:spPr bwMode="auto">
            <a:xfrm rot="5400000">
              <a:off x="4212" y="3009"/>
              <a:ext cx="73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0" name="Oval 55"/>
            <p:cNvSpPr>
              <a:spLocks noChangeArrowheads="1"/>
            </p:cNvSpPr>
            <p:nvPr/>
          </p:nvSpPr>
          <p:spPr bwMode="auto">
            <a:xfrm>
              <a:off x="4560" y="2986"/>
              <a:ext cx="42" cy="4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</p:grpSp>
      <p:sp>
        <p:nvSpPr>
          <p:cNvPr id="30737" name="Rectangle 56"/>
          <p:cNvSpPr>
            <a:spLocks noChangeArrowheads="1"/>
          </p:cNvSpPr>
          <p:nvPr/>
        </p:nvSpPr>
        <p:spPr bwMode="auto">
          <a:xfrm>
            <a:off x="2201864" y="1352551"/>
            <a:ext cx="1728787" cy="688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0738" name="Picture 57" descr="j03008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4" y="1408113"/>
            <a:ext cx="7207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9" name="Rectangle 58"/>
          <p:cNvSpPr>
            <a:spLocks noChangeArrowheads="1"/>
          </p:cNvSpPr>
          <p:nvPr/>
        </p:nvSpPr>
        <p:spPr bwMode="auto">
          <a:xfrm>
            <a:off x="2187575" y="368300"/>
            <a:ext cx="1778000" cy="990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30740" name="Rectangle 59"/>
          <p:cNvSpPr>
            <a:spLocks noChangeArrowheads="1"/>
          </p:cNvSpPr>
          <p:nvPr/>
        </p:nvSpPr>
        <p:spPr bwMode="auto">
          <a:xfrm>
            <a:off x="2100264" y="304800"/>
            <a:ext cx="1944687" cy="17526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41" name="AutoShape 60"/>
          <p:cNvSpPr>
            <a:spLocks noChangeArrowheads="1"/>
          </p:cNvSpPr>
          <p:nvPr/>
        </p:nvSpPr>
        <p:spPr bwMode="auto">
          <a:xfrm>
            <a:off x="3036889" y="1417639"/>
            <a:ext cx="79375" cy="79375"/>
          </a:xfrm>
          <a:custGeom>
            <a:avLst/>
            <a:gdLst>
              <a:gd name="T0" fmla="*/ 39688 w 21600"/>
              <a:gd name="T1" fmla="*/ 0 h 21600"/>
              <a:gd name="T2" fmla="*/ 11623 w 21600"/>
              <a:gd name="T3" fmla="*/ 11623 h 21600"/>
              <a:gd name="T4" fmla="*/ 0 w 21600"/>
              <a:gd name="T5" fmla="*/ 39688 h 21600"/>
              <a:gd name="T6" fmla="*/ 11623 w 21600"/>
              <a:gd name="T7" fmla="*/ 67752 h 21600"/>
              <a:gd name="T8" fmla="*/ 39688 w 21600"/>
              <a:gd name="T9" fmla="*/ 79375 h 21600"/>
              <a:gd name="T10" fmla="*/ 67752 w 21600"/>
              <a:gd name="T11" fmla="*/ 67752 h 21600"/>
              <a:gd name="T12" fmla="*/ 79375 w 21600"/>
              <a:gd name="T13" fmla="*/ 39688 h 21600"/>
              <a:gd name="T14" fmla="*/ 67752 w 21600"/>
              <a:gd name="T15" fmla="*/ 1162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647" y="13593"/>
                </a:moveTo>
                <a:cubicBezTo>
                  <a:pt x="17063" y="12720"/>
                  <a:pt x="17280" y="11766"/>
                  <a:pt x="17280" y="10800"/>
                </a:cubicBezTo>
                <a:cubicBezTo>
                  <a:pt x="17280" y="7221"/>
                  <a:pt x="14378" y="4320"/>
                  <a:pt x="10800" y="4320"/>
                </a:cubicBezTo>
                <a:cubicBezTo>
                  <a:pt x="9833" y="4319"/>
                  <a:pt x="8879" y="4536"/>
                  <a:pt x="8006" y="4952"/>
                </a:cubicBezTo>
                <a:close/>
                <a:moveTo>
                  <a:pt x="4952" y="8006"/>
                </a:moveTo>
                <a:cubicBezTo>
                  <a:pt x="4536" y="8879"/>
                  <a:pt x="4320" y="9833"/>
                  <a:pt x="4320" y="10799"/>
                </a:cubicBezTo>
                <a:cubicBezTo>
                  <a:pt x="4320" y="14378"/>
                  <a:pt x="7221" y="17280"/>
                  <a:pt x="10800" y="17280"/>
                </a:cubicBezTo>
                <a:cubicBezTo>
                  <a:pt x="11766" y="17280"/>
                  <a:pt x="12720" y="17063"/>
                  <a:pt x="13593" y="1664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30742" name="Group 61"/>
          <p:cNvGrpSpPr>
            <a:grpSpLocks/>
          </p:cNvGrpSpPr>
          <p:nvPr/>
        </p:nvGrpSpPr>
        <p:grpSpPr bwMode="auto">
          <a:xfrm>
            <a:off x="3008314" y="1393825"/>
            <a:ext cx="136525" cy="63500"/>
            <a:chOff x="2838" y="2415"/>
            <a:chExt cx="86" cy="40"/>
          </a:xfrm>
        </p:grpSpPr>
        <p:sp>
          <p:nvSpPr>
            <p:cNvPr id="30876" name="Arc 62"/>
            <p:cNvSpPr>
              <a:spLocks/>
            </p:cNvSpPr>
            <p:nvPr/>
          </p:nvSpPr>
          <p:spPr bwMode="auto">
            <a:xfrm flipV="1">
              <a:off x="2841" y="2415"/>
              <a:ext cx="80" cy="40"/>
            </a:xfrm>
            <a:custGeom>
              <a:avLst/>
              <a:gdLst>
                <a:gd name="T0" fmla="*/ 80 w 42223"/>
                <a:gd name="T1" fmla="*/ 6 h 21600"/>
                <a:gd name="T2" fmla="*/ 0 w 42223"/>
                <a:gd name="T3" fmla="*/ 10 h 21600"/>
                <a:gd name="T4" fmla="*/ 40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877" name="Freeform 63"/>
            <p:cNvSpPr>
              <a:spLocks/>
            </p:cNvSpPr>
            <p:nvPr/>
          </p:nvSpPr>
          <p:spPr bwMode="auto">
            <a:xfrm>
              <a:off x="2838" y="2438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878" name="Freeform 64"/>
            <p:cNvSpPr>
              <a:spLocks/>
            </p:cNvSpPr>
            <p:nvPr/>
          </p:nvSpPr>
          <p:spPr bwMode="auto">
            <a:xfrm>
              <a:off x="2912" y="2442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0743" name="Text Box 65"/>
          <p:cNvSpPr txBox="1">
            <a:spLocks noChangeArrowheads="1"/>
          </p:cNvSpPr>
          <p:nvPr/>
        </p:nvSpPr>
        <p:spPr bwMode="auto">
          <a:xfrm>
            <a:off x="2058989" y="1546226"/>
            <a:ext cx="1374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00" i="1">
                <a:solidFill>
                  <a:srgbClr val="0000FF"/>
                </a:solidFill>
                <a:latin typeface=".VnTimeH" panose="020B7200000000000000" pitchFamily="34" charset="0"/>
              </a:rPr>
              <a:t>Khoa vËt lÝ Tr­êng </a:t>
            </a:r>
            <a:r>
              <a:rPr lang="en-US" sz="500" i="1">
                <a:solidFill>
                  <a:srgbClr val="0000FF"/>
                </a:solidFill>
              </a:rPr>
              <a:t>§</a:t>
            </a:r>
            <a:r>
              <a:rPr lang="en-US" sz="500" i="1">
                <a:solidFill>
                  <a:srgbClr val="0000FF"/>
                </a:solidFill>
                <a:latin typeface=".VnTimeH" panose="020B7200000000000000" pitchFamily="34" charset="0"/>
              </a:rPr>
              <a:t>hsp Tn</a:t>
            </a:r>
          </a:p>
          <a:p>
            <a:pPr algn="ctr" eaLnBrk="1" hangingPunct="1"/>
            <a:r>
              <a:rPr lang="en-US" sz="500" i="1">
                <a:solidFill>
                  <a:srgbClr val="0000FF"/>
                </a:solidFill>
                <a:latin typeface=".VnTimeH" panose="020B7200000000000000" pitchFamily="34" charset="0"/>
              </a:rPr>
              <a:t>VËt lÝ kÜ thuËt</a:t>
            </a:r>
            <a:endParaRPr lang="en-US"/>
          </a:p>
        </p:txBody>
      </p:sp>
      <p:sp>
        <p:nvSpPr>
          <p:cNvPr id="30744" name="Text Box 66"/>
          <p:cNvSpPr txBox="1">
            <a:spLocks noChangeArrowheads="1"/>
          </p:cNvSpPr>
          <p:nvPr/>
        </p:nvSpPr>
        <p:spPr bwMode="auto">
          <a:xfrm>
            <a:off x="2227263" y="1352551"/>
            <a:ext cx="6477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800"/>
              <a:t>= 1 ┴</a:t>
            </a:r>
            <a:endParaRPr lang="en-US" sz="2000"/>
          </a:p>
        </p:txBody>
      </p:sp>
      <p:sp>
        <p:nvSpPr>
          <p:cNvPr id="30745" name="Oval 67"/>
          <p:cNvSpPr>
            <a:spLocks noChangeArrowheads="1"/>
          </p:cNvSpPr>
          <p:nvPr/>
        </p:nvSpPr>
        <p:spPr bwMode="auto">
          <a:xfrm>
            <a:off x="3043239" y="1196976"/>
            <a:ext cx="66675" cy="66675"/>
          </a:xfrm>
          <a:prstGeom prst="ellipse">
            <a:avLst/>
          </a:prstGeom>
          <a:solidFill>
            <a:srgbClr val="0000FF"/>
          </a:solidFill>
          <a:ln w="63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30746" name="Rectangle 68" descr="Medium wood"/>
          <p:cNvSpPr>
            <a:spLocks noChangeArrowheads="1"/>
          </p:cNvSpPr>
          <p:nvPr/>
        </p:nvSpPr>
        <p:spPr bwMode="auto">
          <a:xfrm>
            <a:off x="7773988" y="2025650"/>
            <a:ext cx="2665412" cy="4889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47" name="AutoShape 69"/>
          <p:cNvSpPr>
            <a:spLocks noChangeArrowheads="1"/>
          </p:cNvSpPr>
          <p:nvPr/>
        </p:nvSpPr>
        <p:spPr bwMode="auto">
          <a:xfrm>
            <a:off x="9369425" y="2119313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CCFF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48" name="AutoShape 70"/>
          <p:cNvSpPr>
            <a:spLocks noChangeArrowheads="1"/>
          </p:cNvSpPr>
          <p:nvPr/>
        </p:nvSpPr>
        <p:spPr bwMode="auto">
          <a:xfrm>
            <a:off x="8651875" y="2119313"/>
            <a:ext cx="184150" cy="184150"/>
          </a:xfrm>
          <a:custGeom>
            <a:avLst/>
            <a:gdLst>
              <a:gd name="T0" fmla="*/ 92075 w 21600"/>
              <a:gd name="T1" fmla="*/ 0 h 21600"/>
              <a:gd name="T2" fmla="*/ 26966 w 21600"/>
              <a:gd name="T3" fmla="*/ 26966 h 21600"/>
              <a:gd name="T4" fmla="*/ 0 w 21600"/>
              <a:gd name="T5" fmla="*/ 92075 h 21600"/>
              <a:gd name="T6" fmla="*/ 26966 w 21600"/>
              <a:gd name="T7" fmla="*/ 157184 h 21600"/>
              <a:gd name="T8" fmla="*/ 92075 w 21600"/>
              <a:gd name="T9" fmla="*/ 184150 h 21600"/>
              <a:gd name="T10" fmla="*/ 157184 w 21600"/>
              <a:gd name="T11" fmla="*/ 157184 h 21600"/>
              <a:gd name="T12" fmla="*/ 184150 w 21600"/>
              <a:gd name="T13" fmla="*/ 92075 h 21600"/>
              <a:gd name="T14" fmla="*/ 157184 w 21600"/>
              <a:gd name="T15" fmla="*/ 269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49" name="Rectangle 71" descr="Brown marble"/>
          <p:cNvSpPr>
            <a:spLocks noChangeArrowheads="1"/>
          </p:cNvSpPr>
          <p:nvPr/>
        </p:nvSpPr>
        <p:spPr bwMode="auto">
          <a:xfrm>
            <a:off x="8159750" y="152400"/>
            <a:ext cx="1944688" cy="1752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0" name="Rectangle 72"/>
          <p:cNvSpPr>
            <a:spLocks noChangeArrowheads="1"/>
          </p:cNvSpPr>
          <p:nvPr/>
        </p:nvSpPr>
        <p:spPr bwMode="auto">
          <a:xfrm>
            <a:off x="8196264" y="152400"/>
            <a:ext cx="1944687" cy="17526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1" name="Rectangle 73"/>
          <p:cNvSpPr>
            <a:spLocks noChangeArrowheads="1"/>
          </p:cNvSpPr>
          <p:nvPr/>
        </p:nvSpPr>
        <p:spPr bwMode="auto">
          <a:xfrm>
            <a:off x="8278814" y="212725"/>
            <a:ext cx="1787525" cy="990600"/>
          </a:xfrm>
          <a:prstGeom prst="rect">
            <a:avLst/>
          </a:prstGeom>
          <a:solidFill>
            <a:schemeClr val="bg1">
              <a:alpha val="38039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2" name="Oval 74"/>
          <p:cNvSpPr>
            <a:spLocks noChangeArrowheads="1"/>
          </p:cNvSpPr>
          <p:nvPr/>
        </p:nvSpPr>
        <p:spPr bwMode="auto">
          <a:xfrm>
            <a:off x="8421688" y="314325"/>
            <a:ext cx="1511300" cy="15113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3" name="Text Box 75"/>
          <p:cNvSpPr txBox="1">
            <a:spLocks noChangeArrowheads="1"/>
          </p:cNvSpPr>
          <p:nvPr/>
        </p:nvSpPr>
        <p:spPr bwMode="auto">
          <a:xfrm rot="6420000">
            <a:off x="8378032" y="767557"/>
            <a:ext cx="35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9</a:t>
            </a:r>
            <a:endParaRPr lang="en-US"/>
          </a:p>
        </p:txBody>
      </p:sp>
      <p:sp>
        <p:nvSpPr>
          <p:cNvPr id="30754" name="Oval 76"/>
          <p:cNvSpPr>
            <a:spLocks noChangeArrowheads="1"/>
          </p:cNvSpPr>
          <p:nvPr/>
        </p:nvSpPr>
        <p:spPr bwMode="auto">
          <a:xfrm rot="5400000">
            <a:off x="8366125" y="268288"/>
            <a:ext cx="1612900" cy="1612900"/>
          </a:xfrm>
          <a:prstGeom prst="ellipse">
            <a:avLst/>
          </a:prstGeom>
          <a:noFill/>
          <a:ln w="127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30755" name="Group 77"/>
          <p:cNvGrpSpPr>
            <a:grpSpLocks/>
          </p:cNvGrpSpPr>
          <p:nvPr/>
        </p:nvGrpSpPr>
        <p:grpSpPr bwMode="auto">
          <a:xfrm>
            <a:off x="8534401" y="277814"/>
            <a:ext cx="1279525" cy="839787"/>
            <a:chOff x="4163" y="2571"/>
            <a:chExt cx="806" cy="529"/>
          </a:xfrm>
        </p:grpSpPr>
        <p:sp>
          <p:nvSpPr>
            <p:cNvPr id="30839" name="Arc 78"/>
            <p:cNvSpPr>
              <a:spLocks/>
            </p:cNvSpPr>
            <p:nvPr/>
          </p:nvSpPr>
          <p:spPr bwMode="auto">
            <a:xfrm rot="6681726" flipH="1">
              <a:off x="4397" y="2586"/>
              <a:ext cx="392" cy="636"/>
            </a:xfrm>
            <a:custGeom>
              <a:avLst/>
              <a:gdLst>
                <a:gd name="T0" fmla="*/ 238 w 24253"/>
                <a:gd name="T1" fmla="*/ 0 h 39506"/>
                <a:gd name="T2" fmla="*/ 0 w 24253"/>
                <a:gd name="T3" fmla="*/ 633 h 39506"/>
                <a:gd name="T4" fmla="*/ 43 w 24253"/>
                <a:gd name="T5" fmla="*/ 288 h 39506"/>
                <a:gd name="T6" fmla="*/ 0 60000 65536"/>
                <a:gd name="T7" fmla="*/ 0 60000 65536"/>
                <a:gd name="T8" fmla="*/ 0 60000 65536"/>
                <a:gd name="T9" fmla="*/ 0 w 24253"/>
                <a:gd name="T10" fmla="*/ 0 h 39506"/>
                <a:gd name="T11" fmla="*/ 24253 w 24253"/>
                <a:gd name="T12" fmla="*/ 39506 h 39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840" name="Line 79"/>
            <p:cNvSpPr>
              <a:spLocks noChangeShapeType="1"/>
            </p:cNvSpPr>
            <p:nvPr/>
          </p:nvSpPr>
          <p:spPr bwMode="auto">
            <a:xfrm rot="10800000">
              <a:off x="4566" y="2709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1" name="Text Box 80"/>
            <p:cNvSpPr txBox="1">
              <a:spLocks noChangeArrowheads="1"/>
            </p:cNvSpPr>
            <p:nvPr/>
          </p:nvSpPr>
          <p:spPr bwMode="auto">
            <a:xfrm rot="-3000000">
              <a:off x="4140" y="2723"/>
              <a:ext cx="22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  <p:sp>
          <p:nvSpPr>
            <p:cNvPr id="30842" name="Text Box 81"/>
            <p:cNvSpPr txBox="1">
              <a:spLocks noChangeArrowheads="1"/>
            </p:cNvSpPr>
            <p:nvPr/>
          </p:nvSpPr>
          <p:spPr bwMode="auto">
            <a:xfrm rot="20100000">
              <a:off x="4241" y="2611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30843" name="Line 82"/>
            <p:cNvSpPr>
              <a:spLocks noChangeShapeType="1"/>
            </p:cNvSpPr>
            <p:nvPr/>
          </p:nvSpPr>
          <p:spPr bwMode="auto">
            <a:xfrm rot="300000">
              <a:off x="4598" y="270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4" name="Line 83"/>
            <p:cNvSpPr>
              <a:spLocks noChangeShapeType="1"/>
            </p:cNvSpPr>
            <p:nvPr/>
          </p:nvSpPr>
          <p:spPr bwMode="auto">
            <a:xfrm rot="600000">
              <a:off x="4627" y="27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5" name="Line 84"/>
            <p:cNvSpPr>
              <a:spLocks noChangeShapeType="1"/>
            </p:cNvSpPr>
            <p:nvPr/>
          </p:nvSpPr>
          <p:spPr bwMode="auto">
            <a:xfrm rot="900000">
              <a:off x="4656" y="2720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6" name="Line 85"/>
            <p:cNvSpPr>
              <a:spLocks noChangeShapeType="1"/>
            </p:cNvSpPr>
            <p:nvPr/>
          </p:nvSpPr>
          <p:spPr bwMode="auto">
            <a:xfrm rot="1200000">
              <a:off x="4684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7" name="Line 86"/>
            <p:cNvSpPr>
              <a:spLocks noChangeShapeType="1"/>
            </p:cNvSpPr>
            <p:nvPr/>
          </p:nvSpPr>
          <p:spPr bwMode="auto">
            <a:xfrm rot="1500000">
              <a:off x="4706" y="2741"/>
              <a:ext cx="0" cy="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8" name="Line 87"/>
            <p:cNvSpPr>
              <a:spLocks noChangeShapeType="1"/>
            </p:cNvSpPr>
            <p:nvPr/>
          </p:nvSpPr>
          <p:spPr bwMode="auto">
            <a:xfrm rot="1800000">
              <a:off x="4738" y="275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9" name="Line 88"/>
            <p:cNvSpPr>
              <a:spLocks noChangeShapeType="1"/>
            </p:cNvSpPr>
            <p:nvPr/>
          </p:nvSpPr>
          <p:spPr bwMode="auto">
            <a:xfrm rot="2100000">
              <a:off x="4760" y="2774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0" name="Line 89"/>
            <p:cNvSpPr>
              <a:spLocks noChangeShapeType="1"/>
            </p:cNvSpPr>
            <p:nvPr/>
          </p:nvSpPr>
          <p:spPr bwMode="auto">
            <a:xfrm rot="2400000">
              <a:off x="4785" y="279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1" name="Line 90"/>
            <p:cNvSpPr>
              <a:spLocks noChangeShapeType="1"/>
            </p:cNvSpPr>
            <p:nvPr/>
          </p:nvSpPr>
          <p:spPr bwMode="auto">
            <a:xfrm rot="2700000">
              <a:off x="4806" y="2814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2" name="Line 91"/>
            <p:cNvSpPr>
              <a:spLocks noChangeShapeType="1"/>
            </p:cNvSpPr>
            <p:nvPr/>
          </p:nvSpPr>
          <p:spPr bwMode="auto">
            <a:xfrm rot="3000000">
              <a:off x="4810" y="2828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3" name="Line 92"/>
            <p:cNvSpPr>
              <a:spLocks noChangeShapeType="1"/>
            </p:cNvSpPr>
            <p:nvPr/>
          </p:nvSpPr>
          <p:spPr bwMode="auto">
            <a:xfrm rot="7800000">
              <a:off x="4324" y="2826"/>
              <a:ext cx="0" cy="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4" name="Line 93"/>
            <p:cNvSpPr>
              <a:spLocks noChangeShapeType="1"/>
            </p:cNvSpPr>
            <p:nvPr/>
          </p:nvSpPr>
          <p:spPr bwMode="auto">
            <a:xfrm rot="-2700000">
              <a:off x="4323" y="281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5" name="Line 94"/>
            <p:cNvSpPr>
              <a:spLocks noChangeShapeType="1"/>
            </p:cNvSpPr>
            <p:nvPr/>
          </p:nvSpPr>
          <p:spPr bwMode="auto">
            <a:xfrm rot="-2400000">
              <a:off x="4344" y="2794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6" name="Line 95"/>
            <p:cNvSpPr>
              <a:spLocks noChangeShapeType="1"/>
            </p:cNvSpPr>
            <p:nvPr/>
          </p:nvSpPr>
          <p:spPr bwMode="auto">
            <a:xfrm rot="-2100000">
              <a:off x="4369" y="2776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7" name="Line 96"/>
            <p:cNvSpPr>
              <a:spLocks noChangeShapeType="1"/>
            </p:cNvSpPr>
            <p:nvPr/>
          </p:nvSpPr>
          <p:spPr bwMode="auto">
            <a:xfrm rot="-1800000">
              <a:off x="4392" y="275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8" name="Line 97"/>
            <p:cNvSpPr>
              <a:spLocks noChangeShapeType="1"/>
            </p:cNvSpPr>
            <p:nvPr/>
          </p:nvSpPr>
          <p:spPr bwMode="auto">
            <a:xfrm rot="-1500000">
              <a:off x="4431" y="274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9" name="Line 98"/>
            <p:cNvSpPr>
              <a:spLocks noChangeShapeType="1"/>
            </p:cNvSpPr>
            <p:nvPr/>
          </p:nvSpPr>
          <p:spPr bwMode="auto">
            <a:xfrm rot="-1200000">
              <a:off x="4448" y="2730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0" name="Line 99"/>
            <p:cNvSpPr>
              <a:spLocks noChangeShapeType="1"/>
            </p:cNvSpPr>
            <p:nvPr/>
          </p:nvSpPr>
          <p:spPr bwMode="auto">
            <a:xfrm rot="-900000">
              <a:off x="4473" y="2723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1" name="Line 100"/>
            <p:cNvSpPr>
              <a:spLocks noChangeShapeType="1"/>
            </p:cNvSpPr>
            <p:nvPr/>
          </p:nvSpPr>
          <p:spPr bwMode="auto">
            <a:xfrm rot="-600000">
              <a:off x="4503" y="2716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2" name="Line 101"/>
            <p:cNvSpPr>
              <a:spLocks noChangeShapeType="1"/>
            </p:cNvSpPr>
            <p:nvPr/>
          </p:nvSpPr>
          <p:spPr bwMode="auto">
            <a:xfrm rot="-300000">
              <a:off x="4534" y="271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3" name="Line 102"/>
            <p:cNvSpPr>
              <a:spLocks noChangeShapeType="1"/>
            </p:cNvSpPr>
            <p:nvPr/>
          </p:nvSpPr>
          <p:spPr bwMode="auto">
            <a:xfrm rot="6300000">
              <a:off x="4266" y="2946"/>
              <a:ext cx="0" cy="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4" name="Line 103"/>
            <p:cNvSpPr>
              <a:spLocks noChangeShapeType="1"/>
            </p:cNvSpPr>
            <p:nvPr/>
          </p:nvSpPr>
          <p:spPr bwMode="auto">
            <a:xfrm rot="-4200000">
              <a:off x="4248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5" name="Line 104"/>
            <p:cNvSpPr>
              <a:spLocks noChangeShapeType="1"/>
            </p:cNvSpPr>
            <p:nvPr/>
          </p:nvSpPr>
          <p:spPr bwMode="auto">
            <a:xfrm rot="-3900000">
              <a:off x="4258" y="2912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6" name="Line 105"/>
            <p:cNvSpPr>
              <a:spLocks noChangeShapeType="1"/>
            </p:cNvSpPr>
            <p:nvPr/>
          </p:nvSpPr>
          <p:spPr bwMode="auto">
            <a:xfrm rot="-3600000">
              <a:off x="4273" y="2887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7" name="Line 106"/>
            <p:cNvSpPr>
              <a:spLocks noChangeShapeType="1"/>
            </p:cNvSpPr>
            <p:nvPr/>
          </p:nvSpPr>
          <p:spPr bwMode="auto">
            <a:xfrm rot="-3300000">
              <a:off x="4287" y="285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8" name="Line 107"/>
            <p:cNvSpPr>
              <a:spLocks noChangeShapeType="1"/>
            </p:cNvSpPr>
            <p:nvPr/>
          </p:nvSpPr>
          <p:spPr bwMode="auto">
            <a:xfrm rot="3300000">
              <a:off x="4840" y="2861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9" name="Line 108"/>
            <p:cNvSpPr>
              <a:spLocks noChangeShapeType="1"/>
            </p:cNvSpPr>
            <p:nvPr/>
          </p:nvSpPr>
          <p:spPr bwMode="auto">
            <a:xfrm rot="3600000">
              <a:off x="4852" y="2883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0" name="Line 109"/>
            <p:cNvSpPr>
              <a:spLocks noChangeShapeType="1"/>
            </p:cNvSpPr>
            <p:nvPr/>
          </p:nvSpPr>
          <p:spPr bwMode="auto">
            <a:xfrm rot="3900000">
              <a:off x="4869" y="2909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1" name="Line 110"/>
            <p:cNvSpPr>
              <a:spLocks noChangeShapeType="1"/>
            </p:cNvSpPr>
            <p:nvPr/>
          </p:nvSpPr>
          <p:spPr bwMode="auto">
            <a:xfrm rot="4200000">
              <a:off x="4880" y="2938"/>
              <a:ext cx="0" cy="37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2" name="Line 111"/>
            <p:cNvSpPr>
              <a:spLocks noChangeShapeType="1"/>
            </p:cNvSpPr>
            <p:nvPr/>
          </p:nvSpPr>
          <p:spPr bwMode="auto">
            <a:xfrm rot="4500000">
              <a:off x="4868" y="2950"/>
              <a:ext cx="0" cy="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3" name="Text Box 112"/>
            <p:cNvSpPr txBox="1">
              <a:spLocks noChangeArrowheads="1"/>
            </p:cNvSpPr>
            <p:nvPr/>
          </p:nvSpPr>
          <p:spPr bwMode="auto">
            <a:xfrm>
              <a:off x="4413" y="2571"/>
              <a:ext cx="30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0</a:t>
              </a:r>
              <a:endParaRPr lang="en-US"/>
            </a:p>
          </p:txBody>
        </p:sp>
        <p:sp>
          <p:nvSpPr>
            <p:cNvPr id="30874" name="Text Box 113"/>
            <p:cNvSpPr txBox="1">
              <a:spLocks noChangeArrowheads="1"/>
            </p:cNvSpPr>
            <p:nvPr/>
          </p:nvSpPr>
          <p:spPr bwMode="auto">
            <a:xfrm rot="1500000">
              <a:off x="4596" y="2612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2</a:t>
              </a:r>
              <a:endParaRPr lang="en-US"/>
            </a:p>
          </p:txBody>
        </p:sp>
        <p:sp>
          <p:nvSpPr>
            <p:cNvPr id="30875" name="Text Box 114"/>
            <p:cNvSpPr txBox="1">
              <a:spLocks noChangeArrowheads="1"/>
            </p:cNvSpPr>
            <p:nvPr/>
          </p:nvSpPr>
          <p:spPr bwMode="auto">
            <a:xfrm rot="3000000">
              <a:off x="4734" y="2721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FF"/>
                  </a:solidFill>
                  <a:latin typeface=".VnTime" panose="020B7200000000000000" pitchFamily="34" charset="0"/>
                </a:rPr>
                <a:t>4</a:t>
              </a:r>
              <a:endParaRPr lang="en-US"/>
            </a:p>
          </p:txBody>
        </p:sp>
      </p:grpSp>
      <p:sp>
        <p:nvSpPr>
          <p:cNvPr id="30756" name="Text Box 115"/>
          <p:cNvSpPr txBox="1">
            <a:spLocks noChangeArrowheads="1"/>
          </p:cNvSpPr>
          <p:nvPr/>
        </p:nvSpPr>
        <p:spPr bwMode="auto">
          <a:xfrm rot="4500000">
            <a:off x="9571038" y="763588"/>
            <a:ext cx="474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0000FF"/>
                </a:solidFill>
                <a:latin typeface=".VnTime" panose="020B7200000000000000" pitchFamily="34" charset="0"/>
              </a:rPr>
              <a:t>6</a:t>
            </a:r>
            <a:endParaRPr lang="en-US"/>
          </a:p>
        </p:txBody>
      </p:sp>
      <p:sp>
        <p:nvSpPr>
          <p:cNvPr id="30757" name="Text Box 116"/>
          <p:cNvSpPr txBox="1">
            <a:spLocks noChangeArrowheads="1"/>
          </p:cNvSpPr>
          <p:nvPr/>
        </p:nvSpPr>
        <p:spPr bwMode="auto">
          <a:xfrm>
            <a:off x="8761413" y="711201"/>
            <a:ext cx="823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u="sng"/>
              <a:t>V</a:t>
            </a:r>
          </a:p>
        </p:txBody>
      </p:sp>
      <p:sp>
        <p:nvSpPr>
          <p:cNvPr id="30758" name="AutoShape 117"/>
          <p:cNvSpPr>
            <a:spLocks noChangeArrowheads="1"/>
          </p:cNvSpPr>
          <p:nvPr/>
        </p:nvSpPr>
        <p:spPr bwMode="auto">
          <a:xfrm rot="10800000">
            <a:off x="8543925" y="473076"/>
            <a:ext cx="1270000" cy="1190625"/>
          </a:xfrm>
          <a:custGeom>
            <a:avLst/>
            <a:gdLst>
              <a:gd name="T0" fmla="*/ 635000 w 21600"/>
              <a:gd name="T1" fmla="*/ 0 h 21600"/>
              <a:gd name="T2" fmla="*/ 266641 w 21600"/>
              <a:gd name="T3" fmla="*/ 555405 h 21600"/>
              <a:gd name="T4" fmla="*/ 635000 w 21600"/>
              <a:gd name="T5" fmla="*/ 495487 h 21600"/>
              <a:gd name="T6" fmla="*/ 1003359 w 21600"/>
              <a:gd name="T7" fmla="*/ 5554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145 w 21600"/>
              <a:gd name="T13" fmla="*/ 0 h 21600"/>
              <a:gd name="T14" fmla="*/ 21455 w 21600"/>
              <a:gd name="T15" fmla="*/ 1109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000" y="10592"/>
                </a:moveTo>
                <a:cubicBezTo>
                  <a:pt x="9106" y="9678"/>
                  <a:pt x="9880" y="8988"/>
                  <a:pt x="10800" y="8989"/>
                </a:cubicBezTo>
                <a:cubicBezTo>
                  <a:pt x="11719" y="8989"/>
                  <a:pt x="12493" y="9678"/>
                  <a:pt x="12599" y="10592"/>
                </a:cubicBezTo>
                <a:lnTo>
                  <a:pt x="21528" y="9560"/>
                </a:lnTo>
                <a:cubicBezTo>
                  <a:pt x="20898" y="4111"/>
                  <a:pt x="16285" y="-1"/>
                  <a:pt x="10799" y="0"/>
                </a:cubicBezTo>
                <a:cubicBezTo>
                  <a:pt x="5314" y="0"/>
                  <a:pt x="701" y="4111"/>
                  <a:pt x="71" y="9560"/>
                </a:cubicBez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9" name="Text Box 118"/>
          <p:cNvSpPr txBox="1">
            <a:spLocks noChangeArrowheads="1"/>
          </p:cNvSpPr>
          <p:nvPr/>
        </p:nvSpPr>
        <p:spPr bwMode="auto">
          <a:xfrm>
            <a:off x="8439151" y="1006476"/>
            <a:ext cx="608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rgbClr val="0000FF"/>
                </a:solidFill>
              </a:rPr>
              <a:t>:6</a:t>
            </a:r>
            <a:r>
              <a:rPr lang="en-US" sz="800">
                <a:solidFill>
                  <a:srgbClr val="FF3300"/>
                </a:solidFill>
              </a:rPr>
              <a:t> V</a:t>
            </a:r>
            <a:endParaRPr lang="en-US"/>
          </a:p>
        </p:txBody>
      </p:sp>
      <p:grpSp>
        <p:nvGrpSpPr>
          <p:cNvPr id="30760" name="Group 119"/>
          <p:cNvGrpSpPr>
            <a:grpSpLocks/>
          </p:cNvGrpSpPr>
          <p:nvPr/>
        </p:nvGrpSpPr>
        <p:grpSpPr bwMode="auto">
          <a:xfrm>
            <a:off x="9139239" y="495301"/>
            <a:ext cx="66675" cy="1171575"/>
            <a:chOff x="4560" y="2640"/>
            <a:chExt cx="42" cy="738"/>
          </a:xfrm>
        </p:grpSpPr>
        <p:sp>
          <p:nvSpPr>
            <p:cNvPr id="30837" name="Line 120"/>
            <p:cNvSpPr>
              <a:spLocks noChangeShapeType="1"/>
            </p:cNvSpPr>
            <p:nvPr/>
          </p:nvSpPr>
          <p:spPr bwMode="auto">
            <a:xfrm rot="5400000">
              <a:off x="4212" y="3009"/>
              <a:ext cx="73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stealth" w="sm" len="lg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8" name="Oval 121"/>
            <p:cNvSpPr>
              <a:spLocks noChangeArrowheads="1"/>
            </p:cNvSpPr>
            <p:nvPr/>
          </p:nvSpPr>
          <p:spPr bwMode="auto">
            <a:xfrm>
              <a:off x="4560" y="2986"/>
              <a:ext cx="42" cy="4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</p:grpSp>
      <p:sp>
        <p:nvSpPr>
          <p:cNvPr id="30761" name="Rectangle 122"/>
          <p:cNvSpPr>
            <a:spLocks noChangeArrowheads="1"/>
          </p:cNvSpPr>
          <p:nvPr/>
        </p:nvSpPr>
        <p:spPr bwMode="auto">
          <a:xfrm>
            <a:off x="8297864" y="1200151"/>
            <a:ext cx="1728787" cy="688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0762" name="Picture 123" descr="j03008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4" y="1255713"/>
            <a:ext cx="7207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3" name="Rectangle 124"/>
          <p:cNvSpPr>
            <a:spLocks noChangeArrowheads="1"/>
          </p:cNvSpPr>
          <p:nvPr/>
        </p:nvSpPr>
        <p:spPr bwMode="auto">
          <a:xfrm>
            <a:off x="8283575" y="215900"/>
            <a:ext cx="1778000" cy="990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30764" name="Rectangle 125"/>
          <p:cNvSpPr>
            <a:spLocks noChangeArrowheads="1"/>
          </p:cNvSpPr>
          <p:nvPr/>
        </p:nvSpPr>
        <p:spPr bwMode="auto">
          <a:xfrm>
            <a:off x="8196264" y="152400"/>
            <a:ext cx="1944687" cy="1752600"/>
          </a:xfrm>
          <a:prstGeom prst="rect">
            <a:avLst/>
          </a:prstGeom>
          <a:noFill/>
          <a:ln w="57150" cmpd="thickThin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65" name="AutoShape 126"/>
          <p:cNvSpPr>
            <a:spLocks noChangeArrowheads="1"/>
          </p:cNvSpPr>
          <p:nvPr/>
        </p:nvSpPr>
        <p:spPr bwMode="auto">
          <a:xfrm>
            <a:off x="9132889" y="1265239"/>
            <a:ext cx="79375" cy="79375"/>
          </a:xfrm>
          <a:custGeom>
            <a:avLst/>
            <a:gdLst>
              <a:gd name="T0" fmla="*/ 39688 w 21600"/>
              <a:gd name="T1" fmla="*/ 0 h 21600"/>
              <a:gd name="T2" fmla="*/ 11623 w 21600"/>
              <a:gd name="T3" fmla="*/ 11623 h 21600"/>
              <a:gd name="T4" fmla="*/ 0 w 21600"/>
              <a:gd name="T5" fmla="*/ 39688 h 21600"/>
              <a:gd name="T6" fmla="*/ 11623 w 21600"/>
              <a:gd name="T7" fmla="*/ 67752 h 21600"/>
              <a:gd name="T8" fmla="*/ 39688 w 21600"/>
              <a:gd name="T9" fmla="*/ 79375 h 21600"/>
              <a:gd name="T10" fmla="*/ 67752 w 21600"/>
              <a:gd name="T11" fmla="*/ 67752 h 21600"/>
              <a:gd name="T12" fmla="*/ 79375 w 21600"/>
              <a:gd name="T13" fmla="*/ 39688 h 21600"/>
              <a:gd name="T14" fmla="*/ 67752 w 21600"/>
              <a:gd name="T15" fmla="*/ 1162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647" y="13593"/>
                </a:moveTo>
                <a:cubicBezTo>
                  <a:pt x="17063" y="12720"/>
                  <a:pt x="17280" y="11766"/>
                  <a:pt x="17280" y="10800"/>
                </a:cubicBezTo>
                <a:cubicBezTo>
                  <a:pt x="17280" y="7221"/>
                  <a:pt x="14378" y="4320"/>
                  <a:pt x="10800" y="4320"/>
                </a:cubicBezTo>
                <a:cubicBezTo>
                  <a:pt x="9833" y="4319"/>
                  <a:pt x="8879" y="4536"/>
                  <a:pt x="8006" y="4952"/>
                </a:cubicBezTo>
                <a:close/>
                <a:moveTo>
                  <a:pt x="4952" y="8006"/>
                </a:moveTo>
                <a:cubicBezTo>
                  <a:pt x="4536" y="8879"/>
                  <a:pt x="4320" y="9833"/>
                  <a:pt x="4320" y="10799"/>
                </a:cubicBezTo>
                <a:cubicBezTo>
                  <a:pt x="4320" y="14378"/>
                  <a:pt x="7221" y="17280"/>
                  <a:pt x="10800" y="17280"/>
                </a:cubicBezTo>
                <a:cubicBezTo>
                  <a:pt x="11766" y="17280"/>
                  <a:pt x="12720" y="17063"/>
                  <a:pt x="13593" y="16647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30766" name="Group 127"/>
          <p:cNvGrpSpPr>
            <a:grpSpLocks/>
          </p:cNvGrpSpPr>
          <p:nvPr/>
        </p:nvGrpSpPr>
        <p:grpSpPr bwMode="auto">
          <a:xfrm>
            <a:off x="9104314" y="1241425"/>
            <a:ext cx="136525" cy="63500"/>
            <a:chOff x="2838" y="2415"/>
            <a:chExt cx="86" cy="40"/>
          </a:xfrm>
        </p:grpSpPr>
        <p:sp>
          <p:nvSpPr>
            <p:cNvPr id="30834" name="Arc 128"/>
            <p:cNvSpPr>
              <a:spLocks/>
            </p:cNvSpPr>
            <p:nvPr/>
          </p:nvSpPr>
          <p:spPr bwMode="auto">
            <a:xfrm flipV="1">
              <a:off x="2841" y="2415"/>
              <a:ext cx="80" cy="40"/>
            </a:xfrm>
            <a:custGeom>
              <a:avLst/>
              <a:gdLst>
                <a:gd name="T0" fmla="*/ 80 w 42223"/>
                <a:gd name="T1" fmla="*/ 6 h 21600"/>
                <a:gd name="T2" fmla="*/ 0 w 42223"/>
                <a:gd name="T3" fmla="*/ 10 h 21600"/>
                <a:gd name="T4" fmla="*/ 40 w 42223"/>
                <a:gd name="T5" fmla="*/ 0 h 21600"/>
                <a:gd name="T6" fmla="*/ 0 60000 65536"/>
                <a:gd name="T7" fmla="*/ 0 60000 65536"/>
                <a:gd name="T8" fmla="*/ 0 60000 65536"/>
                <a:gd name="T9" fmla="*/ 0 w 42223"/>
                <a:gd name="T10" fmla="*/ 0 h 21600"/>
                <a:gd name="T11" fmla="*/ 42223 w 422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835" name="Freeform 129"/>
            <p:cNvSpPr>
              <a:spLocks/>
            </p:cNvSpPr>
            <p:nvPr/>
          </p:nvSpPr>
          <p:spPr bwMode="auto">
            <a:xfrm>
              <a:off x="2838" y="2438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836" name="Freeform 130"/>
            <p:cNvSpPr>
              <a:spLocks/>
            </p:cNvSpPr>
            <p:nvPr/>
          </p:nvSpPr>
          <p:spPr bwMode="auto">
            <a:xfrm>
              <a:off x="2912" y="2442"/>
              <a:ext cx="12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0767" name="Text Box 131"/>
          <p:cNvSpPr txBox="1">
            <a:spLocks noChangeArrowheads="1"/>
          </p:cNvSpPr>
          <p:nvPr/>
        </p:nvSpPr>
        <p:spPr bwMode="auto">
          <a:xfrm>
            <a:off x="8154989" y="1393826"/>
            <a:ext cx="1374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00" i="1">
                <a:solidFill>
                  <a:srgbClr val="0000FF"/>
                </a:solidFill>
                <a:latin typeface=".VnTimeH" panose="020B7200000000000000" pitchFamily="34" charset="0"/>
              </a:rPr>
              <a:t>Khoa vËt lÝ Tr­êng </a:t>
            </a:r>
            <a:r>
              <a:rPr lang="en-US" sz="500" i="1">
                <a:solidFill>
                  <a:srgbClr val="0000FF"/>
                </a:solidFill>
              </a:rPr>
              <a:t>§</a:t>
            </a:r>
            <a:r>
              <a:rPr lang="en-US" sz="500" i="1">
                <a:solidFill>
                  <a:srgbClr val="0000FF"/>
                </a:solidFill>
                <a:latin typeface=".VnTimeH" panose="020B7200000000000000" pitchFamily="34" charset="0"/>
              </a:rPr>
              <a:t>hsp Tn</a:t>
            </a:r>
          </a:p>
          <a:p>
            <a:pPr algn="ctr" eaLnBrk="1" hangingPunct="1"/>
            <a:r>
              <a:rPr lang="en-US" sz="500" i="1">
                <a:solidFill>
                  <a:srgbClr val="0000FF"/>
                </a:solidFill>
                <a:latin typeface=".VnTimeH" panose="020B7200000000000000" pitchFamily="34" charset="0"/>
              </a:rPr>
              <a:t>VËt lÝ kÜ thuËt</a:t>
            </a:r>
            <a:endParaRPr lang="en-US"/>
          </a:p>
        </p:txBody>
      </p:sp>
      <p:sp>
        <p:nvSpPr>
          <p:cNvPr id="30768" name="Text Box 132"/>
          <p:cNvSpPr txBox="1">
            <a:spLocks noChangeArrowheads="1"/>
          </p:cNvSpPr>
          <p:nvPr/>
        </p:nvSpPr>
        <p:spPr bwMode="auto">
          <a:xfrm>
            <a:off x="8323263" y="1200151"/>
            <a:ext cx="6477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800"/>
              <a:t>= 1 ┴</a:t>
            </a:r>
            <a:endParaRPr lang="en-US" sz="2000"/>
          </a:p>
        </p:txBody>
      </p:sp>
      <p:sp>
        <p:nvSpPr>
          <p:cNvPr id="30769" name="Oval 133"/>
          <p:cNvSpPr>
            <a:spLocks noChangeArrowheads="1"/>
          </p:cNvSpPr>
          <p:nvPr/>
        </p:nvSpPr>
        <p:spPr bwMode="auto">
          <a:xfrm>
            <a:off x="9139239" y="1044576"/>
            <a:ext cx="66675" cy="66675"/>
          </a:xfrm>
          <a:prstGeom prst="ellipse">
            <a:avLst/>
          </a:prstGeom>
          <a:solidFill>
            <a:srgbClr val="0000FF"/>
          </a:solidFill>
          <a:ln w="63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30770" name="Rectangle 134" descr="Narrow vertical"/>
          <p:cNvSpPr>
            <a:spLocks noChangeArrowheads="1"/>
          </p:cNvSpPr>
          <p:nvPr/>
        </p:nvSpPr>
        <p:spPr bwMode="auto">
          <a:xfrm rot="10800000">
            <a:off x="5270501" y="3352800"/>
            <a:ext cx="963613" cy="1447800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1" name="Rectangle 135" descr="Narrow vertical"/>
          <p:cNvSpPr>
            <a:spLocks noChangeArrowheads="1"/>
          </p:cNvSpPr>
          <p:nvPr/>
        </p:nvSpPr>
        <p:spPr bwMode="auto">
          <a:xfrm rot="10800000">
            <a:off x="6773863" y="3352800"/>
            <a:ext cx="908050" cy="1447800"/>
          </a:xfrm>
          <a:prstGeom prst="rect">
            <a:avLst/>
          </a:prstGeom>
          <a:pattFill prst="narVert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2" name="Freeform 136"/>
          <p:cNvSpPr>
            <a:spLocks/>
          </p:cNvSpPr>
          <p:nvPr/>
        </p:nvSpPr>
        <p:spPr bwMode="auto">
          <a:xfrm rot="10800000" flipH="1">
            <a:off x="6621464" y="3635375"/>
            <a:ext cx="1273175" cy="7778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3" name="Freeform 137"/>
          <p:cNvSpPr>
            <a:spLocks/>
          </p:cNvSpPr>
          <p:nvPr/>
        </p:nvSpPr>
        <p:spPr bwMode="auto">
          <a:xfrm rot="10800000" flipH="1">
            <a:off x="6621464" y="3732214"/>
            <a:ext cx="1273175" cy="96837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4" name="Freeform 138"/>
          <p:cNvSpPr>
            <a:spLocks/>
          </p:cNvSpPr>
          <p:nvPr/>
        </p:nvSpPr>
        <p:spPr bwMode="auto">
          <a:xfrm rot="10800000" flipH="1">
            <a:off x="6621464" y="4265614"/>
            <a:ext cx="1273175" cy="77787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5" name="Freeform 139"/>
          <p:cNvSpPr>
            <a:spLocks/>
          </p:cNvSpPr>
          <p:nvPr/>
        </p:nvSpPr>
        <p:spPr bwMode="auto">
          <a:xfrm rot="10800000" flipH="1">
            <a:off x="6621464" y="4100513"/>
            <a:ext cx="1273175" cy="95250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6" name="Freeform 140"/>
          <p:cNvSpPr>
            <a:spLocks/>
          </p:cNvSpPr>
          <p:nvPr/>
        </p:nvSpPr>
        <p:spPr bwMode="auto">
          <a:xfrm rot="10800000" flipH="1">
            <a:off x="6621464" y="3867150"/>
            <a:ext cx="1273175" cy="7778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7" name="Freeform 141"/>
          <p:cNvSpPr>
            <a:spLocks/>
          </p:cNvSpPr>
          <p:nvPr/>
        </p:nvSpPr>
        <p:spPr bwMode="auto">
          <a:xfrm rot="10800000" flipH="1">
            <a:off x="6621464" y="3965575"/>
            <a:ext cx="1273175" cy="95250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8" name="Freeform 142"/>
          <p:cNvSpPr>
            <a:spLocks/>
          </p:cNvSpPr>
          <p:nvPr/>
        </p:nvSpPr>
        <p:spPr bwMode="auto">
          <a:xfrm rot="10800000" flipH="1">
            <a:off x="6621464" y="4438650"/>
            <a:ext cx="1120775" cy="57150"/>
          </a:xfrm>
          <a:custGeom>
            <a:avLst/>
            <a:gdLst>
              <a:gd name="T0" fmla="*/ 336 w 1776"/>
              <a:gd name="T1" fmla="*/ 144 h 144"/>
              <a:gd name="T2" fmla="*/ 240 w 1776"/>
              <a:gd name="T3" fmla="*/ 96 h 144"/>
              <a:gd name="T4" fmla="*/ 1776 w 1776"/>
              <a:gd name="T5" fmla="*/ 0 h 144"/>
              <a:gd name="T6" fmla="*/ 0 60000 65536"/>
              <a:gd name="T7" fmla="*/ 0 60000 65536"/>
              <a:gd name="T8" fmla="*/ 0 60000 65536"/>
              <a:gd name="T9" fmla="*/ 0 w 1776"/>
              <a:gd name="T10" fmla="*/ 0 h 144"/>
              <a:gd name="T11" fmla="*/ 1776 w 177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144">
                <a:moveTo>
                  <a:pt x="336" y="144"/>
                </a:moveTo>
                <a:cubicBezTo>
                  <a:pt x="168" y="132"/>
                  <a:pt x="0" y="120"/>
                  <a:pt x="240" y="96"/>
                </a:cubicBezTo>
                <a:cubicBezTo>
                  <a:pt x="480" y="72"/>
                  <a:pt x="1520" y="16"/>
                  <a:pt x="177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9" name="Freeform 143"/>
          <p:cNvSpPr>
            <a:spLocks/>
          </p:cNvSpPr>
          <p:nvPr/>
        </p:nvSpPr>
        <p:spPr bwMode="auto">
          <a:xfrm rot="10800000">
            <a:off x="5105401" y="3514725"/>
            <a:ext cx="1362075" cy="9683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0" name="Freeform 144"/>
          <p:cNvSpPr>
            <a:spLocks/>
          </p:cNvSpPr>
          <p:nvPr/>
        </p:nvSpPr>
        <p:spPr bwMode="auto">
          <a:xfrm rot="10800000">
            <a:off x="5105401" y="3636963"/>
            <a:ext cx="1362075" cy="119062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1" name="Freeform 145"/>
          <p:cNvSpPr>
            <a:spLocks/>
          </p:cNvSpPr>
          <p:nvPr/>
        </p:nvSpPr>
        <p:spPr bwMode="auto">
          <a:xfrm rot="10800000">
            <a:off x="5105401" y="4264025"/>
            <a:ext cx="1362075" cy="9683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2" name="Freeform 146"/>
          <p:cNvSpPr>
            <a:spLocks/>
          </p:cNvSpPr>
          <p:nvPr/>
        </p:nvSpPr>
        <p:spPr bwMode="auto">
          <a:xfrm rot="10800000">
            <a:off x="5105401" y="4095751"/>
            <a:ext cx="1362075" cy="119063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3" name="Freeform 147"/>
          <p:cNvSpPr>
            <a:spLocks/>
          </p:cNvSpPr>
          <p:nvPr/>
        </p:nvSpPr>
        <p:spPr bwMode="auto">
          <a:xfrm rot="10800000">
            <a:off x="5105401" y="4432300"/>
            <a:ext cx="1362075" cy="9683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4" name="Freeform 148"/>
          <p:cNvSpPr>
            <a:spLocks/>
          </p:cNvSpPr>
          <p:nvPr/>
        </p:nvSpPr>
        <p:spPr bwMode="auto">
          <a:xfrm rot="10800000">
            <a:off x="5105401" y="3805239"/>
            <a:ext cx="1362075" cy="96837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5" name="Freeform 149"/>
          <p:cNvSpPr>
            <a:spLocks/>
          </p:cNvSpPr>
          <p:nvPr/>
        </p:nvSpPr>
        <p:spPr bwMode="auto">
          <a:xfrm rot="10800000">
            <a:off x="5105401" y="3927475"/>
            <a:ext cx="1362075" cy="120650"/>
          </a:xfrm>
          <a:custGeom>
            <a:avLst/>
            <a:gdLst>
              <a:gd name="T0" fmla="*/ 1680 w 2016"/>
              <a:gd name="T1" fmla="*/ 0 h 240"/>
              <a:gd name="T2" fmla="*/ 1776 w 2016"/>
              <a:gd name="T3" fmla="*/ 48 h 240"/>
              <a:gd name="T4" fmla="*/ 240 w 2016"/>
              <a:gd name="T5" fmla="*/ 144 h 240"/>
              <a:gd name="T6" fmla="*/ 336 w 2016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40"/>
              <a:gd name="T14" fmla="*/ 2016 w 2016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40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12"/>
                  <a:pt x="240" y="144"/>
                </a:cubicBezTo>
                <a:cubicBezTo>
                  <a:pt x="0" y="176"/>
                  <a:pt x="328" y="232"/>
                  <a:pt x="336" y="24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6" name="Freeform 150"/>
          <p:cNvSpPr>
            <a:spLocks/>
          </p:cNvSpPr>
          <p:nvPr/>
        </p:nvSpPr>
        <p:spPr bwMode="auto">
          <a:xfrm rot="10800000">
            <a:off x="5267326" y="4602164"/>
            <a:ext cx="1198563" cy="71437"/>
          </a:xfrm>
          <a:custGeom>
            <a:avLst/>
            <a:gdLst>
              <a:gd name="T0" fmla="*/ 336 w 1776"/>
              <a:gd name="T1" fmla="*/ 144 h 144"/>
              <a:gd name="T2" fmla="*/ 240 w 1776"/>
              <a:gd name="T3" fmla="*/ 96 h 144"/>
              <a:gd name="T4" fmla="*/ 1776 w 1776"/>
              <a:gd name="T5" fmla="*/ 0 h 144"/>
              <a:gd name="T6" fmla="*/ 0 60000 65536"/>
              <a:gd name="T7" fmla="*/ 0 60000 65536"/>
              <a:gd name="T8" fmla="*/ 0 60000 65536"/>
              <a:gd name="T9" fmla="*/ 0 w 1776"/>
              <a:gd name="T10" fmla="*/ 0 h 144"/>
              <a:gd name="T11" fmla="*/ 1776 w 177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144">
                <a:moveTo>
                  <a:pt x="336" y="144"/>
                </a:moveTo>
                <a:cubicBezTo>
                  <a:pt x="168" y="132"/>
                  <a:pt x="0" y="120"/>
                  <a:pt x="240" y="96"/>
                </a:cubicBezTo>
                <a:cubicBezTo>
                  <a:pt x="480" y="72"/>
                  <a:pt x="1520" y="16"/>
                  <a:pt x="1776" y="0"/>
                </a:cubicBezTo>
              </a:path>
            </a:pathLst>
          </a:custGeom>
          <a:solidFill>
            <a:srgbClr val="66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7" name="Rectangle 151" descr="Narrow horizontal"/>
          <p:cNvSpPr>
            <a:spLocks noChangeArrowheads="1"/>
          </p:cNvSpPr>
          <p:nvPr/>
        </p:nvSpPr>
        <p:spPr bwMode="auto">
          <a:xfrm>
            <a:off x="5257800" y="2895600"/>
            <a:ext cx="2438400" cy="457200"/>
          </a:xfrm>
          <a:prstGeom prst="rect">
            <a:avLst/>
          </a:prstGeom>
          <a:pattFill prst="narHorz">
            <a:fgClr>
              <a:srgbClr val="6633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8" name="Rectangle 152" descr="Narrow horizontal"/>
          <p:cNvSpPr>
            <a:spLocks noChangeArrowheads="1"/>
          </p:cNvSpPr>
          <p:nvPr/>
        </p:nvSpPr>
        <p:spPr bwMode="auto">
          <a:xfrm>
            <a:off x="5249863" y="4800600"/>
            <a:ext cx="2438400" cy="533400"/>
          </a:xfrm>
          <a:prstGeom prst="rect">
            <a:avLst/>
          </a:prstGeom>
          <a:pattFill prst="narHorz">
            <a:fgClr>
              <a:srgbClr val="6633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9" name="Line 153"/>
          <p:cNvSpPr>
            <a:spLocks noChangeShapeType="1"/>
          </p:cNvSpPr>
          <p:nvPr/>
        </p:nvSpPr>
        <p:spPr bwMode="auto">
          <a:xfrm>
            <a:off x="2743200" y="25146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0" name="Line 154"/>
          <p:cNvSpPr>
            <a:spLocks noChangeShapeType="1"/>
          </p:cNvSpPr>
          <p:nvPr/>
        </p:nvSpPr>
        <p:spPr bwMode="auto">
          <a:xfrm>
            <a:off x="3505200" y="25146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1" name="Line 155"/>
          <p:cNvSpPr>
            <a:spLocks noChangeShapeType="1"/>
          </p:cNvSpPr>
          <p:nvPr/>
        </p:nvSpPr>
        <p:spPr bwMode="auto">
          <a:xfrm>
            <a:off x="1905000" y="34290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2" name="Line 156"/>
          <p:cNvSpPr>
            <a:spLocks noChangeShapeType="1"/>
          </p:cNvSpPr>
          <p:nvPr/>
        </p:nvSpPr>
        <p:spPr bwMode="auto">
          <a:xfrm flipV="1">
            <a:off x="1905000" y="47244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3" name="Line 157"/>
          <p:cNvSpPr>
            <a:spLocks noChangeShapeType="1"/>
          </p:cNvSpPr>
          <p:nvPr/>
        </p:nvSpPr>
        <p:spPr bwMode="auto">
          <a:xfrm>
            <a:off x="7696200" y="3505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4" name="Line 158"/>
          <p:cNvSpPr>
            <a:spLocks noChangeShapeType="1"/>
          </p:cNvSpPr>
          <p:nvPr/>
        </p:nvSpPr>
        <p:spPr bwMode="auto">
          <a:xfrm>
            <a:off x="8763000" y="22860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5" name="Line 159"/>
          <p:cNvSpPr>
            <a:spLocks noChangeShapeType="1"/>
          </p:cNvSpPr>
          <p:nvPr/>
        </p:nvSpPr>
        <p:spPr bwMode="auto">
          <a:xfrm>
            <a:off x="7696200" y="46482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6" name="Line 160"/>
          <p:cNvSpPr>
            <a:spLocks noChangeShapeType="1"/>
          </p:cNvSpPr>
          <p:nvPr/>
        </p:nvSpPr>
        <p:spPr bwMode="auto">
          <a:xfrm>
            <a:off x="9448800" y="2209800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7" name="Rectangle 161"/>
          <p:cNvSpPr>
            <a:spLocks noChangeArrowheads="1"/>
          </p:cNvSpPr>
          <p:nvPr/>
        </p:nvSpPr>
        <p:spPr bwMode="auto">
          <a:xfrm>
            <a:off x="3124200" y="4872038"/>
            <a:ext cx="1143000" cy="80962"/>
          </a:xfrm>
          <a:prstGeom prst="rect">
            <a:avLst/>
          </a:prstGeom>
          <a:solidFill>
            <a:srgbClr val="FF9933"/>
          </a:solidFill>
          <a:ln w="9525">
            <a:miter lim="800000"/>
            <a:headEnd/>
            <a:tailEnd/>
          </a:ln>
          <a:scene3d>
            <a:camera prst="legacyPerspectiveTopRight">
              <a:rot lat="180000" lon="21419997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98" name="Text Box 162"/>
          <p:cNvSpPr txBox="1">
            <a:spLocks noChangeArrowheads="1"/>
          </p:cNvSpPr>
          <p:nvPr/>
        </p:nvSpPr>
        <p:spPr bwMode="auto">
          <a:xfrm>
            <a:off x="3708400" y="419100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/>
              <a:t>K</a:t>
            </a:r>
          </a:p>
        </p:txBody>
      </p:sp>
      <p:sp>
        <p:nvSpPr>
          <p:cNvPr id="30799" name="AutoShape 163"/>
          <p:cNvSpPr>
            <a:spLocks noChangeArrowheads="1"/>
          </p:cNvSpPr>
          <p:nvPr/>
        </p:nvSpPr>
        <p:spPr bwMode="auto">
          <a:xfrm>
            <a:off x="3324225" y="4652963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00" name="AutoShape 164"/>
          <p:cNvSpPr>
            <a:spLocks noChangeArrowheads="1"/>
          </p:cNvSpPr>
          <p:nvPr/>
        </p:nvSpPr>
        <p:spPr bwMode="auto">
          <a:xfrm>
            <a:off x="4181475" y="4656138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8" name="Group 165"/>
          <p:cNvGrpSpPr>
            <a:grpSpLocks/>
          </p:cNvGrpSpPr>
          <p:nvPr/>
        </p:nvGrpSpPr>
        <p:grpSpPr bwMode="auto">
          <a:xfrm rot="-1349821">
            <a:off x="3143250" y="4191000"/>
            <a:ext cx="971550" cy="971550"/>
            <a:chOff x="1008" y="2304"/>
            <a:chExt cx="612" cy="612"/>
          </a:xfrm>
        </p:grpSpPr>
        <p:sp>
          <p:nvSpPr>
            <p:cNvPr id="30832" name="Rectangle 166"/>
            <p:cNvSpPr>
              <a:spLocks noChangeArrowheads="1"/>
            </p:cNvSpPr>
            <p:nvPr/>
          </p:nvSpPr>
          <p:spPr bwMode="auto">
            <a:xfrm>
              <a:off x="1296" y="2592"/>
              <a:ext cx="288" cy="4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833" name="Oval 167"/>
            <p:cNvSpPr>
              <a:spLocks noChangeArrowheads="1"/>
            </p:cNvSpPr>
            <p:nvPr/>
          </p:nvSpPr>
          <p:spPr bwMode="auto">
            <a:xfrm>
              <a:off x="1008" y="2304"/>
              <a:ext cx="612" cy="61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0802" name="Oval 168"/>
          <p:cNvSpPr>
            <a:spLocks noChangeArrowheads="1"/>
          </p:cNvSpPr>
          <p:nvPr/>
        </p:nvSpPr>
        <p:spPr bwMode="auto">
          <a:xfrm>
            <a:off x="3951289" y="4724401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03" name="Oval 169"/>
          <p:cNvSpPr>
            <a:spLocks noChangeArrowheads="1"/>
          </p:cNvSpPr>
          <p:nvPr/>
        </p:nvSpPr>
        <p:spPr bwMode="auto">
          <a:xfrm>
            <a:off x="3581401" y="4697414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04" name="Oval 170"/>
          <p:cNvSpPr>
            <a:spLocks noChangeArrowheads="1"/>
          </p:cNvSpPr>
          <p:nvPr/>
        </p:nvSpPr>
        <p:spPr bwMode="auto">
          <a:xfrm>
            <a:off x="3943351" y="4703764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05" name="Line 171"/>
          <p:cNvSpPr>
            <a:spLocks noChangeShapeType="1"/>
          </p:cNvSpPr>
          <p:nvPr/>
        </p:nvSpPr>
        <p:spPr bwMode="auto">
          <a:xfrm>
            <a:off x="4267200" y="4724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140" name="Text Box 172"/>
          <p:cNvSpPr txBox="1">
            <a:spLocks noChangeArrowheads="1"/>
          </p:cNvSpPr>
          <p:nvPr/>
        </p:nvSpPr>
        <p:spPr bwMode="auto">
          <a:xfrm>
            <a:off x="2971800" y="3733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U</a:t>
            </a:r>
            <a:r>
              <a:rPr lang="en-US" sz="2400" baseline="-25000"/>
              <a:t>1</a:t>
            </a:r>
            <a:r>
              <a:rPr lang="en-US" sz="2400"/>
              <a:t> = 4V</a:t>
            </a:r>
          </a:p>
        </p:txBody>
      </p:sp>
      <p:sp>
        <p:nvSpPr>
          <p:cNvPr id="30807" name="Line 174"/>
          <p:cNvSpPr>
            <a:spLocks noChangeShapeType="1"/>
          </p:cNvSpPr>
          <p:nvPr/>
        </p:nvSpPr>
        <p:spPr bwMode="auto">
          <a:xfrm>
            <a:off x="1905000" y="3429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8" name="Line 175"/>
          <p:cNvSpPr>
            <a:spLocks noChangeShapeType="1"/>
          </p:cNvSpPr>
          <p:nvPr/>
        </p:nvSpPr>
        <p:spPr bwMode="auto">
          <a:xfrm>
            <a:off x="1905000" y="4419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9" name="Oval 176"/>
          <p:cNvSpPr>
            <a:spLocks noChangeArrowheads="1"/>
          </p:cNvSpPr>
          <p:nvPr/>
        </p:nvSpPr>
        <p:spPr bwMode="auto">
          <a:xfrm>
            <a:off x="1831976" y="36576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10" name="Oval 177"/>
          <p:cNvSpPr>
            <a:spLocks noChangeArrowheads="1"/>
          </p:cNvSpPr>
          <p:nvPr/>
        </p:nvSpPr>
        <p:spPr bwMode="auto">
          <a:xfrm>
            <a:off x="1831976" y="42672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11" name="Oval 178"/>
          <p:cNvSpPr>
            <a:spLocks noChangeArrowheads="1"/>
          </p:cNvSpPr>
          <p:nvPr/>
        </p:nvSpPr>
        <p:spPr bwMode="auto">
          <a:xfrm>
            <a:off x="3432176" y="24384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12" name="Oval 179"/>
          <p:cNvSpPr>
            <a:spLocks noChangeArrowheads="1"/>
          </p:cNvSpPr>
          <p:nvPr/>
        </p:nvSpPr>
        <p:spPr bwMode="auto">
          <a:xfrm>
            <a:off x="2670176" y="24384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13" name="Oval 180"/>
          <p:cNvSpPr>
            <a:spLocks noChangeArrowheads="1"/>
          </p:cNvSpPr>
          <p:nvPr/>
        </p:nvSpPr>
        <p:spPr bwMode="auto">
          <a:xfrm>
            <a:off x="8689976" y="21336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14" name="Oval 181"/>
          <p:cNvSpPr>
            <a:spLocks noChangeArrowheads="1"/>
          </p:cNvSpPr>
          <p:nvPr/>
        </p:nvSpPr>
        <p:spPr bwMode="auto">
          <a:xfrm>
            <a:off x="9372601" y="2133600"/>
            <a:ext cx="14922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15" name="Text Box 184"/>
          <p:cNvSpPr txBox="1">
            <a:spLocks noChangeArrowheads="1"/>
          </p:cNvSpPr>
          <p:nvPr/>
        </p:nvSpPr>
        <p:spPr bwMode="auto">
          <a:xfrm>
            <a:off x="5233989" y="1981200"/>
            <a:ext cx="2309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 smtClean="0">
                <a:hlinkClick r:id="rId6" action="ppaction://hlinksldjump"/>
              </a:rPr>
              <a:t>M</a:t>
            </a:r>
            <a:r>
              <a:rPr lang="en-US" sz="2400" b="1" dirty="0" err="1">
                <a:latin typeface=".VnTime" panose="020B7200000000000000" pitchFamily="34" charset="0"/>
                <a:hlinkClick r:id="rId6" action="ppaction://hlinksldjump"/>
              </a:rPr>
              <a:t>á</a:t>
            </a:r>
            <a:r>
              <a:rPr lang="en-US" sz="2400" b="1" dirty="0" err="1" smtClean="0">
                <a:latin typeface=".VnTime" panose="020B7200000000000000" pitchFamily="34" charset="0"/>
                <a:hlinkClick r:id="rId6" action="ppaction://hlinksldjump"/>
              </a:rPr>
              <a:t>y</a:t>
            </a:r>
            <a:r>
              <a:rPr lang="en-US" sz="2400" b="1" dirty="0" smtClean="0">
                <a:latin typeface=".VnTime" panose="020B7200000000000000" pitchFamily="34" charset="0"/>
                <a:hlinkClick r:id="rId6" action="ppaction://hlinksldjump"/>
              </a:rPr>
              <a:t> </a:t>
            </a:r>
            <a:r>
              <a:rPr lang="en-US" sz="2400" b="1" dirty="0" err="1" smtClean="0">
                <a:latin typeface=".VnTime" panose="020B7200000000000000" pitchFamily="34" charset="0"/>
                <a:hlinkClick r:id="rId6" action="ppaction://hlinksldjump"/>
              </a:rPr>
              <a:t>biến</a:t>
            </a:r>
            <a:r>
              <a:rPr lang="en-US" sz="2400" b="1" dirty="0" smtClean="0">
                <a:latin typeface=".VnTime" panose="020B7200000000000000" pitchFamily="34" charset="0"/>
                <a:hlinkClick r:id="rId6" action="ppaction://hlinksldjump"/>
              </a:rPr>
              <a:t> </a:t>
            </a:r>
            <a:r>
              <a:rPr lang="en-US" sz="2400" b="1" dirty="0" err="1" smtClean="0">
                <a:latin typeface=".VnTime" panose="020B7200000000000000" pitchFamily="34" charset="0"/>
                <a:hlinkClick r:id="rId6" action="ppaction://hlinksldjump"/>
              </a:rPr>
              <a:t>thế</a:t>
            </a:r>
            <a:r>
              <a:rPr lang="en-US" sz="2400" b="1" dirty="0" smtClean="0">
                <a:latin typeface=".VnTime" panose="020B7200000000000000" pitchFamily="34" charset="0"/>
                <a:hlinkClick r:id="rId6" action="ppaction://hlinksldjump"/>
              </a:rPr>
              <a:t> </a:t>
            </a:r>
            <a:r>
              <a:rPr lang="en-US" sz="2400" b="1" dirty="0">
                <a:latin typeface=".VnTime" panose="020B7200000000000000" pitchFamily="34" charset="0"/>
                <a:hlinkClick r:id="rId6" action="ppaction://hlinksldjump"/>
              </a:rPr>
              <a:t>1</a:t>
            </a:r>
            <a:endParaRPr lang="en-US" sz="2400" b="1" dirty="0"/>
          </a:p>
        </p:txBody>
      </p:sp>
      <p:sp>
        <p:nvSpPr>
          <p:cNvPr id="30816" name="Rectangle 185"/>
          <p:cNvSpPr>
            <a:spLocks noChangeArrowheads="1"/>
          </p:cNvSpPr>
          <p:nvPr/>
        </p:nvSpPr>
        <p:spPr bwMode="auto">
          <a:xfrm>
            <a:off x="2667000" y="49530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latin typeface=".VnTime" panose="020B7200000000000000" pitchFamily="34" charset="0"/>
              </a:rPr>
              <a:t>n</a:t>
            </a:r>
            <a:r>
              <a:rPr lang="en-US" sz="2400" b="1" baseline="-25000" dirty="0">
                <a:latin typeface=".VnTime" panose="020B7200000000000000" pitchFamily="34" charset="0"/>
              </a:rPr>
              <a:t>1</a:t>
            </a:r>
            <a:r>
              <a:rPr lang="en-US" sz="2400" b="1" dirty="0">
                <a:latin typeface=".VnTime" panose="020B7200000000000000" pitchFamily="34" charset="0"/>
              </a:rPr>
              <a:t> = 180 </a:t>
            </a:r>
            <a:r>
              <a:rPr lang="en-US" sz="2400" b="1" dirty="0" err="1" smtClean="0">
                <a:latin typeface=".VnTime" panose="020B7200000000000000" pitchFamily="34" charset="0"/>
              </a:rPr>
              <a:t>vòng</a:t>
            </a:r>
            <a:endParaRPr lang="en-US" sz="2400" b="1" dirty="0">
              <a:latin typeface=".VnTime" panose="020B7200000000000000" pitchFamily="34" charset="0"/>
            </a:endParaRPr>
          </a:p>
        </p:txBody>
      </p:sp>
      <p:sp>
        <p:nvSpPr>
          <p:cNvPr id="30817" name="Rectangle 186"/>
          <p:cNvSpPr>
            <a:spLocks noChangeArrowheads="1"/>
          </p:cNvSpPr>
          <p:nvPr/>
        </p:nvSpPr>
        <p:spPr bwMode="auto">
          <a:xfrm>
            <a:off x="7924800" y="4876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latin typeface=".VnTime" panose="020B7200000000000000" pitchFamily="34" charset="0"/>
              </a:rPr>
              <a:t>n</a:t>
            </a:r>
            <a:r>
              <a:rPr lang="en-US" sz="2400" b="1" baseline="-25000" dirty="0">
                <a:latin typeface=".VnTime" panose="020B7200000000000000" pitchFamily="34" charset="0"/>
              </a:rPr>
              <a:t>2</a:t>
            </a:r>
            <a:r>
              <a:rPr lang="en-US" sz="2400" b="1" dirty="0">
                <a:latin typeface=".VnTime" panose="020B7200000000000000" pitchFamily="34" charset="0"/>
              </a:rPr>
              <a:t> = 180 </a:t>
            </a:r>
            <a:r>
              <a:rPr lang="en-US" sz="2400" b="1" smtClean="0">
                <a:latin typeface=".VnTime" panose="020B7200000000000000" pitchFamily="34" charset="0"/>
              </a:rPr>
              <a:t>vòng</a:t>
            </a:r>
            <a:endParaRPr lang="en-US" sz="2400" b="1" dirty="0">
              <a:latin typeface=".VnTime" panose="020B7200000000000000" pitchFamily="34" charset="0"/>
            </a:endParaRPr>
          </a:p>
        </p:txBody>
      </p:sp>
      <p:sp>
        <p:nvSpPr>
          <p:cNvPr id="30818" name="Freeform 187"/>
          <p:cNvSpPr>
            <a:spLocks/>
          </p:cNvSpPr>
          <p:nvPr/>
        </p:nvSpPr>
        <p:spPr bwMode="auto">
          <a:xfrm rot="10800000" flipH="1">
            <a:off x="6629401" y="3505200"/>
            <a:ext cx="1273175" cy="77788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19" name="Freeform 188"/>
          <p:cNvSpPr>
            <a:spLocks/>
          </p:cNvSpPr>
          <p:nvPr/>
        </p:nvSpPr>
        <p:spPr bwMode="auto">
          <a:xfrm rot="10800000" flipH="1">
            <a:off x="6575426" y="4570414"/>
            <a:ext cx="1273175" cy="77787"/>
          </a:xfrm>
          <a:custGeom>
            <a:avLst/>
            <a:gdLst>
              <a:gd name="T0" fmla="*/ 1680 w 2016"/>
              <a:gd name="T1" fmla="*/ 0 h 192"/>
              <a:gd name="T2" fmla="*/ 1776 w 2016"/>
              <a:gd name="T3" fmla="*/ 48 h 192"/>
              <a:gd name="T4" fmla="*/ 240 w 2016"/>
              <a:gd name="T5" fmla="*/ 144 h 192"/>
              <a:gd name="T6" fmla="*/ 336 w 201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92"/>
              <a:gd name="T14" fmla="*/ 2016 w 201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92">
                <a:moveTo>
                  <a:pt x="1680" y="0"/>
                </a:moveTo>
                <a:cubicBezTo>
                  <a:pt x="1848" y="12"/>
                  <a:pt x="2016" y="24"/>
                  <a:pt x="1776" y="48"/>
                </a:cubicBezTo>
                <a:cubicBezTo>
                  <a:pt x="1536" y="72"/>
                  <a:pt x="480" y="120"/>
                  <a:pt x="240" y="144"/>
                </a:cubicBezTo>
                <a:cubicBezTo>
                  <a:pt x="0" y="168"/>
                  <a:pt x="328" y="184"/>
                  <a:pt x="336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158" name="Text Box 190"/>
          <p:cNvSpPr txBox="1">
            <a:spLocks noChangeArrowheads="1"/>
          </p:cNvSpPr>
          <p:nvPr/>
        </p:nvSpPr>
        <p:spPr bwMode="auto">
          <a:xfrm>
            <a:off x="1981200" y="3487738"/>
            <a:ext cx="45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+_</a:t>
            </a:r>
          </a:p>
        </p:txBody>
      </p:sp>
      <p:sp>
        <p:nvSpPr>
          <p:cNvPr id="30821" name="Rectangle 192"/>
          <p:cNvSpPr>
            <a:spLocks noChangeArrowheads="1"/>
          </p:cNvSpPr>
          <p:nvPr/>
        </p:nvSpPr>
        <p:spPr bwMode="auto">
          <a:xfrm rot="-271588">
            <a:off x="8001000" y="3733800"/>
            <a:ext cx="914400" cy="762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>
              <a:rot lat="16499997" lon="21299997" rev="0"/>
            </a:camera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822" name="Line 193"/>
          <p:cNvSpPr>
            <a:spLocks noChangeShapeType="1"/>
          </p:cNvSpPr>
          <p:nvPr/>
        </p:nvSpPr>
        <p:spPr bwMode="auto">
          <a:xfrm>
            <a:off x="8382000" y="4648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823" name="Group 195"/>
          <p:cNvGrpSpPr>
            <a:grpSpLocks/>
          </p:cNvGrpSpPr>
          <p:nvPr/>
        </p:nvGrpSpPr>
        <p:grpSpPr bwMode="auto">
          <a:xfrm>
            <a:off x="8153401" y="3086100"/>
            <a:ext cx="525463" cy="952500"/>
            <a:chOff x="1402" y="2202"/>
            <a:chExt cx="449" cy="696"/>
          </a:xfrm>
        </p:grpSpPr>
        <p:sp>
          <p:nvSpPr>
            <p:cNvPr id="30829" name="Litebulb"/>
            <p:cNvSpPr>
              <a:spLocks noEditPoints="1" noChangeArrowheads="1"/>
            </p:cNvSpPr>
            <p:nvPr/>
          </p:nvSpPr>
          <p:spPr bwMode="auto">
            <a:xfrm>
              <a:off x="1402" y="2202"/>
              <a:ext cx="449" cy="645"/>
            </a:xfrm>
            <a:custGeom>
              <a:avLst/>
              <a:gdLst>
                <a:gd name="T0" fmla="*/ 225 w 21600"/>
                <a:gd name="T1" fmla="*/ 0 h 21600"/>
                <a:gd name="T2" fmla="*/ 449 w 21600"/>
                <a:gd name="T3" fmla="*/ 232 h 21600"/>
                <a:gd name="T4" fmla="*/ 0 w 21600"/>
                <a:gd name="T5" fmla="*/ 232 h 21600"/>
                <a:gd name="T6" fmla="*/ 225 w 21600"/>
                <a:gd name="T7" fmla="*/ 64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60 w 21600"/>
                <a:gd name="T13" fmla="*/ 2177 h 21600"/>
                <a:gd name="T14" fmla="*/ 18281 w 21600"/>
                <a:gd name="T15" fmla="*/ 92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chemeClr val="bg1"/>
            </a:solidFill>
            <a:ln w="3175">
              <a:solidFill>
                <a:srgbClr val="FFCC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830" name="Oval 197"/>
            <p:cNvSpPr>
              <a:spLocks noChangeArrowheads="1"/>
            </p:cNvSpPr>
            <p:nvPr/>
          </p:nvSpPr>
          <p:spPr bwMode="auto">
            <a:xfrm>
              <a:off x="1453" y="2774"/>
              <a:ext cx="350" cy="124"/>
            </a:xfrm>
            <a:prstGeom prst="ellipse">
              <a:avLst/>
            </a:prstGeom>
            <a:solidFill>
              <a:srgbClr val="0099FF"/>
            </a:solidFill>
            <a:ln w="9525">
              <a:round/>
              <a:headEnd/>
              <a:tailEnd/>
            </a:ln>
            <a:scene3d>
              <a:camera prst="legacyObliqueTopRight">
                <a:rot lat="16199997" lon="0" rev="0"/>
              </a:camera>
              <a:lightRig rig="legacyFlat1" dir="t"/>
            </a:scene3d>
            <a:sp3d extrusionH="100000" prstMaterial="legacyMetal">
              <a:bevelT w="13500" h="13500" prst="angle"/>
              <a:bevelB w="13500" h="13500" prst="angle"/>
              <a:extrusionClr>
                <a:srgbClr val="0099FF"/>
              </a:extrusionClr>
              <a:contourClr>
                <a:srgbClr val="0099FF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4166" name="AutoShape 198"/>
            <p:cNvSpPr>
              <a:spLocks noChangeArrowheads="1"/>
            </p:cNvSpPr>
            <p:nvPr/>
          </p:nvSpPr>
          <p:spPr bwMode="auto">
            <a:xfrm rot="16200000">
              <a:off x="1541" y="2686"/>
              <a:ext cx="172" cy="163"/>
            </a:xfrm>
            <a:prstGeom prst="flowChartOnlineStorag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84167" name="Text Box 199"/>
          <p:cNvSpPr txBox="1">
            <a:spLocks noChangeArrowheads="1"/>
          </p:cNvSpPr>
          <p:nvPr/>
        </p:nvSpPr>
        <p:spPr bwMode="auto">
          <a:xfrm>
            <a:off x="9601200" y="3427414"/>
            <a:ext cx="1143000" cy="1373187"/>
          </a:xfrm>
          <a:prstGeom prst="rect">
            <a:avLst/>
          </a:prstGeom>
          <a:gradFill rotWithShape="1">
            <a:gsLst>
              <a:gs pos="0">
                <a:srgbClr val="CCFFFF">
                  <a:alpha val="48000"/>
                </a:srgbClr>
              </a:gs>
              <a:gs pos="100000">
                <a:srgbClr val="FFCCFF">
                  <a:alpha val="46001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§</a:t>
            </a:r>
            <a:r>
              <a:rPr lang="en-US" sz="28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Ìn</a:t>
            </a:r>
            <a:r>
              <a:rPr 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kh«ng</a:t>
            </a:r>
            <a:r>
              <a:rPr lang="en-US" sz="28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s¸ng</a:t>
            </a:r>
            <a:endParaRPr lang="en-US" sz="28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84168" name="Text Box 200"/>
          <p:cNvSpPr txBox="1">
            <a:spLocks noChangeArrowheads="1"/>
          </p:cNvSpPr>
          <p:nvPr/>
        </p:nvSpPr>
        <p:spPr bwMode="auto">
          <a:xfrm>
            <a:off x="1981200" y="5683250"/>
            <a:ext cx="9326578" cy="954107"/>
          </a:xfrm>
          <a:prstGeom prst="rect">
            <a:avLst/>
          </a:prstGeom>
          <a:gradFill rotWithShape="1">
            <a:gsLst>
              <a:gs pos="0">
                <a:srgbClr val="FF99FF">
                  <a:alpha val="75998"/>
                </a:srgbClr>
              </a:gs>
              <a:gs pos="100000">
                <a:srgbClr val="66FFFF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 smtClean="0">
                <a:latin typeface=".VnTime" panose="020B7200000000000000" pitchFamily="34" charset="0"/>
              </a:rPr>
              <a:t>Nếu</a:t>
            </a:r>
            <a:r>
              <a:rPr lang="en-US" sz="2800" dirty="0" smtClean="0">
                <a:latin typeface=".VnTime" panose="020B7200000000000000" pitchFamily="34" charset="0"/>
              </a:rPr>
              <a:t> </a:t>
            </a:r>
            <a:r>
              <a:rPr lang="en-US" sz="2800" dirty="0" err="1" smtClean="0">
                <a:latin typeface=".VnTime" panose="020B7200000000000000" pitchFamily="34" charset="0"/>
              </a:rPr>
              <a:t>đặt</a:t>
            </a:r>
            <a:r>
              <a:rPr lang="en-US" sz="2800" dirty="0" smtClean="0">
                <a:latin typeface=".VnTime" panose="020B7200000000000000" pitchFamily="34" charset="0"/>
              </a:rPr>
              <a:t> </a:t>
            </a:r>
            <a:r>
              <a:rPr lang="en-US" sz="2800" dirty="0" err="1" smtClean="0">
                <a:latin typeface=".VnTime" panose="020B7200000000000000" pitchFamily="34" charset="0"/>
              </a:rPr>
              <a:t>vào</a:t>
            </a:r>
            <a:r>
              <a:rPr lang="en-US" sz="2800" dirty="0" smtClean="0">
                <a:latin typeface=".VnTime" panose="020B7200000000000000" pitchFamily="34" charset="0"/>
              </a:rPr>
              <a:t> </a:t>
            </a:r>
            <a:r>
              <a:rPr lang="en-US" sz="2800" dirty="0" err="1" smtClean="0">
                <a:latin typeface=".VnTime" panose="020B7200000000000000" pitchFamily="34" charset="0"/>
              </a:rPr>
              <a:t>hai</a:t>
            </a:r>
            <a:r>
              <a:rPr lang="en-US" sz="2800" dirty="0">
                <a:latin typeface=".VnTime" panose="020B7200000000000000" pitchFamily="34" charset="0"/>
              </a:rPr>
              <a:t> </a:t>
            </a:r>
            <a:r>
              <a:rPr lang="en-US" sz="2800" dirty="0" err="1" smtClean="0">
                <a:latin typeface=".VnTime" panose="020B7200000000000000" pitchFamily="34" charset="0"/>
              </a:rPr>
              <a:t>hai</a:t>
            </a:r>
            <a:r>
              <a:rPr lang="en-US" sz="2800" dirty="0" smtClean="0">
                <a:latin typeface=".VnTime" panose="020B7200000000000000" pitchFamily="34" charset="0"/>
              </a:rPr>
              <a:t> </a:t>
            </a:r>
            <a:r>
              <a:rPr lang="en-US" sz="2800" dirty="0" err="1" smtClean="0">
                <a:latin typeface=".VnTime" panose="020B7200000000000000" pitchFamily="34" charset="0"/>
              </a:rPr>
              <a:t>cực</a:t>
            </a:r>
            <a:r>
              <a:rPr lang="en-US" sz="2800" dirty="0" smtClean="0">
                <a:latin typeface=".VnTime" panose="020B7200000000000000" pitchFamily="34" charset="0"/>
              </a:rPr>
              <a:t> </a:t>
            </a:r>
            <a:r>
              <a:rPr lang="en-US" sz="2800" dirty="0" err="1" smtClean="0">
                <a:latin typeface=".VnTime" panose="020B7200000000000000" pitchFamily="34" charset="0"/>
              </a:rPr>
              <a:t>của</a:t>
            </a:r>
            <a:r>
              <a:rPr lang="en-US" sz="2800" dirty="0" smtClean="0">
                <a:latin typeface=".VnTime" panose="020B7200000000000000" pitchFamily="34" charset="0"/>
              </a:rPr>
              <a:t> </a:t>
            </a:r>
            <a:r>
              <a:rPr lang="en-US" sz="2800" dirty="0" err="1" smtClean="0">
                <a:latin typeface=".VnTime" panose="020B7200000000000000" pitchFamily="34" charset="0"/>
              </a:rPr>
              <a:t>máy</a:t>
            </a:r>
            <a:r>
              <a:rPr lang="en-US" sz="2800" dirty="0" smtClean="0">
                <a:latin typeface=".VnTime" panose="020B7200000000000000" pitchFamily="34" charset="0"/>
              </a:rPr>
              <a:t> </a:t>
            </a:r>
            <a:r>
              <a:rPr lang="en-US" sz="2800" dirty="0" err="1" smtClean="0">
                <a:latin typeface=".VnTime" panose="020B7200000000000000" pitchFamily="34" charset="0"/>
              </a:rPr>
              <a:t>biến</a:t>
            </a:r>
            <a:r>
              <a:rPr lang="en-US" sz="2800" dirty="0" smtClean="0">
                <a:latin typeface=".VnTime" panose="020B7200000000000000" pitchFamily="34" charset="0"/>
              </a:rPr>
              <a:t> </a:t>
            </a:r>
            <a:r>
              <a:rPr lang="en-US" sz="2800" dirty="0" err="1" smtClean="0">
                <a:latin typeface=".VnTime" panose="020B7200000000000000" pitchFamily="34" charset="0"/>
              </a:rPr>
              <a:t>thế</a:t>
            </a:r>
            <a:r>
              <a:rPr lang="en-US" sz="2800" dirty="0" smtClean="0">
                <a:latin typeface=".VnTime" panose="020B7200000000000000" pitchFamily="34" charset="0"/>
              </a:rPr>
              <a:t> </a:t>
            </a:r>
            <a:r>
              <a:rPr lang="en-US" sz="2800" dirty="0" err="1" smtClean="0">
                <a:latin typeface=".VnTime" panose="020B7200000000000000" pitchFamily="34" charset="0"/>
              </a:rPr>
              <a:t>hiệu</a:t>
            </a:r>
            <a:r>
              <a:rPr lang="en-US" sz="2800" dirty="0" smtClean="0">
                <a:latin typeface=".VnTime" panose="020B7200000000000000" pitchFamily="34" charset="0"/>
              </a:rPr>
              <a:t> </a:t>
            </a:r>
            <a:r>
              <a:rPr lang="en-US" sz="2800" dirty="0" err="1" smtClean="0">
                <a:latin typeface=".VnTime" panose="020B7200000000000000" pitchFamily="34" charset="0"/>
              </a:rPr>
              <a:t>điện</a:t>
            </a:r>
            <a:r>
              <a:rPr lang="en-US" sz="2800" dirty="0" smtClean="0">
                <a:latin typeface=".VnTime" panose="020B7200000000000000" pitchFamily="34" charset="0"/>
              </a:rPr>
              <a:t> </a:t>
            </a:r>
            <a:r>
              <a:rPr lang="en-US" sz="2800" dirty="0" err="1" smtClean="0">
                <a:latin typeface=".VnTime" panose="020B7200000000000000" pitchFamily="34" charset="0"/>
              </a:rPr>
              <a:t>thế</a:t>
            </a:r>
            <a:r>
              <a:rPr lang="en-US" sz="2800" dirty="0" smtClean="0">
                <a:latin typeface=".VnTime" panose="020B7200000000000000" pitchFamily="34" charset="0"/>
              </a:rPr>
              <a:t> </a:t>
            </a:r>
            <a:r>
              <a:rPr lang="en-US" sz="2800" dirty="0" err="1" smtClean="0">
                <a:latin typeface=".VnTime" panose="020B7200000000000000" pitchFamily="34" charset="0"/>
              </a:rPr>
              <a:t>một</a:t>
            </a:r>
            <a:r>
              <a:rPr lang="en-US" sz="2800" dirty="0" smtClean="0">
                <a:latin typeface=".VnTime" panose="020B7200000000000000" pitchFamily="34" charset="0"/>
              </a:rPr>
              <a:t> </a:t>
            </a:r>
            <a:r>
              <a:rPr lang="en-US" sz="2800" dirty="0" err="1" smtClean="0">
                <a:latin typeface=".VnTime" panose="020B7200000000000000" pitchFamily="34" charset="0"/>
              </a:rPr>
              <a:t>chiều</a:t>
            </a:r>
            <a:r>
              <a:rPr lang="en-US" sz="2800" dirty="0" smtClean="0">
                <a:latin typeface=".VnTime" panose="020B7200000000000000" pitchFamily="34" charset="0"/>
              </a:rPr>
              <a:t> </a:t>
            </a:r>
            <a:r>
              <a:rPr lang="en-US" sz="2800" dirty="0" err="1" smtClean="0">
                <a:latin typeface=".VnTime" panose="020B7200000000000000" pitchFamily="34" charset="0"/>
              </a:rPr>
              <a:t>thì</a:t>
            </a:r>
            <a:r>
              <a:rPr lang="en-US" sz="2800" dirty="0" smtClean="0">
                <a:latin typeface=".VnTime" panose="020B7200000000000000" pitchFamily="34" charset="0"/>
              </a:rPr>
              <a:t> </a:t>
            </a:r>
            <a:r>
              <a:rPr lang="en-US" sz="2800" dirty="0" err="1" smtClean="0">
                <a:latin typeface=".VnTime" panose="020B7200000000000000" pitchFamily="34" charset="0"/>
              </a:rPr>
              <a:t>có</a:t>
            </a:r>
            <a:r>
              <a:rPr lang="en-US" sz="2800" dirty="0" smtClean="0">
                <a:latin typeface=".VnTime" panose="020B7200000000000000" pitchFamily="34" charset="0"/>
              </a:rPr>
              <a:t> </a:t>
            </a:r>
            <a:r>
              <a:rPr lang="en-US" sz="2800" dirty="0" err="1" smtClean="0">
                <a:latin typeface=".VnTime" panose="020B7200000000000000" pitchFamily="34" charset="0"/>
              </a:rPr>
              <a:t>dòng</a:t>
            </a:r>
            <a:r>
              <a:rPr lang="en-US" sz="2800" dirty="0" smtClean="0">
                <a:latin typeface=".VnTime" panose="020B7200000000000000" pitchFamily="34" charset="0"/>
              </a:rPr>
              <a:t> </a:t>
            </a:r>
            <a:r>
              <a:rPr lang="en-US" sz="2800" dirty="0" err="1" smtClean="0">
                <a:latin typeface=".VnTime" panose="020B7200000000000000" pitchFamily="34" charset="0"/>
              </a:rPr>
              <a:t>điện</a:t>
            </a:r>
            <a:r>
              <a:rPr lang="en-US" sz="2800" dirty="0" smtClean="0">
                <a:latin typeface=".VnTime" panose="020B7200000000000000" pitchFamily="34" charset="0"/>
              </a:rPr>
              <a:t> </a:t>
            </a:r>
            <a:r>
              <a:rPr lang="en-US" sz="2800" dirty="0" err="1" smtClean="0">
                <a:latin typeface=".VnTime" panose="020B7200000000000000" pitchFamily="34" charset="0"/>
              </a:rPr>
              <a:t>không</a:t>
            </a:r>
            <a:r>
              <a:rPr lang="en-US" sz="2800" dirty="0" smtClean="0">
                <a:latin typeface=".VnTime" panose="020B7200000000000000" pitchFamily="34" charset="0"/>
              </a:rPr>
              <a:t>? </a:t>
            </a:r>
            <a:r>
              <a:rPr lang="en-US" sz="2800" dirty="0" err="1" smtClean="0">
                <a:latin typeface=".VnTime" panose="020B7200000000000000" pitchFamily="34" charset="0"/>
              </a:rPr>
              <a:t>Giải</a:t>
            </a:r>
            <a:r>
              <a:rPr lang="en-US" sz="2800" dirty="0" smtClean="0">
                <a:latin typeface=".VnTime" panose="020B7200000000000000" pitchFamily="34" charset="0"/>
              </a:rPr>
              <a:t> </a:t>
            </a:r>
            <a:r>
              <a:rPr lang="en-US" sz="2800" dirty="0" err="1" smtClean="0">
                <a:latin typeface=".VnTime" panose="020B7200000000000000" pitchFamily="34" charset="0"/>
              </a:rPr>
              <a:t>thích</a:t>
            </a:r>
            <a:r>
              <a:rPr lang="en-US" sz="2800" dirty="0" smtClean="0">
                <a:latin typeface=".VnTime" panose="020B7200000000000000" pitchFamily="34" charset="0"/>
              </a:rPr>
              <a:t> </a:t>
            </a:r>
            <a:r>
              <a:rPr lang="en-US" sz="2800" dirty="0" err="1" smtClean="0">
                <a:latin typeface=".VnTime" panose="020B7200000000000000" pitchFamily="34" charset="0"/>
              </a:rPr>
              <a:t>tại</a:t>
            </a:r>
            <a:r>
              <a:rPr lang="en-US" sz="2800" dirty="0" smtClean="0">
                <a:latin typeface=".VnTime" panose="020B7200000000000000" pitchFamily="34" charset="0"/>
              </a:rPr>
              <a:t> </a:t>
            </a:r>
            <a:r>
              <a:rPr lang="en-US" sz="2800" dirty="0" err="1" smtClean="0">
                <a:latin typeface=".VnTime" panose="020B7200000000000000" pitchFamily="34" charset="0"/>
              </a:rPr>
              <a:t>sao</a:t>
            </a:r>
            <a:r>
              <a:rPr lang="en-US" sz="2800" dirty="0"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30826" name="Line 201"/>
          <p:cNvSpPr>
            <a:spLocks noChangeShapeType="1"/>
          </p:cNvSpPr>
          <p:nvPr/>
        </p:nvSpPr>
        <p:spPr bwMode="auto">
          <a:xfrm>
            <a:off x="8763000" y="3505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7" name="Line 202"/>
          <p:cNvSpPr>
            <a:spLocks noChangeShapeType="1"/>
          </p:cNvSpPr>
          <p:nvPr/>
        </p:nvSpPr>
        <p:spPr bwMode="auto">
          <a:xfrm>
            <a:off x="8382000" y="4267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8" name="Line 203"/>
          <p:cNvSpPr>
            <a:spLocks noChangeShapeType="1"/>
          </p:cNvSpPr>
          <p:nvPr/>
        </p:nvSpPr>
        <p:spPr bwMode="auto">
          <a:xfrm>
            <a:off x="8763000" y="3505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" name="Text Box 5"/>
          <p:cNvSpPr txBox="1">
            <a:spLocks noChangeArrowheads="1"/>
          </p:cNvSpPr>
          <p:nvPr/>
        </p:nvSpPr>
        <p:spPr bwMode="auto">
          <a:xfrm>
            <a:off x="1297129" y="5572125"/>
            <a:ext cx="105565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 err="1">
                <a:solidFill>
                  <a:srgbClr val="0000FF"/>
                </a:solidFill>
              </a:rPr>
              <a:t>Dòng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điện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một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chiều</a:t>
            </a:r>
            <a:r>
              <a:rPr lang="en-US" sz="2400" i="1" dirty="0">
                <a:solidFill>
                  <a:srgbClr val="0000FF"/>
                </a:solidFill>
              </a:rPr>
              <a:t>, </a:t>
            </a:r>
            <a:r>
              <a:rPr lang="en-US" sz="2400" i="1" dirty="0" err="1">
                <a:solidFill>
                  <a:srgbClr val="0000FF"/>
                </a:solidFill>
              </a:rPr>
              <a:t>không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đổi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tạo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ra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từ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trường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không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đổi</a:t>
            </a:r>
            <a:r>
              <a:rPr lang="en-US" sz="2400" i="1" dirty="0">
                <a:solidFill>
                  <a:srgbClr val="0000FF"/>
                </a:solidFill>
              </a:rPr>
              <a:t>. Do </a:t>
            </a:r>
            <a:r>
              <a:rPr lang="en-US" sz="2400" i="1" dirty="0" err="1">
                <a:solidFill>
                  <a:srgbClr val="0000FF"/>
                </a:solidFill>
              </a:rPr>
              <a:t>đó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số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đường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sức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từ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xuyên</a:t>
            </a:r>
            <a:r>
              <a:rPr lang="en-US" sz="2400" i="1" dirty="0">
                <a:solidFill>
                  <a:srgbClr val="0000FF"/>
                </a:solidFill>
              </a:rPr>
              <a:t> qua </a:t>
            </a:r>
            <a:r>
              <a:rPr lang="en-US" sz="2400" i="1" dirty="0" err="1">
                <a:solidFill>
                  <a:srgbClr val="0000FF"/>
                </a:solidFill>
              </a:rPr>
              <a:t>tiết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diện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của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cuộn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thứ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cấp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không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đổi</a:t>
            </a:r>
            <a:r>
              <a:rPr lang="en-US" sz="2400" i="1" dirty="0">
                <a:solidFill>
                  <a:srgbClr val="0000FF"/>
                </a:solidFill>
              </a:rPr>
              <a:t>. </a:t>
            </a:r>
            <a:r>
              <a:rPr lang="en-US" sz="2400" i="1" dirty="0" err="1">
                <a:solidFill>
                  <a:srgbClr val="0000FF"/>
                </a:solidFill>
              </a:rPr>
              <a:t>Kết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quả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là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trong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cuộn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thứ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cấp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không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có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dòng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điện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cảm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ứng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06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80000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4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4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58" grpId="0"/>
      <p:bldP spid="84168" grpId="0" build="allAtOnce" animBg="1"/>
      <p:bldP spid="1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pic>
        <p:nvPicPr>
          <p:cNvPr id="19459" name="Picture 4" descr="So do truyen tai d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Freeform 5"/>
          <p:cNvSpPr>
            <a:spLocks/>
          </p:cNvSpPr>
          <p:nvPr/>
        </p:nvSpPr>
        <p:spPr bwMode="auto">
          <a:xfrm>
            <a:off x="3733800" y="3733801"/>
            <a:ext cx="3276600" cy="2295525"/>
          </a:xfrm>
          <a:custGeom>
            <a:avLst/>
            <a:gdLst>
              <a:gd name="T0" fmla="*/ 0 w 1638"/>
              <a:gd name="T1" fmla="*/ 2147483646 h 870"/>
              <a:gd name="T2" fmla="*/ 816299478 w 1638"/>
              <a:gd name="T3" fmla="*/ 2147483646 h 870"/>
              <a:gd name="T4" fmla="*/ 1176431424 w 1638"/>
              <a:gd name="T5" fmla="*/ 2147483646 h 870"/>
              <a:gd name="T6" fmla="*/ 1248456613 w 1638"/>
              <a:gd name="T7" fmla="*/ 2147483646 h 870"/>
              <a:gd name="T8" fmla="*/ 1344492199 w 1638"/>
              <a:gd name="T9" fmla="*/ 2147483646 h 870"/>
              <a:gd name="T10" fmla="*/ 1368500595 w 1638"/>
              <a:gd name="T11" fmla="*/ 2147483646 h 870"/>
              <a:gd name="T12" fmla="*/ 1464536181 w 1638"/>
              <a:gd name="T13" fmla="*/ 2147483646 h 870"/>
              <a:gd name="T14" fmla="*/ 2147483646 w 1638"/>
              <a:gd name="T15" fmla="*/ 2147483646 h 870"/>
              <a:gd name="T16" fmla="*/ 2147483646 w 1638"/>
              <a:gd name="T17" fmla="*/ 1670846684 h 870"/>
              <a:gd name="T18" fmla="*/ 2147483646 w 1638"/>
              <a:gd name="T19" fmla="*/ 1336678930 h 870"/>
              <a:gd name="T20" fmla="*/ 2147483646 w 1638"/>
              <a:gd name="T21" fmla="*/ 0 h 870"/>
              <a:gd name="T22" fmla="*/ 2147483646 w 1638"/>
              <a:gd name="T23" fmla="*/ 0 h 87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38" h="870">
                <a:moveTo>
                  <a:pt x="0" y="858"/>
                </a:moveTo>
                <a:cubicBezTo>
                  <a:pt x="88" y="867"/>
                  <a:pt x="88" y="870"/>
                  <a:pt x="204" y="858"/>
                </a:cubicBezTo>
                <a:cubicBezTo>
                  <a:pt x="238" y="855"/>
                  <a:pt x="263" y="832"/>
                  <a:pt x="294" y="822"/>
                </a:cubicBezTo>
                <a:cubicBezTo>
                  <a:pt x="300" y="816"/>
                  <a:pt x="305" y="808"/>
                  <a:pt x="312" y="804"/>
                </a:cubicBezTo>
                <a:cubicBezTo>
                  <a:pt x="319" y="800"/>
                  <a:pt x="330" y="803"/>
                  <a:pt x="336" y="798"/>
                </a:cubicBezTo>
                <a:cubicBezTo>
                  <a:pt x="341" y="794"/>
                  <a:pt x="338" y="784"/>
                  <a:pt x="342" y="780"/>
                </a:cubicBezTo>
                <a:cubicBezTo>
                  <a:pt x="348" y="774"/>
                  <a:pt x="360" y="774"/>
                  <a:pt x="366" y="768"/>
                </a:cubicBezTo>
                <a:lnTo>
                  <a:pt x="726" y="576"/>
                </a:lnTo>
                <a:lnTo>
                  <a:pt x="1014" y="240"/>
                </a:lnTo>
                <a:lnTo>
                  <a:pt x="1206" y="192"/>
                </a:lnTo>
                <a:lnTo>
                  <a:pt x="1398" y="0"/>
                </a:lnTo>
                <a:lnTo>
                  <a:pt x="1638" y="0"/>
                </a:lnTo>
              </a:path>
            </a:pathLst>
          </a:cu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Freeform 6"/>
          <p:cNvSpPr>
            <a:spLocks/>
          </p:cNvSpPr>
          <p:nvPr/>
        </p:nvSpPr>
        <p:spPr bwMode="auto">
          <a:xfrm>
            <a:off x="7010400" y="2819401"/>
            <a:ext cx="1009650" cy="733425"/>
          </a:xfrm>
          <a:custGeom>
            <a:avLst/>
            <a:gdLst>
              <a:gd name="T0" fmla="*/ 0 w 636"/>
              <a:gd name="T1" fmla="*/ 1164312188 h 462"/>
              <a:gd name="T2" fmla="*/ 75604688 w 636"/>
              <a:gd name="T3" fmla="*/ 1149191250 h 462"/>
              <a:gd name="T4" fmla="*/ 90725625 w 636"/>
              <a:gd name="T5" fmla="*/ 1103828438 h 462"/>
              <a:gd name="T6" fmla="*/ 136088438 w 636"/>
              <a:gd name="T7" fmla="*/ 1058465625 h 462"/>
              <a:gd name="T8" fmla="*/ 362902500 w 636"/>
              <a:gd name="T9" fmla="*/ 952619063 h 462"/>
              <a:gd name="T10" fmla="*/ 756046875 w 636"/>
              <a:gd name="T11" fmla="*/ 483870000 h 462"/>
              <a:gd name="T12" fmla="*/ 756046875 w 636"/>
              <a:gd name="T13" fmla="*/ 362902500 h 462"/>
              <a:gd name="T14" fmla="*/ 1602819375 w 636"/>
              <a:gd name="T15" fmla="*/ 0 h 4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36" h="462">
                <a:moveTo>
                  <a:pt x="0" y="462"/>
                </a:moveTo>
                <a:cubicBezTo>
                  <a:pt x="10" y="460"/>
                  <a:pt x="22" y="462"/>
                  <a:pt x="30" y="456"/>
                </a:cubicBezTo>
                <a:cubicBezTo>
                  <a:pt x="35" y="452"/>
                  <a:pt x="32" y="443"/>
                  <a:pt x="36" y="438"/>
                </a:cubicBezTo>
                <a:cubicBezTo>
                  <a:pt x="41" y="431"/>
                  <a:pt x="47" y="425"/>
                  <a:pt x="54" y="420"/>
                </a:cubicBezTo>
                <a:cubicBezTo>
                  <a:pt x="81" y="402"/>
                  <a:pt x="121" y="401"/>
                  <a:pt x="144" y="378"/>
                </a:cubicBezTo>
                <a:lnTo>
                  <a:pt x="300" y="192"/>
                </a:lnTo>
                <a:lnTo>
                  <a:pt x="300" y="144"/>
                </a:lnTo>
                <a:lnTo>
                  <a:pt x="636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Freeform 7"/>
          <p:cNvSpPr>
            <a:spLocks/>
          </p:cNvSpPr>
          <p:nvPr/>
        </p:nvSpPr>
        <p:spPr bwMode="auto">
          <a:xfrm>
            <a:off x="7391400" y="3810000"/>
            <a:ext cx="990600" cy="1676400"/>
          </a:xfrm>
          <a:custGeom>
            <a:avLst/>
            <a:gdLst>
              <a:gd name="T0" fmla="*/ 0 w 888"/>
              <a:gd name="T1" fmla="*/ 0 h 660"/>
              <a:gd name="T2" fmla="*/ 49703767 w 888"/>
              <a:gd name="T3" fmla="*/ 2147483646 h 660"/>
              <a:gd name="T4" fmla="*/ 89466780 w 888"/>
              <a:gd name="T5" fmla="*/ 2147483646 h 660"/>
              <a:gd name="T6" fmla="*/ 79526027 w 888"/>
              <a:gd name="T7" fmla="*/ 2147483646 h 660"/>
              <a:gd name="T8" fmla="*/ 119289041 w 888"/>
              <a:gd name="T9" fmla="*/ 2147483646 h 660"/>
              <a:gd name="T10" fmla="*/ 159052054 w 888"/>
              <a:gd name="T11" fmla="*/ 2147483646 h 660"/>
              <a:gd name="T12" fmla="*/ 218695287 w 888"/>
              <a:gd name="T13" fmla="*/ 2147483646 h 660"/>
              <a:gd name="T14" fmla="*/ 278339807 w 888"/>
              <a:gd name="T15" fmla="*/ 2147483646 h 660"/>
              <a:gd name="T16" fmla="*/ 457273368 w 888"/>
              <a:gd name="T17" fmla="*/ 2147483646 h 660"/>
              <a:gd name="T18" fmla="*/ 546740149 w 888"/>
              <a:gd name="T19" fmla="*/ 2147483646 h 660"/>
              <a:gd name="T20" fmla="*/ 656087149 w 888"/>
              <a:gd name="T21" fmla="*/ 2147483646 h 660"/>
              <a:gd name="T22" fmla="*/ 725672422 w 888"/>
              <a:gd name="T23" fmla="*/ 2147483646 h 660"/>
              <a:gd name="T24" fmla="*/ 745553929 w 888"/>
              <a:gd name="T25" fmla="*/ 2147483646 h 660"/>
              <a:gd name="T26" fmla="*/ 914546736 w 888"/>
              <a:gd name="T27" fmla="*/ 2147483646 h 660"/>
              <a:gd name="T28" fmla="*/ 1063656750 w 888"/>
              <a:gd name="T29" fmla="*/ 2147483646 h 660"/>
              <a:gd name="T30" fmla="*/ 1242590311 w 888"/>
              <a:gd name="T31" fmla="*/ 2147483646 h 660"/>
              <a:gd name="T32" fmla="*/ 1471226351 w 888"/>
              <a:gd name="T33" fmla="*/ 2147483646 h 6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88" h="660">
                <a:moveTo>
                  <a:pt x="0" y="0"/>
                </a:moveTo>
                <a:cubicBezTo>
                  <a:pt x="2" y="38"/>
                  <a:pt x="12" y="312"/>
                  <a:pt x="30" y="330"/>
                </a:cubicBezTo>
                <a:cubicBezTo>
                  <a:pt x="38" y="328"/>
                  <a:pt x="49" y="317"/>
                  <a:pt x="54" y="324"/>
                </a:cubicBezTo>
                <a:cubicBezTo>
                  <a:pt x="60" y="332"/>
                  <a:pt x="48" y="344"/>
                  <a:pt x="48" y="354"/>
                </a:cubicBezTo>
                <a:cubicBezTo>
                  <a:pt x="48" y="371"/>
                  <a:pt x="61" y="379"/>
                  <a:pt x="72" y="390"/>
                </a:cubicBezTo>
                <a:cubicBezTo>
                  <a:pt x="75" y="404"/>
                  <a:pt x="88" y="475"/>
                  <a:pt x="96" y="480"/>
                </a:cubicBezTo>
                <a:cubicBezTo>
                  <a:pt x="121" y="497"/>
                  <a:pt x="109" y="487"/>
                  <a:pt x="132" y="510"/>
                </a:cubicBezTo>
                <a:cubicBezTo>
                  <a:pt x="142" y="540"/>
                  <a:pt x="132" y="523"/>
                  <a:pt x="168" y="546"/>
                </a:cubicBezTo>
                <a:cubicBezTo>
                  <a:pt x="186" y="557"/>
                  <a:pt x="263" y="599"/>
                  <a:pt x="276" y="612"/>
                </a:cubicBezTo>
                <a:cubicBezTo>
                  <a:pt x="293" y="629"/>
                  <a:pt x="301" y="642"/>
                  <a:pt x="330" y="642"/>
                </a:cubicBezTo>
                <a:cubicBezTo>
                  <a:pt x="352" y="642"/>
                  <a:pt x="374" y="642"/>
                  <a:pt x="396" y="642"/>
                </a:cubicBezTo>
                <a:cubicBezTo>
                  <a:pt x="410" y="648"/>
                  <a:pt x="423" y="660"/>
                  <a:pt x="438" y="660"/>
                </a:cubicBezTo>
                <a:cubicBezTo>
                  <a:pt x="445" y="660"/>
                  <a:pt x="444" y="646"/>
                  <a:pt x="450" y="642"/>
                </a:cubicBezTo>
                <a:cubicBezTo>
                  <a:pt x="478" y="623"/>
                  <a:pt x="518" y="633"/>
                  <a:pt x="552" y="630"/>
                </a:cubicBezTo>
                <a:cubicBezTo>
                  <a:pt x="582" y="625"/>
                  <a:pt x="612" y="624"/>
                  <a:pt x="642" y="618"/>
                </a:cubicBezTo>
                <a:cubicBezTo>
                  <a:pt x="677" y="611"/>
                  <a:pt x="715" y="597"/>
                  <a:pt x="750" y="588"/>
                </a:cubicBezTo>
                <a:cubicBezTo>
                  <a:pt x="798" y="576"/>
                  <a:pt x="838" y="546"/>
                  <a:pt x="888" y="546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8763000" y="533400"/>
            <a:ext cx="1066800" cy="381000"/>
          </a:xfrm>
          <a:prstGeom prst="cloudCallout">
            <a:avLst>
              <a:gd name="adj1" fmla="val -54019"/>
              <a:gd name="adj2" fmla="val 29167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464" name="Text Box 15"/>
          <p:cNvSpPr txBox="1">
            <a:spLocks noChangeArrowheads="1"/>
          </p:cNvSpPr>
          <p:nvPr/>
        </p:nvSpPr>
        <p:spPr bwMode="auto">
          <a:xfrm>
            <a:off x="814192" y="45393"/>
            <a:ext cx="10563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LẮP ĐẶT MÁY BIẾN THẾ Ở HAI ĐẦU ĐƯỜNG DÂY TẢI ĐIỆN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6" name="Text Box 16"/>
          <p:cNvSpPr txBox="1">
            <a:spLocks noChangeArrowheads="1"/>
          </p:cNvSpPr>
          <p:nvPr/>
        </p:nvSpPr>
        <p:spPr bwMode="auto">
          <a:xfrm>
            <a:off x="1676400" y="4038600"/>
            <a:ext cx="9144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dirty="0">
                <a:solidFill>
                  <a:srgbClr val="0000FF"/>
                </a:solidFill>
              </a:rPr>
              <a:t>NHÀ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dirty="0">
                <a:solidFill>
                  <a:srgbClr val="0000FF"/>
                </a:solidFill>
              </a:rPr>
              <a:t>MÁY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dirty="0">
                <a:solidFill>
                  <a:srgbClr val="0000FF"/>
                </a:solidFill>
              </a:rPr>
              <a:t>ĐIỆN</a:t>
            </a:r>
          </a:p>
        </p:txBody>
      </p:sp>
      <p:sp>
        <p:nvSpPr>
          <p:cNvPr id="19467" name="Text Box 17"/>
          <p:cNvSpPr txBox="1">
            <a:spLocks noChangeArrowheads="1"/>
          </p:cNvSpPr>
          <p:nvPr/>
        </p:nvSpPr>
        <p:spPr bwMode="auto">
          <a:xfrm>
            <a:off x="2590800" y="50292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FF"/>
                </a:solidFill>
              </a:rPr>
              <a:t>25 000 V</a:t>
            </a:r>
          </a:p>
        </p:txBody>
      </p:sp>
      <p:sp>
        <p:nvSpPr>
          <p:cNvPr id="19468" name="Text Box 18"/>
          <p:cNvSpPr txBox="1">
            <a:spLocks noChangeArrowheads="1"/>
          </p:cNvSpPr>
          <p:nvPr/>
        </p:nvSpPr>
        <p:spPr bwMode="auto">
          <a:xfrm>
            <a:off x="2971800" y="4191000"/>
            <a:ext cx="1676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3300"/>
                </a:solidFill>
              </a:rPr>
              <a:t>500 000 V</a:t>
            </a:r>
          </a:p>
        </p:txBody>
      </p:sp>
      <p:sp>
        <p:nvSpPr>
          <p:cNvPr id="19469" name="Text Box 19"/>
          <p:cNvSpPr txBox="1">
            <a:spLocks noChangeArrowheads="1"/>
          </p:cNvSpPr>
          <p:nvPr/>
        </p:nvSpPr>
        <p:spPr bwMode="auto">
          <a:xfrm>
            <a:off x="6096000" y="25146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FF"/>
                </a:solidFill>
              </a:rPr>
              <a:t>11 000 V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4424516" y="6400800"/>
            <a:ext cx="1524000" cy="4572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dirty="0" err="1">
                <a:solidFill>
                  <a:srgbClr val="FFFF00"/>
                </a:solidFill>
              </a:rPr>
              <a:t>Tăng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thế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9471" name="Text Box 26"/>
          <p:cNvSpPr txBox="1">
            <a:spLocks noChangeArrowheads="1"/>
          </p:cNvSpPr>
          <p:nvPr/>
        </p:nvSpPr>
        <p:spPr bwMode="auto">
          <a:xfrm>
            <a:off x="7772400" y="4343400"/>
            <a:ext cx="1676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FF"/>
                </a:solidFill>
              </a:rPr>
              <a:t>11 000 V</a:t>
            </a:r>
          </a:p>
        </p:txBody>
      </p:sp>
      <p:sp>
        <p:nvSpPr>
          <p:cNvPr id="19472" name="Text Box 29"/>
          <p:cNvSpPr txBox="1">
            <a:spLocks noChangeArrowheads="1"/>
          </p:cNvSpPr>
          <p:nvPr/>
        </p:nvSpPr>
        <p:spPr bwMode="auto">
          <a:xfrm>
            <a:off x="7239000" y="16764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FF"/>
                </a:solidFill>
              </a:rPr>
              <a:t>380 V</a:t>
            </a:r>
          </a:p>
        </p:txBody>
      </p:sp>
      <p:sp>
        <p:nvSpPr>
          <p:cNvPr id="19473" name="Text Box 30"/>
          <p:cNvSpPr txBox="1">
            <a:spLocks noChangeArrowheads="1"/>
          </p:cNvSpPr>
          <p:nvPr/>
        </p:nvSpPr>
        <p:spPr bwMode="auto">
          <a:xfrm>
            <a:off x="8839200" y="54864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FF"/>
                </a:solidFill>
              </a:rPr>
              <a:t>220 V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1616365" y="565666"/>
            <a:ext cx="519738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37.2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7543800" y="6248400"/>
            <a:ext cx="1219200" cy="4572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FF00"/>
                </a:solidFill>
              </a:rPr>
              <a:t>Hạ thế</a:t>
            </a:r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7391400" y="3733800"/>
            <a:ext cx="1219200" cy="4572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FF00"/>
                </a:solidFill>
              </a:rPr>
              <a:t>Hạ thế</a:t>
            </a:r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8229600" y="2514600"/>
            <a:ext cx="1219200" cy="4572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FF00"/>
                </a:solidFill>
              </a:rPr>
              <a:t>Hạ thế</a:t>
            </a:r>
          </a:p>
        </p:txBody>
      </p:sp>
    </p:spTree>
    <p:extLst>
      <p:ext uri="{BB962C8B-B14F-4D97-AF65-F5344CB8AC3E}">
        <p14:creationId xmlns:p14="http://schemas.microsoft.com/office/powerpoint/2010/main" val="166756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17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1" grpId="0" animBg="1"/>
      <p:bldP spid="31755" grpId="0" animBg="1"/>
      <p:bldP spid="31755" grpId="1" animBg="1"/>
      <p:bldP spid="31764" grpId="0" animBg="1"/>
      <p:bldP spid="47120" grpId="0"/>
      <p:bldP spid="31777" grpId="0" animBg="1"/>
      <p:bldP spid="31778" grpId="0" animBg="1"/>
      <p:bldP spid="317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55"/>
          <p:cNvSpPr>
            <a:spLocks noChangeArrowheads="1"/>
          </p:cNvSpPr>
          <p:nvPr/>
        </p:nvSpPr>
        <p:spPr bwMode="auto">
          <a:xfrm>
            <a:off x="2821858" y="216006"/>
            <a:ext cx="6307394" cy="849312"/>
          </a:xfrm>
          <a:prstGeom prst="roundRect">
            <a:avLst/>
          </a:prstGeom>
          <a:gradFill rotWithShape="1">
            <a:gsLst>
              <a:gs pos="0">
                <a:srgbClr val="008000"/>
              </a:gs>
              <a:gs pos="50000">
                <a:srgbClr val="FFFF00"/>
              </a:gs>
              <a:gs pos="100000">
                <a:srgbClr val="0080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 anchor="ctr">
            <a:flatTx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8" name="Text Box 56"/>
          <p:cNvSpPr txBox="1">
            <a:spLocks noChangeArrowheads="1"/>
          </p:cNvSpPr>
          <p:nvPr/>
        </p:nvSpPr>
        <p:spPr bwMode="auto">
          <a:xfrm>
            <a:off x="3087329" y="400260"/>
            <a:ext cx="6041923" cy="52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MÁY BIẾN THẾ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31016" y="1207168"/>
            <a:ext cx="10865825" cy="5110035"/>
            <a:chOff x="931016" y="1207169"/>
            <a:chExt cx="10865825" cy="4434122"/>
          </a:xfrm>
        </p:grpSpPr>
        <p:sp>
          <p:nvSpPr>
            <p:cNvPr id="8" name="Rectangle 7"/>
            <p:cNvSpPr/>
            <p:nvPr/>
          </p:nvSpPr>
          <p:spPr>
            <a:xfrm>
              <a:off x="1179871" y="1207169"/>
              <a:ext cx="10368116" cy="3987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36354"/>
            <a:stretch/>
          </p:blipFill>
          <p:spPr>
            <a:xfrm>
              <a:off x="6530308" y="1356855"/>
              <a:ext cx="4884942" cy="3716590"/>
            </a:xfrm>
            <a:prstGeom prst="rect">
              <a:avLst/>
            </a:prstGeom>
          </p:spPr>
        </p:pic>
        <p:sp>
          <p:nvSpPr>
            <p:cNvPr id="69" name="Text Box 56"/>
            <p:cNvSpPr txBox="1">
              <a:spLocks noChangeArrowheads="1"/>
            </p:cNvSpPr>
            <p:nvPr/>
          </p:nvSpPr>
          <p:spPr bwMode="auto">
            <a:xfrm>
              <a:off x="931016" y="5240703"/>
              <a:ext cx="10865825" cy="400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5" tIns="45713" rIns="91425" bIns="45713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giảm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9380" y="1327819"/>
              <a:ext cx="5096336" cy="37490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645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So do truyen tai d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6" y="1473200"/>
            <a:ext cx="11251927" cy="529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5"/>
          <p:cNvSpPr>
            <a:spLocks noChangeArrowheads="1"/>
          </p:cNvSpPr>
          <p:nvPr/>
        </p:nvSpPr>
        <p:spPr bwMode="auto">
          <a:xfrm>
            <a:off x="2858558" y="152400"/>
            <a:ext cx="7823200" cy="990600"/>
          </a:xfrm>
          <a:prstGeom prst="roundRect">
            <a:avLst/>
          </a:prstGeom>
          <a:gradFill rotWithShape="1">
            <a:gsLst>
              <a:gs pos="0">
                <a:srgbClr val="008000"/>
              </a:gs>
              <a:gs pos="50000">
                <a:srgbClr val="FFFF00"/>
              </a:gs>
              <a:gs pos="100000">
                <a:srgbClr val="0080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 anchor="ctr">
            <a:flatTx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3733"/>
          </a:p>
        </p:txBody>
      </p:sp>
      <p:sp>
        <p:nvSpPr>
          <p:cNvPr id="4" name="Text Box 56"/>
          <p:cNvSpPr txBox="1">
            <a:spLocks noChangeArrowheads="1"/>
          </p:cNvSpPr>
          <p:nvPr/>
        </p:nvSpPr>
        <p:spPr bwMode="auto">
          <a:xfrm>
            <a:off x="4253442" y="278015"/>
            <a:ext cx="6428316" cy="70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r>
              <a:rPr lang="en-US" sz="4000" b="1" dirty="0">
                <a:solidFill>
                  <a:srgbClr val="FF0000"/>
                </a:solidFill>
                <a:latin typeface="VNI-Thufap2" pitchFamily="2" charset="0"/>
              </a:rPr>
              <a:t> </a:t>
            </a:r>
            <a:endParaRPr lang="en-US" sz="4000" b="1" dirty="0">
              <a:solidFill>
                <a:srgbClr val="FF66FF"/>
              </a:solidFill>
              <a:latin typeface="VNI-Fato" pitchFamily="2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94267" y="1473201"/>
            <a:ext cx="5278830" cy="24701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3299" tIns="36649" rIns="73299" bIns="36649"/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3333" dirty="0">
                <a:latin typeface=".VnRevue" panose="020B7200000000000000" pitchFamily="34" charset="0"/>
              </a:rPr>
              <a:t>   1</a:t>
            </a:r>
          </a:p>
        </p:txBody>
      </p:sp>
      <p:sp>
        <p:nvSpPr>
          <p:cNvPr id="9" name="Rounded Rectangl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108408" y="1498600"/>
            <a:ext cx="5837786" cy="24722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3299" tIns="36649" rIns="73299" bIns="36649"/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3333" dirty="0">
                <a:latin typeface=".VnRevue" panose="020B7200000000000000" pitchFamily="34" charset="0"/>
              </a:rPr>
              <a:t>   2</a:t>
            </a:r>
          </a:p>
        </p:txBody>
      </p:sp>
      <p:sp>
        <p:nvSpPr>
          <p:cNvPr id="10" name="Rounded 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4267" y="4241800"/>
            <a:ext cx="5278830" cy="24722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3299" tIns="36649" rIns="73299" bIns="36649"/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3333">
                <a:latin typeface=".VnRevue" panose="020B7200000000000000" pitchFamily="34" charset="0"/>
              </a:rPr>
              <a:t>   3</a:t>
            </a:r>
          </a:p>
        </p:txBody>
      </p:sp>
      <p:sp>
        <p:nvSpPr>
          <p:cNvPr id="11" name="Rounded Rectangl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08408" y="4201584"/>
            <a:ext cx="5734547" cy="24722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3299" tIns="36649" rIns="73299" bIns="36649"/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3333" dirty="0">
                <a:latin typeface=".VnRevue" panose="020B7200000000000000" pitchFamily="34" charset="0"/>
              </a:rPr>
              <a:t>   4</a:t>
            </a:r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4730802" y="179919"/>
            <a:ext cx="6428316" cy="70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FF"/>
                </a:solidFill>
                <a:latin typeface="VNI-Fato" pitchFamily="2" charset="0"/>
              </a:rPr>
              <a:t>ĐẶT VẤN ĐỀ</a:t>
            </a:r>
          </a:p>
        </p:txBody>
      </p:sp>
      <p:sp>
        <p:nvSpPr>
          <p:cNvPr id="2" name="Right Arrow 1">
            <a:hlinkClick r:id="rId7" action="ppaction://hlinksldjump"/>
          </p:cNvPr>
          <p:cNvSpPr/>
          <p:nvPr/>
        </p:nvSpPr>
        <p:spPr>
          <a:xfrm>
            <a:off x="10924674" y="757989"/>
            <a:ext cx="348915" cy="385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9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8" grpId="0" animBg="1"/>
      <p:bldP spid="9" grpId="0" animBg="1"/>
      <p:bldP spid="10" grpId="0" animBg="1"/>
      <p:bldP spid="11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5"/>
          <p:cNvSpPr>
            <a:spLocks noChangeArrowheads="1"/>
          </p:cNvSpPr>
          <p:nvPr/>
        </p:nvSpPr>
        <p:spPr bwMode="auto">
          <a:xfrm>
            <a:off x="2821858" y="216006"/>
            <a:ext cx="6307394" cy="849312"/>
          </a:xfrm>
          <a:prstGeom prst="roundRect">
            <a:avLst/>
          </a:prstGeom>
          <a:gradFill rotWithShape="1">
            <a:gsLst>
              <a:gs pos="0">
                <a:srgbClr val="008000"/>
              </a:gs>
              <a:gs pos="50000">
                <a:srgbClr val="FFFF00"/>
              </a:gs>
              <a:gs pos="100000">
                <a:srgbClr val="0080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 anchor="ctr">
            <a:flatTx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3087329" y="400260"/>
            <a:ext cx="6041923" cy="52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MÁY BIẾN THẾ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035277" y="1249572"/>
            <a:ext cx="9011266" cy="5195778"/>
            <a:chOff x="2035277" y="1249572"/>
            <a:chExt cx="9011266" cy="51957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r="47444"/>
            <a:stretch/>
          </p:blipFill>
          <p:spPr>
            <a:xfrm>
              <a:off x="2035277" y="1249572"/>
              <a:ext cx="8760542" cy="5195778"/>
            </a:xfrm>
            <a:prstGeom prst="rect">
              <a:avLst/>
            </a:prstGeom>
          </p:spPr>
        </p:pic>
        <p:sp>
          <p:nvSpPr>
            <p:cNvPr id="10" name="Text Box 56"/>
            <p:cNvSpPr txBox="1">
              <a:spLocks noChangeArrowheads="1"/>
            </p:cNvSpPr>
            <p:nvPr/>
          </p:nvSpPr>
          <p:spPr bwMode="auto">
            <a:xfrm>
              <a:off x="2286001" y="5983699"/>
              <a:ext cx="8760542" cy="461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5" tIns="45713" rIns="91425" bIns="45713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tải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endPara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470385" y="1249572"/>
            <a:ext cx="1890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BIẾN THẾ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3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5"/>
          <p:cNvSpPr>
            <a:spLocks noChangeArrowheads="1"/>
          </p:cNvSpPr>
          <p:nvPr/>
        </p:nvSpPr>
        <p:spPr bwMode="auto">
          <a:xfrm>
            <a:off x="2821858" y="216006"/>
            <a:ext cx="6307394" cy="849312"/>
          </a:xfrm>
          <a:prstGeom prst="roundRect">
            <a:avLst/>
          </a:prstGeom>
          <a:gradFill rotWithShape="1">
            <a:gsLst>
              <a:gs pos="0">
                <a:srgbClr val="008000"/>
              </a:gs>
              <a:gs pos="50000">
                <a:srgbClr val="FFFF00"/>
              </a:gs>
              <a:gs pos="100000">
                <a:srgbClr val="0080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 anchor="ctr">
            <a:flatTx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3087329" y="400260"/>
            <a:ext cx="6041923" cy="52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MÁY BIẾN THẾ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07227" y="1065318"/>
            <a:ext cx="8309163" cy="5793955"/>
            <a:chOff x="2020531" y="1107720"/>
            <a:chExt cx="8309163" cy="5793955"/>
          </a:xfrm>
        </p:grpSpPr>
        <p:sp>
          <p:nvSpPr>
            <p:cNvPr id="10" name="Text Box 56"/>
            <p:cNvSpPr txBox="1">
              <a:spLocks noChangeArrowheads="1"/>
            </p:cNvSpPr>
            <p:nvPr/>
          </p:nvSpPr>
          <p:spPr bwMode="auto">
            <a:xfrm>
              <a:off x="2809958" y="6440024"/>
              <a:ext cx="7519736" cy="461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5" tIns="45713" rIns="91425" bIns="45713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ỔN ÁP: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ổn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endPara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0531" y="1107720"/>
              <a:ext cx="7492180" cy="52886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57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5"/>
          <p:cNvSpPr>
            <a:spLocks noChangeArrowheads="1"/>
          </p:cNvSpPr>
          <p:nvPr/>
        </p:nvSpPr>
        <p:spPr bwMode="auto">
          <a:xfrm>
            <a:off x="2821858" y="216006"/>
            <a:ext cx="6307394" cy="849312"/>
          </a:xfrm>
          <a:prstGeom prst="roundRect">
            <a:avLst/>
          </a:prstGeom>
          <a:gradFill rotWithShape="1">
            <a:gsLst>
              <a:gs pos="0">
                <a:srgbClr val="008000"/>
              </a:gs>
              <a:gs pos="50000">
                <a:srgbClr val="FFFF00"/>
              </a:gs>
              <a:gs pos="100000">
                <a:srgbClr val="0080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 anchor="ctr">
            <a:flatTx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3087329" y="400260"/>
            <a:ext cx="6041923" cy="52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MÁY BIẾN THẾ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55520" y="1335548"/>
            <a:ext cx="8683064" cy="5311277"/>
            <a:chOff x="2255520" y="1335548"/>
            <a:chExt cx="8683064" cy="5311277"/>
          </a:xfrm>
        </p:grpSpPr>
        <p:sp>
          <p:nvSpPr>
            <p:cNvPr id="10" name="Text Box 56"/>
            <p:cNvSpPr txBox="1">
              <a:spLocks noChangeArrowheads="1"/>
            </p:cNvSpPr>
            <p:nvPr/>
          </p:nvSpPr>
          <p:spPr bwMode="auto">
            <a:xfrm>
              <a:off x="2255520" y="6185174"/>
              <a:ext cx="8683064" cy="461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5" tIns="45713" rIns="91425" bIns="45713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 ĐIỆN THOẠI: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220V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5V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2478" y="1335548"/>
              <a:ext cx="7860890" cy="4872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132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67708" y="1107720"/>
            <a:ext cx="7110662" cy="4909597"/>
            <a:chOff x="1367175" y="2028008"/>
            <a:chExt cx="4705386" cy="3705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367176" y="2028008"/>
              <a:ext cx="4705385" cy="3502122"/>
            </a:xfrm>
            <a:prstGeom prst="rect">
              <a:avLst/>
            </a:prstGeom>
          </p:spPr>
        </p:pic>
        <p:sp>
          <p:nvSpPr>
            <p:cNvPr id="20488" name="Text Box 4"/>
            <p:cNvSpPr txBox="1">
              <a:spLocks noChangeArrowheads="1"/>
            </p:cNvSpPr>
            <p:nvPr/>
          </p:nvSpPr>
          <p:spPr bwMode="auto">
            <a:xfrm>
              <a:off x="1367175" y="5358611"/>
              <a:ext cx="4705386" cy="3749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MỎ HÀN: </a:t>
              </a:r>
              <a:r>
                <a:rPr lang="en-US" altLang="vi-VN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altLang="vi-VN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chỉnh</a:t>
              </a:r>
              <a:r>
                <a:rPr lang="en-US" altLang="vi-VN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altLang="vi-VN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altLang="vi-VN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vi-VN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altLang="vi-VN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altLang="vi-VN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mối</a:t>
              </a:r>
              <a:r>
                <a:rPr lang="en-US" altLang="vi-VN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</a:t>
              </a:r>
              <a:endParaRPr lang="en-US" alt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Rectangle 55"/>
          <p:cNvSpPr>
            <a:spLocks noChangeArrowheads="1"/>
          </p:cNvSpPr>
          <p:nvPr/>
        </p:nvSpPr>
        <p:spPr bwMode="auto">
          <a:xfrm>
            <a:off x="2821858" y="216006"/>
            <a:ext cx="6307394" cy="849312"/>
          </a:xfrm>
          <a:prstGeom prst="roundRect">
            <a:avLst/>
          </a:prstGeom>
          <a:gradFill rotWithShape="1">
            <a:gsLst>
              <a:gs pos="0">
                <a:srgbClr val="008000"/>
              </a:gs>
              <a:gs pos="50000">
                <a:srgbClr val="FFFF00"/>
              </a:gs>
              <a:gs pos="100000">
                <a:srgbClr val="0080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 anchor="ctr">
            <a:flatTx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66" name="Text Box 56"/>
          <p:cNvSpPr txBox="1">
            <a:spLocks noChangeArrowheads="1"/>
          </p:cNvSpPr>
          <p:nvPr/>
        </p:nvSpPr>
        <p:spPr bwMode="auto">
          <a:xfrm>
            <a:off x="3087329" y="400260"/>
            <a:ext cx="6041923" cy="52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MÁY BIẾN THẾ</a:t>
            </a:r>
          </a:p>
        </p:txBody>
      </p:sp>
    </p:spTree>
    <p:extLst>
      <p:ext uri="{BB962C8B-B14F-4D97-AF65-F5344CB8AC3E}">
        <p14:creationId xmlns:p14="http://schemas.microsoft.com/office/powerpoint/2010/main" val="63141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5"/>
          <p:cNvSpPr>
            <a:spLocks noChangeArrowheads="1"/>
          </p:cNvSpPr>
          <p:nvPr/>
        </p:nvSpPr>
        <p:spPr bwMode="auto">
          <a:xfrm>
            <a:off x="2821858" y="216006"/>
            <a:ext cx="6307394" cy="849312"/>
          </a:xfrm>
          <a:prstGeom prst="roundRect">
            <a:avLst/>
          </a:prstGeom>
          <a:gradFill rotWithShape="1">
            <a:gsLst>
              <a:gs pos="0">
                <a:srgbClr val="008000"/>
              </a:gs>
              <a:gs pos="50000">
                <a:srgbClr val="FFFF00"/>
              </a:gs>
              <a:gs pos="100000">
                <a:srgbClr val="0080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 anchor="ctr">
            <a:flatTx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3087329" y="400260"/>
            <a:ext cx="6041923" cy="52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MÁY BIẾN THẾ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02755" y="1065318"/>
            <a:ext cx="10615737" cy="5804165"/>
            <a:chOff x="902755" y="1065318"/>
            <a:chExt cx="10615737" cy="58041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2755" y="1065318"/>
              <a:ext cx="5584723" cy="5584723"/>
            </a:xfrm>
            <a:prstGeom prst="rect">
              <a:avLst/>
            </a:prstGeom>
          </p:spPr>
        </p:pic>
        <p:sp>
          <p:nvSpPr>
            <p:cNvPr id="10" name="Text Box 56"/>
            <p:cNvSpPr txBox="1">
              <a:spLocks noChangeArrowheads="1"/>
            </p:cNvSpPr>
            <p:nvPr/>
          </p:nvSpPr>
          <p:spPr bwMode="auto">
            <a:xfrm>
              <a:off x="3387213" y="5742270"/>
              <a:ext cx="2010697" cy="461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5" tIns="45713" rIns="91425" bIns="45713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 NUNG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75555" y="1249572"/>
              <a:ext cx="5542937" cy="5619911"/>
            </a:xfrm>
            <a:prstGeom prst="rect">
              <a:avLst/>
            </a:prstGeom>
          </p:spPr>
        </p:pic>
        <p:sp>
          <p:nvSpPr>
            <p:cNvPr id="7" name="Text Box 56"/>
            <p:cNvSpPr txBox="1">
              <a:spLocks noChangeArrowheads="1"/>
            </p:cNvSpPr>
            <p:nvPr/>
          </p:nvSpPr>
          <p:spPr bwMode="auto">
            <a:xfrm>
              <a:off x="2406316" y="6146524"/>
              <a:ext cx="8581232" cy="523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5" tIns="45713" rIns="91425" bIns="45713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khống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ổn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</a:t>
              </a:r>
              <a:endPara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030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5"/>
          <p:cNvSpPr>
            <a:spLocks noChangeArrowheads="1"/>
          </p:cNvSpPr>
          <p:nvPr/>
        </p:nvSpPr>
        <p:spPr bwMode="auto">
          <a:xfrm>
            <a:off x="2821858" y="216006"/>
            <a:ext cx="6307394" cy="849312"/>
          </a:xfrm>
          <a:prstGeom prst="roundRect">
            <a:avLst/>
          </a:prstGeom>
          <a:gradFill rotWithShape="1">
            <a:gsLst>
              <a:gs pos="0">
                <a:srgbClr val="008000"/>
              </a:gs>
              <a:gs pos="50000">
                <a:srgbClr val="FFFF00"/>
              </a:gs>
              <a:gs pos="100000">
                <a:srgbClr val="0080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 anchor="ctr">
            <a:flatTx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3087329" y="400260"/>
            <a:ext cx="6041923" cy="52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3" rIns="91425" bIns="4571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MÁY BIẾN THẾ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45368" y="1107720"/>
            <a:ext cx="7940844" cy="5474358"/>
            <a:chOff x="2045368" y="1107720"/>
            <a:chExt cx="7940844" cy="5474358"/>
          </a:xfrm>
        </p:grpSpPr>
        <p:sp>
          <p:nvSpPr>
            <p:cNvPr id="10" name="Text Box 56"/>
            <p:cNvSpPr txBox="1">
              <a:spLocks noChangeArrowheads="1"/>
            </p:cNvSpPr>
            <p:nvPr/>
          </p:nvSpPr>
          <p:spPr bwMode="auto">
            <a:xfrm>
              <a:off x="2045368" y="5751095"/>
              <a:ext cx="7940844" cy="830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425" tIns="45713" rIns="91425" bIns="45713">
              <a:spAutoFit/>
            </a:bodyPr>
            <a:lstStyle/>
            <a:p>
              <a:pPr algn="just"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 ÁP CÁCH LY: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chống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rung,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chống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giật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chống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nhiễu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940" t="5780" r="5192" b="1909"/>
            <a:stretch/>
          </p:blipFill>
          <p:spPr>
            <a:xfrm>
              <a:off x="2201778" y="1107720"/>
              <a:ext cx="7784433" cy="4643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817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076633" y="1884072"/>
            <a:ext cx="1094330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mơi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ráo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WordArt 11"/>
          <p:cNvSpPr>
            <a:spLocks noChangeArrowheads="1" noChangeShapeType="1" noTextEdit="1"/>
          </p:cNvSpPr>
          <p:nvPr/>
        </p:nvSpPr>
        <p:spPr bwMode="auto">
          <a:xfrm>
            <a:off x="3288890" y="162232"/>
            <a:ext cx="7329949" cy="13494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12700">
                  <a:solidFill>
                    <a:srgbClr val="FF1811"/>
                  </a:solidFill>
                  <a:round/>
                  <a:headEnd/>
                  <a:tailEnd/>
                </a:ln>
                <a:solidFill>
                  <a:srgbClr val="12FA2E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 Ý KHI SỬ DỤNG MÁY BIẾN THẾ</a:t>
            </a:r>
            <a:endParaRPr lang="en-US" sz="3600" b="1" kern="10" dirty="0">
              <a:ln w="12700">
                <a:solidFill>
                  <a:srgbClr val="FF1811"/>
                </a:solidFill>
                <a:round/>
                <a:headEnd/>
                <a:tailEnd/>
              </a:ln>
              <a:solidFill>
                <a:srgbClr val="12FA2E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68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506362" y="924081"/>
            <a:ext cx="11454580" cy="1229183"/>
          </a:xfrm>
          <a:prstGeom prst="round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C4: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hạ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220V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6V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3V.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Cuộn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4000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cuộn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dây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3" name="Text Box 66"/>
          <p:cNvSpPr txBox="1">
            <a:spLocks noChangeArrowheads="1"/>
          </p:cNvSpPr>
          <p:nvPr/>
        </p:nvSpPr>
        <p:spPr bwMode="auto">
          <a:xfrm>
            <a:off x="4740442" y="35070"/>
            <a:ext cx="3485046" cy="715089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7"/>
              <p:cNvSpPr txBox="1">
                <a:spLocks noChangeArrowheads="1"/>
              </p:cNvSpPr>
              <p:nvPr/>
            </p:nvSpPr>
            <p:spPr bwMode="auto">
              <a:xfrm>
                <a:off x="506362" y="2327186"/>
                <a:ext cx="3180735" cy="35394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i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Tóm </a:t>
                </a:r>
                <a:r>
                  <a:rPr lang="en-US" sz="2800" b="1" i="1" dirty="0" err="1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2800" b="1" i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𝟐𝟐𝟎</m:t>
                      </m:r>
                      <m:r>
                        <a:rPr lang="en-US" sz="2800" b="1" i="1" smtClean="0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𝑽</m:t>
                      </m:r>
                    </m:oMath>
                  </m:oMathPara>
                </a14:m>
                <a:endParaRPr lang="en-US" sz="2800" b="1" i="1" dirty="0">
                  <a:solidFill>
                    <a:srgbClr val="0000B6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𝟐𝟏</m:t>
                          </m:r>
                          <m:r>
                            <a:rPr lang="en-US" sz="2800" b="1" i="1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2800" b="1" i="1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𝑽</m:t>
                      </m:r>
                    </m:oMath>
                  </m:oMathPara>
                </a14:m>
                <a:endParaRPr lang="en-US" sz="2800" b="1" i="1" dirty="0">
                  <a:solidFill>
                    <a:srgbClr val="0000B6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800" b="1" i="1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2800" b="1" i="1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𝑽</m:t>
                      </m:r>
                    </m:oMath>
                  </m:oMathPara>
                </a14:m>
                <a:endParaRPr lang="en-US" sz="2800" b="1" i="1" dirty="0">
                  <a:solidFill>
                    <a:srgbClr val="0000B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800" b="1" i="1">
                              <a:solidFill>
                                <a:srgbClr val="0000B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𝟒𝟎𝟎𝟎</m:t>
                      </m:r>
                      <m:r>
                        <a:rPr lang="en-US" sz="2800" b="1" i="1" smtClean="0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𝒗</m:t>
                      </m:r>
                      <m:r>
                        <a:rPr lang="en-US" sz="2800" b="1" i="1" smtClean="0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ò</m:t>
                      </m:r>
                      <m:r>
                        <a:rPr lang="en-US" sz="2800" b="1" i="1" smtClean="0">
                          <a:solidFill>
                            <a:srgbClr val="0000B6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𝒏𝒈</m:t>
                      </m:r>
                    </m:oMath>
                  </m:oMathPara>
                </a14:m>
                <a:endParaRPr lang="en-US" sz="2800" b="1" i="1" dirty="0">
                  <a:solidFill>
                    <a:srgbClr val="0000B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2800" b="1" i="1">
                        <a:solidFill>
                          <a:srgbClr val="0000B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b="1" i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just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2800" b="1" i="1">
                        <a:solidFill>
                          <a:srgbClr val="0000B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b="1" i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362" y="2327186"/>
                <a:ext cx="3180735" cy="3539430"/>
              </a:xfrm>
              <a:prstGeom prst="rect">
                <a:avLst/>
              </a:prstGeom>
              <a:blipFill rotWithShape="0">
                <a:blip r:embed="rId2"/>
                <a:stretch>
                  <a:fillRect l="-3831" t="-1897" b="-39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3687097" y="2153264"/>
            <a:ext cx="0" cy="47047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687097" y="2239372"/>
            <a:ext cx="8067368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6V:</a:t>
            </a:r>
          </a:p>
          <a:p>
            <a:pPr>
              <a:spcBef>
                <a:spcPct val="50000"/>
              </a:spcBef>
            </a:pPr>
            <a:endParaRPr lang="en-US" sz="2800" b="1" i="1" dirty="0">
              <a:solidFill>
                <a:srgbClr val="0000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3V:</a:t>
            </a: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771632" y="4077550"/>
                <a:ext cx="1283685" cy="668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i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632" y="4077550"/>
                <a:ext cx="1283685" cy="668068"/>
              </a:xfrm>
              <a:prstGeom prst="rect">
                <a:avLst/>
              </a:prstGeom>
              <a:blipFill rotWithShape="0">
                <a:blip r:embed="rId3"/>
                <a:stretch>
                  <a:fillRect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139851" y="4116809"/>
                <a:ext cx="2013693" cy="669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  </a:t>
                </a:r>
                <a:r>
                  <a:rPr lang="en-US" sz="2400" b="1" i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𝟐𝟐𝟎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i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𝟒𝟎𝟎𝟎</m:t>
                        </m:r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400" b="1" i="1" smtClean="0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851" y="4116809"/>
                <a:ext cx="2013693" cy="669863"/>
              </a:xfrm>
              <a:prstGeom prst="rect">
                <a:avLst/>
              </a:prstGeom>
              <a:blipFill>
                <a:blip r:embed="rId4"/>
                <a:stretch>
                  <a:fillRect l="-4545" b="-9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153544" y="4154522"/>
                <a:ext cx="27413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en-US" sz="2400" b="1" i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≈ 109 (</a:t>
                </a:r>
                <a:r>
                  <a:rPr lang="en-US" sz="2400" b="1" i="1" dirty="0" err="1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2400" b="1" i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544" y="4154522"/>
                <a:ext cx="2741391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333" t="-10667" r="-2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771631" y="5412286"/>
                <a:ext cx="1283685" cy="668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i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𝟐𝟐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631" y="5412286"/>
                <a:ext cx="1283685" cy="668068"/>
              </a:xfrm>
              <a:prstGeom prst="rect">
                <a:avLst/>
              </a:prstGeom>
              <a:blipFill rotWithShape="0">
                <a:blip r:embed="rId6"/>
                <a:stretch>
                  <a:fillRect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226805" y="5410491"/>
                <a:ext cx="2013693" cy="669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  </a:t>
                </a:r>
                <a:r>
                  <a:rPr lang="en-US" sz="2400" b="1" i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𝟐𝟐𝟎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i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𝟒𝟎𝟎𝟎</m:t>
                        </m:r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B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𝟐𝟐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805" y="5410491"/>
                <a:ext cx="2013693" cy="669863"/>
              </a:xfrm>
              <a:prstGeom prst="rect">
                <a:avLst/>
              </a:prstGeom>
              <a:blipFill rotWithShape="0">
                <a:blip r:embed="rId7"/>
                <a:stretch>
                  <a:fillRect l="-4532"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301687" y="5524233"/>
                <a:ext cx="2587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B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𝟐𝟐</m:t>
                        </m:r>
                      </m:sub>
                    </m:sSub>
                  </m:oMath>
                </a14:m>
                <a:r>
                  <a:rPr lang="en-US" sz="2400" b="1" i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≈ 54 (</a:t>
                </a:r>
                <a:r>
                  <a:rPr lang="en-US" sz="2400" b="1" i="1" dirty="0" err="1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2400" b="1" i="1" dirty="0">
                    <a:solidFill>
                      <a:srgbClr val="0000B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687" y="5524233"/>
                <a:ext cx="2587503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3774" t="-10526" r="-283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40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0393" y="1027323"/>
            <a:ext cx="9846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i="1" dirty="0"/>
              <a:t>Các bộ phận chính của máy biến thế gồm:</a:t>
            </a:r>
            <a:endParaRPr lang="en-US" altLang="vi-VN" sz="2800" b="1" i="1" dirty="0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550607" y="938830"/>
            <a:ext cx="1095375" cy="623888"/>
          </a:xfrm>
          <a:prstGeom prst="ellipse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82007" y="3572434"/>
            <a:ext cx="4206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vi-VN" sz="2400">
              <a:latin typeface=".VnTime" panose="020B7200000000000000" pitchFamily="34" charset="0"/>
            </a:endParaRP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1521156" y="4546667"/>
            <a:ext cx="9951933" cy="6334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bg1"/>
                </a:solidFill>
              </a:rPr>
              <a:t>   </a:t>
            </a:r>
            <a:r>
              <a:rPr lang="vi-VN" sz="2400" i="1" dirty="0">
                <a:solidFill>
                  <a:schemeClr val="bg1"/>
                </a:solidFill>
              </a:rPr>
              <a:t>Hai cuộn dây dẫn có số vòng dây giống nhau và nam châm điện.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1521158" y="3556866"/>
            <a:ext cx="9967836" cy="609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bg1"/>
                </a:solidFill>
              </a:rPr>
              <a:t>   </a:t>
            </a:r>
            <a:r>
              <a:rPr lang="vi-VN" sz="2400" i="1" dirty="0">
                <a:solidFill>
                  <a:schemeClr val="bg1"/>
                </a:solidFill>
              </a:rPr>
              <a:t>Hai cuộn dây dẫn có số vòng dây giống nhau và nam châm vĩnh cửu.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gray">
          <a:xfrm>
            <a:off x="1521158" y="2630560"/>
            <a:ext cx="9967836" cy="609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</a:rPr>
              <a:t>   </a:t>
            </a:r>
            <a:r>
              <a:rPr lang="vi-VN" sz="2400" i="1" dirty="0">
                <a:solidFill>
                  <a:schemeClr val="bg1"/>
                </a:solidFill>
              </a:rPr>
              <a:t>Hai cuộn dây dẫn có số vòng dây khác nhau và một lõi sắt.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gray">
          <a:xfrm>
            <a:off x="1521157" y="1737279"/>
            <a:ext cx="9967837" cy="609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</a:rPr>
              <a:t>   </a:t>
            </a:r>
            <a:r>
              <a:rPr lang="vi-VN" sz="2400" i="1" dirty="0">
                <a:solidFill>
                  <a:schemeClr val="bg1"/>
                </a:solidFill>
              </a:rPr>
              <a:t>Hai cuộn dây dẫn có số vòng dây khác nhau và nam châm điện.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1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7493" y="2675808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13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69987" y="3572434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C.</a:t>
            </a:r>
          </a:p>
        </p:txBody>
      </p:sp>
      <p:pic>
        <p:nvPicPr>
          <p:cNvPr id="14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328" y="1815474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994" y="3794579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vui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089" y="2744611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135" y="4838675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05251" y="4620425"/>
            <a:ext cx="530787" cy="485895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D.</a:t>
            </a:r>
          </a:p>
        </p:txBody>
      </p:sp>
      <p:sp>
        <p:nvSpPr>
          <p:cNvPr id="23" name="Text Box 66"/>
          <p:cNvSpPr txBox="1">
            <a:spLocks noChangeArrowheads="1"/>
          </p:cNvSpPr>
          <p:nvPr/>
        </p:nvSpPr>
        <p:spPr bwMode="auto">
          <a:xfrm>
            <a:off x="4740442" y="35070"/>
            <a:ext cx="3485046" cy="715089"/>
          </a:xfrm>
          <a:prstGeom prst="roundRect">
            <a:avLst/>
          </a:prstGeom>
          <a:solidFill>
            <a:srgbClr val="002060"/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</a:rPr>
              <a:t>LUYỆN TẬP</a:t>
            </a:r>
          </a:p>
        </p:txBody>
      </p:sp>
      <p:sp>
        <p:nvSpPr>
          <p:cNvPr id="12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27744" y="1779182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8273305" y="2248189"/>
            <a:ext cx="31006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8273305" y="4140386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8316935" y="5195525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8466953" y="3181153"/>
            <a:ext cx="3322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Hoan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hô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đúng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!.</a:t>
            </a:r>
          </a:p>
        </p:txBody>
      </p:sp>
    </p:spTree>
    <p:extLst>
      <p:ext uri="{BB962C8B-B14F-4D97-AF65-F5344CB8AC3E}">
        <p14:creationId xmlns:p14="http://schemas.microsoft.com/office/powerpoint/2010/main" val="312179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4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4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4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video>
              <p:cMediaNode>
                <p:cTn id="10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3" grpId="0"/>
      <p:bldP spid="22" grpId="0"/>
      <p:bldP spid="12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0393" y="1027323"/>
            <a:ext cx="9846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i="1" dirty="0"/>
              <a:t>Máy biến thế là thiết bị</a:t>
            </a:r>
            <a:r>
              <a:rPr lang="en-US" sz="2800" b="1" i="1" dirty="0"/>
              <a:t> </a:t>
            </a:r>
            <a:r>
              <a:rPr lang="en-US" sz="2800" b="1" i="1" dirty="0" err="1"/>
              <a:t>dùng</a:t>
            </a:r>
            <a:r>
              <a:rPr lang="en-US" sz="2800" b="1" i="1" dirty="0"/>
              <a:t> </a:t>
            </a:r>
            <a:r>
              <a:rPr lang="en-US" sz="2800" b="1" i="1" dirty="0" err="1"/>
              <a:t>để</a:t>
            </a:r>
            <a:r>
              <a:rPr lang="en-US" sz="2800" b="1" i="1" dirty="0"/>
              <a:t>:</a:t>
            </a:r>
            <a:endParaRPr lang="en-US" altLang="vi-VN" sz="2800" b="1" i="1" dirty="0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550607" y="938830"/>
            <a:ext cx="1095375" cy="623888"/>
          </a:xfrm>
          <a:prstGeom prst="ellipse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1521157" y="4546667"/>
            <a:ext cx="6383592" cy="6334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</a:rPr>
              <a:t>    </a:t>
            </a:r>
            <a:r>
              <a:rPr lang="vi-VN" sz="2400" b="1" i="1" dirty="0">
                <a:solidFill>
                  <a:schemeClr val="bg1"/>
                </a:solidFill>
              </a:rPr>
              <a:t>Biến đổi cường độ dòng điện không đổi.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1521158" y="3556866"/>
            <a:ext cx="6383590" cy="609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bg1"/>
                </a:solidFill>
              </a:rPr>
              <a:t>    </a:t>
            </a:r>
            <a:r>
              <a:rPr lang="vi-VN" sz="2400" b="1" i="1" dirty="0">
                <a:solidFill>
                  <a:schemeClr val="bg1"/>
                </a:solidFill>
              </a:rPr>
              <a:t>Biến đổi hiệu điện thế xoay chiều.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gray">
          <a:xfrm>
            <a:off x="1521158" y="2630560"/>
            <a:ext cx="6383590" cy="609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</a:rPr>
              <a:t>    </a:t>
            </a:r>
            <a:r>
              <a:rPr lang="vi-VN" sz="2400" b="1" i="1" dirty="0">
                <a:solidFill>
                  <a:schemeClr val="bg1"/>
                </a:solidFill>
              </a:rPr>
              <a:t>Giữ cường độ dòng điện không đổi.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gray">
          <a:xfrm>
            <a:off x="1521158" y="1737279"/>
            <a:ext cx="6383590" cy="609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</a:rPr>
              <a:t>    </a:t>
            </a:r>
            <a:r>
              <a:rPr lang="vi-VN" sz="2400" b="1" i="1" dirty="0">
                <a:solidFill>
                  <a:schemeClr val="bg1"/>
                </a:solidFill>
              </a:rPr>
              <a:t>Giữ hiệu điện thế không đổi</a:t>
            </a:r>
            <a:r>
              <a:rPr lang="vi-VN" sz="2400" i="1" dirty="0">
                <a:solidFill>
                  <a:srgbClr val="0070C0"/>
                </a:solidFill>
              </a:rPr>
              <a:t>.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1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7493" y="3591187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C.</a:t>
            </a:r>
          </a:p>
        </p:txBody>
      </p:sp>
      <p:sp>
        <p:nvSpPr>
          <p:cNvPr id="13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27744" y="1761010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A.</a:t>
            </a:r>
          </a:p>
        </p:txBody>
      </p:sp>
      <p:pic>
        <p:nvPicPr>
          <p:cNvPr id="14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812" y="2603252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031" y="1737279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vui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031" y="3620361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74" y="4560732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05251" y="4620425"/>
            <a:ext cx="530787" cy="485895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D.</a:t>
            </a:r>
          </a:p>
        </p:txBody>
      </p:sp>
      <p:sp>
        <p:nvSpPr>
          <p:cNvPr id="23" name="Text Box 66"/>
          <p:cNvSpPr txBox="1">
            <a:spLocks noChangeArrowheads="1"/>
          </p:cNvSpPr>
          <p:nvPr/>
        </p:nvSpPr>
        <p:spPr bwMode="auto">
          <a:xfrm>
            <a:off x="4740442" y="35070"/>
            <a:ext cx="3485046" cy="715089"/>
          </a:xfrm>
          <a:prstGeom prst="roundRect">
            <a:avLst/>
          </a:prstGeom>
          <a:solidFill>
            <a:srgbClr val="002060"/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</a:rPr>
              <a:t>LUYỆN TẬP</a:t>
            </a:r>
          </a:p>
        </p:txBody>
      </p:sp>
      <p:sp>
        <p:nvSpPr>
          <p:cNvPr id="12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7493" y="2635339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8539699" y="2783872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8539699" y="1931727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8539700" y="4741677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8547355" y="3754318"/>
            <a:ext cx="3322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Hoan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hô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đúng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!.</a:t>
            </a:r>
          </a:p>
        </p:txBody>
      </p:sp>
    </p:spTree>
    <p:extLst>
      <p:ext uri="{BB962C8B-B14F-4D97-AF65-F5344CB8AC3E}">
        <p14:creationId xmlns:p14="http://schemas.microsoft.com/office/powerpoint/2010/main" val="369577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4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4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4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video>
              <p:cMediaNode>
                <p:cTn id="10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3" grpId="0"/>
      <p:bldP spid="22" grpId="0"/>
      <p:bldP spid="12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 descr="T3b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800" y="304800"/>
            <a:ext cx="314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9"/>
          <p:cNvSpPr>
            <a:spLocks noChangeArrowheads="1"/>
          </p:cNvSpPr>
          <p:nvPr/>
        </p:nvSpPr>
        <p:spPr bwMode="auto">
          <a:xfrm>
            <a:off x="812800" y="1905000"/>
            <a:ext cx="1625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3733"/>
          </a:p>
        </p:txBody>
      </p:sp>
      <p:sp>
        <p:nvSpPr>
          <p:cNvPr id="4100" name="WordArt 20"/>
          <p:cNvSpPr>
            <a:spLocks noChangeArrowheads="1" noChangeShapeType="1" noTextEdit="1"/>
          </p:cNvSpPr>
          <p:nvPr/>
        </p:nvSpPr>
        <p:spPr bwMode="auto">
          <a:xfrm>
            <a:off x="3556001" y="304800"/>
            <a:ext cx="692151" cy="68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800" b="1" i="1" kern="10"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18438" name="Text Box 28"/>
          <p:cNvSpPr txBox="1">
            <a:spLocks noChangeArrowheads="1"/>
          </p:cNvSpPr>
          <p:nvPr/>
        </p:nvSpPr>
        <p:spPr bwMode="auto">
          <a:xfrm>
            <a:off x="4248152" y="647700"/>
            <a:ext cx="73089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cuộn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kín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107" name="Picture 2" descr="C:\Users\hh\Desktop\image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91618"/>
            <a:ext cx="4572000" cy="174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208536" y="2039112"/>
            <a:ext cx="1006278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Khi số đường sức từ xuyên qua tiết diện cuộn dây biến thiên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208536" y="4246000"/>
            <a:ext cx="436729" cy="4776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763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22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0393" y="1027323"/>
            <a:ext cx="9846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i="1" dirty="0"/>
              <a:t>Chọn phát biểu đúng</a:t>
            </a:r>
            <a:r>
              <a:rPr lang="en-US" sz="2800" b="1" i="1" dirty="0"/>
              <a:t>: </a:t>
            </a:r>
            <a:endParaRPr lang="en-US" altLang="vi-VN" sz="2800" b="1" i="1" dirty="0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550607" y="938830"/>
            <a:ext cx="1095375" cy="623888"/>
          </a:xfrm>
          <a:prstGeom prst="ellipse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3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299432" y="4568061"/>
            <a:ext cx="4206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vi-VN" sz="2400">
              <a:latin typeface=".VnTime" panose="020B7200000000000000" pitchFamily="34" charset="0"/>
            </a:endParaRP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1362997" y="5791614"/>
            <a:ext cx="9951933" cy="633413"/>
          </a:xfrm>
          <a:prstGeom prst="round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rgbClr val="0070C0"/>
                </a:solidFill>
              </a:rPr>
              <a:t>    </a:t>
            </a:r>
            <a:r>
              <a:rPr lang="vi-VN" sz="2400" b="1" i="1" dirty="0">
                <a:solidFill>
                  <a:schemeClr val="bg1"/>
                </a:solidFill>
              </a:rPr>
              <a:t>Máy biến thế gồm một cuộn dây và một lõi sắt.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1399377" y="4465843"/>
            <a:ext cx="10355088" cy="927402"/>
          </a:xfrm>
          <a:prstGeom prst="round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i="1" dirty="0">
                <a:solidFill>
                  <a:schemeClr val="bg1"/>
                </a:solidFill>
              </a:rPr>
              <a:t>   </a:t>
            </a:r>
            <a:r>
              <a:rPr lang="vi-VN" sz="2400" b="1" i="1" dirty="0">
                <a:solidFill>
                  <a:schemeClr val="bg1"/>
                </a:solidFill>
              </a:rPr>
              <a:t>Không thể dùng dòng điện xoay chiều để chạy máy biến thế mà </a:t>
            </a:r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</a:rPr>
              <a:t>d</a:t>
            </a:r>
            <a:r>
              <a:rPr lang="vi-VN" sz="2400" b="1" i="1" dirty="0">
                <a:solidFill>
                  <a:schemeClr val="bg1"/>
                </a:solidFill>
              </a:rPr>
              <a:t>ùng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vi-VN" sz="2400" b="1" i="1" dirty="0">
                <a:solidFill>
                  <a:schemeClr val="bg1"/>
                </a:solidFill>
              </a:rPr>
              <a:t>dòng điện một chiều để chạy máy biến </a:t>
            </a:r>
            <a:r>
              <a:rPr lang="vi-VN" sz="2400" b="1" i="1" dirty="0" err="1">
                <a:solidFill>
                  <a:schemeClr val="bg1"/>
                </a:solidFill>
              </a:rPr>
              <a:t>thế</a:t>
            </a:r>
            <a:r>
              <a:rPr lang="vi-VN" sz="2400" b="1" i="1" dirty="0">
                <a:solidFill>
                  <a:schemeClr val="bg1"/>
                </a:solidFill>
              </a:rPr>
              <a:t>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gray">
          <a:xfrm>
            <a:off x="1375233" y="3492724"/>
            <a:ext cx="10261208" cy="609600"/>
          </a:xfrm>
          <a:prstGeom prst="round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bg1"/>
                </a:solidFill>
              </a:rPr>
              <a:t>     </a:t>
            </a:r>
            <a:r>
              <a:rPr lang="vi-VN" sz="2400" b="1" i="1" dirty="0">
                <a:solidFill>
                  <a:schemeClr val="bg1"/>
                </a:solidFill>
              </a:rPr>
              <a:t>Máy biến thế có thể chạy bằng dòng điện một chiều.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gray">
          <a:xfrm>
            <a:off x="1421877" y="1534542"/>
            <a:ext cx="10332588" cy="1581315"/>
          </a:xfrm>
          <a:prstGeom prst="round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400" b="1" i="1" dirty="0">
                <a:solidFill>
                  <a:schemeClr val="bg1"/>
                </a:solidFill>
              </a:rPr>
              <a:t>    </a:t>
            </a:r>
            <a:r>
              <a:rPr lang="vi-VN" sz="2400" b="1" i="1" dirty="0">
                <a:solidFill>
                  <a:schemeClr val="bg1"/>
                </a:solidFill>
              </a:rPr>
              <a:t>Khi đưa một hiệu điện thế xoay chiều vào hai đầu cuộn dây sơ cấp</a:t>
            </a:r>
            <a:endParaRPr lang="en-US" sz="2400" b="1" i="1" dirty="0">
              <a:solidFill>
                <a:schemeClr val="bg1"/>
              </a:solidFill>
            </a:endParaRPr>
          </a:p>
          <a:p>
            <a:pPr algn="just"/>
            <a:r>
              <a:rPr lang="vi-VN" sz="2400" b="1" i="1" dirty="0">
                <a:solidFill>
                  <a:schemeClr val="bg1"/>
                </a:solidFill>
              </a:rPr>
              <a:t> của một máy biến thế thì ở cuộn dây thứ cấp xuất hiện một hiệu điện </a:t>
            </a:r>
            <a:endParaRPr lang="en-US" sz="2400" b="1" i="1" dirty="0">
              <a:solidFill>
                <a:schemeClr val="bg1"/>
              </a:solidFill>
            </a:endParaRPr>
          </a:p>
          <a:p>
            <a:pPr algn="just"/>
            <a:r>
              <a:rPr lang="vi-VN" sz="2400" b="1" i="1" dirty="0">
                <a:solidFill>
                  <a:schemeClr val="bg1"/>
                </a:solidFill>
              </a:rPr>
              <a:t>thế xoay chiều.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1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62997" y="1609262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13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54316" y="4420126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C.</a:t>
            </a:r>
          </a:p>
        </p:txBody>
      </p:sp>
      <p:pic>
        <p:nvPicPr>
          <p:cNvPr id="14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0" y="3416524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4" y="4479779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vui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7" y="1828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7" y="5707364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48138" y="5893246"/>
            <a:ext cx="530787" cy="485895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D.</a:t>
            </a:r>
          </a:p>
        </p:txBody>
      </p:sp>
      <p:sp>
        <p:nvSpPr>
          <p:cNvPr id="23" name="Text Box 66"/>
          <p:cNvSpPr txBox="1">
            <a:spLocks noChangeArrowheads="1"/>
          </p:cNvSpPr>
          <p:nvPr/>
        </p:nvSpPr>
        <p:spPr bwMode="auto">
          <a:xfrm>
            <a:off x="4740442" y="35070"/>
            <a:ext cx="3485046" cy="715089"/>
          </a:xfrm>
          <a:prstGeom prst="roundRect">
            <a:avLst/>
          </a:prstGeom>
          <a:solidFill>
            <a:srgbClr val="002060"/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</a:rPr>
              <a:t>LUYỆN TẬP</a:t>
            </a:r>
          </a:p>
        </p:txBody>
      </p:sp>
      <p:sp>
        <p:nvSpPr>
          <p:cNvPr id="12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67344" y="3514187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8210806" y="4054879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8264271" y="5388580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8290483" y="6406050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8264271" y="3018432"/>
            <a:ext cx="3322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Hoan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hô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đúng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!.</a:t>
            </a:r>
          </a:p>
        </p:txBody>
      </p:sp>
    </p:spTree>
    <p:extLst>
      <p:ext uri="{BB962C8B-B14F-4D97-AF65-F5344CB8AC3E}">
        <p14:creationId xmlns:p14="http://schemas.microsoft.com/office/powerpoint/2010/main" val="16115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4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4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4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video>
              <p:cMediaNode>
                <p:cTn id="10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3" grpId="0"/>
      <p:bldP spid="22" grpId="0"/>
      <p:bldP spid="12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70644" y="953469"/>
            <a:ext cx="9846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b="1" i="1" dirty="0"/>
              <a:t>Máy biến thế có cuộn dây</a:t>
            </a:r>
            <a:endParaRPr lang="en-US" altLang="vi-VN" sz="2800" b="1" i="1" dirty="0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550607" y="938830"/>
            <a:ext cx="1095375" cy="623888"/>
          </a:xfrm>
          <a:prstGeom prst="ellipse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4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82007" y="3572434"/>
            <a:ext cx="4206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vi-VN" sz="2400">
              <a:latin typeface=".VnTime" panose="020B7200000000000000" pitchFamily="34" charset="0"/>
            </a:endParaRP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1521157" y="4546667"/>
            <a:ext cx="5440082" cy="6334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bg1"/>
                </a:solidFill>
              </a:rPr>
              <a:t>    </a:t>
            </a:r>
            <a:r>
              <a:rPr lang="vi-VN" sz="2400" b="1" i="1" dirty="0">
                <a:solidFill>
                  <a:schemeClr val="bg1"/>
                </a:solidFill>
              </a:rPr>
              <a:t>Lấy điện ra là cuộn sơ cấp.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1521158" y="3556866"/>
            <a:ext cx="5440081" cy="609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bg1"/>
                </a:solidFill>
              </a:rPr>
              <a:t>    </a:t>
            </a:r>
            <a:r>
              <a:rPr lang="en-US" sz="2400" b="1" i="1" dirty="0" err="1">
                <a:solidFill>
                  <a:schemeClr val="bg1"/>
                </a:solidFill>
              </a:rPr>
              <a:t>Lấy</a:t>
            </a:r>
            <a:r>
              <a:rPr lang="vi-VN" sz="2400" b="1" i="1" dirty="0">
                <a:solidFill>
                  <a:schemeClr val="bg1"/>
                </a:solidFill>
              </a:rPr>
              <a:t> điện vào là cuộn thứ cấp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gray">
          <a:xfrm>
            <a:off x="1521158" y="2630560"/>
            <a:ext cx="5440081" cy="609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bg1"/>
                </a:solidFill>
              </a:rPr>
              <a:t>     </a:t>
            </a:r>
            <a:r>
              <a:rPr lang="vi-VN" sz="2400" b="1" i="1" dirty="0">
                <a:solidFill>
                  <a:schemeClr val="bg1"/>
                </a:solidFill>
              </a:rPr>
              <a:t>Đưa điện vào là cuộn </a:t>
            </a:r>
            <a:r>
              <a:rPr lang="en-US" sz="2400" b="1" i="1" dirty="0" err="1">
                <a:solidFill>
                  <a:schemeClr val="bg1"/>
                </a:solidFill>
              </a:rPr>
              <a:t>thứ</a:t>
            </a:r>
            <a:r>
              <a:rPr lang="vi-VN" sz="2400" b="1" i="1" dirty="0">
                <a:solidFill>
                  <a:schemeClr val="bg1"/>
                </a:solidFill>
              </a:rPr>
              <a:t> cấp.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gray">
          <a:xfrm>
            <a:off x="1521158" y="1737279"/>
            <a:ext cx="5440081" cy="609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bg1"/>
                </a:solidFill>
              </a:rPr>
              <a:t>     </a:t>
            </a:r>
            <a:r>
              <a:rPr lang="vi-VN" sz="2400" b="1" i="1" dirty="0">
                <a:solidFill>
                  <a:schemeClr val="bg1"/>
                </a:solidFill>
              </a:rPr>
              <a:t>Đưa điện vào là cuộn sơ cấp.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1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05251" y="1779481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13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69987" y="3572434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C.</a:t>
            </a:r>
          </a:p>
        </p:txBody>
      </p:sp>
      <p:pic>
        <p:nvPicPr>
          <p:cNvPr id="14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360" y="2630560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359" y="3566532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vui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939" y="1643456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482" y="4572119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05251" y="4620425"/>
            <a:ext cx="530787" cy="485895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D.</a:t>
            </a:r>
          </a:p>
        </p:txBody>
      </p:sp>
      <p:sp>
        <p:nvSpPr>
          <p:cNvPr id="23" name="Text Box 66"/>
          <p:cNvSpPr txBox="1">
            <a:spLocks noChangeArrowheads="1"/>
          </p:cNvSpPr>
          <p:nvPr/>
        </p:nvSpPr>
        <p:spPr bwMode="auto">
          <a:xfrm>
            <a:off x="4740442" y="35070"/>
            <a:ext cx="3485046" cy="715089"/>
          </a:xfrm>
          <a:prstGeom prst="roundRect">
            <a:avLst/>
          </a:prstGeom>
          <a:solidFill>
            <a:srgbClr val="002060"/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</a:rPr>
              <a:t>LUYỆN TẬP</a:t>
            </a:r>
          </a:p>
        </p:txBody>
      </p:sp>
      <p:sp>
        <p:nvSpPr>
          <p:cNvPr id="12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7493" y="2635339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7964821" y="2691463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7966577" y="3610191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7925406" y="4697093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7964821" y="1824401"/>
            <a:ext cx="3322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Hoan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hô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đúng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!.</a:t>
            </a:r>
          </a:p>
        </p:txBody>
      </p:sp>
    </p:spTree>
    <p:extLst>
      <p:ext uri="{BB962C8B-B14F-4D97-AF65-F5344CB8AC3E}">
        <p14:creationId xmlns:p14="http://schemas.microsoft.com/office/powerpoint/2010/main" val="149995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4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4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4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video>
              <p:cMediaNode>
                <p:cTn id="10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3" grpId="0"/>
      <p:bldP spid="22" grpId="0"/>
      <p:bldP spid="12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0393" y="760728"/>
            <a:ext cx="98460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sz="2400" b="1" i="1" dirty="0"/>
              <a:t>Nếu đặt vào hai đầu cuộn dây sơ cấp của máy biến thế một hiệu điện thế xoay chiều thì từ trường trong lõi </a:t>
            </a:r>
            <a:r>
              <a:rPr lang="vi-VN" sz="2400" b="1" i="1" dirty="0" err="1"/>
              <a:t>sắt</a:t>
            </a:r>
            <a:r>
              <a:rPr lang="vi-VN" sz="2400" b="1" i="1" dirty="0"/>
              <a:t> </a:t>
            </a:r>
            <a:r>
              <a:rPr lang="vi-VN" sz="2400" b="1" i="1" dirty="0" err="1"/>
              <a:t>là</a:t>
            </a:r>
            <a:r>
              <a:rPr lang="vi-VN" sz="2400" b="1" i="1" dirty="0"/>
              <a:t> </a:t>
            </a:r>
            <a:r>
              <a:rPr lang="vi-VN" sz="2400" b="1" i="1" dirty="0" err="1"/>
              <a:t>từ</a:t>
            </a:r>
            <a:r>
              <a:rPr lang="vi-VN" sz="2400" b="1" i="1" dirty="0"/>
              <a:t> </a:t>
            </a:r>
            <a:r>
              <a:rPr lang="vi-VN" sz="2400" b="1" i="1" dirty="0" err="1"/>
              <a:t>trường</a:t>
            </a:r>
            <a:r>
              <a:rPr lang="vi-VN" sz="2400" b="1" i="1" dirty="0"/>
              <a:t>:</a:t>
            </a:r>
            <a:endParaRPr lang="en-US" altLang="vi-VN" sz="2400" b="1" i="1" dirty="0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550607" y="761441"/>
            <a:ext cx="1095375" cy="623888"/>
          </a:xfrm>
          <a:prstGeom prst="ellipse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5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1521157" y="4546667"/>
            <a:ext cx="3219285" cy="6334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</a:rPr>
              <a:t>    </a:t>
            </a:r>
            <a:r>
              <a:rPr lang="en-US" sz="2400" b="1" i="1" dirty="0" err="1">
                <a:solidFill>
                  <a:schemeClr val="bg1"/>
                </a:solidFill>
              </a:rPr>
              <a:t>Không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biến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thiên</a:t>
            </a:r>
            <a:r>
              <a:rPr lang="vi-VN" sz="2400" b="1" i="1" dirty="0">
                <a:solidFill>
                  <a:schemeClr val="bg1"/>
                </a:solidFill>
              </a:rPr>
              <a:t>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1521158" y="3556866"/>
            <a:ext cx="3219284" cy="609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bg1"/>
                </a:solidFill>
              </a:rPr>
              <a:t>    </a:t>
            </a:r>
            <a:r>
              <a:rPr lang="vi-VN" sz="2400" b="1" i="1" dirty="0">
                <a:solidFill>
                  <a:schemeClr val="bg1"/>
                </a:solidFill>
              </a:rPr>
              <a:t>Biến </a:t>
            </a:r>
            <a:r>
              <a:rPr lang="en-US" sz="2400" b="1" i="1" dirty="0" err="1">
                <a:solidFill>
                  <a:schemeClr val="bg1"/>
                </a:solidFill>
              </a:rPr>
              <a:t>thiên</a:t>
            </a:r>
            <a:r>
              <a:rPr lang="vi-VN" sz="2400" b="1" i="1" dirty="0">
                <a:solidFill>
                  <a:schemeClr val="bg1"/>
                </a:solidFill>
              </a:rPr>
              <a:t>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gray">
          <a:xfrm>
            <a:off x="1521158" y="2630560"/>
            <a:ext cx="3219284" cy="609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</a:rPr>
              <a:t>    </a:t>
            </a:r>
            <a:r>
              <a:rPr lang="en-US" sz="2400" b="1" i="1" dirty="0" err="1">
                <a:solidFill>
                  <a:schemeClr val="bg1"/>
                </a:solidFill>
              </a:rPr>
              <a:t>Luôn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tăng</a:t>
            </a:r>
            <a:r>
              <a:rPr lang="vi-VN" sz="2400" b="1" i="1" dirty="0">
                <a:solidFill>
                  <a:schemeClr val="bg1"/>
                </a:solidFill>
              </a:rPr>
              <a:t>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gray">
          <a:xfrm>
            <a:off x="1505250" y="1811141"/>
            <a:ext cx="3235191" cy="609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bg1"/>
                </a:solidFill>
              </a:rPr>
              <a:t>    </a:t>
            </a:r>
            <a:r>
              <a:rPr lang="en-US" sz="2400" b="1" i="1" dirty="0" err="1">
                <a:solidFill>
                  <a:schemeClr val="bg1"/>
                </a:solidFill>
              </a:rPr>
              <a:t>Luôn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giảm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1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7493" y="3591187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C.</a:t>
            </a:r>
          </a:p>
        </p:txBody>
      </p:sp>
      <p:sp>
        <p:nvSpPr>
          <p:cNvPr id="13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5172" y="1862607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A.</a:t>
            </a:r>
          </a:p>
        </p:txBody>
      </p:sp>
      <p:pic>
        <p:nvPicPr>
          <p:cNvPr id="14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68" y="2636513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780" y="1771007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vui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68" y="3594567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u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31" y="4571486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05251" y="4620425"/>
            <a:ext cx="530787" cy="485895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D.</a:t>
            </a:r>
          </a:p>
        </p:txBody>
      </p:sp>
      <p:sp>
        <p:nvSpPr>
          <p:cNvPr id="23" name="Text Box 66"/>
          <p:cNvSpPr txBox="1">
            <a:spLocks noChangeArrowheads="1"/>
          </p:cNvSpPr>
          <p:nvPr/>
        </p:nvSpPr>
        <p:spPr bwMode="auto">
          <a:xfrm>
            <a:off x="4740442" y="35070"/>
            <a:ext cx="3485046" cy="715089"/>
          </a:xfrm>
          <a:prstGeom prst="roundRect">
            <a:avLst/>
          </a:prstGeom>
          <a:solidFill>
            <a:srgbClr val="002060"/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</a:rPr>
              <a:t>LUYỆN TẬP</a:t>
            </a:r>
          </a:p>
        </p:txBody>
      </p:sp>
      <p:sp>
        <p:nvSpPr>
          <p:cNvPr id="12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7493" y="2635339"/>
            <a:ext cx="685800" cy="609600"/>
          </a:xfrm>
          <a:prstGeom prst="actionButtonBlank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5376644" y="2746206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5392693" y="1862607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5376645" y="4704011"/>
            <a:ext cx="3124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Rất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tiếc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sai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5384300" y="3716652"/>
            <a:ext cx="3322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Hoan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hô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,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bạn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đúng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 </a:t>
            </a:r>
            <a:r>
              <a:rPr lang="en-US" sz="2000" b="1" i="1" dirty="0" err="1">
                <a:solidFill>
                  <a:srgbClr val="009900"/>
                </a:solidFill>
                <a:latin typeface="VNI-Times" pitchFamily="2" charset="0"/>
              </a:rPr>
              <a:t>rồi</a:t>
            </a:r>
            <a:r>
              <a:rPr lang="en-US" sz="2000" b="1" i="1" dirty="0">
                <a:solidFill>
                  <a:srgbClr val="009900"/>
                </a:solidFill>
                <a:latin typeface="VNI-Times" pitchFamily="2" charset="0"/>
              </a:rPr>
              <a:t>!.</a:t>
            </a:r>
          </a:p>
        </p:txBody>
      </p:sp>
    </p:spTree>
    <p:extLst>
      <p:ext uri="{BB962C8B-B14F-4D97-AF65-F5344CB8AC3E}">
        <p14:creationId xmlns:p14="http://schemas.microsoft.com/office/powerpoint/2010/main" val="107373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4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4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4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video>
              <p:cMediaNode>
                <p:cTn id="10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3" grpId="0"/>
      <p:bldP spid="22" grpId="0"/>
      <p:bldP spid="12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33014" y="31845"/>
            <a:ext cx="3261815" cy="2256430"/>
            <a:chOff x="736978" y="-9099"/>
            <a:chExt cx="3261815" cy="2256430"/>
          </a:xfrm>
        </p:grpSpPr>
        <p:pic>
          <p:nvPicPr>
            <p:cNvPr id="7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978" y="113731"/>
              <a:ext cx="31242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36978" y="-9099"/>
              <a:ext cx="326181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Có thể em chưa biết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33014" y="2767955"/>
            <a:ext cx="364043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Cường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. Do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lắp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ống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toả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mát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155" y="154675"/>
            <a:ext cx="6607278" cy="61353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23981" y="6290003"/>
            <a:ext cx="183621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Hình</a:t>
            </a:r>
            <a:r>
              <a:rPr lang="en-US" sz="2800" b="1" dirty="0">
                <a:solidFill>
                  <a:srgbClr val="FF0000"/>
                </a:solidFill>
              </a:rPr>
              <a:t> 37.3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972298" y="2169177"/>
            <a:ext cx="8580948" cy="25146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vi-VN" b="1" i="1" dirty="0">
                <a:solidFill>
                  <a:srgbClr val="0070C0"/>
                </a:solidFill>
                <a:latin typeface=".VnTime" panose="020B7200000000000000" pitchFamily="34" charset="0"/>
              </a:rPr>
              <a:t>- </a:t>
            </a:r>
            <a:r>
              <a:rPr lang="en-US" altLang="vi-VN" b="1" i="1" dirty="0" err="1" smtClean="0">
                <a:solidFill>
                  <a:srgbClr val="0070C0"/>
                </a:solidFill>
                <a:latin typeface=".VnTime" panose="020B7200000000000000" pitchFamily="34" charset="0"/>
              </a:rPr>
              <a:t>Học</a:t>
            </a:r>
            <a:r>
              <a:rPr lang="en-US" altLang="vi-VN" b="1" i="1" dirty="0" smtClean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b="1" i="1" dirty="0" err="1" smtClean="0">
                <a:solidFill>
                  <a:srgbClr val="0070C0"/>
                </a:solidFill>
                <a:latin typeface=".VnTime" panose="020B7200000000000000" pitchFamily="34" charset="0"/>
              </a:rPr>
              <a:t>và</a:t>
            </a:r>
            <a:r>
              <a:rPr lang="en-US" altLang="vi-VN" b="1" i="1" dirty="0" smtClean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b="1" i="1" dirty="0" err="1" smtClean="0">
                <a:solidFill>
                  <a:srgbClr val="0070C0"/>
                </a:solidFill>
                <a:latin typeface=".VnTime" panose="020B7200000000000000" pitchFamily="34" charset="0"/>
              </a:rPr>
              <a:t>đọc</a:t>
            </a:r>
            <a:r>
              <a:rPr lang="en-US" altLang="vi-VN" b="1" i="1" dirty="0" smtClean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b="1" i="1" dirty="0" err="1" smtClean="0">
                <a:solidFill>
                  <a:srgbClr val="0070C0"/>
                </a:solidFill>
                <a:latin typeface=".VnTime" panose="020B7200000000000000" pitchFamily="34" charset="0"/>
              </a:rPr>
              <a:t>có</a:t>
            </a:r>
            <a:r>
              <a:rPr lang="en-US" altLang="vi-VN" b="1" i="1" dirty="0" smtClean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b="1" i="1" dirty="0" err="1" smtClean="0">
                <a:solidFill>
                  <a:srgbClr val="0070C0"/>
                </a:solidFill>
                <a:latin typeface=".VnTime" panose="020B7200000000000000" pitchFamily="34" charset="0"/>
              </a:rPr>
              <a:t>thể</a:t>
            </a:r>
            <a:r>
              <a:rPr lang="en-US" altLang="vi-VN" b="1" i="1" dirty="0" smtClean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b="1" i="1" dirty="0" err="1">
                <a:solidFill>
                  <a:srgbClr val="0070C0"/>
                </a:solidFill>
                <a:latin typeface=".VnTime" panose="020B7200000000000000" pitchFamily="34" charset="0"/>
              </a:rPr>
              <a:t>em</a:t>
            </a:r>
            <a:r>
              <a:rPr lang="en-US" altLang="vi-VN" b="1" i="1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b="1" i="1" dirty="0" err="1">
                <a:solidFill>
                  <a:srgbClr val="0070C0"/>
                </a:solidFill>
                <a:latin typeface=".VnTime" panose="020B7200000000000000" pitchFamily="34" charset="0"/>
              </a:rPr>
              <a:t>chư­a</a:t>
            </a:r>
            <a:r>
              <a:rPr lang="en-US" altLang="vi-VN" b="1" i="1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b="1" i="1" dirty="0" err="1" smtClean="0">
                <a:solidFill>
                  <a:srgbClr val="0070C0"/>
                </a:solidFill>
                <a:latin typeface=".VnTime" panose="020B7200000000000000" pitchFamily="34" charset="0"/>
              </a:rPr>
              <a:t>biết</a:t>
            </a:r>
            <a:r>
              <a:rPr lang="en-US" altLang="vi-VN" b="1" i="1" dirty="0" smtClean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b="1" i="1" dirty="0">
                <a:solidFill>
                  <a:srgbClr val="0070C0"/>
                </a:solidFill>
                <a:latin typeface=".VnTime" panose="020B7200000000000000" pitchFamily="34" charset="0"/>
              </a:rPr>
              <a:t>SGK.              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vi-VN" b="1" i="1" dirty="0" err="1" smtClean="0">
                <a:solidFill>
                  <a:srgbClr val="0070C0"/>
                </a:solidFill>
                <a:latin typeface=".VnTime" panose="020B7200000000000000" pitchFamily="34" charset="0"/>
              </a:rPr>
              <a:t>Làm</a:t>
            </a:r>
            <a:r>
              <a:rPr lang="en-US" altLang="vi-VN" b="1" i="1" dirty="0" smtClean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b="1" i="1" dirty="0" err="1" smtClean="0">
                <a:solidFill>
                  <a:srgbClr val="0070C0"/>
                </a:solidFill>
                <a:latin typeface=".VnTime" panose="020B7200000000000000" pitchFamily="34" charset="0"/>
              </a:rPr>
              <a:t>bài</a:t>
            </a:r>
            <a:r>
              <a:rPr lang="en-US" altLang="vi-VN" b="1" i="1" dirty="0" smtClean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b="1" i="1" dirty="0" err="1" smtClean="0">
                <a:solidFill>
                  <a:srgbClr val="0070C0"/>
                </a:solidFill>
                <a:latin typeface=".VnTime" panose="020B7200000000000000" pitchFamily="34" charset="0"/>
              </a:rPr>
              <a:t>tập</a:t>
            </a:r>
            <a:r>
              <a:rPr lang="en-US" altLang="vi-VN" b="1" i="1" dirty="0" smtClean="0">
                <a:solidFill>
                  <a:srgbClr val="0070C0"/>
                </a:solidFill>
                <a:latin typeface=".VnTime" panose="020B7200000000000000" pitchFamily="34" charset="0"/>
              </a:rPr>
              <a:t> SBT</a:t>
            </a:r>
            <a:endParaRPr lang="en-US" altLang="vi-VN" b="1" i="1" dirty="0">
              <a:solidFill>
                <a:srgbClr val="0070C0"/>
              </a:solidFill>
              <a:latin typeface=".VnTime" panose="020B7200000000000000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altLang="vi-VN" b="1" i="1" dirty="0" err="1">
                <a:solidFill>
                  <a:srgbClr val="0070C0"/>
                </a:solidFill>
                <a:latin typeface=".VnTime" panose="020B7200000000000000" pitchFamily="34" charset="0"/>
              </a:rPr>
              <a:t>Đọc</a:t>
            </a:r>
            <a:r>
              <a:rPr lang="en-US" altLang="vi-VN" b="1" i="1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b="1" i="1" dirty="0" err="1">
                <a:solidFill>
                  <a:srgbClr val="0070C0"/>
                </a:solidFill>
                <a:latin typeface=".VnTime" panose="020B7200000000000000" pitchFamily="34" charset="0"/>
              </a:rPr>
              <a:t>trước</a:t>
            </a:r>
            <a:r>
              <a:rPr lang="en-US" altLang="vi-VN" b="1" i="1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b="1" i="1" dirty="0" err="1">
                <a:solidFill>
                  <a:srgbClr val="0070C0"/>
                </a:solidFill>
                <a:latin typeface=".VnTime" panose="020B7200000000000000" pitchFamily="34" charset="0"/>
              </a:rPr>
              <a:t>bài</a:t>
            </a:r>
            <a:r>
              <a:rPr lang="en-US" altLang="vi-VN" b="1" i="1" dirty="0">
                <a:solidFill>
                  <a:srgbClr val="0070C0"/>
                </a:solidFill>
                <a:latin typeface=".VnTime" panose="020B7200000000000000" pitchFamily="34" charset="0"/>
              </a:rPr>
              <a:t> 39: </a:t>
            </a:r>
            <a:r>
              <a:rPr lang="en-US" altLang="vi-VN" b="1" i="1" dirty="0" err="1">
                <a:solidFill>
                  <a:srgbClr val="0070C0"/>
                </a:solidFill>
                <a:latin typeface=".VnTime" panose="020B7200000000000000" pitchFamily="34" charset="0"/>
              </a:rPr>
              <a:t>Tổng</a:t>
            </a:r>
            <a:r>
              <a:rPr lang="en-US" altLang="vi-VN" b="1" i="1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b="1" i="1" dirty="0" err="1">
                <a:solidFill>
                  <a:srgbClr val="0070C0"/>
                </a:solidFill>
                <a:latin typeface=".VnTime" panose="020B7200000000000000" pitchFamily="34" charset="0"/>
              </a:rPr>
              <a:t>kết</a:t>
            </a:r>
            <a:r>
              <a:rPr lang="en-US" altLang="vi-VN" b="1" i="1" dirty="0">
                <a:solidFill>
                  <a:srgbClr val="0070C0"/>
                </a:solidFill>
                <a:latin typeface=".VnTime" panose="020B7200000000000000" pitchFamily="34" charset="0"/>
              </a:rPr>
              <a:t> </a:t>
            </a:r>
            <a:r>
              <a:rPr lang="en-US" altLang="vi-VN" b="1" i="1" dirty="0" err="1">
                <a:solidFill>
                  <a:srgbClr val="0070C0"/>
                </a:solidFill>
                <a:latin typeface=".VnTime" panose="020B7200000000000000" pitchFamily="34" charset="0"/>
              </a:rPr>
              <a:t>chương</a:t>
            </a:r>
            <a:r>
              <a:rPr lang="en-US" altLang="vi-VN" b="1" i="1" dirty="0">
                <a:solidFill>
                  <a:srgbClr val="0070C0"/>
                </a:solidFill>
                <a:latin typeface=".VnTime" panose="020B7200000000000000" pitchFamily="34" charset="0"/>
              </a:rPr>
              <a:t> II: ĐIỆN TỪ HỌC</a:t>
            </a:r>
          </a:p>
        </p:txBody>
      </p:sp>
      <p:sp>
        <p:nvSpPr>
          <p:cNvPr id="4" name="WordArt 19"/>
          <p:cNvSpPr>
            <a:spLocks noChangeArrowheads="1" noChangeShapeType="1" noTextEdit="1"/>
          </p:cNvSpPr>
          <p:nvPr/>
        </p:nvSpPr>
        <p:spPr bwMode="auto">
          <a:xfrm>
            <a:off x="2143432" y="0"/>
            <a:ext cx="8003458" cy="18303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cs typeface="Arial" panose="020B0604020202020204" pitchFamily="34" charset="0"/>
              </a:rPr>
              <a:t>HƯỚNG DẪN VỀ NHÀ</a:t>
            </a:r>
            <a:endParaRPr 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FF00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123898" y="4800600"/>
            <a:ext cx="3971498" cy="1579302"/>
            <a:chOff x="4130" y="2318"/>
            <a:chExt cx="2835" cy="1620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4130" y="2618"/>
              <a:ext cx="2835" cy="1186"/>
            </a:xfrm>
            <a:custGeom>
              <a:avLst/>
              <a:gdLst>
                <a:gd name="T0" fmla="*/ 2726 w 2835"/>
                <a:gd name="T1" fmla="*/ 335 h 1186"/>
                <a:gd name="T2" fmla="*/ 2549 w 2835"/>
                <a:gd name="T3" fmla="*/ 397 h 1186"/>
                <a:gd name="T4" fmla="*/ 2368 w 2835"/>
                <a:gd name="T5" fmla="*/ 459 h 1186"/>
                <a:gd name="T6" fmla="*/ 2185 w 2835"/>
                <a:gd name="T7" fmla="*/ 515 h 1186"/>
                <a:gd name="T8" fmla="*/ 2008 w 2835"/>
                <a:gd name="T9" fmla="*/ 567 h 1186"/>
                <a:gd name="T10" fmla="*/ 1840 w 2835"/>
                <a:gd name="T11" fmla="*/ 609 h 1186"/>
                <a:gd name="T12" fmla="*/ 1688 w 2835"/>
                <a:gd name="T13" fmla="*/ 645 h 1186"/>
                <a:gd name="T14" fmla="*/ 1556 w 2835"/>
                <a:gd name="T15" fmla="*/ 662 h 1186"/>
                <a:gd name="T16" fmla="*/ 1452 w 2835"/>
                <a:gd name="T17" fmla="*/ 669 h 1186"/>
                <a:gd name="T18" fmla="*/ 1377 w 2835"/>
                <a:gd name="T19" fmla="*/ 658 h 1186"/>
                <a:gd name="T20" fmla="*/ 1343 w 2835"/>
                <a:gd name="T21" fmla="*/ 630 h 1186"/>
                <a:gd name="T22" fmla="*/ 1327 w 2835"/>
                <a:gd name="T23" fmla="*/ 527 h 1186"/>
                <a:gd name="T24" fmla="*/ 1347 w 2835"/>
                <a:gd name="T25" fmla="*/ 424 h 1186"/>
                <a:gd name="T26" fmla="*/ 1318 w 2835"/>
                <a:gd name="T27" fmla="*/ 320 h 1186"/>
                <a:gd name="T28" fmla="*/ 1249 w 2835"/>
                <a:gd name="T29" fmla="*/ 227 h 1186"/>
                <a:gd name="T30" fmla="*/ 1182 w 2835"/>
                <a:gd name="T31" fmla="*/ 126 h 1186"/>
                <a:gd name="T32" fmla="*/ 1104 w 2835"/>
                <a:gd name="T33" fmla="*/ 40 h 1186"/>
                <a:gd name="T34" fmla="*/ 1001 w 2835"/>
                <a:gd name="T35" fmla="*/ 0 h 1186"/>
                <a:gd name="T36" fmla="*/ 861 w 2835"/>
                <a:gd name="T37" fmla="*/ 26 h 1186"/>
                <a:gd name="T38" fmla="*/ 704 w 2835"/>
                <a:gd name="T39" fmla="*/ 79 h 1186"/>
                <a:gd name="T40" fmla="*/ 595 w 2835"/>
                <a:gd name="T41" fmla="*/ 126 h 1186"/>
                <a:gd name="T42" fmla="*/ 509 w 2835"/>
                <a:gd name="T43" fmla="*/ 170 h 1186"/>
                <a:gd name="T44" fmla="*/ 413 w 2835"/>
                <a:gd name="T45" fmla="*/ 214 h 1186"/>
                <a:gd name="T46" fmla="*/ 276 w 2835"/>
                <a:gd name="T47" fmla="*/ 267 h 1186"/>
                <a:gd name="T48" fmla="*/ 69 w 2835"/>
                <a:gd name="T49" fmla="*/ 825 h 1186"/>
                <a:gd name="T50" fmla="*/ 250 w 2835"/>
                <a:gd name="T51" fmla="*/ 757 h 1186"/>
                <a:gd name="T52" fmla="*/ 400 w 2835"/>
                <a:gd name="T53" fmla="*/ 698 h 1186"/>
                <a:gd name="T54" fmla="*/ 538 w 2835"/>
                <a:gd name="T55" fmla="*/ 654 h 1186"/>
                <a:gd name="T56" fmla="*/ 670 w 2835"/>
                <a:gd name="T57" fmla="*/ 609 h 1186"/>
                <a:gd name="T58" fmla="*/ 818 w 2835"/>
                <a:gd name="T59" fmla="*/ 573 h 1186"/>
                <a:gd name="T60" fmla="*/ 791 w 2835"/>
                <a:gd name="T61" fmla="*/ 812 h 1186"/>
                <a:gd name="T62" fmla="*/ 784 w 2835"/>
                <a:gd name="T63" fmla="*/ 959 h 1186"/>
                <a:gd name="T64" fmla="*/ 832 w 2835"/>
                <a:gd name="T65" fmla="*/ 1052 h 1186"/>
                <a:gd name="T66" fmla="*/ 910 w 2835"/>
                <a:gd name="T67" fmla="*/ 1125 h 1186"/>
                <a:gd name="T68" fmla="*/ 1014 w 2835"/>
                <a:gd name="T69" fmla="*/ 1171 h 1186"/>
                <a:gd name="T70" fmla="*/ 1126 w 2835"/>
                <a:gd name="T71" fmla="*/ 1186 h 1186"/>
                <a:gd name="T72" fmla="*/ 1231 w 2835"/>
                <a:gd name="T73" fmla="*/ 1171 h 1186"/>
                <a:gd name="T74" fmla="*/ 1328 w 2835"/>
                <a:gd name="T75" fmla="*/ 1157 h 1186"/>
                <a:gd name="T76" fmla="*/ 1436 w 2835"/>
                <a:gd name="T77" fmla="*/ 1145 h 1186"/>
                <a:gd name="T78" fmla="*/ 1557 w 2835"/>
                <a:gd name="T79" fmla="*/ 1127 h 1186"/>
                <a:gd name="T80" fmla="*/ 1688 w 2835"/>
                <a:gd name="T81" fmla="*/ 1107 h 1186"/>
                <a:gd name="T82" fmla="*/ 1829 w 2835"/>
                <a:gd name="T83" fmla="*/ 1082 h 1186"/>
                <a:gd name="T84" fmla="*/ 1971 w 2835"/>
                <a:gd name="T85" fmla="*/ 1053 h 1186"/>
                <a:gd name="T86" fmla="*/ 2118 w 2835"/>
                <a:gd name="T87" fmla="*/ 1021 h 1186"/>
                <a:gd name="T88" fmla="*/ 2269 w 2835"/>
                <a:gd name="T89" fmla="*/ 981 h 1186"/>
                <a:gd name="T90" fmla="*/ 2418 w 2835"/>
                <a:gd name="T91" fmla="*/ 935 h 1186"/>
                <a:gd name="T92" fmla="*/ 2568 w 2835"/>
                <a:gd name="T93" fmla="*/ 884 h 118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35"/>
                <a:gd name="T142" fmla="*/ 0 h 1186"/>
                <a:gd name="T143" fmla="*/ 2835 w 2835"/>
                <a:gd name="T144" fmla="*/ 1186 h 118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35" h="1186">
                  <a:moveTo>
                    <a:pt x="2835" y="293"/>
                  </a:moveTo>
                  <a:lnTo>
                    <a:pt x="2782" y="312"/>
                  </a:lnTo>
                  <a:lnTo>
                    <a:pt x="2726" y="335"/>
                  </a:lnTo>
                  <a:lnTo>
                    <a:pt x="2668" y="355"/>
                  </a:lnTo>
                  <a:lnTo>
                    <a:pt x="2609" y="377"/>
                  </a:lnTo>
                  <a:lnTo>
                    <a:pt x="2549" y="397"/>
                  </a:lnTo>
                  <a:lnTo>
                    <a:pt x="2490" y="417"/>
                  </a:lnTo>
                  <a:lnTo>
                    <a:pt x="2430" y="440"/>
                  </a:lnTo>
                  <a:lnTo>
                    <a:pt x="2368" y="459"/>
                  </a:lnTo>
                  <a:lnTo>
                    <a:pt x="2307" y="478"/>
                  </a:lnTo>
                  <a:lnTo>
                    <a:pt x="2247" y="498"/>
                  </a:lnTo>
                  <a:lnTo>
                    <a:pt x="2185" y="515"/>
                  </a:lnTo>
                  <a:lnTo>
                    <a:pt x="2125" y="534"/>
                  </a:lnTo>
                  <a:lnTo>
                    <a:pt x="2067" y="553"/>
                  </a:lnTo>
                  <a:lnTo>
                    <a:pt x="2008" y="567"/>
                  </a:lnTo>
                  <a:lnTo>
                    <a:pt x="1952" y="583"/>
                  </a:lnTo>
                  <a:lnTo>
                    <a:pt x="1895" y="596"/>
                  </a:lnTo>
                  <a:lnTo>
                    <a:pt x="1840" y="609"/>
                  </a:lnTo>
                  <a:lnTo>
                    <a:pt x="1788" y="622"/>
                  </a:lnTo>
                  <a:lnTo>
                    <a:pt x="1737" y="635"/>
                  </a:lnTo>
                  <a:lnTo>
                    <a:pt x="1688" y="645"/>
                  </a:lnTo>
                  <a:lnTo>
                    <a:pt x="1640" y="654"/>
                  </a:lnTo>
                  <a:lnTo>
                    <a:pt x="1597" y="658"/>
                  </a:lnTo>
                  <a:lnTo>
                    <a:pt x="1556" y="662"/>
                  </a:lnTo>
                  <a:lnTo>
                    <a:pt x="1520" y="668"/>
                  </a:lnTo>
                  <a:lnTo>
                    <a:pt x="1485" y="669"/>
                  </a:lnTo>
                  <a:lnTo>
                    <a:pt x="1452" y="669"/>
                  </a:lnTo>
                  <a:lnTo>
                    <a:pt x="1423" y="668"/>
                  </a:lnTo>
                  <a:lnTo>
                    <a:pt x="1399" y="662"/>
                  </a:lnTo>
                  <a:lnTo>
                    <a:pt x="1377" y="658"/>
                  </a:lnTo>
                  <a:lnTo>
                    <a:pt x="1363" y="654"/>
                  </a:lnTo>
                  <a:lnTo>
                    <a:pt x="1348" y="641"/>
                  </a:lnTo>
                  <a:lnTo>
                    <a:pt x="1343" y="630"/>
                  </a:lnTo>
                  <a:lnTo>
                    <a:pt x="1328" y="593"/>
                  </a:lnTo>
                  <a:lnTo>
                    <a:pt x="1321" y="561"/>
                  </a:lnTo>
                  <a:lnTo>
                    <a:pt x="1327" y="527"/>
                  </a:lnTo>
                  <a:lnTo>
                    <a:pt x="1333" y="493"/>
                  </a:lnTo>
                  <a:lnTo>
                    <a:pt x="1341" y="460"/>
                  </a:lnTo>
                  <a:lnTo>
                    <a:pt x="1347" y="424"/>
                  </a:lnTo>
                  <a:lnTo>
                    <a:pt x="1348" y="387"/>
                  </a:lnTo>
                  <a:lnTo>
                    <a:pt x="1343" y="349"/>
                  </a:lnTo>
                  <a:lnTo>
                    <a:pt x="1318" y="320"/>
                  </a:lnTo>
                  <a:lnTo>
                    <a:pt x="1295" y="293"/>
                  </a:lnTo>
                  <a:lnTo>
                    <a:pt x="1271" y="263"/>
                  </a:lnTo>
                  <a:lnTo>
                    <a:pt x="1249" y="227"/>
                  </a:lnTo>
                  <a:lnTo>
                    <a:pt x="1228" y="192"/>
                  </a:lnTo>
                  <a:lnTo>
                    <a:pt x="1206" y="159"/>
                  </a:lnTo>
                  <a:lnTo>
                    <a:pt x="1182" y="126"/>
                  </a:lnTo>
                  <a:lnTo>
                    <a:pt x="1157" y="94"/>
                  </a:lnTo>
                  <a:lnTo>
                    <a:pt x="1131" y="66"/>
                  </a:lnTo>
                  <a:lnTo>
                    <a:pt x="1104" y="40"/>
                  </a:lnTo>
                  <a:lnTo>
                    <a:pt x="1071" y="20"/>
                  </a:lnTo>
                  <a:lnTo>
                    <a:pt x="1039" y="7"/>
                  </a:lnTo>
                  <a:lnTo>
                    <a:pt x="1001" y="0"/>
                  </a:lnTo>
                  <a:lnTo>
                    <a:pt x="959" y="0"/>
                  </a:lnTo>
                  <a:lnTo>
                    <a:pt x="913" y="9"/>
                  </a:lnTo>
                  <a:lnTo>
                    <a:pt x="861" y="26"/>
                  </a:lnTo>
                  <a:lnTo>
                    <a:pt x="802" y="45"/>
                  </a:lnTo>
                  <a:lnTo>
                    <a:pt x="750" y="64"/>
                  </a:lnTo>
                  <a:lnTo>
                    <a:pt x="704" y="79"/>
                  </a:lnTo>
                  <a:lnTo>
                    <a:pt x="663" y="94"/>
                  </a:lnTo>
                  <a:lnTo>
                    <a:pt x="628" y="110"/>
                  </a:lnTo>
                  <a:lnTo>
                    <a:pt x="595" y="126"/>
                  </a:lnTo>
                  <a:lnTo>
                    <a:pt x="565" y="140"/>
                  </a:lnTo>
                  <a:lnTo>
                    <a:pt x="538" y="154"/>
                  </a:lnTo>
                  <a:lnTo>
                    <a:pt x="509" y="170"/>
                  </a:lnTo>
                  <a:lnTo>
                    <a:pt x="479" y="183"/>
                  </a:lnTo>
                  <a:lnTo>
                    <a:pt x="447" y="199"/>
                  </a:lnTo>
                  <a:lnTo>
                    <a:pt x="413" y="214"/>
                  </a:lnTo>
                  <a:lnTo>
                    <a:pt x="372" y="229"/>
                  </a:lnTo>
                  <a:lnTo>
                    <a:pt x="329" y="248"/>
                  </a:lnTo>
                  <a:lnTo>
                    <a:pt x="276" y="267"/>
                  </a:lnTo>
                  <a:lnTo>
                    <a:pt x="217" y="284"/>
                  </a:lnTo>
                  <a:lnTo>
                    <a:pt x="0" y="848"/>
                  </a:lnTo>
                  <a:lnTo>
                    <a:pt x="69" y="825"/>
                  </a:lnTo>
                  <a:lnTo>
                    <a:pt x="132" y="799"/>
                  </a:lnTo>
                  <a:lnTo>
                    <a:pt x="194" y="776"/>
                  </a:lnTo>
                  <a:lnTo>
                    <a:pt x="250" y="757"/>
                  </a:lnTo>
                  <a:lnTo>
                    <a:pt x="303" y="737"/>
                  </a:lnTo>
                  <a:lnTo>
                    <a:pt x="352" y="716"/>
                  </a:lnTo>
                  <a:lnTo>
                    <a:pt x="400" y="698"/>
                  </a:lnTo>
                  <a:lnTo>
                    <a:pt x="447" y="682"/>
                  </a:lnTo>
                  <a:lnTo>
                    <a:pt x="492" y="668"/>
                  </a:lnTo>
                  <a:lnTo>
                    <a:pt x="538" y="654"/>
                  </a:lnTo>
                  <a:lnTo>
                    <a:pt x="581" y="636"/>
                  </a:lnTo>
                  <a:lnTo>
                    <a:pt x="625" y="622"/>
                  </a:lnTo>
                  <a:lnTo>
                    <a:pt x="670" y="609"/>
                  </a:lnTo>
                  <a:lnTo>
                    <a:pt x="717" y="597"/>
                  </a:lnTo>
                  <a:lnTo>
                    <a:pt x="765" y="584"/>
                  </a:lnTo>
                  <a:lnTo>
                    <a:pt x="818" y="573"/>
                  </a:lnTo>
                  <a:lnTo>
                    <a:pt x="819" y="649"/>
                  </a:lnTo>
                  <a:lnTo>
                    <a:pt x="809" y="731"/>
                  </a:lnTo>
                  <a:lnTo>
                    <a:pt x="791" y="812"/>
                  </a:lnTo>
                  <a:lnTo>
                    <a:pt x="779" y="894"/>
                  </a:lnTo>
                  <a:lnTo>
                    <a:pt x="781" y="929"/>
                  </a:lnTo>
                  <a:lnTo>
                    <a:pt x="784" y="959"/>
                  </a:lnTo>
                  <a:lnTo>
                    <a:pt x="798" y="993"/>
                  </a:lnTo>
                  <a:lnTo>
                    <a:pt x="814" y="1023"/>
                  </a:lnTo>
                  <a:lnTo>
                    <a:pt x="832" y="1052"/>
                  </a:lnTo>
                  <a:lnTo>
                    <a:pt x="854" y="1078"/>
                  </a:lnTo>
                  <a:lnTo>
                    <a:pt x="881" y="1102"/>
                  </a:lnTo>
                  <a:lnTo>
                    <a:pt x="910" y="1125"/>
                  </a:lnTo>
                  <a:lnTo>
                    <a:pt x="943" y="1144"/>
                  </a:lnTo>
                  <a:lnTo>
                    <a:pt x="976" y="1160"/>
                  </a:lnTo>
                  <a:lnTo>
                    <a:pt x="1014" y="1171"/>
                  </a:lnTo>
                  <a:lnTo>
                    <a:pt x="1051" y="1182"/>
                  </a:lnTo>
                  <a:lnTo>
                    <a:pt x="1087" y="1186"/>
                  </a:lnTo>
                  <a:lnTo>
                    <a:pt x="1126" y="1186"/>
                  </a:lnTo>
                  <a:lnTo>
                    <a:pt x="1163" y="1184"/>
                  </a:lnTo>
                  <a:lnTo>
                    <a:pt x="1202" y="1176"/>
                  </a:lnTo>
                  <a:lnTo>
                    <a:pt x="1231" y="1171"/>
                  </a:lnTo>
                  <a:lnTo>
                    <a:pt x="1261" y="1167"/>
                  </a:lnTo>
                  <a:lnTo>
                    <a:pt x="1294" y="1163"/>
                  </a:lnTo>
                  <a:lnTo>
                    <a:pt x="1328" y="1157"/>
                  </a:lnTo>
                  <a:lnTo>
                    <a:pt x="1363" y="1154"/>
                  </a:lnTo>
                  <a:lnTo>
                    <a:pt x="1399" y="1148"/>
                  </a:lnTo>
                  <a:lnTo>
                    <a:pt x="1436" y="1145"/>
                  </a:lnTo>
                  <a:lnTo>
                    <a:pt x="1475" y="1140"/>
                  </a:lnTo>
                  <a:lnTo>
                    <a:pt x="1517" y="1134"/>
                  </a:lnTo>
                  <a:lnTo>
                    <a:pt x="1557" y="1127"/>
                  </a:lnTo>
                  <a:lnTo>
                    <a:pt x="1602" y="1121"/>
                  </a:lnTo>
                  <a:lnTo>
                    <a:pt x="1645" y="1114"/>
                  </a:lnTo>
                  <a:lnTo>
                    <a:pt x="1688" y="1107"/>
                  </a:lnTo>
                  <a:lnTo>
                    <a:pt x="1734" y="1099"/>
                  </a:lnTo>
                  <a:lnTo>
                    <a:pt x="1780" y="1091"/>
                  </a:lnTo>
                  <a:lnTo>
                    <a:pt x="1829" y="1082"/>
                  </a:lnTo>
                  <a:lnTo>
                    <a:pt x="1875" y="1073"/>
                  </a:lnTo>
                  <a:lnTo>
                    <a:pt x="1924" y="1063"/>
                  </a:lnTo>
                  <a:lnTo>
                    <a:pt x="1971" y="1053"/>
                  </a:lnTo>
                  <a:lnTo>
                    <a:pt x="2021" y="1044"/>
                  </a:lnTo>
                  <a:lnTo>
                    <a:pt x="2070" y="1034"/>
                  </a:lnTo>
                  <a:lnTo>
                    <a:pt x="2118" y="1021"/>
                  </a:lnTo>
                  <a:lnTo>
                    <a:pt x="2168" y="1008"/>
                  </a:lnTo>
                  <a:lnTo>
                    <a:pt x="2218" y="994"/>
                  </a:lnTo>
                  <a:lnTo>
                    <a:pt x="2269" y="981"/>
                  </a:lnTo>
                  <a:lnTo>
                    <a:pt x="2319" y="967"/>
                  </a:lnTo>
                  <a:lnTo>
                    <a:pt x="2368" y="951"/>
                  </a:lnTo>
                  <a:lnTo>
                    <a:pt x="2418" y="935"/>
                  </a:lnTo>
                  <a:lnTo>
                    <a:pt x="2468" y="922"/>
                  </a:lnTo>
                  <a:lnTo>
                    <a:pt x="2517" y="900"/>
                  </a:lnTo>
                  <a:lnTo>
                    <a:pt x="2568" y="884"/>
                  </a:lnTo>
                  <a:lnTo>
                    <a:pt x="2616" y="864"/>
                  </a:lnTo>
                  <a:lnTo>
                    <a:pt x="2835" y="293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4672" y="2318"/>
              <a:ext cx="975" cy="1105"/>
            </a:xfrm>
            <a:custGeom>
              <a:avLst/>
              <a:gdLst>
                <a:gd name="T0" fmla="*/ 975 w 975"/>
                <a:gd name="T1" fmla="*/ 0 h 1105"/>
                <a:gd name="T2" fmla="*/ 877 w 975"/>
                <a:gd name="T3" fmla="*/ 23 h 1105"/>
                <a:gd name="T4" fmla="*/ 785 w 975"/>
                <a:gd name="T5" fmla="*/ 56 h 1105"/>
                <a:gd name="T6" fmla="*/ 690 w 975"/>
                <a:gd name="T7" fmla="*/ 102 h 1105"/>
                <a:gd name="T8" fmla="*/ 601 w 975"/>
                <a:gd name="T9" fmla="*/ 153 h 1105"/>
                <a:gd name="T10" fmla="*/ 516 w 975"/>
                <a:gd name="T11" fmla="*/ 212 h 1105"/>
                <a:gd name="T12" fmla="*/ 436 w 975"/>
                <a:gd name="T13" fmla="*/ 283 h 1105"/>
                <a:gd name="T14" fmla="*/ 359 w 975"/>
                <a:gd name="T15" fmla="*/ 355 h 1105"/>
                <a:gd name="T16" fmla="*/ 290 w 975"/>
                <a:gd name="T17" fmla="*/ 431 h 1105"/>
                <a:gd name="T18" fmla="*/ 226 w 975"/>
                <a:gd name="T19" fmla="*/ 512 h 1105"/>
                <a:gd name="T20" fmla="*/ 170 w 975"/>
                <a:gd name="T21" fmla="*/ 597 h 1105"/>
                <a:gd name="T22" fmla="*/ 118 w 975"/>
                <a:gd name="T23" fmla="*/ 684 h 1105"/>
                <a:gd name="T24" fmla="*/ 78 w 975"/>
                <a:gd name="T25" fmla="*/ 772 h 1105"/>
                <a:gd name="T26" fmla="*/ 43 w 975"/>
                <a:gd name="T27" fmla="*/ 857 h 1105"/>
                <a:gd name="T28" fmla="*/ 19 w 975"/>
                <a:gd name="T29" fmla="*/ 945 h 1105"/>
                <a:gd name="T30" fmla="*/ 4 w 975"/>
                <a:gd name="T31" fmla="*/ 1026 h 1105"/>
                <a:gd name="T32" fmla="*/ 0 w 975"/>
                <a:gd name="T33" fmla="*/ 1105 h 1105"/>
                <a:gd name="T34" fmla="*/ 9 w 975"/>
                <a:gd name="T35" fmla="*/ 1080 h 1105"/>
                <a:gd name="T36" fmla="*/ 14 w 975"/>
                <a:gd name="T37" fmla="*/ 1055 h 1105"/>
                <a:gd name="T38" fmla="*/ 19 w 975"/>
                <a:gd name="T39" fmla="*/ 1036 h 1105"/>
                <a:gd name="T40" fmla="*/ 29 w 975"/>
                <a:gd name="T41" fmla="*/ 1021 h 1105"/>
                <a:gd name="T42" fmla="*/ 23 w 975"/>
                <a:gd name="T43" fmla="*/ 1000 h 1105"/>
                <a:gd name="T44" fmla="*/ 23 w 975"/>
                <a:gd name="T45" fmla="*/ 969 h 1105"/>
                <a:gd name="T46" fmla="*/ 32 w 975"/>
                <a:gd name="T47" fmla="*/ 935 h 1105"/>
                <a:gd name="T48" fmla="*/ 52 w 975"/>
                <a:gd name="T49" fmla="*/ 896 h 1105"/>
                <a:gd name="T50" fmla="*/ 86 w 975"/>
                <a:gd name="T51" fmla="*/ 866 h 1105"/>
                <a:gd name="T52" fmla="*/ 138 w 975"/>
                <a:gd name="T53" fmla="*/ 841 h 1105"/>
                <a:gd name="T54" fmla="*/ 208 w 975"/>
                <a:gd name="T55" fmla="*/ 828 h 1105"/>
                <a:gd name="T56" fmla="*/ 299 w 975"/>
                <a:gd name="T57" fmla="*/ 835 h 1105"/>
                <a:gd name="T58" fmla="*/ 322 w 975"/>
                <a:gd name="T59" fmla="*/ 802 h 1105"/>
                <a:gd name="T60" fmla="*/ 359 w 975"/>
                <a:gd name="T61" fmla="*/ 750 h 1105"/>
                <a:gd name="T62" fmla="*/ 408 w 975"/>
                <a:gd name="T63" fmla="*/ 687 h 1105"/>
                <a:gd name="T64" fmla="*/ 463 w 975"/>
                <a:gd name="T65" fmla="*/ 620 h 1105"/>
                <a:gd name="T66" fmla="*/ 518 w 975"/>
                <a:gd name="T67" fmla="*/ 563 h 1105"/>
                <a:gd name="T68" fmla="*/ 572 w 975"/>
                <a:gd name="T69" fmla="*/ 514 h 1105"/>
                <a:gd name="T70" fmla="*/ 614 w 975"/>
                <a:gd name="T71" fmla="*/ 490 h 1105"/>
                <a:gd name="T72" fmla="*/ 643 w 975"/>
                <a:gd name="T73" fmla="*/ 492 h 1105"/>
                <a:gd name="T74" fmla="*/ 630 w 975"/>
                <a:gd name="T75" fmla="*/ 479 h 1105"/>
                <a:gd name="T76" fmla="*/ 612 w 975"/>
                <a:gd name="T77" fmla="*/ 470 h 1105"/>
                <a:gd name="T78" fmla="*/ 592 w 975"/>
                <a:gd name="T79" fmla="*/ 466 h 1105"/>
                <a:gd name="T80" fmla="*/ 572 w 975"/>
                <a:gd name="T81" fmla="*/ 466 h 1105"/>
                <a:gd name="T82" fmla="*/ 548 w 975"/>
                <a:gd name="T83" fmla="*/ 467 h 1105"/>
                <a:gd name="T84" fmla="*/ 520 w 975"/>
                <a:gd name="T85" fmla="*/ 475 h 1105"/>
                <a:gd name="T86" fmla="*/ 495 w 975"/>
                <a:gd name="T87" fmla="*/ 486 h 1105"/>
                <a:gd name="T88" fmla="*/ 469 w 975"/>
                <a:gd name="T89" fmla="*/ 499 h 1105"/>
                <a:gd name="T90" fmla="*/ 484 w 975"/>
                <a:gd name="T91" fmla="*/ 483 h 1105"/>
                <a:gd name="T92" fmla="*/ 502 w 975"/>
                <a:gd name="T93" fmla="*/ 467 h 1105"/>
                <a:gd name="T94" fmla="*/ 525 w 975"/>
                <a:gd name="T95" fmla="*/ 454 h 1105"/>
                <a:gd name="T96" fmla="*/ 549 w 975"/>
                <a:gd name="T97" fmla="*/ 440 h 1105"/>
                <a:gd name="T98" fmla="*/ 576 w 975"/>
                <a:gd name="T99" fmla="*/ 428 h 1105"/>
                <a:gd name="T100" fmla="*/ 604 w 975"/>
                <a:gd name="T101" fmla="*/ 423 h 1105"/>
                <a:gd name="T102" fmla="*/ 631 w 975"/>
                <a:gd name="T103" fmla="*/ 421 h 1105"/>
                <a:gd name="T104" fmla="*/ 660 w 975"/>
                <a:gd name="T105" fmla="*/ 423 h 1105"/>
                <a:gd name="T106" fmla="*/ 658 w 975"/>
                <a:gd name="T107" fmla="*/ 398 h 1105"/>
                <a:gd name="T108" fmla="*/ 663 w 975"/>
                <a:gd name="T109" fmla="*/ 368 h 1105"/>
                <a:gd name="T110" fmla="*/ 676 w 975"/>
                <a:gd name="T111" fmla="*/ 326 h 1105"/>
                <a:gd name="T112" fmla="*/ 697 w 975"/>
                <a:gd name="T113" fmla="*/ 281 h 1105"/>
                <a:gd name="T114" fmla="*/ 736 w 975"/>
                <a:gd name="T115" fmla="*/ 226 h 1105"/>
                <a:gd name="T116" fmla="*/ 794 w 975"/>
                <a:gd name="T117" fmla="*/ 163 h 1105"/>
                <a:gd name="T118" fmla="*/ 870 w 975"/>
                <a:gd name="T119" fmla="*/ 87 h 1105"/>
                <a:gd name="T120" fmla="*/ 975 w 975"/>
                <a:gd name="T121" fmla="*/ 0 h 11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75"/>
                <a:gd name="T184" fmla="*/ 0 h 1105"/>
                <a:gd name="T185" fmla="*/ 975 w 975"/>
                <a:gd name="T186" fmla="*/ 1105 h 11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75" h="1105">
                  <a:moveTo>
                    <a:pt x="975" y="0"/>
                  </a:moveTo>
                  <a:lnTo>
                    <a:pt x="877" y="23"/>
                  </a:lnTo>
                  <a:lnTo>
                    <a:pt x="785" y="56"/>
                  </a:lnTo>
                  <a:lnTo>
                    <a:pt x="690" y="102"/>
                  </a:lnTo>
                  <a:lnTo>
                    <a:pt x="601" y="153"/>
                  </a:lnTo>
                  <a:lnTo>
                    <a:pt x="516" y="212"/>
                  </a:lnTo>
                  <a:lnTo>
                    <a:pt x="436" y="283"/>
                  </a:lnTo>
                  <a:lnTo>
                    <a:pt x="359" y="355"/>
                  </a:lnTo>
                  <a:lnTo>
                    <a:pt x="290" y="431"/>
                  </a:lnTo>
                  <a:lnTo>
                    <a:pt x="226" y="512"/>
                  </a:lnTo>
                  <a:lnTo>
                    <a:pt x="170" y="597"/>
                  </a:lnTo>
                  <a:lnTo>
                    <a:pt x="118" y="684"/>
                  </a:lnTo>
                  <a:lnTo>
                    <a:pt x="78" y="772"/>
                  </a:lnTo>
                  <a:lnTo>
                    <a:pt x="43" y="857"/>
                  </a:lnTo>
                  <a:lnTo>
                    <a:pt x="19" y="945"/>
                  </a:lnTo>
                  <a:lnTo>
                    <a:pt x="4" y="1026"/>
                  </a:lnTo>
                  <a:lnTo>
                    <a:pt x="0" y="1105"/>
                  </a:lnTo>
                  <a:lnTo>
                    <a:pt x="9" y="1080"/>
                  </a:lnTo>
                  <a:lnTo>
                    <a:pt x="14" y="1055"/>
                  </a:lnTo>
                  <a:lnTo>
                    <a:pt x="19" y="1036"/>
                  </a:lnTo>
                  <a:lnTo>
                    <a:pt x="29" y="1021"/>
                  </a:lnTo>
                  <a:lnTo>
                    <a:pt x="23" y="1000"/>
                  </a:lnTo>
                  <a:lnTo>
                    <a:pt x="23" y="969"/>
                  </a:lnTo>
                  <a:lnTo>
                    <a:pt x="32" y="935"/>
                  </a:lnTo>
                  <a:lnTo>
                    <a:pt x="52" y="896"/>
                  </a:lnTo>
                  <a:lnTo>
                    <a:pt x="86" y="866"/>
                  </a:lnTo>
                  <a:lnTo>
                    <a:pt x="138" y="841"/>
                  </a:lnTo>
                  <a:lnTo>
                    <a:pt x="208" y="828"/>
                  </a:lnTo>
                  <a:lnTo>
                    <a:pt x="299" y="835"/>
                  </a:lnTo>
                  <a:lnTo>
                    <a:pt x="322" y="802"/>
                  </a:lnTo>
                  <a:lnTo>
                    <a:pt x="359" y="750"/>
                  </a:lnTo>
                  <a:lnTo>
                    <a:pt x="408" y="687"/>
                  </a:lnTo>
                  <a:lnTo>
                    <a:pt x="463" y="620"/>
                  </a:lnTo>
                  <a:lnTo>
                    <a:pt x="518" y="563"/>
                  </a:lnTo>
                  <a:lnTo>
                    <a:pt x="572" y="514"/>
                  </a:lnTo>
                  <a:lnTo>
                    <a:pt x="614" y="490"/>
                  </a:lnTo>
                  <a:lnTo>
                    <a:pt x="643" y="492"/>
                  </a:lnTo>
                  <a:lnTo>
                    <a:pt x="630" y="479"/>
                  </a:lnTo>
                  <a:lnTo>
                    <a:pt x="612" y="470"/>
                  </a:lnTo>
                  <a:lnTo>
                    <a:pt x="592" y="466"/>
                  </a:lnTo>
                  <a:lnTo>
                    <a:pt x="572" y="466"/>
                  </a:lnTo>
                  <a:lnTo>
                    <a:pt x="548" y="467"/>
                  </a:lnTo>
                  <a:lnTo>
                    <a:pt x="520" y="475"/>
                  </a:lnTo>
                  <a:lnTo>
                    <a:pt x="495" y="486"/>
                  </a:lnTo>
                  <a:lnTo>
                    <a:pt x="469" y="499"/>
                  </a:lnTo>
                  <a:lnTo>
                    <a:pt x="484" y="483"/>
                  </a:lnTo>
                  <a:lnTo>
                    <a:pt x="502" y="467"/>
                  </a:lnTo>
                  <a:lnTo>
                    <a:pt x="525" y="454"/>
                  </a:lnTo>
                  <a:lnTo>
                    <a:pt x="549" y="440"/>
                  </a:lnTo>
                  <a:lnTo>
                    <a:pt x="576" y="428"/>
                  </a:lnTo>
                  <a:lnTo>
                    <a:pt x="604" y="423"/>
                  </a:lnTo>
                  <a:lnTo>
                    <a:pt x="631" y="421"/>
                  </a:lnTo>
                  <a:lnTo>
                    <a:pt x="660" y="423"/>
                  </a:lnTo>
                  <a:lnTo>
                    <a:pt x="658" y="398"/>
                  </a:lnTo>
                  <a:lnTo>
                    <a:pt x="663" y="368"/>
                  </a:lnTo>
                  <a:lnTo>
                    <a:pt x="676" y="326"/>
                  </a:lnTo>
                  <a:lnTo>
                    <a:pt x="697" y="281"/>
                  </a:lnTo>
                  <a:lnTo>
                    <a:pt x="736" y="226"/>
                  </a:lnTo>
                  <a:lnTo>
                    <a:pt x="794" y="163"/>
                  </a:lnTo>
                  <a:lnTo>
                    <a:pt x="870" y="87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4672" y="2318"/>
              <a:ext cx="975" cy="1105"/>
            </a:xfrm>
            <a:custGeom>
              <a:avLst/>
              <a:gdLst>
                <a:gd name="T0" fmla="*/ 975 w 975"/>
                <a:gd name="T1" fmla="*/ 0 h 1105"/>
                <a:gd name="T2" fmla="*/ 785 w 975"/>
                <a:gd name="T3" fmla="*/ 56 h 1105"/>
                <a:gd name="T4" fmla="*/ 601 w 975"/>
                <a:gd name="T5" fmla="*/ 153 h 1105"/>
                <a:gd name="T6" fmla="*/ 436 w 975"/>
                <a:gd name="T7" fmla="*/ 283 h 1105"/>
                <a:gd name="T8" fmla="*/ 290 w 975"/>
                <a:gd name="T9" fmla="*/ 431 h 1105"/>
                <a:gd name="T10" fmla="*/ 170 w 975"/>
                <a:gd name="T11" fmla="*/ 597 h 1105"/>
                <a:gd name="T12" fmla="*/ 78 w 975"/>
                <a:gd name="T13" fmla="*/ 772 h 1105"/>
                <a:gd name="T14" fmla="*/ 19 w 975"/>
                <a:gd name="T15" fmla="*/ 945 h 1105"/>
                <a:gd name="T16" fmla="*/ 0 w 975"/>
                <a:gd name="T17" fmla="*/ 1105 h 1105"/>
                <a:gd name="T18" fmla="*/ 9 w 975"/>
                <a:gd name="T19" fmla="*/ 1080 h 1105"/>
                <a:gd name="T20" fmla="*/ 19 w 975"/>
                <a:gd name="T21" fmla="*/ 1036 h 1105"/>
                <a:gd name="T22" fmla="*/ 29 w 975"/>
                <a:gd name="T23" fmla="*/ 1021 h 1105"/>
                <a:gd name="T24" fmla="*/ 23 w 975"/>
                <a:gd name="T25" fmla="*/ 969 h 1105"/>
                <a:gd name="T26" fmla="*/ 52 w 975"/>
                <a:gd name="T27" fmla="*/ 896 h 1105"/>
                <a:gd name="T28" fmla="*/ 138 w 975"/>
                <a:gd name="T29" fmla="*/ 841 h 1105"/>
                <a:gd name="T30" fmla="*/ 299 w 975"/>
                <a:gd name="T31" fmla="*/ 835 h 1105"/>
                <a:gd name="T32" fmla="*/ 322 w 975"/>
                <a:gd name="T33" fmla="*/ 802 h 1105"/>
                <a:gd name="T34" fmla="*/ 408 w 975"/>
                <a:gd name="T35" fmla="*/ 687 h 1105"/>
                <a:gd name="T36" fmla="*/ 518 w 975"/>
                <a:gd name="T37" fmla="*/ 563 h 1105"/>
                <a:gd name="T38" fmla="*/ 614 w 975"/>
                <a:gd name="T39" fmla="*/ 490 h 1105"/>
                <a:gd name="T40" fmla="*/ 643 w 975"/>
                <a:gd name="T41" fmla="*/ 492 h 1105"/>
                <a:gd name="T42" fmla="*/ 612 w 975"/>
                <a:gd name="T43" fmla="*/ 470 h 1105"/>
                <a:gd name="T44" fmla="*/ 572 w 975"/>
                <a:gd name="T45" fmla="*/ 466 h 1105"/>
                <a:gd name="T46" fmla="*/ 520 w 975"/>
                <a:gd name="T47" fmla="*/ 475 h 1105"/>
                <a:gd name="T48" fmla="*/ 469 w 975"/>
                <a:gd name="T49" fmla="*/ 499 h 1105"/>
                <a:gd name="T50" fmla="*/ 484 w 975"/>
                <a:gd name="T51" fmla="*/ 483 h 1105"/>
                <a:gd name="T52" fmla="*/ 525 w 975"/>
                <a:gd name="T53" fmla="*/ 454 h 1105"/>
                <a:gd name="T54" fmla="*/ 576 w 975"/>
                <a:gd name="T55" fmla="*/ 428 h 1105"/>
                <a:gd name="T56" fmla="*/ 631 w 975"/>
                <a:gd name="T57" fmla="*/ 421 h 1105"/>
                <a:gd name="T58" fmla="*/ 660 w 975"/>
                <a:gd name="T59" fmla="*/ 423 h 1105"/>
                <a:gd name="T60" fmla="*/ 663 w 975"/>
                <a:gd name="T61" fmla="*/ 368 h 1105"/>
                <a:gd name="T62" fmla="*/ 697 w 975"/>
                <a:gd name="T63" fmla="*/ 281 h 1105"/>
                <a:gd name="T64" fmla="*/ 794 w 975"/>
                <a:gd name="T65" fmla="*/ 163 h 1105"/>
                <a:gd name="T66" fmla="*/ 975 w 975"/>
                <a:gd name="T67" fmla="*/ 0 h 11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75"/>
                <a:gd name="T103" fmla="*/ 0 h 1105"/>
                <a:gd name="T104" fmla="*/ 975 w 975"/>
                <a:gd name="T105" fmla="*/ 1105 h 11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75" h="1105">
                  <a:moveTo>
                    <a:pt x="975" y="0"/>
                  </a:moveTo>
                  <a:lnTo>
                    <a:pt x="975" y="0"/>
                  </a:lnTo>
                  <a:lnTo>
                    <a:pt x="877" y="23"/>
                  </a:lnTo>
                  <a:lnTo>
                    <a:pt x="785" y="56"/>
                  </a:lnTo>
                  <a:lnTo>
                    <a:pt x="690" y="102"/>
                  </a:lnTo>
                  <a:lnTo>
                    <a:pt x="601" y="153"/>
                  </a:lnTo>
                  <a:lnTo>
                    <a:pt x="516" y="212"/>
                  </a:lnTo>
                  <a:lnTo>
                    <a:pt x="436" y="283"/>
                  </a:lnTo>
                  <a:lnTo>
                    <a:pt x="359" y="355"/>
                  </a:lnTo>
                  <a:lnTo>
                    <a:pt x="290" y="431"/>
                  </a:lnTo>
                  <a:lnTo>
                    <a:pt x="226" y="512"/>
                  </a:lnTo>
                  <a:lnTo>
                    <a:pt x="170" y="597"/>
                  </a:lnTo>
                  <a:lnTo>
                    <a:pt x="118" y="684"/>
                  </a:lnTo>
                  <a:lnTo>
                    <a:pt x="78" y="772"/>
                  </a:lnTo>
                  <a:lnTo>
                    <a:pt x="43" y="857"/>
                  </a:lnTo>
                  <a:lnTo>
                    <a:pt x="19" y="945"/>
                  </a:lnTo>
                  <a:lnTo>
                    <a:pt x="4" y="1026"/>
                  </a:lnTo>
                  <a:lnTo>
                    <a:pt x="0" y="1105"/>
                  </a:lnTo>
                  <a:lnTo>
                    <a:pt x="9" y="1080"/>
                  </a:lnTo>
                  <a:lnTo>
                    <a:pt x="14" y="1055"/>
                  </a:lnTo>
                  <a:lnTo>
                    <a:pt x="19" y="1036"/>
                  </a:lnTo>
                  <a:lnTo>
                    <a:pt x="29" y="1021"/>
                  </a:lnTo>
                  <a:lnTo>
                    <a:pt x="23" y="1000"/>
                  </a:lnTo>
                  <a:lnTo>
                    <a:pt x="23" y="969"/>
                  </a:lnTo>
                  <a:lnTo>
                    <a:pt x="32" y="935"/>
                  </a:lnTo>
                  <a:lnTo>
                    <a:pt x="52" y="896"/>
                  </a:lnTo>
                  <a:lnTo>
                    <a:pt x="86" y="866"/>
                  </a:lnTo>
                  <a:lnTo>
                    <a:pt x="138" y="841"/>
                  </a:lnTo>
                  <a:lnTo>
                    <a:pt x="208" y="828"/>
                  </a:lnTo>
                  <a:lnTo>
                    <a:pt x="299" y="835"/>
                  </a:lnTo>
                  <a:lnTo>
                    <a:pt x="322" y="802"/>
                  </a:lnTo>
                  <a:lnTo>
                    <a:pt x="359" y="750"/>
                  </a:lnTo>
                  <a:lnTo>
                    <a:pt x="408" y="687"/>
                  </a:lnTo>
                  <a:lnTo>
                    <a:pt x="463" y="620"/>
                  </a:lnTo>
                  <a:lnTo>
                    <a:pt x="518" y="563"/>
                  </a:lnTo>
                  <a:lnTo>
                    <a:pt x="572" y="514"/>
                  </a:lnTo>
                  <a:lnTo>
                    <a:pt x="614" y="490"/>
                  </a:lnTo>
                  <a:lnTo>
                    <a:pt x="643" y="492"/>
                  </a:lnTo>
                  <a:lnTo>
                    <a:pt x="630" y="479"/>
                  </a:lnTo>
                  <a:lnTo>
                    <a:pt x="612" y="470"/>
                  </a:lnTo>
                  <a:lnTo>
                    <a:pt x="592" y="466"/>
                  </a:lnTo>
                  <a:lnTo>
                    <a:pt x="572" y="466"/>
                  </a:lnTo>
                  <a:lnTo>
                    <a:pt x="548" y="467"/>
                  </a:lnTo>
                  <a:lnTo>
                    <a:pt x="520" y="475"/>
                  </a:lnTo>
                  <a:lnTo>
                    <a:pt x="495" y="486"/>
                  </a:lnTo>
                  <a:lnTo>
                    <a:pt x="469" y="499"/>
                  </a:lnTo>
                  <a:lnTo>
                    <a:pt x="484" y="483"/>
                  </a:lnTo>
                  <a:lnTo>
                    <a:pt x="502" y="467"/>
                  </a:lnTo>
                  <a:lnTo>
                    <a:pt x="525" y="454"/>
                  </a:lnTo>
                  <a:lnTo>
                    <a:pt x="549" y="440"/>
                  </a:lnTo>
                  <a:lnTo>
                    <a:pt x="576" y="428"/>
                  </a:lnTo>
                  <a:lnTo>
                    <a:pt x="604" y="423"/>
                  </a:lnTo>
                  <a:lnTo>
                    <a:pt x="631" y="421"/>
                  </a:lnTo>
                  <a:lnTo>
                    <a:pt x="660" y="423"/>
                  </a:lnTo>
                  <a:lnTo>
                    <a:pt x="658" y="398"/>
                  </a:lnTo>
                  <a:lnTo>
                    <a:pt x="663" y="368"/>
                  </a:lnTo>
                  <a:lnTo>
                    <a:pt x="676" y="326"/>
                  </a:lnTo>
                  <a:lnTo>
                    <a:pt x="697" y="281"/>
                  </a:lnTo>
                  <a:lnTo>
                    <a:pt x="736" y="226"/>
                  </a:lnTo>
                  <a:lnTo>
                    <a:pt x="794" y="163"/>
                  </a:lnTo>
                  <a:lnTo>
                    <a:pt x="870" y="87"/>
                  </a:lnTo>
                  <a:lnTo>
                    <a:pt x="975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4568" y="3248"/>
              <a:ext cx="255" cy="303"/>
            </a:xfrm>
            <a:custGeom>
              <a:avLst/>
              <a:gdLst>
                <a:gd name="T0" fmla="*/ 229 w 255"/>
                <a:gd name="T1" fmla="*/ 303 h 303"/>
                <a:gd name="T2" fmla="*/ 242 w 255"/>
                <a:gd name="T3" fmla="*/ 302 h 303"/>
                <a:gd name="T4" fmla="*/ 253 w 255"/>
                <a:gd name="T5" fmla="*/ 292 h 303"/>
                <a:gd name="T6" fmla="*/ 255 w 255"/>
                <a:gd name="T7" fmla="*/ 273 h 303"/>
                <a:gd name="T8" fmla="*/ 255 w 255"/>
                <a:gd name="T9" fmla="*/ 249 h 303"/>
                <a:gd name="T10" fmla="*/ 245 w 255"/>
                <a:gd name="T11" fmla="*/ 197 h 303"/>
                <a:gd name="T12" fmla="*/ 236 w 255"/>
                <a:gd name="T13" fmla="*/ 158 h 303"/>
                <a:gd name="T14" fmla="*/ 225 w 255"/>
                <a:gd name="T15" fmla="*/ 129 h 303"/>
                <a:gd name="T16" fmla="*/ 216 w 255"/>
                <a:gd name="T17" fmla="*/ 112 h 303"/>
                <a:gd name="T18" fmla="*/ 206 w 255"/>
                <a:gd name="T19" fmla="*/ 101 h 303"/>
                <a:gd name="T20" fmla="*/ 195 w 255"/>
                <a:gd name="T21" fmla="*/ 96 h 303"/>
                <a:gd name="T22" fmla="*/ 183 w 255"/>
                <a:gd name="T23" fmla="*/ 91 h 303"/>
                <a:gd name="T24" fmla="*/ 173 w 255"/>
                <a:gd name="T25" fmla="*/ 91 h 303"/>
                <a:gd name="T26" fmla="*/ 173 w 255"/>
                <a:gd name="T27" fmla="*/ 90 h 303"/>
                <a:gd name="T28" fmla="*/ 173 w 255"/>
                <a:gd name="T29" fmla="*/ 83 h 303"/>
                <a:gd name="T30" fmla="*/ 173 w 255"/>
                <a:gd name="T31" fmla="*/ 75 h 303"/>
                <a:gd name="T32" fmla="*/ 173 w 255"/>
                <a:gd name="T33" fmla="*/ 64 h 303"/>
                <a:gd name="T34" fmla="*/ 187 w 255"/>
                <a:gd name="T35" fmla="*/ 61 h 303"/>
                <a:gd name="T36" fmla="*/ 199 w 255"/>
                <a:gd name="T37" fmla="*/ 52 h 303"/>
                <a:gd name="T38" fmla="*/ 209 w 255"/>
                <a:gd name="T39" fmla="*/ 39 h 303"/>
                <a:gd name="T40" fmla="*/ 210 w 255"/>
                <a:gd name="T41" fmla="*/ 26 h 303"/>
                <a:gd name="T42" fmla="*/ 209 w 255"/>
                <a:gd name="T43" fmla="*/ 15 h 303"/>
                <a:gd name="T44" fmla="*/ 199 w 255"/>
                <a:gd name="T45" fmla="*/ 5 h 303"/>
                <a:gd name="T46" fmla="*/ 187 w 255"/>
                <a:gd name="T47" fmla="*/ 0 h 303"/>
                <a:gd name="T48" fmla="*/ 173 w 255"/>
                <a:gd name="T49" fmla="*/ 0 h 303"/>
                <a:gd name="T50" fmla="*/ 84 w 255"/>
                <a:gd name="T51" fmla="*/ 0 h 303"/>
                <a:gd name="T52" fmla="*/ 68 w 255"/>
                <a:gd name="T53" fmla="*/ 0 h 303"/>
                <a:gd name="T54" fmla="*/ 58 w 255"/>
                <a:gd name="T55" fmla="*/ 5 h 303"/>
                <a:gd name="T56" fmla="*/ 49 w 255"/>
                <a:gd name="T57" fmla="*/ 15 h 303"/>
                <a:gd name="T58" fmla="*/ 46 w 255"/>
                <a:gd name="T59" fmla="*/ 26 h 303"/>
                <a:gd name="T60" fmla="*/ 49 w 255"/>
                <a:gd name="T61" fmla="*/ 39 h 303"/>
                <a:gd name="T62" fmla="*/ 58 w 255"/>
                <a:gd name="T63" fmla="*/ 52 h 303"/>
                <a:gd name="T64" fmla="*/ 68 w 255"/>
                <a:gd name="T65" fmla="*/ 61 h 303"/>
                <a:gd name="T66" fmla="*/ 84 w 255"/>
                <a:gd name="T67" fmla="*/ 64 h 303"/>
                <a:gd name="T68" fmla="*/ 84 w 255"/>
                <a:gd name="T69" fmla="*/ 75 h 303"/>
                <a:gd name="T70" fmla="*/ 84 w 255"/>
                <a:gd name="T71" fmla="*/ 83 h 303"/>
                <a:gd name="T72" fmla="*/ 84 w 255"/>
                <a:gd name="T73" fmla="*/ 90 h 303"/>
                <a:gd name="T74" fmla="*/ 84 w 255"/>
                <a:gd name="T75" fmla="*/ 91 h 303"/>
                <a:gd name="T76" fmla="*/ 72 w 255"/>
                <a:gd name="T77" fmla="*/ 91 h 303"/>
                <a:gd name="T78" fmla="*/ 62 w 255"/>
                <a:gd name="T79" fmla="*/ 96 h 303"/>
                <a:gd name="T80" fmla="*/ 51 w 255"/>
                <a:gd name="T81" fmla="*/ 101 h 303"/>
                <a:gd name="T82" fmla="*/ 41 w 255"/>
                <a:gd name="T83" fmla="*/ 112 h 303"/>
                <a:gd name="T84" fmla="*/ 32 w 255"/>
                <a:gd name="T85" fmla="*/ 129 h 303"/>
                <a:gd name="T86" fmla="*/ 21 w 255"/>
                <a:gd name="T87" fmla="*/ 158 h 303"/>
                <a:gd name="T88" fmla="*/ 12 w 255"/>
                <a:gd name="T89" fmla="*/ 197 h 303"/>
                <a:gd name="T90" fmla="*/ 0 w 255"/>
                <a:gd name="T91" fmla="*/ 249 h 303"/>
                <a:gd name="T92" fmla="*/ 0 w 255"/>
                <a:gd name="T93" fmla="*/ 273 h 303"/>
                <a:gd name="T94" fmla="*/ 6 w 255"/>
                <a:gd name="T95" fmla="*/ 292 h 303"/>
                <a:gd name="T96" fmla="*/ 13 w 255"/>
                <a:gd name="T97" fmla="*/ 302 h 303"/>
                <a:gd name="T98" fmla="*/ 28 w 255"/>
                <a:gd name="T99" fmla="*/ 303 h 303"/>
                <a:gd name="T100" fmla="*/ 229 w 255"/>
                <a:gd name="T101" fmla="*/ 303 h 30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5"/>
                <a:gd name="T154" fmla="*/ 0 h 303"/>
                <a:gd name="T155" fmla="*/ 255 w 255"/>
                <a:gd name="T156" fmla="*/ 303 h 30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5" h="303">
                  <a:moveTo>
                    <a:pt x="229" y="303"/>
                  </a:moveTo>
                  <a:lnTo>
                    <a:pt x="242" y="302"/>
                  </a:lnTo>
                  <a:lnTo>
                    <a:pt x="253" y="292"/>
                  </a:lnTo>
                  <a:lnTo>
                    <a:pt x="255" y="273"/>
                  </a:lnTo>
                  <a:lnTo>
                    <a:pt x="255" y="249"/>
                  </a:lnTo>
                  <a:lnTo>
                    <a:pt x="245" y="197"/>
                  </a:lnTo>
                  <a:lnTo>
                    <a:pt x="236" y="158"/>
                  </a:lnTo>
                  <a:lnTo>
                    <a:pt x="225" y="129"/>
                  </a:lnTo>
                  <a:lnTo>
                    <a:pt x="216" y="112"/>
                  </a:lnTo>
                  <a:lnTo>
                    <a:pt x="206" y="101"/>
                  </a:lnTo>
                  <a:lnTo>
                    <a:pt x="195" y="96"/>
                  </a:lnTo>
                  <a:lnTo>
                    <a:pt x="183" y="91"/>
                  </a:lnTo>
                  <a:lnTo>
                    <a:pt x="173" y="91"/>
                  </a:lnTo>
                  <a:lnTo>
                    <a:pt x="173" y="90"/>
                  </a:lnTo>
                  <a:lnTo>
                    <a:pt x="173" y="83"/>
                  </a:lnTo>
                  <a:lnTo>
                    <a:pt x="173" y="75"/>
                  </a:lnTo>
                  <a:lnTo>
                    <a:pt x="173" y="64"/>
                  </a:lnTo>
                  <a:lnTo>
                    <a:pt x="187" y="61"/>
                  </a:lnTo>
                  <a:lnTo>
                    <a:pt x="199" y="52"/>
                  </a:lnTo>
                  <a:lnTo>
                    <a:pt x="209" y="39"/>
                  </a:lnTo>
                  <a:lnTo>
                    <a:pt x="210" y="26"/>
                  </a:lnTo>
                  <a:lnTo>
                    <a:pt x="209" y="15"/>
                  </a:lnTo>
                  <a:lnTo>
                    <a:pt x="199" y="5"/>
                  </a:lnTo>
                  <a:lnTo>
                    <a:pt x="187" y="0"/>
                  </a:lnTo>
                  <a:lnTo>
                    <a:pt x="173" y="0"/>
                  </a:lnTo>
                  <a:lnTo>
                    <a:pt x="84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49" y="15"/>
                  </a:lnTo>
                  <a:lnTo>
                    <a:pt x="46" y="26"/>
                  </a:lnTo>
                  <a:lnTo>
                    <a:pt x="49" y="39"/>
                  </a:lnTo>
                  <a:lnTo>
                    <a:pt x="58" y="52"/>
                  </a:lnTo>
                  <a:lnTo>
                    <a:pt x="68" y="61"/>
                  </a:lnTo>
                  <a:lnTo>
                    <a:pt x="84" y="64"/>
                  </a:lnTo>
                  <a:lnTo>
                    <a:pt x="84" y="75"/>
                  </a:lnTo>
                  <a:lnTo>
                    <a:pt x="84" y="83"/>
                  </a:lnTo>
                  <a:lnTo>
                    <a:pt x="84" y="90"/>
                  </a:lnTo>
                  <a:lnTo>
                    <a:pt x="84" y="91"/>
                  </a:lnTo>
                  <a:lnTo>
                    <a:pt x="72" y="91"/>
                  </a:lnTo>
                  <a:lnTo>
                    <a:pt x="62" y="96"/>
                  </a:lnTo>
                  <a:lnTo>
                    <a:pt x="51" y="101"/>
                  </a:lnTo>
                  <a:lnTo>
                    <a:pt x="41" y="112"/>
                  </a:lnTo>
                  <a:lnTo>
                    <a:pt x="32" y="129"/>
                  </a:lnTo>
                  <a:lnTo>
                    <a:pt x="21" y="158"/>
                  </a:lnTo>
                  <a:lnTo>
                    <a:pt x="12" y="197"/>
                  </a:lnTo>
                  <a:lnTo>
                    <a:pt x="0" y="249"/>
                  </a:lnTo>
                  <a:lnTo>
                    <a:pt x="0" y="273"/>
                  </a:lnTo>
                  <a:lnTo>
                    <a:pt x="6" y="292"/>
                  </a:lnTo>
                  <a:lnTo>
                    <a:pt x="13" y="302"/>
                  </a:lnTo>
                  <a:lnTo>
                    <a:pt x="28" y="303"/>
                  </a:lnTo>
                  <a:lnTo>
                    <a:pt x="229" y="303"/>
                  </a:lnTo>
                  <a:close/>
                </a:path>
              </a:pathLst>
            </a:custGeom>
            <a:solidFill>
              <a:srgbClr val="CC99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5743" y="3234"/>
              <a:ext cx="552" cy="658"/>
            </a:xfrm>
            <a:custGeom>
              <a:avLst/>
              <a:gdLst>
                <a:gd name="T0" fmla="*/ 552 w 552"/>
                <a:gd name="T1" fmla="*/ 154 h 658"/>
                <a:gd name="T2" fmla="*/ 542 w 552"/>
                <a:gd name="T3" fmla="*/ 164 h 658"/>
                <a:gd name="T4" fmla="*/ 523 w 552"/>
                <a:gd name="T5" fmla="*/ 185 h 658"/>
                <a:gd name="T6" fmla="*/ 497 w 552"/>
                <a:gd name="T7" fmla="*/ 214 h 658"/>
                <a:gd name="T8" fmla="*/ 464 w 552"/>
                <a:gd name="T9" fmla="*/ 248 h 658"/>
                <a:gd name="T10" fmla="*/ 428 w 552"/>
                <a:gd name="T11" fmla="*/ 284 h 658"/>
                <a:gd name="T12" fmla="*/ 387 w 552"/>
                <a:gd name="T13" fmla="*/ 329 h 658"/>
                <a:gd name="T14" fmla="*/ 342 w 552"/>
                <a:gd name="T15" fmla="*/ 372 h 658"/>
                <a:gd name="T16" fmla="*/ 299 w 552"/>
                <a:gd name="T17" fmla="*/ 420 h 658"/>
                <a:gd name="T18" fmla="*/ 253 w 552"/>
                <a:gd name="T19" fmla="*/ 465 h 658"/>
                <a:gd name="T20" fmla="*/ 213 w 552"/>
                <a:gd name="T21" fmla="*/ 506 h 658"/>
                <a:gd name="T22" fmla="*/ 174 w 552"/>
                <a:gd name="T23" fmla="*/ 548 h 658"/>
                <a:gd name="T24" fmla="*/ 137 w 552"/>
                <a:gd name="T25" fmla="*/ 584 h 658"/>
                <a:gd name="T26" fmla="*/ 108 w 552"/>
                <a:gd name="T27" fmla="*/ 615 h 658"/>
                <a:gd name="T28" fmla="*/ 85 w 552"/>
                <a:gd name="T29" fmla="*/ 638 h 658"/>
                <a:gd name="T30" fmla="*/ 69 w 552"/>
                <a:gd name="T31" fmla="*/ 654 h 658"/>
                <a:gd name="T32" fmla="*/ 65 w 552"/>
                <a:gd name="T33" fmla="*/ 658 h 658"/>
                <a:gd name="T34" fmla="*/ 52 w 552"/>
                <a:gd name="T35" fmla="*/ 645 h 658"/>
                <a:gd name="T36" fmla="*/ 40 w 552"/>
                <a:gd name="T37" fmla="*/ 623 h 658"/>
                <a:gd name="T38" fmla="*/ 30 w 552"/>
                <a:gd name="T39" fmla="*/ 596 h 658"/>
                <a:gd name="T40" fmla="*/ 19 w 552"/>
                <a:gd name="T41" fmla="*/ 566 h 658"/>
                <a:gd name="T42" fmla="*/ 12 w 552"/>
                <a:gd name="T43" fmla="*/ 538 h 658"/>
                <a:gd name="T44" fmla="*/ 7 w 552"/>
                <a:gd name="T45" fmla="*/ 514 h 658"/>
                <a:gd name="T46" fmla="*/ 1 w 552"/>
                <a:gd name="T47" fmla="*/ 498 h 658"/>
                <a:gd name="T48" fmla="*/ 0 w 552"/>
                <a:gd name="T49" fmla="*/ 491 h 658"/>
                <a:gd name="T50" fmla="*/ 1 w 552"/>
                <a:gd name="T51" fmla="*/ 491 h 658"/>
                <a:gd name="T52" fmla="*/ 3 w 552"/>
                <a:gd name="T53" fmla="*/ 491 h 658"/>
                <a:gd name="T54" fmla="*/ 10 w 552"/>
                <a:gd name="T55" fmla="*/ 491 h 658"/>
                <a:gd name="T56" fmla="*/ 19 w 552"/>
                <a:gd name="T57" fmla="*/ 486 h 658"/>
                <a:gd name="T58" fmla="*/ 27 w 552"/>
                <a:gd name="T59" fmla="*/ 479 h 658"/>
                <a:gd name="T60" fmla="*/ 40 w 552"/>
                <a:gd name="T61" fmla="*/ 470 h 658"/>
                <a:gd name="T62" fmla="*/ 58 w 552"/>
                <a:gd name="T63" fmla="*/ 457 h 658"/>
                <a:gd name="T64" fmla="*/ 70 w 552"/>
                <a:gd name="T65" fmla="*/ 437 h 658"/>
                <a:gd name="T66" fmla="*/ 82 w 552"/>
                <a:gd name="T67" fmla="*/ 424 h 658"/>
                <a:gd name="T68" fmla="*/ 102 w 552"/>
                <a:gd name="T69" fmla="*/ 405 h 658"/>
                <a:gd name="T70" fmla="*/ 124 w 552"/>
                <a:gd name="T71" fmla="*/ 378 h 658"/>
                <a:gd name="T72" fmla="*/ 150 w 552"/>
                <a:gd name="T73" fmla="*/ 351 h 658"/>
                <a:gd name="T74" fmla="*/ 180 w 552"/>
                <a:gd name="T75" fmla="*/ 319 h 658"/>
                <a:gd name="T76" fmla="*/ 213 w 552"/>
                <a:gd name="T77" fmla="*/ 283 h 658"/>
                <a:gd name="T78" fmla="*/ 247 w 552"/>
                <a:gd name="T79" fmla="*/ 251 h 658"/>
                <a:gd name="T80" fmla="*/ 285 w 552"/>
                <a:gd name="T81" fmla="*/ 214 h 658"/>
                <a:gd name="T82" fmla="*/ 319 w 552"/>
                <a:gd name="T83" fmla="*/ 176 h 658"/>
                <a:gd name="T84" fmla="*/ 354 w 552"/>
                <a:gd name="T85" fmla="*/ 143 h 658"/>
                <a:gd name="T86" fmla="*/ 388 w 552"/>
                <a:gd name="T87" fmla="*/ 110 h 658"/>
                <a:gd name="T88" fmla="*/ 418 w 552"/>
                <a:gd name="T89" fmla="*/ 78 h 658"/>
                <a:gd name="T90" fmla="*/ 447 w 552"/>
                <a:gd name="T91" fmla="*/ 52 h 658"/>
                <a:gd name="T92" fmla="*/ 470 w 552"/>
                <a:gd name="T93" fmla="*/ 30 h 658"/>
                <a:gd name="T94" fmla="*/ 492 w 552"/>
                <a:gd name="T95" fmla="*/ 12 h 658"/>
                <a:gd name="T96" fmla="*/ 503 w 552"/>
                <a:gd name="T97" fmla="*/ 0 h 658"/>
                <a:gd name="T98" fmla="*/ 505 w 552"/>
                <a:gd name="T99" fmla="*/ 42 h 658"/>
                <a:gd name="T100" fmla="*/ 515 w 552"/>
                <a:gd name="T101" fmla="*/ 91 h 658"/>
                <a:gd name="T102" fmla="*/ 529 w 552"/>
                <a:gd name="T103" fmla="*/ 134 h 658"/>
                <a:gd name="T104" fmla="*/ 552 w 552"/>
                <a:gd name="T105" fmla="*/ 154 h 6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2"/>
                <a:gd name="T160" fmla="*/ 0 h 658"/>
                <a:gd name="T161" fmla="*/ 552 w 552"/>
                <a:gd name="T162" fmla="*/ 658 h 6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2" h="658">
                  <a:moveTo>
                    <a:pt x="552" y="154"/>
                  </a:moveTo>
                  <a:lnTo>
                    <a:pt x="542" y="164"/>
                  </a:lnTo>
                  <a:lnTo>
                    <a:pt x="523" y="185"/>
                  </a:lnTo>
                  <a:lnTo>
                    <a:pt x="497" y="214"/>
                  </a:lnTo>
                  <a:lnTo>
                    <a:pt x="464" y="248"/>
                  </a:lnTo>
                  <a:lnTo>
                    <a:pt x="428" y="284"/>
                  </a:lnTo>
                  <a:lnTo>
                    <a:pt x="387" y="329"/>
                  </a:lnTo>
                  <a:lnTo>
                    <a:pt x="342" y="372"/>
                  </a:lnTo>
                  <a:lnTo>
                    <a:pt x="299" y="420"/>
                  </a:lnTo>
                  <a:lnTo>
                    <a:pt x="253" y="465"/>
                  </a:lnTo>
                  <a:lnTo>
                    <a:pt x="213" y="506"/>
                  </a:lnTo>
                  <a:lnTo>
                    <a:pt x="174" y="548"/>
                  </a:lnTo>
                  <a:lnTo>
                    <a:pt x="137" y="584"/>
                  </a:lnTo>
                  <a:lnTo>
                    <a:pt x="108" y="615"/>
                  </a:lnTo>
                  <a:lnTo>
                    <a:pt x="85" y="638"/>
                  </a:lnTo>
                  <a:lnTo>
                    <a:pt x="69" y="654"/>
                  </a:lnTo>
                  <a:lnTo>
                    <a:pt x="65" y="658"/>
                  </a:lnTo>
                  <a:lnTo>
                    <a:pt x="52" y="645"/>
                  </a:lnTo>
                  <a:lnTo>
                    <a:pt x="40" y="623"/>
                  </a:lnTo>
                  <a:lnTo>
                    <a:pt x="30" y="596"/>
                  </a:lnTo>
                  <a:lnTo>
                    <a:pt x="19" y="566"/>
                  </a:lnTo>
                  <a:lnTo>
                    <a:pt x="12" y="538"/>
                  </a:lnTo>
                  <a:lnTo>
                    <a:pt x="7" y="514"/>
                  </a:lnTo>
                  <a:lnTo>
                    <a:pt x="1" y="498"/>
                  </a:lnTo>
                  <a:lnTo>
                    <a:pt x="0" y="491"/>
                  </a:lnTo>
                  <a:lnTo>
                    <a:pt x="1" y="491"/>
                  </a:lnTo>
                  <a:lnTo>
                    <a:pt x="3" y="491"/>
                  </a:lnTo>
                  <a:lnTo>
                    <a:pt x="10" y="491"/>
                  </a:lnTo>
                  <a:lnTo>
                    <a:pt x="19" y="486"/>
                  </a:lnTo>
                  <a:lnTo>
                    <a:pt x="27" y="479"/>
                  </a:lnTo>
                  <a:lnTo>
                    <a:pt x="40" y="470"/>
                  </a:lnTo>
                  <a:lnTo>
                    <a:pt x="58" y="457"/>
                  </a:lnTo>
                  <a:lnTo>
                    <a:pt x="70" y="437"/>
                  </a:lnTo>
                  <a:lnTo>
                    <a:pt x="82" y="424"/>
                  </a:lnTo>
                  <a:lnTo>
                    <a:pt x="102" y="405"/>
                  </a:lnTo>
                  <a:lnTo>
                    <a:pt x="124" y="378"/>
                  </a:lnTo>
                  <a:lnTo>
                    <a:pt x="150" y="351"/>
                  </a:lnTo>
                  <a:lnTo>
                    <a:pt x="180" y="319"/>
                  </a:lnTo>
                  <a:lnTo>
                    <a:pt x="213" y="283"/>
                  </a:lnTo>
                  <a:lnTo>
                    <a:pt x="247" y="251"/>
                  </a:lnTo>
                  <a:lnTo>
                    <a:pt x="285" y="214"/>
                  </a:lnTo>
                  <a:lnTo>
                    <a:pt x="319" y="176"/>
                  </a:lnTo>
                  <a:lnTo>
                    <a:pt x="354" y="143"/>
                  </a:lnTo>
                  <a:lnTo>
                    <a:pt x="388" y="110"/>
                  </a:lnTo>
                  <a:lnTo>
                    <a:pt x="418" y="78"/>
                  </a:lnTo>
                  <a:lnTo>
                    <a:pt x="447" y="52"/>
                  </a:lnTo>
                  <a:lnTo>
                    <a:pt x="470" y="30"/>
                  </a:lnTo>
                  <a:lnTo>
                    <a:pt x="492" y="12"/>
                  </a:lnTo>
                  <a:lnTo>
                    <a:pt x="503" y="0"/>
                  </a:lnTo>
                  <a:lnTo>
                    <a:pt x="505" y="42"/>
                  </a:lnTo>
                  <a:lnTo>
                    <a:pt x="515" y="91"/>
                  </a:lnTo>
                  <a:lnTo>
                    <a:pt x="529" y="134"/>
                  </a:lnTo>
                  <a:lnTo>
                    <a:pt x="552" y="1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5743" y="3234"/>
              <a:ext cx="552" cy="658"/>
            </a:xfrm>
            <a:custGeom>
              <a:avLst/>
              <a:gdLst>
                <a:gd name="T0" fmla="*/ 552 w 552"/>
                <a:gd name="T1" fmla="*/ 154 h 658"/>
                <a:gd name="T2" fmla="*/ 552 w 552"/>
                <a:gd name="T3" fmla="*/ 154 h 658"/>
                <a:gd name="T4" fmla="*/ 542 w 552"/>
                <a:gd name="T5" fmla="*/ 164 h 658"/>
                <a:gd name="T6" fmla="*/ 523 w 552"/>
                <a:gd name="T7" fmla="*/ 185 h 658"/>
                <a:gd name="T8" fmla="*/ 497 w 552"/>
                <a:gd name="T9" fmla="*/ 214 h 658"/>
                <a:gd name="T10" fmla="*/ 464 w 552"/>
                <a:gd name="T11" fmla="*/ 248 h 658"/>
                <a:gd name="T12" fmla="*/ 428 w 552"/>
                <a:gd name="T13" fmla="*/ 284 h 658"/>
                <a:gd name="T14" fmla="*/ 387 w 552"/>
                <a:gd name="T15" fmla="*/ 329 h 658"/>
                <a:gd name="T16" fmla="*/ 342 w 552"/>
                <a:gd name="T17" fmla="*/ 372 h 658"/>
                <a:gd name="T18" fmla="*/ 299 w 552"/>
                <a:gd name="T19" fmla="*/ 420 h 658"/>
                <a:gd name="T20" fmla="*/ 253 w 552"/>
                <a:gd name="T21" fmla="*/ 465 h 658"/>
                <a:gd name="T22" fmla="*/ 213 w 552"/>
                <a:gd name="T23" fmla="*/ 506 h 658"/>
                <a:gd name="T24" fmla="*/ 174 w 552"/>
                <a:gd name="T25" fmla="*/ 548 h 658"/>
                <a:gd name="T26" fmla="*/ 137 w 552"/>
                <a:gd name="T27" fmla="*/ 584 h 658"/>
                <a:gd name="T28" fmla="*/ 108 w 552"/>
                <a:gd name="T29" fmla="*/ 615 h 658"/>
                <a:gd name="T30" fmla="*/ 85 w 552"/>
                <a:gd name="T31" fmla="*/ 638 h 658"/>
                <a:gd name="T32" fmla="*/ 69 w 552"/>
                <a:gd name="T33" fmla="*/ 654 h 658"/>
                <a:gd name="T34" fmla="*/ 65 w 552"/>
                <a:gd name="T35" fmla="*/ 658 h 658"/>
                <a:gd name="T36" fmla="*/ 65 w 552"/>
                <a:gd name="T37" fmla="*/ 658 h 658"/>
                <a:gd name="T38" fmla="*/ 52 w 552"/>
                <a:gd name="T39" fmla="*/ 645 h 658"/>
                <a:gd name="T40" fmla="*/ 40 w 552"/>
                <a:gd name="T41" fmla="*/ 623 h 658"/>
                <a:gd name="T42" fmla="*/ 30 w 552"/>
                <a:gd name="T43" fmla="*/ 596 h 658"/>
                <a:gd name="T44" fmla="*/ 19 w 552"/>
                <a:gd name="T45" fmla="*/ 566 h 658"/>
                <a:gd name="T46" fmla="*/ 12 w 552"/>
                <a:gd name="T47" fmla="*/ 538 h 658"/>
                <a:gd name="T48" fmla="*/ 7 w 552"/>
                <a:gd name="T49" fmla="*/ 514 h 658"/>
                <a:gd name="T50" fmla="*/ 1 w 552"/>
                <a:gd name="T51" fmla="*/ 498 h 658"/>
                <a:gd name="T52" fmla="*/ 0 w 552"/>
                <a:gd name="T53" fmla="*/ 491 h 658"/>
                <a:gd name="T54" fmla="*/ 0 w 552"/>
                <a:gd name="T55" fmla="*/ 491 h 658"/>
                <a:gd name="T56" fmla="*/ 1 w 552"/>
                <a:gd name="T57" fmla="*/ 491 h 658"/>
                <a:gd name="T58" fmla="*/ 3 w 552"/>
                <a:gd name="T59" fmla="*/ 491 h 658"/>
                <a:gd name="T60" fmla="*/ 10 w 552"/>
                <a:gd name="T61" fmla="*/ 491 h 658"/>
                <a:gd name="T62" fmla="*/ 19 w 552"/>
                <a:gd name="T63" fmla="*/ 486 h 658"/>
                <a:gd name="T64" fmla="*/ 27 w 552"/>
                <a:gd name="T65" fmla="*/ 479 h 658"/>
                <a:gd name="T66" fmla="*/ 40 w 552"/>
                <a:gd name="T67" fmla="*/ 470 h 658"/>
                <a:gd name="T68" fmla="*/ 58 w 552"/>
                <a:gd name="T69" fmla="*/ 457 h 658"/>
                <a:gd name="T70" fmla="*/ 70 w 552"/>
                <a:gd name="T71" fmla="*/ 437 h 658"/>
                <a:gd name="T72" fmla="*/ 70 w 552"/>
                <a:gd name="T73" fmla="*/ 437 h 658"/>
                <a:gd name="T74" fmla="*/ 82 w 552"/>
                <a:gd name="T75" fmla="*/ 424 h 658"/>
                <a:gd name="T76" fmla="*/ 102 w 552"/>
                <a:gd name="T77" fmla="*/ 405 h 658"/>
                <a:gd name="T78" fmla="*/ 124 w 552"/>
                <a:gd name="T79" fmla="*/ 378 h 658"/>
                <a:gd name="T80" fmla="*/ 150 w 552"/>
                <a:gd name="T81" fmla="*/ 351 h 658"/>
                <a:gd name="T82" fmla="*/ 180 w 552"/>
                <a:gd name="T83" fmla="*/ 319 h 658"/>
                <a:gd name="T84" fmla="*/ 213 w 552"/>
                <a:gd name="T85" fmla="*/ 283 h 658"/>
                <a:gd name="T86" fmla="*/ 247 w 552"/>
                <a:gd name="T87" fmla="*/ 251 h 658"/>
                <a:gd name="T88" fmla="*/ 285 w 552"/>
                <a:gd name="T89" fmla="*/ 214 h 658"/>
                <a:gd name="T90" fmla="*/ 319 w 552"/>
                <a:gd name="T91" fmla="*/ 176 h 658"/>
                <a:gd name="T92" fmla="*/ 354 w 552"/>
                <a:gd name="T93" fmla="*/ 143 h 658"/>
                <a:gd name="T94" fmla="*/ 388 w 552"/>
                <a:gd name="T95" fmla="*/ 110 h 658"/>
                <a:gd name="T96" fmla="*/ 418 w 552"/>
                <a:gd name="T97" fmla="*/ 78 h 658"/>
                <a:gd name="T98" fmla="*/ 447 w 552"/>
                <a:gd name="T99" fmla="*/ 52 h 658"/>
                <a:gd name="T100" fmla="*/ 470 w 552"/>
                <a:gd name="T101" fmla="*/ 30 h 658"/>
                <a:gd name="T102" fmla="*/ 492 w 552"/>
                <a:gd name="T103" fmla="*/ 12 h 658"/>
                <a:gd name="T104" fmla="*/ 503 w 552"/>
                <a:gd name="T105" fmla="*/ 0 h 658"/>
                <a:gd name="T106" fmla="*/ 503 w 552"/>
                <a:gd name="T107" fmla="*/ 0 h 658"/>
                <a:gd name="T108" fmla="*/ 505 w 552"/>
                <a:gd name="T109" fmla="*/ 42 h 658"/>
                <a:gd name="T110" fmla="*/ 515 w 552"/>
                <a:gd name="T111" fmla="*/ 91 h 658"/>
                <a:gd name="T112" fmla="*/ 529 w 552"/>
                <a:gd name="T113" fmla="*/ 134 h 658"/>
                <a:gd name="T114" fmla="*/ 552 w 552"/>
                <a:gd name="T115" fmla="*/ 154 h 6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2"/>
                <a:gd name="T175" fmla="*/ 0 h 658"/>
                <a:gd name="T176" fmla="*/ 552 w 552"/>
                <a:gd name="T177" fmla="*/ 658 h 6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2" h="658">
                  <a:moveTo>
                    <a:pt x="552" y="154"/>
                  </a:moveTo>
                  <a:lnTo>
                    <a:pt x="552" y="154"/>
                  </a:lnTo>
                  <a:lnTo>
                    <a:pt x="542" y="164"/>
                  </a:lnTo>
                  <a:lnTo>
                    <a:pt x="523" y="185"/>
                  </a:lnTo>
                  <a:lnTo>
                    <a:pt x="497" y="214"/>
                  </a:lnTo>
                  <a:lnTo>
                    <a:pt x="464" y="248"/>
                  </a:lnTo>
                  <a:lnTo>
                    <a:pt x="428" y="284"/>
                  </a:lnTo>
                  <a:lnTo>
                    <a:pt x="387" y="329"/>
                  </a:lnTo>
                  <a:lnTo>
                    <a:pt x="342" y="372"/>
                  </a:lnTo>
                  <a:lnTo>
                    <a:pt x="299" y="420"/>
                  </a:lnTo>
                  <a:lnTo>
                    <a:pt x="253" y="465"/>
                  </a:lnTo>
                  <a:lnTo>
                    <a:pt x="213" y="506"/>
                  </a:lnTo>
                  <a:lnTo>
                    <a:pt x="174" y="548"/>
                  </a:lnTo>
                  <a:lnTo>
                    <a:pt x="137" y="584"/>
                  </a:lnTo>
                  <a:lnTo>
                    <a:pt x="108" y="615"/>
                  </a:lnTo>
                  <a:lnTo>
                    <a:pt x="85" y="638"/>
                  </a:lnTo>
                  <a:lnTo>
                    <a:pt x="69" y="654"/>
                  </a:lnTo>
                  <a:lnTo>
                    <a:pt x="65" y="658"/>
                  </a:lnTo>
                  <a:lnTo>
                    <a:pt x="52" y="645"/>
                  </a:lnTo>
                  <a:lnTo>
                    <a:pt x="40" y="623"/>
                  </a:lnTo>
                  <a:lnTo>
                    <a:pt x="30" y="596"/>
                  </a:lnTo>
                  <a:lnTo>
                    <a:pt x="19" y="566"/>
                  </a:lnTo>
                  <a:lnTo>
                    <a:pt x="12" y="538"/>
                  </a:lnTo>
                  <a:lnTo>
                    <a:pt x="7" y="514"/>
                  </a:lnTo>
                  <a:lnTo>
                    <a:pt x="1" y="498"/>
                  </a:lnTo>
                  <a:lnTo>
                    <a:pt x="0" y="491"/>
                  </a:lnTo>
                  <a:lnTo>
                    <a:pt x="1" y="491"/>
                  </a:lnTo>
                  <a:lnTo>
                    <a:pt x="3" y="491"/>
                  </a:lnTo>
                  <a:lnTo>
                    <a:pt x="10" y="491"/>
                  </a:lnTo>
                  <a:lnTo>
                    <a:pt x="19" y="486"/>
                  </a:lnTo>
                  <a:lnTo>
                    <a:pt x="27" y="479"/>
                  </a:lnTo>
                  <a:lnTo>
                    <a:pt x="40" y="470"/>
                  </a:lnTo>
                  <a:lnTo>
                    <a:pt x="58" y="457"/>
                  </a:lnTo>
                  <a:lnTo>
                    <a:pt x="70" y="437"/>
                  </a:lnTo>
                  <a:lnTo>
                    <a:pt x="82" y="424"/>
                  </a:lnTo>
                  <a:lnTo>
                    <a:pt x="102" y="405"/>
                  </a:lnTo>
                  <a:lnTo>
                    <a:pt x="124" y="378"/>
                  </a:lnTo>
                  <a:lnTo>
                    <a:pt x="150" y="351"/>
                  </a:lnTo>
                  <a:lnTo>
                    <a:pt x="180" y="319"/>
                  </a:lnTo>
                  <a:lnTo>
                    <a:pt x="213" y="283"/>
                  </a:lnTo>
                  <a:lnTo>
                    <a:pt x="247" y="251"/>
                  </a:lnTo>
                  <a:lnTo>
                    <a:pt x="285" y="214"/>
                  </a:lnTo>
                  <a:lnTo>
                    <a:pt x="319" y="176"/>
                  </a:lnTo>
                  <a:lnTo>
                    <a:pt x="354" y="143"/>
                  </a:lnTo>
                  <a:lnTo>
                    <a:pt x="388" y="110"/>
                  </a:lnTo>
                  <a:lnTo>
                    <a:pt x="418" y="78"/>
                  </a:lnTo>
                  <a:lnTo>
                    <a:pt x="447" y="52"/>
                  </a:lnTo>
                  <a:lnTo>
                    <a:pt x="470" y="30"/>
                  </a:lnTo>
                  <a:lnTo>
                    <a:pt x="492" y="12"/>
                  </a:lnTo>
                  <a:lnTo>
                    <a:pt x="503" y="0"/>
                  </a:lnTo>
                  <a:lnTo>
                    <a:pt x="505" y="42"/>
                  </a:lnTo>
                  <a:lnTo>
                    <a:pt x="515" y="91"/>
                  </a:lnTo>
                  <a:lnTo>
                    <a:pt x="529" y="134"/>
                  </a:lnTo>
                  <a:lnTo>
                    <a:pt x="552" y="1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4914" y="2918"/>
              <a:ext cx="1407" cy="1020"/>
            </a:xfrm>
            <a:custGeom>
              <a:avLst/>
              <a:gdLst>
                <a:gd name="T0" fmla="*/ 317 w 1407"/>
                <a:gd name="T1" fmla="*/ 762 h 1020"/>
                <a:gd name="T2" fmla="*/ 261 w 1407"/>
                <a:gd name="T3" fmla="*/ 681 h 1020"/>
                <a:gd name="T4" fmla="*/ 231 w 1407"/>
                <a:gd name="T5" fmla="*/ 603 h 1020"/>
                <a:gd name="T6" fmla="*/ 238 w 1407"/>
                <a:gd name="T7" fmla="*/ 544 h 1020"/>
                <a:gd name="T8" fmla="*/ 109 w 1407"/>
                <a:gd name="T9" fmla="*/ 488 h 1020"/>
                <a:gd name="T10" fmla="*/ 103 w 1407"/>
                <a:gd name="T11" fmla="*/ 550 h 1020"/>
                <a:gd name="T12" fmla="*/ 133 w 1407"/>
                <a:gd name="T13" fmla="*/ 629 h 1020"/>
                <a:gd name="T14" fmla="*/ 189 w 1407"/>
                <a:gd name="T15" fmla="*/ 708 h 1020"/>
                <a:gd name="T16" fmla="*/ 255 w 1407"/>
                <a:gd name="T17" fmla="*/ 752 h 1020"/>
                <a:gd name="T18" fmla="*/ 218 w 1407"/>
                <a:gd name="T19" fmla="*/ 736 h 1020"/>
                <a:gd name="T20" fmla="*/ 189 w 1407"/>
                <a:gd name="T21" fmla="*/ 726 h 1020"/>
                <a:gd name="T22" fmla="*/ 97 w 1407"/>
                <a:gd name="T23" fmla="*/ 672 h 1020"/>
                <a:gd name="T24" fmla="*/ 41 w 1407"/>
                <a:gd name="T25" fmla="*/ 592 h 1020"/>
                <a:gd name="T26" fmla="*/ 12 w 1407"/>
                <a:gd name="T27" fmla="*/ 512 h 1020"/>
                <a:gd name="T28" fmla="*/ 18 w 1407"/>
                <a:gd name="T29" fmla="*/ 453 h 1020"/>
                <a:gd name="T30" fmla="*/ 31 w 1407"/>
                <a:gd name="T31" fmla="*/ 442 h 1020"/>
                <a:gd name="T32" fmla="*/ 40 w 1407"/>
                <a:gd name="T33" fmla="*/ 407 h 1020"/>
                <a:gd name="T34" fmla="*/ 80 w 1407"/>
                <a:gd name="T35" fmla="*/ 355 h 1020"/>
                <a:gd name="T36" fmla="*/ 159 w 1407"/>
                <a:gd name="T37" fmla="*/ 271 h 1020"/>
                <a:gd name="T38" fmla="*/ 283 w 1407"/>
                <a:gd name="T39" fmla="*/ 150 h 1020"/>
                <a:gd name="T40" fmla="*/ 406 w 1407"/>
                <a:gd name="T41" fmla="*/ 23 h 1020"/>
                <a:gd name="T42" fmla="*/ 437 w 1407"/>
                <a:gd name="T43" fmla="*/ 2 h 1020"/>
                <a:gd name="T44" fmla="*/ 474 w 1407"/>
                <a:gd name="T45" fmla="*/ 4 h 1020"/>
                <a:gd name="T46" fmla="*/ 539 w 1407"/>
                <a:gd name="T47" fmla="*/ 26 h 1020"/>
                <a:gd name="T48" fmla="*/ 694 w 1407"/>
                <a:gd name="T49" fmla="*/ 77 h 1020"/>
                <a:gd name="T50" fmla="*/ 899 w 1407"/>
                <a:gd name="T51" fmla="*/ 139 h 1020"/>
                <a:gd name="T52" fmla="*/ 1105 w 1407"/>
                <a:gd name="T53" fmla="*/ 202 h 1020"/>
                <a:gd name="T54" fmla="*/ 1259 w 1407"/>
                <a:gd name="T55" fmla="*/ 253 h 1020"/>
                <a:gd name="T56" fmla="*/ 1334 w 1407"/>
                <a:gd name="T57" fmla="*/ 281 h 1020"/>
                <a:gd name="T58" fmla="*/ 1332 w 1407"/>
                <a:gd name="T59" fmla="*/ 316 h 1020"/>
                <a:gd name="T60" fmla="*/ 1276 w 1407"/>
                <a:gd name="T61" fmla="*/ 368 h 1020"/>
                <a:gd name="T62" fmla="*/ 1183 w 1407"/>
                <a:gd name="T63" fmla="*/ 459 h 1020"/>
                <a:gd name="T64" fmla="*/ 1076 w 1407"/>
                <a:gd name="T65" fmla="*/ 567 h 1020"/>
                <a:gd name="T66" fmla="*/ 979 w 1407"/>
                <a:gd name="T67" fmla="*/ 667 h 1020"/>
                <a:gd name="T68" fmla="*/ 911 w 1407"/>
                <a:gd name="T69" fmla="*/ 740 h 1020"/>
                <a:gd name="T70" fmla="*/ 869 w 1407"/>
                <a:gd name="T71" fmla="*/ 786 h 1020"/>
                <a:gd name="T72" fmla="*/ 839 w 1407"/>
                <a:gd name="T73" fmla="*/ 807 h 1020"/>
                <a:gd name="T74" fmla="*/ 829 w 1407"/>
                <a:gd name="T75" fmla="*/ 807 h 1020"/>
                <a:gd name="T76" fmla="*/ 841 w 1407"/>
                <a:gd name="T77" fmla="*/ 854 h 1020"/>
                <a:gd name="T78" fmla="*/ 869 w 1407"/>
                <a:gd name="T79" fmla="*/ 939 h 1020"/>
                <a:gd name="T80" fmla="*/ 898 w 1407"/>
                <a:gd name="T81" fmla="*/ 970 h 1020"/>
                <a:gd name="T82" fmla="*/ 966 w 1407"/>
                <a:gd name="T83" fmla="*/ 900 h 1020"/>
                <a:gd name="T84" fmla="*/ 1082 w 1407"/>
                <a:gd name="T85" fmla="*/ 781 h 1020"/>
                <a:gd name="T86" fmla="*/ 1216 w 1407"/>
                <a:gd name="T87" fmla="*/ 645 h 1020"/>
                <a:gd name="T88" fmla="*/ 1326 w 1407"/>
                <a:gd name="T89" fmla="*/ 530 h 1020"/>
                <a:gd name="T90" fmla="*/ 1381 w 1407"/>
                <a:gd name="T91" fmla="*/ 470 h 1020"/>
                <a:gd name="T92" fmla="*/ 1401 w 1407"/>
                <a:gd name="T93" fmla="*/ 485 h 1020"/>
                <a:gd name="T94" fmla="*/ 1302 w 1407"/>
                <a:gd name="T95" fmla="*/ 590 h 1020"/>
                <a:gd name="T96" fmla="*/ 1183 w 1407"/>
                <a:gd name="T97" fmla="*/ 714 h 1020"/>
                <a:gd name="T98" fmla="*/ 1081 w 1407"/>
                <a:gd name="T99" fmla="*/ 825 h 1020"/>
                <a:gd name="T100" fmla="*/ 1000 w 1407"/>
                <a:gd name="T101" fmla="*/ 915 h 1020"/>
                <a:gd name="T102" fmla="*/ 945 w 1407"/>
                <a:gd name="T103" fmla="*/ 970 h 1020"/>
                <a:gd name="T104" fmla="*/ 928 w 1407"/>
                <a:gd name="T105" fmla="*/ 990 h 1020"/>
                <a:gd name="T106" fmla="*/ 914 w 1407"/>
                <a:gd name="T107" fmla="*/ 1016 h 1020"/>
                <a:gd name="T108" fmla="*/ 876 w 1407"/>
                <a:gd name="T109" fmla="*/ 1016 h 1020"/>
                <a:gd name="T110" fmla="*/ 839 w 1407"/>
                <a:gd name="T111" fmla="*/ 995 h 1020"/>
                <a:gd name="T112" fmla="*/ 779 w 1407"/>
                <a:gd name="T113" fmla="*/ 968 h 1020"/>
                <a:gd name="T114" fmla="*/ 690 w 1407"/>
                <a:gd name="T115" fmla="*/ 931 h 1020"/>
                <a:gd name="T116" fmla="*/ 585 w 1407"/>
                <a:gd name="T117" fmla="*/ 884 h 1020"/>
                <a:gd name="T118" fmla="*/ 474 w 1407"/>
                <a:gd name="T119" fmla="*/ 840 h 10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07"/>
                <a:gd name="T181" fmla="*/ 0 h 1020"/>
                <a:gd name="T182" fmla="*/ 1407 w 1407"/>
                <a:gd name="T183" fmla="*/ 1020 h 10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07" h="1020">
                  <a:moveTo>
                    <a:pt x="401" y="808"/>
                  </a:moveTo>
                  <a:lnTo>
                    <a:pt x="353" y="786"/>
                  </a:lnTo>
                  <a:lnTo>
                    <a:pt x="317" y="762"/>
                  </a:lnTo>
                  <a:lnTo>
                    <a:pt x="293" y="736"/>
                  </a:lnTo>
                  <a:lnTo>
                    <a:pt x="274" y="708"/>
                  </a:lnTo>
                  <a:lnTo>
                    <a:pt x="261" y="681"/>
                  </a:lnTo>
                  <a:lnTo>
                    <a:pt x="251" y="655"/>
                  </a:lnTo>
                  <a:lnTo>
                    <a:pt x="242" y="629"/>
                  </a:lnTo>
                  <a:lnTo>
                    <a:pt x="231" y="603"/>
                  </a:lnTo>
                  <a:lnTo>
                    <a:pt x="219" y="570"/>
                  </a:lnTo>
                  <a:lnTo>
                    <a:pt x="224" y="550"/>
                  </a:lnTo>
                  <a:lnTo>
                    <a:pt x="238" y="544"/>
                  </a:lnTo>
                  <a:lnTo>
                    <a:pt x="257" y="550"/>
                  </a:lnTo>
                  <a:lnTo>
                    <a:pt x="129" y="496"/>
                  </a:lnTo>
                  <a:lnTo>
                    <a:pt x="109" y="488"/>
                  </a:lnTo>
                  <a:lnTo>
                    <a:pt x="96" y="496"/>
                  </a:lnTo>
                  <a:lnTo>
                    <a:pt x="92" y="517"/>
                  </a:lnTo>
                  <a:lnTo>
                    <a:pt x="103" y="550"/>
                  </a:lnTo>
                  <a:lnTo>
                    <a:pt x="113" y="576"/>
                  </a:lnTo>
                  <a:lnTo>
                    <a:pt x="122" y="600"/>
                  </a:lnTo>
                  <a:lnTo>
                    <a:pt x="133" y="629"/>
                  </a:lnTo>
                  <a:lnTo>
                    <a:pt x="146" y="655"/>
                  </a:lnTo>
                  <a:lnTo>
                    <a:pt x="163" y="684"/>
                  </a:lnTo>
                  <a:lnTo>
                    <a:pt x="189" y="708"/>
                  </a:lnTo>
                  <a:lnTo>
                    <a:pt x="224" y="736"/>
                  </a:lnTo>
                  <a:lnTo>
                    <a:pt x="270" y="757"/>
                  </a:lnTo>
                  <a:lnTo>
                    <a:pt x="255" y="752"/>
                  </a:lnTo>
                  <a:lnTo>
                    <a:pt x="242" y="747"/>
                  </a:lnTo>
                  <a:lnTo>
                    <a:pt x="230" y="743"/>
                  </a:lnTo>
                  <a:lnTo>
                    <a:pt x="218" y="736"/>
                  </a:lnTo>
                  <a:lnTo>
                    <a:pt x="208" y="731"/>
                  </a:lnTo>
                  <a:lnTo>
                    <a:pt x="198" y="727"/>
                  </a:lnTo>
                  <a:lnTo>
                    <a:pt x="189" y="726"/>
                  </a:lnTo>
                  <a:lnTo>
                    <a:pt x="181" y="721"/>
                  </a:lnTo>
                  <a:lnTo>
                    <a:pt x="133" y="697"/>
                  </a:lnTo>
                  <a:lnTo>
                    <a:pt x="97" y="672"/>
                  </a:lnTo>
                  <a:lnTo>
                    <a:pt x="71" y="646"/>
                  </a:lnTo>
                  <a:lnTo>
                    <a:pt x="54" y="622"/>
                  </a:lnTo>
                  <a:lnTo>
                    <a:pt x="41" y="592"/>
                  </a:lnTo>
                  <a:lnTo>
                    <a:pt x="31" y="567"/>
                  </a:lnTo>
                  <a:lnTo>
                    <a:pt x="23" y="540"/>
                  </a:lnTo>
                  <a:lnTo>
                    <a:pt x="12" y="512"/>
                  </a:lnTo>
                  <a:lnTo>
                    <a:pt x="0" y="480"/>
                  </a:lnTo>
                  <a:lnTo>
                    <a:pt x="4" y="459"/>
                  </a:lnTo>
                  <a:lnTo>
                    <a:pt x="18" y="453"/>
                  </a:lnTo>
                  <a:lnTo>
                    <a:pt x="38" y="462"/>
                  </a:lnTo>
                  <a:lnTo>
                    <a:pt x="34" y="453"/>
                  </a:lnTo>
                  <a:lnTo>
                    <a:pt x="31" y="442"/>
                  </a:lnTo>
                  <a:lnTo>
                    <a:pt x="31" y="433"/>
                  </a:lnTo>
                  <a:lnTo>
                    <a:pt x="34" y="420"/>
                  </a:lnTo>
                  <a:lnTo>
                    <a:pt x="40" y="407"/>
                  </a:lnTo>
                  <a:lnTo>
                    <a:pt x="48" y="391"/>
                  </a:lnTo>
                  <a:lnTo>
                    <a:pt x="61" y="374"/>
                  </a:lnTo>
                  <a:lnTo>
                    <a:pt x="80" y="355"/>
                  </a:lnTo>
                  <a:lnTo>
                    <a:pt x="100" y="332"/>
                  </a:lnTo>
                  <a:lnTo>
                    <a:pt x="126" y="304"/>
                  </a:lnTo>
                  <a:lnTo>
                    <a:pt x="159" y="271"/>
                  </a:lnTo>
                  <a:lnTo>
                    <a:pt x="194" y="235"/>
                  </a:lnTo>
                  <a:lnTo>
                    <a:pt x="235" y="195"/>
                  </a:lnTo>
                  <a:lnTo>
                    <a:pt x="283" y="150"/>
                  </a:lnTo>
                  <a:lnTo>
                    <a:pt x="334" y="95"/>
                  </a:lnTo>
                  <a:lnTo>
                    <a:pt x="393" y="36"/>
                  </a:lnTo>
                  <a:lnTo>
                    <a:pt x="406" y="23"/>
                  </a:lnTo>
                  <a:lnTo>
                    <a:pt x="418" y="12"/>
                  </a:lnTo>
                  <a:lnTo>
                    <a:pt x="429" y="4"/>
                  </a:lnTo>
                  <a:lnTo>
                    <a:pt x="437" y="2"/>
                  </a:lnTo>
                  <a:lnTo>
                    <a:pt x="448" y="0"/>
                  </a:lnTo>
                  <a:lnTo>
                    <a:pt x="460" y="2"/>
                  </a:lnTo>
                  <a:lnTo>
                    <a:pt x="474" y="4"/>
                  </a:lnTo>
                  <a:lnTo>
                    <a:pt x="493" y="10"/>
                  </a:lnTo>
                  <a:lnTo>
                    <a:pt x="510" y="16"/>
                  </a:lnTo>
                  <a:lnTo>
                    <a:pt x="539" y="26"/>
                  </a:lnTo>
                  <a:lnTo>
                    <a:pt x="580" y="40"/>
                  </a:lnTo>
                  <a:lnTo>
                    <a:pt x="634" y="55"/>
                  </a:lnTo>
                  <a:lnTo>
                    <a:pt x="694" y="77"/>
                  </a:lnTo>
                  <a:lnTo>
                    <a:pt x="760" y="95"/>
                  </a:lnTo>
                  <a:lnTo>
                    <a:pt x="829" y="117"/>
                  </a:lnTo>
                  <a:lnTo>
                    <a:pt x="899" y="139"/>
                  </a:lnTo>
                  <a:lnTo>
                    <a:pt x="970" y="160"/>
                  </a:lnTo>
                  <a:lnTo>
                    <a:pt x="1040" y="182"/>
                  </a:lnTo>
                  <a:lnTo>
                    <a:pt x="1105" y="202"/>
                  </a:lnTo>
                  <a:lnTo>
                    <a:pt x="1165" y="219"/>
                  </a:lnTo>
                  <a:lnTo>
                    <a:pt x="1217" y="240"/>
                  </a:lnTo>
                  <a:lnTo>
                    <a:pt x="1259" y="253"/>
                  </a:lnTo>
                  <a:lnTo>
                    <a:pt x="1289" y="261"/>
                  </a:lnTo>
                  <a:lnTo>
                    <a:pt x="1306" y="267"/>
                  </a:lnTo>
                  <a:lnTo>
                    <a:pt x="1334" y="281"/>
                  </a:lnTo>
                  <a:lnTo>
                    <a:pt x="1345" y="293"/>
                  </a:lnTo>
                  <a:lnTo>
                    <a:pt x="1341" y="304"/>
                  </a:lnTo>
                  <a:lnTo>
                    <a:pt x="1332" y="316"/>
                  </a:lnTo>
                  <a:lnTo>
                    <a:pt x="1321" y="328"/>
                  </a:lnTo>
                  <a:lnTo>
                    <a:pt x="1299" y="346"/>
                  </a:lnTo>
                  <a:lnTo>
                    <a:pt x="1276" y="368"/>
                  </a:lnTo>
                  <a:lnTo>
                    <a:pt x="1247" y="394"/>
                  </a:lnTo>
                  <a:lnTo>
                    <a:pt x="1217" y="426"/>
                  </a:lnTo>
                  <a:lnTo>
                    <a:pt x="1183" y="459"/>
                  </a:lnTo>
                  <a:lnTo>
                    <a:pt x="1148" y="492"/>
                  </a:lnTo>
                  <a:lnTo>
                    <a:pt x="1114" y="530"/>
                  </a:lnTo>
                  <a:lnTo>
                    <a:pt x="1076" y="567"/>
                  </a:lnTo>
                  <a:lnTo>
                    <a:pt x="1042" y="599"/>
                  </a:lnTo>
                  <a:lnTo>
                    <a:pt x="1009" y="635"/>
                  </a:lnTo>
                  <a:lnTo>
                    <a:pt x="979" y="667"/>
                  </a:lnTo>
                  <a:lnTo>
                    <a:pt x="953" y="694"/>
                  </a:lnTo>
                  <a:lnTo>
                    <a:pt x="931" y="721"/>
                  </a:lnTo>
                  <a:lnTo>
                    <a:pt x="911" y="740"/>
                  </a:lnTo>
                  <a:lnTo>
                    <a:pt x="899" y="753"/>
                  </a:lnTo>
                  <a:lnTo>
                    <a:pt x="887" y="773"/>
                  </a:lnTo>
                  <a:lnTo>
                    <a:pt x="869" y="786"/>
                  </a:lnTo>
                  <a:lnTo>
                    <a:pt x="856" y="795"/>
                  </a:lnTo>
                  <a:lnTo>
                    <a:pt x="848" y="802"/>
                  </a:lnTo>
                  <a:lnTo>
                    <a:pt x="839" y="807"/>
                  </a:lnTo>
                  <a:lnTo>
                    <a:pt x="832" y="807"/>
                  </a:lnTo>
                  <a:lnTo>
                    <a:pt x="830" y="807"/>
                  </a:lnTo>
                  <a:lnTo>
                    <a:pt x="829" y="807"/>
                  </a:lnTo>
                  <a:lnTo>
                    <a:pt x="830" y="814"/>
                  </a:lnTo>
                  <a:lnTo>
                    <a:pt x="836" y="830"/>
                  </a:lnTo>
                  <a:lnTo>
                    <a:pt x="841" y="854"/>
                  </a:lnTo>
                  <a:lnTo>
                    <a:pt x="848" y="882"/>
                  </a:lnTo>
                  <a:lnTo>
                    <a:pt x="859" y="912"/>
                  </a:lnTo>
                  <a:lnTo>
                    <a:pt x="869" y="939"/>
                  </a:lnTo>
                  <a:lnTo>
                    <a:pt x="881" y="961"/>
                  </a:lnTo>
                  <a:lnTo>
                    <a:pt x="894" y="974"/>
                  </a:lnTo>
                  <a:lnTo>
                    <a:pt x="898" y="970"/>
                  </a:lnTo>
                  <a:lnTo>
                    <a:pt x="914" y="954"/>
                  </a:lnTo>
                  <a:lnTo>
                    <a:pt x="937" y="931"/>
                  </a:lnTo>
                  <a:lnTo>
                    <a:pt x="966" y="900"/>
                  </a:lnTo>
                  <a:lnTo>
                    <a:pt x="1003" y="864"/>
                  </a:lnTo>
                  <a:lnTo>
                    <a:pt x="1042" y="822"/>
                  </a:lnTo>
                  <a:lnTo>
                    <a:pt x="1082" y="781"/>
                  </a:lnTo>
                  <a:lnTo>
                    <a:pt x="1128" y="736"/>
                  </a:lnTo>
                  <a:lnTo>
                    <a:pt x="1171" y="688"/>
                  </a:lnTo>
                  <a:lnTo>
                    <a:pt x="1216" y="645"/>
                  </a:lnTo>
                  <a:lnTo>
                    <a:pt x="1257" y="600"/>
                  </a:lnTo>
                  <a:lnTo>
                    <a:pt x="1293" y="564"/>
                  </a:lnTo>
                  <a:lnTo>
                    <a:pt x="1326" y="530"/>
                  </a:lnTo>
                  <a:lnTo>
                    <a:pt x="1352" y="501"/>
                  </a:lnTo>
                  <a:lnTo>
                    <a:pt x="1371" y="480"/>
                  </a:lnTo>
                  <a:lnTo>
                    <a:pt x="1381" y="470"/>
                  </a:lnTo>
                  <a:lnTo>
                    <a:pt x="1398" y="457"/>
                  </a:lnTo>
                  <a:lnTo>
                    <a:pt x="1407" y="466"/>
                  </a:lnTo>
                  <a:lnTo>
                    <a:pt x="1401" y="485"/>
                  </a:lnTo>
                  <a:lnTo>
                    <a:pt x="1390" y="508"/>
                  </a:lnTo>
                  <a:lnTo>
                    <a:pt x="1345" y="548"/>
                  </a:lnTo>
                  <a:lnTo>
                    <a:pt x="1302" y="590"/>
                  </a:lnTo>
                  <a:lnTo>
                    <a:pt x="1262" y="632"/>
                  </a:lnTo>
                  <a:lnTo>
                    <a:pt x="1220" y="672"/>
                  </a:lnTo>
                  <a:lnTo>
                    <a:pt x="1183" y="714"/>
                  </a:lnTo>
                  <a:lnTo>
                    <a:pt x="1145" y="752"/>
                  </a:lnTo>
                  <a:lnTo>
                    <a:pt x="1114" y="789"/>
                  </a:lnTo>
                  <a:lnTo>
                    <a:pt x="1081" y="825"/>
                  </a:lnTo>
                  <a:lnTo>
                    <a:pt x="1049" y="857"/>
                  </a:lnTo>
                  <a:lnTo>
                    <a:pt x="1023" y="886"/>
                  </a:lnTo>
                  <a:lnTo>
                    <a:pt x="1000" y="915"/>
                  </a:lnTo>
                  <a:lnTo>
                    <a:pt x="979" y="936"/>
                  </a:lnTo>
                  <a:lnTo>
                    <a:pt x="961" y="957"/>
                  </a:lnTo>
                  <a:lnTo>
                    <a:pt x="945" y="970"/>
                  </a:lnTo>
                  <a:lnTo>
                    <a:pt x="935" y="978"/>
                  </a:lnTo>
                  <a:lnTo>
                    <a:pt x="927" y="980"/>
                  </a:lnTo>
                  <a:lnTo>
                    <a:pt x="928" y="990"/>
                  </a:lnTo>
                  <a:lnTo>
                    <a:pt x="927" y="1000"/>
                  </a:lnTo>
                  <a:lnTo>
                    <a:pt x="922" y="1008"/>
                  </a:lnTo>
                  <a:lnTo>
                    <a:pt x="914" y="1016"/>
                  </a:lnTo>
                  <a:lnTo>
                    <a:pt x="902" y="1020"/>
                  </a:lnTo>
                  <a:lnTo>
                    <a:pt x="889" y="1020"/>
                  </a:lnTo>
                  <a:lnTo>
                    <a:pt x="876" y="1016"/>
                  </a:lnTo>
                  <a:lnTo>
                    <a:pt x="861" y="1008"/>
                  </a:lnTo>
                  <a:lnTo>
                    <a:pt x="852" y="1004"/>
                  </a:lnTo>
                  <a:lnTo>
                    <a:pt x="839" y="995"/>
                  </a:lnTo>
                  <a:lnTo>
                    <a:pt x="822" y="985"/>
                  </a:lnTo>
                  <a:lnTo>
                    <a:pt x="802" y="978"/>
                  </a:lnTo>
                  <a:lnTo>
                    <a:pt x="779" y="968"/>
                  </a:lnTo>
                  <a:lnTo>
                    <a:pt x="753" y="957"/>
                  </a:lnTo>
                  <a:lnTo>
                    <a:pt x="723" y="944"/>
                  </a:lnTo>
                  <a:lnTo>
                    <a:pt x="690" y="931"/>
                  </a:lnTo>
                  <a:lnTo>
                    <a:pt x="657" y="916"/>
                  </a:lnTo>
                  <a:lnTo>
                    <a:pt x="622" y="900"/>
                  </a:lnTo>
                  <a:lnTo>
                    <a:pt x="585" y="884"/>
                  </a:lnTo>
                  <a:lnTo>
                    <a:pt x="549" y="869"/>
                  </a:lnTo>
                  <a:lnTo>
                    <a:pt x="511" y="854"/>
                  </a:lnTo>
                  <a:lnTo>
                    <a:pt x="474" y="840"/>
                  </a:lnTo>
                  <a:lnTo>
                    <a:pt x="437" y="825"/>
                  </a:lnTo>
                  <a:lnTo>
                    <a:pt x="401" y="808"/>
                  </a:lnTo>
                  <a:close/>
                </a:path>
              </a:pathLst>
            </a:custGeom>
            <a:solidFill>
              <a:srgbClr val="7F7F7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4914" y="2918"/>
              <a:ext cx="1407" cy="1020"/>
            </a:xfrm>
            <a:custGeom>
              <a:avLst/>
              <a:gdLst>
                <a:gd name="T0" fmla="*/ 317 w 1407"/>
                <a:gd name="T1" fmla="*/ 762 h 1020"/>
                <a:gd name="T2" fmla="*/ 251 w 1407"/>
                <a:gd name="T3" fmla="*/ 655 h 1020"/>
                <a:gd name="T4" fmla="*/ 219 w 1407"/>
                <a:gd name="T5" fmla="*/ 570 h 1020"/>
                <a:gd name="T6" fmla="*/ 129 w 1407"/>
                <a:gd name="T7" fmla="*/ 496 h 1020"/>
                <a:gd name="T8" fmla="*/ 92 w 1407"/>
                <a:gd name="T9" fmla="*/ 517 h 1020"/>
                <a:gd name="T10" fmla="*/ 122 w 1407"/>
                <a:gd name="T11" fmla="*/ 600 h 1020"/>
                <a:gd name="T12" fmla="*/ 189 w 1407"/>
                <a:gd name="T13" fmla="*/ 708 h 1020"/>
                <a:gd name="T14" fmla="*/ 255 w 1407"/>
                <a:gd name="T15" fmla="*/ 752 h 1020"/>
                <a:gd name="T16" fmla="*/ 208 w 1407"/>
                <a:gd name="T17" fmla="*/ 731 h 1020"/>
                <a:gd name="T18" fmla="*/ 181 w 1407"/>
                <a:gd name="T19" fmla="*/ 721 h 1020"/>
                <a:gd name="T20" fmla="*/ 54 w 1407"/>
                <a:gd name="T21" fmla="*/ 622 h 1020"/>
                <a:gd name="T22" fmla="*/ 12 w 1407"/>
                <a:gd name="T23" fmla="*/ 512 h 1020"/>
                <a:gd name="T24" fmla="*/ 18 w 1407"/>
                <a:gd name="T25" fmla="*/ 453 h 1020"/>
                <a:gd name="T26" fmla="*/ 31 w 1407"/>
                <a:gd name="T27" fmla="*/ 442 h 1020"/>
                <a:gd name="T28" fmla="*/ 48 w 1407"/>
                <a:gd name="T29" fmla="*/ 391 h 1020"/>
                <a:gd name="T30" fmla="*/ 126 w 1407"/>
                <a:gd name="T31" fmla="*/ 304 h 1020"/>
                <a:gd name="T32" fmla="*/ 283 w 1407"/>
                <a:gd name="T33" fmla="*/ 150 h 1020"/>
                <a:gd name="T34" fmla="*/ 406 w 1407"/>
                <a:gd name="T35" fmla="*/ 23 h 1020"/>
                <a:gd name="T36" fmla="*/ 448 w 1407"/>
                <a:gd name="T37" fmla="*/ 0 h 1020"/>
                <a:gd name="T38" fmla="*/ 493 w 1407"/>
                <a:gd name="T39" fmla="*/ 10 h 1020"/>
                <a:gd name="T40" fmla="*/ 634 w 1407"/>
                <a:gd name="T41" fmla="*/ 55 h 1020"/>
                <a:gd name="T42" fmla="*/ 899 w 1407"/>
                <a:gd name="T43" fmla="*/ 139 h 1020"/>
                <a:gd name="T44" fmla="*/ 1165 w 1407"/>
                <a:gd name="T45" fmla="*/ 219 h 1020"/>
                <a:gd name="T46" fmla="*/ 1306 w 1407"/>
                <a:gd name="T47" fmla="*/ 267 h 1020"/>
                <a:gd name="T48" fmla="*/ 1341 w 1407"/>
                <a:gd name="T49" fmla="*/ 304 h 1020"/>
                <a:gd name="T50" fmla="*/ 1299 w 1407"/>
                <a:gd name="T51" fmla="*/ 346 h 1020"/>
                <a:gd name="T52" fmla="*/ 1183 w 1407"/>
                <a:gd name="T53" fmla="*/ 459 h 1020"/>
                <a:gd name="T54" fmla="*/ 1042 w 1407"/>
                <a:gd name="T55" fmla="*/ 599 h 1020"/>
                <a:gd name="T56" fmla="*/ 931 w 1407"/>
                <a:gd name="T57" fmla="*/ 721 h 1020"/>
                <a:gd name="T58" fmla="*/ 887 w 1407"/>
                <a:gd name="T59" fmla="*/ 773 h 1020"/>
                <a:gd name="T60" fmla="*/ 839 w 1407"/>
                <a:gd name="T61" fmla="*/ 807 h 1020"/>
                <a:gd name="T62" fmla="*/ 829 w 1407"/>
                <a:gd name="T63" fmla="*/ 807 h 1020"/>
                <a:gd name="T64" fmla="*/ 848 w 1407"/>
                <a:gd name="T65" fmla="*/ 882 h 1020"/>
                <a:gd name="T66" fmla="*/ 894 w 1407"/>
                <a:gd name="T67" fmla="*/ 974 h 1020"/>
                <a:gd name="T68" fmla="*/ 937 w 1407"/>
                <a:gd name="T69" fmla="*/ 931 h 1020"/>
                <a:gd name="T70" fmla="*/ 1082 w 1407"/>
                <a:gd name="T71" fmla="*/ 781 h 1020"/>
                <a:gd name="T72" fmla="*/ 1257 w 1407"/>
                <a:gd name="T73" fmla="*/ 600 h 1020"/>
                <a:gd name="T74" fmla="*/ 1371 w 1407"/>
                <a:gd name="T75" fmla="*/ 480 h 1020"/>
                <a:gd name="T76" fmla="*/ 1407 w 1407"/>
                <a:gd name="T77" fmla="*/ 466 h 1020"/>
                <a:gd name="T78" fmla="*/ 1345 w 1407"/>
                <a:gd name="T79" fmla="*/ 548 h 1020"/>
                <a:gd name="T80" fmla="*/ 1183 w 1407"/>
                <a:gd name="T81" fmla="*/ 714 h 1020"/>
                <a:gd name="T82" fmla="*/ 1049 w 1407"/>
                <a:gd name="T83" fmla="*/ 857 h 1020"/>
                <a:gd name="T84" fmla="*/ 961 w 1407"/>
                <a:gd name="T85" fmla="*/ 957 h 1020"/>
                <a:gd name="T86" fmla="*/ 927 w 1407"/>
                <a:gd name="T87" fmla="*/ 980 h 1020"/>
                <a:gd name="T88" fmla="*/ 914 w 1407"/>
                <a:gd name="T89" fmla="*/ 1016 h 1020"/>
                <a:gd name="T90" fmla="*/ 861 w 1407"/>
                <a:gd name="T91" fmla="*/ 1008 h 1020"/>
                <a:gd name="T92" fmla="*/ 822 w 1407"/>
                <a:gd name="T93" fmla="*/ 985 h 1020"/>
                <a:gd name="T94" fmla="*/ 723 w 1407"/>
                <a:gd name="T95" fmla="*/ 944 h 1020"/>
                <a:gd name="T96" fmla="*/ 585 w 1407"/>
                <a:gd name="T97" fmla="*/ 884 h 1020"/>
                <a:gd name="T98" fmla="*/ 437 w 1407"/>
                <a:gd name="T99" fmla="*/ 825 h 10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07"/>
                <a:gd name="T151" fmla="*/ 0 h 1020"/>
                <a:gd name="T152" fmla="*/ 1407 w 1407"/>
                <a:gd name="T153" fmla="*/ 1020 h 10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07" h="1020">
                  <a:moveTo>
                    <a:pt x="401" y="808"/>
                  </a:moveTo>
                  <a:lnTo>
                    <a:pt x="401" y="808"/>
                  </a:lnTo>
                  <a:lnTo>
                    <a:pt x="353" y="786"/>
                  </a:lnTo>
                  <a:lnTo>
                    <a:pt x="317" y="762"/>
                  </a:lnTo>
                  <a:lnTo>
                    <a:pt x="293" y="736"/>
                  </a:lnTo>
                  <a:lnTo>
                    <a:pt x="274" y="708"/>
                  </a:lnTo>
                  <a:lnTo>
                    <a:pt x="261" y="681"/>
                  </a:lnTo>
                  <a:lnTo>
                    <a:pt x="251" y="655"/>
                  </a:lnTo>
                  <a:lnTo>
                    <a:pt x="242" y="629"/>
                  </a:lnTo>
                  <a:lnTo>
                    <a:pt x="231" y="603"/>
                  </a:lnTo>
                  <a:lnTo>
                    <a:pt x="219" y="570"/>
                  </a:lnTo>
                  <a:lnTo>
                    <a:pt x="224" y="550"/>
                  </a:lnTo>
                  <a:lnTo>
                    <a:pt x="238" y="544"/>
                  </a:lnTo>
                  <a:lnTo>
                    <a:pt x="257" y="550"/>
                  </a:lnTo>
                  <a:lnTo>
                    <a:pt x="129" y="496"/>
                  </a:lnTo>
                  <a:lnTo>
                    <a:pt x="109" y="488"/>
                  </a:lnTo>
                  <a:lnTo>
                    <a:pt x="96" y="496"/>
                  </a:lnTo>
                  <a:lnTo>
                    <a:pt x="92" y="517"/>
                  </a:lnTo>
                  <a:lnTo>
                    <a:pt x="103" y="550"/>
                  </a:lnTo>
                  <a:lnTo>
                    <a:pt x="113" y="576"/>
                  </a:lnTo>
                  <a:lnTo>
                    <a:pt x="122" y="600"/>
                  </a:lnTo>
                  <a:lnTo>
                    <a:pt x="133" y="629"/>
                  </a:lnTo>
                  <a:lnTo>
                    <a:pt x="146" y="655"/>
                  </a:lnTo>
                  <a:lnTo>
                    <a:pt x="163" y="684"/>
                  </a:lnTo>
                  <a:lnTo>
                    <a:pt x="189" y="708"/>
                  </a:lnTo>
                  <a:lnTo>
                    <a:pt x="224" y="736"/>
                  </a:lnTo>
                  <a:lnTo>
                    <a:pt x="270" y="757"/>
                  </a:lnTo>
                  <a:lnTo>
                    <a:pt x="255" y="752"/>
                  </a:lnTo>
                  <a:lnTo>
                    <a:pt x="242" y="747"/>
                  </a:lnTo>
                  <a:lnTo>
                    <a:pt x="230" y="743"/>
                  </a:lnTo>
                  <a:lnTo>
                    <a:pt x="218" y="736"/>
                  </a:lnTo>
                  <a:lnTo>
                    <a:pt x="208" y="731"/>
                  </a:lnTo>
                  <a:lnTo>
                    <a:pt x="198" y="727"/>
                  </a:lnTo>
                  <a:lnTo>
                    <a:pt x="189" y="726"/>
                  </a:lnTo>
                  <a:lnTo>
                    <a:pt x="181" y="721"/>
                  </a:lnTo>
                  <a:lnTo>
                    <a:pt x="133" y="697"/>
                  </a:lnTo>
                  <a:lnTo>
                    <a:pt x="97" y="672"/>
                  </a:lnTo>
                  <a:lnTo>
                    <a:pt x="71" y="646"/>
                  </a:lnTo>
                  <a:lnTo>
                    <a:pt x="54" y="622"/>
                  </a:lnTo>
                  <a:lnTo>
                    <a:pt x="41" y="592"/>
                  </a:lnTo>
                  <a:lnTo>
                    <a:pt x="31" y="567"/>
                  </a:lnTo>
                  <a:lnTo>
                    <a:pt x="23" y="540"/>
                  </a:lnTo>
                  <a:lnTo>
                    <a:pt x="12" y="512"/>
                  </a:lnTo>
                  <a:lnTo>
                    <a:pt x="0" y="480"/>
                  </a:lnTo>
                  <a:lnTo>
                    <a:pt x="4" y="459"/>
                  </a:lnTo>
                  <a:lnTo>
                    <a:pt x="18" y="453"/>
                  </a:lnTo>
                  <a:lnTo>
                    <a:pt x="38" y="462"/>
                  </a:lnTo>
                  <a:lnTo>
                    <a:pt x="34" y="453"/>
                  </a:lnTo>
                  <a:lnTo>
                    <a:pt x="31" y="442"/>
                  </a:lnTo>
                  <a:lnTo>
                    <a:pt x="31" y="433"/>
                  </a:lnTo>
                  <a:lnTo>
                    <a:pt x="34" y="420"/>
                  </a:lnTo>
                  <a:lnTo>
                    <a:pt x="40" y="407"/>
                  </a:lnTo>
                  <a:lnTo>
                    <a:pt x="48" y="391"/>
                  </a:lnTo>
                  <a:lnTo>
                    <a:pt x="61" y="374"/>
                  </a:lnTo>
                  <a:lnTo>
                    <a:pt x="80" y="355"/>
                  </a:lnTo>
                  <a:lnTo>
                    <a:pt x="100" y="332"/>
                  </a:lnTo>
                  <a:lnTo>
                    <a:pt x="126" y="304"/>
                  </a:lnTo>
                  <a:lnTo>
                    <a:pt x="159" y="271"/>
                  </a:lnTo>
                  <a:lnTo>
                    <a:pt x="194" y="235"/>
                  </a:lnTo>
                  <a:lnTo>
                    <a:pt x="235" y="195"/>
                  </a:lnTo>
                  <a:lnTo>
                    <a:pt x="283" y="150"/>
                  </a:lnTo>
                  <a:lnTo>
                    <a:pt x="334" y="95"/>
                  </a:lnTo>
                  <a:lnTo>
                    <a:pt x="393" y="36"/>
                  </a:lnTo>
                  <a:lnTo>
                    <a:pt x="406" y="23"/>
                  </a:lnTo>
                  <a:lnTo>
                    <a:pt x="418" y="12"/>
                  </a:lnTo>
                  <a:lnTo>
                    <a:pt x="429" y="4"/>
                  </a:lnTo>
                  <a:lnTo>
                    <a:pt x="437" y="2"/>
                  </a:lnTo>
                  <a:lnTo>
                    <a:pt x="448" y="0"/>
                  </a:lnTo>
                  <a:lnTo>
                    <a:pt x="460" y="2"/>
                  </a:lnTo>
                  <a:lnTo>
                    <a:pt x="474" y="4"/>
                  </a:lnTo>
                  <a:lnTo>
                    <a:pt x="493" y="10"/>
                  </a:lnTo>
                  <a:lnTo>
                    <a:pt x="510" y="16"/>
                  </a:lnTo>
                  <a:lnTo>
                    <a:pt x="539" y="26"/>
                  </a:lnTo>
                  <a:lnTo>
                    <a:pt x="580" y="40"/>
                  </a:lnTo>
                  <a:lnTo>
                    <a:pt x="634" y="55"/>
                  </a:lnTo>
                  <a:lnTo>
                    <a:pt x="694" y="77"/>
                  </a:lnTo>
                  <a:lnTo>
                    <a:pt x="760" y="95"/>
                  </a:lnTo>
                  <a:lnTo>
                    <a:pt x="829" y="117"/>
                  </a:lnTo>
                  <a:lnTo>
                    <a:pt x="899" y="139"/>
                  </a:lnTo>
                  <a:lnTo>
                    <a:pt x="970" y="160"/>
                  </a:lnTo>
                  <a:lnTo>
                    <a:pt x="1040" y="182"/>
                  </a:lnTo>
                  <a:lnTo>
                    <a:pt x="1105" y="202"/>
                  </a:lnTo>
                  <a:lnTo>
                    <a:pt x="1165" y="219"/>
                  </a:lnTo>
                  <a:lnTo>
                    <a:pt x="1217" y="240"/>
                  </a:lnTo>
                  <a:lnTo>
                    <a:pt x="1259" y="253"/>
                  </a:lnTo>
                  <a:lnTo>
                    <a:pt x="1289" y="261"/>
                  </a:lnTo>
                  <a:lnTo>
                    <a:pt x="1306" y="267"/>
                  </a:lnTo>
                  <a:lnTo>
                    <a:pt x="1334" y="281"/>
                  </a:lnTo>
                  <a:lnTo>
                    <a:pt x="1345" y="293"/>
                  </a:lnTo>
                  <a:lnTo>
                    <a:pt x="1341" y="304"/>
                  </a:lnTo>
                  <a:lnTo>
                    <a:pt x="1332" y="316"/>
                  </a:lnTo>
                  <a:lnTo>
                    <a:pt x="1321" y="328"/>
                  </a:lnTo>
                  <a:lnTo>
                    <a:pt x="1299" y="346"/>
                  </a:lnTo>
                  <a:lnTo>
                    <a:pt x="1276" y="368"/>
                  </a:lnTo>
                  <a:lnTo>
                    <a:pt x="1247" y="394"/>
                  </a:lnTo>
                  <a:lnTo>
                    <a:pt x="1217" y="426"/>
                  </a:lnTo>
                  <a:lnTo>
                    <a:pt x="1183" y="459"/>
                  </a:lnTo>
                  <a:lnTo>
                    <a:pt x="1148" y="492"/>
                  </a:lnTo>
                  <a:lnTo>
                    <a:pt x="1114" y="530"/>
                  </a:lnTo>
                  <a:lnTo>
                    <a:pt x="1076" y="567"/>
                  </a:lnTo>
                  <a:lnTo>
                    <a:pt x="1042" y="599"/>
                  </a:lnTo>
                  <a:lnTo>
                    <a:pt x="1009" y="635"/>
                  </a:lnTo>
                  <a:lnTo>
                    <a:pt x="979" y="667"/>
                  </a:lnTo>
                  <a:lnTo>
                    <a:pt x="953" y="694"/>
                  </a:lnTo>
                  <a:lnTo>
                    <a:pt x="931" y="721"/>
                  </a:lnTo>
                  <a:lnTo>
                    <a:pt x="911" y="740"/>
                  </a:lnTo>
                  <a:lnTo>
                    <a:pt x="899" y="753"/>
                  </a:lnTo>
                  <a:lnTo>
                    <a:pt x="887" y="773"/>
                  </a:lnTo>
                  <a:lnTo>
                    <a:pt x="869" y="786"/>
                  </a:lnTo>
                  <a:lnTo>
                    <a:pt x="856" y="795"/>
                  </a:lnTo>
                  <a:lnTo>
                    <a:pt x="848" y="802"/>
                  </a:lnTo>
                  <a:lnTo>
                    <a:pt x="839" y="807"/>
                  </a:lnTo>
                  <a:lnTo>
                    <a:pt x="832" y="807"/>
                  </a:lnTo>
                  <a:lnTo>
                    <a:pt x="830" y="807"/>
                  </a:lnTo>
                  <a:lnTo>
                    <a:pt x="829" y="807"/>
                  </a:lnTo>
                  <a:lnTo>
                    <a:pt x="830" y="814"/>
                  </a:lnTo>
                  <a:lnTo>
                    <a:pt x="836" y="830"/>
                  </a:lnTo>
                  <a:lnTo>
                    <a:pt x="841" y="854"/>
                  </a:lnTo>
                  <a:lnTo>
                    <a:pt x="848" y="882"/>
                  </a:lnTo>
                  <a:lnTo>
                    <a:pt x="859" y="912"/>
                  </a:lnTo>
                  <a:lnTo>
                    <a:pt x="869" y="939"/>
                  </a:lnTo>
                  <a:lnTo>
                    <a:pt x="881" y="961"/>
                  </a:lnTo>
                  <a:lnTo>
                    <a:pt x="894" y="974"/>
                  </a:lnTo>
                  <a:lnTo>
                    <a:pt x="898" y="970"/>
                  </a:lnTo>
                  <a:lnTo>
                    <a:pt x="914" y="954"/>
                  </a:lnTo>
                  <a:lnTo>
                    <a:pt x="937" y="931"/>
                  </a:lnTo>
                  <a:lnTo>
                    <a:pt x="966" y="900"/>
                  </a:lnTo>
                  <a:lnTo>
                    <a:pt x="1003" y="864"/>
                  </a:lnTo>
                  <a:lnTo>
                    <a:pt x="1042" y="822"/>
                  </a:lnTo>
                  <a:lnTo>
                    <a:pt x="1082" y="781"/>
                  </a:lnTo>
                  <a:lnTo>
                    <a:pt x="1128" y="736"/>
                  </a:lnTo>
                  <a:lnTo>
                    <a:pt x="1171" y="688"/>
                  </a:lnTo>
                  <a:lnTo>
                    <a:pt x="1216" y="645"/>
                  </a:lnTo>
                  <a:lnTo>
                    <a:pt x="1257" y="600"/>
                  </a:lnTo>
                  <a:lnTo>
                    <a:pt x="1293" y="564"/>
                  </a:lnTo>
                  <a:lnTo>
                    <a:pt x="1326" y="530"/>
                  </a:lnTo>
                  <a:lnTo>
                    <a:pt x="1352" y="501"/>
                  </a:lnTo>
                  <a:lnTo>
                    <a:pt x="1371" y="480"/>
                  </a:lnTo>
                  <a:lnTo>
                    <a:pt x="1381" y="470"/>
                  </a:lnTo>
                  <a:lnTo>
                    <a:pt x="1398" y="457"/>
                  </a:lnTo>
                  <a:lnTo>
                    <a:pt x="1407" y="466"/>
                  </a:lnTo>
                  <a:lnTo>
                    <a:pt x="1401" y="485"/>
                  </a:lnTo>
                  <a:lnTo>
                    <a:pt x="1390" y="508"/>
                  </a:lnTo>
                  <a:lnTo>
                    <a:pt x="1345" y="548"/>
                  </a:lnTo>
                  <a:lnTo>
                    <a:pt x="1302" y="590"/>
                  </a:lnTo>
                  <a:lnTo>
                    <a:pt x="1262" y="632"/>
                  </a:lnTo>
                  <a:lnTo>
                    <a:pt x="1220" y="672"/>
                  </a:lnTo>
                  <a:lnTo>
                    <a:pt x="1183" y="714"/>
                  </a:lnTo>
                  <a:lnTo>
                    <a:pt x="1145" y="752"/>
                  </a:lnTo>
                  <a:lnTo>
                    <a:pt x="1114" y="789"/>
                  </a:lnTo>
                  <a:lnTo>
                    <a:pt x="1081" y="825"/>
                  </a:lnTo>
                  <a:lnTo>
                    <a:pt x="1049" y="857"/>
                  </a:lnTo>
                  <a:lnTo>
                    <a:pt x="1023" y="886"/>
                  </a:lnTo>
                  <a:lnTo>
                    <a:pt x="1000" y="915"/>
                  </a:lnTo>
                  <a:lnTo>
                    <a:pt x="979" y="936"/>
                  </a:lnTo>
                  <a:lnTo>
                    <a:pt x="961" y="957"/>
                  </a:lnTo>
                  <a:lnTo>
                    <a:pt x="945" y="970"/>
                  </a:lnTo>
                  <a:lnTo>
                    <a:pt x="935" y="978"/>
                  </a:lnTo>
                  <a:lnTo>
                    <a:pt x="927" y="980"/>
                  </a:lnTo>
                  <a:lnTo>
                    <a:pt x="928" y="990"/>
                  </a:lnTo>
                  <a:lnTo>
                    <a:pt x="927" y="1000"/>
                  </a:lnTo>
                  <a:lnTo>
                    <a:pt x="922" y="1008"/>
                  </a:lnTo>
                  <a:lnTo>
                    <a:pt x="914" y="1016"/>
                  </a:lnTo>
                  <a:lnTo>
                    <a:pt x="902" y="1020"/>
                  </a:lnTo>
                  <a:lnTo>
                    <a:pt x="889" y="1020"/>
                  </a:lnTo>
                  <a:lnTo>
                    <a:pt x="876" y="1016"/>
                  </a:lnTo>
                  <a:lnTo>
                    <a:pt x="861" y="1008"/>
                  </a:lnTo>
                  <a:lnTo>
                    <a:pt x="852" y="1004"/>
                  </a:lnTo>
                  <a:lnTo>
                    <a:pt x="839" y="995"/>
                  </a:lnTo>
                  <a:lnTo>
                    <a:pt x="822" y="985"/>
                  </a:lnTo>
                  <a:lnTo>
                    <a:pt x="802" y="978"/>
                  </a:lnTo>
                  <a:lnTo>
                    <a:pt x="779" y="968"/>
                  </a:lnTo>
                  <a:lnTo>
                    <a:pt x="753" y="957"/>
                  </a:lnTo>
                  <a:lnTo>
                    <a:pt x="723" y="944"/>
                  </a:lnTo>
                  <a:lnTo>
                    <a:pt x="690" y="931"/>
                  </a:lnTo>
                  <a:lnTo>
                    <a:pt x="657" y="916"/>
                  </a:lnTo>
                  <a:lnTo>
                    <a:pt x="622" y="900"/>
                  </a:lnTo>
                  <a:lnTo>
                    <a:pt x="585" y="884"/>
                  </a:lnTo>
                  <a:lnTo>
                    <a:pt x="549" y="869"/>
                  </a:lnTo>
                  <a:lnTo>
                    <a:pt x="511" y="854"/>
                  </a:lnTo>
                  <a:lnTo>
                    <a:pt x="474" y="840"/>
                  </a:lnTo>
                  <a:lnTo>
                    <a:pt x="437" y="825"/>
                  </a:lnTo>
                  <a:lnTo>
                    <a:pt x="401" y="808"/>
                  </a:lnTo>
                </a:path>
              </a:pathLst>
            </a:custGeom>
            <a:solidFill>
              <a:srgbClr val="FF0000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4952" y="3380"/>
              <a:ext cx="784" cy="31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H="1">
              <a:off x="5762" y="3313"/>
              <a:ext cx="493" cy="48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 flipV="1">
              <a:off x="5773" y="3401"/>
              <a:ext cx="421" cy="419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V="1">
              <a:off x="5782" y="3598"/>
              <a:ext cx="247" cy="25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5954" y="3514"/>
              <a:ext cx="298" cy="258"/>
            </a:xfrm>
            <a:custGeom>
              <a:avLst/>
              <a:gdLst>
                <a:gd name="T0" fmla="*/ 95 w 298"/>
                <a:gd name="T1" fmla="*/ 0 h 258"/>
                <a:gd name="T2" fmla="*/ 0 w 298"/>
                <a:gd name="T3" fmla="*/ 101 h 258"/>
                <a:gd name="T4" fmla="*/ 16 w 298"/>
                <a:gd name="T5" fmla="*/ 105 h 258"/>
                <a:gd name="T6" fmla="*/ 42 w 298"/>
                <a:gd name="T7" fmla="*/ 121 h 258"/>
                <a:gd name="T8" fmla="*/ 74 w 298"/>
                <a:gd name="T9" fmla="*/ 138 h 258"/>
                <a:gd name="T10" fmla="*/ 104 w 298"/>
                <a:gd name="T11" fmla="*/ 160 h 258"/>
                <a:gd name="T12" fmla="*/ 134 w 298"/>
                <a:gd name="T13" fmla="*/ 185 h 258"/>
                <a:gd name="T14" fmla="*/ 160 w 298"/>
                <a:gd name="T15" fmla="*/ 208 h 258"/>
                <a:gd name="T16" fmla="*/ 180 w 298"/>
                <a:gd name="T17" fmla="*/ 235 h 258"/>
                <a:gd name="T18" fmla="*/ 190 w 298"/>
                <a:gd name="T19" fmla="*/ 258 h 258"/>
                <a:gd name="T20" fmla="*/ 197 w 298"/>
                <a:gd name="T21" fmla="*/ 234 h 258"/>
                <a:gd name="T22" fmla="*/ 202 w 298"/>
                <a:gd name="T23" fmla="*/ 195 h 258"/>
                <a:gd name="T24" fmla="*/ 199 w 298"/>
                <a:gd name="T25" fmla="*/ 157 h 258"/>
                <a:gd name="T26" fmla="*/ 190 w 298"/>
                <a:gd name="T27" fmla="*/ 135 h 258"/>
                <a:gd name="T28" fmla="*/ 203 w 298"/>
                <a:gd name="T29" fmla="*/ 135 h 258"/>
                <a:gd name="T30" fmla="*/ 219 w 298"/>
                <a:gd name="T31" fmla="*/ 135 h 258"/>
                <a:gd name="T32" fmla="*/ 235 w 298"/>
                <a:gd name="T33" fmla="*/ 135 h 258"/>
                <a:gd name="T34" fmla="*/ 249 w 298"/>
                <a:gd name="T35" fmla="*/ 138 h 258"/>
                <a:gd name="T36" fmla="*/ 263 w 298"/>
                <a:gd name="T37" fmla="*/ 140 h 258"/>
                <a:gd name="T38" fmla="*/ 281 w 298"/>
                <a:gd name="T39" fmla="*/ 144 h 258"/>
                <a:gd name="T40" fmla="*/ 291 w 298"/>
                <a:gd name="T41" fmla="*/ 151 h 258"/>
                <a:gd name="T42" fmla="*/ 298 w 298"/>
                <a:gd name="T43" fmla="*/ 161 h 258"/>
                <a:gd name="T44" fmla="*/ 291 w 298"/>
                <a:gd name="T45" fmla="*/ 144 h 258"/>
                <a:gd name="T46" fmla="*/ 276 w 298"/>
                <a:gd name="T47" fmla="*/ 123 h 258"/>
                <a:gd name="T48" fmla="*/ 253 w 298"/>
                <a:gd name="T49" fmla="*/ 92 h 258"/>
                <a:gd name="T50" fmla="*/ 227 w 298"/>
                <a:gd name="T51" fmla="*/ 63 h 258"/>
                <a:gd name="T52" fmla="*/ 197 w 298"/>
                <a:gd name="T53" fmla="*/ 39 h 258"/>
                <a:gd name="T54" fmla="*/ 164 w 298"/>
                <a:gd name="T55" fmla="*/ 16 h 258"/>
                <a:gd name="T56" fmla="*/ 130 w 298"/>
                <a:gd name="T57" fmla="*/ 3 h 258"/>
                <a:gd name="T58" fmla="*/ 95 w 298"/>
                <a:gd name="T59" fmla="*/ 0 h 2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8"/>
                <a:gd name="T91" fmla="*/ 0 h 258"/>
                <a:gd name="T92" fmla="*/ 298 w 298"/>
                <a:gd name="T93" fmla="*/ 258 h 2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8" h="258">
                  <a:moveTo>
                    <a:pt x="95" y="0"/>
                  </a:moveTo>
                  <a:lnTo>
                    <a:pt x="0" y="101"/>
                  </a:lnTo>
                  <a:lnTo>
                    <a:pt x="16" y="105"/>
                  </a:lnTo>
                  <a:lnTo>
                    <a:pt x="42" y="121"/>
                  </a:lnTo>
                  <a:lnTo>
                    <a:pt x="74" y="138"/>
                  </a:lnTo>
                  <a:lnTo>
                    <a:pt x="104" y="160"/>
                  </a:lnTo>
                  <a:lnTo>
                    <a:pt x="134" y="185"/>
                  </a:lnTo>
                  <a:lnTo>
                    <a:pt x="160" y="208"/>
                  </a:lnTo>
                  <a:lnTo>
                    <a:pt x="180" y="235"/>
                  </a:lnTo>
                  <a:lnTo>
                    <a:pt x="190" y="258"/>
                  </a:lnTo>
                  <a:lnTo>
                    <a:pt x="197" y="234"/>
                  </a:lnTo>
                  <a:lnTo>
                    <a:pt x="202" y="195"/>
                  </a:lnTo>
                  <a:lnTo>
                    <a:pt x="199" y="157"/>
                  </a:lnTo>
                  <a:lnTo>
                    <a:pt x="190" y="135"/>
                  </a:lnTo>
                  <a:lnTo>
                    <a:pt x="203" y="135"/>
                  </a:lnTo>
                  <a:lnTo>
                    <a:pt x="219" y="135"/>
                  </a:lnTo>
                  <a:lnTo>
                    <a:pt x="235" y="135"/>
                  </a:lnTo>
                  <a:lnTo>
                    <a:pt x="249" y="138"/>
                  </a:lnTo>
                  <a:lnTo>
                    <a:pt x="263" y="140"/>
                  </a:lnTo>
                  <a:lnTo>
                    <a:pt x="281" y="144"/>
                  </a:lnTo>
                  <a:lnTo>
                    <a:pt x="291" y="151"/>
                  </a:lnTo>
                  <a:lnTo>
                    <a:pt x="298" y="161"/>
                  </a:lnTo>
                  <a:lnTo>
                    <a:pt x="291" y="144"/>
                  </a:lnTo>
                  <a:lnTo>
                    <a:pt x="276" y="123"/>
                  </a:lnTo>
                  <a:lnTo>
                    <a:pt x="253" y="92"/>
                  </a:lnTo>
                  <a:lnTo>
                    <a:pt x="227" y="63"/>
                  </a:lnTo>
                  <a:lnTo>
                    <a:pt x="197" y="39"/>
                  </a:lnTo>
                  <a:lnTo>
                    <a:pt x="164" y="16"/>
                  </a:lnTo>
                  <a:lnTo>
                    <a:pt x="130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5954" y="3514"/>
              <a:ext cx="298" cy="258"/>
            </a:xfrm>
            <a:custGeom>
              <a:avLst/>
              <a:gdLst>
                <a:gd name="T0" fmla="*/ 95 w 298"/>
                <a:gd name="T1" fmla="*/ 0 h 258"/>
                <a:gd name="T2" fmla="*/ 0 w 298"/>
                <a:gd name="T3" fmla="*/ 101 h 258"/>
                <a:gd name="T4" fmla="*/ 16 w 298"/>
                <a:gd name="T5" fmla="*/ 105 h 258"/>
                <a:gd name="T6" fmla="*/ 42 w 298"/>
                <a:gd name="T7" fmla="*/ 121 h 258"/>
                <a:gd name="T8" fmla="*/ 74 w 298"/>
                <a:gd name="T9" fmla="*/ 138 h 258"/>
                <a:gd name="T10" fmla="*/ 104 w 298"/>
                <a:gd name="T11" fmla="*/ 160 h 258"/>
                <a:gd name="T12" fmla="*/ 134 w 298"/>
                <a:gd name="T13" fmla="*/ 185 h 258"/>
                <a:gd name="T14" fmla="*/ 160 w 298"/>
                <a:gd name="T15" fmla="*/ 208 h 258"/>
                <a:gd name="T16" fmla="*/ 180 w 298"/>
                <a:gd name="T17" fmla="*/ 235 h 258"/>
                <a:gd name="T18" fmla="*/ 190 w 298"/>
                <a:gd name="T19" fmla="*/ 258 h 258"/>
                <a:gd name="T20" fmla="*/ 197 w 298"/>
                <a:gd name="T21" fmla="*/ 234 h 258"/>
                <a:gd name="T22" fmla="*/ 202 w 298"/>
                <a:gd name="T23" fmla="*/ 195 h 258"/>
                <a:gd name="T24" fmla="*/ 199 w 298"/>
                <a:gd name="T25" fmla="*/ 157 h 258"/>
                <a:gd name="T26" fmla="*/ 190 w 298"/>
                <a:gd name="T27" fmla="*/ 135 h 258"/>
                <a:gd name="T28" fmla="*/ 203 w 298"/>
                <a:gd name="T29" fmla="*/ 135 h 258"/>
                <a:gd name="T30" fmla="*/ 219 w 298"/>
                <a:gd name="T31" fmla="*/ 135 h 258"/>
                <a:gd name="T32" fmla="*/ 235 w 298"/>
                <a:gd name="T33" fmla="*/ 135 h 258"/>
                <a:gd name="T34" fmla="*/ 249 w 298"/>
                <a:gd name="T35" fmla="*/ 138 h 258"/>
                <a:gd name="T36" fmla="*/ 263 w 298"/>
                <a:gd name="T37" fmla="*/ 140 h 258"/>
                <a:gd name="T38" fmla="*/ 281 w 298"/>
                <a:gd name="T39" fmla="*/ 144 h 258"/>
                <a:gd name="T40" fmla="*/ 291 w 298"/>
                <a:gd name="T41" fmla="*/ 151 h 258"/>
                <a:gd name="T42" fmla="*/ 298 w 298"/>
                <a:gd name="T43" fmla="*/ 161 h 258"/>
                <a:gd name="T44" fmla="*/ 291 w 298"/>
                <a:gd name="T45" fmla="*/ 144 h 258"/>
                <a:gd name="T46" fmla="*/ 276 w 298"/>
                <a:gd name="T47" fmla="*/ 123 h 258"/>
                <a:gd name="T48" fmla="*/ 253 w 298"/>
                <a:gd name="T49" fmla="*/ 92 h 258"/>
                <a:gd name="T50" fmla="*/ 227 w 298"/>
                <a:gd name="T51" fmla="*/ 63 h 258"/>
                <a:gd name="T52" fmla="*/ 197 w 298"/>
                <a:gd name="T53" fmla="*/ 39 h 258"/>
                <a:gd name="T54" fmla="*/ 164 w 298"/>
                <a:gd name="T55" fmla="*/ 16 h 258"/>
                <a:gd name="T56" fmla="*/ 130 w 298"/>
                <a:gd name="T57" fmla="*/ 3 h 258"/>
                <a:gd name="T58" fmla="*/ 95 w 298"/>
                <a:gd name="T59" fmla="*/ 0 h 2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8"/>
                <a:gd name="T91" fmla="*/ 0 h 258"/>
                <a:gd name="T92" fmla="*/ 298 w 298"/>
                <a:gd name="T93" fmla="*/ 258 h 2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8" h="258">
                  <a:moveTo>
                    <a:pt x="95" y="0"/>
                  </a:moveTo>
                  <a:lnTo>
                    <a:pt x="0" y="101"/>
                  </a:lnTo>
                  <a:lnTo>
                    <a:pt x="16" y="105"/>
                  </a:lnTo>
                  <a:lnTo>
                    <a:pt x="42" y="121"/>
                  </a:lnTo>
                  <a:lnTo>
                    <a:pt x="74" y="138"/>
                  </a:lnTo>
                  <a:lnTo>
                    <a:pt x="104" y="160"/>
                  </a:lnTo>
                  <a:lnTo>
                    <a:pt x="134" y="185"/>
                  </a:lnTo>
                  <a:lnTo>
                    <a:pt x="160" y="208"/>
                  </a:lnTo>
                  <a:lnTo>
                    <a:pt x="180" y="235"/>
                  </a:lnTo>
                  <a:lnTo>
                    <a:pt x="190" y="258"/>
                  </a:lnTo>
                  <a:lnTo>
                    <a:pt x="197" y="234"/>
                  </a:lnTo>
                  <a:lnTo>
                    <a:pt x="202" y="195"/>
                  </a:lnTo>
                  <a:lnTo>
                    <a:pt x="199" y="157"/>
                  </a:lnTo>
                  <a:lnTo>
                    <a:pt x="190" y="135"/>
                  </a:lnTo>
                  <a:lnTo>
                    <a:pt x="203" y="135"/>
                  </a:lnTo>
                  <a:lnTo>
                    <a:pt x="219" y="135"/>
                  </a:lnTo>
                  <a:lnTo>
                    <a:pt x="235" y="135"/>
                  </a:lnTo>
                  <a:lnTo>
                    <a:pt x="249" y="138"/>
                  </a:lnTo>
                  <a:lnTo>
                    <a:pt x="263" y="140"/>
                  </a:lnTo>
                  <a:lnTo>
                    <a:pt x="281" y="144"/>
                  </a:lnTo>
                  <a:lnTo>
                    <a:pt x="291" y="151"/>
                  </a:lnTo>
                  <a:lnTo>
                    <a:pt x="298" y="161"/>
                  </a:lnTo>
                  <a:lnTo>
                    <a:pt x="291" y="144"/>
                  </a:lnTo>
                  <a:lnTo>
                    <a:pt x="276" y="123"/>
                  </a:lnTo>
                  <a:lnTo>
                    <a:pt x="253" y="92"/>
                  </a:lnTo>
                  <a:lnTo>
                    <a:pt x="227" y="63"/>
                  </a:lnTo>
                  <a:lnTo>
                    <a:pt x="197" y="39"/>
                  </a:lnTo>
                  <a:lnTo>
                    <a:pt x="164" y="16"/>
                  </a:lnTo>
                  <a:lnTo>
                    <a:pt x="130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3F3F3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5954" y="3514"/>
              <a:ext cx="298" cy="258"/>
            </a:xfrm>
            <a:custGeom>
              <a:avLst/>
              <a:gdLst>
                <a:gd name="T0" fmla="*/ 95 w 298"/>
                <a:gd name="T1" fmla="*/ 0 h 258"/>
                <a:gd name="T2" fmla="*/ 0 w 298"/>
                <a:gd name="T3" fmla="*/ 101 h 258"/>
                <a:gd name="T4" fmla="*/ 0 w 298"/>
                <a:gd name="T5" fmla="*/ 101 h 258"/>
                <a:gd name="T6" fmla="*/ 16 w 298"/>
                <a:gd name="T7" fmla="*/ 105 h 258"/>
                <a:gd name="T8" fmla="*/ 42 w 298"/>
                <a:gd name="T9" fmla="*/ 121 h 258"/>
                <a:gd name="T10" fmla="*/ 74 w 298"/>
                <a:gd name="T11" fmla="*/ 138 h 258"/>
                <a:gd name="T12" fmla="*/ 104 w 298"/>
                <a:gd name="T13" fmla="*/ 160 h 258"/>
                <a:gd name="T14" fmla="*/ 134 w 298"/>
                <a:gd name="T15" fmla="*/ 185 h 258"/>
                <a:gd name="T16" fmla="*/ 160 w 298"/>
                <a:gd name="T17" fmla="*/ 208 h 258"/>
                <a:gd name="T18" fmla="*/ 180 w 298"/>
                <a:gd name="T19" fmla="*/ 235 h 258"/>
                <a:gd name="T20" fmla="*/ 190 w 298"/>
                <a:gd name="T21" fmla="*/ 258 h 258"/>
                <a:gd name="T22" fmla="*/ 190 w 298"/>
                <a:gd name="T23" fmla="*/ 258 h 258"/>
                <a:gd name="T24" fmla="*/ 197 w 298"/>
                <a:gd name="T25" fmla="*/ 234 h 258"/>
                <a:gd name="T26" fmla="*/ 202 w 298"/>
                <a:gd name="T27" fmla="*/ 195 h 258"/>
                <a:gd name="T28" fmla="*/ 199 w 298"/>
                <a:gd name="T29" fmla="*/ 157 h 258"/>
                <a:gd name="T30" fmla="*/ 190 w 298"/>
                <a:gd name="T31" fmla="*/ 135 h 258"/>
                <a:gd name="T32" fmla="*/ 190 w 298"/>
                <a:gd name="T33" fmla="*/ 135 h 258"/>
                <a:gd name="T34" fmla="*/ 203 w 298"/>
                <a:gd name="T35" fmla="*/ 135 h 258"/>
                <a:gd name="T36" fmla="*/ 219 w 298"/>
                <a:gd name="T37" fmla="*/ 135 h 258"/>
                <a:gd name="T38" fmla="*/ 235 w 298"/>
                <a:gd name="T39" fmla="*/ 135 h 258"/>
                <a:gd name="T40" fmla="*/ 249 w 298"/>
                <a:gd name="T41" fmla="*/ 138 h 258"/>
                <a:gd name="T42" fmla="*/ 263 w 298"/>
                <a:gd name="T43" fmla="*/ 140 h 258"/>
                <a:gd name="T44" fmla="*/ 281 w 298"/>
                <a:gd name="T45" fmla="*/ 144 h 258"/>
                <a:gd name="T46" fmla="*/ 291 w 298"/>
                <a:gd name="T47" fmla="*/ 151 h 258"/>
                <a:gd name="T48" fmla="*/ 298 w 298"/>
                <a:gd name="T49" fmla="*/ 161 h 258"/>
                <a:gd name="T50" fmla="*/ 298 w 298"/>
                <a:gd name="T51" fmla="*/ 161 h 258"/>
                <a:gd name="T52" fmla="*/ 291 w 298"/>
                <a:gd name="T53" fmla="*/ 144 h 258"/>
                <a:gd name="T54" fmla="*/ 276 w 298"/>
                <a:gd name="T55" fmla="*/ 123 h 258"/>
                <a:gd name="T56" fmla="*/ 253 w 298"/>
                <a:gd name="T57" fmla="*/ 92 h 258"/>
                <a:gd name="T58" fmla="*/ 227 w 298"/>
                <a:gd name="T59" fmla="*/ 63 h 258"/>
                <a:gd name="T60" fmla="*/ 197 w 298"/>
                <a:gd name="T61" fmla="*/ 39 h 258"/>
                <a:gd name="T62" fmla="*/ 164 w 298"/>
                <a:gd name="T63" fmla="*/ 16 h 258"/>
                <a:gd name="T64" fmla="*/ 130 w 298"/>
                <a:gd name="T65" fmla="*/ 3 h 258"/>
                <a:gd name="T66" fmla="*/ 95 w 298"/>
                <a:gd name="T67" fmla="*/ 0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258"/>
                <a:gd name="T104" fmla="*/ 298 w 298"/>
                <a:gd name="T105" fmla="*/ 258 h 2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258">
                  <a:moveTo>
                    <a:pt x="95" y="0"/>
                  </a:moveTo>
                  <a:lnTo>
                    <a:pt x="0" y="101"/>
                  </a:lnTo>
                  <a:lnTo>
                    <a:pt x="16" y="105"/>
                  </a:lnTo>
                  <a:lnTo>
                    <a:pt x="42" y="121"/>
                  </a:lnTo>
                  <a:lnTo>
                    <a:pt x="74" y="138"/>
                  </a:lnTo>
                  <a:lnTo>
                    <a:pt x="104" y="160"/>
                  </a:lnTo>
                  <a:lnTo>
                    <a:pt x="134" y="185"/>
                  </a:lnTo>
                  <a:lnTo>
                    <a:pt x="160" y="208"/>
                  </a:lnTo>
                  <a:lnTo>
                    <a:pt x="180" y="235"/>
                  </a:lnTo>
                  <a:lnTo>
                    <a:pt x="190" y="258"/>
                  </a:lnTo>
                  <a:lnTo>
                    <a:pt x="197" y="234"/>
                  </a:lnTo>
                  <a:lnTo>
                    <a:pt x="202" y="195"/>
                  </a:lnTo>
                  <a:lnTo>
                    <a:pt x="199" y="157"/>
                  </a:lnTo>
                  <a:lnTo>
                    <a:pt x="190" y="135"/>
                  </a:lnTo>
                  <a:lnTo>
                    <a:pt x="203" y="135"/>
                  </a:lnTo>
                  <a:lnTo>
                    <a:pt x="219" y="135"/>
                  </a:lnTo>
                  <a:lnTo>
                    <a:pt x="235" y="135"/>
                  </a:lnTo>
                  <a:lnTo>
                    <a:pt x="249" y="138"/>
                  </a:lnTo>
                  <a:lnTo>
                    <a:pt x="263" y="140"/>
                  </a:lnTo>
                  <a:lnTo>
                    <a:pt x="281" y="144"/>
                  </a:lnTo>
                  <a:lnTo>
                    <a:pt x="291" y="151"/>
                  </a:lnTo>
                  <a:lnTo>
                    <a:pt x="298" y="161"/>
                  </a:lnTo>
                  <a:lnTo>
                    <a:pt x="291" y="144"/>
                  </a:lnTo>
                  <a:lnTo>
                    <a:pt x="276" y="123"/>
                  </a:lnTo>
                  <a:lnTo>
                    <a:pt x="253" y="92"/>
                  </a:lnTo>
                  <a:lnTo>
                    <a:pt x="227" y="63"/>
                  </a:lnTo>
                  <a:lnTo>
                    <a:pt x="197" y="39"/>
                  </a:lnTo>
                  <a:lnTo>
                    <a:pt x="164" y="16"/>
                  </a:lnTo>
                  <a:lnTo>
                    <a:pt x="130" y="3"/>
                  </a:lnTo>
                  <a:lnTo>
                    <a:pt x="95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5006" y="3406"/>
              <a:ext cx="309" cy="320"/>
            </a:xfrm>
            <a:custGeom>
              <a:avLst/>
              <a:gdLst>
                <a:gd name="T0" fmla="*/ 309 w 309"/>
                <a:gd name="T1" fmla="*/ 320 h 320"/>
                <a:gd name="T2" fmla="*/ 261 w 309"/>
                <a:gd name="T3" fmla="*/ 298 h 320"/>
                <a:gd name="T4" fmla="*/ 225 w 309"/>
                <a:gd name="T5" fmla="*/ 274 h 320"/>
                <a:gd name="T6" fmla="*/ 201 w 309"/>
                <a:gd name="T7" fmla="*/ 248 h 320"/>
                <a:gd name="T8" fmla="*/ 182 w 309"/>
                <a:gd name="T9" fmla="*/ 220 h 320"/>
                <a:gd name="T10" fmla="*/ 169 w 309"/>
                <a:gd name="T11" fmla="*/ 193 h 320"/>
                <a:gd name="T12" fmla="*/ 159 w 309"/>
                <a:gd name="T13" fmla="*/ 167 h 320"/>
                <a:gd name="T14" fmla="*/ 150 w 309"/>
                <a:gd name="T15" fmla="*/ 141 h 320"/>
                <a:gd name="T16" fmla="*/ 139 w 309"/>
                <a:gd name="T17" fmla="*/ 115 h 320"/>
                <a:gd name="T18" fmla="*/ 127 w 309"/>
                <a:gd name="T19" fmla="*/ 82 h 320"/>
                <a:gd name="T20" fmla="*/ 132 w 309"/>
                <a:gd name="T21" fmla="*/ 62 h 320"/>
                <a:gd name="T22" fmla="*/ 146 w 309"/>
                <a:gd name="T23" fmla="*/ 56 h 320"/>
                <a:gd name="T24" fmla="*/ 165 w 309"/>
                <a:gd name="T25" fmla="*/ 62 h 320"/>
                <a:gd name="T26" fmla="*/ 37 w 309"/>
                <a:gd name="T27" fmla="*/ 8 h 320"/>
                <a:gd name="T28" fmla="*/ 17 w 309"/>
                <a:gd name="T29" fmla="*/ 0 h 320"/>
                <a:gd name="T30" fmla="*/ 4 w 309"/>
                <a:gd name="T31" fmla="*/ 8 h 320"/>
                <a:gd name="T32" fmla="*/ 0 w 309"/>
                <a:gd name="T33" fmla="*/ 29 h 320"/>
                <a:gd name="T34" fmla="*/ 11 w 309"/>
                <a:gd name="T35" fmla="*/ 62 h 320"/>
                <a:gd name="T36" fmla="*/ 21 w 309"/>
                <a:gd name="T37" fmla="*/ 88 h 320"/>
                <a:gd name="T38" fmla="*/ 30 w 309"/>
                <a:gd name="T39" fmla="*/ 112 h 320"/>
                <a:gd name="T40" fmla="*/ 41 w 309"/>
                <a:gd name="T41" fmla="*/ 141 h 320"/>
                <a:gd name="T42" fmla="*/ 54 w 309"/>
                <a:gd name="T43" fmla="*/ 167 h 320"/>
                <a:gd name="T44" fmla="*/ 71 w 309"/>
                <a:gd name="T45" fmla="*/ 196 h 320"/>
                <a:gd name="T46" fmla="*/ 97 w 309"/>
                <a:gd name="T47" fmla="*/ 220 h 320"/>
                <a:gd name="T48" fmla="*/ 132 w 309"/>
                <a:gd name="T49" fmla="*/ 248 h 320"/>
                <a:gd name="T50" fmla="*/ 178 w 309"/>
                <a:gd name="T51" fmla="*/ 269 h 320"/>
                <a:gd name="T52" fmla="*/ 309 w 309"/>
                <a:gd name="T53" fmla="*/ 320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09"/>
                <a:gd name="T82" fmla="*/ 0 h 320"/>
                <a:gd name="T83" fmla="*/ 309 w 309"/>
                <a:gd name="T84" fmla="*/ 320 h 3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09" h="320">
                  <a:moveTo>
                    <a:pt x="309" y="320"/>
                  </a:moveTo>
                  <a:lnTo>
                    <a:pt x="261" y="298"/>
                  </a:lnTo>
                  <a:lnTo>
                    <a:pt x="225" y="274"/>
                  </a:lnTo>
                  <a:lnTo>
                    <a:pt x="201" y="248"/>
                  </a:lnTo>
                  <a:lnTo>
                    <a:pt x="182" y="220"/>
                  </a:lnTo>
                  <a:lnTo>
                    <a:pt x="169" y="193"/>
                  </a:lnTo>
                  <a:lnTo>
                    <a:pt x="159" y="167"/>
                  </a:lnTo>
                  <a:lnTo>
                    <a:pt x="150" y="141"/>
                  </a:lnTo>
                  <a:lnTo>
                    <a:pt x="139" y="115"/>
                  </a:lnTo>
                  <a:lnTo>
                    <a:pt x="127" y="82"/>
                  </a:lnTo>
                  <a:lnTo>
                    <a:pt x="132" y="62"/>
                  </a:lnTo>
                  <a:lnTo>
                    <a:pt x="146" y="56"/>
                  </a:lnTo>
                  <a:lnTo>
                    <a:pt x="165" y="62"/>
                  </a:lnTo>
                  <a:lnTo>
                    <a:pt x="37" y="8"/>
                  </a:lnTo>
                  <a:lnTo>
                    <a:pt x="17" y="0"/>
                  </a:lnTo>
                  <a:lnTo>
                    <a:pt x="4" y="8"/>
                  </a:lnTo>
                  <a:lnTo>
                    <a:pt x="0" y="29"/>
                  </a:lnTo>
                  <a:lnTo>
                    <a:pt x="11" y="62"/>
                  </a:lnTo>
                  <a:lnTo>
                    <a:pt x="21" y="88"/>
                  </a:lnTo>
                  <a:lnTo>
                    <a:pt x="30" y="112"/>
                  </a:lnTo>
                  <a:lnTo>
                    <a:pt x="41" y="141"/>
                  </a:lnTo>
                  <a:lnTo>
                    <a:pt x="54" y="167"/>
                  </a:lnTo>
                  <a:lnTo>
                    <a:pt x="71" y="196"/>
                  </a:lnTo>
                  <a:lnTo>
                    <a:pt x="97" y="220"/>
                  </a:lnTo>
                  <a:lnTo>
                    <a:pt x="132" y="248"/>
                  </a:lnTo>
                  <a:lnTo>
                    <a:pt x="178" y="269"/>
                  </a:lnTo>
                  <a:lnTo>
                    <a:pt x="309" y="3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5006" y="3406"/>
              <a:ext cx="309" cy="320"/>
            </a:xfrm>
            <a:custGeom>
              <a:avLst/>
              <a:gdLst>
                <a:gd name="T0" fmla="*/ 309 w 309"/>
                <a:gd name="T1" fmla="*/ 320 h 320"/>
                <a:gd name="T2" fmla="*/ 309 w 309"/>
                <a:gd name="T3" fmla="*/ 320 h 320"/>
                <a:gd name="T4" fmla="*/ 261 w 309"/>
                <a:gd name="T5" fmla="*/ 298 h 320"/>
                <a:gd name="T6" fmla="*/ 225 w 309"/>
                <a:gd name="T7" fmla="*/ 274 h 320"/>
                <a:gd name="T8" fmla="*/ 201 w 309"/>
                <a:gd name="T9" fmla="*/ 248 h 320"/>
                <a:gd name="T10" fmla="*/ 182 w 309"/>
                <a:gd name="T11" fmla="*/ 220 h 320"/>
                <a:gd name="T12" fmla="*/ 169 w 309"/>
                <a:gd name="T13" fmla="*/ 193 h 320"/>
                <a:gd name="T14" fmla="*/ 159 w 309"/>
                <a:gd name="T15" fmla="*/ 167 h 320"/>
                <a:gd name="T16" fmla="*/ 150 w 309"/>
                <a:gd name="T17" fmla="*/ 141 h 320"/>
                <a:gd name="T18" fmla="*/ 139 w 309"/>
                <a:gd name="T19" fmla="*/ 115 h 320"/>
                <a:gd name="T20" fmla="*/ 139 w 309"/>
                <a:gd name="T21" fmla="*/ 115 h 320"/>
                <a:gd name="T22" fmla="*/ 127 w 309"/>
                <a:gd name="T23" fmla="*/ 82 h 320"/>
                <a:gd name="T24" fmla="*/ 132 w 309"/>
                <a:gd name="T25" fmla="*/ 62 h 320"/>
                <a:gd name="T26" fmla="*/ 146 w 309"/>
                <a:gd name="T27" fmla="*/ 56 h 320"/>
                <a:gd name="T28" fmla="*/ 165 w 309"/>
                <a:gd name="T29" fmla="*/ 62 h 320"/>
                <a:gd name="T30" fmla="*/ 37 w 309"/>
                <a:gd name="T31" fmla="*/ 8 h 320"/>
                <a:gd name="T32" fmla="*/ 37 w 309"/>
                <a:gd name="T33" fmla="*/ 8 h 320"/>
                <a:gd name="T34" fmla="*/ 17 w 309"/>
                <a:gd name="T35" fmla="*/ 0 h 320"/>
                <a:gd name="T36" fmla="*/ 4 w 309"/>
                <a:gd name="T37" fmla="*/ 8 h 320"/>
                <a:gd name="T38" fmla="*/ 0 w 309"/>
                <a:gd name="T39" fmla="*/ 29 h 320"/>
                <a:gd name="T40" fmla="*/ 11 w 309"/>
                <a:gd name="T41" fmla="*/ 62 h 320"/>
                <a:gd name="T42" fmla="*/ 11 w 309"/>
                <a:gd name="T43" fmla="*/ 62 h 320"/>
                <a:gd name="T44" fmla="*/ 21 w 309"/>
                <a:gd name="T45" fmla="*/ 88 h 320"/>
                <a:gd name="T46" fmla="*/ 30 w 309"/>
                <a:gd name="T47" fmla="*/ 112 h 320"/>
                <a:gd name="T48" fmla="*/ 41 w 309"/>
                <a:gd name="T49" fmla="*/ 141 h 320"/>
                <a:gd name="T50" fmla="*/ 54 w 309"/>
                <a:gd name="T51" fmla="*/ 167 h 320"/>
                <a:gd name="T52" fmla="*/ 71 w 309"/>
                <a:gd name="T53" fmla="*/ 196 h 320"/>
                <a:gd name="T54" fmla="*/ 97 w 309"/>
                <a:gd name="T55" fmla="*/ 220 h 320"/>
                <a:gd name="T56" fmla="*/ 132 w 309"/>
                <a:gd name="T57" fmla="*/ 248 h 320"/>
                <a:gd name="T58" fmla="*/ 178 w 309"/>
                <a:gd name="T59" fmla="*/ 269 h 320"/>
                <a:gd name="T60" fmla="*/ 309 w 309"/>
                <a:gd name="T61" fmla="*/ 320 h 3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9"/>
                <a:gd name="T94" fmla="*/ 0 h 320"/>
                <a:gd name="T95" fmla="*/ 309 w 309"/>
                <a:gd name="T96" fmla="*/ 320 h 3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9" h="320">
                  <a:moveTo>
                    <a:pt x="309" y="320"/>
                  </a:moveTo>
                  <a:lnTo>
                    <a:pt x="309" y="320"/>
                  </a:lnTo>
                  <a:lnTo>
                    <a:pt x="261" y="298"/>
                  </a:lnTo>
                  <a:lnTo>
                    <a:pt x="225" y="274"/>
                  </a:lnTo>
                  <a:lnTo>
                    <a:pt x="201" y="248"/>
                  </a:lnTo>
                  <a:lnTo>
                    <a:pt x="182" y="220"/>
                  </a:lnTo>
                  <a:lnTo>
                    <a:pt x="169" y="193"/>
                  </a:lnTo>
                  <a:lnTo>
                    <a:pt x="159" y="167"/>
                  </a:lnTo>
                  <a:lnTo>
                    <a:pt x="150" y="141"/>
                  </a:lnTo>
                  <a:lnTo>
                    <a:pt x="139" y="115"/>
                  </a:lnTo>
                  <a:lnTo>
                    <a:pt x="127" y="82"/>
                  </a:lnTo>
                  <a:lnTo>
                    <a:pt x="132" y="62"/>
                  </a:lnTo>
                  <a:lnTo>
                    <a:pt x="146" y="56"/>
                  </a:lnTo>
                  <a:lnTo>
                    <a:pt x="165" y="62"/>
                  </a:lnTo>
                  <a:lnTo>
                    <a:pt x="37" y="8"/>
                  </a:lnTo>
                  <a:lnTo>
                    <a:pt x="17" y="0"/>
                  </a:lnTo>
                  <a:lnTo>
                    <a:pt x="4" y="8"/>
                  </a:lnTo>
                  <a:lnTo>
                    <a:pt x="0" y="29"/>
                  </a:lnTo>
                  <a:lnTo>
                    <a:pt x="11" y="62"/>
                  </a:lnTo>
                  <a:lnTo>
                    <a:pt x="21" y="88"/>
                  </a:lnTo>
                  <a:lnTo>
                    <a:pt x="30" y="112"/>
                  </a:lnTo>
                  <a:lnTo>
                    <a:pt x="41" y="141"/>
                  </a:lnTo>
                  <a:lnTo>
                    <a:pt x="54" y="167"/>
                  </a:lnTo>
                  <a:lnTo>
                    <a:pt x="71" y="196"/>
                  </a:lnTo>
                  <a:lnTo>
                    <a:pt x="97" y="220"/>
                  </a:lnTo>
                  <a:lnTo>
                    <a:pt x="132" y="248"/>
                  </a:lnTo>
                  <a:lnTo>
                    <a:pt x="178" y="269"/>
                  </a:lnTo>
                  <a:lnTo>
                    <a:pt x="309" y="320"/>
                  </a:lnTo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5073" y="2795"/>
              <a:ext cx="1362" cy="710"/>
            </a:xfrm>
            <a:custGeom>
              <a:avLst/>
              <a:gdLst>
                <a:gd name="T0" fmla="*/ 43 w 1362"/>
                <a:gd name="T1" fmla="*/ 80 h 710"/>
                <a:gd name="T2" fmla="*/ 16 w 1362"/>
                <a:gd name="T3" fmla="*/ 113 h 710"/>
                <a:gd name="T4" fmla="*/ 12 w 1362"/>
                <a:gd name="T5" fmla="*/ 159 h 710"/>
                <a:gd name="T6" fmla="*/ 62 w 1362"/>
                <a:gd name="T7" fmla="*/ 329 h 710"/>
                <a:gd name="T8" fmla="*/ 125 w 1362"/>
                <a:gd name="T9" fmla="*/ 536 h 710"/>
                <a:gd name="T10" fmla="*/ 174 w 1362"/>
                <a:gd name="T11" fmla="*/ 690 h 710"/>
                <a:gd name="T12" fmla="*/ 194 w 1362"/>
                <a:gd name="T13" fmla="*/ 710 h 710"/>
                <a:gd name="T14" fmla="*/ 230 w 1362"/>
                <a:gd name="T15" fmla="*/ 707 h 710"/>
                <a:gd name="T16" fmla="*/ 285 w 1362"/>
                <a:gd name="T17" fmla="*/ 699 h 710"/>
                <a:gd name="T18" fmla="*/ 347 w 1362"/>
                <a:gd name="T19" fmla="*/ 690 h 710"/>
                <a:gd name="T20" fmla="*/ 410 w 1362"/>
                <a:gd name="T21" fmla="*/ 678 h 710"/>
                <a:gd name="T22" fmla="*/ 472 w 1362"/>
                <a:gd name="T23" fmla="*/ 664 h 710"/>
                <a:gd name="T24" fmla="*/ 526 w 1362"/>
                <a:gd name="T25" fmla="*/ 650 h 710"/>
                <a:gd name="T26" fmla="*/ 568 w 1362"/>
                <a:gd name="T27" fmla="*/ 632 h 710"/>
                <a:gd name="T28" fmla="*/ 605 w 1362"/>
                <a:gd name="T29" fmla="*/ 615 h 710"/>
                <a:gd name="T30" fmla="*/ 641 w 1362"/>
                <a:gd name="T31" fmla="*/ 606 h 710"/>
                <a:gd name="T32" fmla="*/ 669 w 1362"/>
                <a:gd name="T33" fmla="*/ 615 h 710"/>
                <a:gd name="T34" fmla="*/ 677 w 1362"/>
                <a:gd name="T35" fmla="*/ 635 h 710"/>
                <a:gd name="T36" fmla="*/ 697 w 1362"/>
                <a:gd name="T37" fmla="*/ 645 h 710"/>
                <a:gd name="T38" fmla="*/ 755 w 1362"/>
                <a:gd name="T39" fmla="*/ 640 h 710"/>
                <a:gd name="T40" fmla="*/ 818 w 1362"/>
                <a:gd name="T41" fmla="*/ 635 h 710"/>
                <a:gd name="T42" fmla="*/ 863 w 1362"/>
                <a:gd name="T43" fmla="*/ 632 h 710"/>
                <a:gd name="T44" fmla="*/ 873 w 1362"/>
                <a:gd name="T45" fmla="*/ 622 h 710"/>
                <a:gd name="T46" fmla="*/ 887 w 1362"/>
                <a:gd name="T47" fmla="*/ 603 h 710"/>
                <a:gd name="T48" fmla="*/ 910 w 1362"/>
                <a:gd name="T49" fmla="*/ 592 h 710"/>
                <a:gd name="T50" fmla="*/ 940 w 1362"/>
                <a:gd name="T51" fmla="*/ 593 h 710"/>
                <a:gd name="T52" fmla="*/ 972 w 1362"/>
                <a:gd name="T53" fmla="*/ 603 h 710"/>
                <a:gd name="T54" fmla="*/ 1012 w 1362"/>
                <a:gd name="T55" fmla="*/ 611 h 710"/>
                <a:gd name="T56" fmla="*/ 1070 w 1362"/>
                <a:gd name="T57" fmla="*/ 612 h 710"/>
                <a:gd name="T58" fmla="*/ 1134 w 1362"/>
                <a:gd name="T59" fmla="*/ 612 h 710"/>
                <a:gd name="T60" fmla="*/ 1202 w 1362"/>
                <a:gd name="T61" fmla="*/ 611 h 710"/>
                <a:gd name="T62" fmla="*/ 1265 w 1362"/>
                <a:gd name="T63" fmla="*/ 608 h 710"/>
                <a:gd name="T64" fmla="*/ 1317 w 1362"/>
                <a:gd name="T65" fmla="*/ 603 h 710"/>
                <a:gd name="T66" fmla="*/ 1353 w 1362"/>
                <a:gd name="T67" fmla="*/ 602 h 710"/>
                <a:gd name="T68" fmla="*/ 1357 w 1362"/>
                <a:gd name="T69" fmla="*/ 592 h 710"/>
                <a:gd name="T70" fmla="*/ 1334 w 1362"/>
                <a:gd name="T71" fmla="*/ 540 h 710"/>
                <a:gd name="T72" fmla="*/ 1313 w 1362"/>
                <a:gd name="T73" fmla="*/ 484 h 710"/>
                <a:gd name="T74" fmla="*/ 1248 w 1362"/>
                <a:gd name="T75" fmla="*/ 341 h 710"/>
                <a:gd name="T76" fmla="*/ 1172 w 1362"/>
                <a:gd name="T77" fmla="*/ 174 h 710"/>
                <a:gd name="T78" fmla="*/ 1117 w 1362"/>
                <a:gd name="T79" fmla="*/ 52 h 710"/>
                <a:gd name="T80" fmla="*/ 1083 w 1362"/>
                <a:gd name="T81" fmla="*/ 41 h 710"/>
                <a:gd name="T82" fmla="*/ 1019 w 1362"/>
                <a:gd name="T83" fmla="*/ 44 h 710"/>
                <a:gd name="T84" fmla="*/ 946 w 1362"/>
                <a:gd name="T85" fmla="*/ 35 h 710"/>
                <a:gd name="T86" fmla="*/ 864 w 1362"/>
                <a:gd name="T87" fmla="*/ 19 h 710"/>
                <a:gd name="T88" fmla="*/ 785 w 1362"/>
                <a:gd name="T89" fmla="*/ 6 h 710"/>
                <a:gd name="T90" fmla="*/ 713 w 1362"/>
                <a:gd name="T91" fmla="*/ 0 h 710"/>
                <a:gd name="T92" fmla="*/ 654 w 1362"/>
                <a:gd name="T93" fmla="*/ 5 h 710"/>
                <a:gd name="T94" fmla="*/ 611 w 1362"/>
                <a:gd name="T95" fmla="*/ 24 h 710"/>
                <a:gd name="T96" fmla="*/ 565 w 1362"/>
                <a:gd name="T97" fmla="*/ 26 h 710"/>
                <a:gd name="T98" fmla="*/ 498 w 1362"/>
                <a:gd name="T99" fmla="*/ 11 h 710"/>
                <a:gd name="T100" fmla="*/ 433 w 1362"/>
                <a:gd name="T101" fmla="*/ 13 h 710"/>
                <a:gd name="T102" fmla="*/ 371 w 1362"/>
                <a:gd name="T103" fmla="*/ 26 h 710"/>
                <a:gd name="T104" fmla="*/ 309 w 1362"/>
                <a:gd name="T105" fmla="*/ 45 h 710"/>
                <a:gd name="T106" fmla="*/ 246 w 1362"/>
                <a:gd name="T107" fmla="*/ 65 h 710"/>
                <a:gd name="T108" fmla="*/ 175 w 1362"/>
                <a:gd name="T109" fmla="*/ 74 h 710"/>
                <a:gd name="T110" fmla="*/ 101 w 1362"/>
                <a:gd name="T111" fmla="*/ 68 h 7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62"/>
                <a:gd name="T169" fmla="*/ 0 h 710"/>
                <a:gd name="T170" fmla="*/ 1362 w 1362"/>
                <a:gd name="T171" fmla="*/ 710 h 7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62" h="710">
                  <a:moveTo>
                    <a:pt x="59" y="54"/>
                  </a:moveTo>
                  <a:lnTo>
                    <a:pt x="43" y="80"/>
                  </a:lnTo>
                  <a:lnTo>
                    <a:pt x="30" y="99"/>
                  </a:lnTo>
                  <a:lnTo>
                    <a:pt x="16" y="113"/>
                  </a:lnTo>
                  <a:lnTo>
                    <a:pt x="0" y="123"/>
                  </a:lnTo>
                  <a:lnTo>
                    <a:pt x="12" y="159"/>
                  </a:lnTo>
                  <a:lnTo>
                    <a:pt x="35" y="233"/>
                  </a:lnTo>
                  <a:lnTo>
                    <a:pt x="62" y="329"/>
                  </a:lnTo>
                  <a:lnTo>
                    <a:pt x="96" y="435"/>
                  </a:lnTo>
                  <a:lnTo>
                    <a:pt x="125" y="536"/>
                  </a:lnTo>
                  <a:lnTo>
                    <a:pt x="154" y="627"/>
                  </a:lnTo>
                  <a:lnTo>
                    <a:pt x="174" y="690"/>
                  </a:lnTo>
                  <a:lnTo>
                    <a:pt x="180" y="710"/>
                  </a:lnTo>
                  <a:lnTo>
                    <a:pt x="194" y="710"/>
                  </a:lnTo>
                  <a:lnTo>
                    <a:pt x="211" y="709"/>
                  </a:lnTo>
                  <a:lnTo>
                    <a:pt x="230" y="707"/>
                  </a:lnTo>
                  <a:lnTo>
                    <a:pt x="257" y="704"/>
                  </a:lnTo>
                  <a:lnTo>
                    <a:pt x="285" y="699"/>
                  </a:lnTo>
                  <a:lnTo>
                    <a:pt x="313" y="696"/>
                  </a:lnTo>
                  <a:lnTo>
                    <a:pt x="347" y="690"/>
                  </a:lnTo>
                  <a:lnTo>
                    <a:pt x="378" y="686"/>
                  </a:lnTo>
                  <a:lnTo>
                    <a:pt x="410" y="678"/>
                  </a:lnTo>
                  <a:lnTo>
                    <a:pt x="441" y="671"/>
                  </a:lnTo>
                  <a:lnTo>
                    <a:pt x="472" y="664"/>
                  </a:lnTo>
                  <a:lnTo>
                    <a:pt x="500" y="658"/>
                  </a:lnTo>
                  <a:lnTo>
                    <a:pt x="526" y="650"/>
                  </a:lnTo>
                  <a:lnTo>
                    <a:pt x="549" y="641"/>
                  </a:lnTo>
                  <a:lnTo>
                    <a:pt x="568" y="632"/>
                  </a:lnTo>
                  <a:lnTo>
                    <a:pt x="582" y="627"/>
                  </a:lnTo>
                  <a:lnTo>
                    <a:pt x="605" y="615"/>
                  </a:lnTo>
                  <a:lnTo>
                    <a:pt x="627" y="608"/>
                  </a:lnTo>
                  <a:lnTo>
                    <a:pt x="641" y="606"/>
                  </a:lnTo>
                  <a:lnTo>
                    <a:pt x="656" y="608"/>
                  </a:lnTo>
                  <a:lnTo>
                    <a:pt x="669" y="615"/>
                  </a:lnTo>
                  <a:lnTo>
                    <a:pt x="673" y="624"/>
                  </a:lnTo>
                  <a:lnTo>
                    <a:pt x="677" y="635"/>
                  </a:lnTo>
                  <a:lnTo>
                    <a:pt x="680" y="648"/>
                  </a:lnTo>
                  <a:lnTo>
                    <a:pt x="697" y="645"/>
                  </a:lnTo>
                  <a:lnTo>
                    <a:pt x="723" y="641"/>
                  </a:lnTo>
                  <a:lnTo>
                    <a:pt x="755" y="640"/>
                  </a:lnTo>
                  <a:lnTo>
                    <a:pt x="786" y="635"/>
                  </a:lnTo>
                  <a:lnTo>
                    <a:pt x="818" y="635"/>
                  </a:lnTo>
                  <a:lnTo>
                    <a:pt x="845" y="635"/>
                  </a:lnTo>
                  <a:lnTo>
                    <a:pt x="863" y="632"/>
                  </a:lnTo>
                  <a:lnTo>
                    <a:pt x="868" y="632"/>
                  </a:lnTo>
                  <a:lnTo>
                    <a:pt x="873" y="622"/>
                  </a:lnTo>
                  <a:lnTo>
                    <a:pt x="878" y="612"/>
                  </a:lnTo>
                  <a:lnTo>
                    <a:pt x="887" y="603"/>
                  </a:lnTo>
                  <a:lnTo>
                    <a:pt x="897" y="595"/>
                  </a:lnTo>
                  <a:lnTo>
                    <a:pt x="910" y="592"/>
                  </a:lnTo>
                  <a:lnTo>
                    <a:pt x="923" y="592"/>
                  </a:lnTo>
                  <a:lnTo>
                    <a:pt x="940" y="593"/>
                  </a:lnTo>
                  <a:lnTo>
                    <a:pt x="958" y="599"/>
                  </a:lnTo>
                  <a:lnTo>
                    <a:pt x="972" y="603"/>
                  </a:lnTo>
                  <a:lnTo>
                    <a:pt x="989" y="608"/>
                  </a:lnTo>
                  <a:lnTo>
                    <a:pt x="1012" y="611"/>
                  </a:lnTo>
                  <a:lnTo>
                    <a:pt x="1039" y="611"/>
                  </a:lnTo>
                  <a:lnTo>
                    <a:pt x="1070" y="612"/>
                  </a:lnTo>
                  <a:lnTo>
                    <a:pt x="1100" y="612"/>
                  </a:lnTo>
                  <a:lnTo>
                    <a:pt x="1134" y="612"/>
                  </a:lnTo>
                  <a:lnTo>
                    <a:pt x="1167" y="612"/>
                  </a:lnTo>
                  <a:lnTo>
                    <a:pt x="1202" y="611"/>
                  </a:lnTo>
                  <a:lnTo>
                    <a:pt x="1234" y="608"/>
                  </a:lnTo>
                  <a:lnTo>
                    <a:pt x="1265" y="608"/>
                  </a:lnTo>
                  <a:lnTo>
                    <a:pt x="1293" y="606"/>
                  </a:lnTo>
                  <a:lnTo>
                    <a:pt x="1317" y="603"/>
                  </a:lnTo>
                  <a:lnTo>
                    <a:pt x="1339" y="602"/>
                  </a:lnTo>
                  <a:lnTo>
                    <a:pt x="1353" y="602"/>
                  </a:lnTo>
                  <a:lnTo>
                    <a:pt x="1362" y="599"/>
                  </a:lnTo>
                  <a:lnTo>
                    <a:pt x="1357" y="592"/>
                  </a:lnTo>
                  <a:lnTo>
                    <a:pt x="1347" y="569"/>
                  </a:lnTo>
                  <a:lnTo>
                    <a:pt x="1334" y="540"/>
                  </a:lnTo>
                  <a:lnTo>
                    <a:pt x="1330" y="521"/>
                  </a:lnTo>
                  <a:lnTo>
                    <a:pt x="1313" y="484"/>
                  </a:lnTo>
                  <a:lnTo>
                    <a:pt x="1284" y="420"/>
                  </a:lnTo>
                  <a:lnTo>
                    <a:pt x="1248" y="341"/>
                  </a:lnTo>
                  <a:lnTo>
                    <a:pt x="1211" y="256"/>
                  </a:lnTo>
                  <a:lnTo>
                    <a:pt x="1172" y="174"/>
                  </a:lnTo>
                  <a:lnTo>
                    <a:pt x="1139" y="103"/>
                  </a:lnTo>
                  <a:lnTo>
                    <a:pt x="1117" y="52"/>
                  </a:lnTo>
                  <a:lnTo>
                    <a:pt x="1108" y="35"/>
                  </a:lnTo>
                  <a:lnTo>
                    <a:pt x="1083" y="41"/>
                  </a:lnTo>
                  <a:lnTo>
                    <a:pt x="1052" y="44"/>
                  </a:lnTo>
                  <a:lnTo>
                    <a:pt x="1019" y="44"/>
                  </a:lnTo>
                  <a:lnTo>
                    <a:pt x="982" y="39"/>
                  </a:lnTo>
                  <a:lnTo>
                    <a:pt x="946" y="35"/>
                  </a:lnTo>
                  <a:lnTo>
                    <a:pt x="904" y="28"/>
                  </a:lnTo>
                  <a:lnTo>
                    <a:pt x="864" y="19"/>
                  </a:lnTo>
                  <a:lnTo>
                    <a:pt x="827" y="13"/>
                  </a:lnTo>
                  <a:lnTo>
                    <a:pt x="785" y="6"/>
                  </a:lnTo>
                  <a:lnTo>
                    <a:pt x="748" y="2"/>
                  </a:lnTo>
                  <a:lnTo>
                    <a:pt x="713" y="0"/>
                  </a:lnTo>
                  <a:lnTo>
                    <a:pt x="680" y="0"/>
                  </a:lnTo>
                  <a:lnTo>
                    <a:pt x="654" y="5"/>
                  </a:lnTo>
                  <a:lnTo>
                    <a:pt x="631" y="11"/>
                  </a:lnTo>
                  <a:lnTo>
                    <a:pt x="611" y="24"/>
                  </a:lnTo>
                  <a:lnTo>
                    <a:pt x="601" y="41"/>
                  </a:lnTo>
                  <a:lnTo>
                    <a:pt x="565" y="26"/>
                  </a:lnTo>
                  <a:lnTo>
                    <a:pt x="531" y="15"/>
                  </a:lnTo>
                  <a:lnTo>
                    <a:pt x="498" y="11"/>
                  </a:lnTo>
                  <a:lnTo>
                    <a:pt x="464" y="9"/>
                  </a:lnTo>
                  <a:lnTo>
                    <a:pt x="433" y="13"/>
                  </a:lnTo>
                  <a:lnTo>
                    <a:pt x="401" y="19"/>
                  </a:lnTo>
                  <a:lnTo>
                    <a:pt x="371" y="26"/>
                  </a:lnTo>
                  <a:lnTo>
                    <a:pt x="342" y="35"/>
                  </a:lnTo>
                  <a:lnTo>
                    <a:pt x="309" y="45"/>
                  </a:lnTo>
                  <a:lnTo>
                    <a:pt x="278" y="54"/>
                  </a:lnTo>
                  <a:lnTo>
                    <a:pt x="246" y="65"/>
                  </a:lnTo>
                  <a:lnTo>
                    <a:pt x="211" y="70"/>
                  </a:lnTo>
                  <a:lnTo>
                    <a:pt x="175" y="74"/>
                  </a:lnTo>
                  <a:lnTo>
                    <a:pt x="140" y="71"/>
                  </a:lnTo>
                  <a:lnTo>
                    <a:pt x="101" y="68"/>
                  </a:lnTo>
                  <a:lnTo>
                    <a:pt x="59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5132" y="2849"/>
              <a:ext cx="1271" cy="564"/>
            </a:xfrm>
            <a:custGeom>
              <a:avLst/>
              <a:gdLst>
                <a:gd name="T0" fmla="*/ 1271 w 1271"/>
                <a:gd name="T1" fmla="*/ 467 h 564"/>
                <a:gd name="T2" fmla="*/ 1271 w 1271"/>
                <a:gd name="T3" fmla="*/ 467 h 564"/>
                <a:gd name="T4" fmla="*/ 1242 w 1271"/>
                <a:gd name="T5" fmla="*/ 480 h 564"/>
                <a:gd name="T6" fmla="*/ 1208 w 1271"/>
                <a:gd name="T7" fmla="*/ 489 h 564"/>
                <a:gd name="T8" fmla="*/ 1172 w 1271"/>
                <a:gd name="T9" fmla="*/ 490 h 564"/>
                <a:gd name="T10" fmla="*/ 1131 w 1271"/>
                <a:gd name="T11" fmla="*/ 489 h 564"/>
                <a:gd name="T12" fmla="*/ 1090 w 1271"/>
                <a:gd name="T13" fmla="*/ 485 h 564"/>
                <a:gd name="T14" fmla="*/ 1048 w 1271"/>
                <a:gd name="T15" fmla="*/ 477 h 564"/>
                <a:gd name="T16" fmla="*/ 1002 w 1271"/>
                <a:gd name="T17" fmla="*/ 469 h 564"/>
                <a:gd name="T18" fmla="*/ 960 w 1271"/>
                <a:gd name="T19" fmla="*/ 463 h 564"/>
                <a:gd name="T20" fmla="*/ 917 w 1271"/>
                <a:gd name="T21" fmla="*/ 456 h 564"/>
                <a:gd name="T22" fmla="*/ 876 w 1271"/>
                <a:gd name="T23" fmla="*/ 451 h 564"/>
                <a:gd name="T24" fmla="*/ 838 w 1271"/>
                <a:gd name="T25" fmla="*/ 451 h 564"/>
                <a:gd name="T26" fmla="*/ 804 w 1271"/>
                <a:gd name="T27" fmla="*/ 454 h 564"/>
                <a:gd name="T28" fmla="*/ 775 w 1271"/>
                <a:gd name="T29" fmla="*/ 463 h 564"/>
                <a:gd name="T30" fmla="*/ 749 w 1271"/>
                <a:gd name="T31" fmla="*/ 477 h 564"/>
                <a:gd name="T32" fmla="*/ 732 w 1271"/>
                <a:gd name="T33" fmla="*/ 502 h 564"/>
                <a:gd name="T34" fmla="*/ 719 w 1271"/>
                <a:gd name="T35" fmla="*/ 532 h 564"/>
                <a:gd name="T36" fmla="*/ 719 w 1271"/>
                <a:gd name="T37" fmla="*/ 532 h 564"/>
                <a:gd name="T38" fmla="*/ 702 w 1271"/>
                <a:gd name="T39" fmla="*/ 505 h 564"/>
                <a:gd name="T40" fmla="*/ 680 w 1271"/>
                <a:gd name="T41" fmla="*/ 485 h 564"/>
                <a:gd name="T42" fmla="*/ 656 w 1271"/>
                <a:gd name="T43" fmla="*/ 474 h 564"/>
                <a:gd name="T44" fmla="*/ 628 w 1271"/>
                <a:gd name="T45" fmla="*/ 467 h 564"/>
                <a:gd name="T46" fmla="*/ 595 w 1271"/>
                <a:gd name="T47" fmla="*/ 467 h 564"/>
                <a:gd name="T48" fmla="*/ 562 w 1271"/>
                <a:gd name="T49" fmla="*/ 474 h 564"/>
                <a:gd name="T50" fmla="*/ 528 w 1271"/>
                <a:gd name="T51" fmla="*/ 482 h 564"/>
                <a:gd name="T52" fmla="*/ 490 w 1271"/>
                <a:gd name="T53" fmla="*/ 495 h 564"/>
                <a:gd name="T54" fmla="*/ 451 w 1271"/>
                <a:gd name="T55" fmla="*/ 509 h 564"/>
                <a:gd name="T56" fmla="*/ 413 w 1271"/>
                <a:gd name="T57" fmla="*/ 522 h 564"/>
                <a:gd name="T58" fmla="*/ 374 w 1271"/>
                <a:gd name="T59" fmla="*/ 535 h 564"/>
                <a:gd name="T60" fmla="*/ 336 w 1271"/>
                <a:gd name="T61" fmla="*/ 545 h 564"/>
                <a:gd name="T62" fmla="*/ 298 w 1271"/>
                <a:gd name="T63" fmla="*/ 554 h 564"/>
                <a:gd name="T64" fmla="*/ 262 w 1271"/>
                <a:gd name="T65" fmla="*/ 561 h 564"/>
                <a:gd name="T66" fmla="*/ 226 w 1271"/>
                <a:gd name="T67" fmla="*/ 564 h 564"/>
                <a:gd name="T68" fmla="*/ 191 w 1271"/>
                <a:gd name="T69" fmla="*/ 558 h 564"/>
                <a:gd name="T70" fmla="*/ 191 w 1271"/>
                <a:gd name="T71" fmla="*/ 558 h 564"/>
                <a:gd name="T72" fmla="*/ 174 w 1271"/>
                <a:gd name="T73" fmla="*/ 511 h 564"/>
                <a:gd name="T74" fmla="*/ 148 w 1271"/>
                <a:gd name="T75" fmla="*/ 437 h 564"/>
                <a:gd name="T76" fmla="*/ 116 w 1271"/>
                <a:gd name="T77" fmla="*/ 346 h 564"/>
                <a:gd name="T78" fmla="*/ 83 w 1271"/>
                <a:gd name="T79" fmla="*/ 249 h 564"/>
                <a:gd name="T80" fmla="*/ 52 w 1271"/>
                <a:gd name="T81" fmla="*/ 156 h 564"/>
                <a:gd name="T82" fmla="*/ 26 w 1271"/>
                <a:gd name="T83" fmla="*/ 78 h 564"/>
                <a:gd name="T84" fmla="*/ 6 w 1271"/>
                <a:gd name="T85" fmla="*/ 23 h 564"/>
                <a:gd name="T86" fmla="*/ 0 w 1271"/>
                <a:gd name="T87" fmla="*/ 0 h 5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71"/>
                <a:gd name="T133" fmla="*/ 0 h 564"/>
                <a:gd name="T134" fmla="*/ 1271 w 1271"/>
                <a:gd name="T135" fmla="*/ 564 h 5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71" h="564">
                  <a:moveTo>
                    <a:pt x="1271" y="467"/>
                  </a:moveTo>
                  <a:lnTo>
                    <a:pt x="1271" y="467"/>
                  </a:lnTo>
                  <a:lnTo>
                    <a:pt x="1242" y="480"/>
                  </a:lnTo>
                  <a:lnTo>
                    <a:pt x="1208" y="489"/>
                  </a:lnTo>
                  <a:lnTo>
                    <a:pt x="1172" y="490"/>
                  </a:lnTo>
                  <a:lnTo>
                    <a:pt x="1131" y="489"/>
                  </a:lnTo>
                  <a:lnTo>
                    <a:pt x="1090" y="485"/>
                  </a:lnTo>
                  <a:lnTo>
                    <a:pt x="1048" y="477"/>
                  </a:lnTo>
                  <a:lnTo>
                    <a:pt x="1002" y="469"/>
                  </a:lnTo>
                  <a:lnTo>
                    <a:pt x="960" y="463"/>
                  </a:lnTo>
                  <a:lnTo>
                    <a:pt x="917" y="456"/>
                  </a:lnTo>
                  <a:lnTo>
                    <a:pt x="876" y="451"/>
                  </a:lnTo>
                  <a:lnTo>
                    <a:pt x="838" y="451"/>
                  </a:lnTo>
                  <a:lnTo>
                    <a:pt x="804" y="454"/>
                  </a:lnTo>
                  <a:lnTo>
                    <a:pt x="775" y="463"/>
                  </a:lnTo>
                  <a:lnTo>
                    <a:pt x="749" y="477"/>
                  </a:lnTo>
                  <a:lnTo>
                    <a:pt x="732" y="502"/>
                  </a:lnTo>
                  <a:lnTo>
                    <a:pt x="719" y="532"/>
                  </a:lnTo>
                  <a:lnTo>
                    <a:pt x="702" y="505"/>
                  </a:lnTo>
                  <a:lnTo>
                    <a:pt x="680" y="485"/>
                  </a:lnTo>
                  <a:lnTo>
                    <a:pt x="656" y="474"/>
                  </a:lnTo>
                  <a:lnTo>
                    <a:pt x="628" y="467"/>
                  </a:lnTo>
                  <a:lnTo>
                    <a:pt x="595" y="467"/>
                  </a:lnTo>
                  <a:lnTo>
                    <a:pt x="562" y="474"/>
                  </a:lnTo>
                  <a:lnTo>
                    <a:pt x="528" y="482"/>
                  </a:lnTo>
                  <a:lnTo>
                    <a:pt x="490" y="495"/>
                  </a:lnTo>
                  <a:lnTo>
                    <a:pt x="451" y="509"/>
                  </a:lnTo>
                  <a:lnTo>
                    <a:pt x="413" y="522"/>
                  </a:lnTo>
                  <a:lnTo>
                    <a:pt x="374" y="535"/>
                  </a:lnTo>
                  <a:lnTo>
                    <a:pt x="336" y="545"/>
                  </a:lnTo>
                  <a:lnTo>
                    <a:pt x="298" y="554"/>
                  </a:lnTo>
                  <a:lnTo>
                    <a:pt x="262" y="561"/>
                  </a:lnTo>
                  <a:lnTo>
                    <a:pt x="226" y="564"/>
                  </a:lnTo>
                  <a:lnTo>
                    <a:pt x="191" y="558"/>
                  </a:lnTo>
                  <a:lnTo>
                    <a:pt x="174" y="511"/>
                  </a:lnTo>
                  <a:lnTo>
                    <a:pt x="148" y="437"/>
                  </a:lnTo>
                  <a:lnTo>
                    <a:pt x="116" y="346"/>
                  </a:lnTo>
                  <a:lnTo>
                    <a:pt x="83" y="249"/>
                  </a:lnTo>
                  <a:lnTo>
                    <a:pt x="52" y="156"/>
                  </a:lnTo>
                  <a:lnTo>
                    <a:pt x="26" y="78"/>
                  </a:lnTo>
                  <a:lnTo>
                    <a:pt x="6" y="2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5034" y="2881"/>
              <a:ext cx="1441" cy="683"/>
            </a:xfrm>
            <a:custGeom>
              <a:avLst/>
              <a:gdLst>
                <a:gd name="T0" fmla="*/ 1198 w 1441"/>
                <a:gd name="T1" fmla="*/ 23 h 683"/>
                <a:gd name="T2" fmla="*/ 1258 w 1441"/>
                <a:gd name="T3" fmla="*/ 138 h 683"/>
                <a:gd name="T4" fmla="*/ 1431 w 1441"/>
                <a:gd name="T5" fmla="*/ 507 h 683"/>
                <a:gd name="T6" fmla="*/ 1432 w 1441"/>
                <a:gd name="T7" fmla="*/ 549 h 683"/>
                <a:gd name="T8" fmla="*/ 1382 w 1441"/>
                <a:gd name="T9" fmla="*/ 546 h 683"/>
                <a:gd name="T10" fmla="*/ 1297 w 1441"/>
                <a:gd name="T11" fmla="*/ 549 h 683"/>
                <a:gd name="T12" fmla="*/ 1186 w 1441"/>
                <a:gd name="T13" fmla="*/ 549 h 683"/>
                <a:gd name="T14" fmla="*/ 1076 w 1441"/>
                <a:gd name="T15" fmla="*/ 555 h 683"/>
                <a:gd name="T16" fmla="*/ 985 w 1441"/>
                <a:gd name="T17" fmla="*/ 562 h 683"/>
                <a:gd name="T18" fmla="*/ 952 w 1441"/>
                <a:gd name="T19" fmla="*/ 582 h 683"/>
                <a:gd name="T20" fmla="*/ 903 w 1441"/>
                <a:gd name="T21" fmla="*/ 613 h 683"/>
                <a:gd name="T22" fmla="*/ 813 w 1441"/>
                <a:gd name="T23" fmla="*/ 621 h 683"/>
                <a:gd name="T24" fmla="*/ 721 w 1441"/>
                <a:gd name="T25" fmla="*/ 624 h 683"/>
                <a:gd name="T26" fmla="*/ 672 w 1441"/>
                <a:gd name="T27" fmla="*/ 618 h 683"/>
                <a:gd name="T28" fmla="*/ 659 w 1441"/>
                <a:gd name="T29" fmla="*/ 595 h 683"/>
                <a:gd name="T30" fmla="*/ 626 w 1441"/>
                <a:gd name="T31" fmla="*/ 601 h 683"/>
                <a:gd name="T32" fmla="*/ 541 w 1441"/>
                <a:gd name="T33" fmla="*/ 616 h 683"/>
                <a:gd name="T34" fmla="*/ 434 w 1441"/>
                <a:gd name="T35" fmla="*/ 637 h 683"/>
                <a:gd name="T36" fmla="*/ 328 w 1441"/>
                <a:gd name="T37" fmla="*/ 660 h 683"/>
                <a:gd name="T38" fmla="*/ 248 w 1441"/>
                <a:gd name="T39" fmla="*/ 675 h 683"/>
                <a:gd name="T40" fmla="*/ 196 w 1441"/>
                <a:gd name="T41" fmla="*/ 683 h 683"/>
                <a:gd name="T42" fmla="*/ 174 w 1441"/>
                <a:gd name="T43" fmla="*/ 663 h 683"/>
                <a:gd name="T44" fmla="*/ 164 w 1441"/>
                <a:gd name="T45" fmla="*/ 610 h 683"/>
                <a:gd name="T46" fmla="*/ 114 w 1441"/>
                <a:gd name="T47" fmla="*/ 431 h 683"/>
                <a:gd name="T48" fmla="*/ 38 w 1441"/>
                <a:gd name="T49" fmla="*/ 176 h 683"/>
                <a:gd name="T50" fmla="*/ 2 w 1441"/>
                <a:gd name="T51" fmla="*/ 47 h 683"/>
                <a:gd name="T52" fmla="*/ 9 w 1441"/>
                <a:gd name="T53" fmla="*/ 13 h 683"/>
                <a:gd name="T54" fmla="*/ 55 w 1441"/>
                <a:gd name="T55" fmla="*/ 4 h 683"/>
                <a:gd name="T56" fmla="*/ 59 w 1441"/>
                <a:gd name="T57" fmla="*/ 23 h 683"/>
                <a:gd name="T58" fmla="*/ 51 w 1441"/>
                <a:gd name="T59" fmla="*/ 73 h 683"/>
                <a:gd name="T60" fmla="*/ 135 w 1441"/>
                <a:gd name="T61" fmla="*/ 349 h 683"/>
                <a:gd name="T62" fmla="*/ 213 w 1441"/>
                <a:gd name="T63" fmla="*/ 604 h 683"/>
                <a:gd name="T64" fmla="*/ 250 w 1441"/>
                <a:gd name="T65" fmla="*/ 623 h 683"/>
                <a:gd name="T66" fmla="*/ 324 w 1441"/>
                <a:gd name="T67" fmla="*/ 613 h 683"/>
                <a:gd name="T68" fmla="*/ 417 w 1441"/>
                <a:gd name="T69" fmla="*/ 600 h 683"/>
                <a:gd name="T70" fmla="*/ 511 w 1441"/>
                <a:gd name="T71" fmla="*/ 578 h 683"/>
                <a:gd name="T72" fmla="*/ 588 w 1441"/>
                <a:gd name="T73" fmla="*/ 555 h 683"/>
                <a:gd name="T74" fmla="*/ 644 w 1441"/>
                <a:gd name="T75" fmla="*/ 529 h 683"/>
                <a:gd name="T76" fmla="*/ 695 w 1441"/>
                <a:gd name="T77" fmla="*/ 522 h 683"/>
                <a:gd name="T78" fmla="*/ 716 w 1441"/>
                <a:gd name="T79" fmla="*/ 549 h 683"/>
                <a:gd name="T80" fmla="*/ 762 w 1441"/>
                <a:gd name="T81" fmla="*/ 555 h 683"/>
                <a:gd name="T82" fmla="*/ 857 w 1441"/>
                <a:gd name="T83" fmla="*/ 549 h 683"/>
                <a:gd name="T84" fmla="*/ 907 w 1441"/>
                <a:gd name="T85" fmla="*/ 546 h 683"/>
                <a:gd name="T86" fmla="*/ 926 w 1441"/>
                <a:gd name="T87" fmla="*/ 517 h 683"/>
                <a:gd name="T88" fmla="*/ 962 w 1441"/>
                <a:gd name="T89" fmla="*/ 506 h 683"/>
                <a:gd name="T90" fmla="*/ 1011 w 1441"/>
                <a:gd name="T91" fmla="*/ 517 h 683"/>
                <a:gd name="T92" fmla="*/ 1078 w 1441"/>
                <a:gd name="T93" fmla="*/ 525 h 683"/>
                <a:gd name="T94" fmla="*/ 1173 w 1441"/>
                <a:gd name="T95" fmla="*/ 526 h 683"/>
                <a:gd name="T96" fmla="*/ 1273 w 1441"/>
                <a:gd name="T97" fmla="*/ 522 h 683"/>
                <a:gd name="T98" fmla="*/ 1356 w 1441"/>
                <a:gd name="T99" fmla="*/ 517 h 683"/>
                <a:gd name="T100" fmla="*/ 1401 w 1441"/>
                <a:gd name="T101" fmla="*/ 513 h 683"/>
                <a:gd name="T102" fmla="*/ 1373 w 1441"/>
                <a:gd name="T103" fmla="*/ 454 h 683"/>
                <a:gd name="T104" fmla="*/ 1329 w 1441"/>
                <a:gd name="T105" fmla="*/ 344 h 683"/>
                <a:gd name="T106" fmla="*/ 1232 w 1441"/>
                <a:gd name="T107" fmla="*/ 134 h 683"/>
                <a:gd name="T108" fmla="*/ 1179 w 1441"/>
                <a:gd name="T109" fmla="*/ 18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41"/>
                <a:gd name="T166" fmla="*/ 0 h 683"/>
                <a:gd name="T167" fmla="*/ 1441 w 1441"/>
                <a:gd name="T168" fmla="*/ 683 h 6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41" h="683">
                  <a:moveTo>
                    <a:pt x="1179" y="18"/>
                  </a:moveTo>
                  <a:lnTo>
                    <a:pt x="1188" y="17"/>
                  </a:lnTo>
                  <a:lnTo>
                    <a:pt x="1198" y="23"/>
                  </a:lnTo>
                  <a:lnTo>
                    <a:pt x="1211" y="41"/>
                  </a:lnTo>
                  <a:lnTo>
                    <a:pt x="1229" y="80"/>
                  </a:lnTo>
                  <a:lnTo>
                    <a:pt x="1258" y="138"/>
                  </a:lnTo>
                  <a:lnTo>
                    <a:pt x="1300" y="228"/>
                  </a:lnTo>
                  <a:lnTo>
                    <a:pt x="1356" y="349"/>
                  </a:lnTo>
                  <a:lnTo>
                    <a:pt x="1431" y="507"/>
                  </a:lnTo>
                  <a:lnTo>
                    <a:pt x="1438" y="526"/>
                  </a:lnTo>
                  <a:lnTo>
                    <a:pt x="1441" y="542"/>
                  </a:lnTo>
                  <a:lnTo>
                    <a:pt x="1432" y="549"/>
                  </a:lnTo>
                  <a:lnTo>
                    <a:pt x="1411" y="549"/>
                  </a:lnTo>
                  <a:lnTo>
                    <a:pt x="1399" y="546"/>
                  </a:lnTo>
                  <a:lnTo>
                    <a:pt x="1382" y="546"/>
                  </a:lnTo>
                  <a:lnTo>
                    <a:pt x="1359" y="546"/>
                  </a:lnTo>
                  <a:lnTo>
                    <a:pt x="1330" y="546"/>
                  </a:lnTo>
                  <a:lnTo>
                    <a:pt x="1297" y="549"/>
                  </a:lnTo>
                  <a:lnTo>
                    <a:pt x="1263" y="549"/>
                  </a:lnTo>
                  <a:lnTo>
                    <a:pt x="1225" y="549"/>
                  </a:lnTo>
                  <a:lnTo>
                    <a:pt x="1186" y="549"/>
                  </a:lnTo>
                  <a:lnTo>
                    <a:pt x="1150" y="554"/>
                  </a:lnTo>
                  <a:lnTo>
                    <a:pt x="1110" y="555"/>
                  </a:lnTo>
                  <a:lnTo>
                    <a:pt x="1076" y="555"/>
                  </a:lnTo>
                  <a:lnTo>
                    <a:pt x="1041" y="559"/>
                  </a:lnTo>
                  <a:lnTo>
                    <a:pt x="1011" y="562"/>
                  </a:lnTo>
                  <a:lnTo>
                    <a:pt x="985" y="562"/>
                  </a:lnTo>
                  <a:lnTo>
                    <a:pt x="965" y="562"/>
                  </a:lnTo>
                  <a:lnTo>
                    <a:pt x="949" y="562"/>
                  </a:lnTo>
                  <a:lnTo>
                    <a:pt x="952" y="582"/>
                  </a:lnTo>
                  <a:lnTo>
                    <a:pt x="943" y="600"/>
                  </a:lnTo>
                  <a:lnTo>
                    <a:pt x="929" y="607"/>
                  </a:lnTo>
                  <a:lnTo>
                    <a:pt x="903" y="613"/>
                  </a:lnTo>
                  <a:lnTo>
                    <a:pt x="879" y="618"/>
                  </a:lnTo>
                  <a:lnTo>
                    <a:pt x="846" y="618"/>
                  </a:lnTo>
                  <a:lnTo>
                    <a:pt x="813" y="621"/>
                  </a:lnTo>
                  <a:lnTo>
                    <a:pt x="778" y="623"/>
                  </a:lnTo>
                  <a:lnTo>
                    <a:pt x="748" y="624"/>
                  </a:lnTo>
                  <a:lnTo>
                    <a:pt x="721" y="624"/>
                  </a:lnTo>
                  <a:lnTo>
                    <a:pt x="699" y="624"/>
                  </a:lnTo>
                  <a:lnTo>
                    <a:pt x="685" y="623"/>
                  </a:lnTo>
                  <a:lnTo>
                    <a:pt x="672" y="618"/>
                  </a:lnTo>
                  <a:lnTo>
                    <a:pt x="666" y="613"/>
                  </a:lnTo>
                  <a:lnTo>
                    <a:pt x="660" y="604"/>
                  </a:lnTo>
                  <a:lnTo>
                    <a:pt x="659" y="595"/>
                  </a:lnTo>
                  <a:lnTo>
                    <a:pt x="653" y="595"/>
                  </a:lnTo>
                  <a:lnTo>
                    <a:pt x="644" y="597"/>
                  </a:lnTo>
                  <a:lnTo>
                    <a:pt x="626" y="601"/>
                  </a:lnTo>
                  <a:lnTo>
                    <a:pt x="603" y="605"/>
                  </a:lnTo>
                  <a:lnTo>
                    <a:pt x="574" y="610"/>
                  </a:lnTo>
                  <a:lnTo>
                    <a:pt x="541" y="616"/>
                  </a:lnTo>
                  <a:lnTo>
                    <a:pt x="508" y="623"/>
                  </a:lnTo>
                  <a:lnTo>
                    <a:pt x="472" y="629"/>
                  </a:lnTo>
                  <a:lnTo>
                    <a:pt x="434" y="637"/>
                  </a:lnTo>
                  <a:lnTo>
                    <a:pt x="398" y="644"/>
                  </a:lnTo>
                  <a:lnTo>
                    <a:pt x="364" y="650"/>
                  </a:lnTo>
                  <a:lnTo>
                    <a:pt x="328" y="660"/>
                  </a:lnTo>
                  <a:lnTo>
                    <a:pt x="298" y="666"/>
                  </a:lnTo>
                  <a:lnTo>
                    <a:pt x="272" y="670"/>
                  </a:lnTo>
                  <a:lnTo>
                    <a:pt x="248" y="675"/>
                  </a:lnTo>
                  <a:lnTo>
                    <a:pt x="233" y="679"/>
                  </a:lnTo>
                  <a:lnTo>
                    <a:pt x="210" y="683"/>
                  </a:lnTo>
                  <a:lnTo>
                    <a:pt x="196" y="683"/>
                  </a:lnTo>
                  <a:lnTo>
                    <a:pt x="186" y="682"/>
                  </a:lnTo>
                  <a:lnTo>
                    <a:pt x="179" y="675"/>
                  </a:lnTo>
                  <a:lnTo>
                    <a:pt x="174" y="663"/>
                  </a:lnTo>
                  <a:lnTo>
                    <a:pt x="173" y="646"/>
                  </a:lnTo>
                  <a:lnTo>
                    <a:pt x="170" y="629"/>
                  </a:lnTo>
                  <a:lnTo>
                    <a:pt x="164" y="610"/>
                  </a:lnTo>
                  <a:lnTo>
                    <a:pt x="154" y="572"/>
                  </a:lnTo>
                  <a:lnTo>
                    <a:pt x="137" y="509"/>
                  </a:lnTo>
                  <a:lnTo>
                    <a:pt x="114" y="431"/>
                  </a:lnTo>
                  <a:lnTo>
                    <a:pt x="88" y="341"/>
                  </a:lnTo>
                  <a:lnTo>
                    <a:pt x="61" y="255"/>
                  </a:lnTo>
                  <a:lnTo>
                    <a:pt x="38" y="176"/>
                  </a:lnTo>
                  <a:lnTo>
                    <a:pt x="18" y="109"/>
                  </a:lnTo>
                  <a:lnTo>
                    <a:pt x="6" y="69"/>
                  </a:lnTo>
                  <a:lnTo>
                    <a:pt x="2" y="47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13"/>
                  </a:lnTo>
                  <a:lnTo>
                    <a:pt x="20" y="8"/>
                  </a:lnTo>
                  <a:lnTo>
                    <a:pt x="35" y="5"/>
                  </a:lnTo>
                  <a:lnTo>
                    <a:pt x="55" y="4"/>
                  </a:lnTo>
                  <a:lnTo>
                    <a:pt x="78" y="0"/>
                  </a:lnTo>
                  <a:lnTo>
                    <a:pt x="69" y="13"/>
                  </a:lnTo>
                  <a:lnTo>
                    <a:pt x="59" y="23"/>
                  </a:lnTo>
                  <a:lnTo>
                    <a:pt x="51" y="31"/>
                  </a:lnTo>
                  <a:lnTo>
                    <a:pt x="39" y="37"/>
                  </a:lnTo>
                  <a:lnTo>
                    <a:pt x="51" y="73"/>
                  </a:lnTo>
                  <a:lnTo>
                    <a:pt x="74" y="147"/>
                  </a:lnTo>
                  <a:lnTo>
                    <a:pt x="101" y="243"/>
                  </a:lnTo>
                  <a:lnTo>
                    <a:pt x="135" y="349"/>
                  </a:lnTo>
                  <a:lnTo>
                    <a:pt x="164" y="450"/>
                  </a:lnTo>
                  <a:lnTo>
                    <a:pt x="193" y="541"/>
                  </a:lnTo>
                  <a:lnTo>
                    <a:pt x="213" y="604"/>
                  </a:lnTo>
                  <a:lnTo>
                    <a:pt x="219" y="624"/>
                  </a:lnTo>
                  <a:lnTo>
                    <a:pt x="233" y="624"/>
                  </a:lnTo>
                  <a:lnTo>
                    <a:pt x="250" y="623"/>
                  </a:lnTo>
                  <a:lnTo>
                    <a:pt x="269" y="621"/>
                  </a:lnTo>
                  <a:lnTo>
                    <a:pt x="296" y="618"/>
                  </a:lnTo>
                  <a:lnTo>
                    <a:pt x="324" y="613"/>
                  </a:lnTo>
                  <a:lnTo>
                    <a:pt x="352" y="610"/>
                  </a:lnTo>
                  <a:lnTo>
                    <a:pt x="386" y="604"/>
                  </a:lnTo>
                  <a:lnTo>
                    <a:pt x="417" y="600"/>
                  </a:lnTo>
                  <a:lnTo>
                    <a:pt x="449" y="592"/>
                  </a:lnTo>
                  <a:lnTo>
                    <a:pt x="480" y="585"/>
                  </a:lnTo>
                  <a:lnTo>
                    <a:pt x="511" y="578"/>
                  </a:lnTo>
                  <a:lnTo>
                    <a:pt x="539" y="572"/>
                  </a:lnTo>
                  <a:lnTo>
                    <a:pt x="565" y="564"/>
                  </a:lnTo>
                  <a:lnTo>
                    <a:pt x="588" y="555"/>
                  </a:lnTo>
                  <a:lnTo>
                    <a:pt x="607" y="546"/>
                  </a:lnTo>
                  <a:lnTo>
                    <a:pt x="621" y="541"/>
                  </a:lnTo>
                  <a:lnTo>
                    <a:pt x="644" y="529"/>
                  </a:lnTo>
                  <a:lnTo>
                    <a:pt x="666" y="522"/>
                  </a:lnTo>
                  <a:lnTo>
                    <a:pt x="680" y="520"/>
                  </a:lnTo>
                  <a:lnTo>
                    <a:pt x="695" y="522"/>
                  </a:lnTo>
                  <a:lnTo>
                    <a:pt x="708" y="529"/>
                  </a:lnTo>
                  <a:lnTo>
                    <a:pt x="712" y="538"/>
                  </a:lnTo>
                  <a:lnTo>
                    <a:pt x="716" y="549"/>
                  </a:lnTo>
                  <a:lnTo>
                    <a:pt x="719" y="562"/>
                  </a:lnTo>
                  <a:lnTo>
                    <a:pt x="736" y="559"/>
                  </a:lnTo>
                  <a:lnTo>
                    <a:pt x="762" y="555"/>
                  </a:lnTo>
                  <a:lnTo>
                    <a:pt x="794" y="554"/>
                  </a:lnTo>
                  <a:lnTo>
                    <a:pt x="825" y="549"/>
                  </a:lnTo>
                  <a:lnTo>
                    <a:pt x="857" y="549"/>
                  </a:lnTo>
                  <a:lnTo>
                    <a:pt x="884" y="549"/>
                  </a:lnTo>
                  <a:lnTo>
                    <a:pt x="902" y="546"/>
                  </a:lnTo>
                  <a:lnTo>
                    <a:pt x="907" y="546"/>
                  </a:lnTo>
                  <a:lnTo>
                    <a:pt x="912" y="536"/>
                  </a:lnTo>
                  <a:lnTo>
                    <a:pt x="917" y="526"/>
                  </a:lnTo>
                  <a:lnTo>
                    <a:pt x="926" y="517"/>
                  </a:lnTo>
                  <a:lnTo>
                    <a:pt x="936" y="509"/>
                  </a:lnTo>
                  <a:lnTo>
                    <a:pt x="949" y="506"/>
                  </a:lnTo>
                  <a:lnTo>
                    <a:pt x="962" y="506"/>
                  </a:lnTo>
                  <a:lnTo>
                    <a:pt x="979" y="507"/>
                  </a:lnTo>
                  <a:lnTo>
                    <a:pt x="997" y="513"/>
                  </a:lnTo>
                  <a:lnTo>
                    <a:pt x="1011" y="517"/>
                  </a:lnTo>
                  <a:lnTo>
                    <a:pt x="1028" y="522"/>
                  </a:lnTo>
                  <a:lnTo>
                    <a:pt x="1051" y="525"/>
                  </a:lnTo>
                  <a:lnTo>
                    <a:pt x="1078" y="525"/>
                  </a:lnTo>
                  <a:lnTo>
                    <a:pt x="1109" y="526"/>
                  </a:lnTo>
                  <a:lnTo>
                    <a:pt x="1139" y="526"/>
                  </a:lnTo>
                  <a:lnTo>
                    <a:pt x="1173" y="526"/>
                  </a:lnTo>
                  <a:lnTo>
                    <a:pt x="1206" y="526"/>
                  </a:lnTo>
                  <a:lnTo>
                    <a:pt x="1241" y="525"/>
                  </a:lnTo>
                  <a:lnTo>
                    <a:pt x="1273" y="522"/>
                  </a:lnTo>
                  <a:lnTo>
                    <a:pt x="1304" y="522"/>
                  </a:lnTo>
                  <a:lnTo>
                    <a:pt x="1332" y="520"/>
                  </a:lnTo>
                  <a:lnTo>
                    <a:pt x="1356" y="517"/>
                  </a:lnTo>
                  <a:lnTo>
                    <a:pt x="1378" y="516"/>
                  </a:lnTo>
                  <a:lnTo>
                    <a:pt x="1392" y="516"/>
                  </a:lnTo>
                  <a:lnTo>
                    <a:pt x="1401" y="513"/>
                  </a:lnTo>
                  <a:lnTo>
                    <a:pt x="1396" y="506"/>
                  </a:lnTo>
                  <a:lnTo>
                    <a:pt x="1386" y="483"/>
                  </a:lnTo>
                  <a:lnTo>
                    <a:pt x="1373" y="454"/>
                  </a:lnTo>
                  <a:lnTo>
                    <a:pt x="1369" y="435"/>
                  </a:lnTo>
                  <a:lnTo>
                    <a:pt x="1355" y="399"/>
                  </a:lnTo>
                  <a:lnTo>
                    <a:pt x="1329" y="344"/>
                  </a:lnTo>
                  <a:lnTo>
                    <a:pt x="1297" y="278"/>
                  </a:lnTo>
                  <a:lnTo>
                    <a:pt x="1264" y="204"/>
                  </a:lnTo>
                  <a:lnTo>
                    <a:pt x="1232" y="134"/>
                  </a:lnTo>
                  <a:lnTo>
                    <a:pt x="1206" y="73"/>
                  </a:lnTo>
                  <a:lnTo>
                    <a:pt x="1186" y="34"/>
                  </a:lnTo>
                  <a:lnTo>
                    <a:pt x="117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5073" y="2795"/>
              <a:ext cx="1362" cy="710"/>
            </a:xfrm>
            <a:custGeom>
              <a:avLst/>
              <a:gdLst>
                <a:gd name="T0" fmla="*/ 59 w 1362"/>
                <a:gd name="T1" fmla="*/ 54 h 710"/>
                <a:gd name="T2" fmla="*/ 30 w 1362"/>
                <a:gd name="T3" fmla="*/ 99 h 710"/>
                <a:gd name="T4" fmla="*/ 0 w 1362"/>
                <a:gd name="T5" fmla="*/ 123 h 710"/>
                <a:gd name="T6" fmla="*/ 12 w 1362"/>
                <a:gd name="T7" fmla="*/ 159 h 710"/>
                <a:gd name="T8" fmla="*/ 62 w 1362"/>
                <a:gd name="T9" fmla="*/ 329 h 710"/>
                <a:gd name="T10" fmla="*/ 125 w 1362"/>
                <a:gd name="T11" fmla="*/ 536 h 710"/>
                <a:gd name="T12" fmla="*/ 174 w 1362"/>
                <a:gd name="T13" fmla="*/ 690 h 710"/>
                <a:gd name="T14" fmla="*/ 180 w 1362"/>
                <a:gd name="T15" fmla="*/ 710 h 710"/>
                <a:gd name="T16" fmla="*/ 211 w 1362"/>
                <a:gd name="T17" fmla="*/ 709 h 710"/>
                <a:gd name="T18" fmla="*/ 257 w 1362"/>
                <a:gd name="T19" fmla="*/ 704 h 710"/>
                <a:gd name="T20" fmla="*/ 313 w 1362"/>
                <a:gd name="T21" fmla="*/ 696 h 710"/>
                <a:gd name="T22" fmla="*/ 378 w 1362"/>
                <a:gd name="T23" fmla="*/ 686 h 710"/>
                <a:gd name="T24" fmla="*/ 441 w 1362"/>
                <a:gd name="T25" fmla="*/ 671 h 710"/>
                <a:gd name="T26" fmla="*/ 500 w 1362"/>
                <a:gd name="T27" fmla="*/ 658 h 710"/>
                <a:gd name="T28" fmla="*/ 549 w 1362"/>
                <a:gd name="T29" fmla="*/ 641 h 710"/>
                <a:gd name="T30" fmla="*/ 582 w 1362"/>
                <a:gd name="T31" fmla="*/ 627 h 710"/>
                <a:gd name="T32" fmla="*/ 605 w 1362"/>
                <a:gd name="T33" fmla="*/ 615 h 710"/>
                <a:gd name="T34" fmla="*/ 641 w 1362"/>
                <a:gd name="T35" fmla="*/ 606 h 710"/>
                <a:gd name="T36" fmla="*/ 669 w 1362"/>
                <a:gd name="T37" fmla="*/ 615 h 710"/>
                <a:gd name="T38" fmla="*/ 677 w 1362"/>
                <a:gd name="T39" fmla="*/ 635 h 710"/>
                <a:gd name="T40" fmla="*/ 680 w 1362"/>
                <a:gd name="T41" fmla="*/ 648 h 710"/>
                <a:gd name="T42" fmla="*/ 723 w 1362"/>
                <a:gd name="T43" fmla="*/ 641 h 710"/>
                <a:gd name="T44" fmla="*/ 786 w 1362"/>
                <a:gd name="T45" fmla="*/ 635 h 710"/>
                <a:gd name="T46" fmla="*/ 845 w 1362"/>
                <a:gd name="T47" fmla="*/ 635 h 710"/>
                <a:gd name="T48" fmla="*/ 868 w 1362"/>
                <a:gd name="T49" fmla="*/ 632 h 710"/>
                <a:gd name="T50" fmla="*/ 873 w 1362"/>
                <a:gd name="T51" fmla="*/ 622 h 710"/>
                <a:gd name="T52" fmla="*/ 887 w 1362"/>
                <a:gd name="T53" fmla="*/ 603 h 710"/>
                <a:gd name="T54" fmla="*/ 910 w 1362"/>
                <a:gd name="T55" fmla="*/ 592 h 710"/>
                <a:gd name="T56" fmla="*/ 940 w 1362"/>
                <a:gd name="T57" fmla="*/ 593 h 710"/>
                <a:gd name="T58" fmla="*/ 958 w 1362"/>
                <a:gd name="T59" fmla="*/ 599 h 710"/>
                <a:gd name="T60" fmla="*/ 989 w 1362"/>
                <a:gd name="T61" fmla="*/ 608 h 710"/>
                <a:gd name="T62" fmla="*/ 1039 w 1362"/>
                <a:gd name="T63" fmla="*/ 611 h 710"/>
                <a:gd name="T64" fmla="*/ 1100 w 1362"/>
                <a:gd name="T65" fmla="*/ 612 h 710"/>
                <a:gd name="T66" fmla="*/ 1167 w 1362"/>
                <a:gd name="T67" fmla="*/ 612 h 710"/>
                <a:gd name="T68" fmla="*/ 1234 w 1362"/>
                <a:gd name="T69" fmla="*/ 608 h 710"/>
                <a:gd name="T70" fmla="*/ 1293 w 1362"/>
                <a:gd name="T71" fmla="*/ 606 h 710"/>
                <a:gd name="T72" fmla="*/ 1339 w 1362"/>
                <a:gd name="T73" fmla="*/ 602 h 710"/>
                <a:gd name="T74" fmla="*/ 1362 w 1362"/>
                <a:gd name="T75" fmla="*/ 599 h 710"/>
                <a:gd name="T76" fmla="*/ 1357 w 1362"/>
                <a:gd name="T77" fmla="*/ 592 h 710"/>
                <a:gd name="T78" fmla="*/ 1334 w 1362"/>
                <a:gd name="T79" fmla="*/ 540 h 710"/>
                <a:gd name="T80" fmla="*/ 1330 w 1362"/>
                <a:gd name="T81" fmla="*/ 521 h 710"/>
                <a:gd name="T82" fmla="*/ 1284 w 1362"/>
                <a:gd name="T83" fmla="*/ 420 h 710"/>
                <a:gd name="T84" fmla="*/ 1211 w 1362"/>
                <a:gd name="T85" fmla="*/ 256 h 710"/>
                <a:gd name="T86" fmla="*/ 1139 w 1362"/>
                <a:gd name="T87" fmla="*/ 103 h 710"/>
                <a:gd name="T88" fmla="*/ 1108 w 1362"/>
                <a:gd name="T89" fmla="*/ 35 h 710"/>
                <a:gd name="T90" fmla="*/ 1083 w 1362"/>
                <a:gd name="T91" fmla="*/ 41 h 710"/>
                <a:gd name="T92" fmla="*/ 1019 w 1362"/>
                <a:gd name="T93" fmla="*/ 44 h 710"/>
                <a:gd name="T94" fmla="*/ 946 w 1362"/>
                <a:gd name="T95" fmla="*/ 35 h 710"/>
                <a:gd name="T96" fmla="*/ 864 w 1362"/>
                <a:gd name="T97" fmla="*/ 19 h 710"/>
                <a:gd name="T98" fmla="*/ 785 w 1362"/>
                <a:gd name="T99" fmla="*/ 6 h 710"/>
                <a:gd name="T100" fmla="*/ 713 w 1362"/>
                <a:gd name="T101" fmla="*/ 0 h 710"/>
                <a:gd name="T102" fmla="*/ 654 w 1362"/>
                <a:gd name="T103" fmla="*/ 5 h 710"/>
                <a:gd name="T104" fmla="*/ 611 w 1362"/>
                <a:gd name="T105" fmla="*/ 24 h 710"/>
                <a:gd name="T106" fmla="*/ 601 w 1362"/>
                <a:gd name="T107" fmla="*/ 41 h 710"/>
                <a:gd name="T108" fmla="*/ 531 w 1362"/>
                <a:gd name="T109" fmla="*/ 15 h 710"/>
                <a:gd name="T110" fmla="*/ 464 w 1362"/>
                <a:gd name="T111" fmla="*/ 9 h 710"/>
                <a:gd name="T112" fmla="*/ 401 w 1362"/>
                <a:gd name="T113" fmla="*/ 19 h 710"/>
                <a:gd name="T114" fmla="*/ 342 w 1362"/>
                <a:gd name="T115" fmla="*/ 35 h 710"/>
                <a:gd name="T116" fmla="*/ 278 w 1362"/>
                <a:gd name="T117" fmla="*/ 54 h 710"/>
                <a:gd name="T118" fmla="*/ 211 w 1362"/>
                <a:gd name="T119" fmla="*/ 70 h 710"/>
                <a:gd name="T120" fmla="*/ 140 w 1362"/>
                <a:gd name="T121" fmla="*/ 71 h 710"/>
                <a:gd name="T122" fmla="*/ 59 w 1362"/>
                <a:gd name="T123" fmla="*/ 54 h 7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62"/>
                <a:gd name="T187" fmla="*/ 0 h 710"/>
                <a:gd name="T188" fmla="*/ 1362 w 1362"/>
                <a:gd name="T189" fmla="*/ 710 h 7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62" h="710">
                  <a:moveTo>
                    <a:pt x="59" y="54"/>
                  </a:moveTo>
                  <a:lnTo>
                    <a:pt x="59" y="54"/>
                  </a:lnTo>
                  <a:lnTo>
                    <a:pt x="43" y="80"/>
                  </a:lnTo>
                  <a:lnTo>
                    <a:pt x="30" y="99"/>
                  </a:lnTo>
                  <a:lnTo>
                    <a:pt x="16" y="113"/>
                  </a:lnTo>
                  <a:lnTo>
                    <a:pt x="0" y="123"/>
                  </a:lnTo>
                  <a:lnTo>
                    <a:pt x="12" y="159"/>
                  </a:lnTo>
                  <a:lnTo>
                    <a:pt x="35" y="233"/>
                  </a:lnTo>
                  <a:lnTo>
                    <a:pt x="62" y="329"/>
                  </a:lnTo>
                  <a:lnTo>
                    <a:pt x="96" y="435"/>
                  </a:lnTo>
                  <a:lnTo>
                    <a:pt x="125" y="536"/>
                  </a:lnTo>
                  <a:lnTo>
                    <a:pt x="154" y="627"/>
                  </a:lnTo>
                  <a:lnTo>
                    <a:pt x="174" y="690"/>
                  </a:lnTo>
                  <a:lnTo>
                    <a:pt x="180" y="710"/>
                  </a:lnTo>
                  <a:lnTo>
                    <a:pt x="194" y="710"/>
                  </a:lnTo>
                  <a:lnTo>
                    <a:pt x="211" y="709"/>
                  </a:lnTo>
                  <a:lnTo>
                    <a:pt x="230" y="707"/>
                  </a:lnTo>
                  <a:lnTo>
                    <a:pt x="257" y="704"/>
                  </a:lnTo>
                  <a:lnTo>
                    <a:pt x="285" y="699"/>
                  </a:lnTo>
                  <a:lnTo>
                    <a:pt x="313" y="696"/>
                  </a:lnTo>
                  <a:lnTo>
                    <a:pt x="347" y="690"/>
                  </a:lnTo>
                  <a:lnTo>
                    <a:pt x="378" y="686"/>
                  </a:lnTo>
                  <a:lnTo>
                    <a:pt x="410" y="678"/>
                  </a:lnTo>
                  <a:lnTo>
                    <a:pt x="441" y="671"/>
                  </a:lnTo>
                  <a:lnTo>
                    <a:pt x="472" y="664"/>
                  </a:lnTo>
                  <a:lnTo>
                    <a:pt x="500" y="658"/>
                  </a:lnTo>
                  <a:lnTo>
                    <a:pt x="526" y="650"/>
                  </a:lnTo>
                  <a:lnTo>
                    <a:pt x="549" y="641"/>
                  </a:lnTo>
                  <a:lnTo>
                    <a:pt x="568" y="632"/>
                  </a:lnTo>
                  <a:lnTo>
                    <a:pt x="582" y="627"/>
                  </a:lnTo>
                  <a:lnTo>
                    <a:pt x="605" y="615"/>
                  </a:lnTo>
                  <a:lnTo>
                    <a:pt x="627" y="608"/>
                  </a:lnTo>
                  <a:lnTo>
                    <a:pt x="641" y="606"/>
                  </a:lnTo>
                  <a:lnTo>
                    <a:pt x="656" y="608"/>
                  </a:lnTo>
                  <a:lnTo>
                    <a:pt x="669" y="615"/>
                  </a:lnTo>
                  <a:lnTo>
                    <a:pt x="673" y="624"/>
                  </a:lnTo>
                  <a:lnTo>
                    <a:pt x="677" y="635"/>
                  </a:lnTo>
                  <a:lnTo>
                    <a:pt x="680" y="648"/>
                  </a:lnTo>
                  <a:lnTo>
                    <a:pt x="697" y="645"/>
                  </a:lnTo>
                  <a:lnTo>
                    <a:pt x="723" y="641"/>
                  </a:lnTo>
                  <a:lnTo>
                    <a:pt x="755" y="640"/>
                  </a:lnTo>
                  <a:lnTo>
                    <a:pt x="786" y="635"/>
                  </a:lnTo>
                  <a:lnTo>
                    <a:pt x="818" y="635"/>
                  </a:lnTo>
                  <a:lnTo>
                    <a:pt x="845" y="635"/>
                  </a:lnTo>
                  <a:lnTo>
                    <a:pt x="863" y="632"/>
                  </a:lnTo>
                  <a:lnTo>
                    <a:pt x="868" y="632"/>
                  </a:lnTo>
                  <a:lnTo>
                    <a:pt x="873" y="622"/>
                  </a:lnTo>
                  <a:lnTo>
                    <a:pt x="878" y="612"/>
                  </a:lnTo>
                  <a:lnTo>
                    <a:pt x="887" y="603"/>
                  </a:lnTo>
                  <a:lnTo>
                    <a:pt x="897" y="595"/>
                  </a:lnTo>
                  <a:lnTo>
                    <a:pt x="910" y="592"/>
                  </a:lnTo>
                  <a:lnTo>
                    <a:pt x="923" y="592"/>
                  </a:lnTo>
                  <a:lnTo>
                    <a:pt x="940" y="593"/>
                  </a:lnTo>
                  <a:lnTo>
                    <a:pt x="958" y="599"/>
                  </a:lnTo>
                  <a:lnTo>
                    <a:pt x="972" y="603"/>
                  </a:lnTo>
                  <a:lnTo>
                    <a:pt x="989" y="608"/>
                  </a:lnTo>
                  <a:lnTo>
                    <a:pt x="1012" y="611"/>
                  </a:lnTo>
                  <a:lnTo>
                    <a:pt x="1039" y="611"/>
                  </a:lnTo>
                  <a:lnTo>
                    <a:pt x="1070" y="612"/>
                  </a:lnTo>
                  <a:lnTo>
                    <a:pt x="1100" y="612"/>
                  </a:lnTo>
                  <a:lnTo>
                    <a:pt x="1134" y="612"/>
                  </a:lnTo>
                  <a:lnTo>
                    <a:pt x="1167" y="612"/>
                  </a:lnTo>
                  <a:lnTo>
                    <a:pt x="1202" y="611"/>
                  </a:lnTo>
                  <a:lnTo>
                    <a:pt x="1234" y="608"/>
                  </a:lnTo>
                  <a:lnTo>
                    <a:pt x="1265" y="608"/>
                  </a:lnTo>
                  <a:lnTo>
                    <a:pt x="1293" y="606"/>
                  </a:lnTo>
                  <a:lnTo>
                    <a:pt x="1317" y="603"/>
                  </a:lnTo>
                  <a:lnTo>
                    <a:pt x="1339" y="602"/>
                  </a:lnTo>
                  <a:lnTo>
                    <a:pt x="1353" y="602"/>
                  </a:lnTo>
                  <a:lnTo>
                    <a:pt x="1362" y="599"/>
                  </a:lnTo>
                  <a:lnTo>
                    <a:pt x="1357" y="592"/>
                  </a:lnTo>
                  <a:lnTo>
                    <a:pt x="1347" y="569"/>
                  </a:lnTo>
                  <a:lnTo>
                    <a:pt x="1334" y="540"/>
                  </a:lnTo>
                  <a:lnTo>
                    <a:pt x="1330" y="521"/>
                  </a:lnTo>
                  <a:lnTo>
                    <a:pt x="1313" y="484"/>
                  </a:lnTo>
                  <a:lnTo>
                    <a:pt x="1284" y="420"/>
                  </a:lnTo>
                  <a:lnTo>
                    <a:pt x="1248" y="341"/>
                  </a:lnTo>
                  <a:lnTo>
                    <a:pt x="1211" y="256"/>
                  </a:lnTo>
                  <a:lnTo>
                    <a:pt x="1172" y="174"/>
                  </a:lnTo>
                  <a:lnTo>
                    <a:pt x="1139" y="103"/>
                  </a:lnTo>
                  <a:lnTo>
                    <a:pt x="1117" y="52"/>
                  </a:lnTo>
                  <a:lnTo>
                    <a:pt x="1108" y="35"/>
                  </a:lnTo>
                  <a:lnTo>
                    <a:pt x="1083" y="41"/>
                  </a:lnTo>
                  <a:lnTo>
                    <a:pt x="1052" y="44"/>
                  </a:lnTo>
                  <a:lnTo>
                    <a:pt x="1019" y="44"/>
                  </a:lnTo>
                  <a:lnTo>
                    <a:pt x="982" y="39"/>
                  </a:lnTo>
                  <a:lnTo>
                    <a:pt x="946" y="35"/>
                  </a:lnTo>
                  <a:lnTo>
                    <a:pt x="904" y="28"/>
                  </a:lnTo>
                  <a:lnTo>
                    <a:pt x="864" y="19"/>
                  </a:lnTo>
                  <a:lnTo>
                    <a:pt x="827" y="13"/>
                  </a:lnTo>
                  <a:lnTo>
                    <a:pt x="785" y="6"/>
                  </a:lnTo>
                  <a:lnTo>
                    <a:pt x="748" y="2"/>
                  </a:lnTo>
                  <a:lnTo>
                    <a:pt x="713" y="0"/>
                  </a:lnTo>
                  <a:lnTo>
                    <a:pt x="680" y="0"/>
                  </a:lnTo>
                  <a:lnTo>
                    <a:pt x="654" y="5"/>
                  </a:lnTo>
                  <a:lnTo>
                    <a:pt x="631" y="11"/>
                  </a:lnTo>
                  <a:lnTo>
                    <a:pt x="611" y="24"/>
                  </a:lnTo>
                  <a:lnTo>
                    <a:pt x="601" y="41"/>
                  </a:lnTo>
                  <a:lnTo>
                    <a:pt x="565" y="26"/>
                  </a:lnTo>
                  <a:lnTo>
                    <a:pt x="531" y="15"/>
                  </a:lnTo>
                  <a:lnTo>
                    <a:pt x="498" y="11"/>
                  </a:lnTo>
                  <a:lnTo>
                    <a:pt x="464" y="9"/>
                  </a:lnTo>
                  <a:lnTo>
                    <a:pt x="433" y="13"/>
                  </a:lnTo>
                  <a:lnTo>
                    <a:pt x="401" y="19"/>
                  </a:lnTo>
                  <a:lnTo>
                    <a:pt x="371" y="26"/>
                  </a:lnTo>
                  <a:lnTo>
                    <a:pt x="342" y="35"/>
                  </a:lnTo>
                  <a:lnTo>
                    <a:pt x="309" y="45"/>
                  </a:lnTo>
                  <a:lnTo>
                    <a:pt x="278" y="54"/>
                  </a:lnTo>
                  <a:lnTo>
                    <a:pt x="246" y="65"/>
                  </a:lnTo>
                  <a:lnTo>
                    <a:pt x="211" y="70"/>
                  </a:lnTo>
                  <a:lnTo>
                    <a:pt x="175" y="74"/>
                  </a:lnTo>
                  <a:lnTo>
                    <a:pt x="140" y="71"/>
                  </a:lnTo>
                  <a:lnTo>
                    <a:pt x="101" y="68"/>
                  </a:lnTo>
                  <a:lnTo>
                    <a:pt x="59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5253" y="3407"/>
              <a:ext cx="70" cy="98"/>
            </a:xfrm>
            <a:custGeom>
              <a:avLst/>
              <a:gdLst>
                <a:gd name="T0" fmla="*/ 70 w 70"/>
                <a:gd name="T1" fmla="*/ 0 h 98"/>
                <a:gd name="T2" fmla="*/ 70 w 70"/>
                <a:gd name="T3" fmla="*/ 0 h 98"/>
                <a:gd name="T4" fmla="*/ 62 w 70"/>
                <a:gd name="T5" fmla="*/ 15 h 98"/>
                <a:gd name="T6" fmla="*/ 53 w 70"/>
                <a:gd name="T7" fmla="*/ 28 h 98"/>
                <a:gd name="T8" fmla="*/ 44 w 70"/>
                <a:gd name="T9" fmla="*/ 45 h 98"/>
                <a:gd name="T10" fmla="*/ 34 w 70"/>
                <a:gd name="T11" fmla="*/ 59 h 98"/>
                <a:gd name="T12" fmla="*/ 27 w 70"/>
                <a:gd name="T13" fmla="*/ 74 h 98"/>
                <a:gd name="T14" fmla="*/ 18 w 70"/>
                <a:gd name="T15" fmla="*/ 84 h 98"/>
                <a:gd name="T16" fmla="*/ 8 w 70"/>
                <a:gd name="T17" fmla="*/ 92 h 98"/>
                <a:gd name="T18" fmla="*/ 0 w 70"/>
                <a:gd name="T19" fmla="*/ 98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98"/>
                <a:gd name="T32" fmla="*/ 70 w 70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98">
                  <a:moveTo>
                    <a:pt x="70" y="0"/>
                  </a:moveTo>
                  <a:lnTo>
                    <a:pt x="70" y="0"/>
                  </a:lnTo>
                  <a:lnTo>
                    <a:pt x="62" y="15"/>
                  </a:lnTo>
                  <a:lnTo>
                    <a:pt x="53" y="28"/>
                  </a:lnTo>
                  <a:lnTo>
                    <a:pt x="44" y="45"/>
                  </a:lnTo>
                  <a:lnTo>
                    <a:pt x="34" y="59"/>
                  </a:lnTo>
                  <a:lnTo>
                    <a:pt x="27" y="74"/>
                  </a:lnTo>
                  <a:lnTo>
                    <a:pt x="18" y="84"/>
                  </a:lnTo>
                  <a:lnTo>
                    <a:pt x="8" y="92"/>
                  </a:lnTo>
                  <a:lnTo>
                    <a:pt x="0" y="9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5851" y="3381"/>
              <a:ext cx="3" cy="49"/>
            </a:xfrm>
            <a:custGeom>
              <a:avLst/>
              <a:gdLst>
                <a:gd name="T0" fmla="*/ 0 w 3"/>
                <a:gd name="T1" fmla="*/ 0 h 49"/>
                <a:gd name="T2" fmla="*/ 0 w 3"/>
                <a:gd name="T3" fmla="*/ 0 h 49"/>
                <a:gd name="T4" fmla="*/ 0 w 3"/>
                <a:gd name="T5" fmla="*/ 12 h 49"/>
                <a:gd name="T6" fmla="*/ 3 w 3"/>
                <a:gd name="T7" fmla="*/ 29 h 49"/>
                <a:gd name="T8" fmla="*/ 3 w 3"/>
                <a:gd name="T9" fmla="*/ 45 h 49"/>
                <a:gd name="T10" fmla="*/ 3 w 3"/>
                <a:gd name="T11" fmla="*/ 49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9"/>
                <a:gd name="T20" fmla="*/ 3 w 3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9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3" y="29"/>
                  </a:lnTo>
                  <a:lnTo>
                    <a:pt x="3" y="45"/>
                  </a:lnTo>
                  <a:lnTo>
                    <a:pt x="3" y="4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5674" y="2836"/>
              <a:ext cx="173" cy="53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30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5276" y="3570"/>
              <a:ext cx="390" cy="23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TopRight">
                  <a:rot lat="16199997" lon="20399998" rev="0"/>
                </a:camera>
                <a:lightRig rig="legacyFlat3" dir="b"/>
              </a:scene3d>
              <a:sp3d prstMaterial="legacyMatte">
                <a:extrusionClr>
                  <a:srgbClr val="008000"/>
                </a:extrusionClr>
                <a:contourClr>
                  <a:srgbClr val="008000"/>
                </a:contourClr>
              </a:sp3d>
            </a:bodyPr>
            <a:lstStyle/>
            <a:p>
              <a:r>
                <a:rPr lang="vi-VN" sz="2700" b="1" kern="10">
                  <a:ln w="9525">
                    <a:round/>
                    <a:headEnd/>
                    <a:tailEnd/>
                  </a:ln>
                  <a:solidFill>
                    <a:srgbClr val="008000"/>
                  </a:solidFill>
                </a:rPr>
                <a:t>KCT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750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3" name="WordArt 11"/>
          <p:cNvSpPr>
            <a:spLocks noChangeArrowheads="1" noChangeShapeType="1" noTextEdit="1"/>
          </p:cNvSpPr>
          <p:nvPr/>
        </p:nvSpPr>
        <p:spPr bwMode="auto">
          <a:xfrm>
            <a:off x="1928814" y="1846264"/>
            <a:ext cx="8739187" cy="2116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12700">
                  <a:solidFill>
                    <a:srgbClr val="FF1811"/>
                  </a:solidFill>
                  <a:round/>
                  <a:headEnd/>
                  <a:tailEnd/>
                </a:ln>
                <a:solidFill>
                  <a:srgbClr val="12FA2E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xin ch©n thµnh c¸m ¬n </a:t>
            </a:r>
          </a:p>
          <a:p>
            <a:pPr algn="ctr"/>
            <a:r>
              <a:rPr lang="pt-BR" sz="3600" kern="10" dirty="0">
                <a:ln w="12700">
                  <a:solidFill>
                    <a:srgbClr val="FF1811"/>
                  </a:solidFill>
                  <a:round/>
                  <a:headEnd/>
                  <a:tailEnd/>
                </a:ln>
                <a:solidFill>
                  <a:srgbClr val="12FA2E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c¸c thÇy c« gi¸o vµ c¸c em </a:t>
            </a:r>
            <a:r>
              <a:rPr lang="pt-BR" sz="3600" kern="10">
                <a:ln w="12700">
                  <a:solidFill>
                    <a:srgbClr val="FF1811"/>
                  </a:solidFill>
                  <a:round/>
                  <a:headEnd/>
                  <a:tailEnd/>
                </a:ln>
                <a:solidFill>
                  <a:srgbClr val="12FA2E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häc sinh!</a:t>
            </a:r>
            <a:endParaRPr lang="en-US" sz="3600" kern="10" dirty="0">
              <a:ln w="12700">
                <a:solidFill>
                  <a:srgbClr val="FF1811"/>
                </a:solidFill>
                <a:round/>
                <a:headEnd/>
                <a:tailEnd/>
              </a:ln>
              <a:solidFill>
                <a:srgbClr val="12FA2E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580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9" y="5503863"/>
            <a:ext cx="3463925" cy="91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Picture 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1" y="4856164"/>
            <a:ext cx="3846513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3825875"/>
            <a:ext cx="3384550" cy="21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9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9" y="3806826"/>
            <a:ext cx="3051175" cy="13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1" y="3032126"/>
            <a:ext cx="5013325" cy="123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1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3473451"/>
            <a:ext cx="40132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2" name="Picture 8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6" y="2079626"/>
            <a:ext cx="591661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3" name="Picture 9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9" y="1884364"/>
            <a:ext cx="1304925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4" name="Picture 10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1" y="1354139"/>
            <a:ext cx="4964113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5" name="Picture 11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1058864"/>
            <a:ext cx="2992438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6" name="Picture 12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6" y="422276"/>
            <a:ext cx="3109913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7" name="Picture 13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079500"/>
            <a:ext cx="1020762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8" name="Picture 14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697038"/>
            <a:ext cx="2011362" cy="27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9" name="Picture 15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40139"/>
            <a:ext cx="1657350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68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T3b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800" y="304800"/>
            <a:ext cx="314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812800" y="1905000"/>
            <a:ext cx="1625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3733"/>
          </a:p>
        </p:txBody>
      </p:sp>
      <p:sp>
        <p:nvSpPr>
          <p:cNvPr id="5124" name="WordArt 13"/>
          <p:cNvSpPr>
            <a:spLocks noChangeArrowheads="1" noChangeShapeType="1" noTextEdit="1"/>
          </p:cNvSpPr>
          <p:nvPr/>
        </p:nvSpPr>
        <p:spPr bwMode="auto">
          <a:xfrm>
            <a:off x="3556001" y="304800"/>
            <a:ext cx="692151" cy="68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800" b="1" i="1" kern="10" dirty="0"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5125" name="Text Box 19"/>
          <p:cNvSpPr txBox="1">
            <a:spLocks noChangeArrowheads="1"/>
          </p:cNvSpPr>
          <p:nvPr/>
        </p:nvSpPr>
        <p:spPr bwMode="auto">
          <a:xfrm>
            <a:off x="4446337" y="713482"/>
            <a:ext cx="74091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giảm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hao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phí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812800" y="2590800"/>
            <a:ext cx="110426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giảm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hao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phí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năng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do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toả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nhiệt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dây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truyền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tải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năng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thì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tốt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nhất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tăng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thế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đặt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hai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đầu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đường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dây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" descr="C:\Users\hh\Desktop\image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91618"/>
            <a:ext cx="4572000" cy="174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35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358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4248152" y="843384"/>
            <a:ext cx="7518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mạng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11" descr="T3b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800" y="304800"/>
            <a:ext cx="314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3"/>
          <p:cNvSpPr>
            <a:spLocks noChangeArrowheads="1" noChangeShapeType="1" noTextEdit="1"/>
          </p:cNvSpPr>
          <p:nvPr/>
        </p:nvSpPr>
        <p:spPr bwMode="auto">
          <a:xfrm>
            <a:off x="3556001" y="304800"/>
            <a:ext cx="692151" cy="68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800" b="1" i="1" kern="10" dirty="0"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812800" y="1905000"/>
            <a:ext cx="1625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3733"/>
          </a:p>
        </p:txBody>
      </p:sp>
      <p:sp>
        <p:nvSpPr>
          <p:cNvPr id="11" name="Rectangle 10"/>
          <p:cNvSpPr/>
          <p:nvPr/>
        </p:nvSpPr>
        <p:spPr>
          <a:xfrm>
            <a:off x="4481126" y="2057400"/>
            <a:ext cx="4157548" cy="3061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500kV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220V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15V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6V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81126" y="2987430"/>
            <a:ext cx="436729" cy="4776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Picture 2" descr="C:\Users\hh\Desktop\image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91618"/>
            <a:ext cx="4572000" cy="174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29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T3b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800" y="304800"/>
            <a:ext cx="314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3"/>
          <p:cNvSpPr>
            <a:spLocks noChangeArrowheads="1" noChangeShapeType="1" noTextEdit="1"/>
          </p:cNvSpPr>
          <p:nvPr/>
        </p:nvSpPr>
        <p:spPr bwMode="auto">
          <a:xfrm>
            <a:off x="3556001" y="304800"/>
            <a:ext cx="692151" cy="68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800" b="1" i="1" kern="10" dirty="0">
                <a:ln w="1905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12800" y="1905000"/>
            <a:ext cx="1625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3733"/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4342063" y="704046"/>
            <a:ext cx="7518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tải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Bắc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– Nam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tải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1126" y="2540180"/>
            <a:ext cx="4157548" cy="3061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500kV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220V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15V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6V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81126" y="2701283"/>
            <a:ext cx="436729" cy="4776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2" descr="C:\Users\hh\Desktop\image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91618"/>
            <a:ext cx="4572000" cy="174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40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7444"/>
          <a:stretch/>
        </p:blipFill>
        <p:spPr>
          <a:xfrm>
            <a:off x="2787445" y="1899256"/>
            <a:ext cx="7256206" cy="4638510"/>
          </a:xfrm>
          <a:prstGeom prst="rect">
            <a:avLst/>
          </a:prstGeom>
        </p:spPr>
      </p:pic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2323689" y="422010"/>
            <a:ext cx="79411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800" b="1" dirty="0" err="1">
                <a:solidFill>
                  <a:srgbClr val="FF0000"/>
                </a:solidFill>
              </a:rPr>
              <a:t>Tiết</a:t>
            </a:r>
            <a:r>
              <a:rPr lang="en-US" sz="4800" b="1" dirty="0">
                <a:solidFill>
                  <a:srgbClr val="FF0000"/>
                </a:solidFill>
              </a:rPr>
              <a:t> 43: </a:t>
            </a:r>
          </a:p>
          <a:p>
            <a:pPr algn="ctr" eaLnBrk="1" hangingPunct="1"/>
            <a:r>
              <a:rPr lang="en-US" sz="4800" b="1" dirty="0">
                <a:solidFill>
                  <a:srgbClr val="FF0000"/>
                </a:solidFill>
              </a:rPr>
              <a:t>CHỦ ĐỀ MÁY BIẾN THẾ</a:t>
            </a:r>
          </a:p>
        </p:txBody>
      </p:sp>
      <p:pic>
        <p:nvPicPr>
          <p:cNvPr id="3" name="Picture 5" descr="book_page_flip_sm_nw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1" y="514425"/>
            <a:ext cx="1836990" cy="13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 cmpd="tri" algn="ctr">
            <a:pattFill prst="solidDmnd">
              <a:fgClr>
                <a:srgbClr val="993366"/>
              </a:fgClr>
              <a:bgClr>
                <a:srgbClr val="FFFFFF"/>
              </a:bgClr>
            </a:pattFill>
            <a:miter lim="800000"/>
            <a:headEnd/>
            <a:tailEnd/>
          </a:ln>
          <a:effectLst>
            <a:prstShdw prst="shdw17" dist="17961" dir="13500000">
              <a:srgbClr val="5C1F3D"/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sz="293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77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"/>
            <a:ext cx="82296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solidFill>
                  <a:schemeClr val="bg1"/>
                </a:solidFill>
              </a:rPr>
              <a:t>Tiết 43: </a:t>
            </a:r>
            <a:r>
              <a:rPr lang="en-US" sz="4000" b="1">
                <a:solidFill>
                  <a:schemeClr val="bg1"/>
                </a:solidFill>
              </a:rPr>
              <a:t>MÁY BIẾN THẾ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990600" y="65982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172" name="Picture 6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639764"/>
            <a:ext cx="381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266173" y="1058764"/>
            <a:ext cx="657355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7" name="Rectangle 34"/>
          <p:cNvSpPr>
            <a:spLocks noChangeArrowheads="1"/>
          </p:cNvSpPr>
          <p:nvPr/>
        </p:nvSpPr>
        <p:spPr bwMode="auto">
          <a:xfrm>
            <a:off x="1524001" y="318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7178" name="Text Box 129"/>
          <p:cNvSpPr txBox="1">
            <a:spLocks noChangeArrowheads="1"/>
          </p:cNvSpPr>
          <p:nvPr/>
        </p:nvSpPr>
        <p:spPr bwMode="auto">
          <a:xfrm>
            <a:off x="990600" y="184022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CẤU TẠO VÀ HOẠT ĐỘNG CỦA MÁY BIẾN THẾ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90599" y="3376681"/>
            <a:ext cx="4796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3283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build="allAtOnce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9386888" y="4738688"/>
            <a:ext cx="152400" cy="15240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9359073" y="1912305"/>
            <a:ext cx="152400" cy="1524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4552950" y="377825"/>
            <a:ext cx="3886200" cy="5638800"/>
            <a:chOff x="1056" y="288"/>
            <a:chExt cx="3453" cy="3552"/>
          </a:xfrm>
        </p:grpSpPr>
        <p:sp>
          <p:nvSpPr>
            <p:cNvPr id="12490" name="Line 5"/>
            <p:cNvSpPr>
              <a:spLocks noChangeShapeType="1"/>
            </p:cNvSpPr>
            <p:nvPr/>
          </p:nvSpPr>
          <p:spPr bwMode="auto">
            <a:xfrm>
              <a:off x="1056" y="714"/>
              <a:ext cx="0" cy="31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1" name="Line 6"/>
            <p:cNvSpPr>
              <a:spLocks noChangeShapeType="1"/>
            </p:cNvSpPr>
            <p:nvPr/>
          </p:nvSpPr>
          <p:spPr bwMode="auto">
            <a:xfrm>
              <a:off x="3900" y="714"/>
              <a:ext cx="0" cy="31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2" name="Line 7"/>
            <p:cNvSpPr>
              <a:spLocks noChangeShapeType="1"/>
            </p:cNvSpPr>
            <p:nvPr/>
          </p:nvSpPr>
          <p:spPr bwMode="auto">
            <a:xfrm>
              <a:off x="1056" y="714"/>
              <a:ext cx="28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3" name="Line 8"/>
            <p:cNvSpPr>
              <a:spLocks noChangeShapeType="1"/>
            </p:cNvSpPr>
            <p:nvPr/>
          </p:nvSpPr>
          <p:spPr bwMode="auto">
            <a:xfrm>
              <a:off x="1056" y="3840"/>
              <a:ext cx="28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4" name="Line 9"/>
            <p:cNvSpPr>
              <a:spLocks noChangeShapeType="1"/>
            </p:cNvSpPr>
            <p:nvPr/>
          </p:nvSpPr>
          <p:spPr bwMode="auto">
            <a:xfrm>
              <a:off x="1598" y="1248"/>
              <a:ext cx="17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5" name="Line 10"/>
            <p:cNvSpPr>
              <a:spLocks noChangeShapeType="1"/>
            </p:cNvSpPr>
            <p:nvPr/>
          </p:nvSpPr>
          <p:spPr bwMode="auto">
            <a:xfrm flipV="1">
              <a:off x="1598" y="3264"/>
              <a:ext cx="1762" cy="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6" name="Line 11"/>
            <p:cNvSpPr>
              <a:spLocks noChangeShapeType="1"/>
            </p:cNvSpPr>
            <p:nvPr/>
          </p:nvSpPr>
          <p:spPr bwMode="auto">
            <a:xfrm>
              <a:off x="1584" y="1248"/>
              <a:ext cx="14" cy="20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7" name="Line 12"/>
            <p:cNvSpPr>
              <a:spLocks noChangeShapeType="1"/>
            </p:cNvSpPr>
            <p:nvPr/>
          </p:nvSpPr>
          <p:spPr bwMode="auto">
            <a:xfrm>
              <a:off x="3360" y="1248"/>
              <a:ext cx="0" cy="20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8" name="Line 13"/>
            <p:cNvSpPr>
              <a:spLocks noChangeShapeType="1"/>
            </p:cNvSpPr>
            <p:nvPr/>
          </p:nvSpPr>
          <p:spPr bwMode="auto">
            <a:xfrm flipV="1">
              <a:off x="1598" y="2845"/>
              <a:ext cx="609" cy="4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9" name="Line 14"/>
            <p:cNvSpPr>
              <a:spLocks noChangeShapeType="1"/>
            </p:cNvSpPr>
            <p:nvPr/>
          </p:nvSpPr>
          <p:spPr bwMode="auto">
            <a:xfrm flipV="1">
              <a:off x="3900" y="3414"/>
              <a:ext cx="60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" name="Line 15"/>
            <p:cNvSpPr>
              <a:spLocks noChangeShapeType="1"/>
            </p:cNvSpPr>
            <p:nvPr/>
          </p:nvSpPr>
          <p:spPr bwMode="auto">
            <a:xfrm flipV="1">
              <a:off x="3900" y="288"/>
              <a:ext cx="60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1" name="Line 16"/>
            <p:cNvSpPr>
              <a:spLocks noChangeShapeType="1"/>
            </p:cNvSpPr>
            <p:nvPr/>
          </p:nvSpPr>
          <p:spPr bwMode="auto">
            <a:xfrm flipV="1">
              <a:off x="1056" y="288"/>
              <a:ext cx="609" cy="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2" name="Line 17"/>
            <p:cNvSpPr>
              <a:spLocks noChangeShapeType="1"/>
            </p:cNvSpPr>
            <p:nvPr/>
          </p:nvSpPr>
          <p:spPr bwMode="auto">
            <a:xfrm>
              <a:off x="1665" y="288"/>
              <a:ext cx="28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" name="Line 18"/>
            <p:cNvSpPr>
              <a:spLocks noChangeShapeType="1"/>
            </p:cNvSpPr>
            <p:nvPr/>
          </p:nvSpPr>
          <p:spPr bwMode="auto">
            <a:xfrm>
              <a:off x="4509" y="288"/>
              <a:ext cx="0" cy="31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4" name="Line 19"/>
            <p:cNvSpPr>
              <a:spLocks noChangeShapeType="1"/>
            </p:cNvSpPr>
            <p:nvPr/>
          </p:nvSpPr>
          <p:spPr bwMode="auto">
            <a:xfrm flipV="1">
              <a:off x="2199" y="2850"/>
              <a:ext cx="115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5" name="Line 20"/>
            <p:cNvSpPr>
              <a:spLocks noChangeShapeType="1"/>
            </p:cNvSpPr>
            <p:nvPr/>
          </p:nvSpPr>
          <p:spPr bwMode="auto">
            <a:xfrm flipV="1">
              <a:off x="2207" y="1248"/>
              <a:ext cx="1" cy="15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6" name="Line 21"/>
            <p:cNvSpPr>
              <a:spLocks noChangeShapeType="1"/>
            </p:cNvSpPr>
            <p:nvPr/>
          </p:nvSpPr>
          <p:spPr bwMode="auto">
            <a:xfrm>
              <a:off x="1568" y="346"/>
              <a:ext cx="28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7" name="Line 22"/>
            <p:cNvSpPr>
              <a:spLocks noChangeShapeType="1"/>
            </p:cNvSpPr>
            <p:nvPr/>
          </p:nvSpPr>
          <p:spPr bwMode="auto">
            <a:xfrm>
              <a:off x="1411" y="457"/>
              <a:ext cx="28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8" name="Line 23"/>
            <p:cNvSpPr>
              <a:spLocks noChangeShapeType="1"/>
            </p:cNvSpPr>
            <p:nvPr/>
          </p:nvSpPr>
          <p:spPr bwMode="auto">
            <a:xfrm>
              <a:off x="1318" y="514"/>
              <a:ext cx="28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9" name="Line 24"/>
            <p:cNvSpPr>
              <a:spLocks noChangeShapeType="1"/>
            </p:cNvSpPr>
            <p:nvPr/>
          </p:nvSpPr>
          <p:spPr bwMode="auto">
            <a:xfrm>
              <a:off x="1234" y="585"/>
              <a:ext cx="284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0" name="Line 25"/>
            <p:cNvSpPr>
              <a:spLocks noChangeShapeType="1"/>
            </p:cNvSpPr>
            <p:nvPr/>
          </p:nvSpPr>
          <p:spPr bwMode="auto">
            <a:xfrm>
              <a:off x="1136" y="643"/>
              <a:ext cx="28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1" name="Line 26"/>
            <p:cNvSpPr>
              <a:spLocks noChangeShapeType="1"/>
            </p:cNvSpPr>
            <p:nvPr/>
          </p:nvSpPr>
          <p:spPr bwMode="auto">
            <a:xfrm>
              <a:off x="1505" y="390"/>
              <a:ext cx="284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2" name="Line 27"/>
            <p:cNvSpPr>
              <a:spLocks noChangeShapeType="1"/>
            </p:cNvSpPr>
            <p:nvPr/>
          </p:nvSpPr>
          <p:spPr bwMode="auto">
            <a:xfrm>
              <a:off x="3967" y="657"/>
              <a:ext cx="0" cy="31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3" name="Line 28"/>
            <p:cNvSpPr>
              <a:spLocks noChangeShapeType="1"/>
            </p:cNvSpPr>
            <p:nvPr/>
          </p:nvSpPr>
          <p:spPr bwMode="auto">
            <a:xfrm>
              <a:off x="4035" y="643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4" name="Line 29"/>
            <p:cNvSpPr>
              <a:spLocks noChangeShapeType="1"/>
            </p:cNvSpPr>
            <p:nvPr/>
          </p:nvSpPr>
          <p:spPr bwMode="auto">
            <a:xfrm>
              <a:off x="4103" y="572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5" name="Line 30"/>
            <p:cNvSpPr>
              <a:spLocks noChangeShapeType="1"/>
            </p:cNvSpPr>
            <p:nvPr/>
          </p:nvSpPr>
          <p:spPr bwMode="auto">
            <a:xfrm>
              <a:off x="4158" y="528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6" name="Line 31"/>
            <p:cNvSpPr>
              <a:spLocks noChangeShapeType="1"/>
            </p:cNvSpPr>
            <p:nvPr/>
          </p:nvSpPr>
          <p:spPr bwMode="auto">
            <a:xfrm>
              <a:off x="3967" y="643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7" name="Line 32"/>
            <p:cNvSpPr>
              <a:spLocks noChangeShapeType="1"/>
            </p:cNvSpPr>
            <p:nvPr/>
          </p:nvSpPr>
          <p:spPr bwMode="auto">
            <a:xfrm>
              <a:off x="4306" y="448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8" name="Line 33"/>
            <p:cNvSpPr>
              <a:spLocks noChangeShapeType="1"/>
            </p:cNvSpPr>
            <p:nvPr/>
          </p:nvSpPr>
          <p:spPr bwMode="auto">
            <a:xfrm>
              <a:off x="4374" y="377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9" name="Line 34"/>
            <p:cNvSpPr>
              <a:spLocks noChangeShapeType="1"/>
            </p:cNvSpPr>
            <p:nvPr/>
          </p:nvSpPr>
          <p:spPr bwMode="auto">
            <a:xfrm>
              <a:off x="4429" y="332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0" name="Line 35"/>
            <p:cNvSpPr>
              <a:spLocks noChangeShapeType="1"/>
            </p:cNvSpPr>
            <p:nvPr/>
          </p:nvSpPr>
          <p:spPr bwMode="auto">
            <a:xfrm>
              <a:off x="4238" y="448"/>
              <a:ext cx="0" cy="3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1" name="Line 36"/>
            <p:cNvSpPr>
              <a:spLocks noChangeShapeType="1"/>
            </p:cNvSpPr>
            <p:nvPr/>
          </p:nvSpPr>
          <p:spPr bwMode="auto">
            <a:xfrm>
              <a:off x="1667" y="3216"/>
              <a:ext cx="169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2" name="Line 37"/>
            <p:cNvSpPr>
              <a:spLocks noChangeShapeType="1"/>
            </p:cNvSpPr>
            <p:nvPr/>
          </p:nvSpPr>
          <p:spPr bwMode="auto">
            <a:xfrm>
              <a:off x="1727" y="3156"/>
              <a:ext cx="163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3" name="Line 38"/>
            <p:cNvSpPr>
              <a:spLocks noChangeShapeType="1"/>
            </p:cNvSpPr>
            <p:nvPr/>
          </p:nvSpPr>
          <p:spPr bwMode="auto">
            <a:xfrm flipV="1">
              <a:off x="1830" y="3099"/>
              <a:ext cx="155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4" name="Line 39"/>
            <p:cNvSpPr>
              <a:spLocks noChangeShapeType="1"/>
            </p:cNvSpPr>
            <p:nvPr/>
          </p:nvSpPr>
          <p:spPr bwMode="auto">
            <a:xfrm>
              <a:off x="1860" y="3045"/>
              <a:ext cx="14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5" name="Line 40"/>
            <p:cNvSpPr>
              <a:spLocks noChangeShapeType="1"/>
            </p:cNvSpPr>
            <p:nvPr/>
          </p:nvSpPr>
          <p:spPr bwMode="auto">
            <a:xfrm flipV="1">
              <a:off x="1932" y="2988"/>
              <a:ext cx="142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6" name="Line 41"/>
            <p:cNvSpPr>
              <a:spLocks noChangeShapeType="1"/>
            </p:cNvSpPr>
            <p:nvPr/>
          </p:nvSpPr>
          <p:spPr bwMode="auto">
            <a:xfrm flipV="1">
              <a:off x="2010" y="2943"/>
              <a:ext cx="135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7" name="Line 42"/>
            <p:cNvSpPr>
              <a:spLocks noChangeShapeType="1"/>
            </p:cNvSpPr>
            <p:nvPr/>
          </p:nvSpPr>
          <p:spPr bwMode="auto">
            <a:xfrm flipV="1">
              <a:off x="2101" y="2903"/>
              <a:ext cx="128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8" name="Line 43"/>
            <p:cNvSpPr>
              <a:spLocks noChangeShapeType="1"/>
            </p:cNvSpPr>
            <p:nvPr/>
          </p:nvSpPr>
          <p:spPr bwMode="auto">
            <a:xfrm>
              <a:off x="2091" y="1248"/>
              <a:ext cx="0" cy="16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9" name="Line 44"/>
            <p:cNvSpPr>
              <a:spLocks noChangeShapeType="1"/>
            </p:cNvSpPr>
            <p:nvPr/>
          </p:nvSpPr>
          <p:spPr bwMode="auto">
            <a:xfrm flipH="1">
              <a:off x="2139" y="1248"/>
              <a:ext cx="21" cy="16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0" name="Line 45"/>
            <p:cNvSpPr>
              <a:spLocks noChangeShapeType="1"/>
            </p:cNvSpPr>
            <p:nvPr/>
          </p:nvSpPr>
          <p:spPr bwMode="auto">
            <a:xfrm>
              <a:off x="2016" y="1296"/>
              <a:ext cx="13" cy="16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1" name="Line 46"/>
            <p:cNvSpPr>
              <a:spLocks noChangeShapeType="1"/>
            </p:cNvSpPr>
            <p:nvPr/>
          </p:nvSpPr>
          <p:spPr bwMode="auto">
            <a:xfrm>
              <a:off x="1968" y="1296"/>
              <a:ext cx="6" cy="170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2" name="Line 47"/>
            <p:cNvSpPr>
              <a:spLocks noChangeShapeType="1"/>
            </p:cNvSpPr>
            <p:nvPr/>
          </p:nvSpPr>
          <p:spPr bwMode="auto">
            <a:xfrm flipH="1">
              <a:off x="1868" y="1248"/>
              <a:ext cx="4" cy="18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3" name="Line 48"/>
            <p:cNvSpPr>
              <a:spLocks noChangeShapeType="1"/>
            </p:cNvSpPr>
            <p:nvPr/>
          </p:nvSpPr>
          <p:spPr bwMode="auto">
            <a:xfrm flipH="1">
              <a:off x="1911" y="1248"/>
              <a:ext cx="9" cy="179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4" name="Line 49"/>
            <p:cNvSpPr>
              <a:spLocks noChangeShapeType="1"/>
            </p:cNvSpPr>
            <p:nvPr/>
          </p:nvSpPr>
          <p:spPr bwMode="auto">
            <a:xfrm flipH="1">
              <a:off x="1801" y="1248"/>
              <a:ext cx="23" cy="18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5" name="Line 50"/>
            <p:cNvSpPr>
              <a:spLocks noChangeShapeType="1"/>
            </p:cNvSpPr>
            <p:nvPr/>
          </p:nvSpPr>
          <p:spPr bwMode="auto">
            <a:xfrm flipH="1">
              <a:off x="1665" y="1248"/>
              <a:ext cx="15" cy="19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6" name="Line 51"/>
            <p:cNvSpPr>
              <a:spLocks noChangeShapeType="1"/>
            </p:cNvSpPr>
            <p:nvPr/>
          </p:nvSpPr>
          <p:spPr bwMode="auto">
            <a:xfrm flipH="1">
              <a:off x="1720" y="1248"/>
              <a:ext cx="8" cy="19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08" name="Group 52"/>
          <p:cNvGrpSpPr>
            <a:grpSpLocks/>
          </p:cNvGrpSpPr>
          <p:nvPr/>
        </p:nvGrpSpPr>
        <p:grpSpPr bwMode="auto">
          <a:xfrm>
            <a:off x="6267450" y="319088"/>
            <a:ext cx="2209800" cy="1604962"/>
            <a:chOff x="4176" y="1584"/>
            <a:chExt cx="1392" cy="1011"/>
          </a:xfrm>
        </p:grpSpPr>
        <p:grpSp>
          <p:nvGrpSpPr>
            <p:cNvPr id="12474" name="Group 53"/>
            <p:cNvGrpSpPr>
              <a:grpSpLocks/>
            </p:cNvGrpSpPr>
            <p:nvPr/>
          </p:nvGrpSpPr>
          <p:grpSpPr bwMode="auto">
            <a:xfrm>
              <a:off x="4176" y="1584"/>
              <a:ext cx="1392" cy="1011"/>
              <a:chOff x="4158" y="381"/>
              <a:chExt cx="1275" cy="963"/>
            </a:xfrm>
          </p:grpSpPr>
          <p:sp>
            <p:nvSpPr>
              <p:cNvPr id="12481" name="Line 54"/>
              <p:cNvSpPr>
                <a:spLocks noChangeShapeType="1"/>
              </p:cNvSpPr>
              <p:nvPr/>
            </p:nvSpPr>
            <p:spPr bwMode="auto">
              <a:xfrm flipV="1">
                <a:off x="4158" y="381"/>
                <a:ext cx="432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2" name="Line 55"/>
              <p:cNvSpPr>
                <a:spLocks noChangeShapeType="1"/>
              </p:cNvSpPr>
              <p:nvPr/>
            </p:nvSpPr>
            <p:spPr bwMode="auto">
              <a:xfrm flipV="1">
                <a:off x="4158" y="909"/>
                <a:ext cx="432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3" name="Line 56"/>
              <p:cNvSpPr>
                <a:spLocks noChangeShapeType="1"/>
              </p:cNvSpPr>
              <p:nvPr/>
            </p:nvSpPr>
            <p:spPr bwMode="auto">
              <a:xfrm>
                <a:off x="4572" y="381"/>
                <a:ext cx="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4" name="Line 57"/>
              <p:cNvSpPr>
                <a:spLocks noChangeShapeType="1"/>
              </p:cNvSpPr>
              <p:nvPr/>
            </p:nvSpPr>
            <p:spPr bwMode="auto">
              <a:xfrm flipV="1">
                <a:off x="4704" y="432"/>
                <a:ext cx="432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5" name="AutoShape 58"/>
              <p:cNvSpPr>
                <a:spLocks noChangeArrowheads="1"/>
              </p:cNvSpPr>
              <p:nvPr/>
            </p:nvSpPr>
            <p:spPr bwMode="auto">
              <a:xfrm flipH="1" flipV="1">
                <a:off x="4176" y="384"/>
                <a:ext cx="1248" cy="960"/>
              </a:xfrm>
              <a:prstGeom prst="cube">
                <a:avLst>
                  <a:gd name="adj" fmla="val 43231"/>
                </a:avLst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86" name="Line 59"/>
              <p:cNvSpPr>
                <a:spLocks noChangeShapeType="1"/>
              </p:cNvSpPr>
              <p:nvPr/>
            </p:nvSpPr>
            <p:spPr bwMode="auto">
              <a:xfrm>
                <a:off x="4176" y="816"/>
                <a:ext cx="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7" name="Line 60"/>
              <p:cNvSpPr>
                <a:spLocks noChangeShapeType="1"/>
              </p:cNvSpPr>
              <p:nvPr/>
            </p:nvSpPr>
            <p:spPr bwMode="auto">
              <a:xfrm>
                <a:off x="4176" y="1344"/>
                <a:ext cx="81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8" name="Line 61"/>
              <p:cNvSpPr>
                <a:spLocks noChangeShapeType="1"/>
              </p:cNvSpPr>
              <p:nvPr/>
            </p:nvSpPr>
            <p:spPr bwMode="auto">
              <a:xfrm>
                <a:off x="4608" y="930"/>
                <a:ext cx="816" cy="0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9" name="AutoShape 62"/>
              <p:cNvSpPr>
                <a:spLocks noChangeArrowheads="1"/>
              </p:cNvSpPr>
              <p:nvPr/>
            </p:nvSpPr>
            <p:spPr bwMode="auto">
              <a:xfrm>
                <a:off x="4608" y="930"/>
                <a:ext cx="825" cy="414"/>
              </a:xfrm>
              <a:prstGeom prst="parallelogram">
                <a:avLst>
                  <a:gd name="adj" fmla="val 108799"/>
                </a:avLst>
              </a:prstGeom>
              <a:solidFill>
                <a:srgbClr val="CCCCFF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sz="1800"/>
              </a:p>
            </p:txBody>
          </p:sp>
        </p:grpSp>
        <p:grpSp>
          <p:nvGrpSpPr>
            <p:cNvPr id="12475" name="Group 63"/>
            <p:cNvGrpSpPr>
              <a:grpSpLocks/>
            </p:cNvGrpSpPr>
            <p:nvPr/>
          </p:nvGrpSpPr>
          <p:grpSpPr bwMode="auto">
            <a:xfrm>
              <a:off x="4272" y="1776"/>
              <a:ext cx="1104" cy="720"/>
              <a:chOff x="3888" y="912"/>
              <a:chExt cx="1104" cy="720"/>
            </a:xfrm>
          </p:grpSpPr>
          <p:sp>
            <p:nvSpPr>
              <p:cNvPr id="12476" name="Arc 64"/>
              <p:cNvSpPr>
                <a:spLocks/>
              </p:cNvSpPr>
              <p:nvPr/>
            </p:nvSpPr>
            <p:spPr bwMode="auto">
              <a:xfrm>
                <a:off x="3936" y="1200"/>
                <a:ext cx="768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6666FF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7" name="Arc 65"/>
              <p:cNvSpPr>
                <a:spLocks/>
              </p:cNvSpPr>
              <p:nvPr/>
            </p:nvSpPr>
            <p:spPr bwMode="auto">
              <a:xfrm>
                <a:off x="3888" y="1296"/>
                <a:ext cx="672" cy="288"/>
              </a:xfrm>
              <a:custGeom>
                <a:avLst/>
                <a:gdLst>
                  <a:gd name="T0" fmla="*/ 0 w 21600"/>
                  <a:gd name="T1" fmla="*/ 0 h 21474"/>
                  <a:gd name="T2" fmla="*/ 0 w 21600"/>
                  <a:gd name="T3" fmla="*/ 0 h 21474"/>
                  <a:gd name="T4" fmla="*/ 0 w 21600"/>
                  <a:gd name="T5" fmla="*/ 0 h 2147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474" fill="none" extrusionOk="0">
                    <a:moveTo>
                      <a:pt x="2331" y="0"/>
                    </a:moveTo>
                    <a:cubicBezTo>
                      <a:pt x="13294" y="1190"/>
                      <a:pt x="21600" y="10447"/>
                      <a:pt x="21600" y="21474"/>
                    </a:cubicBezTo>
                  </a:path>
                  <a:path w="21600" h="21474" stroke="0" extrusionOk="0">
                    <a:moveTo>
                      <a:pt x="2331" y="0"/>
                    </a:moveTo>
                    <a:cubicBezTo>
                      <a:pt x="13294" y="1190"/>
                      <a:pt x="21600" y="10447"/>
                      <a:pt x="21600" y="21474"/>
                    </a:cubicBezTo>
                    <a:lnTo>
                      <a:pt x="0" y="21474"/>
                    </a:lnTo>
                    <a:lnTo>
                      <a:pt x="2331" y="0"/>
                    </a:lnTo>
                    <a:close/>
                  </a:path>
                </a:pathLst>
              </a:custGeom>
              <a:noFill/>
              <a:ln w="28575">
                <a:solidFill>
                  <a:srgbClr val="6666FF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8" name="Arc 66"/>
              <p:cNvSpPr>
                <a:spLocks/>
              </p:cNvSpPr>
              <p:nvPr/>
            </p:nvSpPr>
            <p:spPr bwMode="auto">
              <a:xfrm>
                <a:off x="4032" y="1104"/>
                <a:ext cx="768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6666FF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9" name="Arc 67"/>
              <p:cNvSpPr>
                <a:spLocks/>
              </p:cNvSpPr>
              <p:nvPr/>
            </p:nvSpPr>
            <p:spPr bwMode="auto">
              <a:xfrm>
                <a:off x="4224" y="912"/>
                <a:ext cx="768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6666FF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80" name="Arc 68"/>
              <p:cNvSpPr>
                <a:spLocks/>
              </p:cNvSpPr>
              <p:nvPr/>
            </p:nvSpPr>
            <p:spPr bwMode="auto">
              <a:xfrm>
                <a:off x="4080" y="1008"/>
                <a:ext cx="768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6666FF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525" name="Group 69"/>
          <p:cNvGrpSpPr>
            <a:grpSpLocks/>
          </p:cNvGrpSpPr>
          <p:nvPr/>
        </p:nvGrpSpPr>
        <p:grpSpPr bwMode="auto">
          <a:xfrm>
            <a:off x="3560763" y="1919289"/>
            <a:ext cx="2268537" cy="2752725"/>
            <a:chOff x="494" y="1296"/>
            <a:chExt cx="1429" cy="1734"/>
          </a:xfrm>
        </p:grpSpPr>
        <p:sp>
          <p:nvSpPr>
            <p:cNvPr id="12455" name="Line 70"/>
            <p:cNvSpPr>
              <a:spLocks noChangeShapeType="1"/>
            </p:cNvSpPr>
            <p:nvPr/>
          </p:nvSpPr>
          <p:spPr bwMode="auto">
            <a:xfrm flipV="1">
              <a:off x="562" y="1584"/>
              <a:ext cx="926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6" name="Line 71"/>
            <p:cNvSpPr>
              <a:spLocks noChangeShapeType="1"/>
            </p:cNvSpPr>
            <p:nvPr/>
          </p:nvSpPr>
          <p:spPr bwMode="auto">
            <a:xfrm flipV="1">
              <a:off x="1077" y="1776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7" name="Line 72"/>
            <p:cNvSpPr>
              <a:spLocks noChangeShapeType="1"/>
            </p:cNvSpPr>
            <p:nvPr/>
          </p:nvSpPr>
          <p:spPr bwMode="auto">
            <a:xfrm flipV="1">
              <a:off x="1077" y="1968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8" name="Line 73"/>
            <p:cNvSpPr>
              <a:spLocks noChangeShapeType="1"/>
            </p:cNvSpPr>
            <p:nvPr/>
          </p:nvSpPr>
          <p:spPr bwMode="auto">
            <a:xfrm flipV="1">
              <a:off x="1077" y="2160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9" name="Line 74"/>
            <p:cNvSpPr>
              <a:spLocks noChangeShapeType="1"/>
            </p:cNvSpPr>
            <p:nvPr/>
          </p:nvSpPr>
          <p:spPr bwMode="auto">
            <a:xfrm flipV="1">
              <a:off x="1077" y="2340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0" name="Line 75"/>
            <p:cNvSpPr>
              <a:spLocks noChangeShapeType="1"/>
            </p:cNvSpPr>
            <p:nvPr/>
          </p:nvSpPr>
          <p:spPr bwMode="auto">
            <a:xfrm flipV="1">
              <a:off x="1077" y="2514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1" name="Line 76"/>
            <p:cNvSpPr>
              <a:spLocks noChangeShapeType="1"/>
            </p:cNvSpPr>
            <p:nvPr/>
          </p:nvSpPr>
          <p:spPr bwMode="auto">
            <a:xfrm flipV="1">
              <a:off x="1077" y="2688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2" name="Line 77"/>
            <p:cNvSpPr>
              <a:spLocks noChangeShapeType="1"/>
            </p:cNvSpPr>
            <p:nvPr/>
          </p:nvSpPr>
          <p:spPr bwMode="auto">
            <a:xfrm flipV="1">
              <a:off x="1077" y="2850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3" name="Line 78"/>
            <p:cNvSpPr>
              <a:spLocks noChangeShapeType="1"/>
            </p:cNvSpPr>
            <p:nvPr/>
          </p:nvSpPr>
          <p:spPr bwMode="auto">
            <a:xfrm flipV="1">
              <a:off x="1077" y="3030"/>
              <a:ext cx="411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4" name="Line 79"/>
            <p:cNvSpPr>
              <a:spLocks noChangeShapeType="1"/>
            </p:cNvSpPr>
            <p:nvPr/>
          </p:nvSpPr>
          <p:spPr bwMode="auto">
            <a:xfrm>
              <a:off x="494" y="3030"/>
              <a:ext cx="583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5" name="Line 80"/>
            <p:cNvSpPr>
              <a:spLocks noChangeShapeType="1"/>
            </p:cNvSpPr>
            <p:nvPr/>
          </p:nvSpPr>
          <p:spPr bwMode="auto">
            <a:xfrm flipV="1">
              <a:off x="1488" y="2592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6" name="Line 81"/>
            <p:cNvSpPr>
              <a:spLocks noChangeShapeType="1"/>
            </p:cNvSpPr>
            <p:nvPr/>
          </p:nvSpPr>
          <p:spPr bwMode="auto">
            <a:xfrm flipV="1">
              <a:off x="1488" y="2400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7" name="Line 82"/>
            <p:cNvSpPr>
              <a:spLocks noChangeShapeType="1"/>
            </p:cNvSpPr>
            <p:nvPr/>
          </p:nvSpPr>
          <p:spPr bwMode="auto">
            <a:xfrm flipV="1">
              <a:off x="1488" y="1920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8" name="Line 83"/>
            <p:cNvSpPr>
              <a:spLocks noChangeShapeType="1"/>
            </p:cNvSpPr>
            <p:nvPr/>
          </p:nvSpPr>
          <p:spPr bwMode="auto">
            <a:xfrm flipV="1">
              <a:off x="1488" y="1728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9" name="Line 84"/>
            <p:cNvSpPr>
              <a:spLocks noChangeShapeType="1"/>
            </p:cNvSpPr>
            <p:nvPr/>
          </p:nvSpPr>
          <p:spPr bwMode="auto">
            <a:xfrm flipV="1">
              <a:off x="1488" y="2238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0" name="Line 85"/>
            <p:cNvSpPr>
              <a:spLocks noChangeShapeType="1"/>
            </p:cNvSpPr>
            <p:nvPr/>
          </p:nvSpPr>
          <p:spPr bwMode="auto">
            <a:xfrm flipV="1">
              <a:off x="1488" y="1536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1" name="Line 86"/>
            <p:cNvSpPr>
              <a:spLocks noChangeShapeType="1"/>
            </p:cNvSpPr>
            <p:nvPr/>
          </p:nvSpPr>
          <p:spPr bwMode="auto">
            <a:xfrm flipV="1">
              <a:off x="1488" y="1344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2" name="Line 87"/>
            <p:cNvSpPr>
              <a:spLocks noChangeShapeType="1"/>
            </p:cNvSpPr>
            <p:nvPr/>
          </p:nvSpPr>
          <p:spPr bwMode="auto">
            <a:xfrm flipV="1">
              <a:off x="1488" y="1296"/>
              <a:ext cx="288" cy="288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3" name="Line 88"/>
            <p:cNvSpPr>
              <a:spLocks noChangeShapeType="1"/>
            </p:cNvSpPr>
            <p:nvPr/>
          </p:nvSpPr>
          <p:spPr bwMode="auto">
            <a:xfrm flipV="1">
              <a:off x="1491" y="2079"/>
              <a:ext cx="432" cy="432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45" name="Group 89"/>
          <p:cNvGrpSpPr>
            <a:grpSpLocks/>
          </p:cNvGrpSpPr>
          <p:nvPr/>
        </p:nvGrpSpPr>
        <p:grpSpPr bwMode="auto">
          <a:xfrm>
            <a:off x="3807497" y="1981200"/>
            <a:ext cx="1764629" cy="2743200"/>
            <a:chOff x="629" y="1344"/>
            <a:chExt cx="1105" cy="1728"/>
          </a:xfrm>
        </p:grpSpPr>
        <p:sp>
          <p:nvSpPr>
            <p:cNvPr id="12435" name="AutoShape 90"/>
            <p:cNvSpPr>
              <a:spLocks noChangeArrowheads="1"/>
            </p:cNvSpPr>
            <p:nvPr/>
          </p:nvSpPr>
          <p:spPr bwMode="auto">
            <a:xfrm rot="-5400000" flipH="1" flipV="1">
              <a:off x="1288" y="1548"/>
              <a:ext cx="77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36" name="AutoShape 91"/>
            <p:cNvSpPr>
              <a:spLocks noChangeArrowheads="1"/>
            </p:cNvSpPr>
            <p:nvPr/>
          </p:nvSpPr>
          <p:spPr bwMode="auto">
            <a:xfrm rot="-5400000" flipH="1" flipV="1">
              <a:off x="1288" y="1739"/>
              <a:ext cx="78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37" name="AutoShape 92"/>
            <p:cNvSpPr>
              <a:spLocks noChangeArrowheads="1"/>
            </p:cNvSpPr>
            <p:nvPr/>
          </p:nvSpPr>
          <p:spPr bwMode="auto">
            <a:xfrm rot="-5400000" flipH="1" flipV="1">
              <a:off x="1288" y="1931"/>
              <a:ext cx="78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38" name="AutoShape 93"/>
            <p:cNvSpPr>
              <a:spLocks noChangeArrowheads="1"/>
            </p:cNvSpPr>
            <p:nvPr/>
          </p:nvSpPr>
          <p:spPr bwMode="auto">
            <a:xfrm rot="-5400000" flipH="1" flipV="1">
              <a:off x="1288" y="2123"/>
              <a:ext cx="77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39" name="AutoShape 94"/>
            <p:cNvSpPr>
              <a:spLocks noChangeArrowheads="1"/>
            </p:cNvSpPr>
            <p:nvPr/>
          </p:nvSpPr>
          <p:spPr bwMode="auto">
            <a:xfrm rot="-5400000" flipH="1" flipV="1">
              <a:off x="1288" y="2302"/>
              <a:ext cx="78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40" name="AutoShape 95"/>
            <p:cNvSpPr>
              <a:spLocks noChangeArrowheads="1"/>
            </p:cNvSpPr>
            <p:nvPr/>
          </p:nvSpPr>
          <p:spPr bwMode="auto">
            <a:xfrm rot="-5400000" flipH="1" flipV="1">
              <a:off x="1288" y="2476"/>
              <a:ext cx="78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41" name="AutoShape 96"/>
            <p:cNvSpPr>
              <a:spLocks noChangeArrowheads="1"/>
            </p:cNvSpPr>
            <p:nvPr/>
          </p:nvSpPr>
          <p:spPr bwMode="auto">
            <a:xfrm rot="-5400000" flipH="1" flipV="1">
              <a:off x="1288" y="2650"/>
              <a:ext cx="78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42" name="AutoShape 97"/>
            <p:cNvSpPr>
              <a:spLocks noChangeArrowheads="1"/>
            </p:cNvSpPr>
            <p:nvPr/>
          </p:nvSpPr>
          <p:spPr bwMode="auto">
            <a:xfrm rot="-5400000" flipH="1" flipV="1">
              <a:off x="1288" y="2811"/>
              <a:ext cx="78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43" name="AutoShape 98"/>
            <p:cNvSpPr>
              <a:spLocks noChangeArrowheads="1"/>
            </p:cNvSpPr>
            <p:nvPr/>
          </p:nvSpPr>
          <p:spPr bwMode="auto">
            <a:xfrm rot="-5400000" flipH="1" flipV="1">
              <a:off x="1288" y="2991"/>
              <a:ext cx="78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44" name="AutoShape 99"/>
            <p:cNvSpPr>
              <a:spLocks noChangeArrowheads="1"/>
            </p:cNvSpPr>
            <p:nvPr/>
          </p:nvSpPr>
          <p:spPr bwMode="auto">
            <a:xfrm rot="5400000">
              <a:off x="729" y="1547"/>
              <a:ext cx="77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45" name="AutoShape 100"/>
            <p:cNvSpPr>
              <a:spLocks noChangeArrowheads="1"/>
            </p:cNvSpPr>
            <p:nvPr/>
          </p:nvSpPr>
          <p:spPr bwMode="auto">
            <a:xfrm rot="5400000" flipH="1" flipV="1">
              <a:off x="633" y="2988"/>
              <a:ext cx="78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46" name="AutoShape 101"/>
            <p:cNvSpPr>
              <a:spLocks noChangeArrowheads="1"/>
            </p:cNvSpPr>
            <p:nvPr/>
          </p:nvSpPr>
          <p:spPr bwMode="auto">
            <a:xfrm rot="2627371" flipH="1">
              <a:off x="1625" y="1344"/>
              <a:ext cx="76" cy="120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47" name="AutoShape 102"/>
            <p:cNvSpPr>
              <a:spLocks noChangeArrowheads="1"/>
            </p:cNvSpPr>
            <p:nvPr/>
          </p:nvSpPr>
          <p:spPr bwMode="auto">
            <a:xfrm rot="2627371" flipH="1">
              <a:off x="1634" y="1521"/>
              <a:ext cx="76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48" name="AutoShape 103"/>
            <p:cNvSpPr>
              <a:spLocks noChangeArrowheads="1"/>
            </p:cNvSpPr>
            <p:nvPr/>
          </p:nvSpPr>
          <p:spPr bwMode="auto">
            <a:xfrm rot="2627371" flipH="1">
              <a:off x="1634" y="1715"/>
              <a:ext cx="76" cy="120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49" name="AutoShape 104"/>
            <p:cNvSpPr>
              <a:spLocks noChangeArrowheads="1"/>
            </p:cNvSpPr>
            <p:nvPr/>
          </p:nvSpPr>
          <p:spPr bwMode="auto">
            <a:xfrm rot="2627371" flipH="1">
              <a:off x="1657" y="1892"/>
              <a:ext cx="77" cy="120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50" name="AutoShape 105"/>
            <p:cNvSpPr>
              <a:spLocks noChangeArrowheads="1"/>
            </p:cNvSpPr>
            <p:nvPr/>
          </p:nvSpPr>
          <p:spPr bwMode="auto">
            <a:xfrm rot="2627371" flipH="1">
              <a:off x="1657" y="2069"/>
              <a:ext cx="77" cy="120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51" name="AutoShape 106"/>
            <p:cNvSpPr>
              <a:spLocks noChangeArrowheads="1"/>
            </p:cNvSpPr>
            <p:nvPr/>
          </p:nvSpPr>
          <p:spPr bwMode="auto">
            <a:xfrm rot="2627371" flipH="1">
              <a:off x="1657" y="2230"/>
              <a:ext cx="77" cy="120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52" name="AutoShape 107"/>
            <p:cNvSpPr>
              <a:spLocks noChangeArrowheads="1"/>
            </p:cNvSpPr>
            <p:nvPr/>
          </p:nvSpPr>
          <p:spPr bwMode="auto">
            <a:xfrm rot="2627371" flipH="1">
              <a:off x="1657" y="2398"/>
              <a:ext cx="77" cy="120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53" name="AutoShape 108"/>
            <p:cNvSpPr>
              <a:spLocks noChangeArrowheads="1"/>
            </p:cNvSpPr>
            <p:nvPr/>
          </p:nvSpPr>
          <p:spPr bwMode="auto">
            <a:xfrm rot="2627371" flipH="1">
              <a:off x="1657" y="2557"/>
              <a:ext cx="77" cy="120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54" name="AutoShape 109"/>
            <p:cNvSpPr>
              <a:spLocks noChangeArrowheads="1"/>
            </p:cNvSpPr>
            <p:nvPr/>
          </p:nvSpPr>
          <p:spPr bwMode="auto">
            <a:xfrm rot="2627371" flipH="1">
              <a:off x="1657" y="2761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</p:grpSp>
      <p:sp>
        <p:nvSpPr>
          <p:cNvPr id="19566" name="AutoShape 110"/>
          <p:cNvSpPr>
            <a:spLocks noChangeArrowheads="1"/>
          </p:cNvSpPr>
          <p:nvPr/>
        </p:nvSpPr>
        <p:spPr bwMode="auto">
          <a:xfrm rot="5400000">
            <a:off x="6048376" y="1290638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>
              <a:cs typeface="Arial" panose="020B0604020202020204" pitchFamily="34" charset="0"/>
            </a:endParaRPr>
          </a:p>
        </p:txBody>
      </p:sp>
      <p:sp>
        <p:nvSpPr>
          <p:cNvPr id="19567" name="AutoShape 111"/>
          <p:cNvSpPr>
            <a:spLocks noChangeArrowheads="1"/>
          </p:cNvSpPr>
          <p:nvPr/>
        </p:nvSpPr>
        <p:spPr bwMode="auto">
          <a:xfrm rot="16200000" flipH="1">
            <a:off x="5629276" y="5591176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68" name="AutoShape 112"/>
          <p:cNvSpPr>
            <a:spLocks noChangeArrowheads="1"/>
          </p:cNvSpPr>
          <p:nvPr/>
        </p:nvSpPr>
        <p:spPr bwMode="auto">
          <a:xfrm rot="16200000" flipH="1">
            <a:off x="6315076" y="5467351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69" name="AutoShape 113"/>
          <p:cNvSpPr>
            <a:spLocks noChangeArrowheads="1"/>
          </p:cNvSpPr>
          <p:nvPr/>
        </p:nvSpPr>
        <p:spPr bwMode="auto">
          <a:xfrm rot="4923577">
            <a:off x="5934076" y="1433513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70" name="AutoShape 114"/>
          <p:cNvSpPr>
            <a:spLocks noChangeArrowheads="1"/>
          </p:cNvSpPr>
          <p:nvPr/>
        </p:nvSpPr>
        <p:spPr bwMode="auto">
          <a:xfrm rot="15447396" flipH="1">
            <a:off x="5310188" y="1533526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>
              <a:cs typeface="Arial" panose="020B0604020202020204" pitchFamily="34" charset="0"/>
            </a:endParaRPr>
          </a:p>
        </p:txBody>
      </p:sp>
      <p:sp>
        <p:nvSpPr>
          <p:cNvPr id="19571" name="AutoShape 115"/>
          <p:cNvSpPr>
            <a:spLocks noChangeArrowheads="1"/>
          </p:cNvSpPr>
          <p:nvPr/>
        </p:nvSpPr>
        <p:spPr bwMode="auto">
          <a:xfrm rot="6531818">
            <a:off x="5038726" y="5262563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72" name="AutoShape 116"/>
          <p:cNvSpPr>
            <a:spLocks noChangeArrowheads="1"/>
          </p:cNvSpPr>
          <p:nvPr/>
        </p:nvSpPr>
        <p:spPr bwMode="auto">
          <a:xfrm rot="5400000">
            <a:off x="6267451" y="5619751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73" name="AutoShape 117"/>
          <p:cNvSpPr>
            <a:spLocks noChangeArrowheads="1"/>
          </p:cNvSpPr>
          <p:nvPr/>
        </p:nvSpPr>
        <p:spPr bwMode="auto">
          <a:xfrm rot="15346687" flipH="1">
            <a:off x="5172076" y="1428751"/>
            <a:ext cx="123825" cy="1905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grpSp>
        <p:nvGrpSpPr>
          <p:cNvPr id="19574" name="Group 118"/>
          <p:cNvGrpSpPr>
            <a:grpSpLocks/>
          </p:cNvGrpSpPr>
          <p:nvPr/>
        </p:nvGrpSpPr>
        <p:grpSpPr bwMode="auto">
          <a:xfrm>
            <a:off x="4681538" y="1385888"/>
            <a:ext cx="2895600" cy="4343400"/>
            <a:chOff x="1200" y="960"/>
            <a:chExt cx="1824" cy="2736"/>
          </a:xfrm>
        </p:grpSpPr>
        <p:sp>
          <p:nvSpPr>
            <p:cNvPr id="12431" name="AutoShape 119"/>
            <p:cNvSpPr>
              <a:spLocks/>
            </p:cNvSpPr>
            <p:nvPr/>
          </p:nvSpPr>
          <p:spPr bwMode="auto">
            <a:xfrm>
              <a:off x="1299" y="1053"/>
              <a:ext cx="830" cy="2550"/>
            </a:xfrm>
            <a:prstGeom prst="leftBracket">
              <a:avLst>
                <a:gd name="adj" fmla="val 39798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32" name="AutoShape 120"/>
            <p:cNvSpPr>
              <a:spLocks/>
            </p:cNvSpPr>
            <p:nvPr/>
          </p:nvSpPr>
          <p:spPr bwMode="auto">
            <a:xfrm flipH="1">
              <a:off x="2129" y="1053"/>
              <a:ext cx="796" cy="2550"/>
            </a:xfrm>
            <a:prstGeom prst="leftBracket">
              <a:avLst>
                <a:gd name="adj" fmla="val 42343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33" name="AutoShape 121"/>
            <p:cNvSpPr>
              <a:spLocks/>
            </p:cNvSpPr>
            <p:nvPr/>
          </p:nvSpPr>
          <p:spPr bwMode="auto">
            <a:xfrm>
              <a:off x="1200" y="960"/>
              <a:ext cx="995" cy="2736"/>
            </a:xfrm>
            <a:prstGeom prst="leftBracket">
              <a:avLst>
                <a:gd name="adj" fmla="val 37096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34" name="AutoShape 122"/>
            <p:cNvSpPr>
              <a:spLocks/>
            </p:cNvSpPr>
            <p:nvPr/>
          </p:nvSpPr>
          <p:spPr bwMode="auto">
            <a:xfrm flipH="1">
              <a:off x="2062" y="960"/>
              <a:ext cx="962" cy="2736"/>
            </a:xfrm>
            <a:prstGeom prst="leftBracket">
              <a:avLst>
                <a:gd name="adj" fmla="val 46190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</p:grpSp>
      <p:sp>
        <p:nvSpPr>
          <p:cNvPr id="19579" name="AutoShape 123"/>
          <p:cNvSpPr>
            <a:spLocks noChangeArrowheads="1"/>
          </p:cNvSpPr>
          <p:nvPr/>
        </p:nvSpPr>
        <p:spPr bwMode="auto">
          <a:xfrm rot="17241041" flipH="1">
            <a:off x="7312819" y="521494"/>
            <a:ext cx="80962" cy="2794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80" name="AutoShape 124"/>
          <p:cNvSpPr>
            <a:spLocks noChangeArrowheads="1"/>
          </p:cNvSpPr>
          <p:nvPr/>
        </p:nvSpPr>
        <p:spPr bwMode="auto">
          <a:xfrm rot="17241041" flipH="1">
            <a:off x="7167563" y="687388"/>
            <a:ext cx="100013" cy="306388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81" name="AutoShape 125"/>
          <p:cNvSpPr>
            <a:spLocks noChangeArrowheads="1"/>
          </p:cNvSpPr>
          <p:nvPr/>
        </p:nvSpPr>
        <p:spPr bwMode="auto">
          <a:xfrm rot="17241041" flipH="1">
            <a:off x="7015163" y="817563"/>
            <a:ext cx="80963" cy="306388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82" name="AutoShape 126"/>
          <p:cNvSpPr>
            <a:spLocks noChangeArrowheads="1"/>
          </p:cNvSpPr>
          <p:nvPr/>
        </p:nvSpPr>
        <p:spPr bwMode="auto">
          <a:xfrm rot="17241041" flipH="1">
            <a:off x="6862763" y="977900"/>
            <a:ext cx="100012" cy="306388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83" name="AutoShape 127"/>
          <p:cNvSpPr>
            <a:spLocks noChangeArrowheads="1"/>
          </p:cNvSpPr>
          <p:nvPr/>
        </p:nvSpPr>
        <p:spPr bwMode="auto">
          <a:xfrm rot="17114953" flipH="1">
            <a:off x="6796088" y="1104901"/>
            <a:ext cx="104775" cy="3429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84" name="AutoShape 128"/>
          <p:cNvSpPr>
            <a:spLocks noChangeArrowheads="1"/>
          </p:cNvSpPr>
          <p:nvPr/>
        </p:nvSpPr>
        <p:spPr bwMode="auto">
          <a:xfrm rot="7314332" flipH="1">
            <a:off x="7875588" y="736600"/>
            <a:ext cx="106362" cy="319088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85" name="AutoShape 129"/>
          <p:cNvSpPr>
            <a:spLocks noChangeArrowheads="1"/>
          </p:cNvSpPr>
          <p:nvPr/>
        </p:nvSpPr>
        <p:spPr bwMode="auto">
          <a:xfrm rot="7314332" flipH="1">
            <a:off x="7615238" y="871538"/>
            <a:ext cx="90488" cy="290513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86" name="AutoShape 130"/>
          <p:cNvSpPr>
            <a:spLocks noChangeArrowheads="1"/>
          </p:cNvSpPr>
          <p:nvPr/>
        </p:nvSpPr>
        <p:spPr bwMode="auto">
          <a:xfrm rot="7314332" flipH="1">
            <a:off x="7527925" y="1014413"/>
            <a:ext cx="76200" cy="3048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87" name="AutoShape 131"/>
          <p:cNvSpPr>
            <a:spLocks noChangeArrowheads="1"/>
          </p:cNvSpPr>
          <p:nvPr/>
        </p:nvSpPr>
        <p:spPr bwMode="auto">
          <a:xfrm rot="7314332" flipH="1">
            <a:off x="7371557" y="1159670"/>
            <a:ext cx="100013" cy="307975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88" name="AutoShape 132"/>
          <p:cNvSpPr>
            <a:spLocks noChangeArrowheads="1"/>
          </p:cNvSpPr>
          <p:nvPr/>
        </p:nvSpPr>
        <p:spPr bwMode="auto">
          <a:xfrm rot="7314332" flipH="1">
            <a:off x="7252495" y="1331120"/>
            <a:ext cx="104775" cy="207963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89" name="AutoShape 133"/>
          <p:cNvSpPr>
            <a:spLocks noChangeArrowheads="1"/>
          </p:cNvSpPr>
          <p:nvPr/>
        </p:nvSpPr>
        <p:spPr bwMode="auto">
          <a:xfrm rot="17241041" flipH="1">
            <a:off x="6665119" y="1326356"/>
            <a:ext cx="88900" cy="230188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90" name="AutoShape 134"/>
          <p:cNvSpPr>
            <a:spLocks noChangeArrowheads="1"/>
          </p:cNvSpPr>
          <p:nvPr/>
        </p:nvSpPr>
        <p:spPr bwMode="auto">
          <a:xfrm rot="17241041" flipH="1">
            <a:off x="6573838" y="1452563"/>
            <a:ext cx="104775" cy="2286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91" name="AutoShape 135"/>
          <p:cNvSpPr>
            <a:spLocks noChangeArrowheads="1"/>
          </p:cNvSpPr>
          <p:nvPr/>
        </p:nvSpPr>
        <p:spPr bwMode="auto">
          <a:xfrm rot="7314332" flipH="1">
            <a:off x="7074695" y="1466057"/>
            <a:ext cx="109537" cy="266700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592" name="AutoShape 136"/>
          <p:cNvSpPr>
            <a:spLocks noChangeArrowheads="1"/>
          </p:cNvSpPr>
          <p:nvPr/>
        </p:nvSpPr>
        <p:spPr bwMode="auto">
          <a:xfrm rot="6561728" flipH="1">
            <a:off x="6950870" y="1550195"/>
            <a:ext cx="93663" cy="238125"/>
          </a:xfrm>
          <a:prstGeom prst="flowChartExtract">
            <a:avLst/>
          </a:prstGeom>
          <a:solidFill>
            <a:srgbClr val="9999FF"/>
          </a:solidFill>
          <a:ln w="12700" cap="sq">
            <a:solidFill>
              <a:srgbClr val="6666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grpSp>
        <p:nvGrpSpPr>
          <p:cNvPr id="19593" name="Group 137"/>
          <p:cNvGrpSpPr>
            <a:grpSpLocks/>
          </p:cNvGrpSpPr>
          <p:nvPr/>
        </p:nvGrpSpPr>
        <p:grpSpPr bwMode="auto">
          <a:xfrm>
            <a:off x="4681538" y="1385888"/>
            <a:ext cx="2895600" cy="4343400"/>
            <a:chOff x="1200" y="960"/>
            <a:chExt cx="1824" cy="2736"/>
          </a:xfrm>
        </p:grpSpPr>
        <p:sp>
          <p:nvSpPr>
            <p:cNvPr id="12427" name="AutoShape 138"/>
            <p:cNvSpPr>
              <a:spLocks/>
            </p:cNvSpPr>
            <p:nvPr/>
          </p:nvSpPr>
          <p:spPr bwMode="auto">
            <a:xfrm>
              <a:off x="1299" y="1053"/>
              <a:ext cx="830" cy="2550"/>
            </a:xfrm>
            <a:prstGeom prst="leftBracket">
              <a:avLst>
                <a:gd name="adj" fmla="val 39798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28" name="AutoShape 139"/>
            <p:cNvSpPr>
              <a:spLocks/>
            </p:cNvSpPr>
            <p:nvPr/>
          </p:nvSpPr>
          <p:spPr bwMode="auto">
            <a:xfrm flipH="1">
              <a:off x="2129" y="1053"/>
              <a:ext cx="796" cy="2550"/>
            </a:xfrm>
            <a:prstGeom prst="leftBracket">
              <a:avLst>
                <a:gd name="adj" fmla="val 42343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29" name="AutoShape 140"/>
            <p:cNvSpPr>
              <a:spLocks/>
            </p:cNvSpPr>
            <p:nvPr/>
          </p:nvSpPr>
          <p:spPr bwMode="auto">
            <a:xfrm>
              <a:off x="1200" y="960"/>
              <a:ext cx="995" cy="2736"/>
            </a:xfrm>
            <a:prstGeom prst="leftBracket">
              <a:avLst>
                <a:gd name="adj" fmla="val 37096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30" name="AutoShape 141"/>
            <p:cNvSpPr>
              <a:spLocks/>
            </p:cNvSpPr>
            <p:nvPr/>
          </p:nvSpPr>
          <p:spPr bwMode="auto">
            <a:xfrm flipH="1">
              <a:off x="2062" y="960"/>
              <a:ext cx="962" cy="2736"/>
            </a:xfrm>
            <a:prstGeom prst="leftBracket">
              <a:avLst>
                <a:gd name="adj" fmla="val 46190"/>
              </a:avLst>
            </a:prstGeom>
            <a:noFill/>
            <a:ln w="28575" cap="sq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</p:grpSp>
      <p:sp>
        <p:nvSpPr>
          <p:cNvPr id="19598" name="Oval 142"/>
          <p:cNvSpPr>
            <a:spLocks noChangeArrowheads="1"/>
          </p:cNvSpPr>
          <p:nvPr/>
        </p:nvSpPr>
        <p:spPr bwMode="auto">
          <a:xfrm>
            <a:off x="9255759" y="1925004"/>
            <a:ext cx="152400" cy="152400"/>
          </a:xfrm>
          <a:prstGeom prst="ellipse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>
              <a:cs typeface="Arial" panose="020B0604020202020204" pitchFamily="34" charset="0"/>
            </a:endParaRPr>
          </a:p>
        </p:txBody>
      </p:sp>
      <p:sp>
        <p:nvSpPr>
          <p:cNvPr id="19599" name="Oval 143"/>
          <p:cNvSpPr>
            <a:spLocks noChangeArrowheads="1"/>
          </p:cNvSpPr>
          <p:nvPr/>
        </p:nvSpPr>
        <p:spPr bwMode="auto">
          <a:xfrm>
            <a:off x="9220200" y="4738688"/>
            <a:ext cx="152400" cy="152400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600" name="Line 144"/>
          <p:cNvSpPr>
            <a:spLocks noChangeShapeType="1"/>
          </p:cNvSpPr>
          <p:nvPr/>
        </p:nvSpPr>
        <p:spPr bwMode="auto">
          <a:xfrm flipH="1">
            <a:off x="9690734" y="1988470"/>
            <a:ext cx="14288" cy="142941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01" name="Line 145"/>
          <p:cNvSpPr>
            <a:spLocks noChangeShapeType="1"/>
          </p:cNvSpPr>
          <p:nvPr/>
        </p:nvSpPr>
        <p:spPr bwMode="auto">
          <a:xfrm flipV="1">
            <a:off x="9539288" y="4829175"/>
            <a:ext cx="152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02" name="Line 146"/>
          <p:cNvSpPr>
            <a:spLocks noChangeShapeType="1"/>
          </p:cNvSpPr>
          <p:nvPr/>
        </p:nvSpPr>
        <p:spPr bwMode="auto">
          <a:xfrm>
            <a:off x="9677400" y="3609975"/>
            <a:ext cx="14288" cy="12334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03" name="Line 147"/>
          <p:cNvSpPr>
            <a:spLocks noChangeShapeType="1"/>
          </p:cNvSpPr>
          <p:nvPr/>
        </p:nvSpPr>
        <p:spPr bwMode="auto">
          <a:xfrm flipH="1" flipV="1">
            <a:off x="9470232" y="1821881"/>
            <a:ext cx="214312" cy="166687"/>
          </a:xfrm>
          <a:prstGeom prst="line">
            <a:avLst/>
          </a:prstGeom>
          <a:noFill/>
          <a:ln w="28575" cap="sq">
            <a:solidFill>
              <a:srgbClr val="0000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04" name="Line 148"/>
          <p:cNvSpPr>
            <a:spLocks noChangeShapeType="1"/>
          </p:cNvSpPr>
          <p:nvPr/>
        </p:nvSpPr>
        <p:spPr bwMode="auto">
          <a:xfrm flipH="1" flipV="1">
            <a:off x="9473756" y="2013968"/>
            <a:ext cx="228600" cy="0"/>
          </a:xfrm>
          <a:prstGeom prst="line">
            <a:avLst/>
          </a:prstGeom>
          <a:noFill/>
          <a:ln w="38100" cap="sq">
            <a:solidFill>
              <a:srgbClr val="0000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605" name="Group 149"/>
          <p:cNvGrpSpPr>
            <a:grpSpLocks/>
          </p:cNvGrpSpPr>
          <p:nvPr/>
        </p:nvGrpSpPr>
        <p:grpSpPr bwMode="auto">
          <a:xfrm>
            <a:off x="4005265" y="2147888"/>
            <a:ext cx="1357313" cy="2578100"/>
            <a:chOff x="4617" y="-136"/>
            <a:chExt cx="855" cy="1624"/>
          </a:xfrm>
        </p:grpSpPr>
        <p:sp>
          <p:nvSpPr>
            <p:cNvPr id="12407" name="AutoShape 150"/>
            <p:cNvSpPr>
              <a:spLocks noChangeArrowheads="1"/>
            </p:cNvSpPr>
            <p:nvPr/>
          </p:nvSpPr>
          <p:spPr bwMode="auto">
            <a:xfrm rot="5400000" flipV="1">
              <a:off x="5023" y="-31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08" name="AutoShape 151"/>
            <p:cNvSpPr>
              <a:spLocks noChangeArrowheads="1"/>
            </p:cNvSpPr>
            <p:nvPr/>
          </p:nvSpPr>
          <p:spPr bwMode="auto">
            <a:xfrm rot="5400000" flipV="1">
              <a:off x="5023" y="159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09" name="AutoShape 152"/>
            <p:cNvSpPr>
              <a:spLocks noChangeArrowheads="1"/>
            </p:cNvSpPr>
            <p:nvPr/>
          </p:nvSpPr>
          <p:spPr bwMode="auto">
            <a:xfrm rot="5400000" flipV="1">
              <a:off x="5023" y="358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10" name="AutoShape 153"/>
            <p:cNvSpPr>
              <a:spLocks noChangeArrowheads="1"/>
            </p:cNvSpPr>
            <p:nvPr/>
          </p:nvSpPr>
          <p:spPr bwMode="auto">
            <a:xfrm rot="5400000" flipV="1">
              <a:off x="5023" y="547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11" name="AutoShape 154"/>
            <p:cNvSpPr>
              <a:spLocks noChangeArrowheads="1"/>
            </p:cNvSpPr>
            <p:nvPr/>
          </p:nvSpPr>
          <p:spPr bwMode="auto">
            <a:xfrm rot="5400000" flipV="1">
              <a:off x="5023" y="725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12" name="AutoShape 155"/>
            <p:cNvSpPr>
              <a:spLocks noChangeArrowheads="1"/>
            </p:cNvSpPr>
            <p:nvPr/>
          </p:nvSpPr>
          <p:spPr bwMode="auto">
            <a:xfrm rot="5400000" flipV="1">
              <a:off x="5023" y="897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13" name="AutoShape 156"/>
            <p:cNvSpPr>
              <a:spLocks noChangeArrowheads="1"/>
            </p:cNvSpPr>
            <p:nvPr/>
          </p:nvSpPr>
          <p:spPr bwMode="auto">
            <a:xfrm rot="5400000" flipV="1">
              <a:off x="5023" y="1069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14" name="AutoShape 157"/>
            <p:cNvSpPr>
              <a:spLocks noChangeArrowheads="1"/>
            </p:cNvSpPr>
            <p:nvPr/>
          </p:nvSpPr>
          <p:spPr bwMode="auto">
            <a:xfrm rot="5400000" flipV="1">
              <a:off x="5023" y="1229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15" name="AutoShape 158"/>
            <p:cNvSpPr>
              <a:spLocks noChangeArrowheads="1"/>
            </p:cNvSpPr>
            <p:nvPr/>
          </p:nvSpPr>
          <p:spPr bwMode="auto">
            <a:xfrm rot="5400000" flipV="1">
              <a:off x="5023" y="1407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16" name="AutoShape 159"/>
            <p:cNvSpPr>
              <a:spLocks noChangeArrowheads="1"/>
            </p:cNvSpPr>
            <p:nvPr/>
          </p:nvSpPr>
          <p:spPr bwMode="auto">
            <a:xfrm rot="16200000" flipH="1">
              <a:off x="4719" y="-30"/>
              <a:ext cx="77" cy="84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17" name="AutoShape 160"/>
            <p:cNvSpPr>
              <a:spLocks noChangeArrowheads="1"/>
            </p:cNvSpPr>
            <p:nvPr/>
          </p:nvSpPr>
          <p:spPr bwMode="auto">
            <a:xfrm rot="16200000" flipV="1">
              <a:off x="4621" y="1400"/>
              <a:ext cx="77" cy="85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18" name="AutoShape 161"/>
            <p:cNvSpPr>
              <a:spLocks noChangeArrowheads="1"/>
            </p:cNvSpPr>
            <p:nvPr/>
          </p:nvSpPr>
          <p:spPr bwMode="auto">
            <a:xfrm rot="2627371" flipV="1">
              <a:off x="5371" y="-136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19" name="AutoShape 162"/>
            <p:cNvSpPr>
              <a:spLocks noChangeArrowheads="1"/>
            </p:cNvSpPr>
            <p:nvPr/>
          </p:nvSpPr>
          <p:spPr bwMode="auto">
            <a:xfrm rot="2627371" flipV="1">
              <a:off x="5371" y="48"/>
              <a:ext cx="77" cy="118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20" name="AutoShape 163"/>
            <p:cNvSpPr>
              <a:spLocks noChangeArrowheads="1"/>
            </p:cNvSpPr>
            <p:nvPr/>
          </p:nvSpPr>
          <p:spPr bwMode="auto">
            <a:xfrm rot="2627371" flipV="1">
              <a:off x="5371" y="249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21" name="AutoShape 164"/>
            <p:cNvSpPr>
              <a:spLocks noChangeArrowheads="1"/>
            </p:cNvSpPr>
            <p:nvPr/>
          </p:nvSpPr>
          <p:spPr bwMode="auto">
            <a:xfrm rot="2627371" flipV="1">
              <a:off x="5395" y="424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22" name="AutoShape 165"/>
            <p:cNvSpPr>
              <a:spLocks noChangeArrowheads="1"/>
            </p:cNvSpPr>
            <p:nvPr/>
          </p:nvSpPr>
          <p:spPr bwMode="auto">
            <a:xfrm rot="2627371" flipV="1">
              <a:off x="5395" y="599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23" name="AutoShape 166"/>
            <p:cNvSpPr>
              <a:spLocks noChangeArrowheads="1"/>
            </p:cNvSpPr>
            <p:nvPr/>
          </p:nvSpPr>
          <p:spPr bwMode="auto">
            <a:xfrm rot="2627371" flipV="1">
              <a:off x="5395" y="759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24" name="AutoShape 167"/>
            <p:cNvSpPr>
              <a:spLocks noChangeArrowheads="1"/>
            </p:cNvSpPr>
            <p:nvPr/>
          </p:nvSpPr>
          <p:spPr bwMode="auto">
            <a:xfrm rot="2627371" flipV="1">
              <a:off x="5386" y="925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25" name="AutoShape 168"/>
            <p:cNvSpPr>
              <a:spLocks noChangeArrowheads="1"/>
            </p:cNvSpPr>
            <p:nvPr/>
          </p:nvSpPr>
          <p:spPr bwMode="auto">
            <a:xfrm rot="2627371" flipV="1">
              <a:off x="5386" y="1091"/>
              <a:ext cx="77" cy="119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426" name="AutoShape 169"/>
            <p:cNvSpPr>
              <a:spLocks noChangeArrowheads="1"/>
            </p:cNvSpPr>
            <p:nvPr/>
          </p:nvSpPr>
          <p:spPr bwMode="auto">
            <a:xfrm rot="2627371" flipV="1">
              <a:off x="5395" y="1284"/>
              <a:ext cx="77" cy="118"/>
            </a:xfrm>
            <a:prstGeom prst="flowChartExtract">
              <a:avLst/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</p:grpSp>
      <p:grpSp>
        <p:nvGrpSpPr>
          <p:cNvPr id="19626" name="Group 170"/>
          <p:cNvGrpSpPr>
            <a:grpSpLocks/>
          </p:cNvGrpSpPr>
          <p:nvPr/>
        </p:nvGrpSpPr>
        <p:grpSpPr bwMode="auto">
          <a:xfrm>
            <a:off x="3276600" y="2387601"/>
            <a:ext cx="381000" cy="2280628"/>
            <a:chOff x="192" y="1584"/>
            <a:chExt cx="240" cy="1056"/>
          </a:xfrm>
        </p:grpSpPr>
        <p:sp>
          <p:nvSpPr>
            <p:cNvPr id="12402" name="Oval 171"/>
            <p:cNvSpPr>
              <a:spLocks noChangeArrowheads="1"/>
            </p:cNvSpPr>
            <p:nvPr/>
          </p:nvSpPr>
          <p:spPr bwMode="auto">
            <a:xfrm>
              <a:off x="192" y="1872"/>
              <a:ext cx="192" cy="384"/>
            </a:xfrm>
            <a:prstGeom prst="ellipse">
              <a:avLst/>
            </a:prstGeom>
            <a:solidFill>
              <a:srgbClr val="FF6600"/>
            </a:solidFill>
            <a:ln w="12700" cap="sq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2400">
                  <a:cs typeface="Arial" panose="020B0604020202020204" pitchFamily="34" charset="0"/>
                  <a:sym typeface="Symbol" panose="05050102010706020507" pitchFamily="18" charset="2"/>
                </a:rPr>
                <a:t></a:t>
              </a:r>
            </a:p>
          </p:txBody>
        </p:sp>
        <p:sp>
          <p:nvSpPr>
            <p:cNvPr id="12403" name="Line 172"/>
            <p:cNvSpPr>
              <a:spLocks noChangeShapeType="1"/>
            </p:cNvSpPr>
            <p:nvPr/>
          </p:nvSpPr>
          <p:spPr bwMode="auto">
            <a:xfrm>
              <a:off x="288" y="2256"/>
              <a:ext cx="0" cy="384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4" name="Line 173"/>
            <p:cNvSpPr>
              <a:spLocks noChangeShapeType="1"/>
            </p:cNvSpPr>
            <p:nvPr/>
          </p:nvSpPr>
          <p:spPr bwMode="auto">
            <a:xfrm>
              <a:off x="288" y="2640"/>
              <a:ext cx="144" cy="0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5" name="Line 174"/>
            <p:cNvSpPr>
              <a:spLocks noChangeShapeType="1"/>
            </p:cNvSpPr>
            <p:nvPr/>
          </p:nvSpPr>
          <p:spPr bwMode="auto">
            <a:xfrm flipH="1">
              <a:off x="288" y="1584"/>
              <a:ext cx="75" cy="0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6" name="Line 175"/>
            <p:cNvSpPr>
              <a:spLocks noChangeShapeType="1"/>
            </p:cNvSpPr>
            <p:nvPr/>
          </p:nvSpPr>
          <p:spPr bwMode="auto">
            <a:xfrm>
              <a:off x="288" y="1584"/>
              <a:ext cx="0" cy="288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632" name="Line 176"/>
          <p:cNvSpPr>
            <a:spLocks noChangeShapeType="1"/>
          </p:cNvSpPr>
          <p:nvPr/>
        </p:nvSpPr>
        <p:spPr bwMode="auto">
          <a:xfrm flipV="1">
            <a:off x="3505201" y="2224088"/>
            <a:ext cx="195263" cy="152400"/>
          </a:xfrm>
          <a:prstGeom prst="line">
            <a:avLst/>
          </a:prstGeom>
          <a:noFill/>
          <a:ln w="28575" cap="sq">
            <a:solidFill>
              <a:srgbClr val="0000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33" name="Line 177"/>
          <p:cNvSpPr>
            <a:spLocks noChangeShapeType="1"/>
          </p:cNvSpPr>
          <p:nvPr/>
        </p:nvSpPr>
        <p:spPr bwMode="auto">
          <a:xfrm>
            <a:off x="3505201" y="2376488"/>
            <a:ext cx="1952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634" name="Group 178"/>
          <p:cNvGrpSpPr>
            <a:grpSpLocks/>
          </p:cNvGrpSpPr>
          <p:nvPr/>
        </p:nvGrpSpPr>
        <p:grpSpPr bwMode="auto">
          <a:xfrm>
            <a:off x="7094538" y="2008188"/>
            <a:ext cx="2438400" cy="2819400"/>
            <a:chOff x="3072" y="1344"/>
            <a:chExt cx="1536" cy="1776"/>
          </a:xfrm>
        </p:grpSpPr>
        <p:sp>
          <p:nvSpPr>
            <p:cNvPr id="12388" name="Line 191"/>
            <p:cNvSpPr>
              <a:spLocks noChangeShapeType="1"/>
            </p:cNvSpPr>
            <p:nvPr/>
          </p:nvSpPr>
          <p:spPr bwMode="auto">
            <a:xfrm>
              <a:off x="3877" y="1350"/>
              <a:ext cx="714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6" name="Line 179"/>
            <p:cNvSpPr>
              <a:spLocks noChangeShapeType="1"/>
            </p:cNvSpPr>
            <p:nvPr/>
          </p:nvSpPr>
          <p:spPr bwMode="auto">
            <a:xfrm>
              <a:off x="3078" y="1788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7" name="Line 180"/>
            <p:cNvSpPr>
              <a:spLocks noChangeShapeType="1"/>
            </p:cNvSpPr>
            <p:nvPr/>
          </p:nvSpPr>
          <p:spPr bwMode="auto">
            <a:xfrm>
              <a:off x="3078" y="1900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Line 181"/>
            <p:cNvSpPr>
              <a:spLocks noChangeShapeType="1"/>
            </p:cNvSpPr>
            <p:nvPr/>
          </p:nvSpPr>
          <p:spPr bwMode="auto">
            <a:xfrm flipV="1">
              <a:off x="3435" y="1344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Line 182"/>
            <p:cNvSpPr>
              <a:spLocks noChangeShapeType="1"/>
            </p:cNvSpPr>
            <p:nvPr/>
          </p:nvSpPr>
          <p:spPr bwMode="auto">
            <a:xfrm>
              <a:off x="3078" y="2232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0" name="Line 183"/>
            <p:cNvSpPr>
              <a:spLocks noChangeShapeType="1"/>
            </p:cNvSpPr>
            <p:nvPr/>
          </p:nvSpPr>
          <p:spPr bwMode="auto">
            <a:xfrm>
              <a:off x="3078" y="2344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1" name="Line 184"/>
            <p:cNvSpPr>
              <a:spLocks noChangeShapeType="1"/>
            </p:cNvSpPr>
            <p:nvPr/>
          </p:nvSpPr>
          <p:spPr bwMode="auto">
            <a:xfrm>
              <a:off x="3078" y="2676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2" name="Line 185"/>
            <p:cNvSpPr>
              <a:spLocks noChangeShapeType="1"/>
            </p:cNvSpPr>
            <p:nvPr/>
          </p:nvSpPr>
          <p:spPr bwMode="auto">
            <a:xfrm>
              <a:off x="3078" y="2788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3" name="Line 186"/>
            <p:cNvSpPr>
              <a:spLocks noChangeShapeType="1"/>
            </p:cNvSpPr>
            <p:nvPr/>
          </p:nvSpPr>
          <p:spPr bwMode="auto">
            <a:xfrm flipV="1">
              <a:off x="3444" y="1452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4" name="Line 187"/>
            <p:cNvSpPr>
              <a:spLocks noChangeShapeType="1"/>
            </p:cNvSpPr>
            <p:nvPr/>
          </p:nvSpPr>
          <p:spPr bwMode="auto">
            <a:xfrm flipV="1">
              <a:off x="3444" y="1774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5" name="Line 188"/>
            <p:cNvSpPr>
              <a:spLocks noChangeShapeType="1"/>
            </p:cNvSpPr>
            <p:nvPr/>
          </p:nvSpPr>
          <p:spPr bwMode="auto">
            <a:xfrm flipV="1">
              <a:off x="3445" y="1900"/>
              <a:ext cx="458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6" name="Line 189"/>
            <p:cNvSpPr>
              <a:spLocks noChangeShapeType="1"/>
            </p:cNvSpPr>
            <p:nvPr/>
          </p:nvSpPr>
          <p:spPr bwMode="auto">
            <a:xfrm flipV="1">
              <a:off x="3445" y="2222"/>
              <a:ext cx="458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Line 190"/>
            <p:cNvSpPr>
              <a:spLocks noChangeShapeType="1"/>
            </p:cNvSpPr>
            <p:nvPr/>
          </p:nvSpPr>
          <p:spPr bwMode="auto">
            <a:xfrm flipV="1">
              <a:off x="3448" y="2330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9" name="Line 192"/>
            <p:cNvSpPr>
              <a:spLocks noChangeShapeType="1"/>
            </p:cNvSpPr>
            <p:nvPr/>
          </p:nvSpPr>
          <p:spPr bwMode="auto">
            <a:xfrm>
              <a:off x="3078" y="3120"/>
              <a:ext cx="1530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0" name="Line 193"/>
            <p:cNvSpPr>
              <a:spLocks noChangeShapeType="1"/>
            </p:cNvSpPr>
            <p:nvPr/>
          </p:nvSpPr>
          <p:spPr bwMode="auto">
            <a:xfrm>
              <a:off x="3072" y="2011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1" name="Line 194"/>
            <p:cNvSpPr>
              <a:spLocks noChangeShapeType="1"/>
            </p:cNvSpPr>
            <p:nvPr/>
          </p:nvSpPr>
          <p:spPr bwMode="auto">
            <a:xfrm>
              <a:off x="3072" y="2123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Line 195"/>
            <p:cNvSpPr>
              <a:spLocks noChangeShapeType="1"/>
            </p:cNvSpPr>
            <p:nvPr/>
          </p:nvSpPr>
          <p:spPr bwMode="auto">
            <a:xfrm>
              <a:off x="3072" y="2455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3" name="Line 196"/>
            <p:cNvSpPr>
              <a:spLocks noChangeShapeType="1"/>
            </p:cNvSpPr>
            <p:nvPr/>
          </p:nvSpPr>
          <p:spPr bwMode="auto">
            <a:xfrm>
              <a:off x="3072" y="2558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4" name="Line 197"/>
            <p:cNvSpPr>
              <a:spLocks noChangeShapeType="1"/>
            </p:cNvSpPr>
            <p:nvPr/>
          </p:nvSpPr>
          <p:spPr bwMode="auto">
            <a:xfrm>
              <a:off x="3072" y="2899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5" name="Line 198"/>
            <p:cNvSpPr>
              <a:spLocks noChangeShapeType="1"/>
            </p:cNvSpPr>
            <p:nvPr/>
          </p:nvSpPr>
          <p:spPr bwMode="auto">
            <a:xfrm>
              <a:off x="3072" y="3006"/>
              <a:ext cx="357" cy="0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6" name="Line 199"/>
            <p:cNvSpPr>
              <a:spLocks noChangeShapeType="1"/>
            </p:cNvSpPr>
            <p:nvPr/>
          </p:nvSpPr>
          <p:spPr bwMode="auto">
            <a:xfrm flipV="1">
              <a:off x="3438" y="1563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7" name="Line 200"/>
            <p:cNvSpPr>
              <a:spLocks noChangeShapeType="1"/>
            </p:cNvSpPr>
            <p:nvPr/>
          </p:nvSpPr>
          <p:spPr bwMode="auto">
            <a:xfrm flipV="1">
              <a:off x="3429" y="1669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8" name="Line 201"/>
            <p:cNvSpPr>
              <a:spLocks noChangeShapeType="1"/>
            </p:cNvSpPr>
            <p:nvPr/>
          </p:nvSpPr>
          <p:spPr bwMode="auto">
            <a:xfrm flipV="1">
              <a:off x="3439" y="2011"/>
              <a:ext cx="458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9" name="Line 202"/>
            <p:cNvSpPr>
              <a:spLocks noChangeShapeType="1"/>
            </p:cNvSpPr>
            <p:nvPr/>
          </p:nvSpPr>
          <p:spPr bwMode="auto">
            <a:xfrm flipV="1">
              <a:off x="3430" y="2109"/>
              <a:ext cx="458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0" name="Line 203"/>
            <p:cNvSpPr>
              <a:spLocks noChangeShapeType="1"/>
            </p:cNvSpPr>
            <p:nvPr/>
          </p:nvSpPr>
          <p:spPr bwMode="auto">
            <a:xfrm flipV="1">
              <a:off x="3442" y="2441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Line 204"/>
            <p:cNvSpPr>
              <a:spLocks noChangeShapeType="1"/>
            </p:cNvSpPr>
            <p:nvPr/>
          </p:nvSpPr>
          <p:spPr bwMode="auto">
            <a:xfrm flipV="1">
              <a:off x="3442" y="2562"/>
              <a:ext cx="459" cy="444"/>
            </a:xfrm>
            <a:prstGeom prst="line">
              <a:avLst/>
            </a:prstGeom>
            <a:noFill/>
            <a:ln w="28575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661" name="Group 205"/>
          <p:cNvGrpSpPr>
            <a:grpSpLocks/>
          </p:cNvGrpSpPr>
          <p:nvPr/>
        </p:nvGrpSpPr>
        <p:grpSpPr bwMode="auto">
          <a:xfrm>
            <a:off x="7918450" y="2300288"/>
            <a:ext cx="115888" cy="2157412"/>
            <a:chOff x="4560" y="-279"/>
            <a:chExt cx="73" cy="1359"/>
          </a:xfrm>
        </p:grpSpPr>
        <p:sp>
          <p:nvSpPr>
            <p:cNvPr id="12364" name="AutoShape 206"/>
            <p:cNvSpPr>
              <a:spLocks noChangeArrowheads="1"/>
            </p:cNvSpPr>
            <p:nvPr/>
          </p:nvSpPr>
          <p:spPr bwMode="auto">
            <a:xfrm rot="2682311" flipH="1">
              <a:off x="4560" y="-279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65" name="AutoShape 207"/>
            <p:cNvSpPr>
              <a:spLocks noChangeArrowheads="1"/>
            </p:cNvSpPr>
            <p:nvPr/>
          </p:nvSpPr>
          <p:spPr bwMode="auto">
            <a:xfrm rot="2682311" flipH="1">
              <a:off x="4589" y="921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66" name="AutoShape 208"/>
            <p:cNvSpPr>
              <a:spLocks noChangeArrowheads="1"/>
            </p:cNvSpPr>
            <p:nvPr/>
          </p:nvSpPr>
          <p:spPr bwMode="auto">
            <a:xfrm rot="2682311" flipH="1">
              <a:off x="4583" y="807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67" name="AutoShape 209"/>
            <p:cNvSpPr>
              <a:spLocks noChangeArrowheads="1"/>
            </p:cNvSpPr>
            <p:nvPr/>
          </p:nvSpPr>
          <p:spPr bwMode="auto">
            <a:xfrm rot="2682311" flipH="1">
              <a:off x="4580" y="702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68" name="AutoShape 210"/>
            <p:cNvSpPr>
              <a:spLocks noChangeArrowheads="1"/>
            </p:cNvSpPr>
            <p:nvPr/>
          </p:nvSpPr>
          <p:spPr bwMode="auto">
            <a:xfrm rot="2682311" flipH="1">
              <a:off x="4583" y="603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69" name="AutoShape 211"/>
            <p:cNvSpPr>
              <a:spLocks noChangeArrowheads="1"/>
            </p:cNvSpPr>
            <p:nvPr/>
          </p:nvSpPr>
          <p:spPr bwMode="auto">
            <a:xfrm rot="2682311" flipH="1">
              <a:off x="4586" y="471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70" name="AutoShape 212"/>
            <p:cNvSpPr>
              <a:spLocks noChangeArrowheads="1"/>
            </p:cNvSpPr>
            <p:nvPr/>
          </p:nvSpPr>
          <p:spPr bwMode="auto">
            <a:xfrm rot="2682311" flipH="1">
              <a:off x="4583" y="375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71" name="AutoShape 213"/>
            <p:cNvSpPr>
              <a:spLocks noChangeArrowheads="1"/>
            </p:cNvSpPr>
            <p:nvPr/>
          </p:nvSpPr>
          <p:spPr bwMode="auto">
            <a:xfrm rot="2682311" flipH="1">
              <a:off x="4583" y="276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72" name="AutoShape 214"/>
            <p:cNvSpPr>
              <a:spLocks noChangeArrowheads="1"/>
            </p:cNvSpPr>
            <p:nvPr/>
          </p:nvSpPr>
          <p:spPr bwMode="auto">
            <a:xfrm rot="2682311" flipH="1">
              <a:off x="4569" y="162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73" name="AutoShape 215"/>
            <p:cNvSpPr>
              <a:spLocks noChangeArrowheads="1"/>
            </p:cNvSpPr>
            <p:nvPr/>
          </p:nvSpPr>
          <p:spPr bwMode="auto">
            <a:xfrm rot="2682311" flipH="1">
              <a:off x="4569" y="48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74" name="AutoShape 216"/>
            <p:cNvSpPr>
              <a:spLocks noChangeArrowheads="1"/>
            </p:cNvSpPr>
            <p:nvPr/>
          </p:nvSpPr>
          <p:spPr bwMode="auto">
            <a:xfrm rot="2682311" flipH="1">
              <a:off x="4569" y="-60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75" name="AutoShape 217"/>
            <p:cNvSpPr>
              <a:spLocks noChangeArrowheads="1"/>
            </p:cNvSpPr>
            <p:nvPr/>
          </p:nvSpPr>
          <p:spPr bwMode="auto">
            <a:xfrm rot="2682311" flipH="1">
              <a:off x="4569" y="-165"/>
              <a:ext cx="44" cy="15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</p:grpSp>
      <p:sp>
        <p:nvSpPr>
          <p:cNvPr id="19674" name="AutoShape 218"/>
          <p:cNvSpPr>
            <a:spLocks noChangeArrowheads="1"/>
          </p:cNvSpPr>
          <p:nvPr/>
        </p:nvSpPr>
        <p:spPr bwMode="auto">
          <a:xfrm rot="5400000">
            <a:off x="8606632" y="4650582"/>
            <a:ext cx="125413" cy="355600"/>
          </a:xfrm>
          <a:prstGeom prst="flowChartExtra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675" name="AutoShape 219"/>
          <p:cNvSpPr>
            <a:spLocks noChangeArrowheads="1"/>
          </p:cNvSpPr>
          <p:nvPr/>
        </p:nvSpPr>
        <p:spPr bwMode="auto">
          <a:xfrm rot="16200000" flipH="1">
            <a:off x="8550872" y="1869443"/>
            <a:ext cx="123825" cy="266700"/>
          </a:xfrm>
          <a:prstGeom prst="flowChartExtra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grpSp>
        <p:nvGrpSpPr>
          <p:cNvPr id="19676" name="Group 220"/>
          <p:cNvGrpSpPr>
            <a:grpSpLocks/>
          </p:cNvGrpSpPr>
          <p:nvPr/>
        </p:nvGrpSpPr>
        <p:grpSpPr bwMode="auto">
          <a:xfrm>
            <a:off x="8129588" y="2057400"/>
            <a:ext cx="107950" cy="2236788"/>
            <a:chOff x="4848" y="96"/>
            <a:chExt cx="68" cy="1409"/>
          </a:xfrm>
        </p:grpSpPr>
        <p:sp>
          <p:nvSpPr>
            <p:cNvPr id="12352" name="AutoShape 221"/>
            <p:cNvSpPr>
              <a:spLocks noChangeArrowheads="1"/>
            </p:cNvSpPr>
            <p:nvPr/>
          </p:nvSpPr>
          <p:spPr bwMode="auto">
            <a:xfrm rot="2682311" flipV="1">
              <a:off x="4860" y="96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53" name="AutoShape 222"/>
            <p:cNvSpPr>
              <a:spLocks noChangeArrowheads="1"/>
            </p:cNvSpPr>
            <p:nvPr/>
          </p:nvSpPr>
          <p:spPr bwMode="auto">
            <a:xfrm rot="2682311" flipV="1">
              <a:off x="4856" y="216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54" name="AutoShape 223"/>
            <p:cNvSpPr>
              <a:spLocks noChangeArrowheads="1"/>
            </p:cNvSpPr>
            <p:nvPr/>
          </p:nvSpPr>
          <p:spPr bwMode="auto">
            <a:xfrm rot="2682311" flipV="1">
              <a:off x="4864" y="320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55" name="AutoShape 224"/>
            <p:cNvSpPr>
              <a:spLocks noChangeArrowheads="1"/>
            </p:cNvSpPr>
            <p:nvPr/>
          </p:nvSpPr>
          <p:spPr bwMode="auto">
            <a:xfrm rot="2682311" flipV="1">
              <a:off x="4852" y="1208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56" name="AutoShape 225"/>
            <p:cNvSpPr>
              <a:spLocks noChangeArrowheads="1"/>
            </p:cNvSpPr>
            <p:nvPr/>
          </p:nvSpPr>
          <p:spPr bwMode="auto">
            <a:xfrm rot="2682311" flipV="1">
              <a:off x="4864" y="1320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57" name="AutoShape 226"/>
            <p:cNvSpPr>
              <a:spLocks noChangeArrowheads="1"/>
            </p:cNvSpPr>
            <p:nvPr/>
          </p:nvSpPr>
          <p:spPr bwMode="auto">
            <a:xfrm rot="2682311" flipV="1">
              <a:off x="4856" y="1096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58" name="AutoShape 227"/>
            <p:cNvSpPr>
              <a:spLocks noChangeArrowheads="1"/>
            </p:cNvSpPr>
            <p:nvPr/>
          </p:nvSpPr>
          <p:spPr bwMode="auto">
            <a:xfrm rot="2682311" flipV="1">
              <a:off x="4848" y="432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59" name="AutoShape 228"/>
            <p:cNvSpPr>
              <a:spLocks noChangeArrowheads="1"/>
            </p:cNvSpPr>
            <p:nvPr/>
          </p:nvSpPr>
          <p:spPr bwMode="auto">
            <a:xfrm rot="2682311" flipV="1">
              <a:off x="4852" y="544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60" name="AutoShape 229"/>
            <p:cNvSpPr>
              <a:spLocks noChangeArrowheads="1"/>
            </p:cNvSpPr>
            <p:nvPr/>
          </p:nvSpPr>
          <p:spPr bwMode="auto">
            <a:xfrm rot="2682311" flipV="1">
              <a:off x="4856" y="657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61" name="AutoShape 230"/>
            <p:cNvSpPr>
              <a:spLocks noChangeArrowheads="1"/>
            </p:cNvSpPr>
            <p:nvPr/>
          </p:nvSpPr>
          <p:spPr bwMode="auto">
            <a:xfrm rot="2682311" flipV="1">
              <a:off x="4864" y="760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62" name="AutoShape 231"/>
            <p:cNvSpPr>
              <a:spLocks noChangeArrowheads="1"/>
            </p:cNvSpPr>
            <p:nvPr/>
          </p:nvSpPr>
          <p:spPr bwMode="auto">
            <a:xfrm rot="2682311" flipV="1">
              <a:off x="4848" y="861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  <p:sp>
          <p:nvSpPr>
            <p:cNvPr id="12363" name="AutoShape 232"/>
            <p:cNvSpPr>
              <a:spLocks noChangeArrowheads="1"/>
            </p:cNvSpPr>
            <p:nvPr/>
          </p:nvSpPr>
          <p:spPr bwMode="auto">
            <a:xfrm rot="2682311" flipV="1">
              <a:off x="4872" y="979"/>
              <a:ext cx="44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sz="1800"/>
            </a:p>
          </p:txBody>
        </p:sp>
      </p:grpSp>
      <p:sp>
        <p:nvSpPr>
          <p:cNvPr id="19689" name="AutoShape 233"/>
          <p:cNvSpPr>
            <a:spLocks noChangeArrowheads="1"/>
          </p:cNvSpPr>
          <p:nvPr/>
        </p:nvSpPr>
        <p:spPr bwMode="auto">
          <a:xfrm rot="5400000">
            <a:off x="8908654" y="1861568"/>
            <a:ext cx="127000" cy="304800"/>
          </a:xfrm>
          <a:prstGeom prst="flowChartExtra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690" name="AutoShape 234"/>
          <p:cNvSpPr>
            <a:spLocks noChangeArrowheads="1"/>
          </p:cNvSpPr>
          <p:nvPr/>
        </p:nvSpPr>
        <p:spPr bwMode="auto">
          <a:xfrm rot="16200000" flipH="1">
            <a:off x="8885238" y="4675188"/>
            <a:ext cx="127000" cy="304800"/>
          </a:xfrm>
          <a:prstGeom prst="flowChartExtract">
            <a:avLst/>
          </a:prstGeom>
          <a:solidFill>
            <a:srgbClr val="00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9691" name="Litebulb"/>
          <p:cNvSpPr>
            <a:spLocks noEditPoints="1" noChangeArrowheads="1"/>
          </p:cNvSpPr>
          <p:nvPr/>
        </p:nvSpPr>
        <p:spPr bwMode="auto">
          <a:xfrm rot="5400000">
            <a:off x="9565482" y="3269457"/>
            <a:ext cx="457200" cy="5286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2" name="Line 236"/>
          <p:cNvSpPr>
            <a:spLocks noChangeShapeType="1"/>
          </p:cNvSpPr>
          <p:nvPr/>
        </p:nvSpPr>
        <p:spPr bwMode="auto">
          <a:xfrm flipV="1">
            <a:off x="9906000" y="2971801"/>
            <a:ext cx="0" cy="257175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93" name="Line 237"/>
          <p:cNvSpPr>
            <a:spLocks noChangeShapeType="1"/>
          </p:cNvSpPr>
          <p:nvPr/>
        </p:nvSpPr>
        <p:spPr bwMode="auto">
          <a:xfrm flipV="1">
            <a:off x="10058400" y="3124200"/>
            <a:ext cx="228600" cy="184150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94" name="Line 238"/>
          <p:cNvSpPr>
            <a:spLocks noChangeShapeType="1"/>
          </p:cNvSpPr>
          <p:nvPr/>
        </p:nvSpPr>
        <p:spPr bwMode="auto">
          <a:xfrm>
            <a:off x="9906000" y="3838575"/>
            <a:ext cx="0" cy="304800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95" name="Line 239"/>
          <p:cNvSpPr>
            <a:spLocks noChangeShapeType="1"/>
          </p:cNvSpPr>
          <p:nvPr/>
        </p:nvSpPr>
        <p:spPr bwMode="auto">
          <a:xfrm>
            <a:off x="10058400" y="3748089"/>
            <a:ext cx="228600" cy="242887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96" name="Line 240"/>
          <p:cNvSpPr>
            <a:spLocks noChangeShapeType="1"/>
          </p:cNvSpPr>
          <p:nvPr/>
        </p:nvSpPr>
        <p:spPr bwMode="auto">
          <a:xfrm flipV="1">
            <a:off x="9982200" y="2971801"/>
            <a:ext cx="152400" cy="282575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97" name="Line 241"/>
          <p:cNvSpPr>
            <a:spLocks noChangeShapeType="1"/>
          </p:cNvSpPr>
          <p:nvPr/>
        </p:nvSpPr>
        <p:spPr bwMode="auto">
          <a:xfrm>
            <a:off x="9994900" y="3816351"/>
            <a:ext cx="152400" cy="428625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98" name="Line 242"/>
          <p:cNvSpPr>
            <a:spLocks noChangeShapeType="1"/>
          </p:cNvSpPr>
          <p:nvPr/>
        </p:nvSpPr>
        <p:spPr bwMode="auto">
          <a:xfrm flipV="1">
            <a:off x="10101264" y="3352801"/>
            <a:ext cx="185737" cy="61913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99" name="Line 243"/>
          <p:cNvSpPr>
            <a:spLocks noChangeShapeType="1"/>
          </p:cNvSpPr>
          <p:nvPr/>
        </p:nvSpPr>
        <p:spPr bwMode="auto">
          <a:xfrm>
            <a:off x="10120314" y="3609975"/>
            <a:ext cx="166687" cy="76200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7" name="TextBox 246"/>
          <p:cNvSpPr txBox="1">
            <a:spLocks noChangeArrowheads="1"/>
          </p:cNvSpPr>
          <p:nvPr/>
        </p:nvSpPr>
        <p:spPr bwMode="auto">
          <a:xfrm>
            <a:off x="4191000" y="6110288"/>
            <a:ext cx="502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" name="Text Box 116"/>
          <p:cNvSpPr txBox="1">
            <a:spLocks noChangeArrowheads="1"/>
          </p:cNvSpPr>
          <p:nvPr/>
        </p:nvSpPr>
        <p:spPr bwMode="auto">
          <a:xfrm>
            <a:off x="1984375" y="5421313"/>
            <a:ext cx="21336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latin typeface="Times New Roman" panose="02020603050405020304" pitchFamily="18" charset="0"/>
              </a:rPr>
              <a:t>CUỘN SƠ CẤP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latin typeface="Times New Roman" panose="02020603050405020304" pitchFamily="18" charset="0"/>
              </a:rPr>
              <a:t>       n</a:t>
            </a:r>
            <a:r>
              <a:rPr lang="en-US" sz="2000" b="1" baseline="-25000">
                <a:latin typeface="Times New Roman" panose="02020603050405020304" pitchFamily="18" charset="0"/>
              </a:rPr>
              <a:t>1</a:t>
            </a:r>
            <a:r>
              <a:rPr lang="en-US" sz="2000" b="1">
                <a:latin typeface="Times New Roman" panose="02020603050405020304" pitchFamily="18" charset="0"/>
              </a:rPr>
              <a:t> V</a:t>
            </a:r>
            <a:r>
              <a:rPr lang="en-US" sz="1800" b="1">
                <a:latin typeface="Times New Roman" panose="02020603050405020304" pitchFamily="18" charset="0"/>
              </a:rPr>
              <a:t>ÒNG </a:t>
            </a:r>
          </a:p>
        </p:txBody>
      </p:sp>
      <p:sp>
        <p:nvSpPr>
          <p:cNvPr id="249" name="Line 117"/>
          <p:cNvSpPr>
            <a:spLocks noChangeShapeType="1"/>
          </p:cNvSpPr>
          <p:nvPr/>
        </p:nvSpPr>
        <p:spPr bwMode="auto">
          <a:xfrm flipV="1">
            <a:off x="3581400" y="4433888"/>
            <a:ext cx="920750" cy="976312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" name="Text Box 122"/>
          <p:cNvSpPr txBox="1">
            <a:spLocks noChangeArrowheads="1"/>
          </p:cNvSpPr>
          <p:nvPr/>
        </p:nvSpPr>
        <p:spPr bwMode="auto">
          <a:xfrm>
            <a:off x="8839200" y="533401"/>
            <a:ext cx="15240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800" b="1" dirty="0">
                <a:latin typeface="Times New Roman" panose="02020603050405020304" pitchFamily="18" charset="0"/>
              </a:rPr>
              <a:t>CUỘN THỨ CẤP  n</a:t>
            </a:r>
            <a:r>
              <a:rPr lang="en-US" sz="1800" b="1" baseline="-25000" dirty="0">
                <a:latin typeface="Times New Roman" panose="02020603050405020304" pitchFamily="18" charset="0"/>
              </a:rPr>
              <a:t>2</a:t>
            </a:r>
            <a:r>
              <a:rPr lang="en-US" sz="1800" b="1" dirty="0">
                <a:latin typeface="Times New Roman" panose="02020603050405020304" pitchFamily="18" charset="0"/>
              </a:rPr>
              <a:t>     VÒNG</a:t>
            </a:r>
            <a:r>
              <a:rPr lang="en-US" sz="1800" b="1" dirty="0">
                <a:solidFill>
                  <a:srgbClr val="FFCC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53" name="Line 123"/>
          <p:cNvSpPr>
            <a:spLocks noChangeShapeType="1"/>
          </p:cNvSpPr>
          <p:nvPr/>
        </p:nvSpPr>
        <p:spPr bwMode="auto">
          <a:xfrm flipH="1">
            <a:off x="8458200" y="1495426"/>
            <a:ext cx="533400" cy="485775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85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"/>
                                        <p:tgtEl>
                                          <p:spTgt spid="1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0" presetClass="entr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9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0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6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9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9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300"/>
                                        <p:tgtEl>
                                          <p:spTgt spid="19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2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300"/>
                                        <p:tgtEl>
                                          <p:spTgt spid="19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5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300"/>
                                        <p:tgtEl>
                                          <p:spTgt spid="19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8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300"/>
                                        <p:tgtEl>
                                          <p:spTgt spid="19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1" presetID="18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195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400"/>
                                        <p:tgtEl>
                                          <p:spTgt spid="19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400"/>
                                        <p:tgtEl>
                                          <p:spTgt spid="19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400"/>
                                        <p:tgtEl>
                                          <p:spTgt spid="19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400"/>
                                        <p:tgtEl>
                                          <p:spTgt spid="19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400"/>
                                        <p:tgtEl>
                                          <p:spTgt spid="19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400"/>
                                        <p:tgtEl>
                                          <p:spTgt spid="19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400"/>
                                        <p:tgtEl>
                                          <p:spTgt spid="19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22" presetClass="entr" presetSubtype="1" repeatCount="indefinite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400"/>
                                        <p:tgtEl>
                                          <p:spTgt spid="19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2" presetClass="entr" presetSubtype="1" repeatCount="indefinite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400"/>
                                        <p:tgtEl>
                                          <p:spTgt spid="19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22" presetClass="entr" presetSubtype="1" repeatCount="indefinite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400"/>
                                        <p:tgtEl>
                                          <p:spTgt spid="19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22" presetClass="entr" presetSubtype="1" repeatCount="indefinite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400"/>
                                        <p:tgtEl>
                                          <p:spTgt spid="19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22" presetClass="entr" presetSubtype="1" repeatCount="indefinite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400"/>
                                        <p:tgtEl>
                                          <p:spTgt spid="19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22" presetClass="entr" presetSubtype="1" repeatCount="indefinite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400"/>
                                        <p:tgtEl>
                                          <p:spTgt spid="19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8" presetID="22" presetClass="entr" presetSubtype="1" repeatCount="indefinite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400"/>
                                        <p:tgtEl>
                                          <p:spTgt spid="19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9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1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9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4" presetID="9" presetClass="entr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9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100"/>
                                        <p:tgtEl>
                                          <p:spTgt spid="1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1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300"/>
                                        <p:tgtEl>
                                          <p:spTgt spid="19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300"/>
                                        <p:tgtEl>
                                          <p:spTgt spid="1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300"/>
                                        <p:tgtEl>
                                          <p:spTgt spid="1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2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300"/>
                                        <p:tgtEl>
                                          <p:spTgt spid="19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7" presetID="22" presetClass="entr" presetSubtype="2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300"/>
                                        <p:tgtEl>
                                          <p:spTgt spid="1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300"/>
                                        <p:tgtEl>
                                          <p:spTgt spid="1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1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1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1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1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566" grpId="0" animBg="1"/>
      <p:bldP spid="19567" grpId="0" animBg="1"/>
      <p:bldP spid="19568" grpId="0" animBg="1"/>
      <p:bldP spid="19569" grpId="0" animBg="1"/>
      <p:bldP spid="19570" grpId="0" animBg="1"/>
      <p:bldP spid="19571" grpId="0" animBg="1"/>
      <p:bldP spid="19572" grpId="0" animBg="1"/>
      <p:bldP spid="19573" grpId="0" animBg="1"/>
      <p:bldP spid="19579" grpId="0" animBg="1"/>
      <p:bldP spid="19580" grpId="0" animBg="1"/>
      <p:bldP spid="19581" grpId="0" animBg="1"/>
      <p:bldP spid="19582" grpId="0" animBg="1"/>
      <p:bldP spid="19583" grpId="0" animBg="1"/>
      <p:bldP spid="19584" grpId="0" animBg="1"/>
      <p:bldP spid="19585" grpId="0" animBg="1"/>
      <p:bldP spid="19586" grpId="0" animBg="1"/>
      <p:bldP spid="19587" grpId="0" animBg="1"/>
      <p:bldP spid="19588" grpId="0" animBg="1"/>
      <p:bldP spid="19589" grpId="0" animBg="1"/>
      <p:bldP spid="19590" grpId="0" animBg="1"/>
      <p:bldP spid="19591" grpId="0" animBg="1"/>
      <p:bldP spid="19592" grpId="0" animBg="1"/>
      <p:bldP spid="19598" grpId="0" animBg="1"/>
      <p:bldP spid="19599" grpId="0" animBg="1"/>
      <p:bldP spid="19600" grpId="0" animBg="1"/>
      <p:bldP spid="19601" grpId="0" animBg="1"/>
      <p:bldP spid="19602" grpId="0" animBg="1"/>
      <p:bldP spid="19603" grpId="0" animBg="1"/>
      <p:bldP spid="19604" grpId="0" animBg="1"/>
      <p:bldP spid="19632" grpId="0" animBg="1"/>
      <p:bldP spid="19633" grpId="0" animBg="1"/>
      <p:bldP spid="19674" grpId="0" animBg="1"/>
      <p:bldP spid="19675" grpId="0" animBg="1"/>
      <p:bldP spid="19689" grpId="0" animBg="1"/>
      <p:bldP spid="19690" grpId="0" animBg="1"/>
      <p:bldP spid="19691" grpId="0" animBg="1"/>
      <p:bldP spid="19692" grpId="0" animBg="1"/>
      <p:bldP spid="19693" grpId="0" animBg="1"/>
      <p:bldP spid="19694" grpId="0" animBg="1"/>
      <p:bldP spid="19695" grpId="0" animBg="1"/>
      <p:bldP spid="19696" grpId="0" animBg="1"/>
      <p:bldP spid="19697" grpId="0" animBg="1"/>
      <p:bldP spid="19698" grpId="0" animBg="1"/>
      <p:bldP spid="19699" grpId="0" animBg="1"/>
      <p:bldP spid="248" grpId="0" animBg="1"/>
      <p:bldP spid="249" grpId="0" animBg="1"/>
      <p:bldP spid="252" grpId="0" animBg="1"/>
      <p:bldP spid="2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2031</Words>
  <Application>Microsoft Office PowerPoint</Application>
  <PresentationFormat>Widescreen</PresentationFormat>
  <Paragraphs>396</Paragraphs>
  <Slides>36</Slides>
  <Notes>1</Notes>
  <HiddenSlides>0</HiddenSlides>
  <MMClips>20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4" baseType="lpstr">
      <vt:lpstr>.VnArabia</vt:lpstr>
      <vt:lpstr>.VnBahamasBH</vt:lpstr>
      <vt:lpstr>.VnRevue</vt:lpstr>
      <vt:lpstr>.VnTime</vt:lpstr>
      <vt:lpstr>.VnTimeH</vt:lpstr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VNI-Fato</vt:lpstr>
      <vt:lpstr>VNI-Thufap2</vt:lpstr>
      <vt:lpstr>VNI-Times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43: MÁY BIẾN THẾ</vt:lpstr>
      <vt:lpstr>PowerPoint Presentation</vt:lpstr>
      <vt:lpstr>Tiết 43: MÁY BIẾN THẾ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Chú ý: Trong sơ đồ mạch điện máy biến thế ký hiệu: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Techsi.vn</cp:lastModifiedBy>
  <cp:revision>28</cp:revision>
  <dcterms:created xsi:type="dcterms:W3CDTF">2022-02-15T14:32:10Z</dcterms:created>
  <dcterms:modified xsi:type="dcterms:W3CDTF">2023-02-16T19:38:41Z</dcterms:modified>
</cp:coreProperties>
</file>