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D9833A88-293A-48DE-86DA-6E2BBBFE936F}" type="datetimeFigureOut">
              <a:rPr lang="vi-VN" smtClean="0"/>
              <a:t>29/11/2021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1419188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9833A88-293A-48DE-86DA-6E2BBBFE936F}" type="datetimeFigureOut">
              <a:rPr lang="vi-VN" smtClean="0"/>
              <a:t>29/11/2021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4103448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9833A88-293A-48DE-86DA-6E2BBBFE936F}" type="datetimeFigureOut">
              <a:rPr lang="vi-VN" smtClean="0"/>
              <a:t>29/11/2021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1983056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171989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9833A88-293A-48DE-86DA-6E2BBBFE936F}" type="datetimeFigureOut">
              <a:rPr lang="vi-VN" smtClean="0"/>
              <a:t>29/11/2021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248612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833A88-293A-48DE-86DA-6E2BBBFE936F}" type="datetimeFigureOut">
              <a:rPr lang="vi-VN" smtClean="0"/>
              <a:t>29/11/2021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2954626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D9833A88-293A-48DE-86DA-6E2BBBFE936F}" type="datetimeFigureOut">
              <a:rPr lang="vi-VN" smtClean="0"/>
              <a:t>29/11/2021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3483143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D9833A88-293A-48DE-86DA-6E2BBBFE936F}" type="datetimeFigureOut">
              <a:rPr lang="vi-VN" smtClean="0"/>
              <a:t>29/11/2021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936927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D9833A88-293A-48DE-86DA-6E2BBBFE936F}" type="datetimeFigureOut">
              <a:rPr lang="vi-VN" smtClean="0"/>
              <a:t>29/11/2021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258832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833A88-293A-48DE-86DA-6E2BBBFE936F}" type="datetimeFigureOut">
              <a:rPr lang="vi-VN" smtClean="0"/>
              <a:t>29/11/2021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2751221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833A88-293A-48DE-86DA-6E2BBBFE936F}" type="datetimeFigureOut">
              <a:rPr lang="vi-VN" smtClean="0"/>
              <a:t>29/11/2021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270502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833A88-293A-48DE-86DA-6E2BBBFE936F}" type="datetimeFigureOut">
              <a:rPr lang="vi-VN" smtClean="0"/>
              <a:t>29/11/2021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113AD37-08AD-42B0-BBF6-11046E6FAE73}" type="slidenum">
              <a:rPr lang="vi-VN" smtClean="0"/>
              <a:t>‹#›</a:t>
            </a:fld>
            <a:endParaRPr lang="vi-VN"/>
          </a:p>
        </p:txBody>
      </p:sp>
    </p:spTree>
    <p:extLst>
      <p:ext uri="{BB962C8B-B14F-4D97-AF65-F5344CB8AC3E}">
        <p14:creationId xmlns:p14="http://schemas.microsoft.com/office/powerpoint/2010/main" val="4137844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833A88-293A-48DE-86DA-6E2BBBFE936F}" type="datetimeFigureOut">
              <a:rPr lang="vi-VN" smtClean="0"/>
              <a:t>29/11/2021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3AD37-08AD-42B0-BBF6-11046E6FAE73}" type="slidenum">
              <a:rPr lang="vi-VN" smtClean="0"/>
              <a:t>‹#›</a:t>
            </a:fld>
            <a:endParaRPr lang="vi-VN"/>
          </a:p>
        </p:txBody>
      </p:sp>
    </p:spTree>
    <p:extLst>
      <p:ext uri="{BB962C8B-B14F-4D97-AF65-F5344CB8AC3E}">
        <p14:creationId xmlns:p14="http://schemas.microsoft.com/office/powerpoint/2010/main" val="965884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 Id="rId4" Type="http://schemas.openxmlformats.org/officeDocument/2006/relationships/image" Target="../media/image31.png"/></Relationships>
</file>

<file path=ppt/slides/_rels/slide15.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png"/><Relationship Id="rId1" Type="http://schemas.openxmlformats.org/officeDocument/2006/relationships/slideLayout" Target="../slideLayouts/slideLayout12.xml"/><Relationship Id="rId6" Type="http://schemas.openxmlformats.org/officeDocument/2006/relationships/image" Target="../media/image36.png"/><Relationship Id="rId11" Type="http://schemas.openxmlformats.org/officeDocument/2006/relationships/image" Target="../media/image41.png"/><Relationship Id="rId5" Type="http://schemas.openxmlformats.org/officeDocument/2006/relationships/image" Target="../media/image35.png"/><Relationship Id="rId10" Type="http://schemas.openxmlformats.org/officeDocument/2006/relationships/image" Target="../media/image40.png"/><Relationship Id="rId4" Type="http://schemas.openxmlformats.org/officeDocument/2006/relationships/image" Target="../media/image34.png"/><Relationship Id="rId9" Type="http://schemas.openxmlformats.org/officeDocument/2006/relationships/image" Target="../media/image39.png"/></Relationships>
</file>

<file path=ppt/slides/_rels/slide16.xml.rels><?xml version="1.0" encoding="UTF-8" standalone="yes"?>
<Relationships xmlns="http://schemas.openxmlformats.org/package/2006/relationships"><Relationship Id="rId8" Type="http://schemas.openxmlformats.org/officeDocument/2006/relationships/image" Target="../media/image48.pn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42.png"/><Relationship Id="rId1" Type="http://schemas.openxmlformats.org/officeDocument/2006/relationships/slideLayout" Target="../slideLayouts/slideLayout12.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 Id="rId9" Type="http://schemas.openxmlformats.org/officeDocument/2006/relationships/image" Target="../media/image49.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4" Type="http://schemas.openxmlformats.org/officeDocument/2006/relationships/image" Target="../media/image21.png"/></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2.xml"/><Relationship Id="rId5" Type="http://schemas.openxmlformats.org/officeDocument/2006/relationships/image" Target="../media/image25.png"/><Relationship Id="rId4" Type="http://schemas.openxmlformats.org/officeDocument/2006/relationships/image" Target="../media/image2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cxnSp>
        <p:nvCxnSpPr>
          <p:cNvPr id="33" name="Straight Connector 32"/>
          <p:cNvCxnSpPr/>
          <p:nvPr/>
        </p:nvCxnSpPr>
        <p:spPr>
          <a:xfrm flipH="1">
            <a:off x="6325305" y="3667836"/>
            <a:ext cx="37894" cy="1989459"/>
          </a:xfrm>
          <a:prstGeom prst="line">
            <a:avLst/>
          </a:prstGeom>
          <a:ln w="38100"/>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flipH="1">
            <a:off x="2207890" y="1407507"/>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113715" name="Text Box 51"/>
          <p:cNvSpPr txBox="1">
            <a:spLocks noChangeArrowheads="1"/>
          </p:cNvSpPr>
          <p:nvPr/>
        </p:nvSpPr>
        <p:spPr bwMode="auto">
          <a:xfrm>
            <a:off x="585360" y="145361"/>
            <a:ext cx="11180618" cy="1464231"/>
          </a:xfrm>
          <a:prstGeom prst="roundRect">
            <a:avLst/>
          </a:prstGeom>
          <a:solidFill>
            <a:schemeClr val="accent2">
              <a:lumMod val="20000"/>
              <a:lumOff val="80000"/>
            </a:schemeClr>
          </a:solidFill>
          <a:ln w="28575">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a:t>
            </a:r>
            <a:r>
              <a:rPr lang="vi-VN" sz="2000" b="1" i="1" dirty="0" smtClean="0"/>
              <a:t>1:</a:t>
            </a:r>
            <a:r>
              <a:rPr lang="vi-VN" sz="2000" b="1" i="1" dirty="0"/>
              <a:t> Hai điện trở R</a:t>
            </a:r>
            <a:r>
              <a:rPr lang="vi-VN" sz="2000" b="1" i="1" baseline="-25000" dirty="0"/>
              <a:t>1</a:t>
            </a:r>
            <a:r>
              <a:rPr lang="vi-VN" sz="2000" b="1" i="1" dirty="0"/>
              <a:t> và R</a:t>
            </a:r>
            <a:r>
              <a:rPr lang="vi-VN" sz="2000" b="1" i="1" baseline="-25000" dirty="0"/>
              <a:t>2</a:t>
            </a:r>
            <a:r>
              <a:rPr lang="vi-VN" sz="2000" b="1" i="1" dirty="0"/>
              <a:t> và ampe kế được mắc nối tiếp với nhau vào hai điểm A và B.</a:t>
            </a:r>
          </a:p>
          <a:p>
            <a:r>
              <a:rPr lang="vi-VN" sz="2000" b="1" i="1" dirty="0"/>
              <a:t>a) Vẽ sơ đồ mạch điện trên</a:t>
            </a:r>
          </a:p>
          <a:p>
            <a:r>
              <a:rPr lang="vi-VN" sz="2000" b="1" i="1" dirty="0"/>
              <a:t>b) Cho R</a:t>
            </a:r>
            <a:r>
              <a:rPr lang="vi-VN" sz="2000" b="1" i="1" baseline="-25000" dirty="0"/>
              <a:t>1</a:t>
            </a:r>
            <a:r>
              <a:rPr lang="vi-VN" sz="2000" b="1" i="1" dirty="0"/>
              <a:t> = 5</a:t>
            </a:r>
            <a:r>
              <a:rPr lang="el-GR" sz="2000" b="1" i="1" dirty="0"/>
              <a:t>Ω, </a:t>
            </a:r>
            <a:r>
              <a:rPr lang="vi-VN" sz="2000" b="1" i="1" dirty="0"/>
              <a:t>R</a:t>
            </a:r>
            <a:r>
              <a:rPr lang="vi-VN" sz="2000" b="1" i="1" baseline="-25000" dirty="0"/>
              <a:t>2</a:t>
            </a:r>
            <a:r>
              <a:rPr lang="vi-VN" sz="2000" b="1" i="1" dirty="0"/>
              <a:t> = 10</a:t>
            </a:r>
            <a:r>
              <a:rPr lang="el-GR" sz="2000" b="1" i="1" dirty="0"/>
              <a:t>Ω, </a:t>
            </a:r>
            <a:r>
              <a:rPr lang="vi-VN" sz="2000" b="1" i="1" dirty="0"/>
              <a:t>ampe kế chỉ 0,2A. Tính hiệu điện thế của đoạn mạch AB theo hai cách.</a:t>
            </a:r>
          </a:p>
        </p:txBody>
      </p:sp>
      <p:sp>
        <p:nvSpPr>
          <p:cNvPr id="113717" name="Text Box 53"/>
          <p:cNvSpPr txBox="1">
            <a:spLocks noChangeArrowheads="1"/>
          </p:cNvSpPr>
          <p:nvPr/>
        </p:nvSpPr>
        <p:spPr bwMode="auto">
          <a:xfrm>
            <a:off x="835445" y="186238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sp>
        <p:nvSpPr>
          <p:cNvPr id="43" name="Text Box 53"/>
          <p:cNvSpPr txBox="1">
            <a:spLocks noChangeArrowheads="1"/>
          </p:cNvSpPr>
          <p:nvPr/>
        </p:nvSpPr>
        <p:spPr bwMode="auto">
          <a:xfrm>
            <a:off x="2398673" y="186238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1841348"/>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674175"/>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4" name="Rectangle 13"/>
          <p:cNvSpPr/>
          <p:nvPr/>
        </p:nvSpPr>
        <p:spPr>
          <a:xfrm>
            <a:off x="785291" y="2324052"/>
            <a:ext cx="1704043" cy="1938992"/>
          </a:xfrm>
          <a:prstGeom prst="rect">
            <a:avLst/>
          </a:prstGeom>
        </p:spPr>
        <p:txBody>
          <a:bodyPr wrap="square">
            <a:spAutoFit/>
          </a:bodyPr>
          <a:lstStyle/>
          <a:p>
            <a:pPr algn="just">
              <a:lnSpc>
                <a:spcPct val="150000"/>
              </a:lnSpc>
            </a:pPr>
            <a:r>
              <a:rPr lang="pt-BR" sz="2000" b="1" i="1" dirty="0" smtClean="0">
                <a:solidFill>
                  <a:srgbClr val="0070C0"/>
                </a:solidFill>
                <a:effectLst/>
                <a:latin typeface="Open Sans"/>
              </a:rPr>
              <a:t>R</a:t>
            </a:r>
            <a:r>
              <a:rPr lang="pt-BR" sz="2000" b="1" i="1" baseline="-25000" dirty="0" smtClean="0">
                <a:solidFill>
                  <a:srgbClr val="0070C0"/>
                </a:solidFill>
                <a:effectLst/>
                <a:latin typeface="Open Sans"/>
              </a:rPr>
              <a:t>1</a:t>
            </a:r>
            <a:r>
              <a:rPr lang="pt-BR" sz="2000" b="1" i="1" dirty="0" smtClean="0">
                <a:solidFill>
                  <a:srgbClr val="0070C0"/>
                </a:solidFill>
                <a:effectLst/>
                <a:latin typeface="Open Sans"/>
              </a:rPr>
              <a:t> = 5 Ω </a:t>
            </a:r>
          </a:p>
          <a:p>
            <a:pPr algn="just">
              <a:lnSpc>
                <a:spcPct val="150000"/>
              </a:lnSpc>
            </a:pPr>
            <a:r>
              <a:rPr lang="pt-BR" sz="2000" b="1" i="1" dirty="0" smtClean="0">
                <a:solidFill>
                  <a:srgbClr val="0070C0"/>
                </a:solidFill>
                <a:effectLst/>
                <a:latin typeface="Open Sans"/>
              </a:rPr>
              <a:t>R</a:t>
            </a:r>
            <a:r>
              <a:rPr lang="pt-BR" sz="2000" b="1" i="1" baseline="-25000" dirty="0" smtClean="0">
                <a:solidFill>
                  <a:srgbClr val="0070C0"/>
                </a:solidFill>
                <a:effectLst/>
                <a:latin typeface="Open Sans"/>
              </a:rPr>
              <a:t>2</a:t>
            </a:r>
            <a:r>
              <a:rPr lang="pt-BR" sz="2000" b="1" i="1" dirty="0" smtClean="0">
                <a:solidFill>
                  <a:srgbClr val="0070C0"/>
                </a:solidFill>
                <a:effectLst/>
                <a:latin typeface="Open Sans"/>
              </a:rPr>
              <a:t> = 10 Ω</a:t>
            </a:r>
          </a:p>
          <a:p>
            <a:pPr algn="just">
              <a:lnSpc>
                <a:spcPct val="150000"/>
              </a:lnSpc>
            </a:pPr>
            <a:r>
              <a:rPr lang="pt-BR" sz="2000" b="1" i="1" dirty="0" smtClean="0">
                <a:solidFill>
                  <a:srgbClr val="0070C0"/>
                </a:solidFill>
                <a:effectLst/>
                <a:latin typeface="Open Sans"/>
              </a:rPr>
              <a:t>I</a:t>
            </a:r>
            <a:r>
              <a:rPr lang="pt-BR" sz="2000" b="1" i="1" baseline="-25000" dirty="0" smtClean="0">
                <a:solidFill>
                  <a:srgbClr val="0070C0"/>
                </a:solidFill>
                <a:effectLst/>
                <a:latin typeface="Open Sans"/>
              </a:rPr>
              <a:t>2</a:t>
            </a:r>
            <a:r>
              <a:rPr lang="pt-BR" sz="2000" b="1" i="1" dirty="0" smtClean="0">
                <a:solidFill>
                  <a:srgbClr val="0070C0"/>
                </a:solidFill>
                <a:effectLst/>
                <a:latin typeface="Open Sans"/>
              </a:rPr>
              <a:t> = 0,2 A</a:t>
            </a:r>
          </a:p>
          <a:p>
            <a:pPr algn="just">
              <a:lnSpc>
                <a:spcPct val="150000"/>
              </a:lnSpc>
            </a:pPr>
            <a:r>
              <a:rPr lang="pt-BR" sz="2000" b="1" i="1" dirty="0" smtClean="0">
                <a:solidFill>
                  <a:srgbClr val="0070C0"/>
                </a:solidFill>
                <a:effectLst/>
                <a:latin typeface="Open Sans"/>
              </a:rPr>
              <a:t>U</a:t>
            </a:r>
            <a:r>
              <a:rPr lang="pt-BR" sz="2000" b="1" i="1" baseline="-25000" dirty="0" smtClean="0">
                <a:solidFill>
                  <a:srgbClr val="0070C0"/>
                </a:solidFill>
                <a:effectLst/>
                <a:latin typeface="Open Sans"/>
              </a:rPr>
              <a:t>AB</a:t>
            </a:r>
            <a:r>
              <a:rPr lang="pt-BR" sz="2000" b="1" i="1" dirty="0" smtClean="0">
                <a:solidFill>
                  <a:srgbClr val="0070C0"/>
                </a:solidFill>
                <a:effectLst/>
                <a:latin typeface="Open Sans"/>
              </a:rPr>
              <a:t> = ?</a:t>
            </a:r>
            <a:endParaRPr lang="pt-BR" sz="2000" b="1" i="1" dirty="0">
              <a:solidFill>
                <a:srgbClr val="0070C0"/>
              </a:solidFill>
              <a:effectLst/>
              <a:latin typeface="Open Sans"/>
            </a:endParaRPr>
          </a:p>
        </p:txBody>
      </p:sp>
      <p:pic>
        <p:nvPicPr>
          <p:cNvPr id="1026"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6950" y="1871220"/>
            <a:ext cx="2667000" cy="135255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398673" y="2395302"/>
            <a:ext cx="3776996" cy="400110"/>
          </a:xfrm>
          <a:prstGeom prst="rect">
            <a:avLst/>
          </a:prstGeom>
        </p:spPr>
        <p:txBody>
          <a:bodyPr wrap="none">
            <a:spAutoFit/>
          </a:bodyPr>
          <a:lstStyle/>
          <a:p>
            <a:pPr marL="342900" lvl="0" indent="-342900" eaLnBrk="0" fontAlgn="base" hangingPunct="0">
              <a:spcBef>
                <a:spcPct val="0"/>
              </a:spcBef>
              <a:spcAft>
                <a:spcPct val="0"/>
              </a:spcAft>
              <a:buFontTx/>
              <a:buAutoNum type="alphaLcParenR"/>
            </a:pPr>
            <a:r>
              <a:rPr lang="en-US" altLang="en-US" sz="2000" b="1" i="1" dirty="0">
                <a:solidFill>
                  <a:srgbClr val="0070C0"/>
                </a:solidFill>
                <a:latin typeface="Open Sans"/>
              </a:rPr>
              <a:t>Sơ đồ mạch điện như hình</a:t>
            </a:r>
          </a:p>
        </p:txBody>
      </p:sp>
      <p:sp>
        <p:nvSpPr>
          <p:cNvPr id="6" name="Rectangle 5"/>
          <p:cNvSpPr/>
          <p:nvPr/>
        </p:nvSpPr>
        <p:spPr>
          <a:xfrm>
            <a:off x="2384438" y="2829223"/>
            <a:ext cx="3791231" cy="400110"/>
          </a:xfrm>
          <a:prstGeom prst="rect">
            <a:avLst/>
          </a:prstGeom>
        </p:spPr>
        <p:txBody>
          <a:bodyPr wrap="square">
            <a:spAutoFit/>
          </a:bodyPr>
          <a:lstStyle/>
          <a:p>
            <a:r>
              <a:rPr lang="en-US" altLang="en-US" sz="2000" b="1" i="1" dirty="0">
                <a:solidFill>
                  <a:srgbClr val="0070C0"/>
                </a:solidFill>
                <a:latin typeface="Open Sans"/>
              </a:rPr>
              <a:t>b</a:t>
            </a:r>
            <a:r>
              <a:rPr lang="en-US" altLang="en-US" sz="2000" b="1" i="1" dirty="0" smtClean="0">
                <a:solidFill>
                  <a:srgbClr val="0070C0"/>
                </a:solidFill>
                <a:latin typeface="Open Sans"/>
              </a:rPr>
              <a:t>) </a:t>
            </a:r>
            <a:r>
              <a:rPr lang="pt-BR" sz="2000" b="1" i="1" dirty="0">
                <a:solidFill>
                  <a:srgbClr val="0070C0"/>
                </a:solidFill>
                <a:latin typeface="Open Sans"/>
              </a:rPr>
              <a:t>R</a:t>
            </a:r>
            <a:r>
              <a:rPr lang="pt-BR" sz="2000" b="1" i="1" baseline="-25000" dirty="0">
                <a:solidFill>
                  <a:srgbClr val="0070C0"/>
                </a:solidFill>
                <a:latin typeface="Open Sans"/>
              </a:rPr>
              <a:t>1</a:t>
            </a:r>
            <a:r>
              <a:rPr lang="pt-BR" sz="2000" b="1" i="1" dirty="0">
                <a:solidFill>
                  <a:srgbClr val="0070C0"/>
                </a:solidFill>
                <a:latin typeface="Open Sans"/>
              </a:rPr>
              <a:t> </a:t>
            </a:r>
            <a:r>
              <a:rPr lang="pt-BR" sz="2000" b="1" i="1" dirty="0" smtClean="0">
                <a:solidFill>
                  <a:srgbClr val="0070C0"/>
                </a:solidFill>
                <a:latin typeface="Open Sans"/>
              </a:rPr>
              <a:t>nt  </a:t>
            </a:r>
            <a:r>
              <a:rPr lang="pt-BR" sz="2000" b="1" i="1" dirty="0">
                <a:solidFill>
                  <a:srgbClr val="0070C0"/>
                </a:solidFill>
                <a:latin typeface="Open Sans"/>
              </a:rPr>
              <a:t>R</a:t>
            </a:r>
            <a:r>
              <a:rPr lang="pt-BR" sz="2000" b="1" i="1" baseline="-25000" dirty="0">
                <a:solidFill>
                  <a:srgbClr val="0070C0"/>
                </a:solidFill>
                <a:latin typeface="Open Sans"/>
              </a:rPr>
              <a:t>2</a:t>
            </a:r>
            <a:r>
              <a:rPr lang="pt-BR" sz="2000" b="1" i="1" dirty="0">
                <a:solidFill>
                  <a:srgbClr val="0070C0"/>
                </a:solidFill>
                <a:latin typeface="Open Sans"/>
              </a:rPr>
              <a:t> </a:t>
            </a:r>
            <a:endParaRPr lang="vi-VN" sz="2000" b="1" i="1" dirty="0">
              <a:solidFill>
                <a:srgbClr val="0070C0"/>
              </a:solidFill>
            </a:endParaRPr>
          </a:p>
        </p:txBody>
      </p:sp>
      <p:sp>
        <p:nvSpPr>
          <p:cNvPr id="7" name="Rectangle 6"/>
          <p:cNvSpPr/>
          <p:nvPr/>
        </p:nvSpPr>
        <p:spPr>
          <a:xfrm>
            <a:off x="2580460" y="3755161"/>
            <a:ext cx="1181734" cy="400110"/>
          </a:xfrm>
          <a:prstGeom prst="rect">
            <a:avLst/>
          </a:prstGeom>
        </p:spPr>
        <p:txBody>
          <a:bodyPr wrap="none">
            <a:spAutoFit/>
          </a:bodyPr>
          <a:lstStyle/>
          <a:p>
            <a:r>
              <a:rPr lang="en-US" altLang="en-US" sz="2000" b="1" i="1" u="sng" dirty="0">
                <a:solidFill>
                  <a:srgbClr val="0070C0"/>
                </a:solidFill>
                <a:latin typeface="Open Sans"/>
              </a:rPr>
              <a:t>Cách 1: </a:t>
            </a:r>
            <a:endParaRPr lang="vi-VN" sz="2000" b="1" i="1" u="sng" dirty="0">
              <a:solidFill>
                <a:srgbClr val="0070C0"/>
              </a:solidFill>
            </a:endParaRPr>
          </a:p>
        </p:txBody>
      </p:sp>
      <p:sp>
        <p:nvSpPr>
          <p:cNvPr id="16" name="Rectangle 15"/>
          <p:cNvSpPr/>
          <p:nvPr/>
        </p:nvSpPr>
        <p:spPr>
          <a:xfrm>
            <a:off x="2642223" y="3237368"/>
            <a:ext cx="3791231" cy="400110"/>
          </a:xfrm>
          <a:prstGeom prst="rect">
            <a:avLst/>
          </a:prstGeom>
        </p:spPr>
        <p:txBody>
          <a:bodyPr wrap="square">
            <a:spAutoFit/>
          </a:bodyPr>
          <a:lstStyle/>
          <a:p>
            <a:r>
              <a:rPr lang="pt-BR" sz="2000" b="1" i="1" dirty="0" smtClean="0">
                <a:solidFill>
                  <a:srgbClr val="0070C0"/>
                </a:solidFill>
                <a:latin typeface="Open Sans"/>
              </a:rPr>
              <a:t>I</a:t>
            </a:r>
            <a:r>
              <a:rPr lang="pt-BR" sz="2000" b="1" i="1" baseline="-25000" dirty="0" smtClean="0">
                <a:solidFill>
                  <a:srgbClr val="0070C0"/>
                </a:solidFill>
                <a:latin typeface="Open Sans"/>
              </a:rPr>
              <a:t>1</a:t>
            </a:r>
            <a:r>
              <a:rPr lang="pt-BR" sz="2000" b="1" i="1" dirty="0">
                <a:solidFill>
                  <a:srgbClr val="0070C0"/>
                </a:solidFill>
                <a:latin typeface="Open Sans"/>
              </a:rPr>
              <a:t> </a:t>
            </a:r>
            <a:r>
              <a:rPr lang="pt-BR" sz="2000" b="1" i="1" dirty="0" smtClean="0">
                <a:solidFill>
                  <a:srgbClr val="0070C0"/>
                </a:solidFill>
                <a:latin typeface="Open Sans"/>
              </a:rPr>
              <a:t>=  I</a:t>
            </a:r>
            <a:r>
              <a:rPr lang="pt-BR" sz="2000" b="1" i="1" baseline="-25000" dirty="0" smtClean="0">
                <a:solidFill>
                  <a:srgbClr val="0070C0"/>
                </a:solidFill>
                <a:latin typeface="Open Sans"/>
              </a:rPr>
              <a:t>2  </a:t>
            </a:r>
            <a:r>
              <a:rPr lang="pt-BR" sz="2000" b="1" i="1" dirty="0">
                <a:solidFill>
                  <a:srgbClr val="0070C0"/>
                </a:solidFill>
                <a:latin typeface="Open Sans"/>
              </a:rPr>
              <a:t>=  </a:t>
            </a:r>
            <a:r>
              <a:rPr lang="pt-BR" sz="2000" b="1" i="1" dirty="0" smtClean="0">
                <a:solidFill>
                  <a:srgbClr val="0070C0"/>
                </a:solidFill>
                <a:latin typeface="Open Sans"/>
              </a:rPr>
              <a:t>I = 0,2A</a:t>
            </a:r>
            <a:r>
              <a:rPr lang="pt-BR" sz="2000" b="1" i="1" dirty="0">
                <a:solidFill>
                  <a:srgbClr val="0070C0"/>
                </a:solidFill>
                <a:latin typeface="Open Sans"/>
              </a:rPr>
              <a:t> </a:t>
            </a:r>
            <a:endParaRPr lang="vi-VN" sz="2000" b="1" i="1" dirty="0">
              <a:solidFill>
                <a:srgbClr val="0070C0"/>
              </a:solidFill>
            </a:endParaRPr>
          </a:p>
        </p:txBody>
      </p:sp>
      <p:sp>
        <p:nvSpPr>
          <p:cNvPr id="8" name="Rectangle 7"/>
          <p:cNvSpPr/>
          <p:nvPr/>
        </p:nvSpPr>
        <p:spPr>
          <a:xfrm>
            <a:off x="2596329" y="4197117"/>
            <a:ext cx="1247457" cy="248436"/>
          </a:xfrm>
          <a:prstGeom prst="rect">
            <a:avLst/>
          </a:prstGeom>
        </p:spPr>
        <p:txBody>
          <a:bodyPr wrap="none">
            <a:spAutoFit/>
          </a:bodyPr>
          <a:lstStyle/>
          <a:p>
            <a:r>
              <a:rPr lang="en-US" altLang="en-US" sz="2000" b="1" i="1" dirty="0">
                <a:solidFill>
                  <a:srgbClr val="0070C0"/>
                </a:solidFill>
                <a:latin typeface="Open Sans"/>
              </a:rPr>
              <a:t>U</a:t>
            </a:r>
            <a:r>
              <a:rPr lang="en-US" altLang="en-US" sz="2000" b="1" i="1" baseline="-30000" dirty="0">
                <a:solidFill>
                  <a:srgbClr val="0070C0"/>
                </a:solidFill>
                <a:latin typeface="Open Sans"/>
              </a:rPr>
              <a:t>1</a:t>
            </a:r>
            <a:r>
              <a:rPr lang="en-US" altLang="en-US" sz="2000" b="1" i="1" dirty="0">
                <a:solidFill>
                  <a:srgbClr val="0070C0"/>
                </a:solidFill>
                <a:latin typeface="Open Sans"/>
              </a:rPr>
              <a:t> = I.R</a:t>
            </a:r>
            <a:r>
              <a:rPr lang="en-US" altLang="en-US" sz="2000" b="1" i="1" baseline="-30000" dirty="0">
                <a:solidFill>
                  <a:srgbClr val="0070C0"/>
                </a:solidFill>
                <a:latin typeface="Open Sans"/>
              </a:rPr>
              <a:t>1</a:t>
            </a:r>
            <a:r>
              <a:rPr lang="en-US" altLang="en-US" sz="2000" b="1" i="1" dirty="0">
                <a:solidFill>
                  <a:srgbClr val="0070C0"/>
                </a:solidFill>
                <a:latin typeface="Open Sans"/>
              </a:rPr>
              <a:t> </a:t>
            </a:r>
            <a:endParaRPr lang="vi-VN" sz="2000" b="1" i="1" dirty="0">
              <a:solidFill>
                <a:srgbClr val="0070C0"/>
              </a:solidFill>
            </a:endParaRPr>
          </a:p>
        </p:txBody>
      </p:sp>
      <p:sp>
        <p:nvSpPr>
          <p:cNvPr id="11" name="Rectangle 10"/>
          <p:cNvSpPr/>
          <p:nvPr/>
        </p:nvSpPr>
        <p:spPr>
          <a:xfrm>
            <a:off x="2596329" y="4627992"/>
            <a:ext cx="1247457" cy="400110"/>
          </a:xfrm>
          <a:prstGeom prst="rect">
            <a:avLst/>
          </a:prstGeom>
        </p:spPr>
        <p:txBody>
          <a:bodyPr wrap="none">
            <a:spAutoFit/>
          </a:bodyPr>
          <a:lstStyle/>
          <a:p>
            <a:r>
              <a:rPr lang="en-US" altLang="en-US" sz="2000" b="1" i="1" dirty="0">
                <a:solidFill>
                  <a:srgbClr val="0070C0"/>
                </a:solidFill>
                <a:latin typeface="Open Sans"/>
              </a:rPr>
              <a:t>U</a:t>
            </a:r>
            <a:r>
              <a:rPr lang="en-US" altLang="en-US" sz="2000" b="1" i="1" baseline="-30000" dirty="0">
                <a:solidFill>
                  <a:srgbClr val="0070C0"/>
                </a:solidFill>
                <a:latin typeface="Open Sans"/>
              </a:rPr>
              <a:t>2</a:t>
            </a:r>
            <a:r>
              <a:rPr lang="en-US" altLang="en-US" sz="2000" b="1" i="1" dirty="0">
                <a:solidFill>
                  <a:srgbClr val="0070C0"/>
                </a:solidFill>
                <a:latin typeface="Open Sans"/>
              </a:rPr>
              <a:t> = I. R</a:t>
            </a:r>
            <a:r>
              <a:rPr lang="en-US" altLang="en-US" sz="2000" b="1" i="1" baseline="-30000" dirty="0">
                <a:solidFill>
                  <a:srgbClr val="0070C0"/>
                </a:solidFill>
                <a:latin typeface="Open Sans"/>
              </a:rPr>
              <a:t>2</a:t>
            </a:r>
            <a:endParaRPr lang="vi-VN" sz="2000" b="1" i="1" dirty="0">
              <a:solidFill>
                <a:srgbClr val="0070C0"/>
              </a:solidFill>
            </a:endParaRPr>
          </a:p>
        </p:txBody>
      </p:sp>
      <p:sp>
        <p:nvSpPr>
          <p:cNvPr id="12" name="Rectangle 11"/>
          <p:cNvSpPr/>
          <p:nvPr/>
        </p:nvSpPr>
        <p:spPr>
          <a:xfrm>
            <a:off x="3740119" y="4170470"/>
            <a:ext cx="1114408" cy="248436"/>
          </a:xfrm>
          <a:prstGeom prst="rect">
            <a:avLst/>
          </a:prstGeom>
        </p:spPr>
        <p:txBody>
          <a:bodyPr wrap="none">
            <a:spAutoFit/>
          </a:bodyPr>
          <a:lstStyle/>
          <a:p>
            <a:r>
              <a:rPr lang="en-US" altLang="en-US" sz="2000" b="1" i="1" dirty="0">
                <a:solidFill>
                  <a:srgbClr val="0070C0"/>
                </a:solidFill>
                <a:latin typeface="Open Sans"/>
              </a:rPr>
              <a:t>= </a:t>
            </a:r>
            <a:r>
              <a:rPr lang="en-US" altLang="en-US" sz="2000" b="1" i="1" dirty="0" smtClean="0">
                <a:solidFill>
                  <a:srgbClr val="0070C0"/>
                </a:solidFill>
                <a:latin typeface="Open Sans"/>
              </a:rPr>
              <a:t>0,2 . 5</a:t>
            </a:r>
            <a:endParaRPr lang="vi-VN" sz="2000" b="1" i="1" dirty="0">
              <a:solidFill>
                <a:srgbClr val="0070C0"/>
              </a:solidFill>
            </a:endParaRPr>
          </a:p>
        </p:txBody>
      </p:sp>
      <p:sp>
        <p:nvSpPr>
          <p:cNvPr id="13" name="Rectangle 12"/>
          <p:cNvSpPr/>
          <p:nvPr/>
        </p:nvSpPr>
        <p:spPr>
          <a:xfrm>
            <a:off x="4905999" y="4621126"/>
            <a:ext cx="888385"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70C0"/>
                </a:solidFill>
                <a:latin typeface="Open Sans"/>
              </a:rPr>
              <a:t>= </a:t>
            </a:r>
            <a:r>
              <a:rPr lang="en-US" altLang="en-US" sz="2000" b="1" i="1" dirty="0" smtClean="0">
                <a:solidFill>
                  <a:srgbClr val="0070C0"/>
                </a:solidFill>
                <a:latin typeface="Open Sans"/>
              </a:rPr>
              <a:t>2(V)</a:t>
            </a:r>
            <a:endParaRPr lang="en-US" altLang="en-US" sz="2000" b="1" i="1" dirty="0">
              <a:solidFill>
                <a:srgbClr val="0070C0"/>
              </a:solidFill>
            </a:endParaRPr>
          </a:p>
        </p:txBody>
      </p:sp>
      <p:sp>
        <p:nvSpPr>
          <p:cNvPr id="15" name="Rectangle 14"/>
          <p:cNvSpPr/>
          <p:nvPr/>
        </p:nvSpPr>
        <p:spPr>
          <a:xfrm>
            <a:off x="2606615" y="5049151"/>
            <a:ext cx="1758815" cy="400110"/>
          </a:xfrm>
          <a:prstGeom prst="rect">
            <a:avLst/>
          </a:prstGeom>
        </p:spPr>
        <p:txBody>
          <a:bodyPr wrap="none">
            <a:spAutoFit/>
          </a:bodyPr>
          <a:lstStyle/>
          <a:p>
            <a:r>
              <a:rPr lang="en-US" altLang="en-US" sz="2000" b="1" i="1" dirty="0">
                <a:solidFill>
                  <a:srgbClr val="0070C0"/>
                </a:solidFill>
                <a:latin typeface="Open Sans"/>
              </a:rPr>
              <a:t>U</a:t>
            </a:r>
            <a:r>
              <a:rPr lang="en-US" altLang="en-US" sz="2000" b="1" i="1" baseline="-30000" dirty="0">
                <a:solidFill>
                  <a:srgbClr val="0070C0"/>
                </a:solidFill>
                <a:latin typeface="Open Sans"/>
              </a:rPr>
              <a:t>AB</a:t>
            </a:r>
            <a:r>
              <a:rPr lang="en-US" altLang="en-US" sz="2000" b="1" i="1" dirty="0">
                <a:solidFill>
                  <a:srgbClr val="0070C0"/>
                </a:solidFill>
                <a:latin typeface="Open Sans"/>
              </a:rPr>
              <a:t> = U</a:t>
            </a:r>
            <a:r>
              <a:rPr lang="en-US" altLang="en-US" sz="2000" b="1" i="1" baseline="-30000" dirty="0">
                <a:solidFill>
                  <a:srgbClr val="0070C0"/>
                </a:solidFill>
                <a:latin typeface="Open Sans"/>
              </a:rPr>
              <a:t>1</a:t>
            </a:r>
            <a:r>
              <a:rPr lang="en-US" altLang="en-US" sz="2000" b="1" i="1" dirty="0">
                <a:solidFill>
                  <a:srgbClr val="0070C0"/>
                </a:solidFill>
                <a:latin typeface="Open Sans"/>
              </a:rPr>
              <a:t> + U</a:t>
            </a:r>
            <a:r>
              <a:rPr lang="en-US" altLang="en-US" sz="2000" b="1" i="1" baseline="-30000" dirty="0">
                <a:solidFill>
                  <a:srgbClr val="0070C0"/>
                </a:solidFill>
                <a:latin typeface="Open Sans"/>
              </a:rPr>
              <a:t>2</a:t>
            </a:r>
            <a:endParaRPr lang="vi-VN" sz="2000" b="1" i="1" dirty="0">
              <a:solidFill>
                <a:srgbClr val="0070C0"/>
              </a:solidFill>
            </a:endParaRPr>
          </a:p>
        </p:txBody>
      </p:sp>
      <p:sp>
        <p:nvSpPr>
          <p:cNvPr id="17" name="Rectangle 16"/>
          <p:cNvSpPr/>
          <p:nvPr/>
        </p:nvSpPr>
        <p:spPr>
          <a:xfrm>
            <a:off x="4289881" y="5053399"/>
            <a:ext cx="1050288" cy="400110"/>
          </a:xfrm>
          <a:prstGeom prst="rect">
            <a:avLst/>
          </a:prstGeom>
        </p:spPr>
        <p:txBody>
          <a:bodyPr wrap="none">
            <a:spAutoFit/>
          </a:bodyPr>
          <a:lstStyle/>
          <a:p>
            <a:r>
              <a:rPr lang="en-US" altLang="en-US" sz="2000" b="1" i="1" dirty="0">
                <a:solidFill>
                  <a:srgbClr val="0070C0"/>
                </a:solidFill>
                <a:latin typeface="Open Sans"/>
              </a:rPr>
              <a:t>= 1 + 2 </a:t>
            </a:r>
            <a:endParaRPr lang="vi-VN" sz="2000" b="1" i="1" dirty="0">
              <a:solidFill>
                <a:srgbClr val="0070C0"/>
              </a:solidFill>
            </a:endParaRPr>
          </a:p>
        </p:txBody>
      </p:sp>
      <p:sp>
        <p:nvSpPr>
          <p:cNvPr id="18" name="Rectangle 17"/>
          <p:cNvSpPr/>
          <p:nvPr/>
        </p:nvSpPr>
        <p:spPr>
          <a:xfrm>
            <a:off x="5160074" y="5028102"/>
            <a:ext cx="888385"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70C0"/>
                </a:solidFill>
                <a:latin typeface="Open Sans"/>
              </a:rPr>
              <a:t>= </a:t>
            </a:r>
            <a:r>
              <a:rPr lang="en-US" altLang="en-US" sz="2000" b="1" i="1" dirty="0" smtClean="0">
                <a:solidFill>
                  <a:srgbClr val="0070C0"/>
                </a:solidFill>
                <a:latin typeface="Open Sans"/>
              </a:rPr>
              <a:t>3(V)</a:t>
            </a:r>
            <a:endParaRPr lang="en-US" altLang="en-US" sz="2000" b="1" i="1" dirty="0">
              <a:solidFill>
                <a:srgbClr val="0070C0"/>
              </a:solidFill>
            </a:endParaRPr>
          </a:p>
        </p:txBody>
      </p:sp>
      <p:sp>
        <p:nvSpPr>
          <p:cNvPr id="19" name="Rectangle 18"/>
          <p:cNvSpPr/>
          <p:nvPr/>
        </p:nvSpPr>
        <p:spPr>
          <a:xfrm>
            <a:off x="7355390" y="3710549"/>
            <a:ext cx="1111202" cy="400110"/>
          </a:xfrm>
          <a:prstGeom prst="rect">
            <a:avLst/>
          </a:prstGeom>
        </p:spPr>
        <p:txBody>
          <a:bodyPr wrap="none">
            <a:spAutoFit/>
          </a:bodyPr>
          <a:lstStyle/>
          <a:p>
            <a:r>
              <a:rPr lang="en-US" altLang="en-US" sz="2000" b="1" i="1" u="sng" dirty="0">
                <a:solidFill>
                  <a:srgbClr val="0070C0"/>
                </a:solidFill>
                <a:latin typeface="Open Sans"/>
              </a:rPr>
              <a:t>Cách 2:</a:t>
            </a:r>
            <a:endParaRPr lang="vi-VN" sz="2000" b="1" i="1" u="sng" dirty="0">
              <a:solidFill>
                <a:srgbClr val="0070C0"/>
              </a:solidFill>
            </a:endParaRPr>
          </a:p>
        </p:txBody>
      </p:sp>
      <p:sp>
        <p:nvSpPr>
          <p:cNvPr id="20" name="Rectangle 19"/>
          <p:cNvSpPr/>
          <p:nvPr/>
        </p:nvSpPr>
        <p:spPr>
          <a:xfrm>
            <a:off x="7316882" y="4072466"/>
            <a:ext cx="1744388" cy="400110"/>
          </a:xfrm>
          <a:prstGeom prst="rect">
            <a:avLst/>
          </a:prstGeom>
        </p:spPr>
        <p:txBody>
          <a:bodyPr wrap="none">
            <a:spAutoFit/>
          </a:bodyPr>
          <a:lstStyle/>
          <a:p>
            <a:r>
              <a:rPr lang="en-US" altLang="en-US" sz="2000" b="1" i="1" dirty="0">
                <a:solidFill>
                  <a:srgbClr val="0070C0"/>
                </a:solidFill>
                <a:latin typeface="Open Sans"/>
              </a:rPr>
              <a:t>R</a:t>
            </a:r>
            <a:r>
              <a:rPr lang="en-US" altLang="en-US" sz="2000" b="1" i="1" baseline="-30000" dirty="0">
                <a:solidFill>
                  <a:srgbClr val="0070C0"/>
                </a:solidFill>
                <a:latin typeface="Open Sans"/>
              </a:rPr>
              <a:t>tđ</a:t>
            </a:r>
            <a:r>
              <a:rPr lang="en-US" altLang="en-US" sz="2000" b="1" i="1" dirty="0">
                <a:solidFill>
                  <a:srgbClr val="0070C0"/>
                </a:solidFill>
                <a:latin typeface="Open Sans"/>
              </a:rPr>
              <a:t> = R</a:t>
            </a:r>
            <a:r>
              <a:rPr lang="en-US" altLang="en-US" sz="2000" b="1" i="1" baseline="-30000" dirty="0">
                <a:solidFill>
                  <a:srgbClr val="0070C0"/>
                </a:solidFill>
                <a:latin typeface="Open Sans"/>
              </a:rPr>
              <a:t>1</a:t>
            </a:r>
            <a:r>
              <a:rPr lang="en-US" altLang="en-US" sz="2000" b="1" i="1" dirty="0">
                <a:solidFill>
                  <a:srgbClr val="0070C0"/>
                </a:solidFill>
                <a:latin typeface="Open Sans"/>
              </a:rPr>
              <a:t> + R</a:t>
            </a:r>
            <a:r>
              <a:rPr lang="en-US" altLang="en-US" sz="2000" b="1" i="1" baseline="-30000" dirty="0">
                <a:solidFill>
                  <a:srgbClr val="0070C0"/>
                </a:solidFill>
                <a:latin typeface="Open Sans"/>
              </a:rPr>
              <a:t>2</a:t>
            </a:r>
            <a:r>
              <a:rPr lang="en-US" altLang="en-US" sz="2000" b="1" i="1" dirty="0">
                <a:solidFill>
                  <a:srgbClr val="0070C0"/>
                </a:solidFill>
                <a:latin typeface="Open Sans"/>
              </a:rPr>
              <a:t> </a:t>
            </a:r>
            <a:endParaRPr lang="vi-VN" sz="2000" b="1" i="1" dirty="0">
              <a:solidFill>
                <a:srgbClr val="0070C0"/>
              </a:solidFill>
            </a:endParaRPr>
          </a:p>
        </p:txBody>
      </p:sp>
      <p:sp>
        <p:nvSpPr>
          <p:cNvPr id="21" name="Rectangle 20"/>
          <p:cNvSpPr/>
          <p:nvPr/>
        </p:nvSpPr>
        <p:spPr>
          <a:xfrm>
            <a:off x="8916309" y="4090231"/>
            <a:ext cx="1122423" cy="400110"/>
          </a:xfrm>
          <a:prstGeom prst="rect">
            <a:avLst/>
          </a:prstGeom>
        </p:spPr>
        <p:txBody>
          <a:bodyPr wrap="none">
            <a:spAutoFit/>
          </a:bodyPr>
          <a:lstStyle/>
          <a:p>
            <a:pPr lvl="0"/>
            <a:r>
              <a:rPr lang="en-US" altLang="en-US" sz="2000" b="1" i="1" dirty="0">
                <a:solidFill>
                  <a:srgbClr val="0070C0"/>
                </a:solidFill>
                <a:latin typeface="Open Sans"/>
              </a:rPr>
              <a:t>= 5 + </a:t>
            </a:r>
            <a:r>
              <a:rPr lang="en-US" altLang="en-US" sz="2000" b="1" i="1" dirty="0" smtClean="0">
                <a:solidFill>
                  <a:srgbClr val="0070C0"/>
                </a:solidFill>
                <a:latin typeface="Open Sans"/>
              </a:rPr>
              <a:t>10</a:t>
            </a:r>
            <a:endParaRPr lang="vi-VN" sz="2000" b="1" i="1" dirty="0">
              <a:solidFill>
                <a:srgbClr val="0070C0"/>
              </a:solidFill>
            </a:endParaRPr>
          </a:p>
        </p:txBody>
      </p:sp>
      <p:sp>
        <p:nvSpPr>
          <p:cNvPr id="22" name="Rectangle 21"/>
          <p:cNvSpPr/>
          <p:nvPr/>
        </p:nvSpPr>
        <p:spPr>
          <a:xfrm>
            <a:off x="9967463" y="4099114"/>
            <a:ext cx="1130438" cy="400110"/>
          </a:xfrm>
          <a:prstGeom prst="rect">
            <a:avLst/>
          </a:prstGeom>
        </p:spPr>
        <p:txBody>
          <a:bodyPr wrap="none">
            <a:spAutoFit/>
          </a:bodyPr>
          <a:lstStyle/>
          <a:p>
            <a:r>
              <a:rPr lang="en-US" altLang="en-US" sz="2000" b="1" i="1" dirty="0">
                <a:solidFill>
                  <a:srgbClr val="0070C0"/>
                </a:solidFill>
                <a:latin typeface="Open Sans"/>
              </a:rPr>
              <a:t>= 15 </a:t>
            </a:r>
            <a:r>
              <a:rPr lang="en-US" altLang="en-US" sz="2000" b="1" i="1" dirty="0" smtClean="0">
                <a:solidFill>
                  <a:srgbClr val="0070C0"/>
                </a:solidFill>
                <a:latin typeface="Open Sans"/>
              </a:rPr>
              <a:t>(Ω)</a:t>
            </a:r>
            <a:endParaRPr lang="en-US" altLang="en-US" sz="2000" b="1" i="1" dirty="0">
              <a:solidFill>
                <a:srgbClr val="0070C0"/>
              </a:solidFill>
            </a:endParaRPr>
          </a:p>
        </p:txBody>
      </p:sp>
      <p:sp>
        <p:nvSpPr>
          <p:cNvPr id="23" name="Rectangle 22"/>
          <p:cNvSpPr/>
          <p:nvPr/>
        </p:nvSpPr>
        <p:spPr>
          <a:xfrm>
            <a:off x="7308274" y="4634438"/>
            <a:ext cx="1396536" cy="400110"/>
          </a:xfrm>
          <a:prstGeom prst="rect">
            <a:avLst/>
          </a:prstGeom>
        </p:spPr>
        <p:txBody>
          <a:bodyPr wrap="none">
            <a:spAutoFit/>
          </a:bodyPr>
          <a:lstStyle/>
          <a:p>
            <a:pPr lvl="0"/>
            <a:r>
              <a:rPr lang="en-US" altLang="en-US" sz="2000" b="1" i="1" dirty="0">
                <a:solidFill>
                  <a:srgbClr val="0070C0"/>
                </a:solidFill>
                <a:latin typeface="Open Sans"/>
              </a:rPr>
              <a:t>U</a:t>
            </a:r>
            <a:r>
              <a:rPr lang="en-US" altLang="en-US" sz="2000" b="1" i="1" baseline="-30000" dirty="0">
                <a:solidFill>
                  <a:srgbClr val="0070C0"/>
                </a:solidFill>
                <a:latin typeface="Open Sans"/>
              </a:rPr>
              <a:t>AB</a:t>
            </a:r>
            <a:r>
              <a:rPr lang="en-US" altLang="en-US" sz="2000" b="1" i="1" dirty="0">
                <a:solidFill>
                  <a:srgbClr val="0070C0"/>
                </a:solidFill>
                <a:latin typeface="Open Sans"/>
              </a:rPr>
              <a:t> = </a:t>
            </a:r>
            <a:r>
              <a:rPr lang="en-US" altLang="en-US" sz="2000" b="1" i="1" dirty="0" smtClean="0">
                <a:solidFill>
                  <a:srgbClr val="0070C0"/>
                </a:solidFill>
                <a:latin typeface="Open Sans"/>
              </a:rPr>
              <a:t>I.R</a:t>
            </a:r>
            <a:r>
              <a:rPr lang="en-US" altLang="en-US" sz="2000" b="1" i="1" baseline="-30000" dirty="0" smtClean="0">
                <a:solidFill>
                  <a:srgbClr val="0070C0"/>
                </a:solidFill>
                <a:latin typeface="Open Sans"/>
              </a:rPr>
              <a:t>td</a:t>
            </a:r>
            <a:endParaRPr lang="vi-VN" sz="2000" b="1" i="1" dirty="0">
              <a:solidFill>
                <a:srgbClr val="0070C0"/>
              </a:solidFill>
            </a:endParaRPr>
          </a:p>
        </p:txBody>
      </p:sp>
      <p:sp>
        <p:nvSpPr>
          <p:cNvPr id="24" name="Rectangle 23"/>
          <p:cNvSpPr/>
          <p:nvPr/>
        </p:nvSpPr>
        <p:spPr>
          <a:xfrm>
            <a:off x="8633882" y="4621126"/>
            <a:ext cx="1186543" cy="400110"/>
          </a:xfrm>
          <a:prstGeom prst="rect">
            <a:avLst/>
          </a:prstGeom>
        </p:spPr>
        <p:txBody>
          <a:bodyPr wrap="none">
            <a:spAutoFit/>
          </a:bodyPr>
          <a:lstStyle/>
          <a:p>
            <a:r>
              <a:rPr lang="en-US" altLang="en-US" sz="2000" b="1" i="1" dirty="0">
                <a:solidFill>
                  <a:srgbClr val="0070C0"/>
                </a:solidFill>
                <a:latin typeface="Open Sans"/>
              </a:rPr>
              <a:t>= 0,2.15 </a:t>
            </a:r>
            <a:endParaRPr lang="vi-VN" sz="2000" b="1" i="1" dirty="0">
              <a:solidFill>
                <a:srgbClr val="0070C0"/>
              </a:solidFill>
            </a:endParaRPr>
          </a:p>
        </p:txBody>
      </p:sp>
      <p:sp>
        <p:nvSpPr>
          <p:cNvPr id="25" name="Rectangle 24"/>
          <p:cNvSpPr/>
          <p:nvPr/>
        </p:nvSpPr>
        <p:spPr>
          <a:xfrm>
            <a:off x="9687470" y="4647774"/>
            <a:ext cx="718466" cy="400110"/>
          </a:xfrm>
          <a:prstGeom prst="rect">
            <a:avLst/>
          </a:prstGeom>
        </p:spPr>
        <p:txBody>
          <a:bodyPr wrap="none">
            <a:spAutoFit/>
          </a:bodyPr>
          <a:lstStyle/>
          <a:p>
            <a:r>
              <a:rPr lang="en-US" altLang="en-US" sz="2000" b="1" i="1" dirty="0">
                <a:solidFill>
                  <a:srgbClr val="0070C0"/>
                </a:solidFill>
                <a:latin typeface="Open Sans"/>
              </a:rPr>
              <a:t>= 3V</a:t>
            </a:r>
            <a:endParaRPr lang="en-US" altLang="en-US" sz="2000" b="1" i="1" dirty="0">
              <a:solidFill>
                <a:srgbClr val="0070C0"/>
              </a:solidFill>
            </a:endParaRPr>
          </a:p>
        </p:txBody>
      </p:sp>
      <p:sp>
        <p:nvSpPr>
          <p:cNvPr id="31" name="Rectangle 30"/>
          <p:cNvSpPr/>
          <p:nvPr/>
        </p:nvSpPr>
        <p:spPr>
          <a:xfrm>
            <a:off x="4847291" y="4110659"/>
            <a:ext cx="888385" cy="400110"/>
          </a:xfrm>
          <a:prstGeom prst="rect">
            <a:avLst/>
          </a:prstGeom>
        </p:spPr>
        <p:txBody>
          <a:bodyPr wrap="none">
            <a:spAutoFit/>
          </a:bodyPr>
          <a:lstStyle/>
          <a:p>
            <a:r>
              <a:rPr lang="en-US" altLang="en-US" sz="2000" b="1" i="1" dirty="0">
                <a:solidFill>
                  <a:srgbClr val="0070C0"/>
                </a:solidFill>
                <a:latin typeface="Open Sans"/>
              </a:rPr>
              <a:t>= </a:t>
            </a:r>
            <a:r>
              <a:rPr lang="en-US" altLang="en-US" sz="2000" b="1" i="1" dirty="0" smtClean="0">
                <a:solidFill>
                  <a:srgbClr val="0070C0"/>
                </a:solidFill>
                <a:latin typeface="Open Sans"/>
              </a:rPr>
              <a:t>1(V)</a:t>
            </a:r>
            <a:endParaRPr lang="vi-VN" sz="2000" b="1" i="1" dirty="0">
              <a:solidFill>
                <a:srgbClr val="0070C0"/>
              </a:solidFill>
            </a:endParaRPr>
          </a:p>
        </p:txBody>
      </p:sp>
      <p:sp>
        <p:nvSpPr>
          <p:cNvPr id="32" name="Rectangle 31"/>
          <p:cNvSpPr/>
          <p:nvPr/>
        </p:nvSpPr>
        <p:spPr>
          <a:xfrm>
            <a:off x="3762194" y="4621126"/>
            <a:ext cx="1257075" cy="400110"/>
          </a:xfrm>
          <a:prstGeom prst="rect">
            <a:avLst/>
          </a:prstGeom>
        </p:spPr>
        <p:txBody>
          <a:bodyPr wrap="none">
            <a:spAutoFit/>
          </a:bodyPr>
          <a:lstStyle/>
          <a:p>
            <a:r>
              <a:rPr lang="en-US" altLang="en-US" sz="2000" b="1" i="1" dirty="0">
                <a:solidFill>
                  <a:srgbClr val="0070C0"/>
                </a:solidFill>
                <a:latin typeface="Open Sans"/>
              </a:rPr>
              <a:t>= </a:t>
            </a:r>
            <a:r>
              <a:rPr lang="en-US" altLang="en-US" sz="2000" b="1" i="1" dirty="0" smtClean="0">
                <a:solidFill>
                  <a:srgbClr val="0070C0"/>
                </a:solidFill>
                <a:latin typeface="Open Sans"/>
              </a:rPr>
              <a:t>0,2 . 10</a:t>
            </a:r>
            <a:endParaRPr lang="vi-VN" sz="2000" b="1" i="1" dirty="0">
              <a:solidFill>
                <a:srgbClr val="0070C0"/>
              </a:solidFill>
            </a:endParaRPr>
          </a:p>
        </p:txBody>
      </p:sp>
      <p:sp>
        <p:nvSpPr>
          <p:cNvPr id="26" name="Rectangle 25"/>
          <p:cNvSpPr/>
          <p:nvPr/>
        </p:nvSpPr>
        <p:spPr>
          <a:xfrm>
            <a:off x="3035069" y="5774978"/>
            <a:ext cx="4250010" cy="400110"/>
          </a:xfrm>
          <a:prstGeom prst="rect">
            <a:avLst/>
          </a:prstGeom>
        </p:spPr>
        <p:txBody>
          <a:bodyPr wrap="none">
            <a:spAutoFit/>
          </a:bodyPr>
          <a:lstStyle/>
          <a:p>
            <a:r>
              <a:rPr lang="en-US" altLang="en-US" sz="2000" b="1" i="1" dirty="0">
                <a:solidFill>
                  <a:srgbClr val="0070C0"/>
                </a:solidFill>
                <a:latin typeface="Open Sans"/>
              </a:rPr>
              <a:t>Hiệu điện thế của đoạn mạch </a:t>
            </a:r>
            <a:r>
              <a:rPr lang="en-US" altLang="en-US" sz="2000" b="1" i="1" dirty="0" smtClean="0">
                <a:solidFill>
                  <a:srgbClr val="0070C0"/>
                </a:solidFill>
                <a:latin typeface="Open Sans"/>
              </a:rPr>
              <a:t>AB:</a:t>
            </a:r>
            <a:endParaRPr lang="vi-VN" sz="2000" b="1" i="1" dirty="0">
              <a:solidFill>
                <a:srgbClr val="0070C0"/>
              </a:solidFill>
            </a:endParaRPr>
          </a:p>
        </p:txBody>
      </p:sp>
      <p:sp>
        <p:nvSpPr>
          <p:cNvPr id="27" name="Rectangle 26"/>
          <p:cNvSpPr/>
          <p:nvPr/>
        </p:nvSpPr>
        <p:spPr>
          <a:xfrm>
            <a:off x="7412073" y="5724252"/>
            <a:ext cx="1221809"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70C0"/>
                </a:solidFill>
                <a:latin typeface="Open Sans"/>
              </a:rPr>
              <a:t>U</a:t>
            </a:r>
            <a:r>
              <a:rPr lang="en-US" altLang="en-US" sz="2000" b="1" i="1" baseline="-30000" dirty="0">
                <a:solidFill>
                  <a:srgbClr val="0070C0"/>
                </a:solidFill>
                <a:latin typeface="Open Sans"/>
              </a:rPr>
              <a:t>AB</a:t>
            </a:r>
            <a:r>
              <a:rPr lang="en-US" altLang="en-US" sz="2000" b="1" i="1" dirty="0">
                <a:solidFill>
                  <a:srgbClr val="0070C0"/>
                </a:solidFill>
                <a:latin typeface="Open Sans"/>
              </a:rPr>
              <a:t> = 3V</a:t>
            </a:r>
            <a:endParaRPr lang="en-US" altLang="en-US" sz="2000" b="1" i="1" dirty="0">
              <a:solidFill>
                <a:srgbClr val="0070C0"/>
              </a:solidFill>
            </a:endParaRPr>
          </a:p>
        </p:txBody>
      </p:sp>
    </p:spTree>
    <p:extLst>
      <p:ext uri="{BB962C8B-B14F-4D97-AF65-F5344CB8AC3E}">
        <p14:creationId xmlns:p14="http://schemas.microsoft.com/office/powerpoint/2010/main" val="2378884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arn(inVertical)">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barn(inVertical)">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barn(inVertical)">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barn(inVertical)">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026"/>
                                        </p:tgtEl>
                                        <p:attrNameLst>
                                          <p:attrName>style.visibility</p:attrName>
                                        </p:attrNameLst>
                                      </p:cBhvr>
                                      <p:to>
                                        <p:strVal val="visible"/>
                                      </p:to>
                                    </p:set>
                                    <p:animEffect transition="in" filter="barn(inVertical)">
                                      <p:cBhvr>
                                        <p:cTn id="32" dur="500"/>
                                        <p:tgtEl>
                                          <p:spTgt spid="1026"/>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arn(inVertical)">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arn(inVertical)">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arn(inVertical)">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barn(inVertical)">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arn(inVertical)">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barn(inVertical)">
                                      <p:cBhvr>
                                        <p:cTn id="62" dur="500"/>
                                        <p:tgtEl>
                                          <p:spTgt spid="31"/>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barn(inVertical)">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barn(inVertical)">
                                      <p:cBhvr>
                                        <p:cTn id="72" dur="500"/>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arn(inVertical)">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barn(inVertical)">
                                      <p:cBhvr>
                                        <p:cTn id="82" dur="500"/>
                                        <p:tgtEl>
                                          <p:spTgt spid="15"/>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barn(inVertical)">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8"/>
                                        </p:tgtEl>
                                        <p:attrNameLst>
                                          <p:attrName>style.visibility</p:attrName>
                                        </p:attrNameLst>
                                      </p:cBhvr>
                                      <p:to>
                                        <p:strVal val="visible"/>
                                      </p:to>
                                    </p:set>
                                    <p:animEffect transition="in" filter="barn(inVertical)">
                                      <p:cBhvr>
                                        <p:cTn id="92" dur="500"/>
                                        <p:tgtEl>
                                          <p:spTgt spid="18"/>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barn(inVertical)">
                                      <p:cBhvr>
                                        <p:cTn id="97" dur="500"/>
                                        <p:tgtEl>
                                          <p:spTgt spid="19"/>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barn(inVertical)">
                                      <p:cBhvr>
                                        <p:cTn id="102" dur="500"/>
                                        <p:tgtEl>
                                          <p:spTgt spid="20"/>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1"/>
                                        </p:tgtEl>
                                        <p:attrNameLst>
                                          <p:attrName>style.visibility</p:attrName>
                                        </p:attrNameLst>
                                      </p:cBhvr>
                                      <p:to>
                                        <p:strVal val="visible"/>
                                      </p:to>
                                    </p:set>
                                    <p:animEffect transition="in" filter="barn(inVertical)">
                                      <p:cBhvr>
                                        <p:cTn id="107" dur="500"/>
                                        <p:tgtEl>
                                          <p:spTgt spid="21"/>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2"/>
                                        </p:tgtEl>
                                        <p:attrNameLst>
                                          <p:attrName>style.visibility</p:attrName>
                                        </p:attrNameLst>
                                      </p:cBhvr>
                                      <p:to>
                                        <p:strVal val="visible"/>
                                      </p:to>
                                    </p:set>
                                    <p:animEffect transition="in" filter="barn(inVertical)">
                                      <p:cBhvr>
                                        <p:cTn id="112" dur="500"/>
                                        <p:tgtEl>
                                          <p:spTgt spid="22"/>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3"/>
                                        </p:tgtEl>
                                        <p:attrNameLst>
                                          <p:attrName>style.visibility</p:attrName>
                                        </p:attrNameLst>
                                      </p:cBhvr>
                                      <p:to>
                                        <p:strVal val="visible"/>
                                      </p:to>
                                    </p:set>
                                    <p:animEffect transition="in" filter="barn(inVertical)">
                                      <p:cBhvr>
                                        <p:cTn id="117" dur="500"/>
                                        <p:tgtEl>
                                          <p:spTgt spid="23"/>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4"/>
                                        </p:tgtEl>
                                        <p:attrNameLst>
                                          <p:attrName>style.visibility</p:attrName>
                                        </p:attrNameLst>
                                      </p:cBhvr>
                                      <p:to>
                                        <p:strVal val="visible"/>
                                      </p:to>
                                    </p:set>
                                    <p:animEffect transition="in" filter="barn(inVertical)">
                                      <p:cBhvr>
                                        <p:cTn id="122" dur="500"/>
                                        <p:tgtEl>
                                          <p:spTgt spid="24"/>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Effect transition="in" filter="barn(inVertical)">
                                      <p:cBhvr>
                                        <p:cTn id="127" dur="500"/>
                                        <p:tgtEl>
                                          <p:spTgt spid="25"/>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6"/>
                                        </p:tgtEl>
                                        <p:attrNameLst>
                                          <p:attrName>style.visibility</p:attrName>
                                        </p:attrNameLst>
                                      </p:cBhvr>
                                      <p:to>
                                        <p:strVal val="visible"/>
                                      </p:to>
                                    </p:set>
                                    <p:animEffect transition="in" filter="barn(inVertical)">
                                      <p:cBhvr>
                                        <p:cTn id="132" dur="500"/>
                                        <p:tgtEl>
                                          <p:spTgt spid="26"/>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27"/>
                                        </p:tgtEl>
                                        <p:attrNameLst>
                                          <p:attrName>style.visibility</p:attrName>
                                        </p:attrNameLst>
                                      </p:cBhvr>
                                      <p:to>
                                        <p:strVal val="visible"/>
                                      </p:to>
                                    </p:set>
                                    <p:animEffect transition="in" filter="barn(inVertical)">
                                      <p:cBhvr>
                                        <p:cTn id="13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6" grpId="0"/>
      <p:bldP spid="8" grpId="0"/>
      <p:bldP spid="11" grpId="0"/>
      <p:bldP spid="12" grpId="0"/>
      <p:bldP spid="13" grpId="0"/>
      <p:bldP spid="15" grpId="0"/>
      <p:bldP spid="17" grpId="0"/>
      <p:bldP spid="18" grpId="0"/>
      <p:bldP spid="19" grpId="0"/>
      <p:bldP spid="20" grpId="0"/>
      <p:bldP spid="21" grpId="0"/>
      <p:bldP spid="22" grpId="0"/>
      <p:bldP spid="23" grpId="0"/>
      <p:bldP spid="24" grpId="0"/>
      <p:bldP spid="25" grpId="0"/>
      <p:bldP spid="31" grpId="0"/>
      <p:bldP spid="32" grpId="0"/>
      <p:bldP spid="26" grpId="0"/>
      <p:bldP spid="27"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928255" y="230164"/>
            <a:ext cx="10640421" cy="919401"/>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10 </a:t>
            </a:r>
            <a:r>
              <a:rPr lang="vi-VN" sz="2400" b="1" i="1" dirty="0" smtClean="0"/>
              <a:t>:</a:t>
            </a:r>
            <a:r>
              <a:rPr lang="vi-VN" sz="2400" b="1" i="1" dirty="0"/>
              <a:t> Phát biểu nào sau đây không đúng đối với đoạn mạch gồm các điện trở mắc nối tiếp</a:t>
            </a:r>
            <a:r>
              <a:rPr lang="vi-VN" sz="2400" b="1" i="1" dirty="0" smtClean="0"/>
              <a:t>?</a:t>
            </a:r>
            <a:endParaRPr lang="vi-VN"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271802" y="1652182"/>
            <a:ext cx="9229943" cy="3970318"/>
          </a:xfrm>
          <a:prstGeom prst="rect">
            <a:avLst/>
          </a:prstGeom>
        </p:spPr>
        <p:txBody>
          <a:bodyPr wrap="square">
            <a:spAutoFit/>
          </a:bodyPr>
          <a:lstStyle/>
          <a:p>
            <a:pPr marL="342900" indent="-342900">
              <a:lnSpc>
                <a:spcPct val="150000"/>
              </a:lnSpc>
              <a:buAutoNum type="alphaUcPeriod"/>
            </a:pPr>
            <a:r>
              <a:rPr lang="vi-VN" sz="2400" b="1" i="1" dirty="0">
                <a:solidFill>
                  <a:srgbClr val="00B0F0"/>
                </a:solidFill>
                <a:latin typeface="+mj-lt"/>
              </a:rPr>
              <a:t>Cường độ dòng điện là như nhau tại mọi vị trí của đoạn </a:t>
            </a:r>
            <a:r>
              <a:rPr lang="vi-VN" sz="2400" b="1" i="1" dirty="0" smtClean="0">
                <a:solidFill>
                  <a:srgbClr val="00B0F0"/>
                </a:solidFill>
                <a:latin typeface="+mj-lt"/>
              </a:rPr>
              <a:t>mạch.</a:t>
            </a:r>
            <a:endParaRPr lang="en-US" sz="2400" b="1" i="1" dirty="0" smtClean="0">
              <a:solidFill>
                <a:srgbClr val="00B0F0"/>
              </a:solidFill>
              <a:latin typeface="+mj-lt"/>
            </a:endParaRPr>
          </a:p>
          <a:p>
            <a:pPr marL="342900" indent="-342900">
              <a:lnSpc>
                <a:spcPct val="150000"/>
              </a:lnSpc>
              <a:buAutoNum type="alphaUcPeriod"/>
            </a:pPr>
            <a:r>
              <a:rPr lang="en-US" sz="2400" b="1" i="1" dirty="0">
                <a:solidFill>
                  <a:srgbClr val="00B0F0"/>
                </a:solidFill>
                <a:latin typeface="Times New Roman" panose="02020603050405020304" pitchFamily="18" charset="0"/>
                <a:cs typeface="Times New Roman" panose="02020603050405020304" pitchFamily="18" charset="0"/>
              </a:rPr>
              <a:t>Hiệu điện thế giữa hai đầu đoạn mạch bằng tổng các hiệu điện thế giữa hai đầu mỗi điện trở mắc trong đoạn mạch</a:t>
            </a:r>
          </a:p>
          <a:p>
            <a:pPr marL="342900" indent="-342900">
              <a:lnSpc>
                <a:spcPct val="150000"/>
              </a:lnSpc>
              <a:buAutoNum type="alphaUcPeriod"/>
            </a:pPr>
            <a:r>
              <a:rPr lang="en-US" sz="2400" b="1" i="1" dirty="0">
                <a:solidFill>
                  <a:srgbClr val="00B0F0"/>
                </a:solidFill>
                <a:latin typeface="Times New Roman" panose="02020603050405020304" pitchFamily="18" charset="0"/>
                <a:cs typeface="Times New Roman" panose="02020603050405020304" pitchFamily="18" charset="0"/>
              </a:rPr>
              <a:t>Hiệu điện thế giữa hai đầu đoạn mạch bằng hiệu điện thế giữa hai đầu mỗi điện trở mắc trong mạch</a:t>
            </a:r>
          </a:p>
          <a:p>
            <a:pPr marL="342900" indent="-342900">
              <a:lnSpc>
                <a:spcPct val="150000"/>
              </a:lnSpc>
              <a:buAutoNum type="alphaUcPeriod"/>
            </a:pPr>
            <a:r>
              <a:rPr lang="en-US" sz="2400" b="1" i="1" dirty="0">
                <a:solidFill>
                  <a:srgbClr val="00B0F0"/>
                </a:solidFill>
                <a:latin typeface="Times New Roman" panose="02020603050405020304" pitchFamily="18" charset="0"/>
                <a:cs typeface="Times New Roman" panose="02020603050405020304" pitchFamily="18" charset="0"/>
              </a:rPr>
              <a:t>Hiệu điện thế giữa hai đầu mỗi điện trở mắc trong mạch tỉ lệ thuận với điện trở đó</a:t>
            </a:r>
          </a:p>
        </p:txBody>
      </p:sp>
      <p:sp>
        <p:nvSpPr>
          <p:cNvPr id="11" name="Oval 10"/>
          <p:cNvSpPr/>
          <p:nvPr/>
        </p:nvSpPr>
        <p:spPr>
          <a:xfrm>
            <a:off x="1146882" y="3412577"/>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4693233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92726" y="284680"/>
            <a:ext cx="10824833" cy="919401"/>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a:t>
            </a:r>
            <a:r>
              <a:rPr lang="vi-VN" sz="2400" b="1" i="1" dirty="0" smtClean="0"/>
              <a:t>11:</a:t>
            </a:r>
            <a:r>
              <a:rPr lang="vi-VN" sz="2400" b="1" i="1" dirty="0"/>
              <a:t> Đoạn mạch gồm các điện trở mắc nối tiếp là đoạn mạch </a:t>
            </a:r>
            <a:r>
              <a:rPr lang="vi-VN" sz="2400" b="1" i="1" dirty="0">
                <a:solidFill>
                  <a:srgbClr val="FF0000"/>
                </a:solidFill>
              </a:rPr>
              <a:t>không </a:t>
            </a:r>
            <a:r>
              <a:rPr lang="vi-VN" sz="2400" b="1" i="1" dirty="0"/>
              <a:t>có đặc điểm nào dưới đây</a:t>
            </a:r>
            <a:r>
              <a:rPr lang="vi-VN" sz="2400" b="1" i="1" dirty="0" smtClean="0"/>
              <a:t>?</a:t>
            </a:r>
            <a:endParaRPr lang="vi-VN"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551131" y="1604913"/>
            <a:ext cx="9772464" cy="3416320"/>
          </a:xfrm>
          <a:prstGeom prst="rect">
            <a:avLst/>
          </a:prstGeom>
        </p:spPr>
        <p:txBody>
          <a:bodyPr wrap="square">
            <a:spAutoFit/>
          </a:bodyPr>
          <a:lstStyle/>
          <a:p>
            <a:pPr>
              <a:lnSpc>
                <a:spcPct val="150000"/>
              </a:lnSpc>
            </a:pPr>
            <a:r>
              <a:rPr lang="vi-VN" sz="2400" b="1" i="1" dirty="0">
                <a:solidFill>
                  <a:srgbClr val="7030A0"/>
                </a:solidFill>
              </a:rPr>
              <a:t>A. Đoạn mạch có những điểm nối chung của nhiều điện trở</a:t>
            </a:r>
          </a:p>
          <a:p>
            <a:pPr>
              <a:lnSpc>
                <a:spcPct val="150000"/>
              </a:lnSpc>
            </a:pPr>
            <a:r>
              <a:rPr lang="vi-VN" sz="2400" b="1" i="1" dirty="0">
                <a:solidFill>
                  <a:srgbClr val="7030A0"/>
                </a:solidFill>
              </a:rPr>
              <a:t>B. Đoạn mạch có những điểm nối chung của hai điện trở</a:t>
            </a:r>
          </a:p>
          <a:p>
            <a:pPr>
              <a:lnSpc>
                <a:spcPct val="150000"/>
              </a:lnSpc>
            </a:pPr>
            <a:r>
              <a:rPr lang="vi-VN" sz="2400" b="1" i="1" dirty="0">
                <a:solidFill>
                  <a:srgbClr val="7030A0"/>
                </a:solidFill>
              </a:rPr>
              <a:t>C. Dòng điện chạy qua các điện trở của đoạn mạch có cùng cường độ</a:t>
            </a:r>
          </a:p>
          <a:p>
            <a:pPr>
              <a:lnSpc>
                <a:spcPct val="150000"/>
              </a:lnSpc>
            </a:pPr>
            <a:r>
              <a:rPr lang="vi-VN" sz="2400" b="1" i="1" dirty="0">
                <a:solidFill>
                  <a:srgbClr val="7030A0"/>
                </a:solidFill>
              </a:rPr>
              <a:t>D. Đoạn mạch gồm những điện trở mắc liên tiếp với nhau và không có mạch rẽ.</a:t>
            </a:r>
          </a:p>
        </p:txBody>
      </p:sp>
      <p:sp>
        <p:nvSpPr>
          <p:cNvPr id="11" name="Oval 10"/>
          <p:cNvSpPr/>
          <p:nvPr/>
        </p:nvSpPr>
        <p:spPr>
          <a:xfrm>
            <a:off x="1551131" y="1626376"/>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9149358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69887" y="231826"/>
            <a:ext cx="11801856" cy="1328023"/>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a:t>
            </a:r>
            <a:r>
              <a:rPr lang="vi-VN" sz="2400" b="1" i="1" dirty="0" smtClean="0"/>
              <a:t>12:</a:t>
            </a:r>
            <a:r>
              <a:rPr lang="vi-VN" sz="2400" b="1" i="1" dirty="0"/>
              <a:t> Đặt một hiệu điện thế U</a:t>
            </a:r>
            <a:r>
              <a:rPr lang="vi-VN" sz="2400" b="1" i="1" baseline="-25000" dirty="0"/>
              <a:t>AB</a:t>
            </a:r>
            <a:r>
              <a:rPr lang="vi-VN" sz="2400" b="1" i="1" dirty="0"/>
              <a:t> vào hai đầu đoạn mạch gồm hai điện trở R</a:t>
            </a:r>
            <a:r>
              <a:rPr lang="vi-VN" sz="2400" b="1" i="1" baseline="-25000" dirty="0"/>
              <a:t>1</a:t>
            </a:r>
            <a:r>
              <a:rPr lang="vi-VN" sz="2400" b="1" i="1" dirty="0"/>
              <a:t> và R</a:t>
            </a:r>
            <a:r>
              <a:rPr lang="vi-VN" sz="2400" b="1" i="1" baseline="-25000" dirty="0"/>
              <a:t>2</a:t>
            </a:r>
            <a:r>
              <a:rPr lang="vi-VN" sz="2400" b="1" i="1" dirty="0"/>
              <a:t> mắc nối tiếp. Hiệu điện thế giữa hai đầu mỗi điện trở tương ứng là U</a:t>
            </a:r>
            <a:r>
              <a:rPr lang="vi-VN" sz="2400" b="1" i="1" baseline="-25000" dirty="0"/>
              <a:t>1</a:t>
            </a:r>
            <a:r>
              <a:rPr lang="vi-VN" sz="2400" b="1" i="1" dirty="0"/>
              <a:t>, U</a:t>
            </a:r>
            <a:r>
              <a:rPr lang="vi-VN" sz="2400" b="1" i="1" baseline="-25000" dirty="0"/>
              <a:t>2</a:t>
            </a:r>
            <a:r>
              <a:rPr lang="vi-VN" sz="2400" b="1" i="1" dirty="0"/>
              <a:t>. Hệ thức nào sau đây là không đúng</a:t>
            </a:r>
            <a:r>
              <a:rPr lang="vi-VN" sz="2400" b="1" i="1" dirty="0" smtClean="0"/>
              <a:t>?</a:t>
            </a:r>
            <a:endParaRPr lang="en-US" sz="2400" b="1" i="1" dirty="0" smtClean="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4" name="Rectangle 3"/>
          <p:cNvSpPr/>
          <p:nvPr/>
        </p:nvSpPr>
        <p:spPr>
          <a:xfrm>
            <a:off x="1412154" y="1992840"/>
            <a:ext cx="2397846" cy="2308324"/>
          </a:xfrm>
          <a:prstGeom prst="rect">
            <a:avLst/>
          </a:prstGeom>
        </p:spPr>
        <p:txBody>
          <a:bodyPr wrap="square">
            <a:spAutoFit/>
          </a:bodyPr>
          <a:lstStyle/>
          <a:p>
            <a:pPr>
              <a:lnSpc>
                <a:spcPct val="150000"/>
              </a:lnSpc>
            </a:pPr>
            <a:r>
              <a:rPr lang="en-US" sz="2400" b="1" i="1" dirty="0">
                <a:solidFill>
                  <a:srgbClr val="0070C0"/>
                </a:solidFill>
              </a:rPr>
              <a:t>A. R</a:t>
            </a:r>
            <a:r>
              <a:rPr lang="en-US" sz="2400" b="1" i="1" baseline="-25000" dirty="0">
                <a:solidFill>
                  <a:srgbClr val="0070C0"/>
                </a:solidFill>
              </a:rPr>
              <a:t>AB</a:t>
            </a:r>
            <a:r>
              <a:rPr lang="en-US" sz="2400" b="1" i="1" dirty="0">
                <a:solidFill>
                  <a:srgbClr val="0070C0"/>
                </a:solidFill>
              </a:rPr>
              <a:t> = R</a:t>
            </a:r>
            <a:r>
              <a:rPr lang="en-US" sz="2400" b="1" i="1" baseline="-25000" dirty="0">
                <a:solidFill>
                  <a:srgbClr val="0070C0"/>
                </a:solidFill>
              </a:rPr>
              <a:t>1</a:t>
            </a:r>
            <a:r>
              <a:rPr lang="en-US" sz="2400" b="1" i="1" dirty="0">
                <a:solidFill>
                  <a:srgbClr val="0070C0"/>
                </a:solidFill>
              </a:rPr>
              <a:t> + R</a:t>
            </a:r>
            <a:r>
              <a:rPr lang="en-US" sz="2400" b="1" i="1" baseline="-25000" dirty="0">
                <a:solidFill>
                  <a:srgbClr val="0070C0"/>
                </a:solidFill>
              </a:rPr>
              <a:t>2</a:t>
            </a:r>
            <a:endParaRPr lang="en-US" sz="2400" b="1" i="1" dirty="0">
              <a:solidFill>
                <a:srgbClr val="0070C0"/>
              </a:solidFill>
            </a:endParaRPr>
          </a:p>
          <a:p>
            <a:pPr>
              <a:lnSpc>
                <a:spcPct val="150000"/>
              </a:lnSpc>
            </a:pPr>
            <a:r>
              <a:rPr lang="en-US" sz="2400" b="1" i="1" dirty="0">
                <a:solidFill>
                  <a:srgbClr val="0070C0"/>
                </a:solidFill>
              </a:rPr>
              <a:t>B. I</a:t>
            </a:r>
            <a:r>
              <a:rPr lang="en-US" sz="2400" b="1" i="1" baseline="-25000" dirty="0">
                <a:solidFill>
                  <a:srgbClr val="0070C0"/>
                </a:solidFill>
              </a:rPr>
              <a:t>AB</a:t>
            </a:r>
            <a:r>
              <a:rPr lang="en-US" sz="2400" b="1" i="1" dirty="0">
                <a:solidFill>
                  <a:srgbClr val="0070C0"/>
                </a:solidFill>
              </a:rPr>
              <a:t> = I</a:t>
            </a:r>
            <a:r>
              <a:rPr lang="en-US" sz="2400" b="1" i="1" baseline="-25000" dirty="0">
                <a:solidFill>
                  <a:srgbClr val="0070C0"/>
                </a:solidFill>
              </a:rPr>
              <a:t>1</a:t>
            </a:r>
            <a:r>
              <a:rPr lang="en-US" sz="2400" b="1" i="1" dirty="0">
                <a:solidFill>
                  <a:srgbClr val="0070C0"/>
                </a:solidFill>
              </a:rPr>
              <a:t> = I</a:t>
            </a:r>
            <a:r>
              <a:rPr lang="en-US" sz="2400" b="1" i="1" baseline="-25000" dirty="0">
                <a:solidFill>
                  <a:srgbClr val="0070C0"/>
                </a:solidFill>
              </a:rPr>
              <a:t>2</a:t>
            </a:r>
            <a:endParaRPr lang="en-US" sz="2400" b="1" i="1" dirty="0">
              <a:solidFill>
                <a:srgbClr val="0070C0"/>
              </a:solidFill>
            </a:endParaRPr>
          </a:p>
          <a:p>
            <a:pPr>
              <a:lnSpc>
                <a:spcPct val="150000"/>
              </a:lnSpc>
            </a:pPr>
            <a:r>
              <a:rPr lang="en-US" sz="2400" b="1" i="1" dirty="0">
                <a:solidFill>
                  <a:srgbClr val="0070C0"/>
                </a:solidFill>
              </a:rPr>
              <a:t>C. U</a:t>
            </a:r>
            <a:r>
              <a:rPr lang="en-US" sz="2400" b="1" i="1" baseline="-25000" dirty="0">
                <a:solidFill>
                  <a:srgbClr val="0070C0"/>
                </a:solidFill>
              </a:rPr>
              <a:t>1</a:t>
            </a:r>
            <a:r>
              <a:rPr lang="en-US" sz="2400" b="1" i="1" dirty="0">
                <a:solidFill>
                  <a:srgbClr val="0070C0"/>
                </a:solidFill>
              </a:rPr>
              <a:t>/U</a:t>
            </a:r>
            <a:r>
              <a:rPr lang="en-US" sz="2400" b="1" i="1" baseline="-25000" dirty="0">
                <a:solidFill>
                  <a:srgbClr val="0070C0"/>
                </a:solidFill>
              </a:rPr>
              <a:t>2</a:t>
            </a:r>
            <a:r>
              <a:rPr lang="en-US" sz="2400" b="1" i="1" dirty="0">
                <a:solidFill>
                  <a:srgbClr val="0070C0"/>
                </a:solidFill>
              </a:rPr>
              <a:t> = R</a:t>
            </a:r>
            <a:r>
              <a:rPr lang="en-US" sz="2400" b="1" i="1" baseline="-25000" dirty="0">
                <a:solidFill>
                  <a:srgbClr val="0070C0"/>
                </a:solidFill>
              </a:rPr>
              <a:t>2</a:t>
            </a:r>
            <a:r>
              <a:rPr lang="en-US" sz="2400" b="1" i="1" dirty="0">
                <a:solidFill>
                  <a:srgbClr val="0070C0"/>
                </a:solidFill>
              </a:rPr>
              <a:t>/R</a:t>
            </a:r>
            <a:r>
              <a:rPr lang="en-US" sz="2400" b="1" i="1" baseline="-25000" dirty="0">
                <a:solidFill>
                  <a:srgbClr val="0070C0"/>
                </a:solidFill>
              </a:rPr>
              <a:t>1</a:t>
            </a:r>
            <a:endParaRPr lang="en-US" sz="2400" b="1" i="1" dirty="0">
              <a:solidFill>
                <a:srgbClr val="0070C0"/>
              </a:solidFill>
            </a:endParaRPr>
          </a:p>
          <a:p>
            <a:pPr>
              <a:lnSpc>
                <a:spcPct val="150000"/>
              </a:lnSpc>
            </a:pPr>
            <a:r>
              <a:rPr lang="en-US" sz="2400" b="1" i="1" dirty="0">
                <a:solidFill>
                  <a:srgbClr val="0070C0"/>
                </a:solidFill>
              </a:rPr>
              <a:t>D. U</a:t>
            </a:r>
            <a:r>
              <a:rPr lang="en-US" sz="2400" b="1" i="1" baseline="-25000" dirty="0">
                <a:solidFill>
                  <a:srgbClr val="0070C0"/>
                </a:solidFill>
              </a:rPr>
              <a:t>AB</a:t>
            </a:r>
            <a:r>
              <a:rPr lang="en-US" sz="2400" b="1" i="1" dirty="0">
                <a:solidFill>
                  <a:srgbClr val="0070C0"/>
                </a:solidFill>
              </a:rPr>
              <a:t> = U</a:t>
            </a:r>
            <a:r>
              <a:rPr lang="en-US" sz="2400" b="1" i="1" baseline="-25000" dirty="0">
                <a:solidFill>
                  <a:srgbClr val="0070C0"/>
                </a:solidFill>
              </a:rPr>
              <a:t>1</a:t>
            </a:r>
            <a:r>
              <a:rPr lang="en-US" sz="2400" b="1" i="1" dirty="0">
                <a:solidFill>
                  <a:srgbClr val="0070C0"/>
                </a:solidFill>
              </a:rPr>
              <a:t> + U</a:t>
            </a:r>
            <a:r>
              <a:rPr lang="en-US" sz="2400" b="1" i="1" baseline="-25000" dirty="0">
                <a:solidFill>
                  <a:srgbClr val="0070C0"/>
                </a:solidFill>
              </a:rPr>
              <a:t>2</a:t>
            </a:r>
            <a:endParaRPr lang="en-US" sz="2400" b="1" i="1" dirty="0">
              <a:solidFill>
                <a:srgbClr val="0070C0"/>
              </a:solidFill>
            </a:endParaRPr>
          </a:p>
        </p:txBody>
      </p:sp>
      <p:sp>
        <p:nvSpPr>
          <p:cNvPr id="11" name="Oval 10"/>
          <p:cNvSpPr/>
          <p:nvPr/>
        </p:nvSpPr>
        <p:spPr>
          <a:xfrm>
            <a:off x="1271802" y="3147002"/>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494654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90144" y="208783"/>
            <a:ext cx="11801856" cy="1736646"/>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vi-VN" sz="2400" b="1" i="1" dirty="0"/>
              <a:t>Bài </a:t>
            </a:r>
            <a:r>
              <a:rPr lang="vi-VN" sz="2400" b="1" i="1" dirty="0" smtClean="0"/>
              <a:t>13:</a:t>
            </a:r>
            <a:r>
              <a:rPr lang="vi-VN" sz="2400" b="1" i="1" dirty="0"/>
              <a:t> Đặt một hiệu điện thế U vào hai đầu một đoạn mạch có sơ đồ như trên hình 4.3, trong đó các điện trở R</a:t>
            </a:r>
            <a:r>
              <a:rPr lang="vi-VN" sz="2400" b="1" i="1" baseline="-25000" dirty="0"/>
              <a:t>1</a:t>
            </a:r>
            <a:r>
              <a:rPr lang="vi-VN" sz="2400" b="1" i="1" dirty="0"/>
              <a:t> = 3</a:t>
            </a:r>
            <a:r>
              <a:rPr lang="el-GR" sz="2400" b="1" i="1" dirty="0"/>
              <a:t>Ω, </a:t>
            </a:r>
            <a:r>
              <a:rPr lang="vi-VN" sz="2400" b="1" i="1" dirty="0"/>
              <a:t>R</a:t>
            </a:r>
            <a:r>
              <a:rPr lang="vi-VN" sz="2400" b="1" i="1" baseline="-25000" dirty="0"/>
              <a:t>2</a:t>
            </a:r>
            <a:r>
              <a:rPr lang="vi-VN" sz="2400" b="1" i="1" dirty="0"/>
              <a:t> = 6</a:t>
            </a:r>
            <a:r>
              <a:rPr lang="el-GR" sz="2400" b="1" i="1" dirty="0"/>
              <a:t>Ω. </a:t>
            </a:r>
            <a:r>
              <a:rPr lang="vi-VN" sz="2400" b="1" i="1" dirty="0"/>
              <a:t>Hỏi số chỉ của ampe kế khi công tắc K đóng lớn hơn hay nhỏ hơn bao nhiêu lần so với khi công tắc K mở</a:t>
            </a:r>
            <a:r>
              <a:rPr lang="vi-VN" sz="2400" b="1" i="1" dirty="0" smtClean="0"/>
              <a:t>?</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a:spLocks noChangeArrowheads="1"/>
          </p:cNvSpPr>
          <p:nvPr/>
        </p:nvSpPr>
        <p:spPr bwMode="auto">
          <a:xfrm>
            <a:off x="134112" y="-232936"/>
            <a:ext cx="24878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6146"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7854" y="2521136"/>
            <a:ext cx="2295525" cy="168592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576403" y="2311357"/>
            <a:ext cx="2632905" cy="2308324"/>
          </a:xfrm>
          <a:prstGeom prst="rect">
            <a:avLst/>
          </a:prstGeom>
        </p:spPr>
        <p:txBody>
          <a:bodyPr wrap="square">
            <a:spAutoFit/>
          </a:bodyPr>
          <a:lstStyle/>
          <a:p>
            <a:pPr marL="342900" indent="-342900">
              <a:lnSpc>
                <a:spcPct val="150000"/>
              </a:lnSpc>
              <a:buAutoNum type="alphaUcPeriod"/>
            </a:pPr>
            <a:r>
              <a:rPr lang="vi-VN" sz="2400" b="1" i="1" dirty="0">
                <a:solidFill>
                  <a:srgbClr val="0070C0"/>
                </a:solidFill>
              </a:rPr>
              <a:t>Nhỏ hơn 2 lần</a:t>
            </a:r>
            <a:endParaRPr lang="en-US" sz="2400" b="1" i="1" dirty="0">
              <a:solidFill>
                <a:srgbClr val="0070C0"/>
              </a:solidFill>
            </a:endParaRPr>
          </a:p>
          <a:p>
            <a:pPr>
              <a:lnSpc>
                <a:spcPct val="150000"/>
              </a:lnSpc>
            </a:pPr>
            <a:r>
              <a:rPr lang="vi-VN" sz="2400" b="1" i="1" dirty="0">
                <a:solidFill>
                  <a:srgbClr val="0070C0"/>
                </a:solidFill>
              </a:rPr>
              <a:t>B. Lớn hơn 2 lần</a:t>
            </a:r>
          </a:p>
          <a:p>
            <a:pPr>
              <a:lnSpc>
                <a:spcPct val="150000"/>
              </a:lnSpc>
            </a:pPr>
            <a:r>
              <a:rPr lang="vi-VN" sz="2400" b="1" i="1" dirty="0">
                <a:solidFill>
                  <a:srgbClr val="0070C0"/>
                </a:solidFill>
              </a:rPr>
              <a:t>C. Nhỏ hơn 3 lần</a:t>
            </a:r>
          </a:p>
          <a:p>
            <a:pPr>
              <a:lnSpc>
                <a:spcPct val="150000"/>
              </a:lnSpc>
            </a:pPr>
            <a:r>
              <a:rPr lang="vi-VN" sz="2400" b="1" i="1" dirty="0">
                <a:solidFill>
                  <a:srgbClr val="0070C0"/>
                </a:solidFill>
              </a:rPr>
              <a:t>D. Lớn hơn 3 lần</a:t>
            </a:r>
          </a:p>
        </p:txBody>
      </p:sp>
      <p:sp>
        <p:nvSpPr>
          <p:cNvPr id="15" name="Oval 14"/>
          <p:cNvSpPr/>
          <p:nvPr/>
        </p:nvSpPr>
        <p:spPr>
          <a:xfrm>
            <a:off x="2435354" y="4034636"/>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7625113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cxnSp>
        <p:nvCxnSpPr>
          <p:cNvPr id="4" name="Straight Connector 3"/>
          <p:cNvCxnSpPr/>
          <p:nvPr/>
        </p:nvCxnSpPr>
        <p:spPr>
          <a:xfrm flipH="1">
            <a:off x="2787186" y="1749171"/>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113715" name="Text Box 51"/>
          <p:cNvSpPr txBox="1">
            <a:spLocks noChangeArrowheads="1"/>
          </p:cNvSpPr>
          <p:nvPr/>
        </p:nvSpPr>
        <p:spPr bwMode="auto">
          <a:xfrm>
            <a:off x="292260" y="185272"/>
            <a:ext cx="11801856" cy="1804749"/>
          </a:xfrm>
          <a:prstGeom prst="roundRect">
            <a:avLst/>
          </a:prstGeom>
          <a:solidFill>
            <a:schemeClr val="accent2">
              <a:lumMod val="20000"/>
              <a:lumOff val="80000"/>
            </a:schemeClr>
          </a:solidFill>
          <a:ln w="28575">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dirty="0"/>
              <a:t>Bài 14 </a:t>
            </a:r>
            <a:r>
              <a:rPr lang="vi-VN" sz="2000" b="1" dirty="0" smtClean="0"/>
              <a:t>:</a:t>
            </a:r>
            <a:r>
              <a:rPr lang="vi-VN" sz="2000" b="1" dirty="0"/>
              <a:t> Đặt một hiệu điện thế U = 6V vào hai đầu đoạn mạch gồm ba điện trở R</a:t>
            </a:r>
            <a:r>
              <a:rPr lang="vi-VN" sz="2000" b="1" baseline="-25000" dirty="0"/>
              <a:t>1</a:t>
            </a:r>
            <a:r>
              <a:rPr lang="vi-VN" sz="2000" b="1" dirty="0"/>
              <a:t> = 3</a:t>
            </a:r>
            <a:r>
              <a:rPr lang="el-GR" sz="2000" b="1" dirty="0"/>
              <a:t>Ω, </a:t>
            </a:r>
            <a:r>
              <a:rPr lang="vi-VN" sz="2000" b="1" dirty="0"/>
              <a:t>R</a:t>
            </a:r>
            <a:r>
              <a:rPr lang="vi-VN" sz="2000" b="1" baseline="-25000" dirty="0"/>
              <a:t>2</a:t>
            </a:r>
            <a:r>
              <a:rPr lang="vi-VN" sz="2000" b="1" dirty="0"/>
              <a:t> = 5</a:t>
            </a:r>
            <a:r>
              <a:rPr lang="el-GR" sz="2000" b="1" dirty="0"/>
              <a:t>Ω, </a:t>
            </a:r>
            <a:r>
              <a:rPr lang="vi-VN" sz="2000" b="1" dirty="0"/>
              <a:t>R</a:t>
            </a:r>
            <a:r>
              <a:rPr lang="vi-VN" sz="2000" b="1" baseline="-25000" dirty="0"/>
              <a:t>3</a:t>
            </a:r>
            <a:r>
              <a:rPr lang="vi-VN" sz="2000" b="1" dirty="0"/>
              <a:t> = 7</a:t>
            </a:r>
            <a:r>
              <a:rPr lang="el-GR" sz="2000" b="1" dirty="0"/>
              <a:t>Ω </a:t>
            </a:r>
            <a:r>
              <a:rPr lang="vi-VN" sz="2000" b="1" dirty="0"/>
              <a:t>mắc nối tiếp.</a:t>
            </a:r>
          </a:p>
          <a:p>
            <a:r>
              <a:rPr lang="vi-VN" sz="2000" b="1" dirty="0"/>
              <a:t>a) Tính cường độ dòng điện chạy qua mỗi điện trở của đoạn mạch trên đây</a:t>
            </a:r>
          </a:p>
          <a:p>
            <a:r>
              <a:rPr lang="vi-VN" sz="2000" b="1" dirty="0"/>
              <a:t>b) Trong số ba điện trở đã cho, hiệu điện thế giữa hai đầu điện trở nào là lớn nhất? Vì sao? Tính trị số của hiệu điện thế lớn nhất này</a:t>
            </a:r>
          </a:p>
        </p:txBody>
      </p:sp>
      <p:sp>
        <p:nvSpPr>
          <p:cNvPr id="113717" name="Text Box 53"/>
          <p:cNvSpPr txBox="1">
            <a:spLocks noChangeArrowheads="1"/>
          </p:cNvSpPr>
          <p:nvPr/>
        </p:nvSpPr>
        <p:spPr bwMode="auto">
          <a:xfrm>
            <a:off x="852196" y="204357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sp>
        <p:nvSpPr>
          <p:cNvPr id="3" name="Rectangle 2"/>
          <p:cNvSpPr/>
          <p:nvPr/>
        </p:nvSpPr>
        <p:spPr>
          <a:xfrm>
            <a:off x="852196" y="19954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883090" y="2529170"/>
            <a:ext cx="1457673" cy="3728649"/>
          </a:xfrm>
          <a:prstGeom prst="rect">
            <a:avLst/>
          </a:prstGeom>
        </p:spPr>
        <p:txBody>
          <a:bodyPr wrap="square">
            <a:spAutoFit/>
          </a:bodyPr>
          <a:lstStyle/>
          <a:p>
            <a:pPr algn="just">
              <a:lnSpc>
                <a:spcPct val="150000"/>
              </a:lnSpc>
            </a:pPr>
            <a:r>
              <a:rPr lang="pt-BR" sz="2000" b="1" i="1" dirty="0">
                <a:solidFill>
                  <a:schemeClr val="accent5">
                    <a:lumMod val="75000"/>
                  </a:schemeClr>
                </a:solidFill>
                <a:latin typeface="Open Sans"/>
              </a:rPr>
              <a:t>R</a:t>
            </a:r>
            <a:r>
              <a:rPr lang="pt-BR" sz="2000" b="1" i="1" baseline="-25000" dirty="0">
                <a:solidFill>
                  <a:schemeClr val="accent5">
                    <a:lumMod val="75000"/>
                  </a:schemeClr>
                </a:solidFill>
                <a:latin typeface="Open Sans"/>
              </a:rPr>
              <a:t>1</a:t>
            </a:r>
            <a:r>
              <a:rPr lang="pt-BR" sz="2000" b="1" i="1" dirty="0">
                <a:solidFill>
                  <a:schemeClr val="accent5">
                    <a:lumMod val="75000"/>
                  </a:schemeClr>
                </a:solidFill>
                <a:latin typeface="Open Sans"/>
              </a:rPr>
              <a:t> = </a:t>
            </a:r>
            <a:r>
              <a:rPr lang="pt-BR" sz="2000" b="1" i="1" dirty="0" smtClean="0">
                <a:solidFill>
                  <a:schemeClr val="accent5">
                    <a:lumMod val="75000"/>
                  </a:schemeClr>
                </a:solidFill>
                <a:latin typeface="Open Sans"/>
              </a:rPr>
              <a:t>3Ω</a:t>
            </a:r>
          </a:p>
          <a:p>
            <a:pPr algn="just">
              <a:lnSpc>
                <a:spcPct val="150000"/>
              </a:lnSpc>
            </a:pPr>
            <a:r>
              <a:rPr lang="pt-BR" sz="2000" b="1" i="1" dirty="0" smtClean="0">
                <a:solidFill>
                  <a:schemeClr val="accent5">
                    <a:lumMod val="75000"/>
                  </a:schemeClr>
                </a:solidFill>
                <a:latin typeface="Open Sans"/>
              </a:rPr>
              <a:t>R</a:t>
            </a:r>
            <a:r>
              <a:rPr lang="pt-BR" sz="2000" b="1" i="1" baseline="-25000" dirty="0" smtClean="0">
                <a:solidFill>
                  <a:schemeClr val="accent5">
                    <a:lumMod val="75000"/>
                  </a:schemeClr>
                </a:solidFill>
                <a:latin typeface="Open Sans"/>
              </a:rPr>
              <a:t>2</a:t>
            </a:r>
            <a:r>
              <a:rPr lang="pt-BR" sz="2000" b="1" i="1" dirty="0">
                <a:solidFill>
                  <a:schemeClr val="accent5">
                    <a:lumMod val="75000"/>
                  </a:schemeClr>
                </a:solidFill>
                <a:latin typeface="Open Sans"/>
              </a:rPr>
              <a:t> = </a:t>
            </a:r>
            <a:r>
              <a:rPr lang="pt-BR" sz="2000" b="1" i="1" dirty="0" smtClean="0">
                <a:solidFill>
                  <a:schemeClr val="accent5">
                    <a:lumMod val="75000"/>
                  </a:schemeClr>
                </a:solidFill>
                <a:latin typeface="Open Sans"/>
              </a:rPr>
              <a:t>5Ω</a:t>
            </a:r>
          </a:p>
          <a:p>
            <a:pPr algn="just">
              <a:lnSpc>
                <a:spcPct val="150000"/>
              </a:lnSpc>
            </a:pPr>
            <a:r>
              <a:rPr lang="pt-BR" sz="2000" b="1" i="1" dirty="0" smtClean="0">
                <a:solidFill>
                  <a:schemeClr val="accent5">
                    <a:lumMod val="75000"/>
                  </a:schemeClr>
                </a:solidFill>
                <a:latin typeface="Open Sans"/>
              </a:rPr>
              <a:t>R</a:t>
            </a:r>
            <a:r>
              <a:rPr lang="pt-BR" sz="2000" b="1" i="1" baseline="-25000" dirty="0" smtClean="0">
                <a:solidFill>
                  <a:schemeClr val="accent5">
                    <a:lumMod val="75000"/>
                  </a:schemeClr>
                </a:solidFill>
                <a:latin typeface="Open Sans"/>
              </a:rPr>
              <a:t>3</a:t>
            </a:r>
            <a:r>
              <a:rPr lang="pt-BR" sz="2000" b="1" i="1" dirty="0">
                <a:solidFill>
                  <a:schemeClr val="accent5">
                    <a:lumMod val="75000"/>
                  </a:schemeClr>
                </a:solidFill>
                <a:latin typeface="Open Sans"/>
              </a:rPr>
              <a:t> = 7 </a:t>
            </a:r>
            <a:r>
              <a:rPr lang="pt-BR" sz="2000" b="1" i="1" dirty="0" smtClean="0">
                <a:solidFill>
                  <a:schemeClr val="accent5">
                    <a:lumMod val="75000"/>
                  </a:schemeClr>
                </a:solidFill>
                <a:latin typeface="Open Sans"/>
              </a:rPr>
              <a:t>Ω</a:t>
            </a:r>
          </a:p>
          <a:p>
            <a:pPr algn="just">
              <a:lnSpc>
                <a:spcPct val="150000"/>
              </a:lnSpc>
            </a:pPr>
            <a:r>
              <a:rPr lang="pt-BR" sz="2000" b="1" i="1" dirty="0" smtClean="0">
                <a:solidFill>
                  <a:schemeClr val="accent5">
                    <a:lumMod val="75000"/>
                  </a:schemeClr>
                </a:solidFill>
                <a:latin typeface="Open Sans"/>
              </a:rPr>
              <a:t>U </a:t>
            </a:r>
            <a:r>
              <a:rPr lang="pt-BR" sz="2000" b="1" i="1" dirty="0">
                <a:solidFill>
                  <a:schemeClr val="accent5">
                    <a:lumMod val="75000"/>
                  </a:schemeClr>
                </a:solidFill>
                <a:latin typeface="Open Sans"/>
              </a:rPr>
              <a:t>= 6 V</a:t>
            </a:r>
          </a:p>
          <a:p>
            <a:pPr marL="342900" indent="-342900" algn="just">
              <a:lnSpc>
                <a:spcPct val="150000"/>
              </a:lnSpc>
              <a:buAutoNum type="alphaLcParenR"/>
            </a:pPr>
            <a:r>
              <a:rPr lang="pt-BR" sz="2000" b="1" i="1" dirty="0" smtClean="0">
                <a:solidFill>
                  <a:schemeClr val="accent5">
                    <a:lumMod val="75000"/>
                  </a:schemeClr>
                </a:solidFill>
                <a:latin typeface="Open Sans"/>
              </a:rPr>
              <a:t>I</a:t>
            </a:r>
            <a:r>
              <a:rPr lang="pt-BR" sz="2000" b="1" i="1" baseline="-25000" dirty="0" smtClean="0">
                <a:solidFill>
                  <a:schemeClr val="accent5">
                    <a:lumMod val="75000"/>
                  </a:schemeClr>
                </a:solidFill>
                <a:latin typeface="Open Sans"/>
              </a:rPr>
              <a:t>1</a:t>
            </a:r>
            <a:r>
              <a:rPr lang="pt-BR" sz="2000" b="1" i="1" dirty="0">
                <a:solidFill>
                  <a:schemeClr val="accent5">
                    <a:lumMod val="75000"/>
                  </a:schemeClr>
                </a:solidFill>
                <a:latin typeface="Open Sans"/>
              </a:rPr>
              <a:t> = </a:t>
            </a:r>
            <a:r>
              <a:rPr lang="pt-BR" sz="2000" b="1" i="1" dirty="0" smtClean="0">
                <a:solidFill>
                  <a:schemeClr val="accent5">
                    <a:lumMod val="75000"/>
                  </a:schemeClr>
                </a:solidFill>
                <a:latin typeface="Open Sans"/>
              </a:rPr>
              <a:t>?</a:t>
            </a:r>
          </a:p>
          <a:p>
            <a:pPr algn="just">
              <a:lnSpc>
                <a:spcPct val="150000"/>
              </a:lnSpc>
            </a:pPr>
            <a:r>
              <a:rPr lang="pt-BR" sz="2000" b="1" i="1" dirty="0" smtClean="0">
                <a:solidFill>
                  <a:schemeClr val="accent5">
                    <a:lumMod val="75000"/>
                  </a:schemeClr>
                </a:solidFill>
                <a:latin typeface="Open Sans"/>
              </a:rPr>
              <a:t>     I</a:t>
            </a:r>
            <a:r>
              <a:rPr lang="pt-BR" sz="2000" b="1" i="1" baseline="-25000" dirty="0" smtClean="0">
                <a:solidFill>
                  <a:schemeClr val="accent5">
                    <a:lumMod val="75000"/>
                  </a:schemeClr>
                </a:solidFill>
                <a:latin typeface="Open Sans"/>
              </a:rPr>
              <a:t>2</a:t>
            </a:r>
            <a:r>
              <a:rPr lang="pt-BR" sz="2000" b="1" i="1" dirty="0">
                <a:solidFill>
                  <a:schemeClr val="accent5">
                    <a:lumMod val="75000"/>
                  </a:schemeClr>
                </a:solidFill>
                <a:latin typeface="Open Sans"/>
              </a:rPr>
              <a:t> = </a:t>
            </a:r>
            <a:r>
              <a:rPr lang="pt-BR" sz="2000" b="1" i="1" dirty="0" smtClean="0">
                <a:solidFill>
                  <a:schemeClr val="accent5">
                    <a:lumMod val="75000"/>
                  </a:schemeClr>
                </a:solidFill>
                <a:latin typeface="Open Sans"/>
              </a:rPr>
              <a:t>?</a:t>
            </a:r>
          </a:p>
          <a:p>
            <a:pPr algn="just">
              <a:lnSpc>
                <a:spcPct val="150000"/>
              </a:lnSpc>
            </a:pPr>
            <a:r>
              <a:rPr lang="pt-BR" sz="2000" b="1" i="1" dirty="0" smtClean="0">
                <a:solidFill>
                  <a:schemeClr val="accent5">
                    <a:lumMod val="75000"/>
                  </a:schemeClr>
                </a:solidFill>
                <a:latin typeface="Open Sans"/>
              </a:rPr>
              <a:t>     I</a:t>
            </a:r>
            <a:r>
              <a:rPr lang="pt-BR" sz="2000" b="1" i="1" baseline="-25000" dirty="0" smtClean="0">
                <a:solidFill>
                  <a:schemeClr val="accent5">
                    <a:lumMod val="75000"/>
                  </a:schemeClr>
                </a:solidFill>
                <a:latin typeface="Open Sans"/>
              </a:rPr>
              <a:t>3</a:t>
            </a:r>
            <a:r>
              <a:rPr lang="pt-BR" sz="2000" b="1" i="1" dirty="0">
                <a:solidFill>
                  <a:schemeClr val="accent5">
                    <a:lumMod val="75000"/>
                  </a:schemeClr>
                </a:solidFill>
                <a:latin typeface="Open Sans"/>
              </a:rPr>
              <a:t> = ?</a:t>
            </a:r>
          </a:p>
          <a:p>
            <a:pPr algn="just">
              <a:lnSpc>
                <a:spcPct val="150000"/>
              </a:lnSpc>
            </a:pPr>
            <a:r>
              <a:rPr lang="pt-BR" sz="2000" b="1" i="1" dirty="0">
                <a:solidFill>
                  <a:schemeClr val="accent5">
                    <a:lumMod val="75000"/>
                  </a:schemeClr>
                </a:solidFill>
                <a:latin typeface="Open Sans"/>
              </a:rPr>
              <a:t>b) U</a:t>
            </a:r>
            <a:r>
              <a:rPr lang="pt-BR" sz="2000" b="1" i="1" baseline="-25000" dirty="0">
                <a:solidFill>
                  <a:schemeClr val="accent5">
                    <a:lumMod val="75000"/>
                  </a:schemeClr>
                </a:solidFill>
                <a:latin typeface="Open Sans"/>
              </a:rPr>
              <a:t>max</a:t>
            </a:r>
            <a:r>
              <a:rPr lang="pt-BR" sz="2000" b="1" i="1" dirty="0">
                <a:solidFill>
                  <a:schemeClr val="accent5">
                    <a:lumMod val="75000"/>
                  </a:schemeClr>
                </a:solidFill>
                <a:latin typeface="Open Sans"/>
              </a:rPr>
              <a:t> = ?</a:t>
            </a:r>
            <a:endParaRPr lang="pt-BR" sz="2000" b="1" i="1" dirty="0">
              <a:solidFill>
                <a:schemeClr val="accent5">
                  <a:lumMod val="75000"/>
                </a:schemeClr>
              </a:solidFill>
              <a:effectLst/>
              <a:latin typeface="Open Sans"/>
            </a:endParaRPr>
          </a:p>
        </p:txBody>
      </p:sp>
      <p:sp>
        <p:nvSpPr>
          <p:cNvPr id="11" name="Text Box 53"/>
          <p:cNvSpPr txBox="1">
            <a:spLocks noChangeArrowheads="1"/>
          </p:cNvSpPr>
          <p:nvPr/>
        </p:nvSpPr>
        <p:spPr bwMode="auto">
          <a:xfrm>
            <a:off x="2885178" y="2067505"/>
            <a:ext cx="100679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12" name="Rectangle 11"/>
          <p:cNvSpPr/>
          <p:nvPr/>
        </p:nvSpPr>
        <p:spPr>
          <a:xfrm>
            <a:off x="3919974" y="2151292"/>
            <a:ext cx="2803718" cy="400110"/>
          </a:xfrm>
          <a:prstGeom prst="rect">
            <a:avLst/>
          </a:prstGeom>
        </p:spPr>
        <p:txBody>
          <a:bodyPr wrap="square">
            <a:spAutoFit/>
          </a:bodyPr>
          <a:lstStyle/>
          <a:p>
            <a:r>
              <a:rPr lang="pt-BR" sz="2000" b="1" i="1" dirty="0">
                <a:solidFill>
                  <a:schemeClr val="accent5">
                    <a:lumMod val="75000"/>
                  </a:schemeClr>
                </a:solidFill>
                <a:latin typeface="Open Sans"/>
              </a:rPr>
              <a:t>R</a:t>
            </a:r>
            <a:r>
              <a:rPr lang="pt-BR" sz="2000" b="1" i="1" baseline="-25000" dirty="0">
                <a:solidFill>
                  <a:schemeClr val="accent5">
                    <a:lumMod val="75000"/>
                  </a:schemeClr>
                </a:solidFill>
                <a:latin typeface="Open Sans"/>
              </a:rPr>
              <a:t>1</a:t>
            </a:r>
            <a:r>
              <a:rPr lang="pt-BR" sz="2000" b="1" i="1" dirty="0">
                <a:solidFill>
                  <a:schemeClr val="accent5">
                    <a:lumMod val="75000"/>
                  </a:schemeClr>
                </a:solidFill>
                <a:latin typeface="Open Sans"/>
              </a:rPr>
              <a:t> </a:t>
            </a:r>
            <a:r>
              <a:rPr lang="pt-BR" sz="2000" b="1" i="1" dirty="0" smtClean="0">
                <a:solidFill>
                  <a:schemeClr val="accent5">
                    <a:lumMod val="75000"/>
                  </a:schemeClr>
                </a:solidFill>
                <a:latin typeface="Open Sans"/>
              </a:rPr>
              <a:t>nt  R</a:t>
            </a:r>
            <a:r>
              <a:rPr lang="pt-BR" sz="2000" b="1" i="1" baseline="-25000" dirty="0" smtClean="0">
                <a:solidFill>
                  <a:schemeClr val="accent5">
                    <a:lumMod val="75000"/>
                  </a:schemeClr>
                </a:solidFill>
                <a:latin typeface="Open Sans"/>
              </a:rPr>
              <a:t>2 </a:t>
            </a:r>
            <a:r>
              <a:rPr lang="pt-BR" sz="2000" b="1" i="1" dirty="0">
                <a:solidFill>
                  <a:schemeClr val="accent5">
                    <a:lumMod val="75000"/>
                  </a:schemeClr>
                </a:solidFill>
                <a:latin typeface="Open Sans"/>
              </a:rPr>
              <a:t>nt  </a:t>
            </a:r>
            <a:r>
              <a:rPr lang="pt-BR" sz="2000" b="1" i="1" dirty="0" smtClean="0">
                <a:solidFill>
                  <a:schemeClr val="accent5">
                    <a:lumMod val="75000"/>
                  </a:schemeClr>
                </a:solidFill>
                <a:latin typeface="Open Sans"/>
              </a:rPr>
              <a:t>R</a:t>
            </a:r>
            <a:r>
              <a:rPr lang="pt-BR" sz="2000" b="1" i="1" baseline="-25000" dirty="0" smtClean="0">
                <a:solidFill>
                  <a:schemeClr val="accent5">
                    <a:lumMod val="75000"/>
                  </a:schemeClr>
                </a:solidFill>
                <a:latin typeface="Open Sans"/>
              </a:rPr>
              <a:t>3</a:t>
            </a:r>
            <a:r>
              <a:rPr lang="pt-BR" sz="2000" b="1" i="1" dirty="0">
                <a:solidFill>
                  <a:schemeClr val="accent5">
                    <a:lumMod val="75000"/>
                  </a:schemeClr>
                </a:solidFill>
                <a:latin typeface="Open Sans"/>
              </a:rPr>
              <a:t> </a:t>
            </a:r>
            <a:endParaRPr lang="vi-VN" sz="2000" b="1" i="1" dirty="0">
              <a:solidFill>
                <a:schemeClr val="accent5">
                  <a:lumMod val="75000"/>
                </a:schemeClr>
              </a:solidFill>
            </a:endParaRPr>
          </a:p>
        </p:txBody>
      </p:sp>
      <p:sp>
        <p:nvSpPr>
          <p:cNvPr id="5" name="Rectangle 4"/>
          <p:cNvSpPr/>
          <p:nvPr/>
        </p:nvSpPr>
        <p:spPr>
          <a:xfrm>
            <a:off x="2952224" y="2628345"/>
            <a:ext cx="2547492" cy="400110"/>
          </a:xfrm>
          <a:prstGeom prst="rect">
            <a:avLst/>
          </a:prstGeom>
        </p:spPr>
        <p:txBody>
          <a:bodyPr wrap="none">
            <a:spAutoFit/>
          </a:bodyPr>
          <a:lstStyle/>
          <a:p>
            <a:r>
              <a:rPr lang="en-US" sz="2000" b="1" i="1" dirty="0" smtClean="0">
                <a:solidFill>
                  <a:schemeClr val="accent5">
                    <a:lumMod val="75000"/>
                  </a:schemeClr>
                </a:solidFill>
              </a:rPr>
              <a:t>a/ </a:t>
            </a:r>
            <a:r>
              <a:rPr lang="vi-VN" sz="2000" b="1" i="1" dirty="0" smtClean="0">
                <a:solidFill>
                  <a:schemeClr val="accent5">
                    <a:lumMod val="75000"/>
                  </a:schemeClr>
                </a:solidFill>
              </a:rPr>
              <a:t>R</a:t>
            </a:r>
            <a:r>
              <a:rPr lang="vi-VN" sz="2000" b="1" i="1" baseline="-25000" dirty="0" smtClean="0">
                <a:solidFill>
                  <a:schemeClr val="accent5">
                    <a:lumMod val="75000"/>
                  </a:schemeClr>
                </a:solidFill>
              </a:rPr>
              <a:t>tđ</a:t>
            </a:r>
            <a:r>
              <a:rPr lang="vi-VN" sz="2000" b="1" i="1" dirty="0">
                <a:solidFill>
                  <a:schemeClr val="accent5">
                    <a:lumMod val="75000"/>
                  </a:schemeClr>
                </a:solidFill>
              </a:rPr>
              <a:t> = R</a:t>
            </a:r>
            <a:r>
              <a:rPr lang="vi-VN" sz="2000" b="1" i="1" baseline="-25000" dirty="0">
                <a:solidFill>
                  <a:schemeClr val="accent5">
                    <a:lumMod val="75000"/>
                  </a:schemeClr>
                </a:solidFill>
              </a:rPr>
              <a:t>1</a:t>
            </a:r>
            <a:r>
              <a:rPr lang="vi-VN" sz="2000" b="1" i="1" dirty="0">
                <a:solidFill>
                  <a:schemeClr val="accent5">
                    <a:lumMod val="75000"/>
                  </a:schemeClr>
                </a:solidFill>
              </a:rPr>
              <a:t> + R</a:t>
            </a:r>
            <a:r>
              <a:rPr lang="vi-VN" sz="2000" b="1" i="1" baseline="-25000" dirty="0">
                <a:solidFill>
                  <a:schemeClr val="accent5">
                    <a:lumMod val="75000"/>
                  </a:schemeClr>
                </a:solidFill>
              </a:rPr>
              <a:t>2</a:t>
            </a:r>
            <a:r>
              <a:rPr lang="vi-VN" sz="2000" b="1" i="1" dirty="0">
                <a:solidFill>
                  <a:schemeClr val="accent5">
                    <a:lumMod val="75000"/>
                  </a:schemeClr>
                </a:solidFill>
              </a:rPr>
              <a:t> + R</a:t>
            </a:r>
            <a:r>
              <a:rPr lang="vi-VN" sz="2000" b="1" i="1" baseline="-25000" dirty="0">
                <a:solidFill>
                  <a:schemeClr val="accent5">
                    <a:lumMod val="75000"/>
                  </a:schemeClr>
                </a:solidFill>
              </a:rPr>
              <a:t>3</a:t>
            </a:r>
            <a:endParaRPr lang="vi-VN" sz="2000" b="1" i="1" dirty="0">
              <a:solidFill>
                <a:schemeClr val="accent5">
                  <a:lumMod val="75000"/>
                </a:schemeClr>
              </a:solidFill>
            </a:endParaRPr>
          </a:p>
        </p:txBody>
      </p:sp>
      <p:sp>
        <p:nvSpPr>
          <p:cNvPr id="6" name="Rectangle 5"/>
          <p:cNvSpPr/>
          <p:nvPr/>
        </p:nvSpPr>
        <p:spPr>
          <a:xfrm>
            <a:off x="5451639" y="2628345"/>
            <a:ext cx="1483098" cy="400110"/>
          </a:xfrm>
          <a:prstGeom prst="rect">
            <a:avLst/>
          </a:prstGeom>
        </p:spPr>
        <p:txBody>
          <a:bodyPr wrap="none">
            <a:spAutoFit/>
          </a:bodyPr>
          <a:lstStyle/>
          <a:p>
            <a:r>
              <a:rPr lang="vi-VN" sz="2000" b="1" i="1" dirty="0">
                <a:solidFill>
                  <a:schemeClr val="accent5">
                    <a:lumMod val="75000"/>
                  </a:schemeClr>
                </a:solidFill>
              </a:rPr>
              <a:t>= 3 + 5 + 7 </a:t>
            </a:r>
          </a:p>
        </p:txBody>
      </p:sp>
      <p:sp>
        <p:nvSpPr>
          <p:cNvPr id="7" name="Rectangle 6"/>
          <p:cNvSpPr/>
          <p:nvPr/>
        </p:nvSpPr>
        <p:spPr>
          <a:xfrm>
            <a:off x="6809703" y="2643734"/>
            <a:ext cx="1024639" cy="400110"/>
          </a:xfrm>
          <a:prstGeom prst="rect">
            <a:avLst/>
          </a:prstGeom>
        </p:spPr>
        <p:txBody>
          <a:bodyPr wrap="none">
            <a:spAutoFit/>
          </a:bodyPr>
          <a:lstStyle/>
          <a:p>
            <a:r>
              <a:rPr lang="vi-VN" sz="2000" b="1" i="1" dirty="0">
                <a:solidFill>
                  <a:schemeClr val="accent5">
                    <a:lumMod val="75000"/>
                  </a:schemeClr>
                </a:solidFill>
              </a:rPr>
              <a:t>= </a:t>
            </a:r>
            <a:r>
              <a:rPr lang="vi-VN" sz="2000" b="1" i="1" dirty="0" smtClean="0">
                <a:solidFill>
                  <a:schemeClr val="accent5">
                    <a:lumMod val="75000"/>
                  </a:schemeClr>
                </a:solidFill>
              </a:rPr>
              <a:t>15</a:t>
            </a:r>
            <a:r>
              <a:rPr lang="en-US" sz="2000" b="1" i="1" dirty="0" smtClean="0">
                <a:solidFill>
                  <a:schemeClr val="accent5">
                    <a:lumMod val="75000"/>
                  </a:schemeClr>
                </a:solidFill>
              </a:rPr>
              <a:t>(</a:t>
            </a:r>
            <a:r>
              <a:rPr lang="el-GR" sz="2000" b="1" i="1" dirty="0" smtClean="0">
                <a:solidFill>
                  <a:schemeClr val="accent5">
                    <a:lumMod val="75000"/>
                  </a:schemeClr>
                </a:solidFill>
              </a:rPr>
              <a:t>Ω</a:t>
            </a:r>
            <a:r>
              <a:rPr lang="en-US" sz="2000" b="1" i="1" dirty="0" smtClean="0">
                <a:solidFill>
                  <a:schemeClr val="accent5">
                    <a:lumMod val="75000"/>
                  </a:schemeClr>
                </a:solidFill>
              </a:rPr>
              <a:t>)</a:t>
            </a:r>
            <a:endParaRPr lang="el-GR" sz="2000" b="1" i="1" dirty="0">
              <a:solidFill>
                <a:schemeClr val="accent5">
                  <a:lumMod val="75000"/>
                </a:schemeClr>
              </a:solidFill>
            </a:endParaRPr>
          </a:p>
        </p:txBody>
      </p:sp>
      <p:sp>
        <p:nvSpPr>
          <p:cNvPr id="8" name="Rectangle 7"/>
          <p:cNvSpPr/>
          <p:nvPr/>
        </p:nvSpPr>
        <p:spPr>
          <a:xfrm>
            <a:off x="3242671" y="3127630"/>
            <a:ext cx="5480988" cy="400110"/>
          </a:xfrm>
          <a:prstGeom prst="rect">
            <a:avLst/>
          </a:prstGeom>
        </p:spPr>
        <p:txBody>
          <a:bodyPr wrap="none">
            <a:spAutoFit/>
          </a:bodyPr>
          <a:lstStyle/>
          <a:p>
            <a:r>
              <a:rPr lang="vi-VN" sz="2000" b="1" i="1" dirty="0">
                <a:solidFill>
                  <a:schemeClr val="accent5">
                    <a:lumMod val="75000"/>
                  </a:schemeClr>
                </a:solidFill>
              </a:rPr>
              <a:t>cường độ dòng điện chạy qua mỗi điện trở </a:t>
            </a:r>
          </a:p>
        </p:txBody>
      </p:sp>
      <mc:AlternateContent xmlns:mc="http://schemas.openxmlformats.org/markup-compatibility/2006" xmlns:a14="http://schemas.microsoft.com/office/drawing/2010/main">
        <mc:Choice Requires="a14">
          <p:sp>
            <p:nvSpPr>
              <p:cNvPr id="13" name="Rectangle 12"/>
              <p:cNvSpPr/>
              <p:nvPr/>
            </p:nvSpPr>
            <p:spPr>
              <a:xfrm>
                <a:off x="3440059" y="3580528"/>
                <a:ext cx="2257028" cy="669542"/>
              </a:xfrm>
              <a:prstGeom prst="rect">
                <a:avLst/>
              </a:prstGeom>
            </p:spPr>
            <p:txBody>
              <a:bodyPr wrap="none">
                <a:spAutoFit/>
              </a:bodyPr>
              <a:lstStyle/>
              <a:p>
                <a:r>
                  <a:rPr lang="vi-VN" sz="2000" b="1" i="1" dirty="0" smtClean="0">
                    <a:solidFill>
                      <a:schemeClr val="accent5">
                        <a:lumMod val="75000"/>
                      </a:schemeClr>
                    </a:solidFill>
                  </a:rPr>
                  <a:t>I = I</a:t>
                </a:r>
                <a:r>
                  <a:rPr lang="vi-VN" sz="2000" b="1" i="1" baseline="-25000" dirty="0">
                    <a:solidFill>
                      <a:schemeClr val="accent5">
                        <a:lumMod val="75000"/>
                      </a:schemeClr>
                    </a:solidFill>
                  </a:rPr>
                  <a:t>1</a:t>
                </a:r>
                <a:r>
                  <a:rPr lang="vi-VN" sz="2000" b="1" i="1" dirty="0">
                    <a:solidFill>
                      <a:schemeClr val="accent5">
                        <a:lumMod val="75000"/>
                      </a:schemeClr>
                    </a:solidFill>
                  </a:rPr>
                  <a:t> = I</a:t>
                </a:r>
                <a:r>
                  <a:rPr lang="vi-VN" sz="2000" b="1" i="1" baseline="-25000" dirty="0">
                    <a:solidFill>
                      <a:schemeClr val="accent5">
                        <a:lumMod val="75000"/>
                      </a:schemeClr>
                    </a:solidFill>
                  </a:rPr>
                  <a:t>2</a:t>
                </a:r>
                <a:r>
                  <a:rPr lang="vi-VN" sz="2000" b="1" i="1" dirty="0">
                    <a:solidFill>
                      <a:schemeClr val="accent5">
                        <a:lumMod val="75000"/>
                      </a:schemeClr>
                    </a:solidFill>
                  </a:rPr>
                  <a:t> = I</a:t>
                </a:r>
                <a:r>
                  <a:rPr lang="vi-VN" sz="2000" b="1" i="1" baseline="-25000" dirty="0">
                    <a:solidFill>
                      <a:schemeClr val="accent5">
                        <a:lumMod val="75000"/>
                      </a:schemeClr>
                    </a:solidFill>
                  </a:rPr>
                  <a:t>3</a:t>
                </a:r>
                <a:r>
                  <a:rPr lang="vi-VN" sz="2000" b="1" i="1" dirty="0">
                    <a:solidFill>
                      <a:schemeClr val="accent5">
                        <a:lumMod val="75000"/>
                      </a:schemeClr>
                    </a:solidFill>
                  </a:rPr>
                  <a:t> = </a:t>
                </a:r>
                <a14:m>
                  <m:oMath xmlns:m="http://schemas.openxmlformats.org/officeDocument/2006/math">
                    <m:f>
                      <m:fPr>
                        <m:ctrlPr>
                          <a:rPr lang="vi-VN" sz="2400" b="1" i="1" smtClean="0">
                            <a:solidFill>
                              <a:schemeClr val="accent5">
                                <a:lumMod val="75000"/>
                              </a:schemeClr>
                            </a:solidFill>
                            <a:latin typeface="Cambria Math" panose="02040503050406030204" pitchFamily="18" charset="0"/>
                          </a:rPr>
                        </m:ctrlPr>
                      </m:fPr>
                      <m:num>
                        <m:r>
                          <a:rPr lang="en-US" sz="2400" b="1" i="1" smtClean="0">
                            <a:solidFill>
                              <a:schemeClr val="accent5">
                                <a:lumMod val="75000"/>
                              </a:schemeClr>
                            </a:solidFill>
                            <a:latin typeface="Cambria Math" panose="02040503050406030204" pitchFamily="18" charset="0"/>
                          </a:rPr>
                          <m:t>𝑼</m:t>
                        </m:r>
                      </m:num>
                      <m:den>
                        <m:sSub>
                          <m:sSubPr>
                            <m:ctrlPr>
                              <a:rPr lang="vi-VN" sz="2400" b="1" i="1" smtClean="0">
                                <a:solidFill>
                                  <a:schemeClr val="accent5">
                                    <a:lumMod val="75000"/>
                                  </a:schemeClr>
                                </a:solidFill>
                                <a:latin typeface="Cambria Math" panose="02040503050406030204" pitchFamily="18" charset="0"/>
                              </a:rPr>
                            </m:ctrlPr>
                          </m:sSubPr>
                          <m:e>
                            <m:r>
                              <a:rPr lang="en-US" sz="2400" b="1" i="1" smtClean="0">
                                <a:solidFill>
                                  <a:schemeClr val="accent5">
                                    <a:lumMod val="75000"/>
                                  </a:schemeClr>
                                </a:solidFill>
                                <a:latin typeface="Cambria Math" panose="02040503050406030204" pitchFamily="18" charset="0"/>
                              </a:rPr>
                              <m:t>𝑹</m:t>
                            </m:r>
                          </m:e>
                          <m:sub>
                            <m:r>
                              <a:rPr lang="en-US" sz="2400" b="1" i="1" smtClean="0">
                                <a:solidFill>
                                  <a:schemeClr val="accent5">
                                    <a:lumMod val="75000"/>
                                  </a:schemeClr>
                                </a:solidFill>
                                <a:latin typeface="Cambria Math" panose="02040503050406030204" pitchFamily="18" charset="0"/>
                              </a:rPr>
                              <m:t>𝒕</m:t>
                            </m:r>
                            <m:r>
                              <a:rPr lang="en-US" sz="2400" b="1" i="1" smtClean="0">
                                <a:solidFill>
                                  <a:schemeClr val="accent5">
                                    <a:lumMod val="75000"/>
                                  </a:schemeClr>
                                </a:solidFill>
                                <a:latin typeface="Cambria Math" panose="02040503050406030204" pitchFamily="18" charset="0"/>
                              </a:rPr>
                              <m:t>đ</m:t>
                            </m:r>
                          </m:sub>
                        </m:sSub>
                      </m:den>
                    </m:f>
                  </m:oMath>
                </a14:m>
                <a:endParaRPr lang="vi-VN" sz="2400" b="1" i="1" dirty="0">
                  <a:solidFill>
                    <a:schemeClr val="accent5">
                      <a:lumMod val="75000"/>
                    </a:schemeClr>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3440059" y="3580528"/>
                <a:ext cx="2257028" cy="669542"/>
              </a:xfrm>
              <a:prstGeom prst="rect">
                <a:avLst/>
              </a:prstGeom>
              <a:blipFill>
                <a:blip r:embed="rId2"/>
                <a:stretch>
                  <a:fillRect l="-2695"/>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5637840" y="3540239"/>
                <a:ext cx="718466" cy="625877"/>
              </a:xfrm>
              <a:prstGeom prst="rect">
                <a:avLst/>
              </a:prstGeom>
            </p:spPr>
            <p:txBody>
              <a:bodyPr wrap="none">
                <a:spAutoFit/>
              </a:bodyPr>
              <a:lstStyle/>
              <a:p>
                <a:r>
                  <a:rPr lang="vi-VN" sz="2400" b="1" i="1" dirty="0" smtClean="0">
                    <a:solidFill>
                      <a:schemeClr val="accent5">
                        <a:lumMod val="75000"/>
                      </a:schemeClr>
                    </a:solidFill>
                  </a:rPr>
                  <a:t>= </a:t>
                </a:r>
                <a14:m>
                  <m:oMath xmlns:m="http://schemas.openxmlformats.org/officeDocument/2006/math">
                    <m:f>
                      <m:fPr>
                        <m:ctrlPr>
                          <a:rPr lang="vi-VN" sz="2400" b="1" i="1">
                            <a:solidFill>
                              <a:schemeClr val="accent5">
                                <a:lumMod val="75000"/>
                              </a:schemeClr>
                            </a:solidFill>
                            <a:latin typeface="Cambria Math" panose="02040503050406030204" pitchFamily="18" charset="0"/>
                          </a:rPr>
                        </m:ctrlPr>
                      </m:fPr>
                      <m:num>
                        <m:r>
                          <a:rPr lang="en-US" sz="2400" b="1" i="1" smtClean="0">
                            <a:solidFill>
                              <a:schemeClr val="accent5">
                                <a:lumMod val="75000"/>
                              </a:schemeClr>
                            </a:solidFill>
                            <a:latin typeface="Cambria Math" panose="02040503050406030204" pitchFamily="18" charset="0"/>
                          </a:rPr>
                          <m:t>𝟔</m:t>
                        </m:r>
                      </m:num>
                      <m:den>
                        <m:r>
                          <a:rPr lang="en-US" sz="2400" b="1" i="1" smtClean="0">
                            <a:solidFill>
                              <a:schemeClr val="accent5">
                                <a:lumMod val="75000"/>
                              </a:schemeClr>
                            </a:solidFill>
                            <a:latin typeface="Cambria Math" panose="02040503050406030204" pitchFamily="18" charset="0"/>
                          </a:rPr>
                          <m:t>𝟏𝟓</m:t>
                        </m:r>
                      </m:den>
                    </m:f>
                  </m:oMath>
                </a14:m>
                <a:endParaRPr lang="vi-VN" sz="2400" b="1" i="1" dirty="0">
                  <a:solidFill>
                    <a:schemeClr val="accent5">
                      <a:lumMod val="75000"/>
                    </a:schemeClr>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5637840" y="3540239"/>
                <a:ext cx="718466" cy="625877"/>
              </a:xfrm>
              <a:prstGeom prst="rect">
                <a:avLst/>
              </a:prstGeom>
              <a:blipFill>
                <a:blip r:embed="rId3"/>
                <a:stretch>
                  <a:fillRect l="-13559" b="-882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6312066" y="3624462"/>
                <a:ext cx="1245341" cy="400110"/>
              </a:xfrm>
              <a:prstGeom prst="rect">
                <a:avLst/>
              </a:prstGeom>
            </p:spPr>
            <p:txBody>
              <a:bodyPr wrap="none">
                <a:spAutoFit/>
              </a:bodyPr>
              <a:lstStyle/>
              <a:p>
                <a:r>
                  <a:rPr lang="vi-VN" sz="2000" b="1" i="1" dirty="0" smtClean="0">
                    <a:solidFill>
                      <a:schemeClr val="accent5">
                        <a:lumMod val="75000"/>
                      </a:schemeClr>
                    </a:solidFill>
                  </a:rPr>
                  <a:t>= </a:t>
                </a:r>
                <a14:m>
                  <m:oMath xmlns:m="http://schemas.openxmlformats.org/officeDocument/2006/math">
                    <m:r>
                      <a:rPr lang="en-US" sz="2000" b="1" i="1" smtClean="0">
                        <a:solidFill>
                          <a:schemeClr val="accent5">
                            <a:lumMod val="75000"/>
                          </a:schemeClr>
                        </a:solidFill>
                        <a:latin typeface="Cambria Math" panose="02040503050406030204" pitchFamily="18" charset="0"/>
                      </a:rPr>
                      <m:t>𝟎</m:t>
                    </m:r>
                    <m:r>
                      <a:rPr lang="en-US" sz="2000" b="1" i="1" smtClean="0">
                        <a:solidFill>
                          <a:schemeClr val="accent5">
                            <a:lumMod val="75000"/>
                          </a:schemeClr>
                        </a:solidFill>
                        <a:latin typeface="Cambria Math" panose="02040503050406030204" pitchFamily="18" charset="0"/>
                      </a:rPr>
                      <m:t>,</m:t>
                    </m:r>
                    <m:r>
                      <a:rPr lang="en-US" sz="2000" b="1" i="1" smtClean="0">
                        <a:solidFill>
                          <a:schemeClr val="accent5">
                            <a:lumMod val="75000"/>
                          </a:schemeClr>
                        </a:solidFill>
                        <a:latin typeface="Cambria Math" panose="02040503050406030204" pitchFamily="18" charset="0"/>
                      </a:rPr>
                      <m:t>𝟒</m:t>
                    </m:r>
                    <m:r>
                      <a:rPr lang="en-US" sz="2000" b="1" i="1" smtClean="0">
                        <a:solidFill>
                          <a:schemeClr val="accent5">
                            <a:lumMod val="75000"/>
                          </a:schemeClr>
                        </a:solidFill>
                        <a:latin typeface="Cambria Math" panose="02040503050406030204" pitchFamily="18" charset="0"/>
                      </a:rPr>
                      <m:t> (</m:t>
                    </m:r>
                    <m:r>
                      <a:rPr lang="en-US" sz="2000" b="1" i="1" smtClean="0">
                        <a:solidFill>
                          <a:schemeClr val="accent5">
                            <a:lumMod val="75000"/>
                          </a:schemeClr>
                        </a:solidFill>
                        <a:latin typeface="Cambria Math" panose="02040503050406030204" pitchFamily="18" charset="0"/>
                      </a:rPr>
                      <m:t>𝑨</m:t>
                    </m:r>
                    <m:r>
                      <a:rPr lang="en-US" sz="2000" b="1" i="1" smtClean="0">
                        <a:solidFill>
                          <a:schemeClr val="accent5">
                            <a:lumMod val="75000"/>
                          </a:schemeClr>
                        </a:solidFill>
                        <a:latin typeface="Cambria Math" panose="02040503050406030204" pitchFamily="18" charset="0"/>
                      </a:rPr>
                      <m:t>)</m:t>
                    </m:r>
                  </m:oMath>
                </a14:m>
                <a:endParaRPr lang="vi-VN" sz="2000" b="1" i="1" dirty="0">
                  <a:solidFill>
                    <a:schemeClr val="accent5">
                      <a:lumMod val="75000"/>
                    </a:schemeClr>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6312066" y="3624462"/>
                <a:ext cx="1245341" cy="400110"/>
              </a:xfrm>
              <a:prstGeom prst="rect">
                <a:avLst/>
              </a:prstGeom>
              <a:blipFill>
                <a:blip r:embed="rId4"/>
                <a:stretch>
                  <a:fillRect l="-4878" t="-7692" r="-1463" b="-29231"/>
                </a:stretch>
              </a:blipFill>
            </p:spPr>
            <p:txBody>
              <a:bodyPr/>
              <a:lstStyle/>
              <a:p>
                <a:r>
                  <a:rPr lang="vi-VN">
                    <a:noFill/>
                  </a:rPr>
                  <a:t> </a:t>
                </a:r>
              </a:p>
            </p:txBody>
          </p:sp>
        </mc:Fallback>
      </mc:AlternateContent>
      <p:sp>
        <p:nvSpPr>
          <p:cNvPr id="16" name="Rectangle 15"/>
          <p:cNvSpPr/>
          <p:nvPr/>
        </p:nvSpPr>
        <p:spPr>
          <a:xfrm>
            <a:off x="3017953" y="4321026"/>
            <a:ext cx="1983235" cy="400110"/>
          </a:xfrm>
          <a:prstGeom prst="rect">
            <a:avLst/>
          </a:prstGeom>
        </p:spPr>
        <p:txBody>
          <a:bodyPr wrap="none">
            <a:spAutoFit/>
          </a:bodyPr>
          <a:lstStyle/>
          <a:p>
            <a:r>
              <a:rPr lang="en-US" sz="2000" b="1" i="1" dirty="0" smtClean="0">
                <a:solidFill>
                  <a:schemeClr val="accent5">
                    <a:lumMod val="75000"/>
                  </a:schemeClr>
                </a:solidFill>
              </a:rPr>
              <a:t>b/  </a:t>
            </a:r>
            <a:r>
              <a:rPr lang="vi-VN" sz="2000" b="1" i="1" dirty="0" smtClean="0">
                <a:solidFill>
                  <a:schemeClr val="accent5">
                    <a:lumMod val="75000"/>
                  </a:schemeClr>
                </a:solidFill>
              </a:rPr>
              <a:t>I </a:t>
            </a:r>
            <a:r>
              <a:rPr lang="vi-VN" sz="2000" b="1" i="1" dirty="0">
                <a:solidFill>
                  <a:schemeClr val="accent5">
                    <a:lumMod val="75000"/>
                  </a:schemeClr>
                </a:solidFill>
              </a:rPr>
              <a:t>không đổi </a:t>
            </a:r>
          </a:p>
        </p:txBody>
      </p:sp>
      <p:sp>
        <p:nvSpPr>
          <p:cNvPr id="17" name="Rectangle 16"/>
          <p:cNvSpPr/>
          <p:nvPr/>
        </p:nvSpPr>
        <p:spPr>
          <a:xfrm>
            <a:off x="3343695" y="4730957"/>
            <a:ext cx="1617751" cy="400110"/>
          </a:xfrm>
          <a:prstGeom prst="rect">
            <a:avLst/>
          </a:prstGeom>
        </p:spPr>
        <p:txBody>
          <a:bodyPr wrap="none">
            <a:spAutoFit/>
          </a:bodyPr>
          <a:lstStyle/>
          <a:p>
            <a:r>
              <a:rPr lang="pt-BR" sz="2000" b="1" i="1" dirty="0">
                <a:solidFill>
                  <a:schemeClr val="accent5">
                    <a:lumMod val="75000"/>
                  </a:schemeClr>
                </a:solidFill>
                <a:latin typeface="Open Sans"/>
              </a:rPr>
              <a:t>R</a:t>
            </a:r>
            <a:r>
              <a:rPr lang="pt-BR" sz="2000" b="1" i="1" baseline="-25000" dirty="0">
                <a:solidFill>
                  <a:schemeClr val="accent5">
                    <a:lumMod val="75000"/>
                  </a:schemeClr>
                </a:solidFill>
                <a:latin typeface="Open Sans"/>
              </a:rPr>
              <a:t>3</a:t>
            </a:r>
            <a:r>
              <a:rPr lang="pt-BR" sz="2000" b="1" i="1" dirty="0">
                <a:solidFill>
                  <a:schemeClr val="accent5">
                    <a:lumMod val="75000"/>
                  </a:schemeClr>
                </a:solidFill>
                <a:latin typeface="Open Sans"/>
              </a:rPr>
              <a:t> </a:t>
            </a:r>
            <a:r>
              <a:rPr lang="pt-BR" sz="2000" b="1" i="1" dirty="0" smtClean="0">
                <a:solidFill>
                  <a:schemeClr val="accent5">
                    <a:lumMod val="75000"/>
                  </a:schemeClr>
                </a:solidFill>
                <a:latin typeface="Open Sans"/>
              </a:rPr>
              <a:t>lớn nhất </a:t>
            </a:r>
            <a:endParaRPr lang="vi-VN" sz="2000" b="1" i="1" dirty="0">
              <a:solidFill>
                <a:schemeClr val="accent5">
                  <a:lumMod val="75000"/>
                </a:schemeClr>
              </a:solidFill>
            </a:endParaRPr>
          </a:p>
        </p:txBody>
      </p:sp>
      <p:sp>
        <p:nvSpPr>
          <p:cNvPr id="18" name="Right Brace 17"/>
          <p:cNvSpPr/>
          <p:nvPr/>
        </p:nvSpPr>
        <p:spPr>
          <a:xfrm>
            <a:off x="5001188" y="4366649"/>
            <a:ext cx="316007" cy="718796"/>
          </a:xfrm>
          <a:prstGeom prst="rightBrace">
            <a:avLst>
              <a:gd name="adj1" fmla="val 19218"/>
              <a:gd name="adj2" fmla="val 61565"/>
            </a:avLst>
          </a:prstGeom>
          <a:ln w="28575"/>
        </p:spPr>
        <p:style>
          <a:lnRef idx="3">
            <a:schemeClr val="accent5"/>
          </a:lnRef>
          <a:fillRef idx="0">
            <a:schemeClr val="accent5"/>
          </a:fillRef>
          <a:effectRef idx="2">
            <a:schemeClr val="accent5"/>
          </a:effectRef>
          <a:fontRef idx="minor">
            <a:schemeClr val="tx1"/>
          </a:fontRef>
        </p:style>
        <p:txBody>
          <a:bodyPr rtlCol="0" anchor="ctr"/>
          <a:lstStyle/>
          <a:p>
            <a:pPr algn="ctr"/>
            <a:endParaRPr lang="vi-VN" sz="2000" b="1" i="1">
              <a:solidFill>
                <a:schemeClr val="accent5">
                  <a:lumMod val="75000"/>
                </a:schemeClr>
              </a:solidFill>
            </a:endParaRPr>
          </a:p>
        </p:txBody>
      </p:sp>
      <p:sp>
        <p:nvSpPr>
          <p:cNvPr id="25" name="Rectangle 24"/>
          <p:cNvSpPr/>
          <p:nvPr/>
        </p:nvSpPr>
        <p:spPr>
          <a:xfrm>
            <a:off x="5504236" y="4568924"/>
            <a:ext cx="1617751" cy="400110"/>
          </a:xfrm>
          <a:prstGeom prst="rect">
            <a:avLst/>
          </a:prstGeom>
        </p:spPr>
        <p:txBody>
          <a:bodyPr wrap="none">
            <a:spAutoFit/>
          </a:bodyPr>
          <a:lstStyle/>
          <a:p>
            <a:r>
              <a:rPr lang="pt-BR" sz="2000" b="1" i="1" dirty="0" smtClean="0">
                <a:solidFill>
                  <a:schemeClr val="accent5">
                    <a:lumMod val="75000"/>
                  </a:schemeClr>
                </a:solidFill>
                <a:latin typeface="Open Sans"/>
              </a:rPr>
              <a:t>U</a:t>
            </a:r>
            <a:r>
              <a:rPr lang="pt-BR" sz="2000" b="1" i="1" baseline="-25000" dirty="0" smtClean="0">
                <a:solidFill>
                  <a:schemeClr val="accent5">
                    <a:lumMod val="75000"/>
                  </a:schemeClr>
                </a:solidFill>
                <a:latin typeface="Open Sans"/>
              </a:rPr>
              <a:t>3</a:t>
            </a:r>
            <a:r>
              <a:rPr lang="pt-BR" sz="2000" b="1" i="1" dirty="0">
                <a:solidFill>
                  <a:schemeClr val="accent5">
                    <a:lumMod val="75000"/>
                  </a:schemeClr>
                </a:solidFill>
                <a:latin typeface="Open Sans"/>
              </a:rPr>
              <a:t> </a:t>
            </a:r>
            <a:r>
              <a:rPr lang="pt-BR" sz="2000" b="1" i="1" dirty="0" smtClean="0">
                <a:solidFill>
                  <a:schemeClr val="accent5">
                    <a:lumMod val="75000"/>
                  </a:schemeClr>
                </a:solidFill>
                <a:latin typeface="Open Sans"/>
              </a:rPr>
              <a:t>lớn nhất </a:t>
            </a:r>
            <a:endParaRPr lang="vi-VN" sz="2000" b="1" i="1" dirty="0">
              <a:solidFill>
                <a:schemeClr val="accent5">
                  <a:lumMod val="75000"/>
                </a:schemeClr>
              </a:solidFill>
            </a:endParaRPr>
          </a:p>
        </p:txBody>
      </p:sp>
      <p:sp>
        <p:nvSpPr>
          <p:cNvPr id="21" name="Rectangle 20"/>
          <p:cNvSpPr/>
          <p:nvPr/>
        </p:nvSpPr>
        <p:spPr>
          <a:xfrm>
            <a:off x="3343695" y="5205993"/>
            <a:ext cx="3241593" cy="400110"/>
          </a:xfrm>
          <a:prstGeom prst="rect">
            <a:avLst/>
          </a:prstGeom>
        </p:spPr>
        <p:txBody>
          <a:bodyPr wrap="none">
            <a:spAutoFit/>
          </a:bodyPr>
          <a:lstStyle/>
          <a:p>
            <a:r>
              <a:rPr lang="vi-VN" sz="2000" b="1" i="1" dirty="0">
                <a:solidFill>
                  <a:schemeClr val="accent5">
                    <a:lumMod val="75000"/>
                  </a:schemeClr>
                </a:solidFill>
              </a:rPr>
              <a:t>Hiệu điện thế lớn nhất là </a:t>
            </a:r>
          </a:p>
        </p:txBody>
      </p:sp>
      <p:sp>
        <p:nvSpPr>
          <p:cNvPr id="22" name="Rectangle 21"/>
          <p:cNvSpPr/>
          <p:nvPr/>
        </p:nvSpPr>
        <p:spPr>
          <a:xfrm>
            <a:off x="3388576" y="5644375"/>
            <a:ext cx="1176925" cy="400110"/>
          </a:xfrm>
          <a:prstGeom prst="rect">
            <a:avLst/>
          </a:prstGeom>
        </p:spPr>
        <p:txBody>
          <a:bodyPr wrap="none">
            <a:spAutoFit/>
          </a:bodyPr>
          <a:lstStyle/>
          <a:p>
            <a:r>
              <a:rPr lang="vi-VN" sz="2000" b="1" i="1" dirty="0">
                <a:solidFill>
                  <a:schemeClr val="accent5">
                    <a:lumMod val="75000"/>
                  </a:schemeClr>
                </a:solidFill>
              </a:rPr>
              <a:t>U</a:t>
            </a:r>
            <a:r>
              <a:rPr lang="vi-VN" sz="2000" b="1" i="1" baseline="-25000" dirty="0">
                <a:solidFill>
                  <a:schemeClr val="accent5">
                    <a:lumMod val="75000"/>
                  </a:schemeClr>
                </a:solidFill>
              </a:rPr>
              <a:t>3</a:t>
            </a:r>
            <a:r>
              <a:rPr lang="vi-VN" sz="2000" b="1" i="1" dirty="0">
                <a:solidFill>
                  <a:schemeClr val="accent5">
                    <a:lumMod val="75000"/>
                  </a:schemeClr>
                </a:solidFill>
              </a:rPr>
              <a:t> = I.R</a:t>
            </a:r>
            <a:r>
              <a:rPr lang="vi-VN" sz="2000" b="1" i="1" baseline="-25000" dirty="0">
                <a:solidFill>
                  <a:schemeClr val="accent5">
                    <a:lumMod val="75000"/>
                  </a:schemeClr>
                </a:solidFill>
              </a:rPr>
              <a:t>3</a:t>
            </a:r>
            <a:endParaRPr lang="vi-VN" sz="2000" b="1" i="1" dirty="0">
              <a:solidFill>
                <a:schemeClr val="accent5">
                  <a:lumMod val="75000"/>
                </a:schemeClr>
              </a:solidFill>
            </a:endParaRPr>
          </a:p>
        </p:txBody>
      </p:sp>
      <p:sp>
        <p:nvSpPr>
          <p:cNvPr id="23" name="Rectangle 22"/>
          <p:cNvSpPr/>
          <p:nvPr/>
        </p:nvSpPr>
        <p:spPr>
          <a:xfrm>
            <a:off x="4537795" y="5621652"/>
            <a:ext cx="1263487" cy="400110"/>
          </a:xfrm>
          <a:prstGeom prst="rect">
            <a:avLst/>
          </a:prstGeom>
        </p:spPr>
        <p:txBody>
          <a:bodyPr wrap="none">
            <a:spAutoFit/>
          </a:bodyPr>
          <a:lstStyle/>
          <a:p>
            <a:r>
              <a:rPr lang="vi-VN" sz="2000" b="1" i="1" dirty="0">
                <a:solidFill>
                  <a:schemeClr val="accent5">
                    <a:lumMod val="75000"/>
                  </a:schemeClr>
                </a:solidFill>
              </a:rPr>
              <a:t>= 0,4 × 7 </a:t>
            </a:r>
          </a:p>
        </p:txBody>
      </p:sp>
      <p:sp>
        <p:nvSpPr>
          <p:cNvPr id="24" name="Rectangle 23"/>
          <p:cNvSpPr/>
          <p:nvPr/>
        </p:nvSpPr>
        <p:spPr>
          <a:xfrm>
            <a:off x="5633156" y="5621652"/>
            <a:ext cx="1159292" cy="400110"/>
          </a:xfrm>
          <a:prstGeom prst="rect">
            <a:avLst/>
          </a:prstGeom>
        </p:spPr>
        <p:txBody>
          <a:bodyPr wrap="none">
            <a:spAutoFit/>
          </a:bodyPr>
          <a:lstStyle/>
          <a:p>
            <a:r>
              <a:rPr lang="vi-VN" sz="2000" b="1" i="1" dirty="0">
                <a:solidFill>
                  <a:schemeClr val="accent5">
                    <a:lumMod val="75000"/>
                  </a:schemeClr>
                </a:solidFill>
              </a:rPr>
              <a:t>= </a:t>
            </a:r>
            <a:r>
              <a:rPr lang="vi-VN" sz="2000" b="1" i="1" dirty="0" smtClean="0">
                <a:solidFill>
                  <a:schemeClr val="accent5">
                    <a:lumMod val="75000"/>
                  </a:schemeClr>
                </a:solidFill>
              </a:rPr>
              <a:t>2,8</a:t>
            </a:r>
            <a:r>
              <a:rPr lang="en-US" sz="2000" b="1" i="1" dirty="0" smtClean="0">
                <a:solidFill>
                  <a:schemeClr val="accent5">
                    <a:lumMod val="75000"/>
                  </a:schemeClr>
                </a:solidFill>
              </a:rPr>
              <a:t>(</a:t>
            </a:r>
            <a:r>
              <a:rPr lang="vi-VN" sz="2000" b="1" i="1" dirty="0" smtClean="0">
                <a:solidFill>
                  <a:schemeClr val="accent5">
                    <a:lumMod val="75000"/>
                  </a:schemeClr>
                </a:solidFill>
              </a:rPr>
              <a:t>V</a:t>
            </a:r>
            <a:r>
              <a:rPr lang="en-US" sz="2000" b="1" i="1" dirty="0" smtClean="0">
                <a:solidFill>
                  <a:schemeClr val="accent5">
                    <a:lumMod val="75000"/>
                  </a:schemeClr>
                </a:solidFill>
              </a:rPr>
              <a:t>)</a:t>
            </a:r>
            <a:r>
              <a:rPr lang="vi-VN" sz="2000" b="1" i="1" dirty="0" smtClean="0">
                <a:solidFill>
                  <a:schemeClr val="accent5">
                    <a:lumMod val="75000"/>
                  </a:schemeClr>
                </a:solidFill>
              </a:rPr>
              <a:t> </a:t>
            </a:r>
            <a:endParaRPr lang="vi-VN" sz="2000" b="1" i="1" dirty="0">
              <a:solidFill>
                <a:schemeClr val="accent5">
                  <a:lumMod val="75000"/>
                </a:schemeClr>
              </a:solidFill>
            </a:endParaRPr>
          </a:p>
        </p:txBody>
      </p:sp>
    </p:spTree>
    <p:extLst>
      <p:ext uri="{BB962C8B-B14F-4D97-AF65-F5344CB8AC3E}">
        <p14:creationId xmlns:p14="http://schemas.microsoft.com/office/powerpoint/2010/main" val="34235982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down)">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wipe(down)">
                                      <p:cBhvr>
                                        <p:cTn id="62" dur="5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wipe(down)">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wipe(down)">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wipe(down)">
                                      <p:cBhvr>
                                        <p:cTn id="77" dur="500"/>
                                        <p:tgtEl>
                                          <p:spTgt spid="1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wipe(down)">
                                      <p:cBhvr>
                                        <p:cTn id="82" dur="500"/>
                                        <p:tgtEl>
                                          <p:spTgt spid="15"/>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wipe(down)">
                                      <p:cBhvr>
                                        <p:cTn id="87" dur="500"/>
                                        <p:tgtEl>
                                          <p:spTgt spid="16"/>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wipe(down)">
                                      <p:cBhvr>
                                        <p:cTn id="92" dur="500"/>
                                        <p:tgtEl>
                                          <p:spTgt spid="17"/>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Effect transition="in" filter="wipe(down)">
                                      <p:cBhvr>
                                        <p:cTn id="97" dur="500"/>
                                        <p:tgtEl>
                                          <p:spTgt spid="18"/>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wipe(down)">
                                      <p:cBhvr>
                                        <p:cTn id="102" dur="500"/>
                                        <p:tgtEl>
                                          <p:spTgt spid="25"/>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21"/>
                                        </p:tgtEl>
                                        <p:attrNameLst>
                                          <p:attrName>style.visibility</p:attrName>
                                        </p:attrNameLst>
                                      </p:cBhvr>
                                      <p:to>
                                        <p:strVal val="visible"/>
                                      </p:to>
                                    </p:set>
                                    <p:animEffect transition="in" filter="wipe(down)">
                                      <p:cBhvr>
                                        <p:cTn id="107" dur="500"/>
                                        <p:tgtEl>
                                          <p:spTgt spid="21"/>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22"/>
                                        </p:tgtEl>
                                        <p:attrNameLst>
                                          <p:attrName>style.visibility</p:attrName>
                                        </p:attrNameLst>
                                      </p:cBhvr>
                                      <p:to>
                                        <p:strVal val="visible"/>
                                      </p:to>
                                    </p:set>
                                    <p:animEffect transition="in" filter="wipe(down)">
                                      <p:cBhvr>
                                        <p:cTn id="112" dur="500"/>
                                        <p:tgtEl>
                                          <p:spTgt spid="2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23"/>
                                        </p:tgtEl>
                                        <p:attrNameLst>
                                          <p:attrName>style.visibility</p:attrName>
                                        </p:attrNameLst>
                                      </p:cBhvr>
                                      <p:to>
                                        <p:strVal val="visible"/>
                                      </p:to>
                                    </p:set>
                                    <p:animEffect transition="in" filter="wipe(down)">
                                      <p:cBhvr>
                                        <p:cTn id="117" dur="500"/>
                                        <p:tgtEl>
                                          <p:spTgt spid="23"/>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grpId="0" nodeType="clickEffect">
                                  <p:stCondLst>
                                    <p:cond delay="0"/>
                                  </p:stCondLst>
                                  <p:childTnLst>
                                    <p:set>
                                      <p:cBhvr>
                                        <p:cTn id="121" dur="1" fill="hold">
                                          <p:stCondLst>
                                            <p:cond delay="0"/>
                                          </p:stCondLst>
                                        </p:cTn>
                                        <p:tgtEl>
                                          <p:spTgt spid="24"/>
                                        </p:tgtEl>
                                        <p:attrNameLst>
                                          <p:attrName>style.visibility</p:attrName>
                                        </p:attrNameLst>
                                      </p:cBhvr>
                                      <p:to>
                                        <p:strVal val="visible"/>
                                      </p:to>
                                    </p:set>
                                    <p:animEffect transition="in" filter="wipe(down)">
                                      <p:cBhvr>
                                        <p:cTn id="12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P spid="6" grpId="0"/>
      <p:bldP spid="7" grpId="0"/>
      <p:bldP spid="8" grpId="0"/>
      <p:bldP spid="13" grpId="0"/>
      <p:bldP spid="14" grpId="0"/>
      <p:bldP spid="15" grpId="0"/>
      <p:bldP spid="16" grpId="0"/>
      <p:bldP spid="17" grpId="0"/>
      <p:bldP spid="18" grpId="0" animBg="1"/>
      <p:bldP spid="25" grpId="0"/>
      <p:bldP spid="21" grpId="0"/>
      <p:bldP spid="22" grpId="0"/>
      <p:bldP spid="23" grpId="0"/>
      <p:bldP spid="2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99212" y="134160"/>
            <a:ext cx="11801856" cy="1328023"/>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b="1" dirty="0"/>
              <a:t>Bài 15 </a:t>
            </a:r>
            <a:r>
              <a:rPr lang="vi-VN" b="1" dirty="0" smtClean="0"/>
              <a:t>:</a:t>
            </a:r>
            <a:r>
              <a:rPr lang="vi-VN" dirty="0"/>
              <a:t> Đặt một hiệu điện thế U vào hai đầu đoạn mạch có sơ đồ như trên hình 4.4 trong đó điện trở R</a:t>
            </a:r>
            <a:r>
              <a:rPr lang="vi-VN" baseline="-25000" dirty="0"/>
              <a:t>1</a:t>
            </a:r>
            <a:r>
              <a:rPr lang="vi-VN" dirty="0"/>
              <a:t> = 4</a:t>
            </a:r>
            <a:r>
              <a:rPr lang="el-GR" dirty="0"/>
              <a:t>Ω , </a:t>
            </a:r>
            <a:r>
              <a:rPr lang="vi-VN" dirty="0"/>
              <a:t>R</a:t>
            </a:r>
            <a:r>
              <a:rPr lang="vi-VN" baseline="-25000" dirty="0"/>
              <a:t>2</a:t>
            </a:r>
            <a:r>
              <a:rPr lang="vi-VN" dirty="0"/>
              <a:t> = 5</a:t>
            </a:r>
            <a:r>
              <a:rPr lang="el-GR" dirty="0"/>
              <a:t>Ω.</a:t>
            </a:r>
          </a:p>
          <a:p>
            <a:r>
              <a:rPr lang="vi-VN" dirty="0"/>
              <a:t>a) Cho biết số chỉ của ampe kế khi công tắc K mở và khi K đóng hơn kém nhau 3 lần. Tính điện trở R</a:t>
            </a:r>
            <a:r>
              <a:rPr lang="vi-VN" baseline="-25000" dirty="0"/>
              <a:t>3</a:t>
            </a:r>
            <a:endParaRPr lang="vi-VN" dirty="0"/>
          </a:p>
          <a:p>
            <a:r>
              <a:rPr lang="vi-VN" dirty="0"/>
              <a:t>b) Cho biết U = 5,4V. Số chỉ của ampe kế khi công tắc K mở là bao nhiêu?</a:t>
            </a:r>
          </a:p>
        </p:txBody>
      </p:sp>
      <p:sp>
        <p:nvSpPr>
          <p:cNvPr id="113717" name="Text Box 53"/>
          <p:cNvSpPr txBox="1">
            <a:spLocks noChangeArrowheads="1"/>
          </p:cNvSpPr>
          <p:nvPr/>
        </p:nvSpPr>
        <p:spPr bwMode="auto">
          <a:xfrm>
            <a:off x="229505" y="149667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1824931" y="1513748"/>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1966393" y="147011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smtClean="0">
                <a:solidFill>
                  <a:srgbClr val="0000CC"/>
                </a:solidFill>
                <a:latin typeface="Times New Roman" panose="02020603050405020304" pitchFamily="18" charset="0"/>
              </a:rPr>
              <a:t>Giải:</a:t>
            </a:r>
            <a:endParaRPr lang="en-US" altLang="vi-VN" sz="2400" b="1" i="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170"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85904" y="1513748"/>
            <a:ext cx="3276600" cy="16478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66511" y="2088210"/>
            <a:ext cx="1578787" cy="2400657"/>
          </a:xfrm>
          <a:prstGeom prst="rect">
            <a:avLst/>
          </a:prstGeom>
        </p:spPr>
        <p:txBody>
          <a:bodyPr wrap="square">
            <a:spAutoFit/>
          </a:bodyPr>
          <a:lstStyle/>
          <a:p>
            <a:pPr algn="just">
              <a:lnSpc>
                <a:spcPct val="150000"/>
              </a:lnSpc>
            </a:pPr>
            <a:r>
              <a:rPr lang="pt-BR" sz="2000" b="1" i="1" dirty="0">
                <a:solidFill>
                  <a:srgbClr val="00B050"/>
                </a:solidFill>
                <a:latin typeface="Open Sans"/>
              </a:rPr>
              <a:t>R</a:t>
            </a:r>
            <a:r>
              <a:rPr lang="pt-BR" sz="2000" b="1" i="1" baseline="-25000" dirty="0">
                <a:solidFill>
                  <a:srgbClr val="00B050"/>
                </a:solidFill>
                <a:latin typeface="Open Sans"/>
              </a:rPr>
              <a:t>1</a:t>
            </a:r>
            <a:r>
              <a:rPr lang="pt-BR" sz="2000" b="1" i="1" dirty="0">
                <a:solidFill>
                  <a:srgbClr val="00B050"/>
                </a:solidFill>
                <a:latin typeface="Open Sans"/>
              </a:rPr>
              <a:t> = </a:t>
            </a:r>
            <a:r>
              <a:rPr lang="pt-BR" sz="2000" b="1" i="1" dirty="0" smtClean="0">
                <a:solidFill>
                  <a:srgbClr val="00B050"/>
                </a:solidFill>
                <a:latin typeface="Open Sans"/>
              </a:rPr>
              <a:t>4Ω</a:t>
            </a:r>
          </a:p>
          <a:p>
            <a:pPr algn="just">
              <a:lnSpc>
                <a:spcPct val="150000"/>
              </a:lnSpc>
            </a:pPr>
            <a:r>
              <a:rPr lang="pt-BR" sz="2000" b="1" i="1" dirty="0" smtClean="0">
                <a:solidFill>
                  <a:srgbClr val="00B050"/>
                </a:solidFill>
                <a:latin typeface="Open Sans"/>
              </a:rPr>
              <a:t>R</a:t>
            </a:r>
            <a:r>
              <a:rPr lang="pt-BR" sz="2000" b="1" i="1" baseline="-25000" dirty="0" smtClean="0">
                <a:solidFill>
                  <a:srgbClr val="00B050"/>
                </a:solidFill>
                <a:latin typeface="Open Sans"/>
              </a:rPr>
              <a:t>2</a:t>
            </a:r>
            <a:r>
              <a:rPr lang="pt-BR" sz="2000" b="1" i="1" dirty="0">
                <a:solidFill>
                  <a:srgbClr val="00B050"/>
                </a:solidFill>
                <a:latin typeface="Open Sans"/>
              </a:rPr>
              <a:t> = </a:t>
            </a:r>
            <a:r>
              <a:rPr lang="pt-BR" sz="2000" b="1" i="1" dirty="0" smtClean="0">
                <a:solidFill>
                  <a:srgbClr val="00B050"/>
                </a:solidFill>
                <a:latin typeface="Open Sans"/>
              </a:rPr>
              <a:t>5Ω</a:t>
            </a:r>
          </a:p>
          <a:p>
            <a:pPr algn="just">
              <a:lnSpc>
                <a:spcPct val="150000"/>
              </a:lnSpc>
            </a:pPr>
            <a:r>
              <a:rPr lang="pt-BR" sz="2000" b="1" i="1" dirty="0" smtClean="0">
                <a:solidFill>
                  <a:srgbClr val="00B050"/>
                </a:solidFill>
                <a:latin typeface="Open Sans"/>
              </a:rPr>
              <a:t>a</a:t>
            </a:r>
            <a:r>
              <a:rPr lang="pt-BR" sz="2000" b="1" i="1" dirty="0">
                <a:solidFill>
                  <a:srgbClr val="00B050"/>
                </a:solidFill>
                <a:latin typeface="Open Sans"/>
              </a:rPr>
              <a:t>) R</a:t>
            </a:r>
            <a:r>
              <a:rPr lang="pt-BR" sz="2000" b="1" i="1" baseline="-25000" dirty="0">
                <a:solidFill>
                  <a:srgbClr val="00B050"/>
                </a:solidFill>
                <a:latin typeface="Open Sans"/>
              </a:rPr>
              <a:t>3</a:t>
            </a:r>
            <a:r>
              <a:rPr lang="pt-BR" sz="2000" b="1" i="1" dirty="0">
                <a:solidFill>
                  <a:srgbClr val="00B050"/>
                </a:solidFill>
                <a:latin typeface="Open Sans"/>
              </a:rPr>
              <a:t> = ?Ω</a:t>
            </a:r>
          </a:p>
          <a:p>
            <a:pPr algn="just">
              <a:lnSpc>
                <a:spcPct val="150000"/>
              </a:lnSpc>
            </a:pPr>
            <a:r>
              <a:rPr lang="pt-BR" sz="2000" b="1" i="1" dirty="0" smtClean="0">
                <a:solidFill>
                  <a:srgbClr val="00B050"/>
                </a:solidFill>
                <a:latin typeface="Open Sans"/>
              </a:rPr>
              <a:t>b) U </a:t>
            </a:r>
            <a:r>
              <a:rPr lang="pt-BR" sz="2000" b="1" i="1" dirty="0">
                <a:solidFill>
                  <a:srgbClr val="00B050"/>
                </a:solidFill>
                <a:latin typeface="Open Sans"/>
              </a:rPr>
              <a:t>= </a:t>
            </a:r>
            <a:r>
              <a:rPr lang="pt-BR" sz="2000" b="1" i="1" dirty="0" smtClean="0">
                <a:solidFill>
                  <a:srgbClr val="00B050"/>
                </a:solidFill>
                <a:latin typeface="Open Sans"/>
              </a:rPr>
              <a:t>5,4 V           </a:t>
            </a:r>
          </a:p>
          <a:p>
            <a:pPr algn="just">
              <a:lnSpc>
                <a:spcPct val="150000"/>
              </a:lnSpc>
            </a:pPr>
            <a:r>
              <a:rPr lang="pt-BR" sz="2000" b="1" i="1" dirty="0">
                <a:solidFill>
                  <a:srgbClr val="00B050"/>
                </a:solidFill>
                <a:latin typeface="Open Sans"/>
              </a:rPr>
              <a:t> </a:t>
            </a:r>
            <a:r>
              <a:rPr lang="pt-BR" sz="2000" b="1" i="1" dirty="0" smtClean="0">
                <a:solidFill>
                  <a:srgbClr val="00B050"/>
                </a:solidFill>
                <a:latin typeface="Open Sans"/>
              </a:rPr>
              <a:t>   I</a:t>
            </a:r>
            <a:r>
              <a:rPr lang="pt-BR" sz="2000" b="1" i="1" baseline="-25000" dirty="0" smtClean="0">
                <a:solidFill>
                  <a:srgbClr val="00B050"/>
                </a:solidFill>
                <a:latin typeface="Open Sans"/>
              </a:rPr>
              <a:t>m</a:t>
            </a:r>
            <a:r>
              <a:rPr lang="pt-BR" sz="2000" b="1" i="1" dirty="0">
                <a:solidFill>
                  <a:srgbClr val="00B050"/>
                </a:solidFill>
                <a:latin typeface="Open Sans"/>
              </a:rPr>
              <a:t> = ?</a:t>
            </a:r>
            <a:endParaRPr lang="pt-BR" sz="2000" b="1" i="1" dirty="0">
              <a:solidFill>
                <a:srgbClr val="00B050"/>
              </a:solidFill>
              <a:effectLst/>
              <a:latin typeface="Open Sans"/>
            </a:endParaRPr>
          </a:p>
        </p:txBody>
      </p:sp>
      <p:sp>
        <p:nvSpPr>
          <p:cNvPr id="6" name="Rectangle 5"/>
          <p:cNvSpPr/>
          <p:nvPr/>
        </p:nvSpPr>
        <p:spPr>
          <a:xfrm>
            <a:off x="2025172" y="1902415"/>
            <a:ext cx="389850" cy="369332"/>
          </a:xfrm>
          <a:prstGeom prst="rect">
            <a:avLst/>
          </a:prstGeom>
        </p:spPr>
        <p:txBody>
          <a:bodyPr wrap="none">
            <a:spAutoFit/>
          </a:bodyPr>
          <a:lstStyle/>
          <a:p>
            <a:r>
              <a:rPr lang="en-US" altLang="en-US" b="1" i="1" dirty="0">
                <a:solidFill>
                  <a:srgbClr val="00B050"/>
                </a:solidFill>
                <a:latin typeface="Open Sans"/>
              </a:rPr>
              <a:t>a</a:t>
            </a:r>
            <a:r>
              <a:rPr lang="en-US" altLang="en-US" b="1" i="1" dirty="0" smtClean="0">
                <a:solidFill>
                  <a:srgbClr val="00B050"/>
                </a:solidFill>
                <a:latin typeface="Open Sans"/>
              </a:rPr>
              <a:t>)</a:t>
            </a:r>
            <a:endParaRPr lang="vi-VN" b="1" i="1" dirty="0">
              <a:solidFill>
                <a:srgbClr val="00B050"/>
              </a:solidFill>
            </a:endParaRPr>
          </a:p>
        </p:txBody>
      </p:sp>
      <p:sp>
        <p:nvSpPr>
          <p:cNvPr id="7" name="Rectangle 6"/>
          <p:cNvSpPr/>
          <p:nvPr/>
        </p:nvSpPr>
        <p:spPr>
          <a:xfrm>
            <a:off x="2435229" y="1894465"/>
            <a:ext cx="3610578" cy="369332"/>
          </a:xfrm>
          <a:prstGeom prst="rect">
            <a:avLst/>
          </a:prstGeom>
        </p:spPr>
        <p:txBody>
          <a:bodyPr wrap="square">
            <a:spAutoFit/>
          </a:bodyPr>
          <a:lstStyle/>
          <a:p>
            <a:r>
              <a:rPr lang="en-US" altLang="en-US" b="1" i="1" dirty="0">
                <a:solidFill>
                  <a:srgbClr val="00B050"/>
                </a:solidFill>
                <a:latin typeface="Open Sans"/>
              </a:rPr>
              <a:t>Khi K mở</a:t>
            </a:r>
            <a:r>
              <a:rPr lang="en-US" altLang="en-US" b="1" i="1" dirty="0" smtClean="0">
                <a:solidFill>
                  <a:srgbClr val="00B050"/>
                </a:solidFill>
                <a:latin typeface="Open Sans"/>
              </a:rPr>
              <a:t>: R</a:t>
            </a:r>
            <a:r>
              <a:rPr lang="en-US" altLang="en-US" b="1" i="1" baseline="-30000" dirty="0" smtClean="0">
                <a:solidFill>
                  <a:srgbClr val="00B050"/>
                </a:solidFill>
                <a:latin typeface="Open Sans"/>
              </a:rPr>
              <a:t>1</a:t>
            </a:r>
            <a:r>
              <a:rPr lang="en-US" altLang="en-US" b="1" i="1" dirty="0">
                <a:solidFill>
                  <a:srgbClr val="00B050"/>
                </a:solidFill>
                <a:latin typeface="Open Sans"/>
              </a:rPr>
              <a:t> </a:t>
            </a:r>
            <a:r>
              <a:rPr lang="en-US" altLang="en-US" b="1" i="1" dirty="0" smtClean="0">
                <a:solidFill>
                  <a:srgbClr val="00B050"/>
                </a:solidFill>
                <a:latin typeface="Open Sans"/>
              </a:rPr>
              <a:t>nt </a:t>
            </a:r>
            <a:r>
              <a:rPr lang="en-US" altLang="en-US" b="1" i="1" dirty="0">
                <a:solidFill>
                  <a:srgbClr val="00B050"/>
                </a:solidFill>
                <a:latin typeface="Open Sans"/>
              </a:rPr>
              <a:t>R</a:t>
            </a:r>
            <a:r>
              <a:rPr lang="en-US" altLang="en-US" b="1" i="1" baseline="-30000" dirty="0">
                <a:solidFill>
                  <a:srgbClr val="00B050"/>
                </a:solidFill>
                <a:latin typeface="Open Sans"/>
              </a:rPr>
              <a:t>2</a:t>
            </a:r>
            <a:r>
              <a:rPr lang="en-US" altLang="en-US" b="1" i="1" dirty="0">
                <a:solidFill>
                  <a:srgbClr val="00B050"/>
                </a:solidFill>
                <a:latin typeface="Open Sans"/>
              </a:rPr>
              <a:t> </a:t>
            </a:r>
            <a:r>
              <a:rPr lang="en-US" altLang="en-US" b="1" i="1" dirty="0" smtClean="0">
                <a:solidFill>
                  <a:srgbClr val="00B050"/>
                </a:solidFill>
                <a:latin typeface="Open Sans"/>
              </a:rPr>
              <a:t>nt R</a:t>
            </a:r>
            <a:r>
              <a:rPr lang="en-US" altLang="en-US" b="1" i="1" baseline="-30000" dirty="0" smtClean="0">
                <a:solidFill>
                  <a:srgbClr val="00B050"/>
                </a:solidFill>
                <a:latin typeface="Open Sans"/>
              </a:rPr>
              <a:t>3</a:t>
            </a:r>
            <a:endParaRPr lang="vi-VN" b="1" i="1" dirty="0">
              <a:solidFill>
                <a:srgbClr val="00B050"/>
              </a:solidFill>
            </a:endParaRPr>
          </a:p>
        </p:txBody>
      </p:sp>
      <p:sp>
        <p:nvSpPr>
          <p:cNvPr id="8" name="Rectangle 7"/>
          <p:cNvSpPr/>
          <p:nvPr/>
        </p:nvSpPr>
        <p:spPr>
          <a:xfrm>
            <a:off x="1994881" y="2323260"/>
            <a:ext cx="2467342" cy="400110"/>
          </a:xfrm>
          <a:prstGeom prst="rect">
            <a:avLst/>
          </a:prstGeom>
        </p:spPr>
        <p:txBody>
          <a:bodyPr wrap="none">
            <a:spAutoFit/>
          </a:bodyPr>
          <a:lstStyle/>
          <a:p>
            <a:r>
              <a:rPr lang="en-US" altLang="en-US" sz="2000" b="1" i="1" dirty="0">
                <a:solidFill>
                  <a:srgbClr val="00B050"/>
                </a:solidFill>
                <a:latin typeface="Open Sans"/>
              </a:rPr>
              <a:t>R</a:t>
            </a:r>
            <a:r>
              <a:rPr lang="en-US" altLang="en-US" sz="2000" b="1" i="1" baseline="-30000" dirty="0">
                <a:solidFill>
                  <a:srgbClr val="00B050"/>
                </a:solidFill>
                <a:latin typeface="Open Sans"/>
              </a:rPr>
              <a:t>tđm</a:t>
            </a:r>
            <a:r>
              <a:rPr lang="en-US" altLang="en-US" sz="2000" b="1" i="1" dirty="0">
                <a:solidFill>
                  <a:srgbClr val="00B050"/>
                </a:solidFill>
                <a:latin typeface="Open Sans"/>
              </a:rPr>
              <a:t> = R</a:t>
            </a:r>
            <a:r>
              <a:rPr lang="en-US" altLang="en-US" sz="2000" b="1" i="1" baseline="-30000" dirty="0">
                <a:solidFill>
                  <a:srgbClr val="00B050"/>
                </a:solidFill>
                <a:latin typeface="Open Sans"/>
              </a:rPr>
              <a:t>1</a:t>
            </a:r>
            <a:r>
              <a:rPr lang="en-US" altLang="en-US" sz="2000" b="1" i="1" dirty="0">
                <a:solidFill>
                  <a:srgbClr val="00B050"/>
                </a:solidFill>
                <a:latin typeface="Open Sans"/>
              </a:rPr>
              <a:t> + R</a:t>
            </a:r>
            <a:r>
              <a:rPr lang="en-US" altLang="en-US" sz="2000" b="1" i="1" baseline="-30000" dirty="0">
                <a:solidFill>
                  <a:srgbClr val="00B050"/>
                </a:solidFill>
                <a:latin typeface="Open Sans"/>
              </a:rPr>
              <a:t>2</a:t>
            </a:r>
            <a:r>
              <a:rPr lang="en-US" altLang="en-US" sz="2000" b="1" i="1" dirty="0">
                <a:solidFill>
                  <a:srgbClr val="00B050"/>
                </a:solidFill>
                <a:latin typeface="Open Sans"/>
              </a:rPr>
              <a:t> + R</a:t>
            </a:r>
            <a:r>
              <a:rPr lang="en-US" altLang="en-US" sz="2000" b="1" i="1" baseline="-30000" dirty="0">
                <a:solidFill>
                  <a:srgbClr val="00B050"/>
                </a:solidFill>
                <a:latin typeface="Open Sans"/>
              </a:rPr>
              <a:t>3</a:t>
            </a:r>
            <a:r>
              <a:rPr lang="en-US" altLang="en-US" sz="2000" b="1" i="1" dirty="0">
                <a:solidFill>
                  <a:srgbClr val="00B050"/>
                </a:solidFill>
                <a:latin typeface="Open Sans"/>
              </a:rPr>
              <a:t> </a:t>
            </a:r>
            <a:endParaRPr lang="vi-VN" sz="2000" b="1" i="1" dirty="0">
              <a:solidFill>
                <a:srgbClr val="00B050"/>
              </a:solidFill>
            </a:endParaRPr>
          </a:p>
        </p:txBody>
      </p:sp>
      <p:sp>
        <p:nvSpPr>
          <p:cNvPr id="11" name="Rectangle 10"/>
          <p:cNvSpPr/>
          <p:nvPr/>
        </p:nvSpPr>
        <p:spPr>
          <a:xfrm>
            <a:off x="4291425" y="2321288"/>
            <a:ext cx="1550424" cy="400110"/>
          </a:xfrm>
          <a:prstGeom prst="rect">
            <a:avLst/>
          </a:prstGeom>
        </p:spPr>
        <p:txBody>
          <a:bodyPr wrap="none">
            <a:spAutoFit/>
          </a:bodyPr>
          <a:lstStyle/>
          <a:p>
            <a:r>
              <a:rPr lang="en-US" altLang="en-US" sz="2000" b="1" i="1" dirty="0">
                <a:solidFill>
                  <a:srgbClr val="00B050"/>
                </a:solidFill>
                <a:latin typeface="Open Sans"/>
              </a:rPr>
              <a:t>= 4 + 5 + R</a:t>
            </a:r>
            <a:r>
              <a:rPr lang="en-US" altLang="en-US" sz="2000" b="1" i="1" baseline="-30000" dirty="0">
                <a:solidFill>
                  <a:srgbClr val="00B050"/>
                </a:solidFill>
                <a:latin typeface="Open Sans"/>
              </a:rPr>
              <a:t>3</a:t>
            </a:r>
            <a:endParaRPr lang="vi-VN" sz="2000" b="1" i="1" dirty="0">
              <a:solidFill>
                <a:srgbClr val="00B050"/>
              </a:solidFill>
            </a:endParaRPr>
          </a:p>
        </p:txBody>
      </p:sp>
      <p:sp>
        <p:nvSpPr>
          <p:cNvPr id="12" name="Rectangle 11"/>
          <p:cNvSpPr/>
          <p:nvPr/>
        </p:nvSpPr>
        <p:spPr>
          <a:xfrm>
            <a:off x="5720745" y="2311408"/>
            <a:ext cx="1188146" cy="400110"/>
          </a:xfrm>
          <a:prstGeom prst="rect">
            <a:avLst/>
          </a:prstGeom>
        </p:spPr>
        <p:txBody>
          <a:bodyPr wrap="none">
            <a:spAutoFit/>
          </a:bodyPr>
          <a:lstStyle/>
          <a:p>
            <a:pPr lvl="0" algn="just" eaLnBrk="0" fontAlgn="base" hangingPunct="0">
              <a:spcBef>
                <a:spcPct val="0"/>
              </a:spcBef>
              <a:spcAft>
                <a:spcPct val="0"/>
              </a:spcAft>
            </a:pPr>
            <a:r>
              <a:rPr lang="en-US" altLang="en-US" sz="2000" b="1" i="1" dirty="0">
                <a:solidFill>
                  <a:srgbClr val="00B050"/>
                </a:solidFill>
                <a:latin typeface="Open Sans"/>
              </a:rPr>
              <a:t> = 9 + R</a:t>
            </a:r>
            <a:r>
              <a:rPr lang="en-US" altLang="en-US" sz="2000" b="1" i="1" baseline="-30000" dirty="0">
                <a:solidFill>
                  <a:srgbClr val="00B050"/>
                </a:solidFill>
                <a:latin typeface="Open Sans"/>
              </a:rPr>
              <a:t>3</a:t>
            </a:r>
            <a:endParaRPr lang="en-US" altLang="en-US" sz="2000" b="1" i="1" dirty="0">
              <a:solidFill>
                <a:srgbClr val="00B050"/>
              </a:solidFill>
            </a:endParaRPr>
          </a:p>
        </p:txBody>
      </p:sp>
      <p:sp>
        <p:nvSpPr>
          <p:cNvPr id="13" name="Rectangle 12"/>
          <p:cNvSpPr/>
          <p:nvPr/>
        </p:nvSpPr>
        <p:spPr>
          <a:xfrm>
            <a:off x="2022991" y="3296412"/>
            <a:ext cx="3507212" cy="369332"/>
          </a:xfrm>
          <a:prstGeom prst="rect">
            <a:avLst/>
          </a:prstGeom>
        </p:spPr>
        <p:txBody>
          <a:bodyPr wrap="square">
            <a:spAutoFit/>
          </a:bodyPr>
          <a:lstStyle/>
          <a:p>
            <a:pPr lvl="0"/>
            <a:r>
              <a:rPr lang="en-US" altLang="en-US" b="1" i="1" dirty="0">
                <a:solidFill>
                  <a:srgbClr val="00B050"/>
                </a:solidFill>
                <a:latin typeface="Open Sans"/>
              </a:rPr>
              <a:t>Khi K </a:t>
            </a:r>
            <a:r>
              <a:rPr lang="en-US" altLang="en-US" b="1" i="1" dirty="0" smtClean="0">
                <a:solidFill>
                  <a:srgbClr val="00B050"/>
                </a:solidFill>
                <a:latin typeface="Open Sans"/>
              </a:rPr>
              <a:t>đóng: </a:t>
            </a:r>
            <a:r>
              <a:rPr lang="en-US" altLang="en-US" b="1" i="1" dirty="0">
                <a:solidFill>
                  <a:srgbClr val="00B050"/>
                </a:solidFill>
                <a:latin typeface="Open Sans"/>
              </a:rPr>
              <a:t>R</a:t>
            </a:r>
            <a:r>
              <a:rPr lang="en-US" altLang="en-US" b="1" i="1" baseline="-30000" dirty="0">
                <a:solidFill>
                  <a:srgbClr val="00B050"/>
                </a:solidFill>
                <a:latin typeface="Open Sans"/>
              </a:rPr>
              <a:t>1</a:t>
            </a:r>
            <a:r>
              <a:rPr lang="en-US" altLang="en-US" b="1" i="1" dirty="0">
                <a:solidFill>
                  <a:srgbClr val="00B050"/>
                </a:solidFill>
                <a:latin typeface="Open Sans"/>
              </a:rPr>
              <a:t> nt R</a:t>
            </a:r>
            <a:r>
              <a:rPr lang="en-US" altLang="en-US" b="1" i="1" baseline="-30000" dirty="0">
                <a:solidFill>
                  <a:srgbClr val="00B050"/>
                </a:solidFill>
                <a:latin typeface="Open Sans"/>
              </a:rPr>
              <a:t>2</a:t>
            </a:r>
            <a:r>
              <a:rPr lang="en-US" altLang="en-US" b="1" i="1" dirty="0" smtClean="0">
                <a:solidFill>
                  <a:srgbClr val="00B050"/>
                </a:solidFill>
                <a:latin typeface="Open Sans"/>
              </a:rPr>
              <a:t> </a:t>
            </a:r>
            <a:endParaRPr lang="vi-VN" b="1" i="1" dirty="0">
              <a:solidFill>
                <a:srgbClr val="00B050"/>
              </a:solidFill>
            </a:endParaRPr>
          </a:p>
        </p:txBody>
      </p:sp>
      <p:sp>
        <p:nvSpPr>
          <p:cNvPr id="14" name="Rectangle 13"/>
          <p:cNvSpPr/>
          <p:nvPr/>
        </p:nvSpPr>
        <p:spPr>
          <a:xfrm>
            <a:off x="2015345" y="3652538"/>
            <a:ext cx="1778051" cy="400110"/>
          </a:xfrm>
          <a:prstGeom prst="rect">
            <a:avLst/>
          </a:prstGeom>
        </p:spPr>
        <p:txBody>
          <a:bodyPr wrap="none">
            <a:spAutoFit/>
          </a:bodyPr>
          <a:lstStyle/>
          <a:p>
            <a:r>
              <a:rPr lang="en-US" altLang="en-US" sz="2000" b="1" i="1" dirty="0">
                <a:solidFill>
                  <a:srgbClr val="00B050"/>
                </a:solidFill>
                <a:latin typeface="Open Sans"/>
              </a:rPr>
              <a:t>R</a:t>
            </a:r>
            <a:r>
              <a:rPr lang="en-US" altLang="en-US" sz="2000" b="1" i="1" baseline="-30000" dirty="0">
                <a:solidFill>
                  <a:srgbClr val="00B050"/>
                </a:solidFill>
                <a:latin typeface="Open Sans"/>
              </a:rPr>
              <a:t>tđđ</a:t>
            </a:r>
            <a:r>
              <a:rPr lang="en-US" altLang="en-US" sz="2000" b="1" i="1" dirty="0">
                <a:solidFill>
                  <a:srgbClr val="00B050"/>
                </a:solidFill>
                <a:latin typeface="Open Sans"/>
              </a:rPr>
              <a:t> = R</a:t>
            </a:r>
            <a:r>
              <a:rPr lang="en-US" altLang="en-US" sz="2000" b="1" i="1" baseline="-30000" dirty="0">
                <a:solidFill>
                  <a:srgbClr val="00B050"/>
                </a:solidFill>
                <a:latin typeface="Open Sans"/>
              </a:rPr>
              <a:t>1</a:t>
            </a:r>
            <a:r>
              <a:rPr lang="en-US" altLang="en-US" sz="2000" b="1" i="1" dirty="0">
                <a:solidFill>
                  <a:srgbClr val="00B050"/>
                </a:solidFill>
                <a:latin typeface="Open Sans"/>
              </a:rPr>
              <a:t> + R</a:t>
            </a:r>
            <a:r>
              <a:rPr lang="en-US" altLang="en-US" sz="2000" b="1" i="1" baseline="-30000" dirty="0">
                <a:solidFill>
                  <a:srgbClr val="00B050"/>
                </a:solidFill>
                <a:latin typeface="Open Sans"/>
              </a:rPr>
              <a:t>2</a:t>
            </a:r>
            <a:endParaRPr lang="vi-VN" sz="2000" b="1" i="1" dirty="0">
              <a:solidFill>
                <a:srgbClr val="00B050"/>
              </a:solidFill>
            </a:endParaRPr>
          </a:p>
        </p:txBody>
      </p:sp>
      <p:sp>
        <p:nvSpPr>
          <p:cNvPr id="15" name="Rectangle 14"/>
          <p:cNvSpPr/>
          <p:nvPr/>
        </p:nvSpPr>
        <p:spPr>
          <a:xfrm>
            <a:off x="3666049" y="3652538"/>
            <a:ext cx="1050288" cy="400110"/>
          </a:xfrm>
          <a:prstGeom prst="rect">
            <a:avLst/>
          </a:prstGeom>
        </p:spPr>
        <p:txBody>
          <a:bodyPr wrap="none">
            <a:spAutoFit/>
          </a:bodyPr>
          <a:lstStyle/>
          <a:p>
            <a:r>
              <a:rPr lang="en-US" altLang="en-US" sz="2000" b="1" i="1" dirty="0">
                <a:solidFill>
                  <a:srgbClr val="00B050"/>
                </a:solidFill>
                <a:latin typeface="Open Sans"/>
              </a:rPr>
              <a:t>= 4 + 5 </a:t>
            </a:r>
            <a:endParaRPr lang="vi-VN" sz="2000" b="1" i="1" dirty="0">
              <a:solidFill>
                <a:srgbClr val="00B050"/>
              </a:solidFill>
            </a:endParaRPr>
          </a:p>
        </p:txBody>
      </p:sp>
      <p:sp>
        <p:nvSpPr>
          <p:cNvPr id="16" name="Rectangle 15"/>
          <p:cNvSpPr/>
          <p:nvPr/>
        </p:nvSpPr>
        <p:spPr>
          <a:xfrm>
            <a:off x="4576975" y="3664437"/>
            <a:ext cx="987771" cy="400110"/>
          </a:xfrm>
          <a:prstGeom prst="rect">
            <a:avLst/>
          </a:prstGeom>
        </p:spPr>
        <p:txBody>
          <a:bodyPr wrap="none">
            <a:spAutoFit/>
          </a:bodyPr>
          <a:lstStyle/>
          <a:p>
            <a:pPr lvl="0"/>
            <a:r>
              <a:rPr lang="en-US" altLang="en-US" sz="2000" b="1" i="1" dirty="0">
                <a:solidFill>
                  <a:srgbClr val="00B050"/>
                </a:solidFill>
                <a:latin typeface="Open Sans"/>
              </a:rPr>
              <a:t>= 9 </a:t>
            </a:r>
            <a:r>
              <a:rPr lang="en-US" altLang="en-US" sz="2000" b="1" i="1" dirty="0" smtClean="0">
                <a:solidFill>
                  <a:srgbClr val="00B050"/>
                </a:solidFill>
                <a:latin typeface="Open Sans"/>
              </a:rPr>
              <a:t>(Ω)</a:t>
            </a:r>
            <a:endParaRPr lang="en-US" altLang="en-US" sz="2000" b="1" i="1" dirty="0">
              <a:solidFill>
                <a:srgbClr val="00B050"/>
              </a:solidFill>
            </a:endParaRPr>
          </a:p>
        </p:txBody>
      </p:sp>
      <mc:AlternateContent xmlns:mc="http://schemas.openxmlformats.org/markup-compatibility/2006" xmlns:a14="http://schemas.microsoft.com/office/drawing/2010/main">
        <mc:Choice Requires="a14">
          <p:sp>
            <p:nvSpPr>
              <p:cNvPr id="26" name="Rectangle 25"/>
              <p:cNvSpPr/>
              <p:nvPr/>
            </p:nvSpPr>
            <p:spPr>
              <a:xfrm>
                <a:off x="2012892" y="2772911"/>
                <a:ext cx="1126975" cy="573427"/>
              </a:xfrm>
              <a:prstGeom prst="rect">
                <a:avLst/>
              </a:prstGeom>
            </p:spPr>
            <p:txBody>
              <a:bodyPr wrap="none">
                <a:spAutoFit/>
              </a:bodyPr>
              <a:lstStyle/>
              <a:p>
                <a:r>
                  <a:rPr lang="en-US" altLang="en-US" sz="2000" b="1" i="1" dirty="0" smtClean="0">
                    <a:solidFill>
                      <a:srgbClr val="00B050"/>
                    </a:solidFill>
                    <a:latin typeface="Open Sans"/>
                  </a:rPr>
                  <a:t>I</a:t>
                </a:r>
                <a:r>
                  <a:rPr lang="en-US" altLang="en-US" sz="2000" b="1" i="1" baseline="-30000" dirty="0" smtClean="0">
                    <a:solidFill>
                      <a:srgbClr val="00B050"/>
                    </a:solidFill>
                    <a:latin typeface="Open Sans"/>
                  </a:rPr>
                  <a:t>m</a:t>
                </a:r>
                <a:r>
                  <a:rPr lang="en-US" altLang="en-US" sz="2000" b="1" i="1" dirty="0">
                    <a:solidFill>
                      <a:srgbClr val="00B050"/>
                    </a:solidFill>
                    <a:latin typeface="Open Sans"/>
                  </a:rPr>
                  <a:t> </a:t>
                </a:r>
                <a:r>
                  <a:rPr lang="en-US" altLang="en-US" sz="2000" b="1" i="1" dirty="0" smtClean="0">
                    <a:solidFill>
                      <a:srgbClr val="00B050"/>
                    </a:solidFill>
                    <a:latin typeface="Open Sans"/>
                  </a:rPr>
                  <a:t>= </a:t>
                </a:r>
                <a14:m>
                  <m:oMath xmlns:m="http://schemas.openxmlformats.org/officeDocument/2006/math">
                    <m:f>
                      <m:fPr>
                        <m:ctrlPr>
                          <a:rPr lang="en-US" altLang="en-US" sz="2000" b="1" i="1" smtClean="0">
                            <a:solidFill>
                              <a:srgbClr val="00B050"/>
                            </a:solidFill>
                            <a:latin typeface="Cambria Math" panose="02040503050406030204" pitchFamily="18" charset="0"/>
                          </a:rPr>
                        </m:ctrlPr>
                      </m:fPr>
                      <m:num>
                        <m:r>
                          <a:rPr lang="en-US" altLang="en-US" sz="2000" b="1" i="1" smtClean="0">
                            <a:solidFill>
                              <a:srgbClr val="00B050"/>
                            </a:solidFill>
                            <a:latin typeface="Cambria Math" panose="02040503050406030204" pitchFamily="18" charset="0"/>
                          </a:rPr>
                          <m:t>𝑼</m:t>
                        </m:r>
                      </m:num>
                      <m:den>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𝑹</m:t>
                            </m:r>
                          </m:e>
                          <m:sub>
                            <m:r>
                              <a:rPr lang="en-US" altLang="en-US" sz="2000" b="1" i="1" smtClean="0">
                                <a:solidFill>
                                  <a:srgbClr val="00B050"/>
                                </a:solidFill>
                                <a:latin typeface="Cambria Math" panose="02040503050406030204" pitchFamily="18" charset="0"/>
                              </a:rPr>
                              <m:t>𝒕</m:t>
                            </m:r>
                            <m:r>
                              <a:rPr lang="en-US" altLang="en-US" sz="2000" b="1" i="1" smtClean="0">
                                <a:solidFill>
                                  <a:srgbClr val="00B050"/>
                                </a:solidFill>
                                <a:latin typeface="Cambria Math" panose="02040503050406030204" pitchFamily="18" charset="0"/>
                              </a:rPr>
                              <m:t>đ</m:t>
                            </m:r>
                            <m:r>
                              <a:rPr lang="en-US" altLang="en-US" sz="2000" b="1" i="1" smtClean="0">
                                <a:solidFill>
                                  <a:srgbClr val="00B050"/>
                                </a:solidFill>
                                <a:latin typeface="Cambria Math" panose="02040503050406030204" pitchFamily="18" charset="0"/>
                              </a:rPr>
                              <m:t>𝒎</m:t>
                            </m:r>
                          </m:sub>
                        </m:sSub>
                      </m:den>
                    </m:f>
                  </m:oMath>
                </a14:m>
                <a:endParaRPr lang="vi-VN" sz="2000" b="1" i="1" dirty="0">
                  <a:solidFill>
                    <a:srgbClr val="00B05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2012892" y="2772911"/>
                <a:ext cx="1126975" cy="573427"/>
              </a:xfrm>
              <a:prstGeom prst="rect">
                <a:avLst/>
              </a:prstGeom>
              <a:blipFill>
                <a:blip r:embed="rId3"/>
                <a:stretch>
                  <a:fillRect l="-5405" b="-106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3101942" y="2777775"/>
                <a:ext cx="1079142" cy="498983"/>
              </a:xfrm>
              <a:prstGeom prst="rect">
                <a:avLst/>
              </a:prstGeom>
            </p:spPr>
            <p:txBody>
              <a:bodyPr wrap="none">
                <a:spAutoFit/>
              </a:bodyPr>
              <a:lstStyle/>
              <a:p>
                <a:r>
                  <a:rPr lang="en-US" altLang="en-US" b="1" i="1" dirty="0">
                    <a:solidFill>
                      <a:srgbClr val="00B050"/>
                    </a:solidFill>
                    <a:latin typeface="Open Sans"/>
                  </a:rPr>
                  <a:t>= </a:t>
                </a:r>
                <a14:m>
                  <m:oMath xmlns:m="http://schemas.openxmlformats.org/officeDocument/2006/math">
                    <m:f>
                      <m:fPr>
                        <m:ctrlPr>
                          <a:rPr lang="en-US" altLang="en-US" b="1" i="1">
                            <a:solidFill>
                              <a:srgbClr val="00B050"/>
                            </a:solidFill>
                            <a:latin typeface="Cambria Math" panose="02040503050406030204" pitchFamily="18" charset="0"/>
                          </a:rPr>
                        </m:ctrlPr>
                      </m:fPr>
                      <m:num>
                        <m:r>
                          <a:rPr lang="en-US" altLang="en-US" b="1" i="1">
                            <a:solidFill>
                              <a:srgbClr val="00B050"/>
                            </a:solidFill>
                            <a:latin typeface="Cambria Math" panose="02040503050406030204" pitchFamily="18" charset="0"/>
                          </a:rPr>
                          <m:t>𝑼</m:t>
                        </m:r>
                      </m:num>
                      <m:den>
                        <m:r>
                          <m:rPr>
                            <m:nor/>
                          </m:rPr>
                          <a:rPr lang="en-US" altLang="en-US" b="1" i="1" dirty="0">
                            <a:solidFill>
                              <a:srgbClr val="00B050"/>
                            </a:solidFill>
                            <a:latin typeface="Open Sans"/>
                          </a:rPr>
                          <m:t>9 + </m:t>
                        </m:r>
                        <m:r>
                          <m:rPr>
                            <m:nor/>
                          </m:rPr>
                          <a:rPr lang="en-US" altLang="en-US" b="1" i="1" dirty="0">
                            <a:solidFill>
                              <a:srgbClr val="00B050"/>
                            </a:solidFill>
                            <a:latin typeface="Open Sans"/>
                          </a:rPr>
                          <m:t>R</m:t>
                        </m:r>
                        <m:r>
                          <m:rPr>
                            <m:nor/>
                          </m:rPr>
                          <a:rPr lang="en-US" altLang="en-US" b="1" i="1" baseline="-30000" dirty="0">
                            <a:solidFill>
                              <a:srgbClr val="00B050"/>
                            </a:solidFill>
                            <a:latin typeface="Open Sans"/>
                          </a:rPr>
                          <m:t>3</m:t>
                        </m:r>
                        <m:r>
                          <m:rPr>
                            <m:nor/>
                          </m:rPr>
                          <a:rPr lang="en-US" altLang="en-US" b="1" i="1" dirty="0">
                            <a:solidFill>
                              <a:srgbClr val="00B050"/>
                            </a:solidFill>
                          </a:rPr>
                          <m:t> </m:t>
                        </m:r>
                      </m:den>
                    </m:f>
                  </m:oMath>
                </a14:m>
                <a:endParaRPr lang="vi-VN" dirty="0"/>
              </a:p>
            </p:txBody>
          </p:sp>
        </mc:Choice>
        <mc:Fallback xmlns="">
          <p:sp>
            <p:nvSpPr>
              <p:cNvPr id="17" name="Rectangle 16"/>
              <p:cNvSpPr>
                <a:spLocks noRot="1" noChangeAspect="1" noMove="1" noResize="1" noEditPoints="1" noAdjustHandles="1" noChangeArrowheads="1" noChangeShapeType="1" noTextEdit="1"/>
              </p:cNvSpPr>
              <p:nvPr/>
            </p:nvSpPr>
            <p:spPr>
              <a:xfrm>
                <a:off x="3101942" y="2777775"/>
                <a:ext cx="1079142" cy="498983"/>
              </a:xfrm>
              <a:prstGeom prst="rect">
                <a:avLst/>
              </a:prstGeom>
              <a:blipFill>
                <a:blip r:embed="rId4"/>
                <a:stretch>
                  <a:fillRect l="-5085" b="-13415"/>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2015345" y="4059555"/>
                <a:ext cx="1021177" cy="573427"/>
              </a:xfrm>
              <a:prstGeom prst="rect">
                <a:avLst/>
              </a:prstGeom>
            </p:spPr>
            <p:txBody>
              <a:bodyPr wrap="none">
                <a:spAutoFit/>
              </a:bodyPr>
              <a:lstStyle/>
              <a:p>
                <a:r>
                  <a:rPr lang="en-US" altLang="en-US" sz="2000" b="1" i="1" dirty="0" smtClean="0">
                    <a:solidFill>
                      <a:srgbClr val="00B050"/>
                    </a:solidFill>
                    <a:latin typeface="Open Sans"/>
                  </a:rPr>
                  <a:t>I</a:t>
                </a:r>
                <a:r>
                  <a:rPr lang="en-US" altLang="en-US" sz="2000" b="1" i="1" baseline="-30000" dirty="0">
                    <a:solidFill>
                      <a:srgbClr val="00B050"/>
                    </a:solidFill>
                    <a:latin typeface="Open Sans"/>
                  </a:rPr>
                  <a:t>đ</a:t>
                </a:r>
                <a:r>
                  <a:rPr lang="en-US" altLang="en-US" sz="2000" b="1" i="1" dirty="0">
                    <a:solidFill>
                      <a:srgbClr val="00B050"/>
                    </a:solidFill>
                    <a:latin typeface="Open Sans"/>
                  </a:rPr>
                  <a:t> </a:t>
                </a:r>
                <a:r>
                  <a:rPr lang="en-US" altLang="en-US" sz="2000" b="1" i="1" dirty="0" smtClean="0">
                    <a:solidFill>
                      <a:srgbClr val="00B050"/>
                    </a:solidFill>
                    <a:latin typeface="Open Sans"/>
                  </a:rPr>
                  <a:t>= </a:t>
                </a:r>
                <a14:m>
                  <m:oMath xmlns:m="http://schemas.openxmlformats.org/officeDocument/2006/math">
                    <m:f>
                      <m:fPr>
                        <m:ctrlPr>
                          <a:rPr lang="en-US" altLang="en-US" sz="2000" b="1" i="1" smtClean="0">
                            <a:solidFill>
                              <a:srgbClr val="00B050"/>
                            </a:solidFill>
                            <a:latin typeface="Cambria Math" panose="02040503050406030204" pitchFamily="18" charset="0"/>
                          </a:rPr>
                        </m:ctrlPr>
                      </m:fPr>
                      <m:num>
                        <m:r>
                          <a:rPr lang="en-US" altLang="en-US" sz="2000" b="1" i="1" smtClean="0">
                            <a:solidFill>
                              <a:srgbClr val="00B050"/>
                            </a:solidFill>
                            <a:latin typeface="Cambria Math" panose="02040503050406030204" pitchFamily="18" charset="0"/>
                          </a:rPr>
                          <m:t>𝑼</m:t>
                        </m:r>
                      </m:num>
                      <m:den>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𝑹</m:t>
                            </m:r>
                          </m:e>
                          <m:sub>
                            <m:r>
                              <a:rPr lang="en-US" altLang="en-US" sz="2000" b="1" i="1" smtClean="0">
                                <a:solidFill>
                                  <a:srgbClr val="00B050"/>
                                </a:solidFill>
                                <a:latin typeface="Cambria Math" panose="02040503050406030204" pitchFamily="18" charset="0"/>
                              </a:rPr>
                              <m:t>𝒕</m:t>
                            </m:r>
                            <m:r>
                              <a:rPr lang="en-US" altLang="en-US" sz="2000" b="1" i="1" smtClean="0">
                                <a:solidFill>
                                  <a:srgbClr val="00B050"/>
                                </a:solidFill>
                                <a:latin typeface="Cambria Math" panose="02040503050406030204" pitchFamily="18" charset="0"/>
                              </a:rPr>
                              <m:t>đđ</m:t>
                            </m:r>
                          </m:sub>
                        </m:sSub>
                      </m:den>
                    </m:f>
                  </m:oMath>
                </a14:m>
                <a:endParaRPr lang="vi-VN" sz="2000" b="1" i="1" dirty="0">
                  <a:solidFill>
                    <a:srgbClr val="00B050"/>
                  </a:solidFill>
                </a:endParaRPr>
              </a:p>
            </p:txBody>
          </p:sp>
        </mc:Choice>
        <mc:Fallback xmlns="">
          <p:sp>
            <p:nvSpPr>
              <p:cNvPr id="28" name="Rectangle 27"/>
              <p:cNvSpPr>
                <a:spLocks noRot="1" noChangeAspect="1" noMove="1" noResize="1" noEditPoints="1" noAdjustHandles="1" noChangeArrowheads="1" noChangeShapeType="1" noTextEdit="1"/>
              </p:cNvSpPr>
              <p:nvPr/>
            </p:nvSpPr>
            <p:spPr>
              <a:xfrm>
                <a:off x="2015345" y="4059555"/>
                <a:ext cx="1021177" cy="573427"/>
              </a:xfrm>
              <a:prstGeom prst="rect">
                <a:avLst/>
              </a:prstGeom>
              <a:blipFill>
                <a:blip r:embed="rId5"/>
                <a:stretch>
                  <a:fillRect l="-6587" b="-106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3104395" y="4064419"/>
                <a:ext cx="628698" cy="498983"/>
              </a:xfrm>
              <a:prstGeom prst="rect">
                <a:avLst/>
              </a:prstGeom>
            </p:spPr>
            <p:txBody>
              <a:bodyPr wrap="none">
                <a:spAutoFit/>
              </a:bodyPr>
              <a:lstStyle/>
              <a:p>
                <a:r>
                  <a:rPr lang="en-US" altLang="en-US" b="1" i="1" dirty="0">
                    <a:solidFill>
                      <a:srgbClr val="00B050"/>
                    </a:solidFill>
                    <a:latin typeface="Open Sans"/>
                  </a:rPr>
                  <a:t>= </a:t>
                </a:r>
                <a14:m>
                  <m:oMath xmlns:m="http://schemas.openxmlformats.org/officeDocument/2006/math">
                    <m:f>
                      <m:fPr>
                        <m:ctrlPr>
                          <a:rPr lang="en-US" altLang="en-US" b="1" i="1">
                            <a:solidFill>
                              <a:srgbClr val="00B050"/>
                            </a:solidFill>
                            <a:latin typeface="Cambria Math" panose="02040503050406030204" pitchFamily="18" charset="0"/>
                          </a:rPr>
                        </m:ctrlPr>
                      </m:fPr>
                      <m:num>
                        <m:r>
                          <a:rPr lang="en-US" altLang="en-US" b="1" i="1">
                            <a:solidFill>
                              <a:srgbClr val="00B050"/>
                            </a:solidFill>
                            <a:latin typeface="Cambria Math" panose="02040503050406030204" pitchFamily="18" charset="0"/>
                          </a:rPr>
                          <m:t>𝑼</m:t>
                        </m:r>
                      </m:num>
                      <m:den>
                        <m:r>
                          <m:rPr>
                            <m:nor/>
                          </m:rPr>
                          <a:rPr lang="en-US" altLang="en-US" b="1" i="1" dirty="0">
                            <a:solidFill>
                              <a:srgbClr val="00B050"/>
                            </a:solidFill>
                            <a:latin typeface="Open Sans"/>
                          </a:rPr>
                          <m:t>9 </m:t>
                        </m:r>
                        <m:r>
                          <m:rPr>
                            <m:nor/>
                          </m:rPr>
                          <a:rPr lang="en-US" altLang="en-US" b="1" i="1" dirty="0">
                            <a:solidFill>
                              <a:srgbClr val="00B050"/>
                            </a:solidFill>
                          </a:rPr>
                          <m:t> </m:t>
                        </m:r>
                      </m:den>
                    </m:f>
                  </m:oMath>
                </a14:m>
                <a:endParaRPr lang="vi-VN" dirty="0"/>
              </a:p>
            </p:txBody>
          </p:sp>
        </mc:Choice>
        <mc:Fallback xmlns="">
          <p:sp>
            <p:nvSpPr>
              <p:cNvPr id="29" name="Rectangle 28"/>
              <p:cNvSpPr>
                <a:spLocks noRot="1" noChangeAspect="1" noMove="1" noResize="1" noEditPoints="1" noAdjustHandles="1" noChangeArrowheads="1" noChangeShapeType="1" noTextEdit="1"/>
              </p:cNvSpPr>
              <p:nvPr/>
            </p:nvSpPr>
            <p:spPr>
              <a:xfrm>
                <a:off x="3104395" y="4064419"/>
                <a:ext cx="628698" cy="498983"/>
              </a:xfrm>
              <a:prstGeom prst="rect">
                <a:avLst/>
              </a:prstGeom>
              <a:blipFill>
                <a:blip r:embed="rId6"/>
                <a:stretch>
                  <a:fillRect l="-7767" b="-6098"/>
                </a:stretch>
              </a:blipFill>
            </p:spPr>
            <p:txBody>
              <a:bodyPr/>
              <a:lstStyle/>
              <a:p>
                <a:r>
                  <a:rPr lang="vi-VN">
                    <a:noFill/>
                  </a:rPr>
                  <a:t> </a:t>
                </a:r>
              </a:p>
            </p:txBody>
          </p:sp>
        </mc:Fallback>
      </mc:AlternateContent>
      <p:sp>
        <p:nvSpPr>
          <p:cNvPr id="30" name="Rectangle 29"/>
          <p:cNvSpPr/>
          <p:nvPr/>
        </p:nvSpPr>
        <p:spPr>
          <a:xfrm>
            <a:off x="4207471" y="2793377"/>
            <a:ext cx="466794" cy="369332"/>
          </a:xfrm>
          <a:prstGeom prst="rect">
            <a:avLst/>
          </a:prstGeom>
        </p:spPr>
        <p:txBody>
          <a:bodyPr wrap="none">
            <a:spAutoFit/>
          </a:bodyPr>
          <a:lstStyle/>
          <a:p>
            <a:r>
              <a:rPr lang="en-US" altLang="en-US" b="1" i="1" dirty="0" smtClean="0">
                <a:solidFill>
                  <a:srgbClr val="00B050"/>
                </a:solidFill>
                <a:latin typeface="Open Sans"/>
              </a:rPr>
              <a:t>(1)</a:t>
            </a:r>
            <a:endParaRPr lang="vi-VN" dirty="0"/>
          </a:p>
        </p:txBody>
      </p:sp>
      <p:sp>
        <p:nvSpPr>
          <p:cNvPr id="31" name="Rectangle 30"/>
          <p:cNvSpPr/>
          <p:nvPr/>
        </p:nvSpPr>
        <p:spPr>
          <a:xfrm>
            <a:off x="3861242" y="4108087"/>
            <a:ext cx="466794" cy="369332"/>
          </a:xfrm>
          <a:prstGeom prst="rect">
            <a:avLst/>
          </a:prstGeom>
        </p:spPr>
        <p:txBody>
          <a:bodyPr wrap="none">
            <a:spAutoFit/>
          </a:bodyPr>
          <a:lstStyle/>
          <a:p>
            <a:r>
              <a:rPr lang="en-US" altLang="en-US" b="1" i="1" dirty="0" smtClean="0">
                <a:solidFill>
                  <a:srgbClr val="00B050"/>
                </a:solidFill>
                <a:latin typeface="Open Sans"/>
              </a:rPr>
              <a:t>(2)</a:t>
            </a:r>
            <a:endParaRPr lang="vi-VN" dirty="0"/>
          </a:p>
        </p:txBody>
      </p:sp>
      <p:sp>
        <p:nvSpPr>
          <p:cNvPr id="18" name="Rectangle 17"/>
          <p:cNvSpPr/>
          <p:nvPr/>
        </p:nvSpPr>
        <p:spPr>
          <a:xfrm>
            <a:off x="1838886" y="4616853"/>
            <a:ext cx="2776722" cy="400110"/>
          </a:xfrm>
          <a:prstGeom prst="rect">
            <a:avLst/>
          </a:prstGeom>
        </p:spPr>
        <p:txBody>
          <a:bodyPr wrap="none">
            <a:spAutoFit/>
          </a:bodyPr>
          <a:lstStyle/>
          <a:p>
            <a:r>
              <a:rPr lang="en-US" altLang="en-US" sz="2000" b="1" i="1" dirty="0">
                <a:solidFill>
                  <a:srgbClr val="00B050"/>
                </a:solidFill>
                <a:latin typeface="Open Sans"/>
              </a:rPr>
              <a:t>Từ (1) và (2) </a:t>
            </a:r>
            <a:r>
              <a:rPr lang="en-US" altLang="en-US" sz="2000" b="1" i="1" dirty="0" smtClean="0">
                <a:solidFill>
                  <a:srgbClr val="00B050"/>
                </a:solidFill>
                <a:latin typeface="Open Sans"/>
              </a:rPr>
              <a:t>=&gt; I</a:t>
            </a:r>
            <a:r>
              <a:rPr lang="en-US" altLang="en-US" sz="2000" b="1" i="1" baseline="-30000" dirty="0" smtClean="0">
                <a:solidFill>
                  <a:srgbClr val="00B050"/>
                </a:solidFill>
                <a:latin typeface="Open Sans"/>
              </a:rPr>
              <a:t>đ</a:t>
            </a:r>
            <a:r>
              <a:rPr lang="en-US" altLang="en-US" sz="2000" b="1" i="1" dirty="0">
                <a:solidFill>
                  <a:srgbClr val="00B050"/>
                </a:solidFill>
                <a:latin typeface="Open Sans"/>
              </a:rPr>
              <a:t> &gt; I</a:t>
            </a:r>
            <a:r>
              <a:rPr lang="en-US" altLang="en-US" sz="2000" b="1" i="1" baseline="-30000" dirty="0">
                <a:solidFill>
                  <a:srgbClr val="00B050"/>
                </a:solidFill>
                <a:latin typeface="Open Sans"/>
              </a:rPr>
              <a:t>m</a:t>
            </a:r>
            <a:endParaRPr lang="vi-VN" sz="2000" b="1" i="1" dirty="0">
              <a:solidFill>
                <a:srgbClr val="00B050"/>
              </a:solidFill>
            </a:endParaRPr>
          </a:p>
        </p:txBody>
      </p:sp>
      <p:sp>
        <p:nvSpPr>
          <p:cNvPr id="19" name="Rectangle 18"/>
          <p:cNvSpPr/>
          <p:nvPr/>
        </p:nvSpPr>
        <p:spPr>
          <a:xfrm>
            <a:off x="1838886" y="5799506"/>
            <a:ext cx="1454244" cy="400110"/>
          </a:xfrm>
          <a:prstGeom prst="rect">
            <a:avLst/>
          </a:prstGeom>
        </p:spPr>
        <p:txBody>
          <a:bodyPr wrap="none">
            <a:spAutoFit/>
          </a:bodyPr>
          <a:lstStyle/>
          <a:p>
            <a:pPr lvl="0" algn="just" eaLnBrk="0" fontAlgn="base" hangingPunct="0">
              <a:spcBef>
                <a:spcPct val="0"/>
              </a:spcBef>
              <a:spcAft>
                <a:spcPct val="0"/>
              </a:spcAft>
            </a:pPr>
            <a:r>
              <a:rPr lang="en-US" altLang="en-US" sz="2000" b="1" i="1" dirty="0" smtClean="0">
                <a:solidFill>
                  <a:srgbClr val="00B050"/>
                </a:solidFill>
                <a:latin typeface="Open Sans"/>
              </a:rPr>
              <a:t>=&gt; I</a:t>
            </a:r>
            <a:r>
              <a:rPr lang="en-US" altLang="en-US" sz="2000" b="1" i="1" baseline="-30000" dirty="0" smtClean="0">
                <a:solidFill>
                  <a:srgbClr val="00B050"/>
                </a:solidFill>
                <a:latin typeface="Open Sans"/>
              </a:rPr>
              <a:t>đ</a:t>
            </a:r>
            <a:r>
              <a:rPr lang="en-US" altLang="en-US" sz="2000" b="1" i="1" dirty="0">
                <a:solidFill>
                  <a:srgbClr val="00B050"/>
                </a:solidFill>
                <a:latin typeface="Open Sans"/>
              </a:rPr>
              <a:t> = 3I</a:t>
            </a:r>
            <a:r>
              <a:rPr lang="en-US" altLang="en-US" sz="2000" b="1" i="1" baseline="-30000" dirty="0">
                <a:solidFill>
                  <a:srgbClr val="00B050"/>
                </a:solidFill>
                <a:latin typeface="Open Sans"/>
              </a:rPr>
              <a:t>m</a:t>
            </a:r>
            <a:r>
              <a:rPr lang="en-US" altLang="en-US" sz="2000" b="1" i="1" dirty="0">
                <a:solidFill>
                  <a:srgbClr val="00B050"/>
                </a:solidFill>
                <a:latin typeface="Open Sans"/>
              </a:rPr>
              <a:t> </a:t>
            </a:r>
            <a:endParaRPr lang="en-US" altLang="en-US" sz="2000" b="1" i="1" dirty="0">
              <a:solidFill>
                <a:srgbClr val="00B050"/>
              </a:solidFill>
            </a:endParaRPr>
          </a:p>
        </p:txBody>
      </p:sp>
      <p:cxnSp>
        <p:nvCxnSpPr>
          <p:cNvPr id="36" name="Straight Connector 35"/>
          <p:cNvCxnSpPr/>
          <p:nvPr/>
        </p:nvCxnSpPr>
        <p:spPr>
          <a:xfrm flipH="1">
            <a:off x="7023239" y="1528014"/>
            <a:ext cx="37894" cy="5160145"/>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37" name="Rectangle 36"/>
              <p:cNvSpPr/>
              <p:nvPr/>
            </p:nvSpPr>
            <p:spPr>
              <a:xfrm>
                <a:off x="3229471" y="5708054"/>
                <a:ext cx="769763" cy="544188"/>
              </a:xfrm>
              <a:prstGeom prst="rect">
                <a:avLst/>
              </a:prstGeom>
            </p:spPr>
            <p:txBody>
              <a:bodyPr wrap="none">
                <a:spAutoFit/>
              </a:bodyPr>
              <a:lstStyle/>
              <a:p>
                <a:r>
                  <a:rPr lang="en-US" altLang="en-US" sz="2000" b="1" dirty="0" smtClean="0">
                    <a:solidFill>
                      <a:srgbClr val="00B050"/>
                    </a:solidFill>
                  </a:rPr>
                  <a:t>=&gt; </a:t>
                </a:r>
                <a14:m>
                  <m:oMath xmlns:m="http://schemas.openxmlformats.org/officeDocument/2006/math">
                    <m:f>
                      <m:fPr>
                        <m:ctrlPr>
                          <a:rPr lang="en-US" altLang="en-US" sz="2000" b="1" i="1">
                            <a:solidFill>
                              <a:srgbClr val="00B050"/>
                            </a:solidFill>
                            <a:latin typeface="Cambria Math" panose="02040503050406030204" pitchFamily="18" charset="0"/>
                          </a:rPr>
                        </m:ctrlPr>
                      </m:fPr>
                      <m:num>
                        <m:r>
                          <a:rPr lang="en-US" altLang="en-US" sz="2000" b="1" i="1">
                            <a:solidFill>
                              <a:srgbClr val="00B050"/>
                            </a:solidFill>
                            <a:latin typeface="Cambria Math" panose="02040503050406030204" pitchFamily="18" charset="0"/>
                          </a:rPr>
                          <m:t>𝑼</m:t>
                        </m:r>
                      </m:num>
                      <m:den>
                        <m:r>
                          <m:rPr>
                            <m:nor/>
                          </m:rPr>
                          <a:rPr lang="en-US" altLang="en-US" sz="2000" b="1" i="1" dirty="0" smtClean="0">
                            <a:solidFill>
                              <a:srgbClr val="00B050"/>
                            </a:solidFill>
                            <a:latin typeface="Open Sans"/>
                          </a:rPr>
                          <m:t>9</m:t>
                        </m:r>
                        <m:r>
                          <m:rPr>
                            <m:nor/>
                          </m:rPr>
                          <a:rPr lang="en-US" altLang="en-US" sz="2000" b="1" i="1" dirty="0">
                            <a:solidFill>
                              <a:srgbClr val="00B050"/>
                            </a:solidFill>
                            <a:latin typeface="Open Sans"/>
                          </a:rPr>
                          <m:t> </m:t>
                        </m:r>
                        <m:r>
                          <m:rPr>
                            <m:nor/>
                          </m:rPr>
                          <a:rPr lang="en-US" altLang="en-US" sz="2000" b="1" i="1" dirty="0">
                            <a:solidFill>
                              <a:srgbClr val="00B050"/>
                            </a:solidFill>
                          </a:rPr>
                          <m:t> </m:t>
                        </m:r>
                      </m:den>
                    </m:f>
                  </m:oMath>
                </a14:m>
                <a:endParaRPr lang="vi-VN" sz="2000" dirty="0"/>
              </a:p>
            </p:txBody>
          </p:sp>
        </mc:Choice>
        <mc:Fallback xmlns="">
          <p:sp>
            <p:nvSpPr>
              <p:cNvPr id="37" name="Rectangle 36"/>
              <p:cNvSpPr>
                <a:spLocks noRot="1" noChangeAspect="1" noMove="1" noResize="1" noEditPoints="1" noAdjustHandles="1" noChangeArrowheads="1" noChangeShapeType="1" noTextEdit="1"/>
              </p:cNvSpPr>
              <p:nvPr/>
            </p:nvSpPr>
            <p:spPr>
              <a:xfrm>
                <a:off x="3229471" y="5708054"/>
                <a:ext cx="769763" cy="544188"/>
              </a:xfrm>
              <a:prstGeom prst="rect">
                <a:avLst/>
              </a:prstGeom>
              <a:blipFill>
                <a:blip r:embed="rId7"/>
                <a:stretch>
                  <a:fillRect l="-8730" b="-555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9" name="Rectangle 38"/>
              <p:cNvSpPr/>
              <p:nvPr/>
            </p:nvSpPr>
            <p:spPr>
              <a:xfrm>
                <a:off x="4037691" y="5708053"/>
                <a:ext cx="1459054" cy="544188"/>
              </a:xfrm>
              <a:prstGeom prst="rect">
                <a:avLst/>
              </a:prstGeom>
            </p:spPr>
            <p:txBody>
              <a:bodyPr wrap="none">
                <a:spAutoFit/>
              </a:bodyPr>
              <a:lstStyle/>
              <a:p>
                <a:r>
                  <a:rPr lang="en-US" altLang="en-US" sz="2000" b="1" i="1" dirty="0">
                    <a:solidFill>
                      <a:srgbClr val="00B050"/>
                    </a:solidFill>
                    <a:latin typeface="Open Sans"/>
                  </a:rPr>
                  <a:t>= </a:t>
                </a:r>
                <a:r>
                  <a:rPr lang="en-US" altLang="en-US" sz="2000" b="1" i="1" dirty="0" smtClean="0">
                    <a:solidFill>
                      <a:srgbClr val="00B050"/>
                    </a:solidFill>
                    <a:latin typeface="Open Sans"/>
                  </a:rPr>
                  <a:t>3. </a:t>
                </a:r>
                <a14:m>
                  <m:oMath xmlns:m="http://schemas.openxmlformats.org/officeDocument/2006/math">
                    <m:f>
                      <m:fPr>
                        <m:ctrlPr>
                          <a:rPr lang="en-US" altLang="en-US" sz="2000" b="1" i="1">
                            <a:solidFill>
                              <a:srgbClr val="00B050"/>
                            </a:solidFill>
                            <a:latin typeface="Cambria Math" panose="02040503050406030204" pitchFamily="18" charset="0"/>
                          </a:rPr>
                        </m:ctrlPr>
                      </m:fPr>
                      <m:num>
                        <m:r>
                          <a:rPr lang="en-US" altLang="en-US" sz="2000" b="1" i="1">
                            <a:solidFill>
                              <a:srgbClr val="00B050"/>
                            </a:solidFill>
                            <a:latin typeface="Cambria Math" panose="02040503050406030204" pitchFamily="18" charset="0"/>
                          </a:rPr>
                          <m:t>𝑼</m:t>
                        </m:r>
                      </m:num>
                      <m:den>
                        <m:r>
                          <m:rPr>
                            <m:nor/>
                          </m:rPr>
                          <a:rPr lang="en-US" altLang="en-US" sz="2000" b="1" i="1" dirty="0">
                            <a:solidFill>
                              <a:srgbClr val="00B050"/>
                            </a:solidFill>
                            <a:latin typeface="Open Sans"/>
                          </a:rPr>
                          <m:t>9 + </m:t>
                        </m:r>
                        <m:r>
                          <m:rPr>
                            <m:nor/>
                          </m:rPr>
                          <a:rPr lang="en-US" altLang="en-US" sz="2000" b="1" i="1" dirty="0">
                            <a:solidFill>
                              <a:srgbClr val="00B050"/>
                            </a:solidFill>
                            <a:latin typeface="Open Sans"/>
                          </a:rPr>
                          <m:t>R</m:t>
                        </m:r>
                        <m:r>
                          <m:rPr>
                            <m:nor/>
                          </m:rPr>
                          <a:rPr lang="en-US" altLang="en-US" sz="2000" b="1" i="1" baseline="-30000" dirty="0">
                            <a:solidFill>
                              <a:srgbClr val="00B050"/>
                            </a:solidFill>
                            <a:latin typeface="Open Sans"/>
                          </a:rPr>
                          <m:t>3</m:t>
                        </m:r>
                        <m:r>
                          <m:rPr>
                            <m:nor/>
                          </m:rPr>
                          <a:rPr lang="en-US" altLang="en-US" sz="2000" b="1" i="1" dirty="0">
                            <a:solidFill>
                              <a:srgbClr val="00B050"/>
                            </a:solidFill>
                          </a:rPr>
                          <m:t> </m:t>
                        </m:r>
                      </m:den>
                    </m:f>
                  </m:oMath>
                </a14:m>
                <a:endParaRPr lang="vi-VN" sz="2000" dirty="0"/>
              </a:p>
            </p:txBody>
          </p:sp>
        </mc:Choice>
        <mc:Fallback xmlns="">
          <p:sp>
            <p:nvSpPr>
              <p:cNvPr id="39" name="Rectangle 38"/>
              <p:cNvSpPr>
                <a:spLocks noRot="1" noChangeAspect="1" noMove="1" noResize="1" noEditPoints="1" noAdjustHandles="1" noChangeArrowheads="1" noChangeShapeType="1" noTextEdit="1"/>
              </p:cNvSpPr>
              <p:nvPr/>
            </p:nvSpPr>
            <p:spPr>
              <a:xfrm>
                <a:off x="4037691" y="5708053"/>
                <a:ext cx="1459054" cy="544188"/>
              </a:xfrm>
              <a:prstGeom prst="rect">
                <a:avLst/>
              </a:prstGeom>
              <a:blipFill>
                <a:blip r:embed="rId8"/>
                <a:stretch>
                  <a:fillRect l="-4167" b="-4444"/>
                </a:stretch>
              </a:blipFill>
            </p:spPr>
            <p:txBody>
              <a:bodyPr/>
              <a:lstStyle/>
              <a:p>
                <a:r>
                  <a:rPr lang="vi-VN">
                    <a:noFill/>
                  </a:rPr>
                  <a:t> </a:t>
                </a:r>
              </a:p>
            </p:txBody>
          </p:sp>
        </mc:Fallback>
      </mc:AlternateContent>
      <p:sp>
        <p:nvSpPr>
          <p:cNvPr id="22" name="Rectangle 21"/>
          <p:cNvSpPr/>
          <p:nvPr/>
        </p:nvSpPr>
        <p:spPr>
          <a:xfrm>
            <a:off x="1864001" y="5029038"/>
            <a:ext cx="5159238" cy="707886"/>
          </a:xfrm>
          <a:prstGeom prst="rect">
            <a:avLst/>
          </a:prstGeom>
        </p:spPr>
        <p:txBody>
          <a:bodyPr wrap="square">
            <a:spAutoFit/>
          </a:bodyPr>
          <a:lstStyle/>
          <a:p>
            <a:r>
              <a:rPr lang="en-US" sz="2000" b="1" i="1" dirty="0" smtClean="0">
                <a:solidFill>
                  <a:srgbClr val="00B050"/>
                </a:solidFill>
              </a:rPr>
              <a:t>Mà </a:t>
            </a:r>
            <a:r>
              <a:rPr lang="vi-VN" sz="2000" b="1" i="1" dirty="0" smtClean="0">
                <a:solidFill>
                  <a:srgbClr val="00B050"/>
                </a:solidFill>
              </a:rPr>
              <a:t>số </a:t>
            </a:r>
            <a:r>
              <a:rPr lang="vi-VN" sz="2000" b="1" i="1" dirty="0">
                <a:solidFill>
                  <a:srgbClr val="00B050"/>
                </a:solidFill>
              </a:rPr>
              <a:t>chỉ của ampe kế khi công tắc K mở và khi K đóng hơn kém nhau 3 lần</a:t>
            </a:r>
          </a:p>
        </p:txBody>
      </p:sp>
      <p:sp>
        <p:nvSpPr>
          <p:cNvPr id="40" name="Rectangle 39"/>
          <p:cNvSpPr/>
          <p:nvPr/>
        </p:nvSpPr>
        <p:spPr>
          <a:xfrm>
            <a:off x="1845298" y="6347583"/>
            <a:ext cx="2019745" cy="400110"/>
          </a:xfrm>
          <a:prstGeom prst="rect">
            <a:avLst/>
          </a:prstGeom>
        </p:spPr>
        <p:txBody>
          <a:bodyPr wrap="square">
            <a:spAutoFit/>
          </a:bodyPr>
          <a:lstStyle/>
          <a:p>
            <a:pPr lvl="0" algn="just" eaLnBrk="0" fontAlgn="base" hangingPunct="0">
              <a:spcBef>
                <a:spcPct val="0"/>
              </a:spcBef>
              <a:spcAft>
                <a:spcPct val="0"/>
              </a:spcAft>
            </a:pPr>
            <a:r>
              <a:rPr lang="en-US" altLang="en-US" sz="2000" b="1" i="1" dirty="0" smtClean="0">
                <a:solidFill>
                  <a:srgbClr val="00B050"/>
                </a:solidFill>
                <a:latin typeface="Open Sans"/>
              </a:rPr>
              <a:t>=&gt; R</a:t>
            </a:r>
            <a:r>
              <a:rPr lang="en-US" altLang="en-US" sz="2000" b="1" i="1" baseline="-30000" dirty="0" smtClean="0">
                <a:solidFill>
                  <a:srgbClr val="00B050"/>
                </a:solidFill>
                <a:latin typeface="Open Sans"/>
              </a:rPr>
              <a:t>3</a:t>
            </a:r>
            <a:r>
              <a:rPr lang="en-US" altLang="en-US" sz="2000" b="1" i="1" dirty="0">
                <a:solidFill>
                  <a:srgbClr val="00B050"/>
                </a:solidFill>
                <a:latin typeface="Open Sans"/>
              </a:rPr>
              <a:t> = </a:t>
            </a:r>
            <a:r>
              <a:rPr lang="en-US" altLang="en-US" sz="2000" b="1" i="1" dirty="0" smtClean="0">
                <a:solidFill>
                  <a:srgbClr val="00B050"/>
                </a:solidFill>
                <a:latin typeface="Open Sans"/>
              </a:rPr>
              <a:t>18 (</a:t>
            </a:r>
            <a:r>
              <a:rPr lang="el-GR" altLang="en-US" sz="2000" b="1" i="1" dirty="0" smtClean="0">
                <a:solidFill>
                  <a:srgbClr val="00B050"/>
                </a:solidFill>
                <a:latin typeface="Cambria Math" panose="02040503050406030204" pitchFamily="18" charset="0"/>
                <a:ea typeface="Cambria Math" panose="02040503050406030204" pitchFamily="18" charset="0"/>
              </a:rPr>
              <a:t>Ω</a:t>
            </a:r>
            <a:r>
              <a:rPr lang="en-US" altLang="en-US" sz="2000" b="1" i="1" dirty="0" smtClean="0">
                <a:solidFill>
                  <a:srgbClr val="00B050"/>
                </a:solidFill>
                <a:latin typeface="Cambria Math" panose="02040503050406030204" pitchFamily="18" charset="0"/>
                <a:ea typeface="Cambria Math" panose="02040503050406030204" pitchFamily="18" charset="0"/>
              </a:rPr>
              <a:t>)</a:t>
            </a:r>
            <a:r>
              <a:rPr lang="en-US" altLang="en-US" sz="2000" b="1" i="1" dirty="0">
                <a:solidFill>
                  <a:srgbClr val="00B050"/>
                </a:solidFill>
                <a:latin typeface="Open Sans"/>
              </a:rPr>
              <a:t> </a:t>
            </a:r>
            <a:endParaRPr lang="en-US" altLang="en-US" sz="2000" b="1" i="1" dirty="0">
              <a:solidFill>
                <a:srgbClr val="00B050"/>
              </a:solidFill>
            </a:endParaRPr>
          </a:p>
        </p:txBody>
      </p:sp>
      <p:sp>
        <p:nvSpPr>
          <p:cNvPr id="23" name="Rectangle 22"/>
          <p:cNvSpPr/>
          <p:nvPr/>
        </p:nvSpPr>
        <p:spPr>
          <a:xfrm>
            <a:off x="7022063" y="3213138"/>
            <a:ext cx="2694969" cy="400110"/>
          </a:xfrm>
          <a:prstGeom prst="rect">
            <a:avLst/>
          </a:prstGeom>
        </p:spPr>
        <p:txBody>
          <a:bodyPr wrap="none">
            <a:spAutoFit/>
          </a:bodyPr>
          <a:lstStyle/>
          <a:p>
            <a:r>
              <a:rPr lang="en-US" altLang="en-US" sz="2000" b="1" i="1" dirty="0" smtClean="0">
                <a:solidFill>
                  <a:srgbClr val="00B050"/>
                </a:solidFill>
                <a:latin typeface="Open Sans"/>
              </a:rPr>
              <a:t>b/ R</a:t>
            </a:r>
            <a:r>
              <a:rPr lang="en-US" altLang="en-US" sz="2000" b="1" i="1" baseline="-30000" dirty="0" smtClean="0">
                <a:solidFill>
                  <a:srgbClr val="00B050"/>
                </a:solidFill>
                <a:latin typeface="Open Sans"/>
              </a:rPr>
              <a:t>tđm</a:t>
            </a:r>
            <a:r>
              <a:rPr lang="en-US" altLang="en-US" sz="2000" b="1" i="1" dirty="0">
                <a:solidFill>
                  <a:srgbClr val="00B050"/>
                </a:solidFill>
                <a:latin typeface="Open Sans"/>
              </a:rPr>
              <a:t> = R</a:t>
            </a:r>
            <a:r>
              <a:rPr lang="en-US" altLang="en-US" sz="2000" b="1" i="1" baseline="-30000" dirty="0">
                <a:solidFill>
                  <a:srgbClr val="00B050"/>
                </a:solidFill>
                <a:latin typeface="Open Sans"/>
              </a:rPr>
              <a:t>1</a:t>
            </a:r>
            <a:r>
              <a:rPr lang="en-US" altLang="en-US" sz="2000" b="1" i="1" dirty="0">
                <a:solidFill>
                  <a:srgbClr val="00B050"/>
                </a:solidFill>
                <a:latin typeface="Open Sans"/>
              </a:rPr>
              <a:t> + R</a:t>
            </a:r>
            <a:r>
              <a:rPr lang="en-US" altLang="en-US" sz="2000" b="1" i="1" baseline="-30000" dirty="0">
                <a:solidFill>
                  <a:srgbClr val="00B050"/>
                </a:solidFill>
                <a:latin typeface="Open Sans"/>
              </a:rPr>
              <a:t>2</a:t>
            </a:r>
            <a:r>
              <a:rPr lang="en-US" altLang="en-US" sz="2000" b="1" i="1" dirty="0">
                <a:solidFill>
                  <a:srgbClr val="00B050"/>
                </a:solidFill>
                <a:latin typeface="Open Sans"/>
              </a:rPr>
              <a:t> + R</a:t>
            </a:r>
            <a:r>
              <a:rPr lang="en-US" altLang="en-US" sz="2000" b="1" i="1" baseline="-30000" dirty="0">
                <a:solidFill>
                  <a:srgbClr val="00B050"/>
                </a:solidFill>
                <a:latin typeface="Open Sans"/>
              </a:rPr>
              <a:t>3</a:t>
            </a:r>
            <a:endParaRPr lang="vi-VN" sz="2000" b="1" i="1" dirty="0">
              <a:solidFill>
                <a:srgbClr val="00B050"/>
              </a:solidFill>
            </a:endParaRPr>
          </a:p>
        </p:txBody>
      </p:sp>
      <p:sp>
        <p:nvSpPr>
          <p:cNvPr id="24" name="Rectangle 23"/>
          <p:cNvSpPr/>
          <p:nvPr/>
        </p:nvSpPr>
        <p:spPr>
          <a:xfrm>
            <a:off x="9570346" y="3190698"/>
            <a:ext cx="1625766" cy="400110"/>
          </a:xfrm>
          <a:prstGeom prst="rect">
            <a:avLst/>
          </a:prstGeom>
        </p:spPr>
        <p:txBody>
          <a:bodyPr wrap="none">
            <a:spAutoFit/>
          </a:bodyPr>
          <a:lstStyle/>
          <a:p>
            <a:r>
              <a:rPr lang="en-US" altLang="en-US" sz="2000" b="1" i="1" dirty="0">
                <a:solidFill>
                  <a:srgbClr val="00B050"/>
                </a:solidFill>
                <a:latin typeface="Open Sans"/>
              </a:rPr>
              <a:t>= 4 + 5 + 18 </a:t>
            </a:r>
            <a:endParaRPr lang="vi-VN" sz="2000" b="1" i="1" dirty="0">
              <a:solidFill>
                <a:srgbClr val="00B050"/>
              </a:solidFill>
            </a:endParaRPr>
          </a:p>
        </p:txBody>
      </p:sp>
      <p:sp>
        <p:nvSpPr>
          <p:cNvPr id="25" name="Rectangle 24"/>
          <p:cNvSpPr/>
          <p:nvPr/>
        </p:nvSpPr>
        <p:spPr>
          <a:xfrm>
            <a:off x="11063353" y="3201918"/>
            <a:ext cx="889987" cy="400110"/>
          </a:xfrm>
          <a:prstGeom prst="rect">
            <a:avLst/>
          </a:prstGeom>
        </p:spPr>
        <p:txBody>
          <a:bodyPr wrap="none">
            <a:spAutoFit/>
          </a:bodyPr>
          <a:lstStyle/>
          <a:p>
            <a:pPr lvl="0" algn="just" eaLnBrk="0" fontAlgn="base" hangingPunct="0">
              <a:spcBef>
                <a:spcPct val="0"/>
              </a:spcBef>
              <a:spcAft>
                <a:spcPct val="0"/>
              </a:spcAft>
            </a:pPr>
            <a:r>
              <a:rPr lang="en-US" altLang="en-US" sz="2000" b="1" i="1" dirty="0">
                <a:solidFill>
                  <a:srgbClr val="00B050"/>
                </a:solidFill>
                <a:latin typeface="Open Sans"/>
              </a:rPr>
              <a:t>= 27Ω</a:t>
            </a:r>
            <a:endParaRPr lang="en-US" altLang="en-US" sz="2000" b="1" i="1" dirty="0">
              <a:solidFill>
                <a:srgbClr val="00B050"/>
              </a:solidFill>
            </a:endParaRPr>
          </a:p>
        </p:txBody>
      </p:sp>
      <p:sp>
        <p:nvSpPr>
          <p:cNvPr id="27" name="Rectangle 26"/>
          <p:cNvSpPr/>
          <p:nvPr/>
        </p:nvSpPr>
        <p:spPr>
          <a:xfrm>
            <a:off x="7315412" y="3758284"/>
            <a:ext cx="2278188" cy="400110"/>
          </a:xfrm>
          <a:prstGeom prst="rect">
            <a:avLst/>
          </a:prstGeom>
        </p:spPr>
        <p:txBody>
          <a:bodyPr wrap="none">
            <a:spAutoFit/>
          </a:bodyPr>
          <a:lstStyle/>
          <a:p>
            <a:r>
              <a:rPr lang="en-US" altLang="en-US" sz="2000" b="1" i="1" dirty="0">
                <a:solidFill>
                  <a:srgbClr val="00B050"/>
                </a:solidFill>
                <a:latin typeface="Open Sans"/>
              </a:rPr>
              <a:t>Số chỉ của ampe </a:t>
            </a:r>
            <a:endParaRPr lang="vi-VN" sz="2000" b="1" i="1" dirty="0">
              <a:solidFill>
                <a:srgbClr val="00B050"/>
              </a:solidFill>
            </a:endParaRPr>
          </a:p>
        </p:txBody>
      </p:sp>
      <mc:AlternateContent xmlns:mc="http://schemas.openxmlformats.org/markup-compatibility/2006" xmlns:a14="http://schemas.microsoft.com/office/drawing/2010/main">
        <mc:Choice Requires="a14">
          <p:sp>
            <p:nvSpPr>
              <p:cNvPr id="45" name="Rectangle 44"/>
              <p:cNvSpPr/>
              <p:nvPr/>
            </p:nvSpPr>
            <p:spPr>
              <a:xfrm>
                <a:off x="7344116" y="4190705"/>
                <a:ext cx="1126975" cy="573427"/>
              </a:xfrm>
              <a:prstGeom prst="rect">
                <a:avLst/>
              </a:prstGeom>
            </p:spPr>
            <p:txBody>
              <a:bodyPr wrap="none">
                <a:spAutoFit/>
              </a:bodyPr>
              <a:lstStyle/>
              <a:p>
                <a:r>
                  <a:rPr lang="en-US" altLang="en-US" sz="2000" b="1" i="1" dirty="0" smtClean="0">
                    <a:solidFill>
                      <a:srgbClr val="00B050"/>
                    </a:solidFill>
                    <a:latin typeface="Open Sans"/>
                  </a:rPr>
                  <a:t>I</a:t>
                </a:r>
                <a:r>
                  <a:rPr lang="en-US" altLang="en-US" sz="2000" b="1" i="1" baseline="-30000" dirty="0" smtClean="0">
                    <a:solidFill>
                      <a:srgbClr val="00B050"/>
                    </a:solidFill>
                    <a:latin typeface="Open Sans"/>
                  </a:rPr>
                  <a:t>m</a:t>
                </a:r>
                <a:r>
                  <a:rPr lang="en-US" altLang="en-US" sz="2000" b="1" i="1" dirty="0">
                    <a:solidFill>
                      <a:srgbClr val="00B050"/>
                    </a:solidFill>
                    <a:latin typeface="Open Sans"/>
                  </a:rPr>
                  <a:t> </a:t>
                </a:r>
                <a:r>
                  <a:rPr lang="en-US" altLang="en-US" sz="2000" b="1" i="1" dirty="0" smtClean="0">
                    <a:solidFill>
                      <a:srgbClr val="00B050"/>
                    </a:solidFill>
                    <a:latin typeface="Open Sans"/>
                  </a:rPr>
                  <a:t>= </a:t>
                </a:r>
                <a14:m>
                  <m:oMath xmlns:m="http://schemas.openxmlformats.org/officeDocument/2006/math">
                    <m:f>
                      <m:fPr>
                        <m:ctrlPr>
                          <a:rPr lang="en-US" altLang="en-US" sz="2000" b="1" i="1" smtClean="0">
                            <a:solidFill>
                              <a:srgbClr val="00B050"/>
                            </a:solidFill>
                            <a:latin typeface="Cambria Math" panose="02040503050406030204" pitchFamily="18" charset="0"/>
                          </a:rPr>
                        </m:ctrlPr>
                      </m:fPr>
                      <m:num>
                        <m:r>
                          <a:rPr lang="en-US" altLang="en-US" sz="2000" b="1" i="1" smtClean="0">
                            <a:solidFill>
                              <a:srgbClr val="00B050"/>
                            </a:solidFill>
                            <a:latin typeface="Cambria Math" panose="02040503050406030204" pitchFamily="18" charset="0"/>
                          </a:rPr>
                          <m:t>𝑼</m:t>
                        </m:r>
                      </m:num>
                      <m:den>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𝑹</m:t>
                            </m:r>
                          </m:e>
                          <m:sub>
                            <m:r>
                              <a:rPr lang="en-US" altLang="en-US" sz="2000" b="1" i="1" smtClean="0">
                                <a:solidFill>
                                  <a:srgbClr val="00B050"/>
                                </a:solidFill>
                                <a:latin typeface="Cambria Math" panose="02040503050406030204" pitchFamily="18" charset="0"/>
                              </a:rPr>
                              <m:t>𝒕</m:t>
                            </m:r>
                            <m:r>
                              <a:rPr lang="en-US" altLang="en-US" sz="2000" b="1" i="1" smtClean="0">
                                <a:solidFill>
                                  <a:srgbClr val="00B050"/>
                                </a:solidFill>
                                <a:latin typeface="Cambria Math" panose="02040503050406030204" pitchFamily="18" charset="0"/>
                              </a:rPr>
                              <m:t>đ</m:t>
                            </m:r>
                            <m:r>
                              <a:rPr lang="en-US" altLang="en-US" sz="2000" b="1" i="1" smtClean="0">
                                <a:solidFill>
                                  <a:srgbClr val="00B050"/>
                                </a:solidFill>
                                <a:latin typeface="Cambria Math" panose="02040503050406030204" pitchFamily="18" charset="0"/>
                              </a:rPr>
                              <m:t>𝒎</m:t>
                            </m:r>
                          </m:sub>
                        </m:sSub>
                      </m:den>
                    </m:f>
                  </m:oMath>
                </a14:m>
                <a:endParaRPr lang="vi-VN" sz="2000" b="1" i="1" dirty="0">
                  <a:solidFill>
                    <a:srgbClr val="00B050"/>
                  </a:solidFill>
                </a:endParaRPr>
              </a:p>
            </p:txBody>
          </p:sp>
        </mc:Choice>
        <mc:Fallback xmlns="">
          <p:sp>
            <p:nvSpPr>
              <p:cNvPr id="45" name="Rectangle 44"/>
              <p:cNvSpPr>
                <a:spLocks noRot="1" noChangeAspect="1" noMove="1" noResize="1" noEditPoints="1" noAdjustHandles="1" noChangeArrowheads="1" noChangeShapeType="1" noTextEdit="1"/>
              </p:cNvSpPr>
              <p:nvPr/>
            </p:nvSpPr>
            <p:spPr>
              <a:xfrm>
                <a:off x="7344116" y="4190705"/>
                <a:ext cx="1126975" cy="573427"/>
              </a:xfrm>
              <a:prstGeom prst="rect">
                <a:avLst/>
              </a:prstGeom>
              <a:blipFill>
                <a:blip r:embed="rId9"/>
                <a:stretch>
                  <a:fillRect l="-594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8381210" y="4165026"/>
                <a:ext cx="686406" cy="540982"/>
              </a:xfrm>
              <a:prstGeom prst="rect">
                <a:avLst/>
              </a:prstGeom>
            </p:spPr>
            <p:txBody>
              <a:bodyPr wrap="none">
                <a:spAutoFit/>
              </a:bodyPr>
              <a:lstStyle/>
              <a:p>
                <a:r>
                  <a:rPr lang="en-US" altLang="en-US" b="1" i="1" dirty="0" smtClean="0">
                    <a:solidFill>
                      <a:srgbClr val="00B050"/>
                    </a:solidFill>
                    <a:latin typeface="Open Sans"/>
                  </a:rPr>
                  <a:t>= </a:t>
                </a:r>
                <a14:m>
                  <m:oMath xmlns:m="http://schemas.openxmlformats.org/officeDocument/2006/math">
                    <m:f>
                      <m:fPr>
                        <m:ctrlPr>
                          <a:rPr lang="en-US" altLang="en-US" b="1" i="1">
                            <a:solidFill>
                              <a:srgbClr val="00B050"/>
                            </a:solidFill>
                            <a:latin typeface="Cambria Math" panose="02040503050406030204" pitchFamily="18" charset="0"/>
                          </a:rPr>
                        </m:ctrlPr>
                      </m:fPr>
                      <m:num>
                        <m:r>
                          <m:rPr>
                            <m:nor/>
                          </m:rPr>
                          <a:rPr lang="en-US" altLang="en-US" b="1" i="0" smtClean="0">
                            <a:solidFill>
                              <a:srgbClr val="00B050"/>
                            </a:solidFill>
                            <a:latin typeface="Cambria Math" panose="02040503050406030204" pitchFamily="18" charset="0"/>
                          </a:rPr>
                          <m:t>5,4</m:t>
                        </m:r>
                      </m:num>
                      <m:den>
                        <m:r>
                          <m:rPr>
                            <m:nor/>
                          </m:rPr>
                          <a:rPr lang="en-US" altLang="en-US" b="1" smtClean="0">
                            <a:solidFill>
                              <a:srgbClr val="00B050"/>
                            </a:solidFill>
                            <a:latin typeface="Cambria Math" panose="02040503050406030204" pitchFamily="18" charset="0"/>
                          </a:rPr>
                          <m:t>27</m:t>
                        </m:r>
                        <m:r>
                          <m:rPr>
                            <m:nor/>
                          </m:rPr>
                          <a:rPr lang="en-US" altLang="en-US" b="1" dirty="0">
                            <a:solidFill>
                              <a:srgbClr val="00B050"/>
                            </a:solidFill>
                          </a:rPr>
                          <m:t> </m:t>
                        </m:r>
                      </m:den>
                    </m:f>
                  </m:oMath>
                </a14:m>
                <a:endParaRPr lang="vi-VN" dirty="0"/>
              </a:p>
            </p:txBody>
          </p:sp>
        </mc:Choice>
        <mc:Fallback xmlns="">
          <p:sp>
            <p:nvSpPr>
              <p:cNvPr id="46" name="Rectangle 45"/>
              <p:cNvSpPr>
                <a:spLocks noRot="1" noChangeAspect="1" noMove="1" noResize="1" noEditPoints="1" noAdjustHandles="1" noChangeArrowheads="1" noChangeShapeType="1" noTextEdit="1"/>
              </p:cNvSpPr>
              <p:nvPr/>
            </p:nvSpPr>
            <p:spPr>
              <a:xfrm>
                <a:off x="8381210" y="4165026"/>
                <a:ext cx="686406" cy="540982"/>
              </a:xfrm>
              <a:prstGeom prst="rect">
                <a:avLst/>
              </a:prstGeom>
              <a:blipFill>
                <a:blip r:embed="rId10"/>
                <a:stretch>
                  <a:fillRect l="-8036" b="-561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7" name="Rectangle 46"/>
              <p:cNvSpPr/>
              <p:nvPr/>
            </p:nvSpPr>
            <p:spPr>
              <a:xfrm>
                <a:off x="9020558" y="4263650"/>
                <a:ext cx="1090363" cy="369332"/>
              </a:xfrm>
              <a:prstGeom prst="rect">
                <a:avLst/>
              </a:prstGeom>
            </p:spPr>
            <p:txBody>
              <a:bodyPr wrap="none">
                <a:spAutoFit/>
              </a:bodyPr>
              <a:lstStyle/>
              <a:p>
                <a:r>
                  <a:rPr lang="en-US" altLang="en-US" b="1" i="1" dirty="0" smtClean="0">
                    <a:solidFill>
                      <a:srgbClr val="00B050"/>
                    </a:solidFill>
                    <a:latin typeface="Open Sans"/>
                  </a:rPr>
                  <a:t>= </a:t>
                </a:r>
                <a14:m>
                  <m:oMath xmlns:m="http://schemas.openxmlformats.org/officeDocument/2006/math">
                    <m:r>
                      <a:rPr lang="en-US" altLang="en-US" b="1" i="1" smtClean="0">
                        <a:solidFill>
                          <a:srgbClr val="00B050"/>
                        </a:solidFill>
                        <a:latin typeface="Cambria Math" panose="02040503050406030204" pitchFamily="18" charset="0"/>
                      </a:rPr>
                      <m:t>𝟎</m:t>
                    </m:r>
                    <m:r>
                      <a:rPr lang="en-US" altLang="en-US" b="1" i="1" smtClean="0">
                        <a:solidFill>
                          <a:srgbClr val="00B050"/>
                        </a:solidFill>
                        <a:latin typeface="Cambria Math" panose="02040503050406030204" pitchFamily="18" charset="0"/>
                      </a:rPr>
                      <m:t>,</m:t>
                    </m:r>
                    <m:r>
                      <a:rPr lang="en-US" altLang="en-US" b="1" i="1" smtClean="0">
                        <a:solidFill>
                          <a:srgbClr val="00B050"/>
                        </a:solidFill>
                        <a:latin typeface="Cambria Math" panose="02040503050406030204" pitchFamily="18" charset="0"/>
                      </a:rPr>
                      <m:t>𝟐</m:t>
                    </m:r>
                    <m:r>
                      <a:rPr lang="en-US" altLang="en-US" b="1" i="1" smtClean="0">
                        <a:solidFill>
                          <a:srgbClr val="00B050"/>
                        </a:solidFill>
                        <a:latin typeface="Cambria Math" panose="02040503050406030204" pitchFamily="18" charset="0"/>
                      </a:rPr>
                      <m:t>(</m:t>
                    </m:r>
                    <m:r>
                      <a:rPr lang="en-US" altLang="en-US" b="1" i="1" smtClean="0">
                        <a:solidFill>
                          <a:srgbClr val="00B050"/>
                        </a:solidFill>
                        <a:latin typeface="Cambria Math" panose="02040503050406030204" pitchFamily="18" charset="0"/>
                      </a:rPr>
                      <m:t>𝑨</m:t>
                    </m:r>
                    <m:r>
                      <a:rPr lang="en-US" altLang="en-US" b="1" i="1" smtClean="0">
                        <a:solidFill>
                          <a:srgbClr val="00B050"/>
                        </a:solidFill>
                        <a:latin typeface="Cambria Math" panose="02040503050406030204" pitchFamily="18" charset="0"/>
                      </a:rPr>
                      <m:t>)</m:t>
                    </m:r>
                  </m:oMath>
                </a14:m>
                <a:endParaRPr lang="vi-VN" dirty="0"/>
              </a:p>
            </p:txBody>
          </p:sp>
        </mc:Choice>
        <mc:Fallback xmlns="">
          <p:sp>
            <p:nvSpPr>
              <p:cNvPr id="47" name="Rectangle 46"/>
              <p:cNvSpPr>
                <a:spLocks noRot="1" noChangeAspect="1" noMove="1" noResize="1" noEditPoints="1" noAdjustHandles="1" noChangeArrowheads="1" noChangeShapeType="1" noTextEdit="1"/>
              </p:cNvSpPr>
              <p:nvPr/>
            </p:nvSpPr>
            <p:spPr>
              <a:xfrm>
                <a:off x="9020558" y="4263650"/>
                <a:ext cx="1090363" cy="369332"/>
              </a:xfrm>
              <a:prstGeom prst="rect">
                <a:avLst/>
              </a:prstGeom>
              <a:blipFill>
                <a:blip r:embed="rId11"/>
                <a:stretch>
                  <a:fillRect l="-5028" t="-8197" r="-1117" b="-24590"/>
                </a:stretch>
              </a:blipFill>
            </p:spPr>
            <p:txBody>
              <a:bodyPr/>
              <a:lstStyle/>
              <a:p>
                <a:r>
                  <a:rPr lang="vi-VN">
                    <a:noFill/>
                  </a:rPr>
                  <a:t> </a:t>
                </a:r>
              </a:p>
            </p:txBody>
          </p:sp>
        </mc:Fallback>
      </mc:AlternateContent>
    </p:spTree>
    <p:extLst>
      <p:ext uri="{BB962C8B-B14F-4D97-AF65-F5344CB8AC3E}">
        <p14:creationId xmlns:p14="http://schemas.microsoft.com/office/powerpoint/2010/main" val="6101597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fade">
                                      <p:cBhvr>
                                        <p:cTn id="52" dur="5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8"/>
                                        </p:tgtEl>
                                        <p:attrNameLst>
                                          <p:attrName>style.visibility</p:attrName>
                                        </p:attrNameLst>
                                      </p:cBhvr>
                                      <p:to>
                                        <p:strVal val="visible"/>
                                      </p:to>
                                    </p:set>
                                    <p:animEffect transition="in" filter="fade">
                                      <p:cBhvr>
                                        <p:cTn id="72" dur="500"/>
                                        <p:tgtEl>
                                          <p:spTgt spid="28"/>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fade">
                                      <p:cBhvr>
                                        <p:cTn id="77" dur="500"/>
                                        <p:tgtEl>
                                          <p:spTgt spid="29"/>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fade">
                                      <p:cBhvr>
                                        <p:cTn id="82" dur="500"/>
                                        <p:tgtEl>
                                          <p:spTgt spid="3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fade">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fade">
                                      <p:cBhvr>
                                        <p:cTn id="92" dur="500"/>
                                        <p:tgtEl>
                                          <p:spTgt spid="2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fade">
                                      <p:cBhvr>
                                        <p:cTn id="97" dur="500"/>
                                        <p:tgtEl>
                                          <p:spTgt spid="1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7"/>
                                        </p:tgtEl>
                                        <p:attrNameLst>
                                          <p:attrName>style.visibility</p:attrName>
                                        </p:attrNameLst>
                                      </p:cBhvr>
                                      <p:to>
                                        <p:strVal val="visible"/>
                                      </p:to>
                                    </p:set>
                                    <p:animEffect transition="in" filter="fade">
                                      <p:cBhvr>
                                        <p:cTn id="102" dur="500"/>
                                        <p:tgtEl>
                                          <p:spTgt spid="37"/>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9"/>
                                        </p:tgtEl>
                                        <p:attrNameLst>
                                          <p:attrName>style.visibility</p:attrName>
                                        </p:attrNameLst>
                                      </p:cBhvr>
                                      <p:to>
                                        <p:strVal val="visible"/>
                                      </p:to>
                                    </p:set>
                                    <p:animEffect transition="in" filter="fade">
                                      <p:cBhvr>
                                        <p:cTn id="107" dur="500"/>
                                        <p:tgtEl>
                                          <p:spTgt spid="3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40"/>
                                        </p:tgtEl>
                                        <p:attrNameLst>
                                          <p:attrName>style.visibility</p:attrName>
                                        </p:attrNameLst>
                                      </p:cBhvr>
                                      <p:to>
                                        <p:strVal val="visible"/>
                                      </p:to>
                                    </p:set>
                                    <p:animEffect transition="in" filter="fade">
                                      <p:cBhvr>
                                        <p:cTn id="112" dur="500"/>
                                        <p:tgtEl>
                                          <p:spTgt spid="40"/>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3"/>
                                        </p:tgtEl>
                                        <p:attrNameLst>
                                          <p:attrName>style.visibility</p:attrName>
                                        </p:attrNameLst>
                                      </p:cBhvr>
                                      <p:to>
                                        <p:strVal val="visible"/>
                                      </p:to>
                                    </p:set>
                                    <p:animEffect transition="in" filter="fade">
                                      <p:cBhvr>
                                        <p:cTn id="117" dur="500"/>
                                        <p:tgtEl>
                                          <p:spTgt spid="23"/>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24"/>
                                        </p:tgtEl>
                                        <p:attrNameLst>
                                          <p:attrName>style.visibility</p:attrName>
                                        </p:attrNameLst>
                                      </p:cBhvr>
                                      <p:to>
                                        <p:strVal val="visible"/>
                                      </p:to>
                                    </p:set>
                                    <p:animEffect transition="in" filter="fade">
                                      <p:cBhvr>
                                        <p:cTn id="122" dur="500"/>
                                        <p:tgtEl>
                                          <p:spTgt spid="24"/>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Effect transition="in" filter="fade">
                                      <p:cBhvr>
                                        <p:cTn id="127" dur="500"/>
                                        <p:tgtEl>
                                          <p:spTgt spid="25"/>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27"/>
                                        </p:tgtEl>
                                        <p:attrNameLst>
                                          <p:attrName>style.visibility</p:attrName>
                                        </p:attrNameLst>
                                      </p:cBhvr>
                                      <p:to>
                                        <p:strVal val="visible"/>
                                      </p:to>
                                    </p:set>
                                    <p:animEffect transition="in" filter="fade">
                                      <p:cBhvr>
                                        <p:cTn id="132" dur="500"/>
                                        <p:tgtEl>
                                          <p:spTgt spid="27"/>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45"/>
                                        </p:tgtEl>
                                        <p:attrNameLst>
                                          <p:attrName>style.visibility</p:attrName>
                                        </p:attrNameLst>
                                      </p:cBhvr>
                                      <p:to>
                                        <p:strVal val="visible"/>
                                      </p:to>
                                    </p:set>
                                    <p:animEffect transition="in" filter="fade">
                                      <p:cBhvr>
                                        <p:cTn id="137" dur="500"/>
                                        <p:tgtEl>
                                          <p:spTgt spid="45"/>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46"/>
                                        </p:tgtEl>
                                        <p:attrNameLst>
                                          <p:attrName>style.visibility</p:attrName>
                                        </p:attrNameLst>
                                      </p:cBhvr>
                                      <p:to>
                                        <p:strVal val="visible"/>
                                      </p:to>
                                    </p:set>
                                    <p:animEffect transition="in" filter="fade">
                                      <p:cBhvr>
                                        <p:cTn id="142" dur="500"/>
                                        <p:tgtEl>
                                          <p:spTgt spid="46"/>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47"/>
                                        </p:tgtEl>
                                        <p:attrNameLst>
                                          <p:attrName>style.visibility</p:attrName>
                                        </p:attrNameLst>
                                      </p:cBhvr>
                                      <p:to>
                                        <p:strVal val="visible"/>
                                      </p:to>
                                    </p:set>
                                    <p:animEffect transition="in" filter="fade">
                                      <p:cBhvr>
                                        <p:cTn id="147"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P spid="12" grpId="0"/>
      <p:bldP spid="13" grpId="0"/>
      <p:bldP spid="14" grpId="0"/>
      <p:bldP spid="15" grpId="0"/>
      <p:bldP spid="26" grpId="0"/>
      <p:bldP spid="28" grpId="0"/>
      <p:bldP spid="29" grpId="0"/>
      <p:bldP spid="31" grpId="0"/>
      <p:bldP spid="18" grpId="0"/>
      <p:bldP spid="19" grpId="0"/>
      <p:bldP spid="37" grpId="0"/>
      <p:bldP spid="39" grpId="0"/>
      <p:bldP spid="22" grpId="0"/>
      <p:bldP spid="40" grpId="0"/>
      <p:bldP spid="23" grpId="0"/>
      <p:bldP spid="24" grpId="0"/>
      <p:bldP spid="25" grpId="0"/>
      <p:bldP spid="27" grpId="0"/>
      <p:bldP spid="45" grpId="0"/>
      <p:bldP spid="46" grpId="0"/>
      <p:bldP spid="47"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15376" y="134284"/>
            <a:ext cx="11239315" cy="1464231"/>
          </a:xfrm>
          <a:prstGeom prst="roundRect">
            <a:avLst/>
          </a:prstGeom>
          <a:solidFill>
            <a:schemeClr val="accent2">
              <a:lumMod val="20000"/>
              <a:lumOff val="80000"/>
            </a:schemeClr>
          </a:solidFill>
          <a:ln w="28575">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vi-VN" sz="2000" b="1" i="1" dirty="0"/>
              <a:t>Bài 16 </a:t>
            </a:r>
            <a:r>
              <a:rPr lang="vi-VN" sz="2000" b="1" i="1" dirty="0" smtClean="0"/>
              <a:t>:</a:t>
            </a:r>
            <a:r>
              <a:rPr lang="vi-VN" sz="2000" b="1" i="1" dirty="0"/>
              <a:t> Đặt một hiệu điện thế U vào hai </a:t>
            </a:r>
            <a:r>
              <a:rPr lang="vi-VN" sz="2000" b="1" i="1" dirty="0" smtClean="0"/>
              <a:t>đầ</a:t>
            </a:r>
            <a:r>
              <a:rPr lang="en-US" sz="2000" b="1" i="1" dirty="0" smtClean="0"/>
              <a:t>u</a:t>
            </a:r>
            <a:r>
              <a:rPr lang="vi-VN" sz="2000" b="1" i="1" dirty="0" smtClean="0"/>
              <a:t> </a:t>
            </a:r>
            <a:r>
              <a:rPr lang="vi-VN" sz="2000" b="1" i="1" dirty="0"/>
              <a:t>đoạn </a:t>
            </a:r>
            <a:r>
              <a:rPr lang="vi-VN" sz="2000" b="1" i="1" dirty="0" smtClean="0"/>
              <a:t>mạch. </a:t>
            </a:r>
            <a:r>
              <a:rPr lang="vi-VN" sz="2000" b="1" i="1" dirty="0"/>
              <a:t>Khi đóng công tắc K </a:t>
            </a:r>
            <a:r>
              <a:rPr lang="vi-VN" sz="2000" b="1" i="1" dirty="0" smtClean="0"/>
              <a:t>vào </a:t>
            </a:r>
            <a:r>
              <a:rPr lang="vi-VN" sz="2000" b="1" i="1" dirty="0"/>
              <a:t>vị trí 1 thì ampe kế có số chỉ I</a:t>
            </a:r>
            <a:r>
              <a:rPr lang="vi-VN" sz="2000" b="1" i="1" baseline="-25000" dirty="0"/>
              <a:t>1</a:t>
            </a:r>
            <a:r>
              <a:rPr lang="vi-VN" sz="2000" b="1" i="1" dirty="0"/>
              <a:t> = I, khi chuyển công tắc này sang vị trí số 2 thì ampe </a:t>
            </a:r>
            <a:r>
              <a:rPr lang="vi-VN" sz="2000" b="1" i="1" dirty="0" smtClean="0"/>
              <a:t>kế </a:t>
            </a:r>
            <a:r>
              <a:rPr lang="vi-VN" sz="2000" b="1" i="1" dirty="0"/>
              <a:t>có số chỉ là I</a:t>
            </a:r>
            <a:r>
              <a:rPr lang="vi-VN" sz="2000" b="1" i="1" baseline="-25000" dirty="0"/>
              <a:t>2</a:t>
            </a:r>
            <a:r>
              <a:rPr lang="vi-VN" sz="2000" b="1" i="1" dirty="0"/>
              <a:t> = I/3, còn khi chuyển K sang vị trí 3 thì ampe kế có số chỉ I</a:t>
            </a:r>
            <a:r>
              <a:rPr lang="vi-VN" sz="2000" b="1" i="1" baseline="-25000" dirty="0"/>
              <a:t>3</a:t>
            </a:r>
            <a:r>
              <a:rPr lang="vi-VN" sz="2000" b="1" i="1" dirty="0"/>
              <a:t> = I/8</a:t>
            </a:r>
            <a:r>
              <a:rPr lang="vi-VN" sz="2000" b="1" i="1" dirty="0" smtClean="0"/>
              <a:t>. </a:t>
            </a:r>
            <a:r>
              <a:rPr lang="vi-VN" sz="2000" b="1" i="1" dirty="0"/>
              <a:t>Cho biết R</a:t>
            </a:r>
            <a:r>
              <a:rPr lang="vi-VN" sz="2000" b="1" i="1" baseline="-25000" dirty="0"/>
              <a:t>1</a:t>
            </a:r>
            <a:r>
              <a:rPr lang="vi-VN" sz="2000" b="1" i="1" dirty="0"/>
              <a:t> = 3</a:t>
            </a:r>
            <a:r>
              <a:rPr lang="el-GR" sz="2000" b="1" i="1" dirty="0"/>
              <a:t>Ω, </a:t>
            </a:r>
            <a:r>
              <a:rPr lang="vi-VN" sz="2000" b="1" i="1" dirty="0"/>
              <a:t>hãy tính R</a:t>
            </a:r>
            <a:r>
              <a:rPr lang="vi-VN" sz="2000" b="1" i="1" baseline="-25000" dirty="0"/>
              <a:t>2</a:t>
            </a:r>
            <a:r>
              <a:rPr lang="vi-VN" sz="2000" b="1" i="1" dirty="0"/>
              <a:t> và R</a:t>
            </a:r>
            <a:r>
              <a:rPr lang="vi-VN" sz="2000" b="1" i="1" baseline="-25000" dirty="0"/>
              <a:t>3</a:t>
            </a:r>
            <a:r>
              <a:rPr lang="vi-VN" sz="2000" b="1" i="1" dirty="0"/>
              <a:t>.</a:t>
            </a:r>
            <a:endParaRPr lang="en-US" sz="2000" b="1" i="1" dirty="0"/>
          </a:p>
        </p:txBody>
      </p:sp>
      <p:sp>
        <p:nvSpPr>
          <p:cNvPr id="113717" name="Text Box 53"/>
          <p:cNvSpPr txBox="1">
            <a:spLocks noChangeArrowheads="1"/>
          </p:cNvSpPr>
          <p:nvPr/>
        </p:nvSpPr>
        <p:spPr bwMode="auto">
          <a:xfrm>
            <a:off x="315376" y="169409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1796309" y="1598515"/>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1834203" y="169408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smtClean="0">
                <a:solidFill>
                  <a:srgbClr val="0000CC"/>
                </a:solidFill>
                <a:latin typeface="Times New Roman" panose="02020603050405020304" pitchFamily="18" charset="0"/>
              </a:rPr>
              <a:t>Giải:</a:t>
            </a:r>
            <a:endParaRPr lang="en-US" altLang="vi-VN" sz="2400" b="1" i="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8194"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3217" y="1713418"/>
            <a:ext cx="2355994" cy="174123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79853" y="2318301"/>
            <a:ext cx="1098378" cy="2862322"/>
          </a:xfrm>
          <a:prstGeom prst="rect">
            <a:avLst/>
          </a:prstGeom>
        </p:spPr>
        <p:txBody>
          <a:bodyPr wrap="none">
            <a:spAutoFit/>
          </a:bodyPr>
          <a:lstStyle/>
          <a:p>
            <a:pPr>
              <a:lnSpc>
                <a:spcPct val="150000"/>
              </a:lnSpc>
            </a:pPr>
            <a:r>
              <a:rPr lang="pt-BR" sz="2000" b="1" i="1" dirty="0" smtClean="0">
                <a:solidFill>
                  <a:schemeClr val="accent1">
                    <a:lumMod val="75000"/>
                  </a:schemeClr>
                </a:solidFill>
                <a:latin typeface="Open Sans"/>
              </a:rPr>
              <a:t>I</a:t>
            </a:r>
            <a:r>
              <a:rPr lang="pt-BR" sz="2000" b="1" i="1" baseline="-25000" dirty="0" smtClean="0">
                <a:solidFill>
                  <a:schemeClr val="accent1">
                    <a:lumMod val="75000"/>
                  </a:schemeClr>
                </a:solidFill>
                <a:latin typeface="Open Sans"/>
              </a:rPr>
              <a:t>1</a:t>
            </a:r>
            <a:r>
              <a:rPr lang="pt-BR" sz="2000" b="1" i="1" dirty="0">
                <a:solidFill>
                  <a:schemeClr val="accent1">
                    <a:lumMod val="75000"/>
                  </a:schemeClr>
                </a:solidFill>
                <a:latin typeface="Open Sans"/>
              </a:rPr>
              <a:t> = </a:t>
            </a:r>
            <a:r>
              <a:rPr lang="pt-BR" sz="2000" b="1" i="1" dirty="0" smtClean="0">
                <a:solidFill>
                  <a:schemeClr val="accent1">
                    <a:lumMod val="75000"/>
                  </a:schemeClr>
                </a:solidFill>
                <a:latin typeface="Open Sans"/>
              </a:rPr>
              <a:t>I</a:t>
            </a:r>
          </a:p>
          <a:p>
            <a:pPr>
              <a:lnSpc>
                <a:spcPct val="150000"/>
              </a:lnSpc>
            </a:pPr>
            <a:r>
              <a:rPr lang="pt-BR" sz="2000" b="1" i="1" dirty="0" smtClean="0">
                <a:solidFill>
                  <a:schemeClr val="accent1">
                    <a:lumMod val="75000"/>
                  </a:schemeClr>
                </a:solidFill>
                <a:latin typeface="Open Sans"/>
              </a:rPr>
              <a:t>I</a:t>
            </a:r>
            <a:r>
              <a:rPr lang="pt-BR" sz="2000" b="1" i="1" baseline="-25000" dirty="0" smtClean="0">
                <a:solidFill>
                  <a:schemeClr val="accent1">
                    <a:lumMod val="75000"/>
                  </a:schemeClr>
                </a:solidFill>
                <a:latin typeface="Open Sans"/>
              </a:rPr>
              <a:t>2</a:t>
            </a:r>
            <a:r>
              <a:rPr lang="pt-BR" sz="2000" b="1" i="1" dirty="0">
                <a:solidFill>
                  <a:schemeClr val="accent1">
                    <a:lumMod val="75000"/>
                  </a:schemeClr>
                </a:solidFill>
                <a:latin typeface="Open Sans"/>
              </a:rPr>
              <a:t> = </a:t>
            </a:r>
            <a:r>
              <a:rPr lang="pt-BR" sz="2000" b="1" i="1" dirty="0" smtClean="0">
                <a:solidFill>
                  <a:schemeClr val="accent1">
                    <a:lumMod val="75000"/>
                  </a:schemeClr>
                </a:solidFill>
                <a:latin typeface="Open Sans"/>
              </a:rPr>
              <a:t>I/3</a:t>
            </a:r>
          </a:p>
          <a:p>
            <a:pPr>
              <a:lnSpc>
                <a:spcPct val="150000"/>
              </a:lnSpc>
            </a:pPr>
            <a:r>
              <a:rPr lang="pt-BR" sz="2000" b="1" i="1" dirty="0" smtClean="0">
                <a:solidFill>
                  <a:schemeClr val="accent1">
                    <a:lumMod val="75000"/>
                  </a:schemeClr>
                </a:solidFill>
                <a:latin typeface="Open Sans"/>
              </a:rPr>
              <a:t>I</a:t>
            </a:r>
            <a:r>
              <a:rPr lang="pt-BR" sz="2000" b="1" i="1" baseline="-25000" dirty="0" smtClean="0">
                <a:solidFill>
                  <a:schemeClr val="accent1">
                    <a:lumMod val="75000"/>
                  </a:schemeClr>
                </a:solidFill>
                <a:latin typeface="Open Sans"/>
              </a:rPr>
              <a:t>3</a:t>
            </a:r>
            <a:r>
              <a:rPr lang="pt-BR" sz="2000" b="1" i="1" dirty="0">
                <a:solidFill>
                  <a:schemeClr val="accent1">
                    <a:lumMod val="75000"/>
                  </a:schemeClr>
                </a:solidFill>
                <a:latin typeface="Open Sans"/>
              </a:rPr>
              <a:t> = I/8 </a:t>
            </a:r>
            <a:endParaRPr lang="pt-BR" sz="2000" b="1" i="1" dirty="0" smtClean="0">
              <a:solidFill>
                <a:schemeClr val="accent1">
                  <a:lumMod val="75000"/>
                </a:schemeClr>
              </a:solidFill>
              <a:latin typeface="Open Sans"/>
            </a:endParaRPr>
          </a:p>
          <a:p>
            <a:pPr>
              <a:lnSpc>
                <a:spcPct val="150000"/>
              </a:lnSpc>
            </a:pPr>
            <a:r>
              <a:rPr lang="pt-BR" sz="2000" b="1" i="1" dirty="0" smtClean="0">
                <a:solidFill>
                  <a:schemeClr val="accent1">
                    <a:lumMod val="75000"/>
                  </a:schemeClr>
                </a:solidFill>
                <a:latin typeface="Open Sans"/>
              </a:rPr>
              <a:t>R</a:t>
            </a:r>
            <a:r>
              <a:rPr lang="pt-BR" sz="2000" b="1" i="1" baseline="-25000" dirty="0" smtClean="0">
                <a:solidFill>
                  <a:schemeClr val="accent1">
                    <a:lumMod val="75000"/>
                  </a:schemeClr>
                </a:solidFill>
                <a:latin typeface="Open Sans"/>
              </a:rPr>
              <a:t>1</a:t>
            </a:r>
            <a:r>
              <a:rPr lang="pt-BR" sz="2000" b="1" i="1" dirty="0">
                <a:solidFill>
                  <a:schemeClr val="accent1">
                    <a:lumMod val="75000"/>
                  </a:schemeClr>
                </a:solidFill>
                <a:latin typeface="Open Sans"/>
              </a:rPr>
              <a:t> = </a:t>
            </a:r>
            <a:r>
              <a:rPr lang="pt-BR" sz="2000" b="1" i="1" dirty="0" smtClean="0">
                <a:solidFill>
                  <a:schemeClr val="accent1">
                    <a:lumMod val="75000"/>
                  </a:schemeClr>
                </a:solidFill>
                <a:latin typeface="Open Sans"/>
              </a:rPr>
              <a:t>3Ω</a:t>
            </a:r>
          </a:p>
          <a:p>
            <a:pPr>
              <a:lnSpc>
                <a:spcPct val="150000"/>
              </a:lnSpc>
            </a:pPr>
            <a:r>
              <a:rPr lang="pt-BR" sz="2000" b="1" i="1" dirty="0" smtClean="0">
                <a:solidFill>
                  <a:schemeClr val="accent1">
                    <a:lumMod val="75000"/>
                  </a:schemeClr>
                </a:solidFill>
                <a:latin typeface="Open Sans"/>
              </a:rPr>
              <a:t>R</a:t>
            </a:r>
            <a:r>
              <a:rPr lang="pt-BR" sz="2000" b="1" i="1" baseline="-25000" dirty="0" smtClean="0">
                <a:solidFill>
                  <a:schemeClr val="accent1">
                    <a:lumMod val="75000"/>
                  </a:schemeClr>
                </a:solidFill>
                <a:latin typeface="Open Sans"/>
              </a:rPr>
              <a:t>2</a:t>
            </a:r>
            <a:r>
              <a:rPr lang="pt-BR" sz="2000" b="1" i="1" dirty="0">
                <a:solidFill>
                  <a:schemeClr val="accent1">
                    <a:lumMod val="75000"/>
                  </a:schemeClr>
                </a:solidFill>
                <a:latin typeface="Open Sans"/>
              </a:rPr>
              <a:t> = </a:t>
            </a:r>
            <a:r>
              <a:rPr lang="pt-BR" sz="2000" b="1" i="1" dirty="0" smtClean="0">
                <a:solidFill>
                  <a:schemeClr val="accent1">
                    <a:lumMod val="75000"/>
                  </a:schemeClr>
                </a:solidFill>
                <a:latin typeface="Open Sans"/>
              </a:rPr>
              <a:t>?</a:t>
            </a:r>
          </a:p>
          <a:p>
            <a:pPr>
              <a:lnSpc>
                <a:spcPct val="150000"/>
              </a:lnSpc>
            </a:pPr>
            <a:r>
              <a:rPr lang="pt-BR" sz="2000" b="1" i="1" dirty="0" smtClean="0">
                <a:solidFill>
                  <a:schemeClr val="accent1">
                    <a:lumMod val="75000"/>
                  </a:schemeClr>
                </a:solidFill>
                <a:latin typeface="Open Sans"/>
              </a:rPr>
              <a:t>R</a:t>
            </a:r>
            <a:r>
              <a:rPr lang="pt-BR" sz="2000" b="1" i="1" baseline="-25000" dirty="0" smtClean="0">
                <a:solidFill>
                  <a:schemeClr val="accent1">
                    <a:lumMod val="75000"/>
                  </a:schemeClr>
                </a:solidFill>
                <a:latin typeface="Open Sans"/>
              </a:rPr>
              <a:t>3</a:t>
            </a:r>
            <a:r>
              <a:rPr lang="pt-BR" sz="2000" b="1" i="1" dirty="0">
                <a:solidFill>
                  <a:schemeClr val="accent1">
                    <a:lumMod val="75000"/>
                  </a:schemeClr>
                </a:solidFill>
                <a:latin typeface="Open Sans"/>
              </a:rPr>
              <a:t> = ?</a:t>
            </a:r>
            <a:endParaRPr lang="vi-VN" sz="2000" b="1" i="1" dirty="0">
              <a:solidFill>
                <a:schemeClr val="accent1">
                  <a:lumMod val="75000"/>
                </a:schemeClr>
              </a:solidFill>
            </a:endParaRPr>
          </a:p>
        </p:txBody>
      </p:sp>
      <p:sp>
        <p:nvSpPr>
          <p:cNvPr id="6" name="Rectangle 5"/>
          <p:cNvSpPr/>
          <p:nvPr/>
        </p:nvSpPr>
        <p:spPr>
          <a:xfrm>
            <a:off x="1826179" y="2264973"/>
            <a:ext cx="2085827" cy="400110"/>
          </a:xfrm>
          <a:prstGeom prst="rect">
            <a:avLst/>
          </a:prstGeom>
        </p:spPr>
        <p:txBody>
          <a:bodyPr wrap="none">
            <a:spAutoFit/>
          </a:bodyPr>
          <a:lstStyle/>
          <a:p>
            <a:r>
              <a:rPr lang="en-US" altLang="en-US" sz="2000" b="1" dirty="0">
                <a:solidFill>
                  <a:schemeClr val="accent1">
                    <a:lumMod val="75000"/>
                  </a:schemeClr>
                </a:solidFill>
                <a:latin typeface="Open Sans"/>
              </a:rPr>
              <a:t>Khi K ở vị trí 1: </a:t>
            </a:r>
            <a:endParaRPr lang="vi-VN" sz="2000" b="1" dirty="0">
              <a:solidFill>
                <a:schemeClr val="accent1">
                  <a:lumMod val="75000"/>
                </a:schemeClr>
              </a:solidFill>
            </a:endParaRPr>
          </a:p>
        </p:txBody>
      </p:sp>
      <p:grpSp>
        <p:nvGrpSpPr>
          <p:cNvPr id="13" name="Group 12"/>
          <p:cNvGrpSpPr/>
          <p:nvPr/>
        </p:nvGrpSpPr>
        <p:grpSpPr>
          <a:xfrm>
            <a:off x="3937687" y="2223679"/>
            <a:ext cx="1803711" cy="418808"/>
            <a:chOff x="3885688" y="2219400"/>
            <a:chExt cx="2689217" cy="418808"/>
          </a:xfrm>
        </p:grpSpPr>
        <p:sp>
          <p:nvSpPr>
            <p:cNvPr id="7" name="Rectangle 6"/>
            <p:cNvSpPr/>
            <p:nvPr/>
          </p:nvSpPr>
          <p:spPr>
            <a:xfrm>
              <a:off x="3885688" y="2238098"/>
              <a:ext cx="2689217" cy="400110"/>
            </a:xfrm>
            <a:prstGeom prst="rect">
              <a:avLst/>
            </a:prstGeom>
          </p:spPr>
          <p:txBody>
            <a:bodyPr wrap="square">
              <a:spAutoFit/>
            </a:bodyPr>
            <a:lstStyle/>
            <a:p>
              <a:r>
                <a:rPr lang="en-US" altLang="en-US" sz="2000" b="1" dirty="0">
                  <a:solidFill>
                    <a:schemeClr val="accent1">
                      <a:lumMod val="75000"/>
                    </a:schemeClr>
                  </a:solidFill>
                  <a:latin typeface="Open Sans"/>
                </a:rPr>
                <a:t>R</a:t>
              </a:r>
              <a:r>
                <a:rPr lang="en-US" altLang="en-US" sz="2000" b="1" baseline="-30000" dirty="0">
                  <a:solidFill>
                    <a:schemeClr val="accent1">
                      <a:lumMod val="75000"/>
                    </a:schemeClr>
                  </a:solidFill>
                  <a:latin typeface="Open Sans"/>
                </a:rPr>
                <a:t>1</a:t>
              </a:r>
              <a:r>
                <a:rPr lang="en-US" altLang="en-US" sz="2000" b="1" dirty="0">
                  <a:solidFill>
                    <a:schemeClr val="accent1">
                      <a:lumMod val="75000"/>
                    </a:schemeClr>
                  </a:solidFill>
                  <a:latin typeface="Open Sans"/>
                </a:rPr>
                <a:t> </a:t>
              </a:r>
              <a:r>
                <a:rPr lang="en-US" altLang="en-US" sz="2000" b="1" dirty="0" smtClean="0">
                  <a:solidFill>
                    <a:schemeClr val="accent1">
                      <a:lumMod val="75000"/>
                    </a:schemeClr>
                  </a:solidFill>
                  <a:latin typeface="Open Sans"/>
                </a:rPr>
                <a:t>nt  </a:t>
              </a:r>
              <a:endParaRPr lang="vi-VN" sz="2000" b="1" dirty="0">
                <a:solidFill>
                  <a:schemeClr val="accent1">
                    <a:lumMod val="75000"/>
                  </a:schemeClr>
                </a:solidFill>
              </a:endParaRPr>
            </a:p>
          </p:txBody>
        </p:sp>
        <p:grpSp>
          <p:nvGrpSpPr>
            <p:cNvPr id="12" name="Group 11"/>
            <p:cNvGrpSpPr/>
            <p:nvPr/>
          </p:nvGrpSpPr>
          <p:grpSpPr>
            <a:xfrm>
              <a:off x="5007909" y="2219400"/>
              <a:ext cx="525203" cy="400110"/>
              <a:chOff x="6826492" y="2912927"/>
              <a:chExt cx="525203" cy="400110"/>
            </a:xfrm>
          </p:grpSpPr>
          <p:sp>
            <p:nvSpPr>
              <p:cNvPr id="8" name="Oval 7"/>
              <p:cNvSpPr/>
              <p:nvPr/>
            </p:nvSpPr>
            <p:spPr>
              <a:xfrm>
                <a:off x="6905283" y="2952683"/>
                <a:ext cx="440175" cy="309016"/>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000" b="1">
                  <a:solidFill>
                    <a:schemeClr val="accent1">
                      <a:lumMod val="75000"/>
                    </a:schemeClr>
                  </a:solidFill>
                </a:endParaRPr>
              </a:p>
            </p:txBody>
          </p:sp>
          <p:sp>
            <p:nvSpPr>
              <p:cNvPr id="11" name="TextBox 10"/>
              <p:cNvSpPr txBox="1"/>
              <p:nvPr/>
            </p:nvSpPr>
            <p:spPr>
              <a:xfrm>
                <a:off x="6826492" y="2912927"/>
                <a:ext cx="525203" cy="400110"/>
              </a:xfrm>
              <a:prstGeom prst="rect">
                <a:avLst/>
              </a:prstGeom>
              <a:noFill/>
            </p:spPr>
            <p:txBody>
              <a:bodyPr wrap="square" rtlCol="0">
                <a:spAutoFit/>
              </a:bodyPr>
              <a:lstStyle/>
              <a:p>
                <a:r>
                  <a:rPr lang="en-US" sz="2000" b="1" dirty="0" smtClean="0">
                    <a:solidFill>
                      <a:schemeClr val="accent1">
                        <a:lumMod val="75000"/>
                      </a:schemeClr>
                    </a:solidFill>
                  </a:rPr>
                  <a:t>A</a:t>
                </a:r>
                <a:endParaRPr lang="vi-VN" sz="2000" b="1" dirty="0">
                  <a:solidFill>
                    <a:schemeClr val="accent1">
                      <a:lumMod val="75000"/>
                    </a:schemeClr>
                  </a:solidFill>
                </a:endParaRPr>
              </a:p>
            </p:txBody>
          </p:sp>
        </p:grpSp>
      </p:grpSp>
      <mc:AlternateContent xmlns:mc="http://schemas.openxmlformats.org/markup-compatibility/2006" xmlns:a14="http://schemas.microsoft.com/office/drawing/2010/main">
        <mc:Choice Requires="a14">
          <p:sp>
            <p:nvSpPr>
              <p:cNvPr id="14" name="Rectangle 13"/>
              <p:cNvSpPr/>
              <p:nvPr/>
            </p:nvSpPr>
            <p:spPr>
              <a:xfrm>
                <a:off x="5938919" y="2001086"/>
                <a:ext cx="2721220" cy="812145"/>
              </a:xfrm>
              <a:prstGeom prst="rect">
                <a:avLst/>
              </a:prstGeom>
            </p:spPr>
            <p:txBody>
              <a:bodyPr wrap="square">
                <a:spAutoFit/>
              </a:bodyPr>
              <a:lstStyle/>
              <a:p>
                <a:pPr>
                  <a:lnSpc>
                    <a:spcPct val="150000"/>
                  </a:lnSpc>
                </a:pPr>
                <a:r>
                  <a:rPr lang="pt-BR" sz="2000" b="1" dirty="0" smtClean="0">
                    <a:solidFill>
                      <a:schemeClr val="accent1">
                        <a:lumMod val="75000"/>
                      </a:schemeClr>
                    </a:solidFill>
                    <a:latin typeface="Open Sans"/>
                  </a:rPr>
                  <a:t>I</a:t>
                </a:r>
                <a:r>
                  <a:rPr lang="pt-BR" sz="2000" b="1" baseline="-25000" dirty="0" smtClean="0">
                    <a:solidFill>
                      <a:schemeClr val="accent1">
                        <a:lumMod val="75000"/>
                      </a:schemeClr>
                    </a:solidFill>
                    <a:latin typeface="Open Sans"/>
                  </a:rPr>
                  <a:t>A</a:t>
                </a:r>
                <a:r>
                  <a:rPr lang="pt-BR" sz="2000" b="1" dirty="0">
                    <a:solidFill>
                      <a:schemeClr val="accent1">
                        <a:lumMod val="75000"/>
                      </a:schemeClr>
                    </a:solidFill>
                    <a:latin typeface="Open Sans"/>
                  </a:rPr>
                  <a:t> = </a:t>
                </a:r>
                <a:r>
                  <a:rPr lang="pt-BR" sz="2000" b="1" dirty="0" smtClean="0">
                    <a:solidFill>
                      <a:schemeClr val="accent1">
                        <a:lumMod val="75000"/>
                      </a:schemeClr>
                    </a:solidFill>
                    <a:latin typeface="Open Sans"/>
                  </a:rPr>
                  <a:t>I</a:t>
                </a:r>
                <a:r>
                  <a:rPr lang="pt-BR" sz="2000" b="1" baseline="-25000" dirty="0" smtClean="0">
                    <a:solidFill>
                      <a:schemeClr val="accent1">
                        <a:lumMod val="75000"/>
                      </a:schemeClr>
                    </a:solidFill>
                    <a:latin typeface="Open Sans"/>
                  </a:rPr>
                  <a:t>1 </a:t>
                </a:r>
                <a:r>
                  <a:rPr lang="pt-BR" sz="2000" b="1" dirty="0" smtClean="0">
                    <a:solidFill>
                      <a:schemeClr val="accent1">
                        <a:lumMod val="75000"/>
                      </a:schemeClr>
                    </a:solidFill>
                    <a:latin typeface="Open Sans"/>
                  </a:rPr>
                  <a:t>= </a:t>
                </a:r>
                <a14:m>
                  <m:oMath xmlns:m="http://schemas.openxmlformats.org/officeDocument/2006/math">
                    <m:f>
                      <m:fPr>
                        <m:ctrlPr>
                          <a:rPr lang="pt-BR" sz="2000" b="1" i="1" smtClean="0">
                            <a:solidFill>
                              <a:schemeClr val="accent1">
                                <a:lumMod val="75000"/>
                              </a:schemeClr>
                            </a:solidFill>
                            <a:latin typeface="Cambria Math" panose="02040503050406030204" pitchFamily="18" charset="0"/>
                          </a:rPr>
                        </m:ctrlPr>
                      </m:fPr>
                      <m:num>
                        <m:r>
                          <a:rPr lang="en-US" sz="2000" b="1" i="0" smtClean="0">
                            <a:solidFill>
                              <a:schemeClr val="accent1">
                                <a:lumMod val="75000"/>
                              </a:schemeClr>
                            </a:solidFill>
                            <a:latin typeface="Cambria Math" panose="02040503050406030204" pitchFamily="18" charset="0"/>
                          </a:rPr>
                          <m:t>𝐔</m:t>
                        </m:r>
                      </m:num>
                      <m:den>
                        <m:sSub>
                          <m:sSubPr>
                            <m:ctrlPr>
                              <a:rPr lang="pt-BR" sz="2000" b="1" i="1" smtClean="0">
                                <a:solidFill>
                                  <a:schemeClr val="accent1">
                                    <a:lumMod val="75000"/>
                                  </a:schemeClr>
                                </a:solidFill>
                                <a:latin typeface="Cambria Math" panose="02040503050406030204" pitchFamily="18" charset="0"/>
                              </a:rPr>
                            </m:ctrlPr>
                          </m:sSubPr>
                          <m:e>
                            <m:r>
                              <a:rPr lang="en-US" sz="2000" b="1" i="0" smtClean="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𝟏</m:t>
                            </m:r>
                          </m:sub>
                        </m:sSub>
                      </m:den>
                    </m:f>
                  </m:oMath>
                </a14:m>
                <a:r>
                  <a:rPr lang="pt-BR" sz="2000" b="1" dirty="0">
                    <a:solidFill>
                      <a:schemeClr val="accent1">
                        <a:lumMod val="75000"/>
                      </a:schemeClr>
                    </a:solidFill>
                    <a:latin typeface="Open Sans"/>
                  </a:rPr>
                  <a:t>=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smtClean="0">
                            <a:solidFill>
                              <a:schemeClr val="accent1">
                                <a:lumMod val="75000"/>
                              </a:schemeClr>
                            </a:solidFill>
                            <a:latin typeface="Cambria Math" panose="02040503050406030204" pitchFamily="18" charset="0"/>
                          </a:rPr>
                          <m:t>𝟑</m:t>
                        </m:r>
                      </m:den>
                    </m:f>
                  </m:oMath>
                </a14:m>
                <a:r>
                  <a:rPr lang="pt-BR" sz="2000" b="1" dirty="0" smtClean="0">
                    <a:solidFill>
                      <a:schemeClr val="accent1">
                        <a:lumMod val="75000"/>
                      </a:schemeClr>
                    </a:solidFill>
                    <a:latin typeface="Open Sans"/>
                  </a:rPr>
                  <a:t> </a:t>
                </a:r>
                <a:r>
                  <a:rPr lang="pt-BR" sz="2000" b="1" dirty="0">
                    <a:solidFill>
                      <a:schemeClr val="accent1">
                        <a:lumMod val="75000"/>
                      </a:schemeClr>
                    </a:solidFill>
                    <a:latin typeface="Open Sans"/>
                  </a:rPr>
                  <a:t>= </a:t>
                </a:r>
                <a14:m>
                  <m:oMath xmlns:m="http://schemas.openxmlformats.org/officeDocument/2006/math">
                    <m:r>
                      <a:rPr lang="en-US" sz="2000" b="1" i="0" smtClean="0">
                        <a:solidFill>
                          <a:schemeClr val="accent1">
                            <a:lumMod val="75000"/>
                          </a:schemeClr>
                        </a:solidFill>
                        <a:latin typeface="Cambria Math" panose="02040503050406030204" pitchFamily="18" charset="0"/>
                      </a:rPr>
                      <m:t>𝐈</m:t>
                    </m:r>
                  </m:oMath>
                </a14:m>
                <a:endParaRPr lang="pt-BR" sz="2000" b="1" dirty="0">
                  <a:solidFill>
                    <a:schemeClr val="accent1">
                      <a:lumMod val="75000"/>
                    </a:schemeClr>
                  </a:solidFill>
                  <a:latin typeface="Open Sans"/>
                </a:endParaRPr>
              </a:p>
            </p:txBody>
          </p:sp>
        </mc:Choice>
        <mc:Fallback xmlns="">
          <p:sp>
            <p:nvSpPr>
              <p:cNvPr id="14" name="Rectangle 13"/>
              <p:cNvSpPr>
                <a:spLocks noRot="1" noChangeAspect="1" noMove="1" noResize="1" noEditPoints="1" noAdjustHandles="1" noChangeArrowheads="1" noChangeShapeType="1" noTextEdit="1"/>
              </p:cNvSpPr>
              <p:nvPr/>
            </p:nvSpPr>
            <p:spPr>
              <a:xfrm>
                <a:off x="5938919" y="2001086"/>
                <a:ext cx="2721220" cy="812145"/>
              </a:xfrm>
              <a:prstGeom prst="rect">
                <a:avLst/>
              </a:prstGeom>
              <a:blipFill>
                <a:blip r:embed="rId3"/>
                <a:stretch>
                  <a:fillRect l="-2237"/>
                </a:stretch>
              </a:blipFill>
            </p:spPr>
            <p:txBody>
              <a:bodyPr/>
              <a:lstStyle/>
              <a:p>
                <a:r>
                  <a:rPr lang="vi-VN">
                    <a:noFill/>
                  </a:rPr>
                  <a:t> </a:t>
                </a:r>
              </a:p>
            </p:txBody>
          </p:sp>
        </mc:Fallback>
      </mc:AlternateContent>
      <p:sp>
        <p:nvSpPr>
          <p:cNvPr id="15" name="Rectangle 14"/>
          <p:cNvSpPr/>
          <p:nvPr/>
        </p:nvSpPr>
        <p:spPr>
          <a:xfrm>
            <a:off x="8360408" y="2251549"/>
            <a:ext cx="497252" cy="400110"/>
          </a:xfrm>
          <a:prstGeom prst="rect">
            <a:avLst/>
          </a:prstGeom>
        </p:spPr>
        <p:txBody>
          <a:bodyPr wrap="none">
            <a:spAutoFit/>
          </a:bodyPr>
          <a:lstStyle/>
          <a:p>
            <a:r>
              <a:rPr lang="en-US" altLang="en-US" sz="2000" b="1" dirty="0">
                <a:solidFill>
                  <a:schemeClr val="accent1">
                    <a:lumMod val="75000"/>
                  </a:schemeClr>
                </a:solidFill>
                <a:latin typeface="Open Sans"/>
              </a:rPr>
              <a:t>(1)</a:t>
            </a:r>
            <a:endParaRPr lang="vi-VN" sz="2000" b="1" dirty="0">
              <a:solidFill>
                <a:schemeClr val="accent1">
                  <a:lumMod val="75000"/>
                </a:schemeClr>
              </a:solidFill>
            </a:endParaRPr>
          </a:p>
        </p:txBody>
      </p:sp>
      <p:sp>
        <p:nvSpPr>
          <p:cNvPr id="16" name="Rectangle 15"/>
          <p:cNvSpPr/>
          <p:nvPr/>
        </p:nvSpPr>
        <p:spPr>
          <a:xfrm>
            <a:off x="1796309" y="2984763"/>
            <a:ext cx="2456122" cy="400110"/>
          </a:xfrm>
          <a:prstGeom prst="rect">
            <a:avLst/>
          </a:prstGeom>
        </p:spPr>
        <p:txBody>
          <a:bodyPr wrap="none">
            <a:spAutoFit/>
          </a:bodyPr>
          <a:lstStyle/>
          <a:p>
            <a:r>
              <a:rPr lang="en-US" altLang="en-US" sz="2000" b="1" dirty="0">
                <a:solidFill>
                  <a:schemeClr val="accent1">
                    <a:lumMod val="75000"/>
                  </a:schemeClr>
                </a:solidFill>
                <a:latin typeface="Open Sans"/>
              </a:rPr>
              <a:t>Khi K ở vị trí số 2: </a:t>
            </a:r>
            <a:endParaRPr lang="vi-VN" sz="2000" b="1" dirty="0">
              <a:solidFill>
                <a:schemeClr val="accent1">
                  <a:lumMod val="75000"/>
                </a:schemeClr>
              </a:solidFill>
            </a:endParaRPr>
          </a:p>
        </p:txBody>
      </p:sp>
      <p:grpSp>
        <p:nvGrpSpPr>
          <p:cNvPr id="31" name="Group 30"/>
          <p:cNvGrpSpPr/>
          <p:nvPr/>
        </p:nvGrpSpPr>
        <p:grpSpPr>
          <a:xfrm>
            <a:off x="4112612" y="2949932"/>
            <a:ext cx="3421238" cy="425863"/>
            <a:chOff x="3676749" y="2212349"/>
            <a:chExt cx="2689217" cy="425863"/>
          </a:xfrm>
        </p:grpSpPr>
        <p:sp>
          <p:nvSpPr>
            <p:cNvPr id="32" name="Rectangle 31"/>
            <p:cNvSpPr/>
            <p:nvPr/>
          </p:nvSpPr>
          <p:spPr>
            <a:xfrm>
              <a:off x="3676749" y="2238102"/>
              <a:ext cx="2689217" cy="400110"/>
            </a:xfrm>
            <a:prstGeom prst="rect">
              <a:avLst/>
            </a:prstGeom>
          </p:spPr>
          <p:txBody>
            <a:bodyPr wrap="square">
              <a:spAutoFit/>
            </a:bodyPr>
            <a:lstStyle/>
            <a:p>
              <a:r>
                <a:rPr lang="en-US" altLang="en-US" sz="2000" b="1" dirty="0">
                  <a:solidFill>
                    <a:schemeClr val="accent1">
                      <a:lumMod val="75000"/>
                    </a:schemeClr>
                  </a:solidFill>
                  <a:latin typeface="Open Sans"/>
                </a:rPr>
                <a:t>R</a:t>
              </a:r>
              <a:r>
                <a:rPr lang="en-US" altLang="en-US" sz="2000" b="1" baseline="-30000" dirty="0">
                  <a:solidFill>
                    <a:schemeClr val="accent1">
                      <a:lumMod val="75000"/>
                    </a:schemeClr>
                  </a:solidFill>
                  <a:latin typeface="Open Sans"/>
                </a:rPr>
                <a:t>2</a:t>
              </a:r>
              <a:r>
                <a:rPr lang="en-US" altLang="en-US" sz="2000" b="1" dirty="0">
                  <a:solidFill>
                    <a:schemeClr val="accent1">
                      <a:lumMod val="75000"/>
                    </a:schemeClr>
                  </a:solidFill>
                  <a:latin typeface="Open Sans"/>
                </a:rPr>
                <a:t> nt </a:t>
              </a:r>
              <a:r>
                <a:rPr lang="en-US" altLang="en-US" sz="2000" b="1" dirty="0" smtClean="0">
                  <a:solidFill>
                    <a:schemeClr val="accent1">
                      <a:lumMod val="75000"/>
                    </a:schemeClr>
                  </a:solidFill>
                  <a:latin typeface="Open Sans"/>
                </a:rPr>
                <a:t>R</a:t>
              </a:r>
              <a:r>
                <a:rPr lang="en-US" altLang="en-US" sz="2000" b="1" baseline="-30000" dirty="0" smtClean="0">
                  <a:solidFill>
                    <a:schemeClr val="accent1">
                      <a:lumMod val="75000"/>
                    </a:schemeClr>
                  </a:solidFill>
                  <a:latin typeface="Open Sans"/>
                </a:rPr>
                <a:t>1</a:t>
              </a:r>
              <a:r>
                <a:rPr lang="en-US" altLang="en-US" sz="2000" b="1" dirty="0">
                  <a:solidFill>
                    <a:schemeClr val="accent1">
                      <a:lumMod val="75000"/>
                    </a:schemeClr>
                  </a:solidFill>
                  <a:latin typeface="Open Sans"/>
                </a:rPr>
                <a:t> </a:t>
              </a:r>
              <a:r>
                <a:rPr lang="en-US" altLang="en-US" sz="2000" b="1" dirty="0" smtClean="0">
                  <a:solidFill>
                    <a:schemeClr val="accent1">
                      <a:lumMod val="75000"/>
                    </a:schemeClr>
                  </a:solidFill>
                  <a:latin typeface="Open Sans"/>
                </a:rPr>
                <a:t>nt </a:t>
              </a:r>
              <a:endParaRPr lang="vi-VN" sz="2000" b="1" dirty="0">
                <a:solidFill>
                  <a:schemeClr val="accent1">
                    <a:lumMod val="75000"/>
                  </a:schemeClr>
                </a:solidFill>
              </a:endParaRPr>
            </a:p>
          </p:txBody>
        </p:sp>
        <p:grpSp>
          <p:nvGrpSpPr>
            <p:cNvPr id="33" name="Group 32"/>
            <p:cNvGrpSpPr/>
            <p:nvPr/>
          </p:nvGrpSpPr>
          <p:grpSpPr>
            <a:xfrm>
              <a:off x="4766717" y="2212349"/>
              <a:ext cx="333759" cy="400110"/>
              <a:chOff x="6585300" y="2905876"/>
              <a:chExt cx="333759" cy="400110"/>
            </a:xfrm>
          </p:grpSpPr>
          <p:sp>
            <p:nvSpPr>
              <p:cNvPr id="34" name="Oval 33"/>
              <p:cNvSpPr/>
              <p:nvPr/>
            </p:nvSpPr>
            <p:spPr>
              <a:xfrm>
                <a:off x="6585300" y="2945032"/>
                <a:ext cx="286326" cy="320601"/>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000" b="1">
                  <a:solidFill>
                    <a:schemeClr val="accent1">
                      <a:lumMod val="75000"/>
                    </a:schemeClr>
                  </a:solidFill>
                </a:endParaRPr>
              </a:p>
            </p:txBody>
          </p:sp>
          <p:sp>
            <p:nvSpPr>
              <p:cNvPr id="35" name="TextBox 34"/>
              <p:cNvSpPr txBox="1"/>
              <p:nvPr/>
            </p:nvSpPr>
            <p:spPr>
              <a:xfrm>
                <a:off x="6612564" y="2905876"/>
                <a:ext cx="306495" cy="400110"/>
              </a:xfrm>
              <a:prstGeom prst="rect">
                <a:avLst/>
              </a:prstGeom>
              <a:noFill/>
            </p:spPr>
            <p:txBody>
              <a:bodyPr wrap="square" rtlCol="0">
                <a:spAutoFit/>
              </a:bodyPr>
              <a:lstStyle/>
              <a:p>
                <a:r>
                  <a:rPr lang="en-US" sz="2000" b="1" dirty="0" smtClean="0">
                    <a:solidFill>
                      <a:schemeClr val="accent1">
                        <a:lumMod val="75000"/>
                      </a:schemeClr>
                    </a:solidFill>
                  </a:rPr>
                  <a:t>A</a:t>
                </a:r>
                <a:endParaRPr lang="vi-VN" sz="2000" b="1" dirty="0">
                  <a:solidFill>
                    <a:schemeClr val="accent1">
                      <a:lumMod val="75000"/>
                    </a:schemeClr>
                  </a:solidFill>
                </a:endParaRPr>
              </a:p>
            </p:txBody>
          </p:sp>
        </p:grpSp>
      </p:grpSp>
      <mc:AlternateContent xmlns:mc="http://schemas.openxmlformats.org/markup-compatibility/2006" xmlns:a14="http://schemas.microsoft.com/office/drawing/2010/main">
        <mc:Choice Requires="a14">
          <p:sp>
            <p:nvSpPr>
              <p:cNvPr id="36" name="Rectangle 35"/>
              <p:cNvSpPr/>
              <p:nvPr/>
            </p:nvSpPr>
            <p:spPr>
              <a:xfrm>
                <a:off x="5960176" y="2735955"/>
                <a:ext cx="2717948" cy="812145"/>
              </a:xfrm>
              <a:prstGeom prst="rect">
                <a:avLst/>
              </a:prstGeom>
            </p:spPr>
            <p:txBody>
              <a:bodyPr wrap="square">
                <a:spAutoFit/>
              </a:bodyPr>
              <a:lstStyle/>
              <a:p>
                <a:pPr>
                  <a:lnSpc>
                    <a:spcPct val="150000"/>
                  </a:lnSpc>
                </a:pPr>
                <a:r>
                  <a:rPr lang="pt-BR" sz="2000" b="1" dirty="0" smtClean="0">
                    <a:solidFill>
                      <a:schemeClr val="accent1">
                        <a:lumMod val="75000"/>
                      </a:schemeClr>
                    </a:solidFill>
                    <a:latin typeface="Open Sans"/>
                  </a:rPr>
                  <a:t>I</a:t>
                </a:r>
                <a:r>
                  <a:rPr lang="pt-BR" sz="2000" b="1" baseline="-25000" dirty="0" smtClean="0">
                    <a:solidFill>
                      <a:schemeClr val="accent1">
                        <a:lumMod val="75000"/>
                      </a:schemeClr>
                    </a:solidFill>
                    <a:latin typeface="Open Sans"/>
                  </a:rPr>
                  <a:t>A</a:t>
                </a:r>
                <a:r>
                  <a:rPr lang="pt-BR" sz="2000" b="1" dirty="0">
                    <a:solidFill>
                      <a:schemeClr val="accent1">
                        <a:lumMod val="75000"/>
                      </a:schemeClr>
                    </a:solidFill>
                    <a:latin typeface="Open Sans"/>
                  </a:rPr>
                  <a:t> = </a:t>
                </a:r>
                <a:r>
                  <a:rPr lang="pt-BR" sz="2000" b="1" dirty="0" smtClean="0">
                    <a:solidFill>
                      <a:schemeClr val="accent1">
                        <a:lumMod val="75000"/>
                      </a:schemeClr>
                    </a:solidFill>
                    <a:latin typeface="Open Sans"/>
                  </a:rPr>
                  <a:t>I</a:t>
                </a:r>
                <a:r>
                  <a:rPr lang="pt-BR" sz="2000" b="1" baseline="-25000" dirty="0" smtClean="0">
                    <a:solidFill>
                      <a:schemeClr val="accent1">
                        <a:lumMod val="75000"/>
                      </a:schemeClr>
                    </a:solidFill>
                    <a:latin typeface="Open Sans"/>
                  </a:rPr>
                  <a:t>12 </a:t>
                </a:r>
                <a:r>
                  <a:rPr lang="pt-BR" sz="2000" b="1" dirty="0" smtClean="0">
                    <a:solidFill>
                      <a:schemeClr val="accent1">
                        <a:lumMod val="75000"/>
                      </a:schemeClr>
                    </a:solidFill>
                    <a:latin typeface="Open Sans"/>
                  </a:rPr>
                  <a:t>= </a:t>
                </a:r>
                <a14:m>
                  <m:oMath xmlns:m="http://schemas.openxmlformats.org/officeDocument/2006/math">
                    <m:f>
                      <m:fPr>
                        <m:ctrlPr>
                          <a:rPr lang="pt-BR" sz="2000" b="1" i="1" smtClean="0">
                            <a:solidFill>
                              <a:schemeClr val="accent1">
                                <a:lumMod val="75000"/>
                              </a:schemeClr>
                            </a:solidFill>
                            <a:latin typeface="Cambria Math" panose="02040503050406030204" pitchFamily="18" charset="0"/>
                          </a:rPr>
                        </m:ctrlPr>
                      </m:fPr>
                      <m:num>
                        <m:r>
                          <a:rPr lang="en-US" sz="2000" b="1" i="0" smtClean="0">
                            <a:solidFill>
                              <a:schemeClr val="accent1">
                                <a:lumMod val="75000"/>
                              </a:schemeClr>
                            </a:solidFill>
                            <a:latin typeface="Cambria Math" panose="02040503050406030204" pitchFamily="18" charset="0"/>
                          </a:rPr>
                          <m:t>𝐔</m:t>
                        </m:r>
                      </m:num>
                      <m:den>
                        <m:sSub>
                          <m:sSubPr>
                            <m:ctrlPr>
                              <a:rPr lang="pt-BR" sz="2000" b="1" i="1" smtClean="0">
                                <a:solidFill>
                                  <a:schemeClr val="accent1">
                                    <a:lumMod val="75000"/>
                                  </a:schemeClr>
                                </a:solidFill>
                                <a:latin typeface="Cambria Math" panose="02040503050406030204" pitchFamily="18" charset="0"/>
                              </a:rPr>
                            </m:ctrlPr>
                          </m:sSubPr>
                          <m:e>
                            <m:r>
                              <a:rPr lang="en-US" sz="2000" b="1" i="0" smtClean="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𝟏𝟐</m:t>
                            </m:r>
                          </m:sub>
                        </m:sSub>
                      </m:den>
                    </m:f>
                  </m:oMath>
                </a14:m>
                <a:r>
                  <a:rPr lang="pt-BR" sz="2000" b="1" dirty="0">
                    <a:solidFill>
                      <a:schemeClr val="accent1">
                        <a:lumMod val="75000"/>
                      </a:schemeClr>
                    </a:solidFill>
                    <a:latin typeface="Open Sans"/>
                  </a:rPr>
                  <a:t>=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smtClean="0">
                            <a:solidFill>
                              <a:schemeClr val="accent1">
                                <a:lumMod val="75000"/>
                              </a:schemeClr>
                            </a:solidFill>
                            <a:latin typeface="Cambria Math" panose="02040503050406030204" pitchFamily="18" charset="0"/>
                          </a:rPr>
                          <m:t>𝟑</m:t>
                        </m:r>
                        <m:r>
                          <a:rPr lang="en-US" sz="2000" b="1" i="0" smtClean="0">
                            <a:solidFill>
                              <a:schemeClr val="accent1">
                                <a:lumMod val="75000"/>
                              </a:schemeClr>
                            </a:solidFill>
                            <a:latin typeface="Cambria Math" panose="02040503050406030204" pitchFamily="18" charset="0"/>
                          </a:rPr>
                          <m:t>+</m:t>
                        </m:r>
                        <m:sSub>
                          <m:sSubPr>
                            <m:ctrlPr>
                              <a:rPr lang="en-US" sz="2000" b="1" i="1" smtClean="0">
                                <a:solidFill>
                                  <a:schemeClr val="accent1">
                                    <a:lumMod val="75000"/>
                                  </a:schemeClr>
                                </a:solidFill>
                                <a:latin typeface="Cambria Math" panose="02040503050406030204" pitchFamily="18" charset="0"/>
                              </a:rPr>
                            </m:ctrlPr>
                          </m:sSubPr>
                          <m:e>
                            <m:r>
                              <a:rPr lang="en-US" sz="2000" b="1" i="0" smtClean="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𝟐</m:t>
                            </m:r>
                          </m:sub>
                        </m:sSub>
                      </m:den>
                    </m:f>
                  </m:oMath>
                </a14:m>
                <a:r>
                  <a:rPr lang="pt-BR" sz="2000" b="1" dirty="0" smtClean="0">
                    <a:solidFill>
                      <a:schemeClr val="accent1">
                        <a:lumMod val="75000"/>
                      </a:schemeClr>
                    </a:solidFill>
                    <a:latin typeface="Open Sans"/>
                  </a:rPr>
                  <a:t> =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smtClean="0">
                            <a:solidFill>
                              <a:schemeClr val="accent1">
                                <a:lumMod val="75000"/>
                              </a:schemeClr>
                            </a:solidFill>
                            <a:latin typeface="Cambria Math" panose="02040503050406030204" pitchFamily="18" charset="0"/>
                          </a:rPr>
                          <m:t>𝐈</m:t>
                        </m:r>
                      </m:num>
                      <m:den>
                        <m:r>
                          <a:rPr lang="en-US" sz="2000" b="1" i="0">
                            <a:solidFill>
                              <a:schemeClr val="accent1">
                                <a:lumMod val="75000"/>
                              </a:schemeClr>
                            </a:solidFill>
                            <a:latin typeface="Cambria Math" panose="02040503050406030204" pitchFamily="18" charset="0"/>
                          </a:rPr>
                          <m:t>𝟑</m:t>
                        </m:r>
                      </m:den>
                    </m:f>
                  </m:oMath>
                </a14:m>
                <a:endParaRPr lang="pt-BR" sz="2000" b="1" dirty="0">
                  <a:solidFill>
                    <a:schemeClr val="accent1">
                      <a:lumMod val="75000"/>
                    </a:schemeClr>
                  </a:solidFill>
                  <a:latin typeface="Open Sans"/>
                </a:endParaRPr>
              </a:p>
            </p:txBody>
          </p:sp>
        </mc:Choice>
        <mc:Fallback xmlns="">
          <p:sp>
            <p:nvSpPr>
              <p:cNvPr id="36" name="Rectangle 35"/>
              <p:cNvSpPr>
                <a:spLocks noRot="1" noChangeAspect="1" noMove="1" noResize="1" noEditPoints="1" noAdjustHandles="1" noChangeArrowheads="1" noChangeShapeType="1" noTextEdit="1"/>
              </p:cNvSpPr>
              <p:nvPr/>
            </p:nvSpPr>
            <p:spPr>
              <a:xfrm>
                <a:off x="5960176" y="2735955"/>
                <a:ext cx="2717948" cy="812145"/>
              </a:xfrm>
              <a:prstGeom prst="rect">
                <a:avLst/>
              </a:prstGeom>
              <a:blipFill>
                <a:blip r:embed="rId4"/>
                <a:stretch>
                  <a:fillRect l="-2466"/>
                </a:stretch>
              </a:blipFill>
            </p:spPr>
            <p:txBody>
              <a:bodyPr/>
              <a:lstStyle/>
              <a:p>
                <a:r>
                  <a:rPr lang="vi-VN">
                    <a:noFill/>
                  </a:rPr>
                  <a:t> </a:t>
                </a:r>
              </a:p>
            </p:txBody>
          </p:sp>
        </mc:Fallback>
      </mc:AlternateContent>
      <p:sp>
        <p:nvSpPr>
          <p:cNvPr id="37" name="Rectangle 36"/>
          <p:cNvSpPr/>
          <p:nvPr/>
        </p:nvSpPr>
        <p:spPr>
          <a:xfrm>
            <a:off x="8448734" y="2921294"/>
            <a:ext cx="497252" cy="400110"/>
          </a:xfrm>
          <a:prstGeom prst="rect">
            <a:avLst/>
          </a:prstGeom>
        </p:spPr>
        <p:txBody>
          <a:bodyPr wrap="none">
            <a:spAutoFit/>
          </a:bodyPr>
          <a:lstStyle/>
          <a:p>
            <a:r>
              <a:rPr lang="en-US" altLang="en-US" sz="2000" b="1" dirty="0" smtClean="0">
                <a:solidFill>
                  <a:schemeClr val="accent1">
                    <a:lumMod val="75000"/>
                  </a:schemeClr>
                </a:solidFill>
                <a:latin typeface="Open Sans"/>
              </a:rPr>
              <a:t>(2)</a:t>
            </a:r>
            <a:endParaRPr lang="vi-VN" sz="2000" b="1" dirty="0">
              <a:solidFill>
                <a:schemeClr val="accent1">
                  <a:lumMod val="75000"/>
                </a:schemeClr>
              </a:solidFill>
            </a:endParaRPr>
          </a:p>
        </p:txBody>
      </p:sp>
      <p:sp>
        <p:nvSpPr>
          <p:cNvPr id="18" name="Rectangle 17"/>
          <p:cNvSpPr/>
          <p:nvPr/>
        </p:nvSpPr>
        <p:spPr>
          <a:xfrm>
            <a:off x="1767364" y="3779030"/>
            <a:ext cx="2456122" cy="400110"/>
          </a:xfrm>
          <a:prstGeom prst="rect">
            <a:avLst/>
          </a:prstGeom>
        </p:spPr>
        <p:txBody>
          <a:bodyPr wrap="none">
            <a:spAutoFit/>
          </a:bodyPr>
          <a:lstStyle/>
          <a:p>
            <a:r>
              <a:rPr lang="en-US" altLang="en-US" sz="2000" b="1" dirty="0">
                <a:solidFill>
                  <a:schemeClr val="accent1">
                    <a:lumMod val="75000"/>
                  </a:schemeClr>
                </a:solidFill>
                <a:latin typeface="Open Sans"/>
              </a:rPr>
              <a:t>Khi K ở vị trí số 3: </a:t>
            </a:r>
            <a:endParaRPr lang="vi-VN" sz="2000" b="1" dirty="0">
              <a:solidFill>
                <a:schemeClr val="accent1">
                  <a:lumMod val="75000"/>
                </a:schemeClr>
              </a:solidFill>
            </a:endParaRPr>
          </a:p>
        </p:txBody>
      </p:sp>
      <p:sp>
        <p:nvSpPr>
          <p:cNvPr id="19" name="Rectangle 18"/>
          <p:cNvSpPr/>
          <p:nvPr/>
        </p:nvSpPr>
        <p:spPr>
          <a:xfrm>
            <a:off x="4071051" y="3779030"/>
            <a:ext cx="1792478" cy="400110"/>
          </a:xfrm>
          <a:prstGeom prst="rect">
            <a:avLst/>
          </a:prstGeom>
        </p:spPr>
        <p:txBody>
          <a:bodyPr wrap="none">
            <a:spAutoFit/>
          </a:bodyPr>
          <a:lstStyle/>
          <a:p>
            <a:r>
              <a:rPr lang="en-US" altLang="en-US" sz="2000" b="1" dirty="0" smtClean="0">
                <a:solidFill>
                  <a:schemeClr val="accent1">
                    <a:lumMod val="75000"/>
                  </a:schemeClr>
                </a:solidFill>
                <a:latin typeface="Open Sans"/>
              </a:rPr>
              <a:t>R</a:t>
            </a:r>
            <a:r>
              <a:rPr lang="en-US" altLang="en-US" sz="2000" b="1" baseline="-30000" dirty="0" smtClean="0">
                <a:solidFill>
                  <a:schemeClr val="accent1">
                    <a:lumMod val="75000"/>
                  </a:schemeClr>
                </a:solidFill>
                <a:latin typeface="Open Sans"/>
              </a:rPr>
              <a:t>1</a:t>
            </a:r>
            <a:r>
              <a:rPr lang="en-US" altLang="en-US" sz="2000" b="1" dirty="0" smtClean="0">
                <a:solidFill>
                  <a:schemeClr val="accent1">
                    <a:lumMod val="75000"/>
                  </a:schemeClr>
                </a:solidFill>
                <a:latin typeface="Open Sans"/>
              </a:rPr>
              <a:t> nt R</a:t>
            </a:r>
            <a:r>
              <a:rPr lang="en-US" altLang="en-US" sz="2000" b="1" baseline="-30000" dirty="0" smtClean="0">
                <a:solidFill>
                  <a:schemeClr val="accent1">
                    <a:lumMod val="75000"/>
                  </a:schemeClr>
                </a:solidFill>
                <a:latin typeface="Open Sans"/>
              </a:rPr>
              <a:t>2</a:t>
            </a:r>
            <a:r>
              <a:rPr lang="en-US" altLang="en-US" sz="2000" b="1" dirty="0" smtClean="0">
                <a:solidFill>
                  <a:schemeClr val="accent1">
                    <a:lumMod val="75000"/>
                  </a:schemeClr>
                </a:solidFill>
                <a:latin typeface="Open Sans"/>
              </a:rPr>
              <a:t> nt R</a:t>
            </a:r>
            <a:r>
              <a:rPr lang="en-US" altLang="en-US" sz="2000" b="1" baseline="-30000" dirty="0" smtClean="0">
                <a:solidFill>
                  <a:schemeClr val="accent1">
                    <a:lumMod val="75000"/>
                  </a:schemeClr>
                </a:solidFill>
                <a:latin typeface="Open Sans"/>
              </a:rPr>
              <a:t>3</a:t>
            </a:r>
            <a:endParaRPr lang="vi-VN" sz="2000" b="1"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40" name="Rectangle 39"/>
              <p:cNvSpPr/>
              <p:nvPr/>
            </p:nvSpPr>
            <p:spPr>
              <a:xfrm>
                <a:off x="5998461" y="3501275"/>
                <a:ext cx="3790268" cy="814005"/>
              </a:xfrm>
              <a:prstGeom prst="rect">
                <a:avLst/>
              </a:prstGeom>
            </p:spPr>
            <p:txBody>
              <a:bodyPr wrap="square">
                <a:spAutoFit/>
              </a:bodyPr>
              <a:lstStyle/>
              <a:p>
                <a:pPr>
                  <a:lnSpc>
                    <a:spcPct val="150000"/>
                  </a:lnSpc>
                </a:pPr>
                <a:r>
                  <a:rPr lang="pt-BR" sz="2000" b="1" dirty="0" smtClean="0">
                    <a:solidFill>
                      <a:schemeClr val="accent1">
                        <a:lumMod val="75000"/>
                      </a:schemeClr>
                    </a:solidFill>
                    <a:latin typeface="Open Sans"/>
                  </a:rPr>
                  <a:t>I</a:t>
                </a:r>
                <a:r>
                  <a:rPr lang="pt-BR" sz="2000" b="1" baseline="-25000" dirty="0" smtClean="0">
                    <a:solidFill>
                      <a:schemeClr val="accent1">
                        <a:lumMod val="75000"/>
                      </a:schemeClr>
                    </a:solidFill>
                    <a:latin typeface="Open Sans"/>
                  </a:rPr>
                  <a:t>A</a:t>
                </a:r>
                <a:r>
                  <a:rPr lang="pt-BR" sz="2000" b="1" dirty="0">
                    <a:solidFill>
                      <a:schemeClr val="accent1">
                        <a:lumMod val="75000"/>
                      </a:schemeClr>
                    </a:solidFill>
                    <a:latin typeface="Open Sans"/>
                  </a:rPr>
                  <a:t> = </a:t>
                </a:r>
                <a:r>
                  <a:rPr lang="pt-BR" sz="2000" b="1" dirty="0" smtClean="0">
                    <a:solidFill>
                      <a:schemeClr val="accent1">
                        <a:lumMod val="75000"/>
                      </a:schemeClr>
                    </a:solidFill>
                    <a:latin typeface="Open Sans"/>
                  </a:rPr>
                  <a:t>I</a:t>
                </a:r>
                <a:r>
                  <a:rPr lang="pt-BR" sz="2000" b="1" baseline="-25000" dirty="0" smtClean="0">
                    <a:solidFill>
                      <a:schemeClr val="accent1">
                        <a:lumMod val="75000"/>
                      </a:schemeClr>
                    </a:solidFill>
                    <a:latin typeface="Open Sans"/>
                  </a:rPr>
                  <a:t>123 </a:t>
                </a:r>
                <a:r>
                  <a:rPr lang="pt-BR" sz="2000" b="1" dirty="0" smtClean="0">
                    <a:solidFill>
                      <a:schemeClr val="accent1">
                        <a:lumMod val="75000"/>
                      </a:schemeClr>
                    </a:solidFill>
                    <a:latin typeface="Open Sans"/>
                  </a:rPr>
                  <a:t>= </a:t>
                </a:r>
                <a14:m>
                  <m:oMath xmlns:m="http://schemas.openxmlformats.org/officeDocument/2006/math">
                    <m:f>
                      <m:fPr>
                        <m:ctrlPr>
                          <a:rPr lang="pt-BR" sz="2000" b="1" i="1" smtClean="0">
                            <a:solidFill>
                              <a:schemeClr val="accent1">
                                <a:lumMod val="75000"/>
                              </a:schemeClr>
                            </a:solidFill>
                            <a:latin typeface="Cambria Math" panose="02040503050406030204" pitchFamily="18" charset="0"/>
                          </a:rPr>
                        </m:ctrlPr>
                      </m:fPr>
                      <m:num>
                        <m:r>
                          <a:rPr lang="en-US" sz="2000" b="1" i="0" smtClean="0">
                            <a:solidFill>
                              <a:schemeClr val="accent1">
                                <a:lumMod val="75000"/>
                              </a:schemeClr>
                            </a:solidFill>
                            <a:latin typeface="Cambria Math" panose="02040503050406030204" pitchFamily="18" charset="0"/>
                          </a:rPr>
                          <m:t>𝐔</m:t>
                        </m:r>
                      </m:num>
                      <m:den>
                        <m:sSub>
                          <m:sSubPr>
                            <m:ctrlPr>
                              <a:rPr lang="pt-BR" sz="2000" b="1" i="1" smtClean="0">
                                <a:solidFill>
                                  <a:schemeClr val="accent1">
                                    <a:lumMod val="75000"/>
                                  </a:schemeClr>
                                </a:solidFill>
                                <a:latin typeface="Cambria Math" panose="02040503050406030204" pitchFamily="18" charset="0"/>
                              </a:rPr>
                            </m:ctrlPr>
                          </m:sSubPr>
                          <m:e>
                            <m:r>
                              <a:rPr lang="en-US" sz="2000" b="1" i="0" smtClean="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𝟏𝟐𝟑</m:t>
                            </m:r>
                          </m:sub>
                        </m:sSub>
                      </m:den>
                    </m:f>
                  </m:oMath>
                </a14:m>
                <a:r>
                  <a:rPr lang="pt-BR" sz="2000" b="1" dirty="0">
                    <a:solidFill>
                      <a:schemeClr val="accent1">
                        <a:lumMod val="75000"/>
                      </a:schemeClr>
                    </a:solidFill>
                    <a:latin typeface="Open Sans"/>
                  </a:rPr>
                  <a:t>=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smtClean="0">
                            <a:solidFill>
                              <a:schemeClr val="accent1">
                                <a:lumMod val="75000"/>
                              </a:schemeClr>
                            </a:solidFill>
                            <a:latin typeface="Cambria Math" panose="02040503050406030204" pitchFamily="18" charset="0"/>
                          </a:rPr>
                          <m:t>𝟑</m:t>
                        </m:r>
                        <m:r>
                          <a:rPr lang="en-US" sz="2000" b="1" i="0" smtClean="0">
                            <a:solidFill>
                              <a:schemeClr val="accent1">
                                <a:lumMod val="75000"/>
                              </a:schemeClr>
                            </a:solidFill>
                            <a:latin typeface="Cambria Math" panose="02040503050406030204" pitchFamily="18" charset="0"/>
                          </a:rPr>
                          <m:t>+</m:t>
                        </m:r>
                        <m:sSub>
                          <m:sSubPr>
                            <m:ctrlPr>
                              <a:rPr lang="en-US" sz="2000" b="1" i="1" smtClean="0">
                                <a:solidFill>
                                  <a:schemeClr val="accent1">
                                    <a:lumMod val="75000"/>
                                  </a:schemeClr>
                                </a:solidFill>
                                <a:latin typeface="Cambria Math" panose="02040503050406030204" pitchFamily="18" charset="0"/>
                              </a:rPr>
                            </m:ctrlPr>
                          </m:sSubPr>
                          <m:e>
                            <m:r>
                              <a:rPr lang="en-US" sz="2000" b="1" i="0" smtClean="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𝟐</m:t>
                            </m:r>
                          </m:sub>
                        </m:sSub>
                        <m:r>
                          <a:rPr lang="en-US" sz="2000" b="1" i="0">
                            <a:solidFill>
                              <a:schemeClr val="accent1">
                                <a:lumMod val="75000"/>
                              </a:schemeClr>
                            </a:solidFill>
                            <a:latin typeface="Cambria Math" panose="02040503050406030204" pitchFamily="18" charset="0"/>
                          </a:rPr>
                          <m:t>+</m:t>
                        </m:r>
                        <m:sSub>
                          <m:sSubPr>
                            <m:ctrlPr>
                              <a:rPr lang="en-US" sz="2000" b="1" i="1">
                                <a:solidFill>
                                  <a:schemeClr val="accent1">
                                    <a:lumMod val="75000"/>
                                  </a:schemeClr>
                                </a:solidFill>
                                <a:latin typeface="Cambria Math" panose="02040503050406030204" pitchFamily="18" charset="0"/>
                              </a:rPr>
                            </m:ctrlPr>
                          </m:sSubPr>
                          <m:e>
                            <m:r>
                              <a:rPr lang="en-US" sz="2000" b="1" i="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𝟑</m:t>
                            </m:r>
                          </m:sub>
                        </m:sSub>
                      </m:den>
                    </m:f>
                  </m:oMath>
                </a14:m>
                <a:r>
                  <a:rPr lang="pt-BR" sz="2000" b="1" dirty="0">
                    <a:solidFill>
                      <a:schemeClr val="accent1">
                        <a:lumMod val="75000"/>
                      </a:schemeClr>
                    </a:solidFill>
                    <a:latin typeface="Open Sans"/>
                  </a:rPr>
                  <a:t>=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smtClean="0">
                            <a:solidFill>
                              <a:schemeClr val="accent1">
                                <a:lumMod val="75000"/>
                              </a:schemeClr>
                            </a:solidFill>
                            <a:latin typeface="Cambria Math" panose="02040503050406030204" pitchFamily="18" charset="0"/>
                          </a:rPr>
                          <m:t>𝟏</m:t>
                        </m:r>
                      </m:num>
                      <m:den>
                        <m:r>
                          <a:rPr lang="en-US" sz="2000" b="1" i="0" smtClean="0">
                            <a:solidFill>
                              <a:schemeClr val="accent1">
                                <a:lumMod val="75000"/>
                              </a:schemeClr>
                            </a:solidFill>
                            <a:latin typeface="Cambria Math" panose="02040503050406030204" pitchFamily="18" charset="0"/>
                          </a:rPr>
                          <m:t>𝟖</m:t>
                        </m:r>
                      </m:den>
                    </m:f>
                  </m:oMath>
                </a14:m>
                <a:endParaRPr lang="pt-BR" sz="2000" b="1" dirty="0">
                  <a:solidFill>
                    <a:schemeClr val="accent1">
                      <a:lumMod val="75000"/>
                    </a:schemeClr>
                  </a:solidFill>
                  <a:latin typeface="Open Sans"/>
                </a:endParaRPr>
              </a:p>
            </p:txBody>
          </p:sp>
        </mc:Choice>
        <mc:Fallback xmlns="">
          <p:sp>
            <p:nvSpPr>
              <p:cNvPr id="40" name="Rectangle 39"/>
              <p:cNvSpPr>
                <a:spLocks noRot="1" noChangeAspect="1" noMove="1" noResize="1" noEditPoints="1" noAdjustHandles="1" noChangeArrowheads="1" noChangeShapeType="1" noTextEdit="1"/>
              </p:cNvSpPr>
              <p:nvPr/>
            </p:nvSpPr>
            <p:spPr>
              <a:xfrm>
                <a:off x="5998461" y="3501275"/>
                <a:ext cx="3790268" cy="814005"/>
              </a:xfrm>
              <a:prstGeom prst="rect">
                <a:avLst/>
              </a:prstGeom>
              <a:blipFill>
                <a:blip r:embed="rId5"/>
                <a:stretch>
                  <a:fillRect l="-1608"/>
                </a:stretch>
              </a:blipFill>
            </p:spPr>
            <p:txBody>
              <a:bodyPr/>
              <a:lstStyle/>
              <a:p>
                <a:r>
                  <a:rPr lang="vi-VN">
                    <a:noFill/>
                  </a:rPr>
                  <a:t> </a:t>
                </a:r>
              </a:p>
            </p:txBody>
          </p:sp>
        </mc:Fallback>
      </mc:AlternateContent>
      <p:sp>
        <p:nvSpPr>
          <p:cNvPr id="41" name="Rectangle 40"/>
          <p:cNvSpPr/>
          <p:nvPr/>
        </p:nvSpPr>
        <p:spPr>
          <a:xfrm>
            <a:off x="9160998" y="3748929"/>
            <a:ext cx="616198" cy="400110"/>
          </a:xfrm>
          <a:prstGeom prst="rect">
            <a:avLst/>
          </a:prstGeom>
        </p:spPr>
        <p:txBody>
          <a:bodyPr wrap="square">
            <a:spAutoFit/>
          </a:bodyPr>
          <a:lstStyle/>
          <a:p>
            <a:r>
              <a:rPr lang="en-US" altLang="en-US" sz="2000" b="1" dirty="0" smtClean="0">
                <a:solidFill>
                  <a:schemeClr val="accent1">
                    <a:lumMod val="75000"/>
                  </a:schemeClr>
                </a:solidFill>
                <a:latin typeface="Open Sans"/>
              </a:rPr>
              <a:t>(3)</a:t>
            </a:r>
            <a:endParaRPr lang="vi-VN" sz="2000" b="1" dirty="0">
              <a:solidFill>
                <a:schemeClr val="accent1">
                  <a:lumMod val="75000"/>
                </a:schemeClr>
              </a:solidFill>
            </a:endParaRPr>
          </a:p>
        </p:txBody>
      </p:sp>
      <p:sp>
        <p:nvSpPr>
          <p:cNvPr id="20" name="Rectangle 19"/>
          <p:cNvSpPr/>
          <p:nvPr/>
        </p:nvSpPr>
        <p:spPr>
          <a:xfrm>
            <a:off x="1749732" y="4504921"/>
            <a:ext cx="2473754"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chemeClr val="accent1">
                    <a:lumMod val="75000"/>
                  </a:schemeClr>
                </a:solidFill>
                <a:latin typeface="Open Sans"/>
              </a:rPr>
              <a:t>Từ (1) và (2) ta có: </a:t>
            </a:r>
            <a:endParaRPr lang="en-US" altLang="en-US" sz="2000" b="1" dirty="0">
              <a:solidFill>
                <a:schemeClr val="accent1">
                  <a:lumMod val="75000"/>
                </a:schemeClr>
              </a:solidFill>
            </a:endParaRPr>
          </a:p>
        </p:txBody>
      </p:sp>
      <p:sp>
        <p:nvSpPr>
          <p:cNvPr id="21" name="Rectangle 20"/>
          <p:cNvSpPr/>
          <p:nvPr/>
        </p:nvSpPr>
        <p:spPr>
          <a:xfrm>
            <a:off x="4185521" y="4504921"/>
            <a:ext cx="1018227" cy="400110"/>
          </a:xfrm>
          <a:prstGeom prst="rect">
            <a:avLst/>
          </a:prstGeom>
        </p:spPr>
        <p:txBody>
          <a:bodyPr wrap="none">
            <a:spAutoFit/>
          </a:bodyPr>
          <a:lstStyle/>
          <a:p>
            <a:r>
              <a:rPr lang="en-US" altLang="en-US" sz="2000" b="1" dirty="0">
                <a:solidFill>
                  <a:schemeClr val="accent1">
                    <a:lumMod val="75000"/>
                  </a:schemeClr>
                </a:solidFill>
                <a:latin typeface="Open Sans"/>
              </a:rPr>
              <a:t>I</a:t>
            </a:r>
            <a:r>
              <a:rPr lang="en-US" altLang="en-US" sz="2000" b="1" baseline="-30000" dirty="0">
                <a:solidFill>
                  <a:schemeClr val="accent1">
                    <a:lumMod val="75000"/>
                  </a:schemeClr>
                </a:solidFill>
                <a:latin typeface="Open Sans"/>
              </a:rPr>
              <a:t>1</a:t>
            </a:r>
            <a:r>
              <a:rPr lang="en-US" altLang="en-US" sz="2000" b="1" dirty="0">
                <a:solidFill>
                  <a:schemeClr val="accent1">
                    <a:lumMod val="75000"/>
                  </a:schemeClr>
                </a:solidFill>
                <a:latin typeface="Open Sans"/>
              </a:rPr>
              <a:t> = 3I</a:t>
            </a:r>
            <a:r>
              <a:rPr lang="en-US" altLang="en-US" sz="2000" b="1" baseline="-30000" dirty="0">
                <a:solidFill>
                  <a:schemeClr val="accent1">
                    <a:lumMod val="75000"/>
                  </a:schemeClr>
                </a:solidFill>
                <a:latin typeface="Open Sans"/>
              </a:rPr>
              <a:t>2</a:t>
            </a:r>
            <a:r>
              <a:rPr lang="en-US" altLang="en-US" sz="2000" b="1" dirty="0">
                <a:solidFill>
                  <a:schemeClr val="accent1">
                    <a:lumMod val="75000"/>
                  </a:schemeClr>
                </a:solidFill>
                <a:latin typeface="Open Sans"/>
              </a:rPr>
              <a:t> </a:t>
            </a:r>
            <a:endParaRPr lang="vi-VN" sz="2000" b="1" dirty="0">
              <a:solidFill>
                <a:schemeClr val="accent1">
                  <a:lumMod val="75000"/>
                </a:schemeClr>
              </a:solidFill>
            </a:endParaRPr>
          </a:p>
        </p:txBody>
      </p:sp>
      <p:sp>
        <p:nvSpPr>
          <p:cNvPr id="22" name="Rectangle 21"/>
          <p:cNvSpPr/>
          <p:nvPr/>
        </p:nvSpPr>
        <p:spPr>
          <a:xfrm>
            <a:off x="1751870" y="5091937"/>
            <a:ext cx="2403222"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chemeClr val="accent1">
                    <a:lumMod val="75000"/>
                  </a:schemeClr>
                </a:solidFill>
                <a:latin typeface="Open Sans"/>
              </a:rPr>
              <a:t>Từ (1) và (3) ta </a:t>
            </a:r>
            <a:r>
              <a:rPr lang="en-US" altLang="en-US" sz="2000" b="1" dirty="0" smtClean="0">
                <a:solidFill>
                  <a:schemeClr val="accent1">
                    <a:lumMod val="75000"/>
                  </a:schemeClr>
                </a:solidFill>
                <a:latin typeface="Open Sans"/>
              </a:rPr>
              <a:t>có:</a:t>
            </a:r>
            <a:endParaRPr lang="en-US" altLang="en-US" sz="2000" b="1" dirty="0">
              <a:solidFill>
                <a:schemeClr val="accent1">
                  <a:lumMod val="75000"/>
                </a:schemeClr>
              </a:solidFill>
              <a:latin typeface="Open Sans"/>
            </a:endParaRPr>
          </a:p>
        </p:txBody>
      </p:sp>
      <mc:AlternateContent xmlns:mc="http://schemas.openxmlformats.org/markup-compatibility/2006" xmlns:a14="http://schemas.microsoft.com/office/drawing/2010/main">
        <mc:Choice Requires="a14">
          <p:sp>
            <p:nvSpPr>
              <p:cNvPr id="23" name="Rectangle 22"/>
              <p:cNvSpPr/>
              <p:nvPr/>
            </p:nvSpPr>
            <p:spPr>
              <a:xfrm>
                <a:off x="5210617" y="4451981"/>
                <a:ext cx="1575688" cy="572208"/>
              </a:xfrm>
              <a:prstGeom prst="rect">
                <a:avLst/>
              </a:prstGeom>
            </p:spPr>
            <p:txBody>
              <a:bodyPr wrap="none">
                <a:spAutoFit/>
              </a:bodyPr>
              <a:lstStyle/>
              <a:p>
                <a:r>
                  <a:rPr lang="pt-BR" sz="2000" b="1" dirty="0" smtClean="0">
                    <a:solidFill>
                      <a:schemeClr val="accent1">
                        <a:lumMod val="75000"/>
                      </a:schemeClr>
                    </a:solidFill>
                    <a:sym typeface="Wingdings" panose="05000000000000000000" pitchFamily="2" charset="2"/>
                  </a:rPr>
                  <a:t>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a:solidFill>
                              <a:schemeClr val="accent1">
                                <a:lumMod val="75000"/>
                              </a:schemeClr>
                            </a:solidFill>
                            <a:latin typeface="Cambria Math" panose="02040503050406030204" pitchFamily="18" charset="0"/>
                          </a:rPr>
                          <m:t>𝟑</m:t>
                        </m:r>
                      </m:den>
                    </m:f>
                    <m:r>
                      <m:rPr>
                        <m:nor/>
                      </m:rPr>
                      <a:rPr lang="pt-BR" sz="2000" b="1" dirty="0">
                        <a:solidFill>
                          <a:schemeClr val="accent1">
                            <a:lumMod val="75000"/>
                          </a:schemeClr>
                        </a:solidFill>
                        <a:latin typeface="Open Sans"/>
                      </a:rPr>
                      <m:t>= </m:t>
                    </m:r>
                    <m:r>
                      <m:rPr>
                        <m:nor/>
                      </m:rPr>
                      <a:rPr lang="en-US" sz="2000" b="1" dirty="0" smtClean="0">
                        <a:solidFill>
                          <a:schemeClr val="accent1">
                            <a:lumMod val="75000"/>
                          </a:schemeClr>
                        </a:solidFill>
                        <a:latin typeface="Open Sans"/>
                      </a:rPr>
                      <m:t>3</m:t>
                    </m:r>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a:solidFill>
                              <a:schemeClr val="accent1">
                                <a:lumMod val="75000"/>
                              </a:schemeClr>
                            </a:solidFill>
                            <a:latin typeface="Cambria Math" panose="02040503050406030204" pitchFamily="18" charset="0"/>
                          </a:rPr>
                          <m:t>𝟑</m:t>
                        </m:r>
                        <m:r>
                          <a:rPr lang="en-US" sz="2000" b="1" i="0">
                            <a:solidFill>
                              <a:schemeClr val="accent1">
                                <a:lumMod val="75000"/>
                              </a:schemeClr>
                            </a:solidFill>
                            <a:latin typeface="Cambria Math" panose="02040503050406030204" pitchFamily="18" charset="0"/>
                          </a:rPr>
                          <m:t>+</m:t>
                        </m:r>
                        <m:sSub>
                          <m:sSubPr>
                            <m:ctrlPr>
                              <a:rPr lang="en-US" sz="2000" b="1" i="1">
                                <a:solidFill>
                                  <a:schemeClr val="accent1">
                                    <a:lumMod val="75000"/>
                                  </a:schemeClr>
                                </a:solidFill>
                                <a:latin typeface="Cambria Math" panose="02040503050406030204" pitchFamily="18" charset="0"/>
                              </a:rPr>
                            </m:ctrlPr>
                          </m:sSubPr>
                          <m:e>
                            <m:r>
                              <a:rPr lang="en-US" sz="2000" b="1" i="0">
                                <a:solidFill>
                                  <a:schemeClr val="accent1">
                                    <a:lumMod val="75000"/>
                                  </a:schemeClr>
                                </a:solidFill>
                                <a:latin typeface="Cambria Math" panose="02040503050406030204" pitchFamily="18" charset="0"/>
                              </a:rPr>
                              <m:t>𝐑</m:t>
                            </m:r>
                          </m:e>
                          <m:sub>
                            <m:r>
                              <a:rPr lang="en-US" sz="2000" b="1" i="0">
                                <a:solidFill>
                                  <a:schemeClr val="accent1">
                                    <a:lumMod val="75000"/>
                                  </a:schemeClr>
                                </a:solidFill>
                                <a:latin typeface="Cambria Math" panose="02040503050406030204" pitchFamily="18" charset="0"/>
                              </a:rPr>
                              <m:t>𝟐</m:t>
                            </m:r>
                          </m:sub>
                        </m:sSub>
                      </m:den>
                    </m:f>
                  </m:oMath>
                </a14:m>
                <a:endParaRPr lang="vi-VN" sz="2000" b="1" dirty="0">
                  <a:solidFill>
                    <a:schemeClr val="accent1">
                      <a:lumMod val="75000"/>
                    </a:schemeClr>
                  </a:solidFill>
                </a:endParaRPr>
              </a:p>
            </p:txBody>
          </p:sp>
        </mc:Choice>
        <mc:Fallback xmlns="">
          <p:sp>
            <p:nvSpPr>
              <p:cNvPr id="23" name="Rectangle 22"/>
              <p:cNvSpPr>
                <a:spLocks noRot="1" noChangeAspect="1" noMove="1" noResize="1" noEditPoints="1" noAdjustHandles="1" noChangeArrowheads="1" noChangeShapeType="1" noTextEdit="1"/>
              </p:cNvSpPr>
              <p:nvPr/>
            </p:nvSpPr>
            <p:spPr>
              <a:xfrm>
                <a:off x="5210617" y="4451981"/>
                <a:ext cx="1575688" cy="572208"/>
              </a:xfrm>
              <a:prstGeom prst="rect">
                <a:avLst/>
              </a:prstGeom>
              <a:blipFill>
                <a:blip r:embed="rId6"/>
                <a:stretch>
                  <a:fillRect l="-426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154232" y="4439762"/>
                <a:ext cx="1765740" cy="400110"/>
              </a:xfrm>
              <a:prstGeom prst="rect">
                <a:avLst/>
              </a:prstGeom>
            </p:spPr>
            <p:txBody>
              <a:bodyPr wrap="none">
                <a:spAutoFit/>
              </a:bodyPr>
              <a:lstStyle/>
              <a:p>
                <a:r>
                  <a:rPr lang="pt-BR" sz="2000" b="1" dirty="0" smtClean="0">
                    <a:solidFill>
                      <a:schemeClr val="accent1">
                        <a:lumMod val="75000"/>
                      </a:schemeClr>
                    </a:solidFill>
                    <a:latin typeface="Open Sans"/>
                    <a:sym typeface="Wingdings" panose="05000000000000000000" pitchFamily="2" charset="2"/>
                  </a:rPr>
                  <a:t> </a:t>
                </a:r>
                <a14:m>
                  <m:oMath xmlns:m="http://schemas.openxmlformats.org/officeDocument/2006/math">
                    <m:sSub>
                      <m:sSubPr>
                        <m:ctrlPr>
                          <a:rPr lang="en-US" sz="2000" b="1" i="1">
                            <a:solidFill>
                              <a:schemeClr val="accent1">
                                <a:lumMod val="75000"/>
                              </a:schemeClr>
                            </a:solidFill>
                            <a:latin typeface="Cambria Math" panose="02040503050406030204" pitchFamily="18" charset="0"/>
                          </a:rPr>
                        </m:ctrlPr>
                      </m:sSubPr>
                      <m:e>
                        <m:r>
                          <a:rPr lang="en-US" sz="2000" b="1" i="0">
                            <a:solidFill>
                              <a:schemeClr val="accent1">
                                <a:lumMod val="75000"/>
                              </a:schemeClr>
                            </a:solidFill>
                            <a:latin typeface="Cambria Math" panose="02040503050406030204" pitchFamily="18" charset="0"/>
                          </a:rPr>
                          <m:t>𝐑</m:t>
                        </m:r>
                      </m:e>
                      <m:sub>
                        <m:r>
                          <a:rPr lang="en-US" sz="2000" b="1" i="0">
                            <a:solidFill>
                              <a:schemeClr val="accent1">
                                <a:lumMod val="75000"/>
                              </a:schemeClr>
                            </a:solidFill>
                            <a:latin typeface="Cambria Math" panose="02040503050406030204" pitchFamily="18" charset="0"/>
                          </a:rPr>
                          <m:t>𝟐</m:t>
                        </m:r>
                      </m:sub>
                    </m:sSub>
                  </m:oMath>
                </a14:m>
                <a:r>
                  <a:rPr lang="pt-BR" sz="2000" b="1" dirty="0" smtClean="0">
                    <a:solidFill>
                      <a:schemeClr val="accent1">
                        <a:lumMod val="75000"/>
                      </a:schemeClr>
                    </a:solidFill>
                    <a:latin typeface="Open Sans"/>
                  </a:rPr>
                  <a:t> </a:t>
                </a:r>
                <a14:m>
                  <m:oMath xmlns:m="http://schemas.openxmlformats.org/officeDocument/2006/math">
                    <m:r>
                      <a:rPr lang="en-US" sz="2000" b="1" i="0" smtClean="0">
                        <a:solidFill>
                          <a:schemeClr val="accent1">
                            <a:lumMod val="75000"/>
                          </a:schemeClr>
                        </a:solidFill>
                        <a:latin typeface="Cambria Math" panose="02040503050406030204" pitchFamily="18" charset="0"/>
                      </a:rPr>
                      <m:t>=</m:t>
                    </m:r>
                    <m:r>
                      <a:rPr lang="en-US" sz="2000" b="1" i="0" smtClean="0">
                        <a:solidFill>
                          <a:schemeClr val="accent1">
                            <a:lumMod val="75000"/>
                          </a:schemeClr>
                        </a:solidFill>
                        <a:latin typeface="Cambria Math" panose="02040503050406030204" pitchFamily="18" charset="0"/>
                      </a:rPr>
                      <m:t>𝟔</m:t>
                    </m:r>
                    <m:r>
                      <a:rPr lang="en-US" sz="2000" b="1" i="0" smtClean="0">
                        <a:solidFill>
                          <a:schemeClr val="accent1">
                            <a:lumMod val="75000"/>
                          </a:schemeClr>
                        </a:solidFill>
                        <a:latin typeface="Cambria Math" panose="02040503050406030204" pitchFamily="18" charset="0"/>
                      </a:rPr>
                      <m:t> (Ω)</m:t>
                    </m:r>
                  </m:oMath>
                </a14:m>
                <a:endParaRPr lang="vi-VN" sz="2000" b="1" dirty="0">
                  <a:solidFill>
                    <a:schemeClr val="accent1">
                      <a:lumMod val="75000"/>
                    </a:schemeClr>
                  </a:solidFill>
                </a:endParaRPr>
              </a:p>
            </p:txBody>
          </p:sp>
        </mc:Choice>
        <mc:Fallback xmlns="">
          <p:sp>
            <p:nvSpPr>
              <p:cNvPr id="25" name="Rectangle 24"/>
              <p:cNvSpPr>
                <a:spLocks noRot="1" noChangeAspect="1" noMove="1" noResize="1" noEditPoints="1" noAdjustHandles="1" noChangeArrowheads="1" noChangeShapeType="1" noTextEdit="1"/>
              </p:cNvSpPr>
              <p:nvPr/>
            </p:nvSpPr>
            <p:spPr>
              <a:xfrm>
                <a:off x="7154232" y="4439762"/>
                <a:ext cx="1765740" cy="400110"/>
              </a:xfrm>
              <a:prstGeom prst="rect">
                <a:avLst/>
              </a:prstGeom>
              <a:blipFill>
                <a:blip r:embed="rId7"/>
                <a:stretch>
                  <a:fillRect l="-3806" t="-6061" r="-1384" b="-2727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8" name="Rectangle 47"/>
              <p:cNvSpPr/>
              <p:nvPr/>
            </p:nvSpPr>
            <p:spPr>
              <a:xfrm>
                <a:off x="5196961" y="5065149"/>
                <a:ext cx="1575688" cy="572208"/>
              </a:xfrm>
              <a:prstGeom prst="rect">
                <a:avLst/>
              </a:prstGeom>
            </p:spPr>
            <p:txBody>
              <a:bodyPr wrap="none">
                <a:spAutoFit/>
              </a:bodyPr>
              <a:lstStyle/>
              <a:p>
                <a:r>
                  <a:rPr lang="pt-BR" sz="2000" b="1" dirty="0" smtClean="0">
                    <a:solidFill>
                      <a:schemeClr val="accent1">
                        <a:lumMod val="75000"/>
                      </a:schemeClr>
                    </a:solidFill>
                    <a:sym typeface="Wingdings" panose="05000000000000000000" pitchFamily="2" charset="2"/>
                  </a:rPr>
                  <a:t> </a:t>
                </a:r>
                <a14:m>
                  <m:oMath xmlns:m="http://schemas.openxmlformats.org/officeDocument/2006/math">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a:solidFill>
                              <a:schemeClr val="accent1">
                                <a:lumMod val="75000"/>
                              </a:schemeClr>
                            </a:solidFill>
                            <a:latin typeface="Cambria Math" panose="02040503050406030204" pitchFamily="18" charset="0"/>
                          </a:rPr>
                          <m:t>𝟑</m:t>
                        </m:r>
                      </m:den>
                    </m:f>
                    <m:r>
                      <m:rPr>
                        <m:nor/>
                      </m:rPr>
                      <a:rPr lang="pt-BR" sz="2000" b="1" dirty="0">
                        <a:solidFill>
                          <a:schemeClr val="accent1">
                            <a:lumMod val="75000"/>
                          </a:schemeClr>
                        </a:solidFill>
                        <a:latin typeface="Open Sans"/>
                      </a:rPr>
                      <m:t>= </m:t>
                    </m:r>
                    <m:r>
                      <m:rPr>
                        <m:nor/>
                      </m:rPr>
                      <a:rPr lang="en-US" sz="2000" b="1" dirty="0" smtClean="0">
                        <a:solidFill>
                          <a:schemeClr val="accent1">
                            <a:lumMod val="75000"/>
                          </a:schemeClr>
                        </a:solidFill>
                        <a:latin typeface="Open Sans"/>
                      </a:rPr>
                      <m:t>8</m:t>
                    </m:r>
                    <m:f>
                      <m:fPr>
                        <m:ctrlPr>
                          <a:rPr lang="pt-BR" sz="2000" b="1" i="1">
                            <a:solidFill>
                              <a:schemeClr val="accent1">
                                <a:lumMod val="75000"/>
                              </a:schemeClr>
                            </a:solidFill>
                            <a:latin typeface="Cambria Math" panose="02040503050406030204" pitchFamily="18" charset="0"/>
                          </a:rPr>
                        </m:ctrlPr>
                      </m:fPr>
                      <m:num>
                        <m:r>
                          <a:rPr lang="en-US" sz="2000" b="1" i="0">
                            <a:solidFill>
                              <a:schemeClr val="accent1">
                                <a:lumMod val="75000"/>
                              </a:schemeClr>
                            </a:solidFill>
                            <a:latin typeface="Cambria Math" panose="02040503050406030204" pitchFamily="18" charset="0"/>
                          </a:rPr>
                          <m:t>𝐔</m:t>
                        </m:r>
                      </m:num>
                      <m:den>
                        <m:r>
                          <a:rPr lang="en-US" sz="2000" b="1" i="0">
                            <a:solidFill>
                              <a:schemeClr val="accent1">
                                <a:lumMod val="75000"/>
                              </a:schemeClr>
                            </a:solidFill>
                            <a:latin typeface="Cambria Math" panose="02040503050406030204" pitchFamily="18" charset="0"/>
                          </a:rPr>
                          <m:t>𝟑</m:t>
                        </m:r>
                        <m:r>
                          <a:rPr lang="en-US" sz="2000" b="1" i="0">
                            <a:solidFill>
                              <a:schemeClr val="accent1">
                                <a:lumMod val="75000"/>
                              </a:schemeClr>
                            </a:solidFill>
                            <a:latin typeface="Cambria Math" panose="02040503050406030204" pitchFamily="18" charset="0"/>
                          </a:rPr>
                          <m:t>+</m:t>
                        </m:r>
                        <m:sSub>
                          <m:sSubPr>
                            <m:ctrlPr>
                              <a:rPr lang="en-US" sz="2000" b="1" i="1">
                                <a:solidFill>
                                  <a:schemeClr val="accent1">
                                    <a:lumMod val="75000"/>
                                  </a:schemeClr>
                                </a:solidFill>
                                <a:latin typeface="Cambria Math" panose="02040503050406030204" pitchFamily="18" charset="0"/>
                              </a:rPr>
                            </m:ctrlPr>
                          </m:sSubPr>
                          <m:e>
                            <m:r>
                              <a:rPr lang="en-US" sz="2000" b="1" i="0">
                                <a:solidFill>
                                  <a:schemeClr val="accent1">
                                    <a:lumMod val="75000"/>
                                  </a:schemeClr>
                                </a:solidFill>
                                <a:latin typeface="Cambria Math" panose="02040503050406030204" pitchFamily="18" charset="0"/>
                              </a:rPr>
                              <m:t>𝐑</m:t>
                            </m:r>
                          </m:e>
                          <m:sub>
                            <m:r>
                              <a:rPr lang="en-US" sz="2000" b="1" i="0">
                                <a:solidFill>
                                  <a:schemeClr val="accent1">
                                    <a:lumMod val="75000"/>
                                  </a:schemeClr>
                                </a:solidFill>
                                <a:latin typeface="Cambria Math" panose="02040503050406030204" pitchFamily="18" charset="0"/>
                              </a:rPr>
                              <m:t>𝟐</m:t>
                            </m:r>
                          </m:sub>
                        </m:sSub>
                      </m:den>
                    </m:f>
                  </m:oMath>
                </a14:m>
                <a:endParaRPr lang="vi-VN" sz="2000" b="1" dirty="0">
                  <a:solidFill>
                    <a:schemeClr val="accent1">
                      <a:lumMod val="75000"/>
                    </a:schemeClr>
                  </a:solidFill>
                </a:endParaRPr>
              </a:p>
            </p:txBody>
          </p:sp>
        </mc:Choice>
        <mc:Fallback xmlns="">
          <p:sp>
            <p:nvSpPr>
              <p:cNvPr id="48" name="Rectangle 47"/>
              <p:cNvSpPr>
                <a:spLocks noRot="1" noChangeAspect="1" noMove="1" noResize="1" noEditPoints="1" noAdjustHandles="1" noChangeArrowheads="1" noChangeShapeType="1" noTextEdit="1"/>
              </p:cNvSpPr>
              <p:nvPr/>
            </p:nvSpPr>
            <p:spPr>
              <a:xfrm>
                <a:off x="5196961" y="5065149"/>
                <a:ext cx="1575688" cy="572208"/>
              </a:xfrm>
              <a:prstGeom prst="rect">
                <a:avLst/>
              </a:prstGeom>
              <a:blipFill>
                <a:blip r:embed="rId8"/>
                <a:stretch>
                  <a:fillRect l="-426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9" name="Rectangle 48"/>
              <p:cNvSpPr/>
              <p:nvPr/>
            </p:nvSpPr>
            <p:spPr>
              <a:xfrm>
                <a:off x="7154232" y="5122715"/>
                <a:ext cx="1919628" cy="400110"/>
              </a:xfrm>
              <a:prstGeom prst="rect">
                <a:avLst/>
              </a:prstGeom>
            </p:spPr>
            <p:txBody>
              <a:bodyPr wrap="none">
                <a:spAutoFit/>
              </a:bodyPr>
              <a:lstStyle/>
              <a:p>
                <a:r>
                  <a:rPr lang="pt-BR" sz="2000" b="1" dirty="0" smtClean="0">
                    <a:solidFill>
                      <a:schemeClr val="accent1">
                        <a:lumMod val="75000"/>
                      </a:schemeClr>
                    </a:solidFill>
                    <a:latin typeface="Open Sans"/>
                    <a:sym typeface="Wingdings" panose="05000000000000000000" pitchFamily="2" charset="2"/>
                  </a:rPr>
                  <a:t> </a:t>
                </a:r>
                <a14:m>
                  <m:oMath xmlns:m="http://schemas.openxmlformats.org/officeDocument/2006/math">
                    <m:sSub>
                      <m:sSubPr>
                        <m:ctrlPr>
                          <a:rPr lang="en-US" sz="2000" b="1" i="1">
                            <a:solidFill>
                              <a:schemeClr val="accent1">
                                <a:lumMod val="75000"/>
                              </a:schemeClr>
                            </a:solidFill>
                            <a:latin typeface="Cambria Math" panose="02040503050406030204" pitchFamily="18" charset="0"/>
                          </a:rPr>
                        </m:ctrlPr>
                      </m:sSubPr>
                      <m:e>
                        <m:r>
                          <a:rPr lang="en-US" sz="2000" b="1" i="0">
                            <a:solidFill>
                              <a:schemeClr val="accent1">
                                <a:lumMod val="75000"/>
                              </a:schemeClr>
                            </a:solidFill>
                            <a:latin typeface="Cambria Math" panose="02040503050406030204" pitchFamily="18" charset="0"/>
                          </a:rPr>
                          <m:t>𝐑</m:t>
                        </m:r>
                      </m:e>
                      <m:sub>
                        <m:r>
                          <a:rPr lang="en-US" sz="2000" b="1" i="0" smtClean="0">
                            <a:solidFill>
                              <a:schemeClr val="accent1">
                                <a:lumMod val="75000"/>
                              </a:schemeClr>
                            </a:solidFill>
                            <a:latin typeface="Cambria Math" panose="02040503050406030204" pitchFamily="18" charset="0"/>
                          </a:rPr>
                          <m:t>𝟑</m:t>
                        </m:r>
                      </m:sub>
                    </m:sSub>
                  </m:oMath>
                </a14:m>
                <a:r>
                  <a:rPr lang="pt-BR" sz="2000" b="1" dirty="0" smtClean="0">
                    <a:solidFill>
                      <a:schemeClr val="accent1">
                        <a:lumMod val="75000"/>
                      </a:schemeClr>
                    </a:solidFill>
                    <a:latin typeface="Open Sans"/>
                  </a:rPr>
                  <a:t> </a:t>
                </a:r>
                <a14:m>
                  <m:oMath xmlns:m="http://schemas.openxmlformats.org/officeDocument/2006/math">
                    <m:r>
                      <a:rPr lang="en-US" sz="2000" b="1" i="0" smtClean="0">
                        <a:solidFill>
                          <a:schemeClr val="accent1">
                            <a:lumMod val="75000"/>
                          </a:schemeClr>
                        </a:solidFill>
                        <a:latin typeface="Cambria Math" panose="02040503050406030204" pitchFamily="18" charset="0"/>
                      </a:rPr>
                      <m:t>=</m:t>
                    </m:r>
                    <m:r>
                      <a:rPr lang="en-US" sz="2000" b="1" i="0" smtClean="0">
                        <a:solidFill>
                          <a:schemeClr val="accent1">
                            <a:lumMod val="75000"/>
                          </a:schemeClr>
                        </a:solidFill>
                        <a:latin typeface="Cambria Math" panose="02040503050406030204" pitchFamily="18" charset="0"/>
                      </a:rPr>
                      <m:t>𝟏𝟓</m:t>
                    </m:r>
                    <m:r>
                      <a:rPr lang="en-US" sz="2000" b="1" i="0" smtClean="0">
                        <a:solidFill>
                          <a:schemeClr val="accent1">
                            <a:lumMod val="75000"/>
                          </a:schemeClr>
                        </a:solidFill>
                        <a:latin typeface="Cambria Math" panose="02040503050406030204" pitchFamily="18" charset="0"/>
                      </a:rPr>
                      <m:t> (Ω)</m:t>
                    </m:r>
                  </m:oMath>
                </a14:m>
                <a:endParaRPr lang="vi-VN" sz="2000" b="1" dirty="0">
                  <a:solidFill>
                    <a:schemeClr val="accent1">
                      <a:lumMod val="75000"/>
                    </a:schemeClr>
                  </a:solidFill>
                </a:endParaRPr>
              </a:p>
            </p:txBody>
          </p:sp>
        </mc:Choice>
        <mc:Fallback xmlns="">
          <p:sp>
            <p:nvSpPr>
              <p:cNvPr id="49" name="Rectangle 48"/>
              <p:cNvSpPr>
                <a:spLocks noRot="1" noChangeAspect="1" noMove="1" noResize="1" noEditPoints="1" noAdjustHandles="1" noChangeArrowheads="1" noChangeShapeType="1" noTextEdit="1"/>
              </p:cNvSpPr>
              <p:nvPr/>
            </p:nvSpPr>
            <p:spPr>
              <a:xfrm>
                <a:off x="7154232" y="5122715"/>
                <a:ext cx="1919628" cy="400110"/>
              </a:xfrm>
              <a:prstGeom prst="rect">
                <a:avLst/>
              </a:prstGeom>
              <a:blipFill>
                <a:blip r:embed="rId9"/>
                <a:stretch>
                  <a:fillRect l="-3503" t="-6061" r="-1274" b="-27273"/>
                </a:stretch>
              </a:blipFill>
            </p:spPr>
            <p:txBody>
              <a:bodyPr/>
              <a:lstStyle/>
              <a:p>
                <a:r>
                  <a:rPr lang="vi-VN">
                    <a:noFill/>
                  </a:rPr>
                  <a:t> </a:t>
                </a:r>
              </a:p>
            </p:txBody>
          </p:sp>
        </mc:Fallback>
      </mc:AlternateContent>
      <p:sp>
        <p:nvSpPr>
          <p:cNvPr id="26" name="Rectangle 25"/>
          <p:cNvSpPr/>
          <p:nvPr/>
        </p:nvSpPr>
        <p:spPr>
          <a:xfrm>
            <a:off x="4132708" y="5107326"/>
            <a:ext cx="938077" cy="369332"/>
          </a:xfrm>
          <a:prstGeom prst="rect">
            <a:avLst/>
          </a:prstGeom>
        </p:spPr>
        <p:txBody>
          <a:bodyPr wrap="none">
            <a:spAutoFit/>
          </a:bodyPr>
          <a:lstStyle/>
          <a:p>
            <a:r>
              <a:rPr lang="en-US" altLang="en-US" b="1" dirty="0" smtClean="0">
                <a:solidFill>
                  <a:schemeClr val="accent1">
                    <a:lumMod val="75000"/>
                  </a:schemeClr>
                </a:solidFill>
                <a:latin typeface="Open Sans"/>
              </a:rPr>
              <a:t>I</a:t>
            </a:r>
            <a:r>
              <a:rPr lang="en-US" altLang="en-US" b="1" baseline="-30000" dirty="0" smtClean="0">
                <a:solidFill>
                  <a:schemeClr val="accent1">
                    <a:lumMod val="75000"/>
                  </a:schemeClr>
                </a:solidFill>
                <a:latin typeface="Open Sans"/>
              </a:rPr>
              <a:t>1</a:t>
            </a:r>
            <a:r>
              <a:rPr lang="en-US" altLang="en-US" b="1" dirty="0">
                <a:solidFill>
                  <a:schemeClr val="accent1">
                    <a:lumMod val="75000"/>
                  </a:schemeClr>
                </a:solidFill>
                <a:latin typeface="Open Sans"/>
              </a:rPr>
              <a:t> = 8I</a:t>
            </a:r>
            <a:r>
              <a:rPr lang="en-US" altLang="en-US" b="1" baseline="-30000" dirty="0">
                <a:solidFill>
                  <a:schemeClr val="accent1">
                    <a:lumMod val="75000"/>
                  </a:schemeClr>
                </a:solidFill>
                <a:latin typeface="Open Sans"/>
              </a:rPr>
              <a:t>3</a:t>
            </a:r>
            <a:r>
              <a:rPr lang="en-US" altLang="en-US" b="1" dirty="0">
                <a:solidFill>
                  <a:schemeClr val="accent1">
                    <a:lumMod val="75000"/>
                  </a:schemeClr>
                </a:solidFill>
                <a:latin typeface="Open Sans"/>
              </a:rPr>
              <a:t> </a:t>
            </a:r>
            <a:endParaRPr lang="vi-VN" dirty="0"/>
          </a:p>
        </p:txBody>
      </p:sp>
    </p:spTree>
    <p:extLst>
      <p:ext uri="{BB962C8B-B14F-4D97-AF65-F5344CB8AC3E}">
        <p14:creationId xmlns:p14="http://schemas.microsoft.com/office/powerpoint/2010/main" val="31106817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fade">
                                      <p:cBhvr>
                                        <p:cTn id="62" dur="500"/>
                                        <p:tgtEl>
                                          <p:spTgt spid="3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fade">
                                      <p:cBhvr>
                                        <p:cTn id="67" dur="5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fade">
                                      <p:cBhvr>
                                        <p:cTn id="72" dur="500"/>
                                        <p:tgtEl>
                                          <p:spTgt spid="3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fade">
                                      <p:cBhvr>
                                        <p:cTn id="87" dur="500"/>
                                        <p:tgtEl>
                                          <p:spTgt spid="40"/>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41"/>
                                        </p:tgtEl>
                                        <p:attrNameLst>
                                          <p:attrName>style.visibility</p:attrName>
                                        </p:attrNameLst>
                                      </p:cBhvr>
                                      <p:to>
                                        <p:strVal val="visible"/>
                                      </p:to>
                                    </p:set>
                                    <p:animEffect transition="in" filter="fade">
                                      <p:cBhvr>
                                        <p:cTn id="92" dur="500"/>
                                        <p:tgtEl>
                                          <p:spTgt spid="41"/>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fade">
                                      <p:cBhvr>
                                        <p:cTn id="97" dur="500"/>
                                        <p:tgtEl>
                                          <p:spTgt spid="20"/>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1"/>
                                        </p:tgtEl>
                                        <p:attrNameLst>
                                          <p:attrName>style.visibility</p:attrName>
                                        </p:attrNameLst>
                                      </p:cBhvr>
                                      <p:to>
                                        <p:strVal val="visible"/>
                                      </p:to>
                                    </p:set>
                                    <p:animEffect transition="in" filter="fade">
                                      <p:cBhvr>
                                        <p:cTn id="102" dur="500"/>
                                        <p:tgtEl>
                                          <p:spTgt spid="21"/>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3"/>
                                        </p:tgtEl>
                                        <p:attrNameLst>
                                          <p:attrName>style.visibility</p:attrName>
                                        </p:attrNameLst>
                                      </p:cBhvr>
                                      <p:to>
                                        <p:strVal val="visible"/>
                                      </p:to>
                                    </p:set>
                                    <p:animEffect transition="in" filter="fade">
                                      <p:cBhvr>
                                        <p:cTn id="107" dur="500"/>
                                        <p:tgtEl>
                                          <p:spTgt spid="23"/>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fade">
                                      <p:cBhvr>
                                        <p:cTn id="112" dur="500"/>
                                        <p:tgtEl>
                                          <p:spTgt spid="25"/>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2"/>
                                        </p:tgtEl>
                                        <p:attrNameLst>
                                          <p:attrName>style.visibility</p:attrName>
                                        </p:attrNameLst>
                                      </p:cBhvr>
                                      <p:to>
                                        <p:strVal val="visible"/>
                                      </p:to>
                                    </p:set>
                                    <p:animEffect transition="in" filter="fade">
                                      <p:cBhvr>
                                        <p:cTn id="117" dur="500"/>
                                        <p:tgtEl>
                                          <p:spTgt spid="22"/>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26"/>
                                        </p:tgtEl>
                                        <p:attrNameLst>
                                          <p:attrName>style.visibility</p:attrName>
                                        </p:attrNameLst>
                                      </p:cBhvr>
                                      <p:to>
                                        <p:strVal val="visible"/>
                                      </p:to>
                                    </p:set>
                                    <p:animEffect transition="in" filter="fade">
                                      <p:cBhvr>
                                        <p:cTn id="122" dur="500"/>
                                        <p:tgtEl>
                                          <p:spTgt spid="26"/>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48"/>
                                        </p:tgtEl>
                                        <p:attrNameLst>
                                          <p:attrName>style.visibility</p:attrName>
                                        </p:attrNameLst>
                                      </p:cBhvr>
                                      <p:to>
                                        <p:strVal val="visible"/>
                                      </p:to>
                                    </p:set>
                                    <p:animEffect transition="in" filter="fade">
                                      <p:cBhvr>
                                        <p:cTn id="127" dur="500"/>
                                        <p:tgtEl>
                                          <p:spTgt spid="48"/>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49"/>
                                        </p:tgtEl>
                                        <p:attrNameLst>
                                          <p:attrName>style.visibility</p:attrName>
                                        </p:attrNameLst>
                                      </p:cBhvr>
                                      <p:to>
                                        <p:strVal val="visible"/>
                                      </p:to>
                                    </p:set>
                                    <p:animEffect transition="in" filter="fade">
                                      <p:cBhvr>
                                        <p:cTn id="132"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15" grpId="0"/>
      <p:bldP spid="16" grpId="0"/>
      <p:bldP spid="36" grpId="0"/>
      <p:bldP spid="37" grpId="0"/>
      <p:bldP spid="18" grpId="0"/>
      <p:bldP spid="19" grpId="0"/>
      <p:bldP spid="40" grpId="0"/>
      <p:bldP spid="41" grpId="0"/>
      <p:bldP spid="20" grpId="0"/>
      <p:bldP spid="21" grpId="0"/>
      <p:bldP spid="22" grpId="0"/>
      <p:bldP spid="23" grpId="0"/>
      <p:bldP spid="25" grpId="0"/>
      <p:bldP spid="48" grpId="0"/>
      <p:bldP spid="49" grpId="0"/>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82092" y="143522"/>
            <a:ext cx="11801856" cy="1464231"/>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2 </a:t>
            </a:r>
            <a:r>
              <a:rPr lang="vi-VN" sz="2000" b="1" i="1" dirty="0" smtClean="0"/>
              <a:t>:</a:t>
            </a:r>
            <a:r>
              <a:rPr lang="vi-VN" sz="2000" b="1" i="1" dirty="0"/>
              <a:t> Một điện trở 10</a:t>
            </a:r>
            <a:r>
              <a:rPr lang="el-GR" sz="2000" b="1" i="1" dirty="0"/>
              <a:t>Ω </a:t>
            </a:r>
            <a:r>
              <a:rPr lang="vi-VN" sz="2000" b="1" i="1" dirty="0"/>
              <a:t>được mắc vào hiệu điện thế </a:t>
            </a:r>
            <a:r>
              <a:rPr lang="vi-VN" sz="2000" b="1" i="1" dirty="0" smtClean="0"/>
              <a:t>12V</a:t>
            </a:r>
            <a:endParaRPr lang="en-US" sz="2000" b="1" i="1" dirty="0" smtClean="0"/>
          </a:p>
          <a:p>
            <a:r>
              <a:rPr lang="vi-VN" sz="2000" b="1" i="1" dirty="0"/>
              <a:t>a) Tính cường độ dòng điện chạy qua điện trở đó</a:t>
            </a:r>
          </a:p>
          <a:p>
            <a:r>
              <a:rPr lang="vi-VN" sz="2000" b="1" i="1" dirty="0"/>
              <a:t>b) Muốn kiểm tra kết quả tính trên, ta có thể dùng ampe kế để đo. Muốn ampe kế chỉ đúng giá trị cường độ dòng điện đã tính được phải có điều kiện gì đối với ampe kế? Vì sao</a:t>
            </a:r>
            <a:r>
              <a:rPr lang="vi-VN" sz="2000" b="1" i="1" dirty="0" smtClean="0"/>
              <a:t>?</a:t>
            </a:r>
            <a:endParaRPr lang="vi-VN" sz="2000" b="1" i="1" dirty="0"/>
          </a:p>
        </p:txBody>
      </p:sp>
      <p:sp>
        <p:nvSpPr>
          <p:cNvPr id="113717" name="Text Box 53"/>
          <p:cNvSpPr txBox="1">
            <a:spLocks noChangeArrowheads="1"/>
          </p:cNvSpPr>
          <p:nvPr/>
        </p:nvSpPr>
        <p:spPr bwMode="auto">
          <a:xfrm>
            <a:off x="256032" y="172345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a:off x="2499360" y="1853184"/>
            <a:ext cx="4066" cy="5052950"/>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86305" y="170514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smtClean="0">
                <a:solidFill>
                  <a:srgbClr val="0000CC"/>
                </a:solidFill>
                <a:latin typeface="Times New Roman" panose="02020603050405020304" pitchFamily="18" charset="0"/>
              </a:rPr>
              <a:t>Giải:</a:t>
            </a:r>
            <a:endParaRPr lang="en-US" altLang="vi-VN" sz="2400" b="1" i="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5" name="Rectangle 4"/>
          <p:cNvSpPr/>
          <p:nvPr/>
        </p:nvSpPr>
        <p:spPr>
          <a:xfrm>
            <a:off x="330073" y="2286589"/>
            <a:ext cx="1986408" cy="2862322"/>
          </a:xfrm>
          <a:prstGeom prst="rect">
            <a:avLst/>
          </a:prstGeom>
        </p:spPr>
        <p:txBody>
          <a:bodyPr wrap="square">
            <a:spAutoFit/>
          </a:bodyPr>
          <a:lstStyle/>
          <a:p>
            <a:pPr algn="just">
              <a:lnSpc>
                <a:spcPct val="150000"/>
              </a:lnSpc>
            </a:pPr>
            <a:r>
              <a:rPr lang="en-US" sz="2000" b="1" i="1" dirty="0">
                <a:solidFill>
                  <a:srgbClr val="7030A0"/>
                </a:solidFill>
                <a:latin typeface="Open Sans"/>
              </a:rPr>
              <a:t>R = 10</a:t>
            </a:r>
            <a:r>
              <a:rPr lang="el-GR" sz="2000" b="1" i="1" dirty="0" smtClean="0">
                <a:solidFill>
                  <a:srgbClr val="7030A0"/>
                </a:solidFill>
                <a:latin typeface="Open Sans"/>
              </a:rPr>
              <a:t>Ω</a:t>
            </a:r>
            <a:endParaRPr lang="en-US" sz="2000" b="1" i="1" dirty="0" smtClean="0">
              <a:solidFill>
                <a:srgbClr val="7030A0"/>
              </a:solidFill>
              <a:latin typeface="Open Sans"/>
            </a:endParaRPr>
          </a:p>
          <a:p>
            <a:pPr algn="just">
              <a:lnSpc>
                <a:spcPct val="150000"/>
              </a:lnSpc>
            </a:pPr>
            <a:r>
              <a:rPr lang="en-US" sz="2000" b="1" i="1" dirty="0" smtClean="0">
                <a:solidFill>
                  <a:srgbClr val="7030A0"/>
                </a:solidFill>
                <a:latin typeface="Open Sans"/>
              </a:rPr>
              <a:t>U </a:t>
            </a:r>
            <a:r>
              <a:rPr lang="en-US" sz="2000" b="1" i="1" dirty="0">
                <a:solidFill>
                  <a:srgbClr val="7030A0"/>
                </a:solidFill>
                <a:latin typeface="Open Sans"/>
              </a:rPr>
              <a:t>= 12V</a:t>
            </a:r>
          </a:p>
          <a:p>
            <a:pPr algn="just">
              <a:lnSpc>
                <a:spcPct val="150000"/>
              </a:lnSpc>
            </a:pPr>
            <a:r>
              <a:rPr lang="en-US" sz="2000" b="1" i="1" dirty="0">
                <a:solidFill>
                  <a:srgbClr val="7030A0"/>
                </a:solidFill>
                <a:latin typeface="Open Sans"/>
              </a:rPr>
              <a:t>a) I = ?</a:t>
            </a:r>
          </a:p>
          <a:p>
            <a:pPr algn="just">
              <a:lnSpc>
                <a:spcPct val="150000"/>
              </a:lnSpc>
            </a:pPr>
            <a:r>
              <a:rPr lang="en-US" sz="2000" b="1" i="1" dirty="0">
                <a:solidFill>
                  <a:srgbClr val="7030A0"/>
                </a:solidFill>
                <a:latin typeface="Open Sans"/>
              </a:rPr>
              <a:t>b) Điều kiện của ampe </a:t>
            </a:r>
            <a:r>
              <a:rPr lang="en-US" sz="2000" b="1" i="1" dirty="0" smtClean="0">
                <a:solidFill>
                  <a:srgbClr val="7030A0"/>
                </a:solidFill>
                <a:latin typeface="Open Sans"/>
              </a:rPr>
              <a:t>kế?</a:t>
            </a:r>
          </a:p>
          <a:p>
            <a:pPr algn="just">
              <a:lnSpc>
                <a:spcPct val="150000"/>
              </a:lnSpc>
            </a:pPr>
            <a:r>
              <a:rPr lang="en-US" sz="2000" b="1" i="1" dirty="0" smtClean="0">
                <a:solidFill>
                  <a:srgbClr val="7030A0"/>
                </a:solidFill>
                <a:latin typeface="Open Sans"/>
              </a:rPr>
              <a:t> </a:t>
            </a:r>
            <a:r>
              <a:rPr lang="en-US" sz="2000" b="1" i="1" dirty="0">
                <a:solidFill>
                  <a:srgbClr val="7030A0"/>
                </a:solidFill>
                <a:latin typeface="Open Sans"/>
              </a:rPr>
              <a:t>Giải </a:t>
            </a:r>
            <a:r>
              <a:rPr lang="en-US" sz="2000" b="1" i="1" dirty="0" smtClean="0">
                <a:solidFill>
                  <a:srgbClr val="7030A0"/>
                </a:solidFill>
                <a:latin typeface="Open Sans"/>
              </a:rPr>
              <a:t>thích</a:t>
            </a:r>
            <a:r>
              <a:rPr lang="en-US" sz="2000" b="1" i="1" dirty="0">
                <a:solidFill>
                  <a:srgbClr val="7030A0"/>
                </a:solidFill>
                <a:latin typeface="Open Sans"/>
              </a:rPr>
              <a:t>?</a:t>
            </a:r>
            <a:endParaRPr lang="en-US" sz="2000" b="1" i="1" dirty="0">
              <a:solidFill>
                <a:srgbClr val="7030A0"/>
              </a:solidFill>
              <a:effectLst/>
              <a:latin typeface="Open Sans"/>
            </a:endParaRPr>
          </a:p>
        </p:txBody>
      </p:sp>
      <p:sp>
        <p:nvSpPr>
          <p:cNvPr id="6" name="Rectangle 1"/>
          <p:cNvSpPr>
            <a:spLocks noChangeArrowheads="1"/>
          </p:cNvSpPr>
          <p:nvPr/>
        </p:nvSpPr>
        <p:spPr bwMode="auto">
          <a:xfrm>
            <a:off x="2654532" y="2777983"/>
            <a:ext cx="860272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1" u="none" strike="noStrike" cap="none" normalizeH="0" baseline="0" dirty="0" smtClean="0">
                <a:ln>
                  <a:noFill/>
                </a:ln>
                <a:solidFill>
                  <a:srgbClr val="7030A0"/>
                </a:solidFill>
                <a:effectLst/>
                <a:latin typeface="Open Sans"/>
              </a:rPr>
              <a:t>b. Gọi R</a:t>
            </a:r>
            <a:r>
              <a:rPr kumimoji="0" lang="en-US" altLang="en-US" sz="2000" b="1" i="1" u="none" strike="noStrike" cap="none" normalizeH="0" baseline="-30000" dirty="0" smtClean="0">
                <a:ln>
                  <a:noFill/>
                </a:ln>
                <a:solidFill>
                  <a:srgbClr val="7030A0"/>
                </a:solidFill>
                <a:effectLst/>
                <a:latin typeface="Open Sans"/>
              </a:rPr>
              <a:t>a</a:t>
            </a:r>
            <a:r>
              <a:rPr kumimoji="0" lang="en-US" altLang="en-US" sz="2000" b="1" i="1" u="none" strike="noStrike" cap="none" normalizeH="0" baseline="0" dirty="0" smtClean="0">
                <a:ln>
                  <a:noFill/>
                </a:ln>
                <a:solidFill>
                  <a:srgbClr val="7030A0"/>
                </a:solidFill>
                <a:effectLst/>
                <a:latin typeface="Open Sans"/>
              </a:rPr>
              <a:t> là điện trở của ampe kế. Khi đó cường độ dòng điện chạy qua điện trở được tính bằng công thức sau:   </a:t>
            </a:r>
            <a:endParaRPr kumimoji="0" lang="en-US" altLang="en-US" sz="2000" b="1" i="1" u="none" strike="noStrike" cap="none" normalizeH="0" baseline="0" dirty="0" smtClean="0">
              <a:ln>
                <a:noFill/>
              </a:ln>
              <a:solidFill>
                <a:srgbClr val="7030A0"/>
              </a:solidFill>
              <a:effectLst/>
            </a:endParaRPr>
          </a:p>
        </p:txBody>
      </p:sp>
      <p:pic>
        <p:nvPicPr>
          <p:cNvPr id="2050"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70129" y="2302243"/>
            <a:ext cx="1476643" cy="83527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87020" y="37414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000000"/>
                </a:solidFill>
                <a:effectLst/>
                <a:latin typeface="Open Sans"/>
              </a:rPr>
              <a:t>: </a:t>
            </a:r>
            <a:r>
              <a:rPr kumimoji="0" lang="en-US" altLang="en-US" sz="1100" b="0" i="0" u="none" strike="noStrike" cap="none" normalizeH="0" baseline="0" smtClean="0">
                <a:ln>
                  <a:noFill/>
                </a:ln>
                <a:solidFill>
                  <a:schemeClr val="tx1"/>
                </a:solidFill>
                <a:effectLst/>
              </a:rPr>
              <a:t>  </a:t>
            </a:r>
            <a:r>
              <a:rPr kumimoji="0" lang="en-US" altLang="en-US" sz="3300" b="0" i="0" u="none" strike="noStrike" cap="none" normalizeH="0" baseline="0" smtClean="0">
                <a:ln>
                  <a:noFill/>
                </a:ln>
                <a:solidFill>
                  <a:schemeClr val="tx1"/>
                </a:solidFill>
                <a:effectLst/>
                <a:latin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2" name="Rectangle 11"/>
          <p:cNvSpPr/>
          <p:nvPr/>
        </p:nvSpPr>
        <p:spPr>
          <a:xfrm>
            <a:off x="2724939" y="3848000"/>
            <a:ext cx="8677351" cy="2246769"/>
          </a:xfrm>
          <a:prstGeom prst="rect">
            <a:avLst/>
          </a:prstGeom>
        </p:spPr>
        <p:txBody>
          <a:bodyPr wrap="square">
            <a:spAutoFit/>
          </a:bodyPr>
          <a:lstStyle/>
          <a:p>
            <a:r>
              <a:rPr lang="vi-VN" sz="2000" b="1" i="1" dirty="0">
                <a:solidFill>
                  <a:srgbClr val="7030A0"/>
                </a:solidFill>
                <a:latin typeface="Open Sans"/>
              </a:rPr>
              <a:t>Muốn ampe kế chỉ đúng giá trị cường độ dòng điện đã tính được (tức là cường độ dòng điện chạy qua điện trở không thay đổi) thì ampe kế phải có điện trở rất nhỏ so với điện trở của đoạn </a:t>
            </a:r>
            <a:r>
              <a:rPr lang="vi-VN" sz="2000" b="1" i="1" dirty="0" smtClean="0">
                <a:solidFill>
                  <a:srgbClr val="7030A0"/>
                </a:solidFill>
                <a:latin typeface="Open Sans"/>
              </a:rPr>
              <a:t>mạch</a:t>
            </a:r>
            <a:endParaRPr lang="en-US" sz="2000" b="1" i="1" dirty="0" smtClean="0">
              <a:solidFill>
                <a:srgbClr val="7030A0"/>
              </a:solidFill>
              <a:latin typeface="Open Sans"/>
            </a:endParaRPr>
          </a:p>
          <a:p>
            <a:r>
              <a:rPr lang="en-US" sz="2000" b="1" i="1" dirty="0" smtClean="0">
                <a:solidFill>
                  <a:srgbClr val="7030A0"/>
                </a:solidFill>
                <a:latin typeface="Open Sans"/>
              </a:rPr>
              <a:t>k</a:t>
            </a:r>
            <a:r>
              <a:rPr lang="vi-VN" sz="2000" b="1" i="1" dirty="0" smtClean="0">
                <a:solidFill>
                  <a:srgbClr val="7030A0"/>
                </a:solidFill>
                <a:latin typeface="Open Sans"/>
              </a:rPr>
              <a:t>hi </a:t>
            </a:r>
            <a:r>
              <a:rPr lang="vi-VN" sz="2000" b="1" i="1" dirty="0">
                <a:solidFill>
                  <a:srgbClr val="7030A0"/>
                </a:solidFill>
                <a:latin typeface="Open Sans"/>
              </a:rPr>
              <a:t>đó điện trở của ampe kế không ảnh hưởng đến điện trở của đoạn mạch</a:t>
            </a:r>
            <a:r>
              <a:rPr lang="vi-VN" sz="2000" b="1" i="1" dirty="0" smtClean="0">
                <a:solidFill>
                  <a:srgbClr val="7030A0"/>
                </a:solidFill>
                <a:latin typeface="Open Sans"/>
              </a:rPr>
              <a:t>.</a:t>
            </a:r>
            <a:endParaRPr lang="en-US" sz="2000" b="1" i="1" dirty="0" smtClean="0">
              <a:solidFill>
                <a:srgbClr val="7030A0"/>
              </a:solidFill>
              <a:latin typeface="Open Sans"/>
            </a:endParaRPr>
          </a:p>
          <a:p>
            <a:r>
              <a:rPr lang="vi-VN" sz="2000" b="1" i="1" dirty="0" smtClean="0">
                <a:solidFill>
                  <a:srgbClr val="7030A0"/>
                </a:solidFill>
                <a:latin typeface="Open Sans"/>
              </a:rPr>
              <a:t>Dòng </a:t>
            </a:r>
            <a:r>
              <a:rPr lang="vi-VN" sz="2000" b="1" i="1" dirty="0">
                <a:solidFill>
                  <a:srgbClr val="7030A0"/>
                </a:solidFill>
                <a:latin typeface="Open Sans"/>
              </a:rPr>
              <a:t>điện chạy qua ampe kế chính là cường độ dòng điện chạy qua đoạn mạch đang xét.</a:t>
            </a:r>
            <a:endParaRPr lang="vi-VN" sz="2000" b="1" i="1" dirty="0">
              <a:solidFill>
                <a:srgbClr val="7030A0"/>
              </a:solidFill>
            </a:endParaRPr>
          </a:p>
        </p:txBody>
      </p:sp>
      <p:sp>
        <p:nvSpPr>
          <p:cNvPr id="2" name="Rectangle 1"/>
          <p:cNvSpPr/>
          <p:nvPr/>
        </p:nvSpPr>
        <p:spPr>
          <a:xfrm>
            <a:off x="2654532" y="2247343"/>
            <a:ext cx="5650906" cy="400110"/>
          </a:xfrm>
          <a:prstGeom prst="rect">
            <a:avLst/>
          </a:prstGeom>
        </p:spPr>
        <p:txBody>
          <a:bodyPr wrap="none">
            <a:spAutoFit/>
          </a:bodyPr>
          <a:lstStyle/>
          <a:p>
            <a:r>
              <a:rPr lang="en-US" altLang="en-US" sz="2000" b="1" i="1" dirty="0">
                <a:solidFill>
                  <a:srgbClr val="7030A0"/>
                </a:solidFill>
                <a:latin typeface="Open Sans"/>
              </a:rPr>
              <a:t>a. Cường độ dòng điện chạy qua điện trở là: </a:t>
            </a:r>
            <a:endParaRPr lang="vi-VN" sz="2000" b="1" i="1" dirty="0">
              <a:solidFill>
                <a:srgbClr val="7030A0"/>
              </a:solidFill>
            </a:endParaRPr>
          </a:p>
        </p:txBody>
      </p:sp>
      <mc:AlternateContent xmlns:mc="http://schemas.openxmlformats.org/markup-compatibility/2006" xmlns:a14="http://schemas.microsoft.com/office/drawing/2010/main">
        <mc:Choice Requires="a14">
          <p:sp>
            <p:nvSpPr>
              <p:cNvPr id="7" name="Rectangle 6"/>
              <p:cNvSpPr/>
              <p:nvPr/>
            </p:nvSpPr>
            <p:spPr>
              <a:xfrm>
                <a:off x="8227603" y="2133203"/>
                <a:ext cx="782587" cy="622286"/>
              </a:xfrm>
              <a:prstGeom prst="rect">
                <a:avLst/>
              </a:prstGeom>
            </p:spPr>
            <p:txBody>
              <a:bodyPr wrap="none">
                <a:spAutoFit/>
              </a:bodyPr>
              <a:lstStyle/>
              <a:p>
                <a:r>
                  <a:rPr lang="en-US" altLang="en-US" sz="2400" b="1" i="1" dirty="0" smtClean="0">
                    <a:solidFill>
                      <a:srgbClr val="7030A0"/>
                    </a:solidFill>
                    <a:latin typeface="Open Sans"/>
                  </a:rPr>
                  <a:t>I = </a:t>
                </a:r>
                <a14:m>
                  <m:oMath xmlns:m="http://schemas.openxmlformats.org/officeDocument/2006/math">
                    <m:f>
                      <m:fPr>
                        <m:ctrlPr>
                          <a:rPr lang="en-US" altLang="en-US" sz="2400" b="1" i="1">
                            <a:solidFill>
                              <a:srgbClr val="7030A0"/>
                            </a:solidFill>
                            <a:latin typeface="Cambria Math" panose="02040503050406030204" pitchFamily="18" charset="0"/>
                          </a:rPr>
                        </m:ctrlPr>
                      </m:fPr>
                      <m:num>
                        <m:r>
                          <a:rPr lang="en-US" altLang="en-US" sz="2400" b="1" i="1" smtClean="0">
                            <a:solidFill>
                              <a:srgbClr val="7030A0"/>
                            </a:solidFill>
                            <a:latin typeface="Cambria Math" panose="02040503050406030204" pitchFamily="18" charset="0"/>
                          </a:rPr>
                          <m:t>𝑼</m:t>
                        </m:r>
                      </m:num>
                      <m:den>
                        <m:r>
                          <a:rPr lang="en-US" altLang="en-US" sz="2400" b="1" i="1" smtClean="0">
                            <a:solidFill>
                              <a:srgbClr val="7030A0"/>
                            </a:solidFill>
                            <a:latin typeface="Cambria Math" panose="02040503050406030204" pitchFamily="18" charset="0"/>
                          </a:rPr>
                          <m:t>𝑹</m:t>
                        </m:r>
                      </m:den>
                    </m:f>
                  </m:oMath>
                </a14:m>
                <a:endParaRPr lang="vi-VN" sz="2400" b="1" i="1" dirty="0">
                  <a:solidFill>
                    <a:srgbClr val="7030A0"/>
                  </a:solidFill>
                </a:endParaRPr>
              </a:p>
            </p:txBody>
          </p:sp>
        </mc:Choice>
        <mc:Fallback xmlns="">
          <p:sp>
            <p:nvSpPr>
              <p:cNvPr id="7" name="Rectangle 6"/>
              <p:cNvSpPr>
                <a:spLocks noRot="1" noChangeAspect="1" noMove="1" noResize="1" noEditPoints="1" noAdjustHandles="1" noChangeArrowheads="1" noChangeShapeType="1" noTextEdit="1"/>
              </p:cNvSpPr>
              <p:nvPr/>
            </p:nvSpPr>
            <p:spPr>
              <a:xfrm>
                <a:off x="8227603" y="2133203"/>
                <a:ext cx="782587" cy="622286"/>
              </a:xfrm>
              <a:prstGeom prst="rect">
                <a:avLst/>
              </a:prstGeom>
              <a:blipFill>
                <a:blip r:embed="rId3"/>
                <a:stretch>
                  <a:fillRect l="-12500" b="-882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9010190" y="2127402"/>
                <a:ext cx="718466" cy="625812"/>
              </a:xfrm>
              <a:prstGeom prst="rect">
                <a:avLst/>
              </a:prstGeom>
            </p:spPr>
            <p:txBody>
              <a:bodyPr wrap="none">
                <a:spAutoFit/>
              </a:bodyPr>
              <a:lstStyle/>
              <a:p>
                <a:r>
                  <a:rPr lang="en-US" altLang="en-US" sz="2400" b="1" i="1" dirty="0" smtClean="0">
                    <a:solidFill>
                      <a:srgbClr val="7030A0"/>
                    </a:solidFill>
                    <a:latin typeface="Open Sans"/>
                  </a:rPr>
                  <a:t>= </a:t>
                </a:r>
                <a14:m>
                  <m:oMath xmlns:m="http://schemas.openxmlformats.org/officeDocument/2006/math">
                    <m:f>
                      <m:fPr>
                        <m:ctrlPr>
                          <a:rPr lang="en-US" altLang="en-US" sz="2400" b="1" i="1" smtClean="0">
                            <a:solidFill>
                              <a:srgbClr val="7030A0"/>
                            </a:solidFill>
                            <a:latin typeface="Cambria Math" panose="02040503050406030204" pitchFamily="18" charset="0"/>
                          </a:rPr>
                        </m:ctrlPr>
                      </m:fPr>
                      <m:num>
                        <m:r>
                          <a:rPr lang="en-US" altLang="en-US" sz="2400" b="1" i="1" smtClean="0">
                            <a:solidFill>
                              <a:srgbClr val="7030A0"/>
                            </a:solidFill>
                            <a:latin typeface="Cambria Math" panose="02040503050406030204" pitchFamily="18" charset="0"/>
                          </a:rPr>
                          <m:t>𝟏𝟐</m:t>
                        </m:r>
                      </m:num>
                      <m:den>
                        <m:r>
                          <a:rPr lang="en-US" altLang="en-US" sz="2400" b="1" i="1" smtClean="0">
                            <a:solidFill>
                              <a:srgbClr val="7030A0"/>
                            </a:solidFill>
                            <a:latin typeface="Cambria Math" panose="02040503050406030204" pitchFamily="18" charset="0"/>
                          </a:rPr>
                          <m:t>𝟏𝟎</m:t>
                        </m:r>
                      </m:den>
                    </m:f>
                  </m:oMath>
                </a14:m>
                <a:endParaRPr lang="vi-VN" sz="2400" b="1" i="1" dirty="0">
                  <a:solidFill>
                    <a:srgbClr val="7030A0"/>
                  </a:solidFill>
                </a:endParaRPr>
              </a:p>
            </p:txBody>
          </p:sp>
        </mc:Choice>
        <mc:Fallback xmlns="">
          <p:sp>
            <p:nvSpPr>
              <p:cNvPr id="8" name="Rectangle 7"/>
              <p:cNvSpPr>
                <a:spLocks noRot="1" noChangeAspect="1" noMove="1" noResize="1" noEditPoints="1" noAdjustHandles="1" noChangeArrowheads="1" noChangeShapeType="1" noTextEdit="1"/>
              </p:cNvSpPr>
              <p:nvPr/>
            </p:nvSpPr>
            <p:spPr>
              <a:xfrm>
                <a:off x="9010190" y="2127402"/>
                <a:ext cx="718466" cy="625812"/>
              </a:xfrm>
              <a:prstGeom prst="rect">
                <a:avLst/>
              </a:prstGeom>
              <a:blipFill>
                <a:blip r:embed="rId4"/>
                <a:stretch>
                  <a:fillRect l="-12712" b="-7767"/>
                </a:stretch>
              </a:blipFill>
            </p:spPr>
            <p:txBody>
              <a:bodyPr/>
              <a:lstStyle/>
              <a:p>
                <a:r>
                  <a:rPr lang="vi-VN">
                    <a:noFill/>
                  </a:rPr>
                  <a:t> </a:t>
                </a:r>
              </a:p>
            </p:txBody>
          </p:sp>
        </mc:Fallback>
      </mc:AlternateContent>
      <p:sp>
        <p:nvSpPr>
          <p:cNvPr id="13" name="Rectangle 12"/>
          <p:cNvSpPr/>
          <p:nvPr/>
        </p:nvSpPr>
        <p:spPr>
          <a:xfrm>
            <a:off x="9629142" y="2185788"/>
            <a:ext cx="1186543"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7030A0"/>
                </a:solidFill>
                <a:latin typeface="Open Sans"/>
              </a:rPr>
              <a:t>= </a:t>
            </a:r>
            <a:r>
              <a:rPr lang="en-US" altLang="en-US" sz="2000" b="1" i="1" dirty="0" smtClean="0">
                <a:solidFill>
                  <a:srgbClr val="7030A0"/>
                </a:solidFill>
                <a:latin typeface="Open Sans"/>
              </a:rPr>
              <a:t>1,2(A).</a:t>
            </a:r>
            <a:endParaRPr lang="en-US" altLang="en-US" sz="2000" b="1" i="1" dirty="0">
              <a:solidFill>
                <a:srgbClr val="7030A0"/>
              </a:solidFill>
            </a:endParaRPr>
          </a:p>
        </p:txBody>
      </p:sp>
      <mc:AlternateContent xmlns:mc="http://schemas.openxmlformats.org/markup-compatibility/2006" xmlns:a14="http://schemas.microsoft.com/office/drawing/2010/main">
        <mc:Choice Requires="a14">
          <p:sp>
            <p:nvSpPr>
              <p:cNvPr id="21" name="Rectangle 20"/>
              <p:cNvSpPr/>
              <p:nvPr/>
            </p:nvSpPr>
            <p:spPr>
              <a:xfrm>
                <a:off x="8227603" y="3097303"/>
                <a:ext cx="1277594" cy="668068"/>
              </a:xfrm>
              <a:prstGeom prst="rect">
                <a:avLst/>
              </a:prstGeom>
            </p:spPr>
            <p:txBody>
              <a:bodyPr wrap="none">
                <a:spAutoFit/>
              </a:bodyPr>
              <a:lstStyle/>
              <a:p>
                <a:r>
                  <a:rPr lang="en-US" altLang="en-US" sz="2400" b="1" i="1" dirty="0" smtClean="0">
                    <a:solidFill>
                      <a:srgbClr val="7030A0"/>
                    </a:solidFill>
                    <a:latin typeface="Open Sans"/>
                  </a:rPr>
                  <a:t>I = </a:t>
                </a:r>
                <a14:m>
                  <m:oMath xmlns:m="http://schemas.openxmlformats.org/officeDocument/2006/math">
                    <m:f>
                      <m:fPr>
                        <m:ctrlPr>
                          <a:rPr lang="en-US" altLang="en-US" sz="2400" b="1" i="1">
                            <a:solidFill>
                              <a:srgbClr val="7030A0"/>
                            </a:solidFill>
                            <a:latin typeface="Cambria Math" panose="02040503050406030204" pitchFamily="18" charset="0"/>
                          </a:rPr>
                        </m:ctrlPr>
                      </m:fPr>
                      <m:num>
                        <m:r>
                          <a:rPr lang="en-US" altLang="en-US" sz="2400" b="1" i="1" smtClean="0">
                            <a:solidFill>
                              <a:srgbClr val="7030A0"/>
                            </a:solidFill>
                            <a:latin typeface="Cambria Math" panose="02040503050406030204" pitchFamily="18" charset="0"/>
                          </a:rPr>
                          <m:t>𝑼</m:t>
                        </m:r>
                      </m:num>
                      <m:den>
                        <m:r>
                          <a:rPr lang="en-US" altLang="en-US" sz="2400" b="1" i="1" smtClean="0">
                            <a:solidFill>
                              <a:srgbClr val="7030A0"/>
                            </a:solidFill>
                            <a:latin typeface="Cambria Math" panose="02040503050406030204" pitchFamily="18" charset="0"/>
                          </a:rPr>
                          <m:t>𝑹</m:t>
                        </m:r>
                        <m:r>
                          <a:rPr lang="en-US" altLang="en-US" sz="2400" b="1" i="1" smtClean="0">
                            <a:solidFill>
                              <a:srgbClr val="7030A0"/>
                            </a:solidFill>
                            <a:latin typeface="Cambria Math" panose="02040503050406030204" pitchFamily="18" charset="0"/>
                          </a:rPr>
                          <m:t>+ </m:t>
                        </m:r>
                        <m:sSub>
                          <m:sSubPr>
                            <m:ctrlPr>
                              <a:rPr lang="en-US" altLang="en-US" sz="2400" b="1" i="1" smtClean="0">
                                <a:solidFill>
                                  <a:srgbClr val="7030A0"/>
                                </a:solidFill>
                                <a:latin typeface="Cambria Math" panose="02040503050406030204" pitchFamily="18" charset="0"/>
                              </a:rPr>
                            </m:ctrlPr>
                          </m:sSubPr>
                          <m:e>
                            <m:r>
                              <a:rPr lang="en-US" altLang="en-US" sz="2400" b="1" i="1" smtClean="0">
                                <a:solidFill>
                                  <a:srgbClr val="7030A0"/>
                                </a:solidFill>
                                <a:latin typeface="Cambria Math" panose="02040503050406030204" pitchFamily="18" charset="0"/>
                              </a:rPr>
                              <m:t>𝑹</m:t>
                            </m:r>
                          </m:e>
                          <m:sub>
                            <m:r>
                              <a:rPr lang="en-US" altLang="en-US" sz="2400" b="1" i="1" smtClean="0">
                                <a:solidFill>
                                  <a:srgbClr val="7030A0"/>
                                </a:solidFill>
                                <a:latin typeface="Cambria Math" panose="02040503050406030204" pitchFamily="18" charset="0"/>
                              </a:rPr>
                              <m:t>𝑨</m:t>
                            </m:r>
                          </m:sub>
                        </m:sSub>
                      </m:den>
                    </m:f>
                  </m:oMath>
                </a14:m>
                <a:endParaRPr lang="vi-VN" sz="2400" b="1" i="1" dirty="0">
                  <a:solidFill>
                    <a:srgbClr val="7030A0"/>
                  </a:solidFill>
                </a:endParaRPr>
              </a:p>
            </p:txBody>
          </p:sp>
        </mc:Choice>
        <mc:Fallback xmlns="">
          <p:sp>
            <p:nvSpPr>
              <p:cNvPr id="21" name="Rectangle 20"/>
              <p:cNvSpPr>
                <a:spLocks noRot="1" noChangeAspect="1" noMove="1" noResize="1" noEditPoints="1" noAdjustHandles="1" noChangeArrowheads="1" noChangeShapeType="1" noTextEdit="1"/>
              </p:cNvSpPr>
              <p:nvPr/>
            </p:nvSpPr>
            <p:spPr>
              <a:xfrm>
                <a:off x="8227603" y="3097303"/>
                <a:ext cx="1277594" cy="668068"/>
              </a:xfrm>
              <a:prstGeom prst="rect">
                <a:avLst/>
              </a:prstGeom>
              <a:blipFill>
                <a:blip r:embed="rId5"/>
                <a:stretch>
                  <a:fillRect l="-7656" b="-909"/>
                </a:stretch>
              </a:blipFill>
            </p:spPr>
            <p:txBody>
              <a:bodyPr/>
              <a:lstStyle/>
              <a:p>
                <a:r>
                  <a:rPr lang="vi-VN">
                    <a:noFill/>
                  </a:rPr>
                  <a:t> </a:t>
                </a:r>
              </a:p>
            </p:txBody>
          </p:sp>
        </mc:Fallback>
      </mc:AlternateContent>
    </p:spTree>
    <p:extLst>
      <p:ext uri="{BB962C8B-B14F-4D97-AF65-F5344CB8AC3E}">
        <p14:creationId xmlns:p14="http://schemas.microsoft.com/office/powerpoint/2010/main" val="29113874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arn(inVertic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barn(inVertical)">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arn(inVertical)">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2">
                                            <p:txEl>
                                              <p:pRg st="0" end="0"/>
                                            </p:txEl>
                                          </p:spTgt>
                                        </p:tgtEl>
                                        <p:attrNameLst>
                                          <p:attrName>style.visibility</p:attrName>
                                        </p:attrNameLst>
                                      </p:cBhvr>
                                      <p:to>
                                        <p:strVal val="visible"/>
                                      </p:to>
                                    </p:set>
                                    <p:animEffect transition="in" filter="fade">
                                      <p:cBhvr>
                                        <p:cTn id="62" dur="500"/>
                                        <p:tgtEl>
                                          <p:spTgt spid="12">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2">
                                            <p:txEl>
                                              <p:pRg st="1" end="1"/>
                                            </p:txEl>
                                          </p:spTgt>
                                        </p:tgtEl>
                                        <p:attrNameLst>
                                          <p:attrName>style.visibility</p:attrName>
                                        </p:attrNameLst>
                                      </p:cBhvr>
                                      <p:to>
                                        <p:strVal val="visible"/>
                                      </p:to>
                                    </p:set>
                                    <p:animEffect transition="in" filter="fade">
                                      <p:cBhvr>
                                        <p:cTn id="67" dur="500"/>
                                        <p:tgtEl>
                                          <p:spTgt spid="12">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2">
                                            <p:txEl>
                                              <p:pRg st="2" end="2"/>
                                            </p:txEl>
                                          </p:spTgt>
                                        </p:tgtEl>
                                        <p:attrNameLst>
                                          <p:attrName>style.visibility</p:attrName>
                                        </p:attrNameLst>
                                      </p:cBhvr>
                                      <p:to>
                                        <p:strVal val="visible"/>
                                      </p:to>
                                    </p:set>
                                    <p:animEffect transition="in" filter="fade">
                                      <p:cBhvr>
                                        <p:cTn id="72" dur="500"/>
                                        <p:tgtEl>
                                          <p:spTgt spid="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7" grpId="0"/>
      <p:bldP spid="8" grpId="0"/>
      <p:bldP spid="13"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89942" y="86163"/>
            <a:ext cx="10768706" cy="1634490"/>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b="1" dirty="0"/>
              <a:t>Bài </a:t>
            </a:r>
            <a:r>
              <a:rPr lang="vi-VN" b="1" dirty="0" smtClean="0"/>
              <a:t>3:</a:t>
            </a:r>
            <a:r>
              <a:rPr lang="vi-VN" dirty="0"/>
              <a:t> Cho mạch </a:t>
            </a:r>
            <a:r>
              <a:rPr lang="vi-VN" dirty="0" smtClean="0"/>
              <a:t>điện, </a:t>
            </a:r>
            <a:r>
              <a:rPr lang="vi-VN" dirty="0"/>
              <a:t>trong đó điện trở R</a:t>
            </a:r>
            <a:r>
              <a:rPr lang="vi-VN" baseline="-25000" dirty="0"/>
              <a:t>1</a:t>
            </a:r>
            <a:r>
              <a:rPr lang="vi-VN" dirty="0"/>
              <a:t> = 10</a:t>
            </a:r>
            <a:r>
              <a:rPr lang="el-GR" dirty="0"/>
              <a:t>Ω, </a:t>
            </a:r>
            <a:r>
              <a:rPr lang="vi-VN" dirty="0"/>
              <a:t>R</a:t>
            </a:r>
            <a:r>
              <a:rPr lang="vi-VN" baseline="-25000" dirty="0"/>
              <a:t>2</a:t>
            </a:r>
            <a:r>
              <a:rPr lang="vi-VN" dirty="0"/>
              <a:t> = 20</a:t>
            </a:r>
            <a:r>
              <a:rPr lang="el-GR" dirty="0"/>
              <a:t>Ω, </a:t>
            </a:r>
            <a:r>
              <a:rPr lang="vi-VN" dirty="0"/>
              <a:t>hiệu điện </a:t>
            </a:r>
            <a:endParaRPr lang="en-US" dirty="0" smtClean="0"/>
          </a:p>
          <a:p>
            <a:r>
              <a:rPr lang="vi-VN" dirty="0" smtClean="0"/>
              <a:t>thế </a:t>
            </a:r>
            <a:r>
              <a:rPr lang="vi-VN" dirty="0"/>
              <a:t>giữa hai đầu đoạn mạch AB bằng 12V.</a:t>
            </a:r>
          </a:p>
          <a:p>
            <a:r>
              <a:rPr lang="vi-VN" dirty="0"/>
              <a:t>a) Tính số chỉ của vôn kế và ampe kế.</a:t>
            </a:r>
          </a:p>
          <a:p>
            <a:r>
              <a:rPr lang="vi-VN" dirty="0"/>
              <a:t>b) Chỉ với hai điện trở trên đây, nêu hai cách làm tăng cường độ dòng </a:t>
            </a:r>
            <a:endParaRPr lang="en-US" dirty="0" smtClean="0"/>
          </a:p>
          <a:p>
            <a:r>
              <a:rPr lang="vi-VN" dirty="0" smtClean="0"/>
              <a:t>điện </a:t>
            </a:r>
            <a:r>
              <a:rPr lang="vi-VN" dirty="0"/>
              <a:t>trong mạch </a:t>
            </a:r>
            <a:r>
              <a:rPr lang="vi-VN" dirty="0" smtClean="0"/>
              <a:t>lên </a:t>
            </a:r>
            <a:r>
              <a:rPr lang="vi-VN" dirty="0"/>
              <a:t>gấp 3 lần (Có thể thay đổi U</a:t>
            </a:r>
            <a:r>
              <a:rPr lang="vi-VN" baseline="-25000" dirty="0"/>
              <a:t>AB</a:t>
            </a:r>
            <a:r>
              <a:rPr lang="vi-VN" dirty="0"/>
              <a:t>).</a:t>
            </a:r>
          </a:p>
        </p:txBody>
      </p:sp>
      <p:sp>
        <p:nvSpPr>
          <p:cNvPr id="113717" name="Text Box 53"/>
          <p:cNvSpPr txBox="1">
            <a:spLocks noChangeArrowheads="1"/>
          </p:cNvSpPr>
          <p:nvPr/>
        </p:nvSpPr>
        <p:spPr bwMode="auto">
          <a:xfrm>
            <a:off x="716303" y="1809986"/>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a:off x="2517373" y="1821220"/>
            <a:ext cx="0" cy="4834382"/>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801478" y="1783649"/>
            <a:ext cx="94475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smtClean="0">
                <a:solidFill>
                  <a:srgbClr val="0000CC"/>
                </a:solidFill>
                <a:latin typeface="Times New Roman" panose="02020603050405020304" pitchFamily="18" charset="0"/>
              </a:rPr>
              <a:t>Giải:</a:t>
            </a:r>
            <a:endParaRPr lang="en-US" altLang="vi-VN" sz="2400" b="1" i="1" u="sng" dirty="0">
              <a:solidFill>
                <a:srgbClr val="0000CC"/>
              </a:solidFill>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Rectangle 6"/>
              <p:cNvSpPr>
                <a:spLocks noChangeArrowheads="1"/>
              </p:cNvSpPr>
              <p:nvPr/>
            </p:nvSpPr>
            <p:spPr bwMode="auto">
              <a:xfrm>
                <a:off x="9171050" y="2114090"/>
                <a:ext cx="1245341" cy="40011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2000" b="1" i="1" dirty="0" smtClean="0">
                    <a:solidFill>
                      <a:srgbClr val="00B050"/>
                    </a:solidFill>
                    <a:latin typeface="Open Sans"/>
                  </a:rPr>
                  <a:t>= </a:t>
                </a:r>
                <a14:m>
                  <m:oMath xmlns:m="http://schemas.openxmlformats.org/officeDocument/2006/math">
                    <m:r>
                      <a:rPr lang="en-US" altLang="en-US" sz="2000" b="1" i="1" smtClean="0">
                        <a:solidFill>
                          <a:srgbClr val="00B050"/>
                        </a:solidFill>
                        <a:latin typeface="Cambria Math" panose="02040503050406030204" pitchFamily="18" charset="0"/>
                      </a:rPr>
                      <m:t>𝟏</m:t>
                    </m:r>
                    <m:r>
                      <a:rPr lang="en-US" altLang="en-US" sz="2000" b="1" i="1" smtClean="0">
                        <a:solidFill>
                          <a:srgbClr val="00B050"/>
                        </a:solidFill>
                        <a:latin typeface="Cambria Math" panose="02040503050406030204" pitchFamily="18" charset="0"/>
                      </a:rPr>
                      <m:t>,</m:t>
                    </m:r>
                    <m:r>
                      <a:rPr lang="en-US" altLang="en-US" sz="2000" b="1" i="1" smtClean="0">
                        <a:solidFill>
                          <a:srgbClr val="00B050"/>
                        </a:solidFill>
                        <a:latin typeface="Cambria Math" panose="02040503050406030204" pitchFamily="18" charset="0"/>
                      </a:rPr>
                      <m:t>𝟐</m:t>
                    </m:r>
                    <m:r>
                      <a:rPr lang="en-US" altLang="en-US" sz="2000" b="1" i="1" smtClean="0">
                        <a:solidFill>
                          <a:srgbClr val="00B050"/>
                        </a:solidFill>
                        <a:latin typeface="Cambria Math" panose="02040503050406030204" pitchFamily="18" charset="0"/>
                      </a:rPr>
                      <m:t> (</m:t>
                    </m:r>
                    <m:r>
                      <a:rPr lang="en-US" altLang="en-US" sz="2000" b="1" i="1" smtClean="0">
                        <a:solidFill>
                          <a:srgbClr val="00B050"/>
                        </a:solidFill>
                        <a:latin typeface="Cambria Math" panose="02040503050406030204" pitchFamily="18" charset="0"/>
                      </a:rPr>
                      <m:t>𝑨</m:t>
                    </m:r>
                    <m:r>
                      <a:rPr lang="en-US" altLang="en-US" sz="2000" b="1" i="1" smtClean="0">
                        <a:solidFill>
                          <a:srgbClr val="00B050"/>
                        </a:solidFill>
                        <a:latin typeface="Cambria Math" panose="02040503050406030204" pitchFamily="18" charset="0"/>
                      </a:rPr>
                      <m:t>)</m:t>
                    </m:r>
                  </m:oMath>
                </a14:m>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mc:Choice>
        <mc:Fallback xmlns="">
          <p:sp>
            <p:nvSpPr>
              <p:cNvPr id="9" name="Rectangle 6"/>
              <p:cNvSpPr>
                <a:spLocks noRot="1" noChangeAspect="1" noMove="1" noResize="1" noEditPoints="1" noAdjustHandles="1" noChangeArrowheads="1" noChangeShapeType="1" noTextEdit="1"/>
              </p:cNvSpPr>
              <p:nvPr/>
            </p:nvSpPr>
            <p:spPr bwMode="auto">
              <a:xfrm>
                <a:off x="9171050" y="2114090"/>
                <a:ext cx="1245341" cy="400110"/>
              </a:xfrm>
              <a:prstGeom prst="rect">
                <a:avLst/>
              </a:prstGeom>
              <a:blipFill>
                <a:blip r:embed="rId2"/>
                <a:stretch>
                  <a:fillRect l="-4878" t="-6154" r="-1463" b="-2923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6" name="Rectangle 1"/>
          <p:cNvSpPr>
            <a:spLocks noChangeArrowheads="1"/>
          </p:cNvSpPr>
          <p:nvPr/>
        </p:nvSpPr>
        <p:spPr bwMode="auto">
          <a:xfrm>
            <a:off x="100457" y="-470801"/>
            <a:ext cx="35939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300" b="1" i="0" u="none" strike="noStrike" cap="none" normalizeH="0" baseline="0" dirty="0" smtClean="0">
                <a:ln>
                  <a:noFill/>
                </a:ln>
                <a:solidFill>
                  <a:srgbClr val="008000"/>
                </a:solidFill>
                <a:effectLst/>
                <a:latin typeface="Open Sans"/>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1026" name="Picture 2"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4491" y="210491"/>
            <a:ext cx="2505075" cy="138583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676047" y="2264709"/>
            <a:ext cx="1769619" cy="3785652"/>
          </a:xfrm>
          <a:prstGeom prst="rect">
            <a:avLst/>
          </a:prstGeom>
        </p:spPr>
        <p:txBody>
          <a:bodyPr wrap="square">
            <a:spAutoFit/>
          </a:bodyPr>
          <a:lstStyle/>
          <a:p>
            <a:pPr algn="just">
              <a:lnSpc>
                <a:spcPct val="150000"/>
              </a:lnSpc>
            </a:pPr>
            <a:r>
              <a:rPr lang="en-US" sz="2000" b="1" i="1" dirty="0">
                <a:solidFill>
                  <a:srgbClr val="00B050"/>
                </a:solidFill>
                <a:latin typeface="Open Sans"/>
              </a:rPr>
              <a:t>R</a:t>
            </a:r>
            <a:r>
              <a:rPr lang="en-US" sz="2000" b="1" i="1" baseline="-25000" dirty="0">
                <a:solidFill>
                  <a:srgbClr val="00B050"/>
                </a:solidFill>
                <a:latin typeface="Open Sans"/>
              </a:rPr>
              <a:t>1</a:t>
            </a:r>
            <a:r>
              <a:rPr lang="en-US" sz="2000" b="1" i="1" dirty="0">
                <a:solidFill>
                  <a:srgbClr val="00B050"/>
                </a:solidFill>
                <a:latin typeface="Open Sans"/>
              </a:rPr>
              <a:t> = </a:t>
            </a:r>
            <a:r>
              <a:rPr lang="en-US" sz="2000" b="1" i="1" dirty="0" smtClean="0">
                <a:solidFill>
                  <a:srgbClr val="00B050"/>
                </a:solidFill>
                <a:latin typeface="Open Sans"/>
              </a:rPr>
              <a:t>10</a:t>
            </a:r>
            <a:r>
              <a:rPr lang="el-GR" sz="2000" b="1" i="1" dirty="0" smtClean="0">
                <a:solidFill>
                  <a:srgbClr val="00B050"/>
                </a:solidFill>
                <a:latin typeface="Open Sans"/>
              </a:rPr>
              <a:t>Ω </a:t>
            </a:r>
            <a:endParaRPr lang="en-US" sz="2000" b="1" i="1" dirty="0" smtClean="0">
              <a:solidFill>
                <a:srgbClr val="00B050"/>
              </a:solidFill>
              <a:latin typeface="Open Sans"/>
            </a:endParaRPr>
          </a:p>
          <a:p>
            <a:pPr algn="just">
              <a:lnSpc>
                <a:spcPct val="150000"/>
              </a:lnSpc>
            </a:pPr>
            <a:r>
              <a:rPr lang="en-US" sz="2000" b="1" i="1" dirty="0" smtClean="0">
                <a:solidFill>
                  <a:srgbClr val="00B050"/>
                </a:solidFill>
                <a:latin typeface="Open Sans"/>
              </a:rPr>
              <a:t>R</a:t>
            </a:r>
            <a:r>
              <a:rPr lang="en-US" sz="2000" b="1" i="1" baseline="-25000" dirty="0" smtClean="0">
                <a:solidFill>
                  <a:srgbClr val="00B050"/>
                </a:solidFill>
                <a:latin typeface="Open Sans"/>
              </a:rPr>
              <a:t>2</a:t>
            </a:r>
            <a:r>
              <a:rPr lang="en-US" sz="2000" b="1" i="1" dirty="0">
                <a:solidFill>
                  <a:srgbClr val="00B050"/>
                </a:solidFill>
                <a:latin typeface="Open Sans"/>
              </a:rPr>
              <a:t> = </a:t>
            </a:r>
            <a:r>
              <a:rPr lang="en-US" sz="2000" b="1" i="1" dirty="0" smtClean="0">
                <a:solidFill>
                  <a:srgbClr val="00B050"/>
                </a:solidFill>
                <a:latin typeface="Open Sans"/>
              </a:rPr>
              <a:t>20</a:t>
            </a:r>
            <a:r>
              <a:rPr lang="el-GR" sz="2000" b="1" i="1" dirty="0" smtClean="0">
                <a:solidFill>
                  <a:srgbClr val="00B050"/>
                </a:solidFill>
                <a:latin typeface="Open Sans"/>
              </a:rPr>
              <a:t>Ω </a:t>
            </a:r>
            <a:endParaRPr lang="en-US" sz="2000" b="1" i="1" dirty="0" smtClean="0">
              <a:solidFill>
                <a:srgbClr val="00B050"/>
              </a:solidFill>
              <a:latin typeface="Open Sans"/>
            </a:endParaRPr>
          </a:p>
          <a:p>
            <a:pPr algn="just">
              <a:lnSpc>
                <a:spcPct val="150000"/>
              </a:lnSpc>
            </a:pPr>
            <a:r>
              <a:rPr lang="en-US" sz="2000" b="1" i="1" dirty="0" smtClean="0">
                <a:solidFill>
                  <a:srgbClr val="00B050"/>
                </a:solidFill>
                <a:latin typeface="Open Sans"/>
              </a:rPr>
              <a:t>U</a:t>
            </a:r>
            <a:r>
              <a:rPr lang="en-US" sz="2000" b="1" i="1" baseline="-25000" dirty="0" smtClean="0">
                <a:solidFill>
                  <a:srgbClr val="00B050"/>
                </a:solidFill>
                <a:latin typeface="Open Sans"/>
              </a:rPr>
              <a:t>AB</a:t>
            </a:r>
            <a:r>
              <a:rPr lang="en-US" sz="2000" b="1" i="1" dirty="0">
                <a:solidFill>
                  <a:srgbClr val="00B050"/>
                </a:solidFill>
                <a:latin typeface="Open Sans"/>
              </a:rPr>
              <a:t> = 12 V</a:t>
            </a:r>
          </a:p>
          <a:p>
            <a:pPr marL="457200" indent="-457200" algn="just">
              <a:lnSpc>
                <a:spcPct val="150000"/>
              </a:lnSpc>
              <a:buAutoNum type="alphaLcParenR"/>
            </a:pPr>
            <a:r>
              <a:rPr lang="en-US" sz="2000" b="1" i="1" dirty="0" smtClean="0">
                <a:solidFill>
                  <a:srgbClr val="00B050"/>
                </a:solidFill>
                <a:latin typeface="Open Sans"/>
              </a:rPr>
              <a:t>U</a:t>
            </a:r>
            <a:r>
              <a:rPr lang="en-US" sz="2000" b="1" i="1" baseline="-25000" dirty="0" smtClean="0">
                <a:solidFill>
                  <a:srgbClr val="00B050"/>
                </a:solidFill>
                <a:latin typeface="Open Sans"/>
              </a:rPr>
              <a:t>V</a:t>
            </a:r>
            <a:r>
              <a:rPr lang="en-US" sz="2000" b="1" i="1" dirty="0" smtClean="0">
                <a:solidFill>
                  <a:srgbClr val="00B050"/>
                </a:solidFill>
                <a:latin typeface="Open Sans"/>
              </a:rPr>
              <a:t> = ?</a:t>
            </a:r>
          </a:p>
          <a:p>
            <a:pPr algn="just">
              <a:lnSpc>
                <a:spcPct val="150000"/>
              </a:lnSpc>
            </a:pPr>
            <a:r>
              <a:rPr lang="en-US" sz="2000" b="1" i="1" dirty="0" smtClean="0">
                <a:solidFill>
                  <a:srgbClr val="00B050"/>
                </a:solidFill>
                <a:latin typeface="Open Sans"/>
              </a:rPr>
              <a:t>      I</a:t>
            </a:r>
            <a:r>
              <a:rPr lang="en-US" sz="2000" b="1" i="1" baseline="-25000" dirty="0" smtClean="0">
                <a:solidFill>
                  <a:srgbClr val="00B050"/>
                </a:solidFill>
                <a:latin typeface="Open Sans"/>
              </a:rPr>
              <a:t>A</a:t>
            </a:r>
            <a:r>
              <a:rPr lang="en-US" sz="2000" b="1" i="1" dirty="0" smtClean="0">
                <a:solidFill>
                  <a:srgbClr val="00B050"/>
                </a:solidFill>
                <a:latin typeface="Open Sans"/>
              </a:rPr>
              <a:t> </a:t>
            </a:r>
            <a:r>
              <a:rPr lang="en-US" sz="2000" b="1" i="1" dirty="0">
                <a:solidFill>
                  <a:srgbClr val="00B050"/>
                </a:solidFill>
                <a:latin typeface="Open Sans"/>
              </a:rPr>
              <a:t>= ?</a:t>
            </a:r>
          </a:p>
          <a:p>
            <a:pPr algn="just">
              <a:lnSpc>
                <a:spcPct val="150000"/>
              </a:lnSpc>
            </a:pPr>
            <a:r>
              <a:rPr lang="en-US" sz="2000" b="1" i="1" dirty="0">
                <a:solidFill>
                  <a:srgbClr val="00B050"/>
                </a:solidFill>
                <a:latin typeface="Open Sans"/>
              </a:rPr>
              <a:t>b) I´ = 3I</a:t>
            </a:r>
          </a:p>
          <a:p>
            <a:pPr algn="just">
              <a:lnSpc>
                <a:spcPct val="150000"/>
              </a:lnSpc>
            </a:pPr>
            <a:r>
              <a:rPr lang="en-US" sz="2000" b="1" i="1" dirty="0" smtClean="0">
                <a:solidFill>
                  <a:srgbClr val="00B050"/>
                </a:solidFill>
                <a:latin typeface="Open Sans"/>
              </a:rPr>
              <a:t> </a:t>
            </a:r>
            <a:r>
              <a:rPr lang="en-US" sz="2000" b="1" i="1" dirty="0">
                <a:solidFill>
                  <a:srgbClr val="00B050"/>
                </a:solidFill>
                <a:latin typeface="Open Sans"/>
              </a:rPr>
              <a:t>Nêu 2 </a:t>
            </a:r>
            <a:r>
              <a:rPr lang="en-US" sz="2000" b="1" i="1" dirty="0" smtClean="0">
                <a:solidFill>
                  <a:srgbClr val="00B050"/>
                </a:solidFill>
                <a:latin typeface="Open Sans"/>
              </a:rPr>
              <a:t>cách?</a:t>
            </a:r>
          </a:p>
          <a:p>
            <a:pPr algn="just">
              <a:lnSpc>
                <a:spcPct val="150000"/>
              </a:lnSpc>
            </a:pPr>
            <a:endParaRPr lang="en-US" sz="2000" b="1" i="1" dirty="0">
              <a:solidFill>
                <a:srgbClr val="00B050"/>
              </a:solidFill>
              <a:effectLst/>
              <a:latin typeface="Open Sans"/>
            </a:endParaRPr>
          </a:p>
        </p:txBody>
      </p:sp>
      <p:sp>
        <p:nvSpPr>
          <p:cNvPr id="13" name="Rectangle 12"/>
          <p:cNvSpPr/>
          <p:nvPr/>
        </p:nvSpPr>
        <p:spPr>
          <a:xfrm>
            <a:off x="3858838" y="1821220"/>
            <a:ext cx="1269899" cy="400110"/>
          </a:xfrm>
          <a:prstGeom prst="rect">
            <a:avLst/>
          </a:prstGeom>
        </p:spPr>
        <p:txBody>
          <a:bodyPr wrap="none">
            <a:spAutoFit/>
          </a:bodyPr>
          <a:lstStyle/>
          <a:p>
            <a:r>
              <a:rPr lang="pt-BR" sz="2000" b="1" i="1" dirty="0">
                <a:solidFill>
                  <a:srgbClr val="00B050"/>
                </a:solidFill>
                <a:latin typeface="Open Sans"/>
              </a:rPr>
              <a:t>R</a:t>
            </a:r>
            <a:r>
              <a:rPr lang="pt-BR" sz="2000" b="1" i="1" baseline="-25000" dirty="0">
                <a:solidFill>
                  <a:srgbClr val="00B050"/>
                </a:solidFill>
                <a:latin typeface="Open Sans"/>
              </a:rPr>
              <a:t>1</a:t>
            </a:r>
            <a:r>
              <a:rPr lang="pt-BR" sz="2000" b="1" i="1" dirty="0">
                <a:solidFill>
                  <a:srgbClr val="00B050"/>
                </a:solidFill>
                <a:latin typeface="Open Sans"/>
              </a:rPr>
              <a:t> </a:t>
            </a:r>
            <a:r>
              <a:rPr lang="pt-BR" sz="2000" b="1" i="1" dirty="0" smtClean="0">
                <a:solidFill>
                  <a:srgbClr val="00B050"/>
                </a:solidFill>
                <a:latin typeface="Open Sans"/>
              </a:rPr>
              <a:t>nt  </a:t>
            </a:r>
            <a:r>
              <a:rPr lang="pt-BR" sz="2000" b="1" i="1" dirty="0">
                <a:solidFill>
                  <a:srgbClr val="00B050"/>
                </a:solidFill>
                <a:latin typeface="Open Sans"/>
              </a:rPr>
              <a:t>R</a:t>
            </a:r>
            <a:r>
              <a:rPr lang="pt-BR" sz="2000" b="1" i="1" baseline="-25000" dirty="0">
                <a:solidFill>
                  <a:srgbClr val="00B050"/>
                </a:solidFill>
                <a:latin typeface="Open Sans"/>
              </a:rPr>
              <a:t>2</a:t>
            </a:r>
            <a:r>
              <a:rPr lang="pt-BR" sz="2000" b="1" i="1" dirty="0">
                <a:solidFill>
                  <a:srgbClr val="00B050"/>
                </a:solidFill>
                <a:latin typeface="Open Sans"/>
              </a:rPr>
              <a:t> </a:t>
            </a:r>
            <a:endParaRPr lang="vi-VN" sz="2000" b="1" i="1" dirty="0">
              <a:solidFill>
                <a:srgbClr val="00B050"/>
              </a:solidFill>
            </a:endParaRPr>
          </a:p>
        </p:txBody>
      </p:sp>
      <p:sp>
        <p:nvSpPr>
          <p:cNvPr id="14" name="Rectangle 13"/>
          <p:cNvSpPr/>
          <p:nvPr/>
        </p:nvSpPr>
        <p:spPr>
          <a:xfrm>
            <a:off x="2517373" y="2334455"/>
            <a:ext cx="1957587" cy="400110"/>
          </a:xfrm>
          <a:prstGeom prst="rect">
            <a:avLst/>
          </a:prstGeom>
        </p:spPr>
        <p:txBody>
          <a:bodyPr wrap="none">
            <a:spAutoFit/>
          </a:bodyPr>
          <a:lstStyle/>
          <a:p>
            <a:r>
              <a:rPr lang="en-US" altLang="en-US" sz="2000" b="1" i="1" dirty="0" smtClean="0">
                <a:solidFill>
                  <a:srgbClr val="00B050"/>
                </a:solidFill>
                <a:latin typeface="Open Sans"/>
              </a:rPr>
              <a:t>a/ R</a:t>
            </a:r>
            <a:r>
              <a:rPr lang="en-US" altLang="en-US" sz="2000" b="1" i="1" baseline="-30000" dirty="0" smtClean="0">
                <a:solidFill>
                  <a:srgbClr val="00B050"/>
                </a:solidFill>
                <a:latin typeface="Open Sans"/>
              </a:rPr>
              <a:t>tđ</a:t>
            </a:r>
            <a:r>
              <a:rPr lang="en-US" altLang="en-US" sz="2000" b="1" i="1" dirty="0">
                <a:solidFill>
                  <a:srgbClr val="00B050"/>
                </a:solidFill>
                <a:latin typeface="Open Sans"/>
              </a:rPr>
              <a:t> = R</a:t>
            </a:r>
            <a:r>
              <a:rPr lang="en-US" altLang="en-US" sz="2000" b="1" i="1" baseline="-30000" dirty="0">
                <a:solidFill>
                  <a:srgbClr val="00B050"/>
                </a:solidFill>
                <a:latin typeface="Open Sans"/>
              </a:rPr>
              <a:t>1</a:t>
            </a:r>
            <a:r>
              <a:rPr lang="en-US" altLang="en-US" sz="2000" b="1" i="1" dirty="0">
                <a:solidFill>
                  <a:srgbClr val="00B050"/>
                </a:solidFill>
                <a:latin typeface="Open Sans"/>
              </a:rPr>
              <a:t> + R</a:t>
            </a:r>
            <a:r>
              <a:rPr lang="en-US" altLang="en-US" sz="2000" b="1" i="1" baseline="-30000" dirty="0">
                <a:solidFill>
                  <a:srgbClr val="00B050"/>
                </a:solidFill>
                <a:latin typeface="Open Sans"/>
              </a:rPr>
              <a:t>2</a:t>
            </a:r>
            <a:endParaRPr lang="vi-VN" sz="2000" b="1" i="1" dirty="0">
              <a:solidFill>
                <a:srgbClr val="00B050"/>
              </a:solidFill>
            </a:endParaRPr>
          </a:p>
        </p:txBody>
      </p:sp>
      <p:sp>
        <p:nvSpPr>
          <p:cNvPr id="15" name="Rectangle 14"/>
          <p:cNvSpPr/>
          <p:nvPr/>
        </p:nvSpPr>
        <p:spPr>
          <a:xfrm>
            <a:off x="4469246" y="2316005"/>
            <a:ext cx="1335622" cy="400110"/>
          </a:xfrm>
          <a:prstGeom prst="rect">
            <a:avLst/>
          </a:prstGeom>
        </p:spPr>
        <p:txBody>
          <a:bodyPr wrap="none">
            <a:spAutoFit/>
          </a:bodyPr>
          <a:lstStyle/>
          <a:p>
            <a:r>
              <a:rPr lang="en-US" altLang="en-US" sz="2000" b="1" i="1" dirty="0">
                <a:solidFill>
                  <a:srgbClr val="00B050"/>
                </a:solidFill>
                <a:latin typeface="Open Sans"/>
              </a:rPr>
              <a:t>= 10 + 20 </a:t>
            </a:r>
            <a:endParaRPr lang="vi-VN" sz="2000" b="1" i="1" dirty="0">
              <a:solidFill>
                <a:srgbClr val="00B050"/>
              </a:solidFill>
            </a:endParaRPr>
          </a:p>
        </p:txBody>
      </p:sp>
      <p:sp>
        <p:nvSpPr>
          <p:cNvPr id="16" name="Rectangle 15"/>
          <p:cNvSpPr/>
          <p:nvPr/>
        </p:nvSpPr>
        <p:spPr>
          <a:xfrm>
            <a:off x="5677541" y="2334455"/>
            <a:ext cx="1130438"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B050"/>
                </a:solidFill>
                <a:latin typeface="Open Sans"/>
              </a:rPr>
              <a:t>= 30 </a:t>
            </a:r>
            <a:r>
              <a:rPr lang="en-US" altLang="en-US" sz="2000" b="1" i="1" dirty="0" smtClean="0">
                <a:solidFill>
                  <a:srgbClr val="00B050"/>
                </a:solidFill>
                <a:latin typeface="Open Sans"/>
              </a:rPr>
              <a:t>(Ω)</a:t>
            </a:r>
            <a:endParaRPr lang="en-US" altLang="en-US" sz="2000" b="1" i="1" dirty="0">
              <a:solidFill>
                <a:srgbClr val="00B050"/>
              </a:solidFill>
            </a:endParaRPr>
          </a:p>
        </p:txBody>
      </p:sp>
      <mc:AlternateContent xmlns:mc="http://schemas.openxmlformats.org/markup-compatibility/2006" xmlns:a14="http://schemas.microsoft.com/office/drawing/2010/main">
        <mc:Choice Requires="a14">
          <p:sp>
            <p:nvSpPr>
              <p:cNvPr id="29" name="Rectangle 28"/>
              <p:cNvSpPr/>
              <p:nvPr/>
            </p:nvSpPr>
            <p:spPr>
              <a:xfrm>
                <a:off x="2961107" y="2742392"/>
                <a:ext cx="1810239" cy="682623"/>
              </a:xfrm>
              <a:prstGeom prst="rect">
                <a:avLst/>
              </a:prstGeom>
            </p:spPr>
            <p:txBody>
              <a:bodyPr wrap="none">
                <a:spAutoFit/>
              </a:bodyPr>
              <a:lstStyle/>
              <a:p>
                <a14:m>
                  <m:oMath xmlns:m="http://schemas.openxmlformats.org/officeDocument/2006/math">
                    <m:sSub>
                      <m:sSubPr>
                        <m:ctrlPr>
                          <a:rPr lang="en-US" altLang="en-US" sz="2400" b="1" i="1" smtClean="0">
                            <a:solidFill>
                              <a:srgbClr val="00B050"/>
                            </a:solidFill>
                            <a:latin typeface="Cambria Math" panose="02040503050406030204" pitchFamily="18" charset="0"/>
                          </a:rPr>
                        </m:ctrlPr>
                      </m:sSubPr>
                      <m:e>
                        <m:r>
                          <a:rPr lang="en-US" altLang="en-US" sz="2400" b="1" i="1" smtClean="0">
                            <a:solidFill>
                              <a:srgbClr val="00B050"/>
                            </a:solidFill>
                            <a:latin typeface="Cambria Math" panose="02040503050406030204" pitchFamily="18" charset="0"/>
                          </a:rPr>
                          <m:t>𝑰</m:t>
                        </m:r>
                      </m:e>
                      <m:sub>
                        <m:r>
                          <a:rPr lang="en-US" altLang="en-US" sz="2400" b="1" i="1" smtClean="0">
                            <a:solidFill>
                              <a:srgbClr val="00B050"/>
                            </a:solidFill>
                            <a:latin typeface="Cambria Math" panose="02040503050406030204" pitchFamily="18" charset="0"/>
                          </a:rPr>
                          <m:t>𝑨</m:t>
                        </m:r>
                      </m:sub>
                    </m:sSub>
                    <m:r>
                      <a:rPr lang="en-US" altLang="en-US" sz="2400" b="1" i="1" smtClean="0">
                        <a:solidFill>
                          <a:srgbClr val="00B050"/>
                        </a:solidFill>
                        <a:latin typeface="Cambria Math" panose="02040503050406030204" pitchFamily="18" charset="0"/>
                      </a:rPr>
                      <m:t>= </m:t>
                    </m:r>
                  </m:oMath>
                </a14:m>
                <a:r>
                  <a:rPr lang="en-US" altLang="en-US" sz="2400" b="1" i="1" dirty="0" smtClean="0">
                    <a:solidFill>
                      <a:srgbClr val="00B050"/>
                    </a:solidFill>
                    <a:latin typeface="Open Sans"/>
                  </a:rPr>
                  <a:t> I = </a:t>
                </a:r>
                <a14:m>
                  <m:oMath xmlns:m="http://schemas.openxmlformats.org/officeDocument/2006/math">
                    <m:f>
                      <m:fPr>
                        <m:ctrlPr>
                          <a:rPr lang="en-US" altLang="en-US" sz="2400" b="1" i="1">
                            <a:solidFill>
                              <a:srgbClr val="00B050"/>
                            </a:solidFill>
                            <a:latin typeface="Cambria Math" panose="02040503050406030204" pitchFamily="18" charset="0"/>
                          </a:rPr>
                        </m:ctrlPr>
                      </m:fPr>
                      <m:num>
                        <m:sSub>
                          <m:sSubPr>
                            <m:ctrlPr>
                              <a:rPr lang="en-US" altLang="en-US" sz="2400" b="1" i="1" smtClean="0">
                                <a:solidFill>
                                  <a:srgbClr val="00B050"/>
                                </a:solidFill>
                                <a:latin typeface="Cambria Math" panose="02040503050406030204" pitchFamily="18" charset="0"/>
                              </a:rPr>
                            </m:ctrlPr>
                          </m:sSubPr>
                          <m:e>
                            <m:r>
                              <a:rPr lang="en-US" altLang="en-US" sz="2400" b="1" i="1" smtClean="0">
                                <a:solidFill>
                                  <a:srgbClr val="00B050"/>
                                </a:solidFill>
                                <a:latin typeface="Cambria Math" panose="02040503050406030204" pitchFamily="18" charset="0"/>
                              </a:rPr>
                              <m:t>𝑼</m:t>
                            </m:r>
                          </m:e>
                          <m:sub>
                            <m:r>
                              <a:rPr lang="en-US" altLang="en-US" sz="2400" b="1" i="1" smtClean="0">
                                <a:solidFill>
                                  <a:srgbClr val="00B050"/>
                                </a:solidFill>
                                <a:latin typeface="Cambria Math" panose="02040503050406030204" pitchFamily="18" charset="0"/>
                              </a:rPr>
                              <m:t>𝑨𝑩</m:t>
                            </m:r>
                          </m:sub>
                        </m:sSub>
                      </m:num>
                      <m:den>
                        <m:sSub>
                          <m:sSubPr>
                            <m:ctrlPr>
                              <a:rPr lang="en-US" altLang="en-US" sz="2400" b="1" i="1" smtClean="0">
                                <a:solidFill>
                                  <a:srgbClr val="00B050"/>
                                </a:solidFill>
                                <a:latin typeface="Cambria Math" panose="02040503050406030204" pitchFamily="18" charset="0"/>
                              </a:rPr>
                            </m:ctrlPr>
                          </m:sSubPr>
                          <m:e>
                            <m:r>
                              <a:rPr lang="en-US" altLang="en-US" sz="2400" b="1" i="1" smtClean="0">
                                <a:solidFill>
                                  <a:srgbClr val="00B050"/>
                                </a:solidFill>
                                <a:latin typeface="Cambria Math" panose="02040503050406030204" pitchFamily="18" charset="0"/>
                              </a:rPr>
                              <m:t>𝑹</m:t>
                            </m:r>
                          </m:e>
                          <m:sub>
                            <m:r>
                              <a:rPr lang="en-US" altLang="en-US" sz="2400" b="1" i="1" smtClean="0">
                                <a:solidFill>
                                  <a:srgbClr val="00B050"/>
                                </a:solidFill>
                                <a:latin typeface="Cambria Math" panose="02040503050406030204" pitchFamily="18" charset="0"/>
                              </a:rPr>
                              <m:t>𝒕𝒅</m:t>
                            </m:r>
                          </m:sub>
                        </m:sSub>
                      </m:den>
                    </m:f>
                  </m:oMath>
                </a14:m>
                <a:endParaRPr lang="vi-VN" sz="2400" b="1" i="1" dirty="0">
                  <a:solidFill>
                    <a:srgbClr val="00B050"/>
                  </a:solidFill>
                </a:endParaRPr>
              </a:p>
            </p:txBody>
          </p:sp>
        </mc:Choice>
        <mc:Fallback xmlns="">
          <p:sp>
            <p:nvSpPr>
              <p:cNvPr id="29" name="Rectangle 28"/>
              <p:cNvSpPr>
                <a:spLocks noRot="1" noChangeAspect="1" noMove="1" noResize="1" noEditPoints="1" noAdjustHandles="1" noChangeArrowheads="1" noChangeShapeType="1" noTextEdit="1"/>
              </p:cNvSpPr>
              <p:nvPr/>
            </p:nvSpPr>
            <p:spPr>
              <a:xfrm>
                <a:off x="2961107" y="2742392"/>
                <a:ext cx="1810239" cy="682623"/>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4749927" y="2726738"/>
                <a:ext cx="718466" cy="625812"/>
              </a:xfrm>
              <a:prstGeom prst="rect">
                <a:avLst/>
              </a:prstGeom>
            </p:spPr>
            <p:txBody>
              <a:bodyPr wrap="none">
                <a:spAutoFit/>
              </a:bodyPr>
              <a:lstStyle/>
              <a:p>
                <a:r>
                  <a:rPr lang="en-US" altLang="en-US" sz="2400" b="1" i="1" dirty="0" smtClean="0">
                    <a:solidFill>
                      <a:srgbClr val="00B050"/>
                    </a:solidFill>
                    <a:latin typeface="Open Sans"/>
                  </a:rPr>
                  <a:t>= </a:t>
                </a:r>
                <a14:m>
                  <m:oMath xmlns:m="http://schemas.openxmlformats.org/officeDocument/2006/math">
                    <m:f>
                      <m:fPr>
                        <m:ctrlPr>
                          <a:rPr lang="en-US" altLang="en-US" sz="2400" b="1" i="1">
                            <a:solidFill>
                              <a:srgbClr val="00B050"/>
                            </a:solidFill>
                            <a:latin typeface="Cambria Math" panose="02040503050406030204" pitchFamily="18" charset="0"/>
                          </a:rPr>
                        </m:ctrlPr>
                      </m:fPr>
                      <m:num>
                        <m:r>
                          <a:rPr lang="en-US" altLang="en-US" sz="2400" b="1" i="1" smtClean="0">
                            <a:solidFill>
                              <a:srgbClr val="00B050"/>
                            </a:solidFill>
                            <a:latin typeface="Cambria Math" panose="02040503050406030204" pitchFamily="18" charset="0"/>
                          </a:rPr>
                          <m:t>𝟏𝟐</m:t>
                        </m:r>
                      </m:num>
                      <m:den>
                        <m:r>
                          <a:rPr lang="en-US" altLang="en-US" sz="2400" b="1" i="1" smtClean="0">
                            <a:solidFill>
                              <a:srgbClr val="00B050"/>
                            </a:solidFill>
                            <a:latin typeface="Cambria Math" panose="02040503050406030204" pitchFamily="18" charset="0"/>
                          </a:rPr>
                          <m:t>𝟑𝟎</m:t>
                        </m:r>
                      </m:den>
                    </m:f>
                  </m:oMath>
                </a14:m>
                <a:endParaRPr lang="vi-VN" sz="2400" dirty="0"/>
              </a:p>
            </p:txBody>
          </p:sp>
        </mc:Choice>
        <mc:Fallback xmlns="">
          <p:sp>
            <p:nvSpPr>
              <p:cNvPr id="17" name="Rectangle 16"/>
              <p:cNvSpPr>
                <a:spLocks noRot="1" noChangeAspect="1" noMove="1" noResize="1" noEditPoints="1" noAdjustHandles="1" noChangeArrowheads="1" noChangeShapeType="1" noTextEdit="1"/>
              </p:cNvSpPr>
              <p:nvPr/>
            </p:nvSpPr>
            <p:spPr>
              <a:xfrm>
                <a:off x="4749927" y="2726738"/>
                <a:ext cx="718466" cy="625812"/>
              </a:xfrm>
              <a:prstGeom prst="rect">
                <a:avLst/>
              </a:prstGeom>
              <a:blipFill>
                <a:blip r:embed="rId5"/>
                <a:stretch>
                  <a:fillRect l="-12712" b="-77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8" name="Rectangle 17"/>
              <p:cNvSpPr/>
              <p:nvPr/>
            </p:nvSpPr>
            <p:spPr>
              <a:xfrm>
                <a:off x="5741727" y="2875670"/>
                <a:ext cx="1141659" cy="369332"/>
              </a:xfrm>
              <a:prstGeom prst="rect">
                <a:avLst/>
              </a:prstGeom>
            </p:spPr>
            <p:txBody>
              <a:bodyPr wrap="none">
                <a:spAutoFit/>
              </a:bodyPr>
              <a:lstStyle/>
              <a:p>
                <a:r>
                  <a:rPr lang="en-US" altLang="en-US" b="1" i="1" dirty="0" smtClean="0">
                    <a:solidFill>
                      <a:srgbClr val="00B050"/>
                    </a:solidFill>
                    <a:latin typeface="Open Sans"/>
                  </a:rPr>
                  <a:t>= </a:t>
                </a:r>
                <a14:m>
                  <m:oMath xmlns:m="http://schemas.openxmlformats.org/officeDocument/2006/math">
                    <m:r>
                      <a:rPr lang="en-US" altLang="en-US" b="1" i="1" smtClean="0">
                        <a:solidFill>
                          <a:srgbClr val="00B050"/>
                        </a:solidFill>
                        <a:latin typeface="Cambria Math" panose="02040503050406030204" pitchFamily="18" charset="0"/>
                      </a:rPr>
                      <m:t>𝟎</m:t>
                    </m:r>
                    <m:r>
                      <a:rPr lang="en-US" altLang="en-US" b="1" i="1" smtClean="0">
                        <a:solidFill>
                          <a:srgbClr val="00B050"/>
                        </a:solidFill>
                        <a:latin typeface="Cambria Math" panose="02040503050406030204" pitchFamily="18" charset="0"/>
                      </a:rPr>
                      <m:t>,</m:t>
                    </m:r>
                    <m:r>
                      <a:rPr lang="en-US" altLang="en-US" b="1" i="1" smtClean="0">
                        <a:solidFill>
                          <a:srgbClr val="00B050"/>
                        </a:solidFill>
                        <a:latin typeface="Cambria Math" panose="02040503050406030204" pitchFamily="18" charset="0"/>
                      </a:rPr>
                      <m:t>𝟒</m:t>
                    </m:r>
                    <m:r>
                      <a:rPr lang="en-US" altLang="en-US" b="1" i="1" smtClean="0">
                        <a:solidFill>
                          <a:srgbClr val="00B050"/>
                        </a:solidFill>
                        <a:latin typeface="Cambria Math" panose="02040503050406030204" pitchFamily="18" charset="0"/>
                      </a:rPr>
                      <m:t> (</m:t>
                    </m:r>
                    <m:r>
                      <a:rPr lang="en-US" altLang="en-US" b="1" i="1" smtClean="0">
                        <a:solidFill>
                          <a:srgbClr val="00B050"/>
                        </a:solidFill>
                        <a:latin typeface="Cambria Math" panose="02040503050406030204" pitchFamily="18" charset="0"/>
                      </a:rPr>
                      <m:t>𝑨</m:t>
                    </m:r>
                    <m:r>
                      <a:rPr lang="en-US" altLang="en-US" b="1" i="1" smtClean="0">
                        <a:solidFill>
                          <a:srgbClr val="00B050"/>
                        </a:solidFill>
                        <a:latin typeface="Cambria Math" panose="02040503050406030204" pitchFamily="18" charset="0"/>
                      </a:rPr>
                      <m:t>)</m:t>
                    </m:r>
                  </m:oMath>
                </a14:m>
                <a:endParaRPr lang="vi-VN" dirty="0"/>
              </a:p>
            </p:txBody>
          </p:sp>
        </mc:Choice>
        <mc:Fallback xmlns="">
          <p:sp>
            <p:nvSpPr>
              <p:cNvPr id="18" name="Rectangle 17"/>
              <p:cNvSpPr>
                <a:spLocks noRot="1" noChangeAspect="1" noMove="1" noResize="1" noEditPoints="1" noAdjustHandles="1" noChangeArrowheads="1" noChangeShapeType="1" noTextEdit="1"/>
              </p:cNvSpPr>
              <p:nvPr/>
            </p:nvSpPr>
            <p:spPr>
              <a:xfrm>
                <a:off x="5741727" y="2875670"/>
                <a:ext cx="1141659" cy="369332"/>
              </a:xfrm>
              <a:prstGeom prst="rect">
                <a:avLst/>
              </a:prstGeom>
              <a:blipFill>
                <a:blip r:embed="rId6"/>
                <a:stretch>
                  <a:fillRect l="-4813" t="-10000" r="-1070" b="-26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9" name="Rectangle 18"/>
              <p:cNvSpPr/>
              <p:nvPr/>
            </p:nvSpPr>
            <p:spPr>
              <a:xfrm>
                <a:off x="2905524" y="3485899"/>
                <a:ext cx="2045625" cy="400110"/>
              </a:xfrm>
              <a:prstGeom prst="rect">
                <a:avLst/>
              </a:prstGeom>
            </p:spPr>
            <p:txBody>
              <a:bodyPr wrap="none">
                <a:spAutoFit/>
              </a:bodyPr>
              <a:lstStyle/>
              <a:p>
                <a14:m>
                  <m:oMath xmlns:m="http://schemas.openxmlformats.org/officeDocument/2006/math">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𝑼</m:t>
                        </m:r>
                      </m:e>
                      <m:sub>
                        <m:r>
                          <a:rPr lang="en-US" altLang="en-US" sz="2000" b="1" i="1" smtClean="0">
                            <a:solidFill>
                              <a:srgbClr val="00B050"/>
                            </a:solidFill>
                            <a:latin typeface="Cambria Math" panose="02040503050406030204" pitchFamily="18" charset="0"/>
                          </a:rPr>
                          <m:t>𝑽</m:t>
                        </m:r>
                      </m:sub>
                    </m:sSub>
                    <m:r>
                      <a:rPr lang="en-US" altLang="en-US" sz="2000" b="1" i="1" smtClean="0">
                        <a:solidFill>
                          <a:srgbClr val="00B050"/>
                        </a:solidFill>
                        <a:latin typeface="Cambria Math" panose="02040503050406030204" pitchFamily="18" charset="0"/>
                      </a:rPr>
                      <m:t>= </m:t>
                    </m:r>
                    <m:sSub>
                      <m:sSubPr>
                        <m:ctrlPr>
                          <a:rPr lang="en-US" altLang="en-US" sz="2000" b="1" i="1" smtClean="0">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𝑼</m:t>
                        </m:r>
                      </m:e>
                      <m:sub>
                        <m:r>
                          <a:rPr lang="en-US" altLang="en-US" sz="2000" b="1" i="1" smtClean="0">
                            <a:solidFill>
                              <a:srgbClr val="00B050"/>
                            </a:solidFill>
                            <a:latin typeface="Cambria Math" panose="02040503050406030204" pitchFamily="18" charset="0"/>
                          </a:rPr>
                          <m:t>𝟏</m:t>
                        </m:r>
                      </m:sub>
                    </m:sSub>
                    <m:r>
                      <a:rPr lang="en-US" altLang="en-US" sz="2000" b="1" i="1" smtClean="0">
                        <a:solidFill>
                          <a:srgbClr val="00B050"/>
                        </a:solidFill>
                        <a:latin typeface="Cambria Math" panose="02040503050406030204" pitchFamily="18" charset="0"/>
                      </a:rPr>
                      <m:t>= </m:t>
                    </m:r>
                  </m:oMath>
                </a14:m>
                <a:r>
                  <a:rPr lang="en-US" sz="2000" b="1" i="1" dirty="0" smtClean="0">
                    <a:solidFill>
                      <a:srgbClr val="00B050"/>
                    </a:solidFill>
                  </a:rPr>
                  <a:t>I</a:t>
                </a:r>
                <a14:m>
                  <m:oMath xmlns:m="http://schemas.openxmlformats.org/officeDocument/2006/math">
                    <m:sSub>
                      <m:sSubPr>
                        <m:ctrlPr>
                          <a:rPr lang="en-US" altLang="en-US" sz="2000" b="1" i="1">
                            <a:solidFill>
                              <a:srgbClr val="00B050"/>
                            </a:solidFill>
                            <a:latin typeface="Cambria Math" panose="02040503050406030204" pitchFamily="18" charset="0"/>
                          </a:rPr>
                        </m:ctrlPr>
                      </m:sSubPr>
                      <m:e>
                        <m:r>
                          <a:rPr lang="en-US" altLang="en-US" sz="2000" b="1" i="1" smtClean="0">
                            <a:solidFill>
                              <a:srgbClr val="00B050"/>
                            </a:solidFill>
                            <a:latin typeface="Cambria Math" panose="02040503050406030204" pitchFamily="18" charset="0"/>
                          </a:rPr>
                          <m:t>. </m:t>
                        </m:r>
                        <m:r>
                          <a:rPr lang="en-US" altLang="en-US" sz="2000" b="1" i="1" smtClean="0">
                            <a:solidFill>
                              <a:srgbClr val="00B050"/>
                            </a:solidFill>
                            <a:latin typeface="Cambria Math" panose="02040503050406030204" pitchFamily="18" charset="0"/>
                          </a:rPr>
                          <m:t>𝑹</m:t>
                        </m:r>
                      </m:e>
                      <m:sub>
                        <m:r>
                          <a:rPr lang="en-US" altLang="en-US" sz="2000" b="1" i="1">
                            <a:solidFill>
                              <a:srgbClr val="00B050"/>
                            </a:solidFill>
                            <a:latin typeface="Cambria Math" panose="02040503050406030204" pitchFamily="18" charset="0"/>
                          </a:rPr>
                          <m:t>𝟏</m:t>
                        </m:r>
                      </m:sub>
                    </m:sSub>
                  </m:oMath>
                </a14:m>
                <a:r>
                  <a:rPr lang="en-US" sz="2000" b="1" i="1" dirty="0" smtClean="0">
                    <a:solidFill>
                      <a:srgbClr val="00B050"/>
                    </a:solidFill>
                  </a:rPr>
                  <a:t> </a:t>
                </a:r>
                <a:endParaRPr lang="vi-VN" sz="2000" b="1" i="1" dirty="0">
                  <a:solidFill>
                    <a:srgbClr val="00B050"/>
                  </a:solidFill>
                </a:endParaRPr>
              </a:p>
            </p:txBody>
          </p:sp>
        </mc:Choice>
        <mc:Fallback xmlns="">
          <p:sp>
            <p:nvSpPr>
              <p:cNvPr id="19" name="Rectangle 18"/>
              <p:cNvSpPr>
                <a:spLocks noRot="1" noChangeAspect="1" noMove="1" noResize="1" noEditPoints="1" noAdjustHandles="1" noChangeArrowheads="1" noChangeShapeType="1" noTextEdit="1"/>
              </p:cNvSpPr>
              <p:nvPr/>
            </p:nvSpPr>
            <p:spPr>
              <a:xfrm>
                <a:off x="2905524" y="3485899"/>
                <a:ext cx="2045625" cy="400110"/>
              </a:xfrm>
              <a:prstGeom prst="rect">
                <a:avLst/>
              </a:prstGeom>
              <a:blipFill>
                <a:blip r:embed="rId7"/>
                <a:stretch>
                  <a:fillRect t="-9231" b="-27692"/>
                </a:stretch>
              </a:blipFill>
            </p:spPr>
            <p:txBody>
              <a:bodyPr/>
              <a:lstStyle/>
              <a:p>
                <a:r>
                  <a:rPr lang="vi-VN">
                    <a:noFill/>
                  </a:rPr>
                  <a:t> </a:t>
                </a:r>
              </a:p>
            </p:txBody>
          </p:sp>
        </mc:Fallback>
      </mc:AlternateContent>
      <p:sp>
        <p:nvSpPr>
          <p:cNvPr id="20" name="Rectangle 19"/>
          <p:cNvSpPr/>
          <p:nvPr/>
        </p:nvSpPr>
        <p:spPr>
          <a:xfrm>
            <a:off x="4880462" y="3475829"/>
            <a:ext cx="1186543" cy="400110"/>
          </a:xfrm>
          <a:prstGeom prst="rect">
            <a:avLst/>
          </a:prstGeom>
        </p:spPr>
        <p:txBody>
          <a:bodyPr wrap="none">
            <a:spAutoFit/>
          </a:bodyPr>
          <a:lstStyle/>
          <a:p>
            <a:r>
              <a:rPr lang="en-US" altLang="en-US" sz="2000" b="1" i="1" dirty="0">
                <a:solidFill>
                  <a:srgbClr val="00B050"/>
                </a:solidFill>
                <a:latin typeface="Open Sans"/>
              </a:rPr>
              <a:t>= 0,4.10 </a:t>
            </a:r>
            <a:endParaRPr lang="vi-VN" sz="2000" b="1" i="1" dirty="0">
              <a:solidFill>
                <a:srgbClr val="00B050"/>
              </a:solidFill>
            </a:endParaRPr>
          </a:p>
        </p:txBody>
      </p:sp>
      <p:sp>
        <p:nvSpPr>
          <p:cNvPr id="21" name="Rectangle 20"/>
          <p:cNvSpPr/>
          <p:nvPr/>
        </p:nvSpPr>
        <p:spPr>
          <a:xfrm>
            <a:off x="6002936" y="3458596"/>
            <a:ext cx="958917"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B050"/>
                </a:solidFill>
                <a:latin typeface="Open Sans"/>
              </a:rPr>
              <a:t>= </a:t>
            </a:r>
            <a:r>
              <a:rPr lang="en-US" altLang="en-US" sz="2000" b="1" i="1" dirty="0" smtClean="0">
                <a:solidFill>
                  <a:srgbClr val="00B050"/>
                </a:solidFill>
                <a:latin typeface="Open Sans"/>
              </a:rPr>
              <a:t>4 (V)</a:t>
            </a:r>
            <a:endParaRPr lang="en-US" altLang="en-US" sz="2000" b="1" i="1" dirty="0">
              <a:solidFill>
                <a:srgbClr val="00B050"/>
              </a:solidFill>
            </a:endParaRPr>
          </a:p>
        </p:txBody>
      </p:sp>
      <p:sp>
        <p:nvSpPr>
          <p:cNvPr id="25" name="Rectangle 24"/>
          <p:cNvSpPr/>
          <p:nvPr/>
        </p:nvSpPr>
        <p:spPr>
          <a:xfrm>
            <a:off x="2839105" y="3902154"/>
            <a:ext cx="4136069" cy="707886"/>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B050"/>
                </a:solidFill>
                <a:latin typeface="Open Sans"/>
              </a:rPr>
              <a:t>Vậy số chỉ của vôn kế là </a:t>
            </a:r>
            <a:r>
              <a:rPr lang="en-US" altLang="en-US" sz="2000" b="1" i="1" dirty="0" smtClean="0">
                <a:solidFill>
                  <a:srgbClr val="00B050"/>
                </a:solidFill>
                <a:latin typeface="Open Sans"/>
              </a:rPr>
              <a:t>4V</a:t>
            </a:r>
          </a:p>
          <a:p>
            <a:pPr lvl="0" eaLnBrk="0" fontAlgn="base" hangingPunct="0">
              <a:spcBef>
                <a:spcPct val="0"/>
              </a:spcBef>
              <a:spcAft>
                <a:spcPct val="0"/>
              </a:spcAft>
            </a:pPr>
            <a:r>
              <a:rPr lang="en-US" altLang="en-US" sz="2000" b="1" i="1" dirty="0">
                <a:solidFill>
                  <a:srgbClr val="00B050"/>
                </a:solidFill>
                <a:latin typeface="Open Sans"/>
              </a:rPr>
              <a:t> </a:t>
            </a:r>
            <a:r>
              <a:rPr lang="en-US" altLang="en-US" sz="2000" b="1" i="1" dirty="0" smtClean="0">
                <a:solidFill>
                  <a:srgbClr val="00B050"/>
                </a:solidFill>
                <a:latin typeface="Open Sans"/>
              </a:rPr>
              <a:t>       sô chỉ của ampe </a:t>
            </a:r>
            <a:r>
              <a:rPr lang="en-US" altLang="en-US" sz="2000" b="1" i="1" dirty="0">
                <a:solidFill>
                  <a:srgbClr val="00B050"/>
                </a:solidFill>
                <a:latin typeface="Open Sans"/>
              </a:rPr>
              <a:t>kế là 0,4A.</a:t>
            </a:r>
            <a:endParaRPr lang="en-US" altLang="en-US" sz="2000" b="1" i="1" dirty="0">
              <a:solidFill>
                <a:srgbClr val="00B050"/>
              </a:solidFill>
            </a:endParaRPr>
          </a:p>
        </p:txBody>
      </p:sp>
      <p:sp>
        <p:nvSpPr>
          <p:cNvPr id="26" name="Rectangle 25"/>
          <p:cNvSpPr/>
          <p:nvPr/>
        </p:nvSpPr>
        <p:spPr>
          <a:xfrm>
            <a:off x="2518976" y="4505236"/>
            <a:ext cx="1409360" cy="400110"/>
          </a:xfrm>
          <a:prstGeom prst="rect">
            <a:avLst/>
          </a:prstGeom>
        </p:spPr>
        <p:txBody>
          <a:bodyPr wrap="none">
            <a:spAutoFit/>
          </a:bodyPr>
          <a:lstStyle/>
          <a:p>
            <a:r>
              <a:rPr lang="en-US" altLang="en-US" sz="2000" b="1" i="1" dirty="0" smtClean="0">
                <a:solidFill>
                  <a:srgbClr val="00B050"/>
                </a:solidFill>
                <a:latin typeface="Open Sans"/>
              </a:rPr>
              <a:t>b/ </a:t>
            </a:r>
            <a:r>
              <a:rPr lang="en-US" altLang="en-US" sz="2000" b="1" i="1" u="sng" dirty="0" smtClean="0">
                <a:solidFill>
                  <a:srgbClr val="00B050"/>
                </a:solidFill>
                <a:latin typeface="Open Sans"/>
              </a:rPr>
              <a:t>Cách </a:t>
            </a:r>
            <a:r>
              <a:rPr lang="en-US" altLang="en-US" sz="2000" b="1" i="1" u="sng" dirty="0">
                <a:solidFill>
                  <a:srgbClr val="00B050"/>
                </a:solidFill>
                <a:latin typeface="Open Sans"/>
              </a:rPr>
              <a:t>1:</a:t>
            </a:r>
            <a:endParaRPr lang="vi-VN" sz="2000" b="1" i="1" u="sng" dirty="0">
              <a:solidFill>
                <a:srgbClr val="00B050"/>
              </a:solidFill>
            </a:endParaRPr>
          </a:p>
        </p:txBody>
      </p:sp>
      <p:sp>
        <p:nvSpPr>
          <p:cNvPr id="27" name="Rectangle 26"/>
          <p:cNvSpPr/>
          <p:nvPr/>
        </p:nvSpPr>
        <p:spPr>
          <a:xfrm>
            <a:off x="2678056" y="4868535"/>
            <a:ext cx="4469404" cy="1015663"/>
          </a:xfrm>
          <a:prstGeom prst="rect">
            <a:avLst/>
          </a:prstGeom>
        </p:spPr>
        <p:txBody>
          <a:bodyPr wrap="square">
            <a:spAutoFit/>
          </a:bodyPr>
          <a:lstStyle/>
          <a:p>
            <a:r>
              <a:rPr lang="en-US" altLang="en-US" sz="2000" b="1" i="1" dirty="0">
                <a:solidFill>
                  <a:srgbClr val="00B050"/>
                </a:solidFill>
                <a:latin typeface="Open Sans"/>
              </a:rPr>
              <a:t>Giữ nguyên hai điện trở mắc nối tiếp nhưng tăng hiệu điện thế của đoạn mạch lên gấp 3 lần: </a:t>
            </a:r>
            <a:endParaRPr lang="vi-VN" sz="2000" b="1" i="1" dirty="0">
              <a:solidFill>
                <a:srgbClr val="00B050"/>
              </a:solidFill>
            </a:endParaRPr>
          </a:p>
        </p:txBody>
      </p:sp>
      <p:sp>
        <p:nvSpPr>
          <p:cNvPr id="28" name="Rectangle 27"/>
          <p:cNvSpPr/>
          <p:nvPr/>
        </p:nvSpPr>
        <p:spPr>
          <a:xfrm>
            <a:off x="2739418" y="5919935"/>
            <a:ext cx="3159839"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B050"/>
                </a:solidFill>
                <a:latin typeface="Open Sans"/>
              </a:rPr>
              <a:t>U’</a:t>
            </a:r>
            <a:r>
              <a:rPr lang="en-US" altLang="en-US" sz="2000" b="1" i="1" baseline="-30000" dirty="0">
                <a:solidFill>
                  <a:srgbClr val="00B050"/>
                </a:solidFill>
                <a:latin typeface="Open Sans"/>
              </a:rPr>
              <a:t>AB</a:t>
            </a:r>
            <a:r>
              <a:rPr lang="en-US" altLang="en-US" sz="2000" b="1" i="1" dirty="0">
                <a:solidFill>
                  <a:srgbClr val="00B050"/>
                </a:solidFill>
                <a:latin typeface="Open Sans"/>
              </a:rPr>
              <a:t> = 3 U</a:t>
            </a:r>
            <a:r>
              <a:rPr lang="en-US" altLang="en-US" sz="2000" b="1" i="1" baseline="-30000" dirty="0">
                <a:solidFill>
                  <a:srgbClr val="00B050"/>
                </a:solidFill>
                <a:latin typeface="Open Sans"/>
              </a:rPr>
              <a:t>AB</a:t>
            </a:r>
            <a:r>
              <a:rPr lang="en-US" altLang="en-US" sz="2000" b="1" i="1" dirty="0">
                <a:solidFill>
                  <a:srgbClr val="00B050"/>
                </a:solidFill>
                <a:latin typeface="Open Sans"/>
              </a:rPr>
              <a:t> = 3.12 = 36V</a:t>
            </a:r>
            <a:endParaRPr lang="en-US" altLang="en-US" sz="2000" b="1" i="1" dirty="0">
              <a:solidFill>
                <a:srgbClr val="00B050"/>
              </a:solidFill>
            </a:endParaRPr>
          </a:p>
        </p:txBody>
      </p:sp>
      <p:sp>
        <p:nvSpPr>
          <p:cNvPr id="30" name="Rectangle 29"/>
          <p:cNvSpPr/>
          <p:nvPr/>
        </p:nvSpPr>
        <p:spPr>
          <a:xfrm>
            <a:off x="7264152" y="2684760"/>
            <a:ext cx="1111202" cy="400110"/>
          </a:xfrm>
          <a:prstGeom prst="rect">
            <a:avLst/>
          </a:prstGeom>
        </p:spPr>
        <p:txBody>
          <a:bodyPr wrap="none">
            <a:spAutoFit/>
          </a:bodyPr>
          <a:lstStyle/>
          <a:p>
            <a:r>
              <a:rPr lang="en-US" altLang="en-US" sz="2000" b="1" i="1" u="sng" dirty="0">
                <a:solidFill>
                  <a:srgbClr val="00B050"/>
                </a:solidFill>
                <a:latin typeface="Open Sans"/>
              </a:rPr>
              <a:t>Cách 2:</a:t>
            </a:r>
            <a:endParaRPr lang="vi-VN" sz="2000" b="1" i="1" u="sng" dirty="0">
              <a:solidFill>
                <a:srgbClr val="00B050"/>
              </a:solidFill>
            </a:endParaRPr>
          </a:p>
        </p:txBody>
      </p:sp>
      <p:cxnSp>
        <p:nvCxnSpPr>
          <p:cNvPr id="40" name="Straight Connector 39"/>
          <p:cNvCxnSpPr/>
          <p:nvPr/>
        </p:nvCxnSpPr>
        <p:spPr>
          <a:xfrm>
            <a:off x="7207805" y="1821220"/>
            <a:ext cx="0" cy="4834382"/>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41" name="Rectangle 40"/>
              <p:cNvSpPr/>
              <p:nvPr/>
            </p:nvSpPr>
            <p:spPr>
              <a:xfrm>
                <a:off x="7368720" y="1936191"/>
                <a:ext cx="1227708" cy="727700"/>
              </a:xfrm>
              <a:prstGeom prst="rect">
                <a:avLst/>
              </a:prstGeom>
            </p:spPr>
            <p:txBody>
              <a:bodyPr wrap="none">
                <a:spAutoFit/>
              </a:bodyPr>
              <a:lstStyle/>
              <a:p>
                <a:pPr lvl="0" eaLnBrk="0" fontAlgn="base" hangingPunct="0">
                  <a:spcBef>
                    <a:spcPct val="0"/>
                  </a:spcBef>
                  <a:spcAft>
                    <a:spcPct val="0"/>
                  </a:spcAft>
                </a:pPr>
                <a:r>
                  <a:rPr lang="en-US" altLang="en-US" sz="2400" b="1" i="1" dirty="0" smtClean="0">
                    <a:solidFill>
                      <a:srgbClr val="00B050"/>
                    </a:solidFill>
                    <a:latin typeface="Open Sans"/>
                  </a:rPr>
                  <a:t>I’</a:t>
                </a:r>
                <a:r>
                  <a:rPr lang="en-US" altLang="en-US" sz="2400" b="1" i="1" baseline="-30000" dirty="0" smtClean="0">
                    <a:solidFill>
                      <a:srgbClr val="00B050"/>
                    </a:solidFill>
                    <a:latin typeface="Open Sans"/>
                  </a:rPr>
                  <a:t> </a:t>
                </a:r>
                <a:r>
                  <a:rPr lang="en-US" altLang="en-US" sz="2400" b="1" i="1" dirty="0">
                    <a:solidFill>
                      <a:srgbClr val="00B050"/>
                    </a:solidFill>
                    <a:latin typeface="Open Sans"/>
                  </a:rPr>
                  <a:t> </a:t>
                </a:r>
                <a:r>
                  <a:rPr lang="en-US" altLang="en-US" sz="2400" b="1" i="1" dirty="0" smtClean="0">
                    <a:solidFill>
                      <a:srgbClr val="00B050"/>
                    </a:solidFill>
                    <a:latin typeface="Open Sans"/>
                  </a:rPr>
                  <a:t>= </a:t>
                </a:r>
                <a14:m>
                  <m:oMath xmlns:m="http://schemas.openxmlformats.org/officeDocument/2006/math">
                    <m:f>
                      <m:fPr>
                        <m:ctrlPr>
                          <a:rPr lang="en-US" altLang="en-US" sz="2400" b="1" i="1" smtClean="0">
                            <a:solidFill>
                              <a:srgbClr val="00B050"/>
                            </a:solidFill>
                            <a:latin typeface="Cambria Math" panose="02040503050406030204" pitchFamily="18" charset="0"/>
                          </a:rPr>
                        </m:ctrlPr>
                      </m:fPr>
                      <m:num>
                        <m:sSubSup>
                          <m:sSubSupPr>
                            <m:ctrlPr>
                              <a:rPr lang="en-US" altLang="en-US" sz="2400" b="1" i="1" smtClean="0">
                                <a:solidFill>
                                  <a:srgbClr val="00B050"/>
                                </a:solidFill>
                                <a:latin typeface="Cambria Math" panose="02040503050406030204" pitchFamily="18" charset="0"/>
                              </a:rPr>
                            </m:ctrlPr>
                          </m:sSubSupPr>
                          <m:e>
                            <m:r>
                              <a:rPr lang="en-US" altLang="en-US" sz="2400" b="1" i="1" smtClean="0">
                                <a:solidFill>
                                  <a:srgbClr val="00B050"/>
                                </a:solidFill>
                                <a:latin typeface="Cambria Math" panose="02040503050406030204" pitchFamily="18" charset="0"/>
                              </a:rPr>
                              <m:t> </m:t>
                            </m:r>
                            <m:r>
                              <a:rPr lang="en-US" altLang="en-US" sz="2400" b="1" i="1" smtClean="0">
                                <a:solidFill>
                                  <a:srgbClr val="00B050"/>
                                </a:solidFill>
                                <a:latin typeface="Cambria Math" panose="02040503050406030204" pitchFamily="18" charset="0"/>
                              </a:rPr>
                              <m:t>𝑼</m:t>
                            </m:r>
                          </m:e>
                          <m:sub>
                            <m:r>
                              <a:rPr lang="en-US" altLang="en-US" sz="2400" b="1" i="1" smtClean="0">
                                <a:solidFill>
                                  <a:srgbClr val="00B050"/>
                                </a:solidFill>
                                <a:latin typeface="Cambria Math" panose="02040503050406030204" pitchFamily="18" charset="0"/>
                              </a:rPr>
                              <m:t>𝑨𝑩</m:t>
                            </m:r>
                          </m:sub>
                          <m:sup>
                            <m:r>
                              <a:rPr lang="en-US" altLang="en-US" sz="2400" b="1" i="1" smtClean="0">
                                <a:solidFill>
                                  <a:srgbClr val="00B050"/>
                                </a:solidFill>
                                <a:latin typeface="Cambria Math" panose="02040503050406030204" pitchFamily="18" charset="0"/>
                              </a:rPr>
                              <m:t>′</m:t>
                            </m:r>
                          </m:sup>
                        </m:sSubSup>
                      </m:num>
                      <m:den>
                        <m:sSub>
                          <m:sSubPr>
                            <m:ctrlPr>
                              <a:rPr lang="en-US" altLang="en-US" sz="2400" b="1" i="1" smtClean="0">
                                <a:solidFill>
                                  <a:srgbClr val="00B050"/>
                                </a:solidFill>
                                <a:latin typeface="Cambria Math" panose="02040503050406030204" pitchFamily="18" charset="0"/>
                              </a:rPr>
                            </m:ctrlPr>
                          </m:sSubPr>
                          <m:e>
                            <m:r>
                              <a:rPr lang="en-US" altLang="en-US" sz="2400" b="1" i="1" smtClean="0">
                                <a:solidFill>
                                  <a:srgbClr val="00B050"/>
                                </a:solidFill>
                                <a:latin typeface="Cambria Math" panose="02040503050406030204" pitchFamily="18" charset="0"/>
                              </a:rPr>
                              <m:t>𝑹</m:t>
                            </m:r>
                          </m:e>
                          <m:sub>
                            <m:r>
                              <a:rPr lang="en-US" altLang="en-US" sz="2400" b="1" i="1" smtClean="0">
                                <a:solidFill>
                                  <a:srgbClr val="00B050"/>
                                </a:solidFill>
                                <a:latin typeface="Cambria Math" panose="02040503050406030204" pitchFamily="18" charset="0"/>
                              </a:rPr>
                              <m:t>𝒕</m:t>
                            </m:r>
                            <m:r>
                              <a:rPr lang="en-US" altLang="en-US" sz="2400" b="1" i="1" smtClean="0">
                                <a:solidFill>
                                  <a:srgbClr val="00B050"/>
                                </a:solidFill>
                                <a:latin typeface="Cambria Math" panose="02040503050406030204" pitchFamily="18" charset="0"/>
                              </a:rPr>
                              <m:t>đ</m:t>
                            </m:r>
                          </m:sub>
                        </m:sSub>
                      </m:den>
                    </m:f>
                  </m:oMath>
                </a14:m>
                <a:endParaRPr lang="en-US" altLang="en-US" sz="2400" b="1" i="1" dirty="0">
                  <a:solidFill>
                    <a:srgbClr val="00B050"/>
                  </a:solidFill>
                </a:endParaRPr>
              </a:p>
            </p:txBody>
          </p:sp>
        </mc:Choice>
        <mc:Fallback xmlns="">
          <p:sp>
            <p:nvSpPr>
              <p:cNvPr id="41" name="Rectangle 40"/>
              <p:cNvSpPr>
                <a:spLocks noRot="1" noChangeAspect="1" noMove="1" noResize="1" noEditPoints="1" noAdjustHandles="1" noChangeArrowheads="1" noChangeShapeType="1" noTextEdit="1"/>
              </p:cNvSpPr>
              <p:nvPr/>
            </p:nvSpPr>
            <p:spPr>
              <a:xfrm>
                <a:off x="7368720" y="1936191"/>
                <a:ext cx="1227708" cy="727700"/>
              </a:xfrm>
              <a:prstGeom prst="rect">
                <a:avLst/>
              </a:prstGeom>
              <a:blipFill>
                <a:blip r:embed="rId8"/>
                <a:stretch>
                  <a:fillRect l="-7960" b="-84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8462223" y="2003099"/>
                <a:ext cx="718466" cy="625812"/>
              </a:xfrm>
              <a:prstGeom prst="rect">
                <a:avLst/>
              </a:prstGeom>
            </p:spPr>
            <p:txBody>
              <a:bodyPr wrap="none">
                <a:spAutoFit/>
              </a:bodyPr>
              <a:lstStyle/>
              <a:p>
                <a:r>
                  <a:rPr lang="en-US" altLang="en-US" sz="2400" b="1" i="1" dirty="0" smtClean="0">
                    <a:solidFill>
                      <a:srgbClr val="00B050"/>
                    </a:solidFill>
                    <a:latin typeface="Open Sans"/>
                  </a:rPr>
                  <a:t>= </a:t>
                </a:r>
                <a14:m>
                  <m:oMath xmlns:m="http://schemas.openxmlformats.org/officeDocument/2006/math">
                    <m:f>
                      <m:fPr>
                        <m:ctrlPr>
                          <a:rPr lang="en-US" altLang="en-US" sz="2400" b="1" i="1">
                            <a:solidFill>
                              <a:srgbClr val="00B050"/>
                            </a:solidFill>
                            <a:latin typeface="Cambria Math" panose="02040503050406030204" pitchFamily="18" charset="0"/>
                          </a:rPr>
                        </m:ctrlPr>
                      </m:fPr>
                      <m:num>
                        <m:r>
                          <a:rPr lang="en-US" altLang="en-US" sz="2400" b="1" i="1" smtClean="0">
                            <a:solidFill>
                              <a:srgbClr val="00B050"/>
                            </a:solidFill>
                            <a:latin typeface="Cambria Math" panose="02040503050406030204" pitchFamily="18" charset="0"/>
                          </a:rPr>
                          <m:t>𝟑𝟔</m:t>
                        </m:r>
                      </m:num>
                      <m:den>
                        <m:r>
                          <a:rPr lang="en-US" altLang="en-US" sz="2400" b="1" i="1" smtClean="0">
                            <a:solidFill>
                              <a:srgbClr val="00B050"/>
                            </a:solidFill>
                            <a:latin typeface="Cambria Math" panose="02040503050406030204" pitchFamily="18" charset="0"/>
                          </a:rPr>
                          <m:t>𝟑𝟎</m:t>
                        </m:r>
                      </m:den>
                    </m:f>
                  </m:oMath>
                </a14:m>
                <a:endParaRPr lang="vi-VN" sz="2400" dirty="0"/>
              </a:p>
            </p:txBody>
          </p:sp>
        </mc:Choice>
        <mc:Fallback xmlns="">
          <p:sp>
            <p:nvSpPr>
              <p:cNvPr id="31" name="Rectangle 30"/>
              <p:cNvSpPr>
                <a:spLocks noRot="1" noChangeAspect="1" noMove="1" noResize="1" noEditPoints="1" noAdjustHandles="1" noChangeArrowheads="1" noChangeShapeType="1" noTextEdit="1"/>
              </p:cNvSpPr>
              <p:nvPr/>
            </p:nvSpPr>
            <p:spPr>
              <a:xfrm>
                <a:off x="8462223" y="2003099"/>
                <a:ext cx="718466" cy="625812"/>
              </a:xfrm>
              <a:prstGeom prst="rect">
                <a:avLst/>
              </a:prstGeom>
              <a:blipFill>
                <a:blip r:embed="rId9"/>
                <a:stretch>
                  <a:fillRect l="-12712" b="-882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3" name="Rectangle 32"/>
              <p:cNvSpPr/>
              <p:nvPr/>
            </p:nvSpPr>
            <p:spPr>
              <a:xfrm>
                <a:off x="10269554" y="2129479"/>
                <a:ext cx="766044" cy="400110"/>
              </a:xfrm>
              <a:prstGeom prst="rect">
                <a:avLst/>
              </a:prstGeom>
            </p:spPr>
            <p:txBody>
              <a:bodyPr wrap="none">
                <a:spAutoFit/>
              </a:bodyPr>
              <a:lstStyle/>
              <a:p>
                <a:r>
                  <a:rPr lang="en-US" altLang="en-US" sz="2000" b="1" i="1" dirty="0" smtClean="0">
                    <a:solidFill>
                      <a:srgbClr val="00B050"/>
                    </a:solidFill>
                    <a:latin typeface="Open Sans"/>
                  </a:rPr>
                  <a:t>= </a:t>
                </a:r>
                <a14:m>
                  <m:oMath xmlns:m="http://schemas.openxmlformats.org/officeDocument/2006/math">
                    <m:r>
                      <a:rPr lang="en-US" altLang="en-US" sz="2000" b="1" i="1" smtClean="0">
                        <a:solidFill>
                          <a:srgbClr val="00B050"/>
                        </a:solidFill>
                        <a:latin typeface="Cambria Math" panose="02040503050406030204" pitchFamily="18" charset="0"/>
                      </a:rPr>
                      <m:t>𝟑</m:t>
                    </m:r>
                    <m:r>
                      <a:rPr lang="en-US" altLang="en-US" sz="2000" b="1" i="1" smtClean="0">
                        <a:solidFill>
                          <a:srgbClr val="00B050"/>
                        </a:solidFill>
                        <a:latin typeface="Cambria Math" panose="02040503050406030204" pitchFamily="18" charset="0"/>
                      </a:rPr>
                      <m:t>.</m:t>
                    </m:r>
                    <m:r>
                      <a:rPr lang="en-US" altLang="en-US" sz="2000" b="1" i="1" smtClean="0">
                        <a:solidFill>
                          <a:srgbClr val="00B050"/>
                        </a:solidFill>
                        <a:latin typeface="Cambria Math" panose="02040503050406030204" pitchFamily="18" charset="0"/>
                      </a:rPr>
                      <m:t>𝑰</m:t>
                    </m:r>
                  </m:oMath>
                </a14:m>
                <a:endParaRPr lang="vi-VN" sz="2000" dirty="0"/>
              </a:p>
            </p:txBody>
          </p:sp>
        </mc:Choice>
        <mc:Fallback xmlns="">
          <p:sp>
            <p:nvSpPr>
              <p:cNvPr id="33" name="Rectangle 32"/>
              <p:cNvSpPr>
                <a:spLocks noRot="1" noChangeAspect="1" noMove="1" noResize="1" noEditPoints="1" noAdjustHandles="1" noChangeArrowheads="1" noChangeShapeType="1" noTextEdit="1"/>
              </p:cNvSpPr>
              <p:nvPr/>
            </p:nvSpPr>
            <p:spPr>
              <a:xfrm>
                <a:off x="10269554" y="2129479"/>
                <a:ext cx="766044" cy="400110"/>
              </a:xfrm>
              <a:prstGeom prst="rect">
                <a:avLst/>
              </a:prstGeom>
              <a:blipFill>
                <a:blip r:embed="rId10"/>
                <a:stretch>
                  <a:fillRect l="-8800" t="-6061" b="-27273"/>
                </a:stretch>
              </a:blipFill>
            </p:spPr>
            <p:txBody>
              <a:bodyPr/>
              <a:lstStyle/>
              <a:p>
                <a:r>
                  <a:rPr lang="vi-VN">
                    <a:noFill/>
                  </a:rPr>
                  <a:t> </a:t>
                </a:r>
              </a:p>
            </p:txBody>
          </p:sp>
        </mc:Fallback>
      </mc:AlternateContent>
      <p:sp>
        <p:nvSpPr>
          <p:cNvPr id="34" name="Rectangle 33"/>
          <p:cNvSpPr/>
          <p:nvPr/>
        </p:nvSpPr>
        <p:spPr>
          <a:xfrm>
            <a:off x="7299421" y="3071367"/>
            <a:ext cx="4598815" cy="1323439"/>
          </a:xfrm>
          <a:prstGeom prst="rect">
            <a:avLst/>
          </a:prstGeom>
        </p:spPr>
        <p:txBody>
          <a:bodyPr wrap="square">
            <a:spAutoFit/>
          </a:bodyPr>
          <a:lstStyle/>
          <a:p>
            <a:pPr lvl="0" algn="just" eaLnBrk="0" fontAlgn="base" hangingPunct="0">
              <a:spcBef>
                <a:spcPct val="0"/>
              </a:spcBef>
              <a:spcAft>
                <a:spcPct val="0"/>
              </a:spcAft>
            </a:pPr>
            <a:r>
              <a:rPr lang="en-US" altLang="en-US" sz="2000" b="1" i="1" dirty="0">
                <a:solidFill>
                  <a:srgbClr val="00B050"/>
                </a:solidFill>
                <a:latin typeface="Open Sans"/>
              </a:rPr>
              <a:t>Giảm điện trở tương đương của toàn mạch đi 3 lần bằng cách chỉ mắc điện trở R</a:t>
            </a:r>
            <a:r>
              <a:rPr lang="en-US" altLang="en-US" sz="2000" b="1" i="1" baseline="-30000" dirty="0">
                <a:solidFill>
                  <a:srgbClr val="00B050"/>
                </a:solidFill>
                <a:latin typeface="Open Sans"/>
              </a:rPr>
              <a:t>1</a:t>
            </a:r>
            <a:r>
              <a:rPr lang="en-US" altLang="en-US" sz="2000" b="1" i="1" dirty="0">
                <a:solidFill>
                  <a:srgbClr val="00B050"/>
                </a:solidFill>
                <a:latin typeface="Open Sans"/>
              </a:rPr>
              <a:t> =10Ω ở trong mạch, giữ hiệu điện thế như ban đầu.</a:t>
            </a:r>
            <a:endParaRPr lang="en-US" altLang="en-US" sz="2000" b="1" i="1" dirty="0">
              <a:solidFill>
                <a:srgbClr val="00B050"/>
              </a:solidFill>
            </a:endParaRPr>
          </a:p>
        </p:txBody>
      </p:sp>
      <p:sp>
        <p:nvSpPr>
          <p:cNvPr id="35" name="Rectangle 34"/>
          <p:cNvSpPr/>
          <p:nvPr/>
        </p:nvSpPr>
        <p:spPr>
          <a:xfrm>
            <a:off x="7319230" y="4468425"/>
            <a:ext cx="2893549" cy="400110"/>
          </a:xfrm>
          <a:prstGeom prst="rect">
            <a:avLst/>
          </a:prstGeom>
        </p:spPr>
        <p:txBody>
          <a:bodyPr wrap="none">
            <a:spAutoFit/>
          </a:bodyPr>
          <a:lstStyle/>
          <a:p>
            <a:pPr lvl="0" eaLnBrk="0" fontAlgn="base" hangingPunct="0">
              <a:spcBef>
                <a:spcPct val="0"/>
              </a:spcBef>
              <a:spcAft>
                <a:spcPct val="0"/>
              </a:spcAft>
            </a:pPr>
            <a:r>
              <a:rPr lang="en-US" altLang="en-US" sz="2000" b="1" i="1" dirty="0">
                <a:solidFill>
                  <a:srgbClr val="00B050"/>
                </a:solidFill>
                <a:latin typeface="Open Sans"/>
              </a:rPr>
              <a:t>Khi đó R’</a:t>
            </a:r>
            <a:r>
              <a:rPr lang="en-US" altLang="en-US" sz="2000" b="1" i="1" baseline="-30000" dirty="0">
                <a:solidFill>
                  <a:srgbClr val="00B050"/>
                </a:solidFill>
                <a:latin typeface="Open Sans"/>
              </a:rPr>
              <a:t>tđ</a:t>
            </a:r>
            <a:r>
              <a:rPr lang="en-US" altLang="en-US" sz="2000" b="1" i="1" dirty="0">
                <a:solidFill>
                  <a:srgbClr val="00B050"/>
                </a:solidFill>
                <a:latin typeface="Open Sans"/>
              </a:rPr>
              <a:t> = R</a:t>
            </a:r>
            <a:r>
              <a:rPr lang="en-US" altLang="en-US" sz="2000" b="1" i="1" baseline="-30000" dirty="0">
                <a:solidFill>
                  <a:srgbClr val="00B050"/>
                </a:solidFill>
                <a:latin typeface="Open Sans"/>
              </a:rPr>
              <a:t>1</a:t>
            </a:r>
            <a:r>
              <a:rPr lang="en-US" altLang="en-US" sz="2000" b="1" i="1" dirty="0">
                <a:solidFill>
                  <a:srgbClr val="00B050"/>
                </a:solidFill>
                <a:latin typeface="Open Sans"/>
              </a:rPr>
              <a:t> = 10 Ω</a:t>
            </a:r>
            <a:endParaRPr lang="en-US" altLang="en-US" sz="2000" b="1" i="1" dirty="0">
              <a:solidFill>
                <a:srgbClr val="00B050"/>
              </a:solidFill>
            </a:endParaRPr>
          </a:p>
        </p:txBody>
      </p:sp>
      <mc:AlternateContent xmlns:mc="http://schemas.openxmlformats.org/markup-compatibility/2006" xmlns:a14="http://schemas.microsoft.com/office/drawing/2010/main">
        <mc:Choice Requires="a14">
          <p:sp>
            <p:nvSpPr>
              <p:cNvPr id="47" name="Rectangle 6"/>
              <p:cNvSpPr>
                <a:spLocks noChangeArrowheads="1"/>
              </p:cNvSpPr>
              <p:nvPr/>
            </p:nvSpPr>
            <p:spPr bwMode="auto">
              <a:xfrm>
                <a:off x="9241934" y="4936584"/>
                <a:ext cx="1245341" cy="40011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2000" b="1" i="1" dirty="0" smtClean="0">
                    <a:solidFill>
                      <a:srgbClr val="00B050"/>
                    </a:solidFill>
                    <a:latin typeface="Open Sans"/>
                  </a:rPr>
                  <a:t>= </a:t>
                </a:r>
                <a14:m>
                  <m:oMath xmlns:m="http://schemas.openxmlformats.org/officeDocument/2006/math">
                    <m:r>
                      <a:rPr lang="en-US" altLang="en-US" sz="2000" b="1" i="1" smtClean="0">
                        <a:solidFill>
                          <a:srgbClr val="00B050"/>
                        </a:solidFill>
                        <a:latin typeface="Cambria Math" panose="02040503050406030204" pitchFamily="18" charset="0"/>
                      </a:rPr>
                      <m:t>𝟏</m:t>
                    </m:r>
                    <m:r>
                      <a:rPr lang="en-US" altLang="en-US" sz="2000" b="1" i="1" smtClean="0">
                        <a:solidFill>
                          <a:srgbClr val="00B050"/>
                        </a:solidFill>
                        <a:latin typeface="Cambria Math" panose="02040503050406030204" pitchFamily="18" charset="0"/>
                      </a:rPr>
                      <m:t>,</m:t>
                    </m:r>
                    <m:r>
                      <a:rPr lang="en-US" altLang="en-US" sz="2000" b="1" i="1" smtClean="0">
                        <a:solidFill>
                          <a:srgbClr val="00B050"/>
                        </a:solidFill>
                        <a:latin typeface="Cambria Math" panose="02040503050406030204" pitchFamily="18" charset="0"/>
                      </a:rPr>
                      <m:t>𝟐</m:t>
                    </m:r>
                    <m:r>
                      <a:rPr lang="en-US" altLang="en-US" sz="2000" b="1" i="1" smtClean="0">
                        <a:solidFill>
                          <a:srgbClr val="00B050"/>
                        </a:solidFill>
                        <a:latin typeface="Cambria Math" panose="02040503050406030204" pitchFamily="18" charset="0"/>
                      </a:rPr>
                      <m:t> (</m:t>
                    </m:r>
                    <m:r>
                      <a:rPr lang="en-US" altLang="en-US" sz="2000" b="1" i="1" smtClean="0">
                        <a:solidFill>
                          <a:srgbClr val="00B050"/>
                        </a:solidFill>
                        <a:latin typeface="Cambria Math" panose="02040503050406030204" pitchFamily="18" charset="0"/>
                      </a:rPr>
                      <m:t>𝑨</m:t>
                    </m:r>
                    <m:r>
                      <a:rPr lang="en-US" altLang="en-US" sz="2000" b="1" i="1" smtClean="0">
                        <a:solidFill>
                          <a:srgbClr val="00B050"/>
                        </a:solidFill>
                        <a:latin typeface="Cambria Math" panose="02040503050406030204" pitchFamily="18" charset="0"/>
                      </a:rPr>
                      <m:t>)</m:t>
                    </m:r>
                  </m:oMath>
                </a14:m>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mc:Choice>
        <mc:Fallback xmlns="">
          <p:sp>
            <p:nvSpPr>
              <p:cNvPr id="47" name="Rectangle 6"/>
              <p:cNvSpPr>
                <a:spLocks noRot="1" noChangeAspect="1" noMove="1" noResize="1" noEditPoints="1" noAdjustHandles="1" noChangeArrowheads="1" noChangeShapeType="1" noTextEdit="1"/>
              </p:cNvSpPr>
              <p:nvPr/>
            </p:nvSpPr>
            <p:spPr bwMode="auto">
              <a:xfrm>
                <a:off x="9241934" y="4936584"/>
                <a:ext cx="1245341" cy="400110"/>
              </a:xfrm>
              <a:prstGeom prst="rect">
                <a:avLst/>
              </a:prstGeom>
              <a:blipFill>
                <a:blip r:embed="rId11"/>
                <a:stretch>
                  <a:fillRect l="-4902" t="-6154" r="-1961" b="-2923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8" name="Rectangle 47"/>
              <p:cNvSpPr/>
              <p:nvPr/>
            </p:nvSpPr>
            <p:spPr>
              <a:xfrm>
                <a:off x="7440437" y="4841764"/>
                <a:ext cx="1301254" cy="689804"/>
              </a:xfrm>
              <a:prstGeom prst="rect">
                <a:avLst/>
              </a:prstGeom>
            </p:spPr>
            <p:txBody>
              <a:bodyPr wrap="none">
                <a:spAutoFit/>
              </a:bodyPr>
              <a:lstStyle/>
              <a:p>
                <a:pPr lvl="0" eaLnBrk="0" fontAlgn="base" hangingPunct="0">
                  <a:spcBef>
                    <a:spcPct val="0"/>
                  </a:spcBef>
                  <a:spcAft>
                    <a:spcPct val="0"/>
                  </a:spcAft>
                </a:pPr>
                <a:r>
                  <a:rPr lang="en-US" altLang="en-US" sz="2400" b="1" i="1" dirty="0" smtClean="0">
                    <a:solidFill>
                      <a:srgbClr val="00B050"/>
                    </a:solidFill>
                    <a:latin typeface="Open Sans"/>
                  </a:rPr>
                  <a:t>I’’</a:t>
                </a:r>
                <a:r>
                  <a:rPr lang="en-US" altLang="en-US" sz="2400" b="1" i="1" baseline="-30000" dirty="0" smtClean="0">
                    <a:solidFill>
                      <a:srgbClr val="00B050"/>
                    </a:solidFill>
                    <a:latin typeface="Open Sans"/>
                  </a:rPr>
                  <a:t> </a:t>
                </a:r>
                <a:r>
                  <a:rPr lang="en-US" altLang="en-US" sz="2400" b="1" i="1" dirty="0">
                    <a:solidFill>
                      <a:srgbClr val="00B050"/>
                    </a:solidFill>
                    <a:latin typeface="Open Sans"/>
                  </a:rPr>
                  <a:t> </a:t>
                </a:r>
                <a:r>
                  <a:rPr lang="en-US" altLang="en-US" sz="2400" b="1" i="1" dirty="0" smtClean="0">
                    <a:solidFill>
                      <a:srgbClr val="00B050"/>
                    </a:solidFill>
                    <a:latin typeface="Open Sans"/>
                  </a:rPr>
                  <a:t>= </a:t>
                </a:r>
                <a14:m>
                  <m:oMath xmlns:m="http://schemas.openxmlformats.org/officeDocument/2006/math">
                    <m:f>
                      <m:fPr>
                        <m:ctrlPr>
                          <a:rPr lang="en-US" altLang="en-US" sz="2400" b="1" i="1" smtClean="0">
                            <a:solidFill>
                              <a:srgbClr val="00B050"/>
                            </a:solidFill>
                            <a:latin typeface="Cambria Math" panose="02040503050406030204" pitchFamily="18" charset="0"/>
                          </a:rPr>
                        </m:ctrlPr>
                      </m:fPr>
                      <m:num>
                        <m:sSub>
                          <m:sSubPr>
                            <m:ctrlPr>
                              <a:rPr lang="en-US" altLang="en-US" sz="2400" b="1" i="1">
                                <a:solidFill>
                                  <a:srgbClr val="00B050"/>
                                </a:solidFill>
                                <a:latin typeface="Cambria Math" panose="02040503050406030204" pitchFamily="18" charset="0"/>
                              </a:rPr>
                            </m:ctrlPr>
                          </m:sSubPr>
                          <m:e>
                            <m:r>
                              <a:rPr lang="en-US" altLang="en-US" sz="2400" b="1" i="1">
                                <a:solidFill>
                                  <a:srgbClr val="00B050"/>
                                </a:solidFill>
                                <a:latin typeface="Cambria Math" panose="02040503050406030204" pitchFamily="18" charset="0"/>
                              </a:rPr>
                              <m:t>𝑼</m:t>
                            </m:r>
                          </m:e>
                          <m:sub>
                            <m:r>
                              <a:rPr lang="en-US" altLang="en-US" sz="2400" b="1" i="1">
                                <a:solidFill>
                                  <a:srgbClr val="00B050"/>
                                </a:solidFill>
                                <a:latin typeface="Cambria Math" panose="02040503050406030204" pitchFamily="18" charset="0"/>
                              </a:rPr>
                              <m:t>𝑨𝑩</m:t>
                            </m:r>
                          </m:sub>
                        </m:sSub>
                      </m:num>
                      <m:den>
                        <m:sSubSup>
                          <m:sSubSupPr>
                            <m:ctrlPr>
                              <a:rPr lang="en-US" altLang="en-US" sz="2400" b="1" i="1">
                                <a:solidFill>
                                  <a:srgbClr val="00B050"/>
                                </a:solidFill>
                                <a:latin typeface="Cambria Math" panose="02040503050406030204" pitchFamily="18" charset="0"/>
                              </a:rPr>
                            </m:ctrlPr>
                          </m:sSubSupPr>
                          <m:e>
                            <m:r>
                              <a:rPr lang="en-US" altLang="en-US" sz="2400" b="1" i="1">
                                <a:solidFill>
                                  <a:srgbClr val="00B050"/>
                                </a:solidFill>
                                <a:latin typeface="Cambria Math" panose="02040503050406030204" pitchFamily="18" charset="0"/>
                              </a:rPr>
                              <m:t> </m:t>
                            </m:r>
                            <m:r>
                              <a:rPr lang="en-US" altLang="en-US" sz="2400" b="1" i="1" smtClean="0">
                                <a:solidFill>
                                  <a:srgbClr val="00B050"/>
                                </a:solidFill>
                                <a:latin typeface="Cambria Math" panose="02040503050406030204" pitchFamily="18" charset="0"/>
                              </a:rPr>
                              <m:t>𝑹</m:t>
                            </m:r>
                          </m:e>
                          <m:sub>
                            <m:r>
                              <a:rPr lang="en-US" altLang="en-US" sz="2400" b="1" i="1" smtClean="0">
                                <a:solidFill>
                                  <a:srgbClr val="00B050"/>
                                </a:solidFill>
                                <a:latin typeface="Cambria Math" panose="02040503050406030204" pitchFamily="18" charset="0"/>
                              </a:rPr>
                              <m:t>𝒕</m:t>
                            </m:r>
                            <m:r>
                              <a:rPr lang="en-US" altLang="en-US" sz="2400" b="1" i="1" smtClean="0">
                                <a:solidFill>
                                  <a:srgbClr val="00B050"/>
                                </a:solidFill>
                                <a:latin typeface="Cambria Math" panose="02040503050406030204" pitchFamily="18" charset="0"/>
                              </a:rPr>
                              <m:t>đ</m:t>
                            </m:r>
                          </m:sub>
                          <m:sup>
                            <m:r>
                              <a:rPr lang="en-US" altLang="en-US" sz="2400" b="1" i="1">
                                <a:solidFill>
                                  <a:srgbClr val="00B050"/>
                                </a:solidFill>
                                <a:latin typeface="Cambria Math" panose="02040503050406030204" pitchFamily="18" charset="0"/>
                              </a:rPr>
                              <m:t>′</m:t>
                            </m:r>
                          </m:sup>
                        </m:sSubSup>
                      </m:den>
                    </m:f>
                  </m:oMath>
                </a14:m>
                <a:endParaRPr lang="en-US" altLang="en-US" sz="2400" b="1" i="1" dirty="0">
                  <a:solidFill>
                    <a:srgbClr val="00B050"/>
                  </a:solidFill>
                </a:endParaRPr>
              </a:p>
            </p:txBody>
          </p:sp>
        </mc:Choice>
        <mc:Fallback xmlns="">
          <p:sp>
            <p:nvSpPr>
              <p:cNvPr id="48" name="Rectangle 47"/>
              <p:cNvSpPr>
                <a:spLocks noRot="1" noChangeAspect="1" noMove="1" noResize="1" noEditPoints="1" noAdjustHandles="1" noChangeArrowheads="1" noChangeShapeType="1" noTextEdit="1"/>
              </p:cNvSpPr>
              <p:nvPr/>
            </p:nvSpPr>
            <p:spPr>
              <a:xfrm>
                <a:off x="7440437" y="4841764"/>
                <a:ext cx="1301254" cy="689804"/>
              </a:xfrm>
              <a:prstGeom prst="rect">
                <a:avLst/>
              </a:prstGeom>
              <a:blipFill>
                <a:blip r:embed="rId12"/>
                <a:stretch>
                  <a:fillRect l="-751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9" name="Rectangle 48"/>
              <p:cNvSpPr/>
              <p:nvPr/>
            </p:nvSpPr>
            <p:spPr>
              <a:xfrm>
                <a:off x="8479815" y="4796771"/>
                <a:ext cx="882678" cy="67056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en-US" sz="2000" b="1" i="1" smtClean="0">
                          <a:solidFill>
                            <a:srgbClr val="00B050"/>
                          </a:solidFill>
                          <a:latin typeface="Cambria Math" panose="02040503050406030204" pitchFamily="18" charset="0"/>
                        </a:rPr>
                        <m:t>= </m:t>
                      </m:r>
                      <m:f>
                        <m:fPr>
                          <m:ctrlPr>
                            <a:rPr lang="en-US" altLang="en-US" sz="2000" b="1" i="1" smtClean="0">
                              <a:solidFill>
                                <a:srgbClr val="00B050"/>
                              </a:solidFill>
                              <a:latin typeface="Cambria Math" panose="02040503050406030204" pitchFamily="18" charset="0"/>
                            </a:rPr>
                          </m:ctrlPr>
                        </m:fPr>
                        <m:num>
                          <m:r>
                            <a:rPr lang="en-US" altLang="en-US" sz="2000" b="1" i="1" smtClean="0">
                              <a:solidFill>
                                <a:srgbClr val="00B050"/>
                              </a:solidFill>
                              <a:latin typeface="Cambria Math" panose="02040503050406030204" pitchFamily="18" charset="0"/>
                            </a:rPr>
                            <m:t>𝟏𝟐</m:t>
                          </m:r>
                        </m:num>
                        <m:den>
                          <m:r>
                            <a:rPr lang="en-US" altLang="en-US" sz="2000" b="1" i="1" smtClean="0">
                              <a:solidFill>
                                <a:srgbClr val="00B050"/>
                              </a:solidFill>
                              <a:latin typeface="Cambria Math" panose="02040503050406030204" pitchFamily="18" charset="0"/>
                            </a:rPr>
                            <m:t>𝟏𝟎</m:t>
                          </m:r>
                        </m:den>
                      </m:f>
                    </m:oMath>
                  </m:oMathPara>
                </a14:m>
                <a:endParaRPr lang="vi-VN" sz="2000" dirty="0"/>
              </a:p>
            </p:txBody>
          </p:sp>
        </mc:Choice>
        <mc:Fallback xmlns="">
          <p:sp>
            <p:nvSpPr>
              <p:cNvPr id="49" name="Rectangle 48"/>
              <p:cNvSpPr>
                <a:spLocks noRot="1" noChangeAspect="1" noMove="1" noResize="1" noEditPoints="1" noAdjustHandles="1" noChangeArrowheads="1" noChangeShapeType="1" noTextEdit="1"/>
              </p:cNvSpPr>
              <p:nvPr/>
            </p:nvSpPr>
            <p:spPr>
              <a:xfrm>
                <a:off x="8479815" y="4796771"/>
                <a:ext cx="882678" cy="670568"/>
              </a:xfrm>
              <a:prstGeom prst="rect">
                <a:avLst/>
              </a:prstGeom>
              <a:blipFill>
                <a:blip r:embed="rId1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0" name="Rectangle 49"/>
              <p:cNvSpPr/>
              <p:nvPr/>
            </p:nvSpPr>
            <p:spPr>
              <a:xfrm>
                <a:off x="10370821" y="4946044"/>
                <a:ext cx="766044" cy="400110"/>
              </a:xfrm>
              <a:prstGeom prst="rect">
                <a:avLst/>
              </a:prstGeom>
            </p:spPr>
            <p:txBody>
              <a:bodyPr wrap="none">
                <a:spAutoFit/>
              </a:bodyPr>
              <a:lstStyle/>
              <a:p>
                <a:r>
                  <a:rPr lang="en-US" altLang="en-US" sz="2000" b="1" i="1" dirty="0" smtClean="0">
                    <a:solidFill>
                      <a:srgbClr val="00B050"/>
                    </a:solidFill>
                    <a:latin typeface="Open Sans"/>
                  </a:rPr>
                  <a:t>= </a:t>
                </a:r>
                <a14:m>
                  <m:oMath xmlns:m="http://schemas.openxmlformats.org/officeDocument/2006/math">
                    <m:r>
                      <a:rPr lang="en-US" altLang="en-US" sz="2000" b="1" i="1" smtClean="0">
                        <a:solidFill>
                          <a:srgbClr val="00B050"/>
                        </a:solidFill>
                        <a:latin typeface="Cambria Math" panose="02040503050406030204" pitchFamily="18" charset="0"/>
                      </a:rPr>
                      <m:t>𝟑</m:t>
                    </m:r>
                    <m:r>
                      <a:rPr lang="en-US" altLang="en-US" sz="2000" b="1" i="1" smtClean="0">
                        <a:solidFill>
                          <a:srgbClr val="00B050"/>
                        </a:solidFill>
                        <a:latin typeface="Cambria Math" panose="02040503050406030204" pitchFamily="18" charset="0"/>
                      </a:rPr>
                      <m:t>.</m:t>
                    </m:r>
                    <m:r>
                      <a:rPr lang="en-US" altLang="en-US" sz="2000" b="1" i="1" smtClean="0">
                        <a:solidFill>
                          <a:srgbClr val="00B050"/>
                        </a:solidFill>
                        <a:latin typeface="Cambria Math" panose="02040503050406030204" pitchFamily="18" charset="0"/>
                      </a:rPr>
                      <m:t>𝑰</m:t>
                    </m:r>
                  </m:oMath>
                </a14:m>
                <a:endParaRPr lang="vi-VN" sz="2000" dirty="0"/>
              </a:p>
            </p:txBody>
          </p:sp>
        </mc:Choice>
        <mc:Fallback xmlns="">
          <p:sp>
            <p:nvSpPr>
              <p:cNvPr id="50" name="Rectangle 49"/>
              <p:cNvSpPr>
                <a:spLocks noRot="1" noChangeAspect="1" noMove="1" noResize="1" noEditPoints="1" noAdjustHandles="1" noChangeArrowheads="1" noChangeShapeType="1" noTextEdit="1"/>
              </p:cNvSpPr>
              <p:nvPr/>
            </p:nvSpPr>
            <p:spPr>
              <a:xfrm>
                <a:off x="10370821" y="4946044"/>
                <a:ext cx="766044" cy="400110"/>
              </a:xfrm>
              <a:prstGeom prst="rect">
                <a:avLst/>
              </a:prstGeom>
              <a:blipFill>
                <a:blip r:embed="rId14"/>
                <a:stretch>
                  <a:fillRect l="-7937" t="-6061" b="-27273"/>
                </a:stretch>
              </a:blipFill>
            </p:spPr>
            <p:txBody>
              <a:bodyPr/>
              <a:lstStyle/>
              <a:p>
                <a:r>
                  <a:rPr lang="vi-VN">
                    <a:noFill/>
                  </a:rPr>
                  <a:t> </a:t>
                </a:r>
              </a:p>
            </p:txBody>
          </p:sp>
        </mc:Fallback>
      </mc:AlternateContent>
    </p:spTree>
    <p:extLst>
      <p:ext uri="{BB962C8B-B14F-4D97-AF65-F5344CB8AC3E}">
        <p14:creationId xmlns:p14="http://schemas.microsoft.com/office/powerpoint/2010/main" val="4770561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barn(inVertical)">
                                      <p:cBhvr>
                                        <p:cTn id="47" dur="500"/>
                                        <p:tgtEl>
                                          <p:spTgt spid="2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fade">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5">
                                            <p:txEl>
                                              <p:pRg st="0" end="0"/>
                                            </p:txEl>
                                          </p:spTgt>
                                        </p:tgtEl>
                                        <p:attrNameLst>
                                          <p:attrName>style.visibility</p:attrName>
                                        </p:attrNameLst>
                                      </p:cBhvr>
                                      <p:to>
                                        <p:strVal val="visible"/>
                                      </p:to>
                                    </p:set>
                                    <p:animEffect transition="in" filter="fade">
                                      <p:cBhvr>
                                        <p:cTn id="72" dur="500"/>
                                        <p:tgtEl>
                                          <p:spTgt spid="25">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5">
                                            <p:txEl>
                                              <p:pRg st="1" end="1"/>
                                            </p:txEl>
                                          </p:spTgt>
                                        </p:tgtEl>
                                        <p:attrNameLst>
                                          <p:attrName>style.visibility</p:attrName>
                                        </p:attrNameLst>
                                      </p:cBhvr>
                                      <p:to>
                                        <p:strVal val="visible"/>
                                      </p:to>
                                    </p:set>
                                    <p:animEffect transition="in" filter="fade">
                                      <p:cBhvr>
                                        <p:cTn id="77" dur="500"/>
                                        <p:tgtEl>
                                          <p:spTgt spid="25">
                                            <p:txEl>
                                              <p:pRg st="1" end="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fade">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fade">
                                      <p:cBhvr>
                                        <p:cTn id="92" dur="5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41"/>
                                        </p:tgtEl>
                                        <p:attrNameLst>
                                          <p:attrName>style.visibility</p:attrName>
                                        </p:attrNameLst>
                                      </p:cBhvr>
                                      <p:to>
                                        <p:strVal val="visible"/>
                                      </p:to>
                                    </p:set>
                                    <p:animEffect transition="in" filter="fade">
                                      <p:cBhvr>
                                        <p:cTn id="97" dur="500"/>
                                        <p:tgtEl>
                                          <p:spTgt spid="41"/>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1"/>
                                        </p:tgtEl>
                                        <p:attrNameLst>
                                          <p:attrName>style.visibility</p:attrName>
                                        </p:attrNameLst>
                                      </p:cBhvr>
                                      <p:to>
                                        <p:strVal val="visible"/>
                                      </p:to>
                                    </p:set>
                                    <p:animEffect transition="in" filter="fade">
                                      <p:cBhvr>
                                        <p:cTn id="102" dur="500"/>
                                        <p:tgtEl>
                                          <p:spTgt spid="31"/>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9"/>
                                        </p:tgtEl>
                                        <p:attrNameLst>
                                          <p:attrName>style.visibility</p:attrName>
                                        </p:attrNameLst>
                                      </p:cBhvr>
                                      <p:to>
                                        <p:strVal val="visible"/>
                                      </p:to>
                                    </p:set>
                                    <p:animEffect transition="in" filter="fade">
                                      <p:cBhvr>
                                        <p:cTn id="107" dur="500"/>
                                        <p:tgtEl>
                                          <p:spTgt spid="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33"/>
                                        </p:tgtEl>
                                        <p:attrNameLst>
                                          <p:attrName>style.visibility</p:attrName>
                                        </p:attrNameLst>
                                      </p:cBhvr>
                                      <p:to>
                                        <p:strVal val="visible"/>
                                      </p:to>
                                    </p:set>
                                    <p:animEffect transition="in" filter="fade">
                                      <p:cBhvr>
                                        <p:cTn id="112" dur="500"/>
                                        <p:tgtEl>
                                          <p:spTgt spid="33"/>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30"/>
                                        </p:tgtEl>
                                        <p:attrNameLst>
                                          <p:attrName>style.visibility</p:attrName>
                                        </p:attrNameLst>
                                      </p:cBhvr>
                                      <p:to>
                                        <p:strVal val="visible"/>
                                      </p:to>
                                    </p:set>
                                    <p:animEffect transition="in" filter="fade">
                                      <p:cBhvr>
                                        <p:cTn id="117" dur="500"/>
                                        <p:tgtEl>
                                          <p:spTgt spid="30"/>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34"/>
                                        </p:tgtEl>
                                        <p:attrNameLst>
                                          <p:attrName>style.visibility</p:attrName>
                                        </p:attrNameLst>
                                      </p:cBhvr>
                                      <p:to>
                                        <p:strVal val="visible"/>
                                      </p:to>
                                    </p:set>
                                    <p:animEffect transition="in" filter="fade">
                                      <p:cBhvr>
                                        <p:cTn id="122" dur="500"/>
                                        <p:tgtEl>
                                          <p:spTgt spid="34"/>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35"/>
                                        </p:tgtEl>
                                        <p:attrNameLst>
                                          <p:attrName>style.visibility</p:attrName>
                                        </p:attrNameLst>
                                      </p:cBhvr>
                                      <p:to>
                                        <p:strVal val="visible"/>
                                      </p:to>
                                    </p:set>
                                    <p:animEffect transition="in" filter="fade">
                                      <p:cBhvr>
                                        <p:cTn id="127" dur="500"/>
                                        <p:tgtEl>
                                          <p:spTgt spid="35"/>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48"/>
                                        </p:tgtEl>
                                        <p:attrNameLst>
                                          <p:attrName>style.visibility</p:attrName>
                                        </p:attrNameLst>
                                      </p:cBhvr>
                                      <p:to>
                                        <p:strVal val="visible"/>
                                      </p:to>
                                    </p:set>
                                    <p:animEffect transition="in" filter="fade">
                                      <p:cBhvr>
                                        <p:cTn id="132" dur="500"/>
                                        <p:tgtEl>
                                          <p:spTgt spid="48"/>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49"/>
                                        </p:tgtEl>
                                        <p:attrNameLst>
                                          <p:attrName>style.visibility</p:attrName>
                                        </p:attrNameLst>
                                      </p:cBhvr>
                                      <p:to>
                                        <p:strVal val="visible"/>
                                      </p:to>
                                    </p:set>
                                    <p:animEffect transition="in" filter="fade">
                                      <p:cBhvr>
                                        <p:cTn id="137" dur="500"/>
                                        <p:tgtEl>
                                          <p:spTgt spid="49"/>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47"/>
                                        </p:tgtEl>
                                        <p:attrNameLst>
                                          <p:attrName>style.visibility</p:attrName>
                                        </p:attrNameLst>
                                      </p:cBhvr>
                                      <p:to>
                                        <p:strVal val="visible"/>
                                      </p:to>
                                    </p:set>
                                    <p:animEffect transition="in" filter="fade">
                                      <p:cBhvr>
                                        <p:cTn id="142" dur="500"/>
                                        <p:tgtEl>
                                          <p:spTgt spid="47"/>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50"/>
                                        </p:tgtEl>
                                        <p:attrNameLst>
                                          <p:attrName>style.visibility</p:attrName>
                                        </p:attrNameLst>
                                      </p:cBhvr>
                                      <p:to>
                                        <p:strVal val="visible"/>
                                      </p:to>
                                    </p:set>
                                    <p:animEffect transition="in" filter="fade">
                                      <p:cBhvr>
                                        <p:cTn id="14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29" grpId="0"/>
      <p:bldP spid="17" grpId="0"/>
      <p:bldP spid="18" grpId="0"/>
      <p:bldP spid="19" grpId="0"/>
      <p:bldP spid="20" grpId="0"/>
      <p:bldP spid="26" grpId="0"/>
      <p:bldP spid="27" grpId="0"/>
      <p:bldP spid="28" grpId="0"/>
      <p:bldP spid="30" grpId="0"/>
      <p:bldP spid="41" grpId="0"/>
      <p:bldP spid="31" grpId="0"/>
      <p:bldP spid="33" grpId="0"/>
      <p:bldP spid="34" grpId="0"/>
      <p:bldP spid="35" grpId="0"/>
      <p:bldP spid="47" grpId="0"/>
      <p:bldP spid="48" grpId="0"/>
      <p:bldP spid="49" grpId="0"/>
      <p:bldP spid="5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59386" y="206068"/>
            <a:ext cx="10618214" cy="1464231"/>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dirty="0"/>
              <a:t>Bài 4 </a:t>
            </a:r>
            <a:r>
              <a:rPr lang="vi-VN" sz="2000" b="1" dirty="0" smtClean="0"/>
              <a:t>:</a:t>
            </a:r>
            <a:r>
              <a:rPr lang="vi-VN" sz="2000" dirty="0"/>
              <a:t> Cho mạch điện </a:t>
            </a:r>
            <a:r>
              <a:rPr lang="vi-VN" sz="2000" dirty="0" smtClean="0"/>
              <a:t>trong </a:t>
            </a:r>
            <a:r>
              <a:rPr lang="vi-VN" sz="2000" dirty="0"/>
              <a:t>đó có điện trở R</a:t>
            </a:r>
            <a:r>
              <a:rPr lang="vi-VN" sz="2000" baseline="-25000" dirty="0"/>
              <a:t>1</a:t>
            </a:r>
            <a:r>
              <a:rPr lang="vi-VN" sz="2000" dirty="0"/>
              <a:t> = 5</a:t>
            </a:r>
            <a:r>
              <a:rPr lang="el-GR" sz="2000" dirty="0"/>
              <a:t>Ω, </a:t>
            </a:r>
            <a:r>
              <a:rPr lang="vi-VN" sz="2000" dirty="0"/>
              <a:t>R</a:t>
            </a:r>
            <a:r>
              <a:rPr lang="vi-VN" sz="2000" baseline="-25000" dirty="0"/>
              <a:t>2</a:t>
            </a:r>
            <a:r>
              <a:rPr lang="vi-VN" sz="2000" dirty="0"/>
              <a:t> = 15</a:t>
            </a:r>
            <a:r>
              <a:rPr lang="el-GR" sz="2000" dirty="0"/>
              <a:t>Ω </a:t>
            </a:r>
            <a:endParaRPr lang="en-US" sz="2000" dirty="0" smtClean="0"/>
          </a:p>
          <a:p>
            <a:r>
              <a:rPr lang="vi-VN" sz="2000" dirty="0" smtClean="0"/>
              <a:t>Vôn </a:t>
            </a:r>
            <a:r>
              <a:rPr lang="vi-VN" sz="2000" dirty="0"/>
              <a:t>kế chỉ </a:t>
            </a:r>
            <a:r>
              <a:rPr lang="vi-VN" sz="2000" dirty="0" smtClean="0"/>
              <a:t>3V</a:t>
            </a:r>
            <a:endParaRPr lang="en-US" sz="2000" dirty="0" smtClean="0"/>
          </a:p>
          <a:p>
            <a:r>
              <a:rPr lang="en-US" sz="2000" dirty="0"/>
              <a:t>a) </a:t>
            </a:r>
            <a:r>
              <a:rPr lang="en-US" sz="2000" dirty="0" err="1"/>
              <a:t>Tính</a:t>
            </a:r>
            <a:r>
              <a:rPr lang="en-US" sz="2000" dirty="0"/>
              <a:t> </a:t>
            </a:r>
            <a:r>
              <a:rPr lang="en-US" sz="2000" dirty="0" err="1"/>
              <a:t>số</a:t>
            </a:r>
            <a:r>
              <a:rPr lang="en-US" sz="2000" dirty="0"/>
              <a:t> </a:t>
            </a:r>
            <a:r>
              <a:rPr lang="en-US" sz="2000" dirty="0" err="1"/>
              <a:t>chỉ</a:t>
            </a:r>
            <a:r>
              <a:rPr lang="en-US" sz="2000" dirty="0"/>
              <a:t> </a:t>
            </a:r>
            <a:r>
              <a:rPr lang="en-US" sz="2000" dirty="0" err="1"/>
              <a:t>của</a:t>
            </a:r>
            <a:r>
              <a:rPr lang="en-US" sz="2000" dirty="0"/>
              <a:t> </a:t>
            </a:r>
            <a:r>
              <a:rPr lang="en-US" sz="2000" dirty="0" err="1"/>
              <a:t>ampe</a:t>
            </a:r>
            <a:r>
              <a:rPr lang="en-US" sz="2000" dirty="0"/>
              <a:t> </a:t>
            </a:r>
            <a:r>
              <a:rPr lang="en-US" sz="2000" dirty="0" err="1"/>
              <a:t>kế</a:t>
            </a:r>
            <a:r>
              <a:rPr lang="en-US" sz="2000" dirty="0"/>
              <a:t>.</a:t>
            </a:r>
          </a:p>
          <a:p>
            <a:r>
              <a:rPr lang="en-US" sz="2000" dirty="0"/>
              <a:t>b) Tính hiệu điện thế giữa hai đầu AB của đoạn mạch</a:t>
            </a:r>
            <a:r>
              <a:rPr lang="en-US" sz="2000" dirty="0" smtClean="0"/>
              <a:t>.</a:t>
            </a:r>
            <a:endParaRPr lang="en-US" sz="2000" dirty="0"/>
          </a:p>
        </p:txBody>
      </p:sp>
      <p:sp>
        <p:nvSpPr>
          <p:cNvPr id="113717" name="Text Box 53"/>
          <p:cNvSpPr txBox="1">
            <a:spLocks noChangeArrowheads="1"/>
          </p:cNvSpPr>
          <p:nvPr/>
        </p:nvSpPr>
        <p:spPr bwMode="auto">
          <a:xfrm>
            <a:off x="642669" y="1719496"/>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2503425" y="1733797"/>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81182" y="1752432"/>
            <a:ext cx="105954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i="1" u="sng" dirty="0" smtClean="0">
                <a:solidFill>
                  <a:srgbClr val="0000CC"/>
                </a:solidFill>
                <a:latin typeface="Times New Roman" panose="02020603050405020304" pitchFamily="18" charset="0"/>
              </a:rPr>
              <a:t>Giải:</a:t>
            </a:r>
            <a:endParaRPr lang="en-US" altLang="vi-VN" sz="2400" b="1" i="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2050"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3371" y="334278"/>
            <a:ext cx="2146639" cy="11811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07241" y="2181161"/>
            <a:ext cx="1524000" cy="2400657"/>
          </a:xfrm>
          <a:prstGeom prst="rect">
            <a:avLst/>
          </a:prstGeom>
        </p:spPr>
        <p:txBody>
          <a:bodyPr wrap="square">
            <a:spAutoFit/>
          </a:bodyPr>
          <a:lstStyle/>
          <a:p>
            <a:pPr algn="just">
              <a:lnSpc>
                <a:spcPct val="150000"/>
              </a:lnSpc>
            </a:pPr>
            <a:r>
              <a:rPr lang="pt-BR" sz="2000" b="1" i="1" dirty="0">
                <a:solidFill>
                  <a:srgbClr val="0070C0"/>
                </a:solidFill>
                <a:latin typeface="Open Sans"/>
              </a:rPr>
              <a:t>R</a:t>
            </a:r>
            <a:r>
              <a:rPr lang="pt-BR" sz="2000" b="1" i="1" baseline="-25000" dirty="0">
                <a:solidFill>
                  <a:srgbClr val="0070C0"/>
                </a:solidFill>
                <a:latin typeface="Open Sans"/>
              </a:rPr>
              <a:t>1</a:t>
            </a:r>
            <a:r>
              <a:rPr lang="pt-BR" sz="2000" b="1" i="1" dirty="0">
                <a:solidFill>
                  <a:srgbClr val="0070C0"/>
                </a:solidFill>
                <a:latin typeface="Open Sans"/>
              </a:rPr>
              <a:t> = 5 </a:t>
            </a:r>
            <a:r>
              <a:rPr lang="pt-BR" sz="2000" b="1" i="1" dirty="0" smtClean="0">
                <a:solidFill>
                  <a:srgbClr val="0070C0"/>
                </a:solidFill>
                <a:latin typeface="Open Sans"/>
              </a:rPr>
              <a:t>Ω</a:t>
            </a:r>
          </a:p>
          <a:p>
            <a:pPr algn="just">
              <a:lnSpc>
                <a:spcPct val="150000"/>
              </a:lnSpc>
            </a:pPr>
            <a:r>
              <a:rPr lang="pt-BR" sz="2000" b="1" i="1" dirty="0" smtClean="0">
                <a:solidFill>
                  <a:srgbClr val="0070C0"/>
                </a:solidFill>
                <a:latin typeface="Open Sans"/>
              </a:rPr>
              <a:t>R</a:t>
            </a:r>
            <a:r>
              <a:rPr lang="pt-BR" sz="2000" b="1" i="1" baseline="-25000" dirty="0" smtClean="0">
                <a:solidFill>
                  <a:srgbClr val="0070C0"/>
                </a:solidFill>
                <a:latin typeface="Open Sans"/>
              </a:rPr>
              <a:t>2</a:t>
            </a:r>
            <a:r>
              <a:rPr lang="pt-BR" sz="2000" b="1" i="1" dirty="0">
                <a:solidFill>
                  <a:srgbClr val="0070C0"/>
                </a:solidFill>
                <a:latin typeface="Open Sans"/>
              </a:rPr>
              <a:t> = 15 </a:t>
            </a:r>
            <a:r>
              <a:rPr lang="pt-BR" sz="2000" b="1" i="1" dirty="0" smtClean="0">
                <a:solidFill>
                  <a:srgbClr val="0070C0"/>
                </a:solidFill>
                <a:latin typeface="Open Sans"/>
              </a:rPr>
              <a:t>Ω</a:t>
            </a:r>
          </a:p>
          <a:p>
            <a:pPr algn="just">
              <a:lnSpc>
                <a:spcPct val="150000"/>
              </a:lnSpc>
            </a:pPr>
            <a:r>
              <a:rPr lang="pt-BR" sz="2000" b="1" i="1" dirty="0" smtClean="0">
                <a:solidFill>
                  <a:srgbClr val="0070C0"/>
                </a:solidFill>
                <a:latin typeface="Open Sans"/>
              </a:rPr>
              <a:t>U</a:t>
            </a:r>
            <a:r>
              <a:rPr lang="pt-BR" sz="2000" b="1" i="1" baseline="-25000" dirty="0" smtClean="0">
                <a:solidFill>
                  <a:srgbClr val="0070C0"/>
                </a:solidFill>
                <a:latin typeface="Open Sans"/>
              </a:rPr>
              <a:t>V</a:t>
            </a:r>
            <a:r>
              <a:rPr lang="pt-BR" sz="2000" b="1" i="1" dirty="0">
                <a:solidFill>
                  <a:srgbClr val="0070C0"/>
                </a:solidFill>
                <a:latin typeface="Open Sans"/>
              </a:rPr>
              <a:t> = 3 V</a:t>
            </a:r>
          </a:p>
          <a:p>
            <a:pPr algn="just">
              <a:lnSpc>
                <a:spcPct val="150000"/>
              </a:lnSpc>
            </a:pPr>
            <a:r>
              <a:rPr lang="pt-BR" sz="2000" b="1" i="1" dirty="0">
                <a:solidFill>
                  <a:srgbClr val="0070C0"/>
                </a:solidFill>
                <a:latin typeface="Open Sans"/>
              </a:rPr>
              <a:t>a) </a:t>
            </a:r>
            <a:r>
              <a:rPr lang="pt-BR" sz="2000" b="1" i="1" dirty="0" smtClean="0">
                <a:solidFill>
                  <a:srgbClr val="0070C0"/>
                </a:solidFill>
                <a:latin typeface="Open Sans"/>
              </a:rPr>
              <a:t>I</a:t>
            </a:r>
            <a:r>
              <a:rPr lang="pt-BR" sz="2000" b="1" i="1" baseline="-25000" dirty="0" smtClean="0">
                <a:solidFill>
                  <a:srgbClr val="0070C0"/>
                </a:solidFill>
                <a:latin typeface="Open Sans"/>
              </a:rPr>
              <a:t>A</a:t>
            </a:r>
            <a:r>
              <a:rPr lang="pt-BR" sz="2000" b="1" i="1" dirty="0">
                <a:solidFill>
                  <a:srgbClr val="0070C0"/>
                </a:solidFill>
                <a:latin typeface="Open Sans"/>
              </a:rPr>
              <a:t> </a:t>
            </a:r>
            <a:r>
              <a:rPr lang="pt-BR" sz="2000" b="1" i="1" dirty="0" smtClean="0">
                <a:solidFill>
                  <a:srgbClr val="0070C0"/>
                </a:solidFill>
                <a:latin typeface="Open Sans"/>
              </a:rPr>
              <a:t>=?</a:t>
            </a:r>
            <a:endParaRPr lang="pt-BR" sz="2000" b="1" i="1" dirty="0">
              <a:solidFill>
                <a:srgbClr val="0070C0"/>
              </a:solidFill>
              <a:latin typeface="Open Sans"/>
            </a:endParaRPr>
          </a:p>
          <a:p>
            <a:pPr algn="just">
              <a:lnSpc>
                <a:spcPct val="150000"/>
              </a:lnSpc>
            </a:pPr>
            <a:r>
              <a:rPr lang="pt-BR" sz="2000" b="1" i="1" dirty="0">
                <a:solidFill>
                  <a:srgbClr val="0070C0"/>
                </a:solidFill>
                <a:latin typeface="Open Sans"/>
              </a:rPr>
              <a:t>b) U</a:t>
            </a:r>
            <a:r>
              <a:rPr lang="pt-BR" sz="2000" b="1" i="1" baseline="-25000" dirty="0">
                <a:solidFill>
                  <a:srgbClr val="0070C0"/>
                </a:solidFill>
                <a:latin typeface="Open Sans"/>
              </a:rPr>
              <a:t>AB</a:t>
            </a:r>
            <a:r>
              <a:rPr lang="pt-BR" sz="2000" b="1" i="1" dirty="0">
                <a:solidFill>
                  <a:srgbClr val="0070C0"/>
                </a:solidFill>
                <a:latin typeface="Open Sans"/>
              </a:rPr>
              <a:t> = ?</a:t>
            </a:r>
            <a:endParaRPr lang="pt-BR" sz="2000" b="1" i="1" dirty="0">
              <a:solidFill>
                <a:srgbClr val="0070C0"/>
              </a:solidFill>
              <a:effectLst/>
              <a:latin typeface="Open Sans"/>
            </a:endParaRPr>
          </a:p>
        </p:txBody>
      </p:sp>
      <p:sp>
        <p:nvSpPr>
          <p:cNvPr id="14" name="Rectangle 13"/>
          <p:cNvSpPr/>
          <p:nvPr/>
        </p:nvSpPr>
        <p:spPr>
          <a:xfrm>
            <a:off x="3676360" y="1808819"/>
            <a:ext cx="1269899" cy="400110"/>
          </a:xfrm>
          <a:prstGeom prst="rect">
            <a:avLst/>
          </a:prstGeom>
        </p:spPr>
        <p:txBody>
          <a:bodyPr wrap="none">
            <a:spAutoFit/>
          </a:bodyPr>
          <a:lstStyle/>
          <a:p>
            <a:r>
              <a:rPr lang="pt-BR" sz="2000" b="1" i="1" dirty="0">
                <a:solidFill>
                  <a:srgbClr val="0070C0"/>
                </a:solidFill>
                <a:latin typeface="Open Sans"/>
              </a:rPr>
              <a:t>R</a:t>
            </a:r>
            <a:r>
              <a:rPr lang="pt-BR" sz="2000" b="1" i="1" baseline="-25000" dirty="0">
                <a:solidFill>
                  <a:srgbClr val="0070C0"/>
                </a:solidFill>
                <a:latin typeface="Open Sans"/>
              </a:rPr>
              <a:t>1</a:t>
            </a:r>
            <a:r>
              <a:rPr lang="pt-BR" sz="2000" b="1" i="1" dirty="0">
                <a:solidFill>
                  <a:srgbClr val="0070C0"/>
                </a:solidFill>
                <a:latin typeface="Open Sans"/>
              </a:rPr>
              <a:t> </a:t>
            </a:r>
            <a:r>
              <a:rPr lang="pt-BR" sz="2000" b="1" i="1" dirty="0" smtClean="0">
                <a:solidFill>
                  <a:srgbClr val="0070C0"/>
                </a:solidFill>
                <a:latin typeface="Open Sans"/>
              </a:rPr>
              <a:t>nt  </a:t>
            </a:r>
            <a:r>
              <a:rPr lang="pt-BR" sz="2000" b="1" i="1" dirty="0">
                <a:solidFill>
                  <a:srgbClr val="0070C0"/>
                </a:solidFill>
                <a:latin typeface="Open Sans"/>
              </a:rPr>
              <a:t>R</a:t>
            </a:r>
            <a:r>
              <a:rPr lang="pt-BR" sz="2000" b="1" i="1" baseline="-25000" dirty="0">
                <a:solidFill>
                  <a:srgbClr val="0070C0"/>
                </a:solidFill>
                <a:latin typeface="Open Sans"/>
              </a:rPr>
              <a:t>2</a:t>
            </a:r>
            <a:r>
              <a:rPr lang="pt-BR" sz="2000" b="1" i="1" dirty="0">
                <a:solidFill>
                  <a:srgbClr val="0070C0"/>
                </a:solidFill>
                <a:latin typeface="Open Sans"/>
              </a:rPr>
              <a:t> </a:t>
            </a:r>
            <a:endParaRPr lang="vi-VN" sz="2000" b="1" i="1" dirty="0">
              <a:solidFill>
                <a:srgbClr val="0070C0"/>
              </a:solidFill>
            </a:endParaRPr>
          </a:p>
        </p:txBody>
      </p:sp>
      <mc:AlternateContent xmlns:mc="http://schemas.openxmlformats.org/markup-compatibility/2006" xmlns:a14="http://schemas.microsoft.com/office/drawing/2010/main">
        <mc:Choice Requires="a14">
          <p:sp>
            <p:nvSpPr>
              <p:cNvPr id="17" name="Rectangle 16"/>
              <p:cNvSpPr/>
              <p:nvPr/>
            </p:nvSpPr>
            <p:spPr>
              <a:xfrm>
                <a:off x="2995931" y="2586439"/>
                <a:ext cx="2226956" cy="71885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en-US" sz="2000" b="1" i="1" smtClean="0">
                              <a:solidFill>
                                <a:srgbClr val="0070C0"/>
                              </a:solidFill>
                              <a:latin typeface="Cambria Math" panose="02040503050406030204" pitchFamily="18" charset="0"/>
                            </a:rPr>
                          </m:ctrlPr>
                        </m:sSubPr>
                        <m:e>
                          <m:r>
                            <m:rPr>
                              <m:nor/>
                            </m:rPr>
                            <a:rPr lang="en-US" altLang="en-US" sz="2000" b="1" i="1" smtClean="0">
                              <a:solidFill>
                                <a:srgbClr val="0070C0"/>
                              </a:solidFill>
                              <a:latin typeface="Cambria Math" panose="02040503050406030204" pitchFamily="18" charset="0"/>
                            </a:rPr>
                            <m:t>I</m:t>
                          </m:r>
                          <m:r>
                            <m:rPr>
                              <m:nor/>
                            </m:rPr>
                            <a:rPr lang="en-US" altLang="en-US" sz="2000" b="1" i="1" smtClean="0">
                              <a:solidFill>
                                <a:srgbClr val="0070C0"/>
                              </a:solidFill>
                              <a:latin typeface="Cambria Math" panose="02040503050406030204" pitchFamily="18" charset="0"/>
                            </a:rPr>
                            <m:t> = </m:t>
                          </m:r>
                          <m:r>
                            <m:rPr>
                              <m:nor/>
                            </m:rPr>
                            <a:rPr lang="en-US" altLang="en-US" sz="2000" b="1" i="1" dirty="0">
                              <a:solidFill>
                                <a:srgbClr val="0070C0"/>
                              </a:solidFill>
                              <a:latin typeface="Open Sans"/>
                            </a:rPr>
                            <m:t>I</m:t>
                          </m:r>
                          <m:r>
                            <m:rPr>
                              <m:nor/>
                            </m:rPr>
                            <a:rPr lang="en-US" altLang="en-US" sz="2000" b="1" i="1" baseline="-30000" dirty="0" smtClean="0">
                              <a:solidFill>
                                <a:srgbClr val="0070C0"/>
                              </a:solidFill>
                              <a:latin typeface="Open Sans"/>
                            </a:rPr>
                            <m:t>A</m:t>
                          </m:r>
                          <m:r>
                            <m:rPr>
                              <m:nor/>
                            </m:rPr>
                            <a:rPr lang="en-US" altLang="en-US" sz="2000" b="1" i="1" dirty="0">
                              <a:solidFill>
                                <a:srgbClr val="0070C0"/>
                              </a:solidFill>
                              <a:latin typeface="Open Sans"/>
                            </a:rPr>
                            <m:t> </m:t>
                          </m:r>
                          <m:r>
                            <a:rPr lang="en-US" altLang="en-US" sz="2000" b="1" i="1" dirty="0" smtClean="0">
                              <a:solidFill>
                                <a:srgbClr val="0070C0"/>
                              </a:solidFill>
                              <a:latin typeface="Cambria Math" panose="02040503050406030204" pitchFamily="18" charset="0"/>
                            </a:rPr>
                            <m:t>= </m:t>
                          </m:r>
                          <m:r>
                            <a:rPr lang="en-US" altLang="en-US" sz="2000" b="1" i="1" smtClean="0">
                              <a:solidFill>
                                <a:srgbClr val="0070C0"/>
                              </a:solidFill>
                              <a:latin typeface="Cambria Math" panose="02040503050406030204" pitchFamily="18" charset="0"/>
                            </a:rPr>
                            <m:t>𝑰</m:t>
                          </m:r>
                        </m:e>
                        <m:sub>
                          <m:r>
                            <a:rPr lang="en-US" altLang="en-US" sz="2000" b="1" i="1" smtClean="0">
                              <a:solidFill>
                                <a:srgbClr val="0070C0"/>
                              </a:solidFill>
                              <a:latin typeface="Cambria Math" panose="02040503050406030204" pitchFamily="18" charset="0"/>
                            </a:rPr>
                            <m:t>𝟐</m:t>
                          </m:r>
                        </m:sub>
                      </m:sSub>
                      <m:r>
                        <a:rPr lang="en-US" altLang="en-US" sz="2000" b="1" i="1" smtClean="0">
                          <a:solidFill>
                            <a:srgbClr val="0070C0"/>
                          </a:solidFill>
                          <a:latin typeface="Cambria Math" panose="02040503050406030204" pitchFamily="18" charset="0"/>
                        </a:rPr>
                        <m:t>= </m:t>
                      </m:r>
                      <m:f>
                        <m:fPr>
                          <m:ctrlPr>
                            <a:rPr lang="en-US" altLang="en-US" sz="2000" b="1" i="1">
                              <a:solidFill>
                                <a:srgbClr val="0070C0"/>
                              </a:solidFill>
                              <a:latin typeface="Cambria Math" panose="02040503050406030204" pitchFamily="18" charset="0"/>
                            </a:rPr>
                          </m:ctrlPr>
                        </m:fPr>
                        <m:num>
                          <m:sSub>
                            <m:sSubPr>
                              <m:ctrlPr>
                                <a:rPr lang="en-US" altLang="en-US" sz="2000" b="1" i="1" smtClean="0">
                                  <a:solidFill>
                                    <a:srgbClr val="0070C0"/>
                                  </a:solidFill>
                                  <a:latin typeface="Cambria Math" panose="02040503050406030204" pitchFamily="18" charset="0"/>
                                </a:rPr>
                              </m:ctrlPr>
                            </m:sSubPr>
                            <m:e>
                              <m:r>
                                <a:rPr lang="en-US" altLang="en-US" sz="2000" b="1" i="1" smtClean="0">
                                  <a:solidFill>
                                    <a:srgbClr val="0070C0"/>
                                  </a:solidFill>
                                  <a:latin typeface="Cambria Math" panose="02040503050406030204" pitchFamily="18" charset="0"/>
                                </a:rPr>
                                <m:t>𝑼</m:t>
                              </m:r>
                            </m:e>
                            <m:sub>
                              <m:r>
                                <a:rPr lang="en-US" altLang="en-US" sz="2000" b="1" i="1" smtClean="0">
                                  <a:solidFill>
                                    <a:srgbClr val="0070C0"/>
                                  </a:solidFill>
                                  <a:latin typeface="Cambria Math" panose="02040503050406030204" pitchFamily="18" charset="0"/>
                                </a:rPr>
                                <m:t>𝟐</m:t>
                              </m:r>
                            </m:sub>
                          </m:sSub>
                        </m:num>
                        <m:den>
                          <m:sSub>
                            <m:sSubPr>
                              <m:ctrlPr>
                                <a:rPr lang="en-US" altLang="en-US" sz="2000" b="1" i="1" smtClean="0">
                                  <a:solidFill>
                                    <a:srgbClr val="0070C0"/>
                                  </a:solidFill>
                                  <a:latin typeface="Cambria Math" panose="02040503050406030204" pitchFamily="18" charset="0"/>
                                </a:rPr>
                              </m:ctrlPr>
                            </m:sSubPr>
                            <m:e>
                              <m:r>
                                <a:rPr lang="en-US" altLang="en-US" sz="2000" b="1" i="1" smtClean="0">
                                  <a:solidFill>
                                    <a:srgbClr val="0070C0"/>
                                  </a:solidFill>
                                  <a:latin typeface="Cambria Math" panose="02040503050406030204" pitchFamily="18" charset="0"/>
                                </a:rPr>
                                <m:t>𝑹</m:t>
                              </m:r>
                            </m:e>
                            <m:sub>
                              <m:r>
                                <a:rPr lang="en-US" altLang="en-US" sz="2000" b="1" i="1" smtClean="0">
                                  <a:solidFill>
                                    <a:srgbClr val="0070C0"/>
                                  </a:solidFill>
                                  <a:latin typeface="Cambria Math" panose="02040503050406030204" pitchFamily="18" charset="0"/>
                                </a:rPr>
                                <m:t>𝟐</m:t>
                              </m:r>
                            </m:sub>
                          </m:sSub>
                        </m:den>
                      </m:f>
                    </m:oMath>
                  </m:oMathPara>
                </a14:m>
                <a:endParaRPr lang="vi-VN" sz="2000" b="1" i="1" dirty="0">
                  <a:solidFill>
                    <a:srgbClr val="0070C0"/>
                  </a:solidFill>
                </a:endParaRPr>
              </a:p>
            </p:txBody>
          </p:sp>
        </mc:Choice>
        <mc:Fallback xmlns="">
          <p:sp>
            <p:nvSpPr>
              <p:cNvPr id="17" name="Rectangle 16"/>
              <p:cNvSpPr>
                <a:spLocks noRot="1" noChangeAspect="1" noMove="1" noResize="1" noEditPoints="1" noAdjustHandles="1" noChangeArrowheads="1" noChangeShapeType="1" noTextEdit="1"/>
              </p:cNvSpPr>
              <p:nvPr/>
            </p:nvSpPr>
            <p:spPr>
              <a:xfrm>
                <a:off x="2995931" y="2586439"/>
                <a:ext cx="2226956" cy="718851"/>
              </a:xfrm>
              <a:prstGeom prst="rect">
                <a:avLst/>
              </a:prstGeom>
              <a:blipFill>
                <a:blip r:embed="rId3"/>
                <a:stretch>
                  <a:fillRect/>
                </a:stretch>
              </a:blipFill>
            </p:spPr>
            <p:txBody>
              <a:bodyPr/>
              <a:lstStyle/>
              <a:p>
                <a:r>
                  <a:rPr lang="vi-VN">
                    <a:noFill/>
                  </a:rPr>
                  <a:t> </a:t>
                </a:r>
              </a:p>
            </p:txBody>
          </p:sp>
        </mc:Fallback>
      </mc:AlternateContent>
      <p:sp>
        <p:nvSpPr>
          <p:cNvPr id="7" name="Rectangle 6"/>
          <p:cNvSpPr/>
          <p:nvPr/>
        </p:nvSpPr>
        <p:spPr>
          <a:xfrm>
            <a:off x="2669637" y="2181161"/>
            <a:ext cx="1834156" cy="507831"/>
          </a:xfrm>
          <a:prstGeom prst="rect">
            <a:avLst/>
          </a:prstGeom>
        </p:spPr>
        <p:txBody>
          <a:bodyPr wrap="none">
            <a:spAutoFit/>
          </a:bodyPr>
          <a:lstStyle/>
          <a:p>
            <a:pPr algn="just">
              <a:lnSpc>
                <a:spcPct val="150000"/>
              </a:lnSpc>
            </a:pPr>
            <a:r>
              <a:rPr lang="pt-BR" b="1" i="1" dirty="0" smtClean="0">
                <a:solidFill>
                  <a:srgbClr val="0070C0"/>
                </a:solidFill>
                <a:latin typeface="Open Sans"/>
              </a:rPr>
              <a:t>a/  U</a:t>
            </a:r>
            <a:r>
              <a:rPr lang="pt-BR" b="1" i="1" baseline="-25000" dirty="0" smtClean="0">
                <a:solidFill>
                  <a:srgbClr val="0070C0"/>
                </a:solidFill>
                <a:latin typeface="Open Sans"/>
              </a:rPr>
              <a:t>2</a:t>
            </a:r>
            <a:r>
              <a:rPr lang="pt-BR" b="1" i="1" dirty="0" smtClean="0">
                <a:solidFill>
                  <a:srgbClr val="0070C0"/>
                </a:solidFill>
                <a:latin typeface="Open Sans"/>
              </a:rPr>
              <a:t>= U</a:t>
            </a:r>
            <a:r>
              <a:rPr lang="pt-BR" b="1" i="1" baseline="-25000" dirty="0" smtClean="0">
                <a:solidFill>
                  <a:srgbClr val="0070C0"/>
                </a:solidFill>
                <a:latin typeface="Open Sans"/>
              </a:rPr>
              <a:t>V</a:t>
            </a:r>
            <a:r>
              <a:rPr lang="pt-BR" b="1" i="1" dirty="0">
                <a:solidFill>
                  <a:srgbClr val="0070C0"/>
                </a:solidFill>
                <a:latin typeface="Open Sans"/>
              </a:rPr>
              <a:t> = 3 V</a:t>
            </a:r>
          </a:p>
        </p:txBody>
      </p:sp>
      <mc:AlternateContent xmlns:mc="http://schemas.openxmlformats.org/markup-compatibility/2006" xmlns:a14="http://schemas.microsoft.com/office/drawing/2010/main">
        <mc:Choice Requires="a14">
          <p:sp>
            <p:nvSpPr>
              <p:cNvPr id="8" name="Rectangle 7"/>
              <p:cNvSpPr/>
              <p:nvPr/>
            </p:nvSpPr>
            <p:spPr>
              <a:xfrm>
                <a:off x="5160886" y="2632925"/>
                <a:ext cx="718466" cy="625877"/>
              </a:xfrm>
              <a:prstGeom prst="rect">
                <a:avLst/>
              </a:prstGeom>
            </p:spPr>
            <p:txBody>
              <a:bodyPr wrap="none">
                <a:spAutoFit/>
              </a:bodyPr>
              <a:lstStyle/>
              <a:p>
                <a:r>
                  <a:rPr lang="en-US" altLang="en-US" sz="2400" b="1" i="1" dirty="0" smtClean="0">
                    <a:solidFill>
                      <a:srgbClr val="0070C0"/>
                    </a:solidFill>
                    <a:latin typeface="Open Sans"/>
                  </a:rPr>
                  <a:t>= </a:t>
                </a:r>
                <a14:m>
                  <m:oMath xmlns:m="http://schemas.openxmlformats.org/officeDocument/2006/math">
                    <m:f>
                      <m:fPr>
                        <m:ctrlPr>
                          <a:rPr lang="en-US" altLang="en-US" sz="2400" b="1" i="1">
                            <a:solidFill>
                              <a:srgbClr val="0070C0"/>
                            </a:solidFill>
                            <a:latin typeface="Cambria Math" panose="02040503050406030204" pitchFamily="18" charset="0"/>
                          </a:rPr>
                        </m:ctrlPr>
                      </m:fPr>
                      <m:num>
                        <m:r>
                          <a:rPr lang="en-US" altLang="en-US" sz="2400" b="1" i="1" smtClean="0">
                            <a:solidFill>
                              <a:srgbClr val="0070C0"/>
                            </a:solidFill>
                            <a:latin typeface="Cambria Math" panose="02040503050406030204" pitchFamily="18" charset="0"/>
                          </a:rPr>
                          <m:t>𝟑</m:t>
                        </m:r>
                      </m:num>
                      <m:den>
                        <m:r>
                          <a:rPr lang="en-US" altLang="en-US" sz="2400" b="1" i="1" smtClean="0">
                            <a:solidFill>
                              <a:srgbClr val="0070C0"/>
                            </a:solidFill>
                            <a:latin typeface="Cambria Math" panose="02040503050406030204" pitchFamily="18" charset="0"/>
                          </a:rPr>
                          <m:t>𝟏𝟓</m:t>
                        </m:r>
                      </m:den>
                    </m:f>
                  </m:oMath>
                </a14:m>
                <a:endParaRPr lang="vi-VN" sz="2400" b="1" i="1" dirty="0">
                  <a:solidFill>
                    <a:srgbClr val="0070C0"/>
                  </a:solidFill>
                </a:endParaRPr>
              </a:p>
            </p:txBody>
          </p:sp>
        </mc:Choice>
        <mc:Fallback xmlns="">
          <p:sp>
            <p:nvSpPr>
              <p:cNvPr id="8" name="Rectangle 7"/>
              <p:cNvSpPr>
                <a:spLocks noRot="1" noChangeAspect="1" noMove="1" noResize="1" noEditPoints="1" noAdjustHandles="1" noChangeArrowheads="1" noChangeShapeType="1" noTextEdit="1"/>
              </p:cNvSpPr>
              <p:nvPr/>
            </p:nvSpPr>
            <p:spPr>
              <a:xfrm>
                <a:off x="5160886" y="2632925"/>
                <a:ext cx="718466" cy="625877"/>
              </a:xfrm>
              <a:prstGeom prst="rect">
                <a:avLst/>
              </a:prstGeom>
              <a:blipFill>
                <a:blip r:embed="rId4"/>
                <a:stretch>
                  <a:fillRect l="-13675" b="-7767"/>
                </a:stretch>
              </a:blipFill>
            </p:spPr>
            <p:txBody>
              <a:bodyPr/>
              <a:lstStyle/>
              <a:p>
                <a:r>
                  <a:rPr lang="vi-VN">
                    <a:noFill/>
                  </a:rPr>
                  <a:t> </a:t>
                </a:r>
              </a:p>
            </p:txBody>
          </p:sp>
        </mc:Fallback>
      </mc:AlternateContent>
      <p:sp>
        <p:nvSpPr>
          <p:cNvPr id="11" name="Rectangle 10"/>
          <p:cNvSpPr/>
          <p:nvPr/>
        </p:nvSpPr>
        <p:spPr>
          <a:xfrm>
            <a:off x="5876210" y="2779736"/>
            <a:ext cx="1186543" cy="400110"/>
          </a:xfrm>
          <a:prstGeom prst="rect">
            <a:avLst/>
          </a:prstGeom>
        </p:spPr>
        <p:txBody>
          <a:bodyPr wrap="none">
            <a:spAutoFit/>
          </a:bodyPr>
          <a:lstStyle/>
          <a:p>
            <a:r>
              <a:rPr lang="en-US" altLang="en-US" sz="2000" b="1" i="1" dirty="0" smtClean="0">
                <a:solidFill>
                  <a:srgbClr val="0070C0"/>
                </a:solidFill>
                <a:latin typeface="Open Sans"/>
              </a:rPr>
              <a:t>= 0,2 (A)</a:t>
            </a:r>
            <a:endParaRPr lang="vi-VN" sz="2000" b="1" i="1" dirty="0">
              <a:solidFill>
                <a:srgbClr val="0070C0"/>
              </a:solidFill>
            </a:endParaRPr>
          </a:p>
        </p:txBody>
      </p:sp>
      <p:sp>
        <p:nvSpPr>
          <p:cNvPr id="12" name="Rectangle 11"/>
          <p:cNvSpPr/>
          <p:nvPr/>
        </p:nvSpPr>
        <p:spPr>
          <a:xfrm>
            <a:off x="2669637" y="3850740"/>
            <a:ext cx="1972015" cy="400110"/>
          </a:xfrm>
          <a:prstGeom prst="rect">
            <a:avLst/>
          </a:prstGeom>
        </p:spPr>
        <p:txBody>
          <a:bodyPr wrap="none">
            <a:spAutoFit/>
          </a:bodyPr>
          <a:lstStyle/>
          <a:p>
            <a:r>
              <a:rPr lang="en-US" altLang="en-US" sz="2000" b="1" i="1" dirty="0" smtClean="0">
                <a:solidFill>
                  <a:srgbClr val="0070C0"/>
                </a:solidFill>
                <a:latin typeface="Open Sans"/>
              </a:rPr>
              <a:t>b/ R</a:t>
            </a:r>
            <a:r>
              <a:rPr lang="en-US" altLang="en-US" sz="2000" b="1" i="1" baseline="-30000" dirty="0" smtClean="0">
                <a:solidFill>
                  <a:srgbClr val="0070C0"/>
                </a:solidFill>
                <a:latin typeface="Open Sans"/>
              </a:rPr>
              <a:t>tđ</a:t>
            </a:r>
            <a:r>
              <a:rPr lang="en-US" altLang="en-US" sz="2000" b="1" i="1" dirty="0">
                <a:solidFill>
                  <a:srgbClr val="0070C0"/>
                </a:solidFill>
                <a:latin typeface="Open Sans"/>
              </a:rPr>
              <a:t> = R</a:t>
            </a:r>
            <a:r>
              <a:rPr lang="en-US" altLang="en-US" sz="2000" b="1" i="1" baseline="-30000" dirty="0">
                <a:solidFill>
                  <a:srgbClr val="0070C0"/>
                </a:solidFill>
                <a:latin typeface="Open Sans"/>
              </a:rPr>
              <a:t>1</a:t>
            </a:r>
            <a:r>
              <a:rPr lang="en-US" altLang="en-US" sz="2000" b="1" i="1" dirty="0">
                <a:solidFill>
                  <a:srgbClr val="0070C0"/>
                </a:solidFill>
                <a:latin typeface="Open Sans"/>
              </a:rPr>
              <a:t> + R</a:t>
            </a:r>
            <a:r>
              <a:rPr lang="en-US" altLang="en-US" sz="2000" b="1" i="1" baseline="-30000" dirty="0">
                <a:solidFill>
                  <a:srgbClr val="0070C0"/>
                </a:solidFill>
                <a:latin typeface="Open Sans"/>
              </a:rPr>
              <a:t>2</a:t>
            </a:r>
            <a:endParaRPr lang="vi-VN" sz="2000" b="1" i="1" dirty="0">
              <a:solidFill>
                <a:srgbClr val="0070C0"/>
              </a:solidFill>
            </a:endParaRPr>
          </a:p>
        </p:txBody>
      </p:sp>
      <p:sp>
        <p:nvSpPr>
          <p:cNvPr id="13" name="Rectangle 12"/>
          <p:cNvSpPr/>
          <p:nvPr/>
        </p:nvSpPr>
        <p:spPr>
          <a:xfrm>
            <a:off x="4641652" y="3897927"/>
            <a:ext cx="1192955" cy="400110"/>
          </a:xfrm>
          <a:prstGeom prst="rect">
            <a:avLst/>
          </a:prstGeom>
        </p:spPr>
        <p:txBody>
          <a:bodyPr wrap="none">
            <a:spAutoFit/>
          </a:bodyPr>
          <a:lstStyle/>
          <a:p>
            <a:r>
              <a:rPr lang="en-US" altLang="en-US" sz="2000" b="1" i="1" dirty="0">
                <a:solidFill>
                  <a:srgbClr val="0070C0"/>
                </a:solidFill>
                <a:latin typeface="Open Sans"/>
              </a:rPr>
              <a:t>= 5 + 15 </a:t>
            </a:r>
            <a:endParaRPr lang="vi-VN" sz="2000" b="1" i="1" dirty="0">
              <a:solidFill>
                <a:srgbClr val="0070C0"/>
              </a:solidFill>
            </a:endParaRPr>
          </a:p>
        </p:txBody>
      </p:sp>
      <p:sp>
        <p:nvSpPr>
          <p:cNvPr id="15" name="Rectangle 14"/>
          <p:cNvSpPr/>
          <p:nvPr/>
        </p:nvSpPr>
        <p:spPr>
          <a:xfrm>
            <a:off x="5595613" y="3865000"/>
            <a:ext cx="1031051" cy="400110"/>
          </a:xfrm>
          <a:prstGeom prst="rect">
            <a:avLst/>
          </a:prstGeom>
        </p:spPr>
        <p:txBody>
          <a:bodyPr wrap="none">
            <a:spAutoFit/>
          </a:bodyPr>
          <a:lstStyle/>
          <a:p>
            <a:pPr lvl="0" algn="just" eaLnBrk="0" fontAlgn="base" hangingPunct="0">
              <a:spcBef>
                <a:spcPct val="0"/>
              </a:spcBef>
              <a:spcAft>
                <a:spcPct val="0"/>
              </a:spcAft>
            </a:pPr>
            <a:r>
              <a:rPr lang="en-US" altLang="en-US" sz="2000" b="1" i="1" dirty="0">
                <a:solidFill>
                  <a:srgbClr val="0070C0"/>
                </a:solidFill>
                <a:latin typeface="Open Sans"/>
              </a:rPr>
              <a:t> = 20 Ω</a:t>
            </a:r>
            <a:endParaRPr lang="en-US" altLang="en-US" sz="2000" b="1" i="1" dirty="0">
              <a:solidFill>
                <a:srgbClr val="0070C0"/>
              </a:solidFill>
            </a:endParaRPr>
          </a:p>
        </p:txBody>
      </p:sp>
      <p:sp>
        <p:nvSpPr>
          <p:cNvPr id="18" name="Rectangle 17"/>
          <p:cNvSpPr/>
          <p:nvPr/>
        </p:nvSpPr>
        <p:spPr>
          <a:xfrm>
            <a:off x="2995931" y="4414727"/>
            <a:ext cx="1467068" cy="400110"/>
          </a:xfrm>
          <a:prstGeom prst="rect">
            <a:avLst/>
          </a:prstGeom>
        </p:spPr>
        <p:txBody>
          <a:bodyPr wrap="none">
            <a:spAutoFit/>
          </a:bodyPr>
          <a:lstStyle/>
          <a:p>
            <a:r>
              <a:rPr lang="en-US" altLang="en-US" sz="2000" b="1" i="1" dirty="0">
                <a:solidFill>
                  <a:srgbClr val="0070C0"/>
                </a:solidFill>
                <a:latin typeface="Open Sans"/>
              </a:rPr>
              <a:t>U</a:t>
            </a:r>
            <a:r>
              <a:rPr lang="en-US" altLang="en-US" sz="2000" b="1" i="1" baseline="-30000" dirty="0">
                <a:solidFill>
                  <a:srgbClr val="0070C0"/>
                </a:solidFill>
                <a:latin typeface="Open Sans"/>
              </a:rPr>
              <a:t>AB</a:t>
            </a:r>
            <a:r>
              <a:rPr lang="en-US" altLang="en-US" sz="2000" b="1" i="1" dirty="0">
                <a:solidFill>
                  <a:srgbClr val="0070C0"/>
                </a:solidFill>
                <a:latin typeface="Open Sans"/>
              </a:rPr>
              <a:t> = I.R</a:t>
            </a:r>
            <a:r>
              <a:rPr lang="en-US" altLang="en-US" sz="2000" b="1" i="1" baseline="-30000" dirty="0">
                <a:solidFill>
                  <a:srgbClr val="0070C0"/>
                </a:solidFill>
                <a:latin typeface="Open Sans"/>
              </a:rPr>
              <a:t>tđ</a:t>
            </a:r>
            <a:r>
              <a:rPr lang="en-US" altLang="en-US" sz="2000" b="1" i="1" dirty="0">
                <a:solidFill>
                  <a:srgbClr val="0070C0"/>
                </a:solidFill>
                <a:latin typeface="Open Sans"/>
              </a:rPr>
              <a:t> </a:t>
            </a:r>
            <a:endParaRPr lang="vi-VN" sz="2000" b="1" i="1" dirty="0">
              <a:solidFill>
                <a:srgbClr val="0070C0"/>
              </a:solidFill>
            </a:endParaRPr>
          </a:p>
        </p:txBody>
      </p:sp>
      <p:sp>
        <p:nvSpPr>
          <p:cNvPr id="19" name="Rectangle 18"/>
          <p:cNvSpPr/>
          <p:nvPr/>
        </p:nvSpPr>
        <p:spPr>
          <a:xfrm>
            <a:off x="4325290" y="4439874"/>
            <a:ext cx="1186543" cy="400110"/>
          </a:xfrm>
          <a:prstGeom prst="rect">
            <a:avLst/>
          </a:prstGeom>
        </p:spPr>
        <p:txBody>
          <a:bodyPr wrap="none">
            <a:spAutoFit/>
          </a:bodyPr>
          <a:lstStyle/>
          <a:p>
            <a:r>
              <a:rPr lang="en-US" altLang="en-US" sz="2000" b="1" i="1" dirty="0">
                <a:solidFill>
                  <a:srgbClr val="0070C0"/>
                </a:solidFill>
                <a:latin typeface="Open Sans"/>
              </a:rPr>
              <a:t>= 0,2.20 </a:t>
            </a:r>
            <a:endParaRPr lang="vi-VN" sz="2000" b="1" i="1" dirty="0">
              <a:solidFill>
                <a:srgbClr val="0070C0"/>
              </a:solidFill>
            </a:endParaRPr>
          </a:p>
        </p:txBody>
      </p:sp>
      <p:sp>
        <p:nvSpPr>
          <p:cNvPr id="20" name="Rectangle 19"/>
          <p:cNvSpPr/>
          <p:nvPr/>
        </p:nvSpPr>
        <p:spPr>
          <a:xfrm>
            <a:off x="5466088" y="4465021"/>
            <a:ext cx="958917" cy="400110"/>
          </a:xfrm>
          <a:prstGeom prst="rect">
            <a:avLst/>
          </a:prstGeom>
        </p:spPr>
        <p:txBody>
          <a:bodyPr wrap="none">
            <a:spAutoFit/>
          </a:bodyPr>
          <a:lstStyle/>
          <a:p>
            <a:pPr lvl="0" algn="just" eaLnBrk="0" fontAlgn="base" hangingPunct="0">
              <a:spcBef>
                <a:spcPct val="0"/>
              </a:spcBef>
              <a:spcAft>
                <a:spcPct val="0"/>
              </a:spcAft>
            </a:pPr>
            <a:r>
              <a:rPr lang="en-US" altLang="en-US" sz="2000" b="1" i="1" dirty="0">
                <a:solidFill>
                  <a:srgbClr val="0070C0"/>
                </a:solidFill>
                <a:latin typeface="Open Sans"/>
              </a:rPr>
              <a:t>= </a:t>
            </a:r>
            <a:r>
              <a:rPr lang="en-US" altLang="en-US" sz="2000" b="1" i="1" dirty="0" smtClean="0">
                <a:solidFill>
                  <a:srgbClr val="0070C0"/>
                </a:solidFill>
                <a:latin typeface="Open Sans"/>
              </a:rPr>
              <a:t>4(V).</a:t>
            </a:r>
            <a:endParaRPr lang="en-US" altLang="en-US" sz="2000" b="1" i="1" dirty="0">
              <a:solidFill>
                <a:srgbClr val="0070C0"/>
              </a:solidFill>
              <a:latin typeface="Arial" panose="020B0604020202020204" pitchFamily="34" charset="0"/>
            </a:endParaRPr>
          </a:p>
        </p:txBody>
      </p:sp>
      <p:sp>
        <p:nvSpPr>
          <p:cNvPr id="21" name="Rectangle 20"/>
          <p:cNvSpPr/>
          <p:nvPr/>
        </p:nvSpPr>
        <p:spPr>
          <a:xfrm>
            <a:off x="2883435" y="5046316"/>
            <a:ext cx="7233199" cy="400110"/>
          </a:xfrm>
          <a:prstGeom prst="rect">
            <a:avLst/>
          </a:prstGeom>
        </p:spPr>
        <p:txBody>
          <a:bodyPr wrap="none">
            <a:spAutoFit/>
          </a:bodyPr>
          <a:lstStyle/>
          <a:p>
            <a:r>
              <a:rPr lang="en-US" altLang="en-US" sz="2000" b="1" i="1" dirty="0">
                <a:solidFill>
                  <a:srgbClr val="0070C0"/>
                </a:solidFill>
                <a:latin typeface="Open Sans"/>
              </a:rPr>
              <a:t>Hiệu điện thế giữa hai đầu AB của đoạn mạch </a:t>
            </a:r>
            <a:r>
              <a:rPr lang="en-US" altLang="en-US" sz="2000" b="1" i="1" dirty="0" smtClean="0">
                <a:solidFill>
                  <a:srgbClr val="0070C0"/>
                </a:solidFill>
                <a:latin typeface="Open Sans"/>
              </a:rPr>
              <a:t>là: </a:t>
            </a:r>
            <a:r>
              <a:rPr lang="en-US" altLang="en-US" sz="2000" b="1" i="1" dirty="0">
                <a:solidFill>
                  <a:srgbClr val="0070C0"/>
                </a:solidFill>
                <a:latin typeface="Open Sans"/>
              </a:rPr>
              <a:t>U</a:t>
            </a:r>
            <a:r>
              <a:rPr lang="en-US" altLang="en-US" sz="2000" b="1" i="1" baseline="-30000" dirty="0">
                <a:solidFill>
                  <a:srgbClr val="0070C0"/>
                </a:solidFill>
                <a:latin typeface="Open Sans"/>
              </a:rPr>
              <a:t>AB</a:t>
            </a:r>
            <a:r>
              <a:rPr lang="en-US" altLang="en-US" sz="2000" b="1" i="1" dirty="0">
                <a:solidFill>
                  <a:srgbClr val="0070C0"/>
                </a:solidFill>
                <a:latin typeface="Open Sans"/>
              </a:rPr>
              <a:t> =4V </a:t>
            </a:r>
            <a:endParaRPr lang="vi-VN" sz="2000" b="1" i="1" dirty="0">
              <a:solidFill>
                <a:srgbClr val="0070C0"/>
              </a:solidFill>
            </a:endParaRPr>
          </a:p>
        </p:txBody>
      </p:sp>
      <p:sp>
        <p:nvSpPr>
          <p:cNvPr id="30" name="Rectangle 29"/>
          <p:cNvSpPr/>
          <p:nvPr/>
        </p:nvSpPr>
        <p:spPr>
          <a:xfrm>
            <a:off x="2900023" y="3239811"/>
            <a:ext cx="3681777" cy="400110"/>
          </a:xfrm>
          <a:prstGeom prst="rect">
            <a:avLst/>
          </a:prstGeom>
        </p:spPr>
        <p:txBody>
          <a:bodyPr wrap="none">
            <a:spAutoFit/>
          </a:bodyPr>
          <a:lstStyle/>
          <a:p>
            <a:r>
              <a:rPr lang="en-US" sz="2000" b="1" i="1" dirty="0" smtClean="0">
                <a:solidFill>
                  <a:srgbClr val="0070C0"/>
                </a:solidFill>
              </a:rPr>
              <a:t>Số </a:t>
            </a:r>
            <a:r>
              <a:rPr lang="en-US" sz="2000" b="1" i="1" dirty="0">
                <a:solidFill>
                  <a:srgbClr val="0070C0"/>
                </a:solidFill>
              </a:rPr>
              <a:t>chỉ của ampe kế </a:t>
            </a:r>
            <a:r>
              <a:rPr lang="en-US" altLang="en-US" sz="2000" b="1" i="1" dirty="0" smtClean="0">
                <a:solidFill>
                  <a:srgbClr val="0070C0"/>
                </a:solidFill>
                <a:latin typeface="Open Sans"/>
              </a:rPr>
              <a:t>là: </a:t>
            </a:r>
            <a:r>
              <a:rPr lang="pt-BR" sz="2000" b="1" i="1" dirty="0">
                <a:solidFill>
                  <a:srgbClr val="0070C0"/>
                </a:solidFill>
                <a:latin typeface="Open Sans"/>
              </a:rPr>
              <a:t>I</a:t>
            </a:r>
            <a:r>
              <a:rPr lang="pt-BR" sz="2000" b="1" i="1" baseline="-25000" dirty="0">
                <a:solidFill>
                  <a:srgbClr val="0070C0"/>
                </a:solidFill>
                <a:latin typeface="Open Sans"/>
              </a:rPr>
              <a:t>A</a:t>
            </a:r>
            <a:r>
              <a:rPr lang="pt-BR" sz="2000" b="1" i="1" dirty="0">
                <a:solidFill>
                  <a:srgbClr val="0070C0"/>
                </a:solidFill>
                <a:latin typeface="Open Sans"/>
              </a:rPr>
              <a:t> </a:t>
            </a:r>
            <a:r>
              <a:rPr lang="pt-BR" sz="2000" b="1" i="1" dirty="0" smtClean="0">
                <a:solidFill>
                  <a:srgbClr val="0070C0"/>
                </a:solidFill>
                <a:latin typeface="Open Sans"/>
              </a:rPr>
              <a:t>= 0,2A</a:t>
            </a:r>
            <a:r>
              <a:rPr lang="en-US" altLang="en-US" sz="2000" b="1" i="1" dirty="0" smtClean="0">
                <a:solidFill>
                  <a:srgbClr val="0070C0"/>
                </a:solidFill>
                <a:latin typeface="Open Sans"/>
              </a:rPr>
              <a:t> </a:t>
            </a:r>
            <a:endParaRPr lang="vi-VN" sz="2000" b="1" i="1" dirty="0">
              <a:solidFill>
                <a:srgbClr val="0070C0"/>
              </a:solidFill>
            </a:endParaRPr>
          </a:p>
        </p:txBody>
      </p:sp>
    </p:spTree>
    <p:extLst>
      <p:ext uri="{BB962C8B-B14F-4D97-AF65-F5344CB8AC3E}">
        <p14:creationId xmlns:p14="http://schemas.microsoft.com/office/powerpoint/2010/main" val="1360464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500"/>
                                        <p:tgtEl>
                                          <p:spTgt spid="3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fade">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500"/>
                                        <p:tgtEl>
                                          <p:spTgt spid="13"/>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fade">
                                      <p:cBhvr>
                                        <p:cTn id="72" dur="5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fade">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fade">
                                      <p:cBhvr>
                                        <p:cTn id="9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7" grpId="0"/>
      <p:bldP spid="8" grpId="0"/>
      <p:bldP spid="11" grpId="0"/>
      <p:bldP spid="12" grpId="0"/>
      <p:bldP spid="13" grpId="0"/>
      <p:bldP spid="15" grpId="0"/>
      <p:bldP spid="18" grpId="0"/>
      <p:bldP spid="19" grpId="0"/>
      <p:bldP spid="20" grpId="0"/>
      <p:bldP spid="21" grpId="0"/>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474681" y="101743"/>
            <a:ext cx="11157343" cy="1123712"/>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i="1" dirty="0"/>
              <a:t>Bài </a:t>
            </a:r>
            <a:r>
              <a:rPr lang="vi-VN" sz="2000" b="1" i="1" dirty="0" smtClean="0"/>
              <a:t>5:</a:t>
            </a:r>
            <a:r>
              <a:rPr lang="vi-VN" sz="2000" b="1" i="1" dirty="0"/>
              <a:t> Ba điện trở có các giá trị là 10 </a:t>
            </a:r>
            <a:r>
              <a:rPr lang="el-GR" sz="2000" b="1" i="1" dirty="0"/>
              <a:t>Ω, 20 Ω, 30 Ω. </a:t>
            </a:r>
            <a:r>
              <a:rPr lang="vi-VN" sz="2000" b="1" i="1" dirty="0"/>
              <a:t>Có thể mắc điện trở này như thê nào vào mạch có hiệu điện thế 12V đế dòng điện trong mạch có cường độ 0,4A? Vẽ sơ đồ các cách mắc đó.</a:t>
            </a:r>
            <a:endParaRPr lang="en-US" sz="2000" b="1" i="1" dirty="0"/>
          </a:p>
        </p:txBody>
      </p:sp>
      <p:sp>
        <p:nvSpPr>
          <p:cNvPr id="113717" name="Text Box 53"/>
          <p:cNvSpPr txBox="1">
            <a:spLocks noChangeArrowheads="1"/>
          </p:cNvSpPr>
          <p:nvPr/>
        </p:nvSpPr>
        <p:spPr bwMode="auto">
          <a:xfrm>
            <a:off x="474681" y="128484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2393944" y="1225455"/>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01667" y="126251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478889" y="1726910"/>
            <a:ext cx="1894441" cy="2862322"/>
          </a:xfrm>
          <a:prstGeom prst="rect">
            <a:avLst/>
          </a:prstGeom>
        </p:spPr>
        <p:txBody>
          <a:bodyPr wrap="square">
            <a:spAutoFit/>
          </a:bodyPr>
          <a:lstStyle/>
          <a:p>
            <a:pPr algn="just">
              <a:lnSpc>
                <a:spcPct val="150000"/>
              </a:lnSpc>
            </a:pPr>
            <a:r>
              <a:rPr lang="pt-BR" sz="2000" b="1" i="1" dirty="0">
                <a:solidFill>
                  <a:srgbClr val="0070C0"/>
                </a:solidFill>
                <a:latin typeface="Open Sans"/>
              </a:rPr>
              <a:t>R</a:t>
            </a:r>
            <a:r>
              <a:rPr lang="pt-BR" sz="2000" b="1" i="1" baseline="-25000" dirty="0">
                <a:solidFill>
                  <a:srgbClr val="0070C0"/>
                </a:solidFill>
                <a:latin typeface="Open Sans"/>
              </a:rPr>
              <a:t>1</a:t>
            </a:r>
            <a:r>
              <a:rPr lang="pt-BR" sz="2000" b="1" i="1" dirty="0">
                <a:solidFill>
                  <a:srgbClr val="0070C0"/>
                </a:solidFill>
                <a:latin typeface="Open Sans"/>
              </a:rPr>
              <a:t> = </a:t>
            </a:r>
            <a:r>
              <a:rPr lang="pt-BR" sz="2000" b="1" i="1" dirty="0" smtClean="0">
                <a:solidFill>
                  <a:srgbClr val="0070C0"/>
                </a:solidFill>
                <a:latin typeface="Open Sans"/>
              </a:rPr>
              <a:t>10Ω</a:t>
            </a:r>
          </a:p>
          <a:p>
            <a:pPr algn="just">
              <a:lnSpc>
                <a:spcPct val="150000"/>
              </a:lnSpc>
            </a:pPr>
            <a:r>
              <a:rPr lang="pt-BR" sz="2000" b="1" i="1" dirty="0" smtClean="0">
                <a:solidFill>
                  <a:srgbClr val="0070C0"/>
                </a:solidFill>
                <a:latin typeface="Open Sans"/>
              </a:rPr>
              <a:t>R</a:t>
            </a:r>
            <a:r>
              <a:rPr lang="pt-BR" sz="2000" b="1" i="1" baseline="-25000" dirty="0" smtClean="0">
                <a:solidFill>
                  <a:srgbClr val="0070C0"/>
                </a:solidFill>
                <a:latin typeface="Open Sans"/>
              </a:rPr>
              <a:t>2</a:t>
            </a:r>
            <a:r>
              <a:rPr lang="pt-BR" sz="2000" b="1" i="1" dirty="0">
                <a:solidFill>
                  <a:srgbClr val="0070C0"/>
                </a:solidFill>
                <a:latin typeface="Open Sans"/>
              </a:rPr>
              <a:t> = </a:t>
            </a:r>
            <a:r>
              <a:rPr lang="pt-BR" sz="2000" b="1" i="1" dirty="0" smtClean="0">
                <a:solidFill>
                  <a:srgbClr val="0070C0"/>
                </a:solidFill>
                <a:latin typeface="Open Sans"/>
              </a:rPr>
              <a:t>20Ω</a:t>
            </a:r>
          </a:p>
          <a:p>
            <a:pPr algn="just">
              <a:lnSpc>
                <a:spcPct val="150000"/>
              </a:lnSpc>
            </a:pPr>
            <a:r>
              <a:rPr lang="pt-BR" sz="2000" b="1" i="1" dirty="0" smtClean="0">
                <a:solidFill>
                  <a:srgbClr val="0070C0"/>
                </a:solidFill>
                <a:latin typeface="Open Sans"/>
              </a:rPr>
              <a:t>R</a:t>
            </a:r>
            <a:r>
              <a:rPr lang="pt-BR" sz="2000" b="1" i="1" baseline="-25000" dirty="0" smtClean="0">
                <a:solidFill>
                  <a:srgbClr val="0070C0"/>
                </a:solidFill>
                <a:latin typeface="Open Sans"/>
              </a:rPr>
              <a:t>3</a:t>
            </a:r>
            <a:r>
              <a:rPr lang="pt-BR" sz="2000" b="1" i="1" dirty="0">
                <a:solidFill>
                  <a:srgbClr val="0070C0"/>
                </a:solidFill>
                <a:latin typeface="Open Sans"/>
              </a:rPr>
              <a:t> = 30Ω</a:t>
            </a:r>
          </a:p>
          <a:p>
            <a:pPr algn="just">
              <a:lnSpc>
                <a:spcPct val="150000"/>
              </a:lnSpc>
            </a:pPr>
            <a:r>
              <a:rPr lang="pt-BR" sz="2000" b="1" i="1" dirty="0">
                <a:solidFill>
                  <a:srgbClr val="0070C0"/>
                </a:solidFill>
                <a:latin typeface="Open Sans"/>
              </a:rPr>
              <a:t>U = 12 </a:t>
            </a:r>
            <a:r>
              <a:rPr lang="pt-BR" sz="2000" b="1" i="1" dirty="0" smtClean="0">
                <a:solidFill>
                  <a:srgbClr val="0070C0"/>
                </a:solidFill>
                <a:latin typeface="Open Sans"/>
              </a:rPr>
              <a:t>V</a:t>
            </a:r>
          </a:p>
          <a:p>
            <a:pPr algn="just">
              <a:lnSpc>
                <a:spcPct val="150000"/>
              </a:lnSpc>
            </a:pPr>
            <a:r>
              <a:rPr lang="pt-BR" sz="2000" b="1" i="1" dirty="0" smtClean="0">
                <a:solidFill>
                  <a:srgbClr val="0070C0"/>
                </a:solidFill>
                <a:latin typeface="Open Sans"/>
              </a:rPr>
              <a:t>I </a:t>
            </a:r>
            <a:r>
              <a:rPr lang="pt-BR" sz="2000" b="1" i="1" dirty="0">
                <a:solidFill>
                  <a:srgbClr val="0070C0"/>
                </a:solidFill>
                <a:latin typeface="Open Sans"/>
              </a:rPr>
              <a:t>= 0,4 A</a:t>
            </a:r>
          </a:p>
          <a:p>
            <a:pPr algn="just">
              <a:lnSpc>
                <a:spcPct val="150000"/>
              </a:lnSpc>
            </a:pPr>
            <a:r>
              <a:rPr lang="pt-BR" sz="2000" b="1" i="1" dirty="0" smtClean="0">
                <a:solidFill>
                  <a:srgbClr val="0070C0"/>
                </a:solidFill>
                <a:latin typeface="Open Sans"/>
              </a:rPr>
              <a:t>cách </a:t>
            </a:r>
            <a:r>
              <a:rPr lang="pt-BR" sz="2000" b="1" i="1" dirty="0">
                <a:solidFill>
                  <a:srgbClr val="0070C0"/>
                </a:solidFill>
                <a:latin typeface="Open Sans"/>
              </a:rPr>
              <a:t>mắc?</a:t>
            </a:r>
            <a:endParaRPr lang="pt-BR" sz="2000" b="1" i="1" dirty="0">
              <a:solidFill>
                <a:srgbClr val="0070C0"/>
              </a:solidFill>
              <a:effectLst/>
              <a:latin typeface="Open Sans"/>
            </a:endParaRPr>
          </a:p>
        </p:txBody>
      </p:sp>
      <p:pic>
        <p:nvPicPr>
          <p:cNvPr id="3075" name="Picture 3"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3427" y="3860844"/>
            <a:ext cx="2543719" cy="117994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Giải bài tập Vật lý lớp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4710" y="5344051"/>
            <a:ext cx="3489434" cy="119767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561928" y="1825056"/>
            <a:ext cx="4910319" cy="400110"/>
          </a:xfrm>
          <a:prstGeom prst="rect">
            <a:avLst/>
          </a:prstGeom>
        </p:spPr>
        <p:txBody>
          <a:bodyPr wrap="none">
            <a:spAutoFit/>
          </a:bodyPr>
          <a:lstStyle/>
          <a:p>
            <a:pPr lvl="0" eaLnBrk="0" fontAlgn="base" hangingPunct="0">
              <a:spcBef>
                <a:spcPct val="0"/>
              </a:spcBef>
              <a:spcAft>
                <a:spcPct val="0"/>
              </a:spcAft>
            </a:pPr>
            <a:r>
              <a:rPr lang="en-US" altLang="en-US" sz="2000" b="1" i="1" dirty="0" smtClean="0">
                <a:solidFill>
                  <a:srgbClr val="0070C0"/>
                </a:solidFill>
                <a:latin typeface="Open Sans"/>
              </a:rPr>
              <a:t>Điện trở tương đương của đoạn mạch</a:t>
            </a:r>
            <a:r>
              <a:rPr lang="en-US" altLang="en-US" sz="2000" b="1" i="1" dirty="0">
                <a:solidFill>
                  <a:srgbClr val="0070C0"/>
                </a:solidFill>
                <a:latin typeface="Open Sans"/>
              </a:rPr>
              <a:t>:</a:t>
            </a:r>
            <a:endParaRPr lang="en-US" altLang="en-US" sz="2000" b="1" i="1" dirty="0">
              <a:solidFill>
                <a:srgbClr val="0070C0"/>
              </a:solidFill>
            </a:endParaRPr>
          </a:p>
        </p:txBody>
      </p:sp>
      <p:sp>
        <p:nvSpPr>
          <p:cNvPr id="7" name="Rectangle 6"/>
          <p:cNvSpPr/>
          <p:nvPr/>
        </p:nvSpPr>
        <p:spPr>
          <a:xfrm>
            <a:off x="2561928" y="3525389"/>
            <a:ext cx="6508513" cy="400110"/>
          </a:xfrm>
          <a:prstGeom prst="rect">
            <a:avLst/>
          </a:prstGeom>
        </p:spPr>
        <p:txBody>
          <a:bodyPr wrap="none">
            <a:spAutoFit/>
          </a:bodyPr>
          <a:lstStyle/>
          <a:p>
            <a:r>
              <a:rPr lang="en-US" altLang="en-US" sz="2000" b="1" i="1" u="sng" dirty="0">
                <a:solidFill>
                  <a:srgbClr val="0070C0"/>
                </a:solidFill>
                <a:latin typeface="Open Sans"/>
              </a:rPr>
              <a:t>Cách 1</a:t>
            </a:r>
            <a:r>
              <a:rPr lang="en-US" altLang="en-US" sz="2000" b="1" i="1" dirty="0">
                <a:solidFill>
                  <a:srgbClr val="0070C0"/>
                </a:solidFill>
                <a:latin typeface="Open Sans"/>
              </a:rPr>
              <a:t>: chỉ mắc điện trở R</a:t>
            </a:r>
            <a:r>
              <a:rPr lang="en-US" altLang="en-US" sz="2000" b="1" i="1" baseline="-30000" dirty="0">
                <a:solidFill>
                  <a:srgbClr val="0070C0"/>
                </a:solidFill>
                <a:latin typeface="Open Sans"/>
              </a:rPr>
              <a:t>3</a:t>
            </a:r>
            <a:r>
              <a:rPr lang="en-US" altLang="en-US" sz="2000" b="1" i="1" dirty="0">
                <a:solidFill>
                  <a:srgbClr val="0070C0"/>
                </a:solidFill>
                <a:latin typeface="Open Sans"/>
              </a:rPr>
              <a:t> = 30 Ω trong đoạn mạch</a:t>
            </a:r>
            <a:endParaRPr lang="vi-VN" sz="2000" b="1" i="1" dirty="0">
              <a:solidFill>
                <a:srgbClr val="0070C0"/>
              </a:solidFill>
            </a:endParaRPr>
          </a:p>
        </p:txBody>
      </p:sp>
      <p:sp>
        <p:nvSpPr>
          <p:cNvPr id="8" name="Rectangle 7"/>
          <p:cNvSpPr/>
          <p:nvPr/>
        </p:nvSpPr>
        <p:spPr>
          <a:xfrm>
            <a:off x="2601667" y="4962154"/>
            <a:ext cx="6096000" cy="400110"/>
          </a:xfrm>
          <a:prstGeom prst="rect">
            <a:avLst/>
          </a:prstGeom>
        </p:spPr>
        <p:txBody>
          <a:bodyPr>
            <a:spAutoFit/>
          </a:bodyPr>
          <a:lstStyle/>
          <a:p>
            <a:pPr lvl="0" eaLnBrk="0" fontAlgn="base" hangingPunct="0">
              <a:spcBef>
                <a:spcPct val="0"/>
              </a:spcBef>
              <a:spcAft>
                <a:spcPct val="0"/>
              </a:spcAft>
            </a:pPr>
            <a:r>
              <a:rPr lang="en-US" altLang="en-US" sz="2000" b="1" i="1" u="sng" dirty="0" smtClean="0">
                <a:solidFill>
                  <a:srgbClr val="0070C0"/>
                </a:solidFill>
                <a:latin typeface="Open Sans"/>
              </a:rPr>
              <a:t>Cách 2:</a:t>
            </a:r>
            <a:r>
              <a:rPr lang="en-US" altLang="en-US" sz="2000" b="1" i="1" dirty="0" smtClean="0">
                <a:solidFill>
                  <a:srgbClr val="0070C0"/>
                </a:solidFill>
                <a:latin typeface="Open Sans"/>
              </a:rPr>
              <a:t> mắc </a:t>
            </a:r>
            <a:r>
              <a:rPr lang="en-US" altLang="en-US" sz="2000" b="1" i="1" dirty="0">
                <a:solidFill>
                  <a:srgbClr val="0070C0"/>
                </a:solidFill>
                <a:latin typeface="Open Sans"/>
              </a:rPr>
              <a:t>hai điện trở R</a:t>
            </a:r>
            <a:r>
              <a:rPr lang="en-US" altLang="en-US" sz="2000" b="1" i="1" baseline="-30000" dirty="0">
                <a:solidFill>
                  <a:srgbClr val="0070C0"/>
                </a:solidFill>
                <a:latin typeface="Open Sans"/>
              </a:rPr>
              <a:t>1</a:t>
            </a:r>
            <a:r>
              <a:rPr lang="en-US" altLang="en-US" sz="2000" b="1" i="1" dirty="0">
                <a:solidFill>
                  <a:srgbClr val="0070C0"/>
                </a:solidFill>
                <a:latin typeface="Open Sans"/>
              </a:rPr>
              <a:t> </a:t>
            </a:r>
            <a:r>
              <a:rPr lang="en-US" altLang="en-US" sz="2000" b="1" i="1" dirty="0" smtClean="0">
                <a:solidFill>
                  <a:srgbClr val="0070C0"/>
                </a:solidFill>
                <a:latin typeface="Open Sans"/>
              </a:rPr>
              <a:t>nt R</a:t>
            </a:r>
            <a:r>
              <a:rPr lang="en-US" altLang="en-US" sz="2000" b="1" i="1" baseline="-30000" dirty="0" smtClean="0">
                <a:solidFill>
                  <a:srgbClr val="0070C0"/>
                </a:solidFill>
                <a:latin typeface="Open Sans"/>
              </a:rPr>
              <a:t>2</a:t>
            </a:r>
            <a:r>
              <a:rPr lang="en-US" altLang="en-US" sz="2000" b="1" i="1" dirty="0">
                <a:solidFill>
                  <a:srgbClr val="0070C0"/>
                </a:solidFill>
                <a:latin typeface="Open Sans"/>
              </a:rPr>
              <a:t> </a:t>
            </a:r>
            <a:endParaRPr lang="en-US" altLang="en-US" sz="2000" b="1" i="1" dirty="0">
              <a:solidFill>
                <a:srgbClr val="0070C0"/>
              </a:solidFill>
            </a:endParaRPr>
          </a:p>
        </p:txBody>
      </p:sp>
      <p:sp>
        <p:nvSpPr>
          <p:cNvPr id="18" name="Rectangle 17"/>
          <p:cNvSpPr/>
          <p:nvPr/>
        </p:nvSpPr>
        <p:spPr>
          <a:xfrm>
            <a:off x="2561928" y="3071000"/>
            <a:ext cx="5822428" cy="400110"/>
          </a:xfrm>
          <a:prstGeom prst="rect">
            <a:avLst/>
          </a:prstGeom>
        </p:spPr>
        <p:txBody>
          <a:bodyPr wrap="none">
            <a:spAutoFit/>
          </a:bodyPr>
          <a:lstStyle/>
          <a:p>
            <a:pPr lvl="0" eaLnBrk="0" fontAlgn="base" hangingPunct="0">
              <a:spcBef>
                <a:spcPct val="0"/>
              </a:spcBef>
              <a:spcAft>
                <a:spcPct val="0"/>
              </a:spcAft>
            </a:pPr>
            <a:r>
              <a:rPr lang="en-US" altLang="en-US" sz="2000" b="1" i="1" dirty="0" smtClean="0">
                <a:solidFill>
                  <a:srgbClr val="0070C0"/>
                </a:solidFill>
                <a:latin typeface="Open Sans"/>
              </a:rPr>
              <a:t>=&gt; Có </a:t>
            </a:r>
            <a:r>
              <a:rPr lang="en-US" altLang="en-US" sz="2000" b="1" i="1" dirty="0">
                <a:solidFill>
                  <a:srgbClr val="0070C0"/>
                </a:solidFill>
                <a:latin typeface="Open Sans"/>
              </a:rPr>
              <a:t>hai cách mắc các điện trở đó vào mạch:</a:t>
            </a:r>
            <a:endParaRPr lang="en-US" altLang="en-US" sz="2000" b="1" i="1" dirty="0">
              <a:solidFill>
                <a:srgbClr val="0070C0"/>
              </a:solidFill>
            </a:endParaRPr>
          </a:p>
        </p:txBody>
      </p:sp>
      <mc:AlternateContent xmlns:mc="http://schemas.openxmlformats.org/markup-compatibility/2006" xmlns:a14="http://schemas.microsoft.com/office/drawing/2010/main">
        <mc:Choice Requires="a14">
          <p:sp>
            <p:nvSpPr>
              <p:cNvPr id="11" name="Rectangle 10"/>
              <p:cNvSpPr/>
              <p:nvPr/>
            </p:nvSpPr>
            <p:spPr>
              <a:xfrm>
                <a:off x="3011364" y="2317306"/>
                <a:ext cx="1266693" cy="622414"/>
              </a:xfrm>
              <a:prstGeom prst="rect">
                <a:avLst/>
              </a:prstGeom>
            </p:spPr>
            <p:txBody>
              <a:bodyPr wrap="none">
                <a:spAutoFit/>
              </a:bodyPr>
              <a:lstStyle/>
              <a:p>
                <a:r>
                  <a:rPr lang="en-US" altLang="en-US" sz="2400" b="1" i="1" dirty="0" smtClean="0">
                    <a:solidFill>
                      <a:srgbClr val="0070C0"/>
                    </a:solidFill>
                    <a:latin typeface="Open Sans"/>
                  </a:rPr>
                  <a:t>R</a:t>
                </a:r>
                <a:r>
                  <a:rPr lang="en-US" altLang="en-US" sz="2400" b="1" i="1" baseline="-30000" dirty="0" smtClean="0">
                    <a:solidFill>
                      <a:srgbClr val="0070C0"/>
                    </a:solidFill>
                    <a:latin typeface="Open Sans"/>
                  </a:rPr>
                  <a:t>tđ</a:t>
                </a:r>
                <a:r>
                  <a:rPr lang="en-US" altLang="en-US" sz="2400" b="1" i="1" dirty="0">
                    <a:solidFill>
                      <a:srgbClr val="0070C0"/>
                    </a:solidFill>
                    <a:latin typeface="Open Sans"/>
                  </a:rPr>
                  <a:t> </a:t>
                </a:r>
                <a:r>
                  <a:rPr lang="en-US" altLang="en-US" sz="2400" b="1" i="1" dirty="0" smtClean="0">
                    <a:solidFill>
                      <a:srgbClr val="0070C0"/>
                    </a:solidFill>
                    <a:latin typeface="Open Sans"/>
                  </a:rPr>
                  <a:t>=</a:t>
                </a:r>
                <a14:m>
                  <m:oMath xmlns:m="http://schemas.openxmlformats.org/officeDocument/2006/math">
                    <m:r>
                      <a:rPr lang="en-US" altLang="en-US" sz="2400" b="1" i="1" smtClean="0">
                        <a:solidFill>
                          <a:srgbClr val="0070C0"/>
                        </a:solidFill>
                        <a:latin typeface="Cambria Math" panose="02040503050406030204" pitchFamily="18" charset="0"/>
                      </a:rPr>
                      <m:t> </m:t>
                    </m:r>
                    <m:f>
                      <m:fPr>
                        <m:ctrlPr>
                          <a:rPr lang="en-US" altLang="en-US" sz="2400" b="1" i="1" smtClean="0">
                            <a:solidFill>
                              <a:srgbClr val="0070C0"/>
                            </a:solidFill>
                            <a:latin typeface="Cambria Math" panose="02040503050406030204" pitchFamily="18" charset="0"/>
                          </a:rPr>
                        </m:ctrlPr>
                      </m:fPr>
                      <m:num>
                        <m:r>
                          <a:rPr lang="en-US" altLang="en-US" sz="2400" b="1" i="1" smtClean="0">
                            <a:solidFill>
                              <a:srgbClr val="0070C0"/>
                            </a:solidFill>
                            <a:latin typeface="Cambria Math" panose="02040503050406030204" pitchFamily="18" charset="0"/>
                          </a:rPr>
                          <m:t>𝑼</m:t>
                        </m:r>
                      </m:num>
                      <m:den>
                        <m:r>
                          <a:rPr lang="en-US" altLang="en-US" sz="2400" b="1" i="1" smtClean="0">
                            <a:solidFill>
                              <a:srgbClr val="0070C0"/>
                            </a:solidFill>
                            <a:latin typeface="Cambria Math" panose="02040503050406030204" pitchFamily="18" charset="0"/>
                          </a:rPr>
                          <m:t>𝑰</m:t>
                        </m:r>
                        <m:r>
                          <a:rPr lang="en-US" altLang="en-US" sz="2400" b="1" i="1" smtClean="0">
                            <a:solidFill>
                              <a:srgbClr val="0070C0"/>
                            </a:solidFill>
                            <a:latin typeface="Cambria Math" panose="02040503050406030204" pitchFamily="18" charset="0"/>
                          </a:rPr>
                          <m:t> </m:t>
                        </m:r>
                      </m:den>
                    </m:f>
                  </m:oMath>
                </a14:m>
                <a:r>
                  <a:rPr lang="en-US" altLang="en-US" sz="2400" b="1" i="1" dirty="0" smtClean="0">
                    <a:solidFill>
                      <a:srgbClr val="0070C0"/>
                    </a:solidFill>
                    <a:latin typeface="Open Sans"/>
                  </a:rPr>
                  <a:t>  </a:t>
                </a:r>
                <a:endParaRPr lang="vi-VN" sz="2400" dirty="0"/>
              </a:p>
            </p:txBody>
          </p:sp>
        </mc:Choice>
        <mc:Fallback xmlns="">
          <p:sp>
            <p:nvSpPr>
              <p:cNvPr id="11" name="Rectangle 10"/>
              <p:cNvSpPr>
                <a:spLocks noRot="1" noChangeAspect="1" noMove="1" noResize="1" noEditPoints="1" noAdjustHandles="1" noChangeArrowheads="1" noChangeShapeType="1" noTextEdit="1"/>
              </p:cNvSpPr>
              <p:nvPr/>
            </p:nvSpPr>
            <p:spPr>
              <a:xfrm>
                <a:off x="3011364" y="2317306"/>
                <a:ext cx="1266693" cy="622414"/>
              </a:xfrm>
              <a:prstGeom prst="rect">
                <a:avLst/>
              </a:prstGeom>
              <a:blipFill>
                <a:blip r:embed="rId4"/>
                <a:stretch>
                  <a:fillRect l="-7692" b="-882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4158274" y="2335220"/>
                <a:ext cx="797013" cy="654346"/>
              </a:xfrm>
              <a:prstGeom prst="rect">
                <a:avLst/>
              </a:prstGeom>
            </p:spPr>
            <p:txBody>
              <a:bodyPr wrap="none">
                <a:spAutoFit/>
              </a:bodyPr>
              <a:lstStyle/>
              <a:p>
                <a:r>
                  <a:rPr lang="en-US" altLang="en-US" sz="2400" b="1" i="1" dirty="0" smtClean="0">
                    <a:solidFill>
                      <a:srgbClr val="0070C0"/>
                    </a:solidFill>
                    <a:latin typeface="Open Sans"/>
                  </a:rPr>
                  <a:t>=</a:t>
                </a:r>
                <a14:m>
                  <m:oMath xmlns:m="http://schemas.openxmlformats.org/officeDocument/2006/math">
                    <m:r>
                      <a:rPr lang="en-US" altLang="en-US" sz="2400" b="1" i="1">
                        <a:solidFill>
                          <a:srgbClr val="0070C0"/>
                        </a:solidFill>
                        <a:latin typeface="Cambria Math" panose="02040503050406030204" pitchFamily="18" charset="0"/>
                      </a:rPr>
                      <m:t> </m:t>
                    </m:r>
                    <m:f>
                      <m:fPr>
                        <m:ctrlPr>
                          <a:rPr lang="en-US" altLang="en-US" sz="2400" b="1" i="1">
                            <a:solidFill>
                              <a:srgbClr val="0070C0"/>
                            </a:solidFill>
                            <a:latin typeface="Cambria Math" panose="02040503050406030204" pitchFamily="18" charset="0"/>
                          </a:rPr>
                        </m:ctrlPr>
                      </m:fPr>
                      <m:num>
                        <m:r>
                          <a:rPr lang="en-US" altLang="en-US" sz="2400" b="1" i="1" smtClean="0">
                            <a:solidFill>
                              <a:srgbClr val="0070C0"/>
                            </a:solidFill>
                            <a:latin typeface="Cambria Math" panose="02040503050406030204" pitchFamily="18" charset="0"/>
                          </a:rPr>
                          <m:t>𝟏𝟐</m:t>
                        </m:r>
                      </m:num>
                      <m:den>
                        <m:r>
                          <a:rPr lang="en-US" altLang="en-US" sz="2400" b="1" i="1" smtClean="0">
                            <a:solidFill>
                              <a:srgbClr val="0070C0"/>
                            </a:solidFill>
                            <a:latin typeface="Cambria Math" panose="02040503050406030204" pitchFamily="18" charset="0"/>
                          </a:rPr>
                          <m:t>𝟎</m:t>
                        </m:r>
                        <m:r>
                          <a:rPr lang="en-US" altLang="en-US" sz="2400" b="1" i="1" smtClean="0">
                            <a:solidFill>
                              <a:srgbClr val="0070C0"/>
                            </a:solidFill>
                            <a:latin typeface="Cambria Math" panose="02040503050406030204" pitchFamily="18" charset="0"/>
                          </a:rPr>
                          <m:t>,</m:t>
                        </m:r>
                        <m:r>
                          <a:rPr lang="en-US" altLang="en-US" sz="2400" b="1" i="1" smtClean="0">
                            <a:solidFill>
                              <a:srgbClr val="0070C0"/>
                            </a:solidFill>
                            <a:latin typeface="Cambria Math" panose="02040503050406030204" pitchFamily="18" charset="0"/>
                          </a:rPr>
                          <m:t>𝟒</m:t>
                        </m:r>
                        <m:r>
                          <a:rPr lang="en-US" altLang="en-US" sz="2400" b="1" i="1" smtClean="0">
                            <a:solidFill>
                              <a:srgbClr val="0070C0"/>
                            </a:solidFill>
                            <a:latin typeface="Cambria Math" panose="02040503050406030204" pitchFamily="18" charset="0"/>
                          </a:rPr>
                          <m:t> </m:t>
                        </m:r>
                      </m:den>
                    </m:f>
                  </m:oMath>
                </a14:m>
                <a:endParaRPr lang="vi-VN" sz="2400" dirty="0"/>
              </a:p>
            </p:txBody>
          </p:sp>
        </mc:Choice>
        <mc:Fallback xmlns="">
          <p:sp>
            <p:nvSpPr>
              <p:cNvPr id="12" name="Rectangle 11"/>
              <p:cNvSpPr>
                <a:spLocks noRot="1" noChangeAspect="1" noMove="1" noResize="1" noEditPoints="1" noAdjustHandles="1" noChangeArrowheads="1" noChangeShapeType="1" noTextEdit="1"/>
              </p:cNvSpPr>
              <p:nvPr/>
            </p:nvSpPr>
            <p:spPr>
              <a:xfrm>
                <a:off x="4158274" y="2335220"/>
                <a:ext cx="797013" cy="654346"/>
              </a:xfrm>
              <a:prstGeom prst="rect">
                <a:avLst/>
              </a:prstGeom>
              <a:blipFill>
                <a:blip r:embed="rId5"/>
                <a:stretch>
                  <a:fillRect l="-11450" b="-3738"/>
                </a:stretch>
              </a:blipFill>
            </p:spPr>
            <p:txBody>
              <a:bodyPr/>
              <a:lstStyle/>
              <a:p>
                <a:r>
                  <a:rPr lang="vi-VN">
                    <a:noFill/>
                  </a:rPr>
                  <a:t> </a:t>
                </a:r>
              </a:p>
            </p:txBody>
          </p:sp>
        </mc:Fallback>
      </mc:AlternateContent>
      <p:sp>
        <p:nvSpPr>
          <p:cNvPr id="13" name="Rectangle 12"/>
          <p:cNvSpPr/>
          <p:nvPr/>
        </p:nvSpPr>
        <p:spPr>
          <a:xfrm>
            <a:off x="5052718" y="2394740"/>
            <a:ext cx="1202573" cy="461665"/>
          </a:xfrm>
          <a:prstGeom prst="rect">
            <a:avLst/>
          </a:prstGeom>
        </p:spPr>
        <p:txBody>
          <a:bodyPr wrap="none">
            <a:spAutoFit/>
          </a:bodyPr>
          <a:lstStyle/>
          <a:p>
            <a:r>
              <a:rPr lang="en-US" altLang="en-US" sz="2400" b="1" i="1" dirty="0">
                <a:solidFill>
                  <a:srgbClr val="0070C0"/>
                </a:solidFill>
                <a:latin typeface="Open Sans"/>
              </a:rPr>
              <a:t>= 30 Ω </a:t>
            </a:r>
            <a:endParaRPr lang="vi-VN" sz="2400" dirty="0"/>
          </a:p>
        </p:txBody>
      </p:sp>
    </p:spTree>
    <p:extLst>
      <p:ext uri="{BB962C8B-B14F-4D97-AF65-F5344CB8AC3E}">
        <p14:creationId xmlns:p14="http://schemas.microsoft.com/office/powerpoint/2010/main" val="10679526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down)">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down)">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wipe(down)">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ipe(down)">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wipe(down)">
                                      <p:cBhvr>
                                        <p:cTn id="62" dur="5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3075"/>
                                        </p:tgtEl>
                                        <p:attrNameLst>
                                          <p:attrName>style.visibility</p:attrName>
                                        </p:attrNameLst>
                                      </p:cBhvr>
                                      <p:to>
                                        <p:strVal val="visible"/>
                                      </p:to>
                                    </p:set>
                                    <p:animEffect transition="in" filter="wipe(down)">
                                      <p:cBhvr>
                                        <p:cTn id="67" dur="500"/>
                                        <p:tgtEl>
                                          <p:spTgt spid="307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down)">
                                      <p:cBhvr>
                                        <p:cTn id="72" dur="500"/>
                                        <p:tgtEl>
                                          <p:spTgt spid="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076"/>
                                        </p:tgtEl>
                                        <p:attrNameLst>
                                          <p:attrName>style.visibility</p:attrName>
                                        </p:attrNameLst>
                                      </p:cBhvr>
                                      <p:to>
                                        <p:strVal val="visible"/>
                                      </p:to>
                                    </p:set>
                                    <p:animEffect transition="in" filter="wipe(down)">
                                      <p:cBhvr>
                                        <p:cTn id="77" dur="5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8" grpId="0"/>
      <p:bldP spid="11" grpId="0"/>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427019" y="405001"/>
            <a:ext cx="8728363" cy="1736646"/>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dirty="0"/>
              <a:t>Bài </a:t>
            </a:r>
            <a:r>
              <a:rPr lang="vi-VN" sz="2400" b="1" dirty="0" smtClean="0"/>
              <a:t>6:</a:t>
            </a:r>
            <a:r>
              <a:rPr lang="vi-VN" sz="2400" b="1" dirty="0"/>
              <a:t> Cho hai điện trở R</a:t>
            </a:r>
            <a:r>
              <a:rPr lang="vi-VN" sz="2400" b="1" baseline="-25000" dirty="0"/>
              <a:t>1</a:t>
            </a:r>
            <a:r>
              <a:rPr lang="vi-VN" sz="2400" b="1" dirty="0"/>
              <a:t> = 20</a:t>
            </a:r>
            <a:r>
              <a:rPr lang="el-GR" sz="2400" b="1" dirty="0"/>
              <a:t>Ω </a:t>
            </a:r>
            <a:r>
              <a:rPr lang="vi-VN" sz="2400" b="1" dirty="0"/>
              <a:t>chịu được dòng điện có cường độ tối đa là 2A và R</a:t>
            </a:r>
            <a:r>
              <a:rPr lang="vi-VN" sz="2400" b="1" baseline="-25000" dirty="0"/>
              <a:t>2</a:t>
            </a:r>
            <a:r>
              <a:rPr lang="vi-VN" sz="2400" b="1" dirty="0"/>
              <a:t> = 40</a:t>
            </a:r>
            <a:r>
              <a:rPr lang="el-GR" sz="2400" b="1" dirty="0"/>
              <a:t>Ω </a:t>
            </a:r>
            <a:r>
              <a:rPr lang="vi-VN" sz="2400" b="1" dirty="0"/>
              <a:t>chịu được dòng điện có cường độ tối đa 1,5A. Hiệu điện thế tối đa có thể đặt vào hai đầu đoạn mạch gồm R</a:t>
            </a:r>
            <a:r>
              <a:rPr lang="vi-VN" sz="2400" b="1" baseline="-25000" dirty="0"/>
              <a:t>1</a:t>
            </a:r>
            <a:r>
              <a:rPr lang="vi-VN" sz="2400" b="1" dirty="0"/>
              <a:t> nối tiếp R</a:t>
            </a:r>
            <a:r>
              <a:rPr lang="vi-VN" sz="2400" b="1" baseline="-25000" dirty="0"/>
              <a:t>2</a:t>
            </a:r>
            <a:r>
              <a:rPr lang="vi-VN" sz="2400" b="1" dirty="0"/>
              <a:t> là</a:t>
            </a:r>
            <a:r>
              <a:rPr lang="vi-VN" sz="2400" b="1" dirty="0" smtClean="0"/>
              <a:t>:</a:t>
            </a: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3919392" y="2141647"/>
            <a:ext cx="1705553" cy="2308324"/>
          </a:xfrm>
          <a:prstGeom prst="rect">
            <a:avLst/>
          </a:prstGeom>
        </p:spPr>
        <p:txBody>
          <a:bodyPr wrap="square">
            <a:spAutoFit/>
          </a:bodyPr>
          <a:lstStyle/>
          <a:p>
            <a:pPr marL="342900" indent="-342900">
              <a:lnSpc>
                <a:spcPct val="150000"/>
              </a:lnSpc>
              <a:buAutoNum type="alphaUcPeriod"/>
            </a:pPr>
            <a:r>
              <a:rPr lang="en-US" sz="2400" b="1" i="1" dirty="0" smtClean="0">
                <a:solidFill>
                  <a:srgbClr val="7030A0"/>
                </a:solidFill>
              </a:rPr>
              <a:t>210V                    </a:t>
            </a:r>
          </a:p>
          <a:p>
            <a:pPr marL="342900" indent="-342900">
              <a:lnSpc>
                <a:spcPct val="150000"/>
              </a:lnSpc>
              <a:buAutoNum type="alphaUcPeriod"/>
            </a:pPr>
            <a:r>
              <a:rPr lang="en-US" sz="2400" b="1" i="1" dirty="0" smtClean="0">
                <a:solidFill>
                  <a:srgbClr val="7030A0"/>
                </a:solidFill>
              </a:rPr>
              <a:t>120V</a:t>
            </a:r>
          </a:p>
          <a:p>
            <a:pPr marL="342900" indent="-342900">
              <a:lnSpc>
                <a:spcPct val="150000"/>
              </a:lnSpc>
              <a:buAutoNum type="alphaUcPeriod"/>
            </a:pPr>
            <a:r>
              <a:rPr lang="en-US" sz="2400" b="1" i="1" dirty="0" smtClean="0">
                <a:solidFill>
                  <a:srgbClr val="7030A0"/>
                </a:solidFill>
              </a:rPr>
              <a:t>90V                   </a:t>
            </a:r>
          </a:p>
          <a:p>
            <a:pPr marL="342900" indent="-342900">
              <a:lnSpc>
                <a:spcPct val="150000"/>
              </a:lnSpc>
              <a:buAutoNum type="alphaUcPeriod"/>
            </a:pPr>
            <a:r>
              <a:rPr lang="en-US" sz="2400" b="1" i="1" dirty="0" smtClean="0">
                <a:solidFill>
                  <a:srgbClr val="7030A0"/>
                </a:solidFill>
              </a:rPr>
              <a:t>100V</a:t>
            </a:r>
            <a:endParaRPr lang="en-US" sz="2400" b="1" i="1" dirty="0">
              <a:solidFill>
                <a:srgbClr val="7030A0"/>
              </a:solidFill>
            </a:endParaRPr>
          </a:p>
        </p:txBody>
      </p:sp>
      <p:sp>
        <p:nvSpPr>
          <p:cNvPr id="8" name="Oval 7"/>
          <p:cNvSpPr/>
          <p:nvPr/>
        </p:nvSpPr>
        <p:spPr>
          <a:xfrm>
            <a:off x="3798834" y="3295810"/>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475715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82295" y="144051"/>
            <a:ext cx="11477196" cy="1123712"/>
          </a:xfrm>
          <a:prstGeom prst="roundRect">
            <a:avLst/>
          </a:prstGeom>
          <a:solidFill>
            <a:schemeClr val="accent2">
              <a:lumMod val="20000"/>
              <a:lumOff val="80000"/>
            </a:schemeClr>
          </a:solidFill>
          <a:ln w="28575">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dirty="0"/>
              <a:t>Bài </a:t>
            </a:r>
            <a:r>
              <a:rPr lang="vi-VN" sz="2000" b="1" dirty="0" smtClean="0"/>
              <a:t>7:</a:t>
            </a:r>
            <a:r>
              <a:rPr lang="vi-VN" sz="2000" b="1" dirty="0"/>
              <a:t> Ba điện trở R</a:t>
            </a:r>
            <a:r>
              <a:rPr lang="vi-VN" sz="2000" b="1" baseline="-25000" dirty="0"/>
              <a:t>1</a:t>
            </a:r>
            <a:r>
              <a:rPr lang="vi-VN" sz="2000" b="1" dirty="0"/>
              <a:t> = 5</a:t>
            </a:r>
            <a:r>
              <a:rPr lang="el-GR" sz="2000" b="1" dirty="0"/>
              <a:t>Ω, </a:t>
            </a:r>
            <a:r>
              <a:rPr lang="vi-VN" sz="2000" b="1" dirty="0"/>
              <a:t>R</a:t>
            </a:r>
            <a:r>
              <a:rPr lang="vi-VN" sz="2000" b="1" baseline="-25000" dirty="0"/>
              <a:t>2</a:t>
            </a:r>
            <a:r>
              <a:rPr lang="vi-VN" sz="2000" b="1" dirty="0"/>
              <a:t> = 10</a:t>
            </a:r>
            <a:r>
              <a:rPr lang="el-GR" sz="2000" b="1" dirty="0"/>
              <a:t>Ω, </a:t>
            </a:r>
            <a:r>
              <a:rPr lang="vi-VN" sz="2000" b="1" dirty="0"/>
              <a:t>R</a:t>
            </a:r>
            <a:r>
              <a:rPr lang="vi-VN" sz="2000" b="1" baseline="-25000" dirty="0"/>
              <a:t>3</a:t>
            </a:r>
            <a:r>
              <a:rPr lang="vi-VN" sz="2000" b="1" dirty="0"/>
              <a:t> = 15</a:t>
            </a:r>
            <a:r>
              <a:rPr lang="el-GR" sz="2000" b="1" dirty="0"/>
              <a:t>Ω </a:t>
            </a:r>
            <a:r>
              <a:rPr lang="vi-VN" sz="2000" b="1" dirty="0"/>
              <a:t>được mắc nối tiếp nhau vào hiệu điện thế 12V</a:t>
            </a:r>
          </a:p>
          <a:p>
            <a:r>
              <a:rPr lang="vi-VN" sz="2000" b="1" dirty="0"/>
              <a:t>a) Tính điện trở trương đương của đoạn mạch</a:t>
            </a:r>
          </a:p>
          <a:p>
            <a:r>
              <a:rPr lang="vi-VN" sz="2000" b="1" dirty="0"/>
              <a:t>b) Tính hiệu điện thế giữa hai đầu mỗi điện trở</a:t>
            </a:r>
          </a:p>
        </p:txBody>
      </p:sp>
      <p:sp>
        <p:nvSpPr>
          <p:cNvPr id="113717" name="Text Box 53"/>
          <p:cNvSpPr txBox="1">
            <a:spLocks noChangeArrowheads="1"/>
          </p:cNvSpPr>
          <p:nvPr/>
        </p:nvSpPr>
        <p:spPr bwMode="auto">
          <a:xfrm>
            <a:off x="554181" y="139262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flipH="1">
            <a:off x="2490991" y="1476200"/>
            <a:ext cx="37894" cy="516014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60873" y="1392625"/>
            <a:ext cx="110430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579989" y="1979152"/>
            <a:ext cx="1779014" cy="2554545"/>
          </a:xfrm>
          <a:prstGeom prst="rect">
            <a:avLst/>
          </a:prstGeom>
        </p:spPr>
        <p:txBody>
          <a:bodyPr wrap="square">
            <a:spAutoFit/>
          </a:bodyPr>
          <a:lstStyle/>
          <a:p>
            <a:pPr algn="just"/>
            <a:r>
              <a:rPr lang="en-US" sz="2000" b="1" i="1" dirty="0">
                <a:solidFill>
                  <a:schemeClr val="accent5">
                    <a:lumMod val="75000"/>
                  </a:schemeClr>
                </a:solidFill>
                <a:latin typeface="Open Sans"/>
              </a:rPr>
              <a:t>R</a:t>
            </a:r>
            <a:r>
              <a:rPr lang="en-US" sz="2000" b="1" i="1" baseline="-25000" dirty="0">
                <a:solidFill>
                  <a:schemeClr val="accent5">
                    <a:lumMod val="75000"/>
                  </a:schemeClr>
                </a:solidFill>
                <a:latin typeface="Open Sans"/>
              </a:rPr>
              <a:t>1</a:t>
            </a:r>
            <a:r>
              <a:rPr lang="en-US" sz="2000" b="1" i="1" dirty="0">
                <a:solidFill>
                  <a:schemeClr val="accent5">
                    <a:lumMod val="75000"/>
                  </a:schemeClr>
                </a:solidFill>
                <a:latin typeface="Open Sans"/>
              </a:rPr>
              <a:t> = 5</a:t>
            </a:r>
            <a:r>
              <a:rPr lang="el-GR" sz="2000" b="1" i="1" dirty="0" smtClean="0">
                <a:solidFill>
                  <a:schemeClr val="accent5">
                    <a:lumMod val="75000"/>
                  </a:schemeClr>
                </a:solidFill>
                <a:latin typeface="Open Sans"/>
              </a:rPr>
              <a:t>Ω </a:t>
            </a:r>
            <a:endParaRPr lang="en-US" sz="2000" b="1" i="1" dirty="0" smtClean="0">
              <a:solidFill>
                <a:schemeClr val="accent5">
                  <a:lumMod val="75000"/>
                </a:schemeClr>
              </a:solidFill>
              <a:latin typeface="Open Sans"/>
            </a:endParaRPr>
          </a:p>
          <a:p>
            <a:pPr algn="just"/>
            <a:r>
              <a:rPr lang="en-US" sz="2000" b="1" i="1" dirty="0" smtClean="0">
                <a:solidFill>
                  <a:schemeClr val="accent5">
                    <a:lumMod val="75000"/>
                  </a:schemeClr>
                </a:solidFill>
                <a:latin typeface="Open Sans"/>
              </a:rPr>
              <a:t>R</a:t>
            </a:r>
            <a:r>
              <a:rPr lang="en-US" sz="2000" b="1" i="1" baseline="-25000" dirty="0" smtClean="0">
                <a:solidFill>
                  <a:schemeClr val="accent5">
                    <a:lumMod val="75000"/>
                  </a:schemeClr>
                </a:solidFill>
                <a:latin typeface="Open Sans"/>
              </a:rPr>
              <a:t>2</a:t>
            </a:r>
            <a:r>
              <a:rPr lang="en-US" sz="2000" b="1" i="1" dirty="0">
                <a:solidFill>
                  <a:schemeClr val="accent5">
                    <a:lumMod val="75000"/>
                  </a:schemeClr>
                </a:solidFill>
                <a:latin typeface="Open Sans"/>
              </a:rPr>
              <a:t> = 10</a:t>
            </a:r>
            <a:r>
              <a:rPr lang="el-GR" sz="2000" b="1" i="1" dirty="0" smtClean="0">
                <a:solidFill>
                  <a:schemeClr val="accent5">
                    <a:lumMod val="75000"/>
                  </a:schemeClr>
                </a:solidFill>
                <a:latin typeface="Open Sans"/>
              </a:rPr>
              <a:t>Ω </a:t>
            </a:r>
            <a:endParaRPr lang="en-US" sz="2000" b="1" i="1" dirty="0" smtClean="0">
              <a:solidFill>
                <a:schemeClr val="accent5">
                  <a:lumMod val="75000"/>
                </a:schemeClr>
              </a:solidFill>
              <a:latin typeface="Open Sans"/>
            </a:endParaRPr>
          </a:p>
          <a:p>
            <a:pPr algn="just"/>
            <a:r>
              <a:rPr lang="en-US" sz="2000" b="1" i="1" dirty="0" smtClean="0">
                <a:solidFill>
                  <a:schemeClr val="accent5">
                    <a:lumMod val="75000"/>
                  </a:schemeClr>
                </a:solidFill>
                <a:latin typeface="Open Sans"/>
              </a:rPr>
              <a:t>R</a:t>
            </a:r>
            <a:r>
              <a:rPr lang="en-US" sz="2000" b="1" i="1" baseline="-25000" dirty="0" smtClean="0">
                <a:solidFill>
                  <a:schemeClr val="accent5">
                    <a:lumMod val="75000"/>
                  </a:schemeClr>
                </a:solidFill>
                <a:latin typeface="Open Sans"/>
              </a:rPr>
              <a:t>3</a:t>
            </a:r>
            <a:r>
              <a:rPr lang="en-US" sz="2000" b="1" i="1" dirty="0">
                <a:solidFill>
                  <a:schemeClr val="accent5">
                    <a:lumMod val="75000"/>
                  </a:schemeClr>
                </a:solidFill>
                <a:latin typeface="Open Sans"/>
              </a:rPr>
              <a:t> = 15 </a:t>
            </a:r>
            <a:r>
              <a:rPr lang="el-GR" sz="2000" b="1" i="1" dirty="0" smtClean="0">
                <a:solidFill>
                  <a:schemeClr val="accent5">
                    <a:lumMod val="75000"/>
                  </a:schemeClr>
                </a:solidFill>
                <a:latin typeface="Open Sans"/>
              </a:rPr>
              <a:t>Ω</a:t>
            </a:r>
            <a:endParaRPr lang="en-US" sz="2000" b="1" i="1" dirty="0" smtClean="0">
              <a:solidFill>
                <a:schemeClr val="accent5">
                  <a:lumMod val="75000"/>
                </a:schemeClr>
              </a:solidFill>
              <a:latin typeface="Open Sans"/>
            </a:endParaRPr>
          </a:p>
          <a:p>
            <a:pPr algn="just"/>
            <a:r>
              <a:rPr lang="en-US" sz="2000" b="1" i="1" dirty="0" smtClean="0">
                <a:solidFill>
                  <a:schemeClr val="accent5">
                    <a:lumMod val="75000"/>
                  </a:schemeClr>
                </a:solidFill>
                <a:latin typeface="Open Sans"/>
              </a:rPr>
              <a:t>U </a:t>
            </a:r>
            <a:r>
              <a:rPr lang="en-US" sz="2000" b="1" i="1" dirty="0">
                <a:solidFill>
                  <a:schemeClr val="accent5">
                    <a:lumMod val="75000"/>
                  </a:schemeClr>
                </a:solidFill>
                <a:latin typeface="Open Sans"/>
              </a:rPr>
              <a:t>= 12 V</a:t>
            </a:r>
          </a:p>
          <a:p>
            <a:pPr algn="just"/>
            <a:r>
              <a:rPr lang="en-US" sz="2000" b="1" i="1" dirty="0">
                <a:solidFill>
                  <a:schemeClr val="accent5">
                    <a:lumMod val="75000"/>
                  </a:schemeClr>
                </a:solidFill>
                <a:latin typeface="Open Sans"/>
              </a:rPr>
              <a:t>a) R</a:t>
            </a:r>
            <a:r>
              <a:rPr lang="en-US" sz="2000" b="1" i="1" baseline="-25000" dirty="0">
                <a:solidFill>
                  <a:schemeClr val="accent5">
                    <a:lumMod val="75000"/>
                  </a:schemeClr>
                </a:solidFill>
                <a:latin typeface="Open Sans"/>
              </a:rPr>
              <a:t>tđ</a:t>
            </a:r>
            <a:r>
              <a:rPr lang="en-US" sz="2000" b="1" i="1" dirty="0">
                <a:solidFill>
                  <a:schemeClr val="accent5">
                    <a:lumMod val="75000"/>
                  </a:schemeClr>
                </a:solidFill>
                <a:latin typeface="Open Sans"/>
              </a:rPr>
              <a:t> = </a:t>
            </a:r>
            <a:r>
              <a:rPr lang="en-US" sz="2000" b="1" i="1" dirty="0" smtClean="0">
                <a:solidFill>
                  <a:schemeClr val="accent5">
                    <a:lumMod val="75000"/>
                  </a:schemeClr>
                </a:solidFill>
                <a:latin typeface="Open Sans"/>
              </a:rPr>
              <a:t>?</a:t>
            </a:r>
            <a:endParaRPr lang="en-US" sz="2000" b="1" i="1" dirty="0">
              <a:solidFill>
                <a:schemeClr val="accent5">
                  <a:lumMod val="75000"/>
                </a:schemeClr>
              </a:solidFill>
              <a:latin typeface="Open Sans"/>
            </a:endParaRPr>
          </a:p>
          <a:p>
            <a:pPr algn="just"/>
            <a:r>
              <a:rPr lang="en-US" sz="2000" b="1" i="1" dirty="0" smtClean="0">
                <a:solidFill>
                  <a:schemeClr val="accent5">
                    <a:lumMod val="75000"/>
                  </a:schemeClr>
                </a:solidFill>
                <a:latin typeface="Open Sans"/>
              </a:rPr>
              <a:t>b) U</a:t>
            </a:r>
            <a:r>
              <a:rPr lang="en-US" sz="2000" b="1" i="1" baseline="-25000" dirty="0" smtClean="0">
                <a:solidFill>
                  <a:schemeClr val="accent5">
                    <a:lumMod val="75000"/>
                  </a:schemeClr>
                </a:solidFill>
                <a:latin typeface="Open Sans"/>
              </a:rPr>
              <a:t>1</a:t>
            </a:r>
            <a:r>
              <a:rPr lang="en-US" sz="2000" b="1" i="1" dirty="0">
                <a:solidFill>
                  <a:schemeClr val="accent5">
                    <a:lumMod val="75000"/>
                  </a:schemeClr>
                </a:solidFill>
                <a:latin typeface="Open Sans"/>
              </a:rPr>
              <a:t> = </a:t>
            </a:r>
            <a:r>
              <a:rPr lang="en-US" sz="2000" b="1" i="1" dirty="0" smtClean="0">
                <a:solidFill>
                  <a:schemeClr val="accent5">
                    <a:lumMod val="75000"/>
                  </a:schemeClr>
                </a:solidFill>
                <a:latin typeface="Open Sans"/>
              </a:rPr>
              <a:t>? </a:t>
            </a:r>
          </a:p>
          <a:p>
            <a:pPr algn="just"/>
            <a:r>
              <a:rPr lang="en-US" sz="2000" b="1" i="1" dirty="0">
                <a:solidFill>
                  <a:schemeClr val="accent5">
                    <a:lumMod val="75000"/>
                  </a:schemeClr>
                </a:solidFill>
                <a:latin typeface="Open Sans"/>
              </a:rPr>
              <a:t> </a:t>
            </a:r>
            <a:r>
              <a:rPr lang="en-US" sz="2000" b="1" i="1" dirty="0" smtClean="0">
                <a:solidFill>
                  <a:schemeClr val="accent5">
                    <a:lumMod val="75000"/>
                  </a:schemeClr>
                </a:solidFill>
                <a:latin typeface="Open Sans"/>
              </a:rPr>
              <a:t>   U</a:t>
            </a:r>
            <a:r>
              <a:rPr lang="en-US" sz="2000" b="1" i="1" baseline="-25000" dirty="0" smtClean="0">
                <a:solidFill>
                  <a:schemeClr val="accent5">
                    <a:lumMod val="75000"/>
                  </a:schemeClr>
                </a:solidFill>
                <a:latin typeface="Open Sans"/>
              </a:rPr>
              <a:t>2</a:t>
            </a:r>
            <a:r>
              <a:rPr lang="en-US" sz="2000" b="1" i="1" dirty="0">
                <a:solidFill>
                  <a:schemeClr val="accent5">
                    <a:lumMod val="75000"/>
                  </a:schemeClr>
                </a:solidFill>
                <a:latin typeface="Open Sans"/>
              </a:rPr>
              <a:t> = </a:t>
            </a:r>
            <a:r>
              <a:rPr lang="en-US" sz="2000" b="1" i="1" dirty="0" smtClean="0">
                <a:solidFill>
                  <a:schemeClr val="accent5">
                    <a:lumMod val="75000"/>
                  </a:schemeClr>
                </a:solidFill>
                <a:latin typeface="Open Sans"/>
              </a:rPr>
              <a:t>?</a:t>
            </a:r>
          </a:p>
          <a:p>
            <a:pPr algn="just"/>
            <a:r>
              <a:rPr lang="en-US" sz="2000" b="1" i="1" dirty="0" smtClean="0">
                <a:solidFill>
                  <a:schemeClr val="accent5">
                    <a:lumMod val="75000"/>
                  </a:schemeClr>
                </a:solidFill>
                <a:latin typeface="Open Sans"/>
              </a:rPr>
              <a:t>    U</a:t>
            </a:r>
            <a:r>
              <a:rPr lang="en-US" sz="2000" b="1" i="1" baseline="-25000" dirty="0" smtClean="0">
                <a:solidFill>
                  <a:schemeClr val="accent5">
                    <a:lumMod val="75000"/>
                  </a:schemeClr>
                </a:solidFill>
                <a:latin typeface="Open Sans"/>
              </a:rPr>
              <a:t>3</a:t>
            </a:r>
            <a:r>
              <a:rPr lang="en-US" sz="2000" b="1" i="1" dirty="0">
                <a:solidFill>
                  <a:schemeClr val="accent5">
                    <a:lumMod val="75000"/>
                  </a:schemeClr>
                </a:solidFill>
                <a:latin typeface="Open Sans"/>
              </a:rPr>
              <a:t> = ?</a:t>
            </a:r>
            <a:endParaRPr lang="en-US" sz="2000" b="1" i="1" dirty="0">
              <a:solidFill>
                <a:schemeClr val="accent5">
                  <a:lumMod val="75000"/>
                </a:schemeClr>
              </a:solidFill>
              <a:effectLst/>
              <a:latin typeface="Open Sans"/>
            </a:endParaRPr>
          </a:p>
        </p:txBody>
      </p:sp>
      <p:sp>
        <p:nvSpPr>
          <p:cNvPr id="6" name="Rectangle 5"/>
          <p:cNvSpPr/>
          <p:nvPr/>
        </p:nvSpPr>
        <p:spPr>
          <a:xfrm>
            <a:off x="2578847" y="1915895"/>
            <a:ext cx="5477782" cy="400110"/>
          </a:xfrm>
          <a:prstGeom prst="rect">
            <a:avLst/>
          </a:prstGeom>
        </p:spPr>
        <p:txBody>
          <a:bodyPr wrap="none">
            <a:spAutoFit/>
          </a:bodyPr>
          <a:lstStyle/>
          <a:p>
            <a:pPr algn="just"/>
            <a:r>
              <a:rPr lang="vi-VN" sz="2000" b="1" i="1" dirty="0">
                <a:solidFill>
                  <a:schemeClr val="accent5">
                    <a:lumMod val="75000"/>
                  </a:schemeClr>
                </a:solidFill>
                <a:latin typeface="Open Sans"/>
              </a:rPr>
              <a:t>a. Điện trở tương đương của đoạn mạch là:</a:t>
            </a:r>
          </a:p>
        </p:txBody>
      </p:sp>
      <p:sp>
        <p:nvSpPr>
          <p:cNvPr id="7" name="Rectangle 6"/>
          <p:cNvSpPr/>
          <p:nvPr/>
        </p:nvSpPr>
        <p:spPr>
          <a:xfrm>
            <a:off x="2870966" y="2467177"/>
            <a:ext cx="2023311" cy="369332"/>
          </a:xfrm>
          <a:prstGeom prst="rect">
            <a:avLst/>
          </a:prstGeom>
        </p:spPr>
        <p:txBody>
          <a:bodyPr wrap="none">
            <a:spAutoFit/>
          </a:bodyPr>
          <a:lstStyle/>
          <a:p>
            <a:r>
              <a:rPr lang="vi-VN" b="1" i="1" dirty="0">
                <a:solidFill>
                  <a:schemeClr val="accent5">
                    <a:lumMod val="75000"/>
                  </a:schemeClr>
                </a:solidFill>
                <a:latin typeface="Open Sans"/>
              </a:rPr>
              <a:t>R</a:t>
            </a:r>
            <a:r>
              <a:rPr lang="vi-VN" b="1" i="1" baseline="-25000" dirty="0">
                <a:solidFill>
                  <a:schemeClr val="accent5">
                    <a:lumMod val="75000"/>
                  </a:schemeClr>
                </a:solidFill>
                <a:latin typeface="Open Sans"/>
              </a:rPr>
              <a:t>tđ</a:t>
            </a:r>
            <a:r>
              <a:rPr lang="vi-VN" b="1" i="1" dirty="0">
                <a:solidFill>
                  <a:schemeClr val="accent5">
                    <a:lumMod val="75000"/>
                  </a:schemeClr>
                </a:solidFill>
                <a:latin typeface="Open Sans"/>
              </a:rPr>
              <a:t> = R</a:t>
            </a:r>
            <a:r>
              <a:rPr lang="vi-VN" b="1" i="1" baseline="-25000" dirty="0">
                <a:solidFill>
                  <a:schemeClr val="accent5">
                    <a:lumMod val="75000"/>
                  </a:schemeClr>
                </a:solidFill>
                <a:latin typeface="Open Sans"/>
              </a:rPr>
              <a:t>1</a:t>
            </a:r>
            <a:r>
              <a:rPr lang="vi-VN" b="1" i="1" dirty="0">
                <a:solidFill>
                  <a:schemeClr val="accent5">
                    <a:lumMod val="75000"/>
                  </a:schemeClr>
                </a:solidFill>
                <a:latin typeface="Open Sans"/>
              </a:rPr>
              <a:t> + R</a:t>
            </a:r>
            <a:r>
              <a:rPr lang="vi-VN" b="1" i="1" baseline="-25000" dirty="0">
                <a:solidFill>
                  <a:schemeClr val="accent5">
                    <a:lumMod val="75000"/>
                  </a:schemeClr>
                </a:solidFill>
                <a:latin typeface="Open Sans"/>
              </a:rPr>
              <a:t>2</a:t>
            </a:r>
            <a:r>
              <a:rPr lang="vi-VN" b="1" i="1" dirty="0">
                <a:solidFill>
                  <a:schemeClr val="accent5">
                    <a:lumMod val="75000"/>
                  </a:schemeClr>
                </a:solidFill>
                <a:latin typeface="Open Sans"/>
              </a:rPr>
              <a:t> + R</a:t>
            </a:r>
            <a:r>
              <a:rPr lang="vi-VN" b="1" i="1" baseline="-25000" dirty="0">
                <a:solidFill>
                  <a:schemeClr val="accent5">
                    <a:lumMod val="75000"/>
                  </a:schemeClr>
                </a:solidFill>
                <a:latin typeface="Open Sans"/>
              </a:rPr>
              <a:t>3</a:t>
            </a:r>
            <a:endParaRPr lang="vi-VN" b="1" i="1" dirty="0">
              <a:solidFill>
                <a:schemeClr val="accent5">
                  <a:lumMod val="75000"/>
                </a:schemeClr>
              </a:solidFill>
            </a:endParaRPr>
          </a:p>
        </p:txBody>
      </p:sp>
      <p:sp>
        <p:nvSpPr>
          <p:cNvPr id="8" name="Rectangle 7"/>
          <p:cNvSpPr/>
          <p:nvPr/>
        </p:nvSpPr>
        <p:spPr>
          <a:xfrm>
            <a:off x="5177151" y="2475364"/>
            <a:ext cx="1614545" cy="369332"/>
          </a:xfrm>
          <a:prstGeom prst="rect">
            <a:avLst/>
          </a:prstGeom>
        </p:spPr>
        <p:txBody>
          <a:bodyPr wrap="none">
            <a:spAutoFit/>
          </a:bodyPr>
          <a:lstStyle/>
          <a:p>
            <a:r>
              <a:rPr lang="vi-VN" b="1" i="1" dirty="0">
                <a:solidFill>
                  <a:schemeClr val="accent5">
                    <a:lumMod val="75000"/>
                  </a:schemeClr>
                </a:solidFill>
                <a:latin typeface="Open Sans"/>
              </a:rPr>
              <a:t>= 5 + 10 + 15 </a:t>
            </a:r>
            <a:endParaRPr lang="vi-VN" b="1" i="1" dirty="0">
              <a:solidFill>
                <a:schemeClr val="accent5">
                  <a:lumMod val="75000"/>
                </a:schemeClr>
              </a:solidFill>
            </a:endParaRPr>
          </a:p>
        </p:txBody>
      </p:sp>
      <p:sp>
        <p:nvSpPr>
          <p:cNvPr id="11" name="Rectangle 10"/>
          <p:cNvSpPr/>
          <p:nvPr/>
        </p:nvSpPr>
        <p:spPr>
          <a:xfrm>
            <a:off x="6781081" y="2472399"/>
            <a:ext cx="978153" cy="369332"/>
          </a:xfrm>
          <a:prstGeom prst="rect">
            <a:avLst/>
          </a:prstGeom>
        </p:spPr>
        <p:txBody>
          <a:bodyPr wrap="none">
            <a:spAutoFit/>
          </a:bodyPr>
          <a:lstStyle/>
          <a:p>
            <a:pPr algn="just"/>
            <a:r>
              <a:rPr lang="vi-VN" b="1" i="1" dirty="0">
                <a:solidFill>
                  <a:schemeClr val="accent5">
                    <a:lumMod val="75000"/>
                  </a:schemeClr>
                </a:solidFill>
                <a:latin typeface="Open Sans"/>
              </a:rPr>
              <a:t>= </a:t>
            </a:r>
            <a:r>
              <a:rPr lang="vi-VN" b="1" i="1" dirty="0" smtClean="0">
                <a:solidFill>
                  <a:schemeClr val="accent5">
                    <a:lumMod val="75000"/>
                  </a:schemeClr>
                </a:solidFill>
                <a:latin typeface="Open Sans"/>
              </a:rPr>
              <a:t>30</a:t>
            </a:r>
            <a:r>
              <a:rPr lang="en-US" b="1" i="1" dirty="0" smtClean="0">
                <a:solidFill>
                  <a:schemeClr val="accent5">
                    <a:lumMod val="75000"/>
                  </a:schemeClr>
                </a:solidFill>
                <a:latin typeface="Open Sans"/>
              </a:rPr>
              <a:t>(</a:t>
            </a:r>
            <a:r>
              <a:rPr lang="el-GR" b="1" i="1" dirty="0" smtClean="0">
                <a:solidFill>
                  <a:schemeClr val="accent5">
                    <a:lumMod val="75000"/>
                  </a:schemeClr>
                </a:solidFill>
                <a:latin typeface="Open Sans"/>
              </a:rPr>
              <a:t>Ω</a:t>
            </a:r>
            <a:r>
              <a:rPr lang="en-US" b="1" i="1" dirty="0" smtClean="0">
                <a:solidFill>
                  <a:schemeClr val="accent5">
                    <a:lumMod val="75000"/>
                  </a:schemeClr>
                </a:solidFill>
                <a:latin typeface="Open Sans"/>
              </a:rPr>
              <a:t>)</a:t>
            </a:r>
            <a:endParaRPr lang="el-GR" b="1" i="1" dirty="0">
              <a:solidFill>
                <a:schemeClr val="accent5">
                  <a:lumMod val="75000"/>
                </a:schemeClr>
              </a:solidFill>
              <a:latin typeface="Open Sans"/>
            </a:endParaRPr>
          </a:p>
        </p:txBody>
      </p:sp>
      <p:sp>
        <p:nvSpPr>
          <p:cNvPr id="15" name="Rectangle 14"/>
          <p:cNvSpPr/>
          <p:nvPr/>
        </p:nvSpPr>
        <p:spPr>
          <a:xfrm>
            <a:off x="3691211" y="1422172"/>
            <a:ext cx="2803718" cy="707886"/>
          </a:xfrm>
          <a:prstGeom prst="rect">
            <a:avLst/>
          </a:prstGeom>
        </p:spPr>
        <p:txBody>
          <a:bodyPr wrap="square">
            <a:spAutoFit/>
          </a:bodyPr>
          <a:lstStyle/>
          <a:p>
            <a:r>
              <a:rPr lang="pt-BR" sz="2000" b="1" i="1" dirty="0">
                <a:solidFill>
                  <a:schemeClr val="accent5">
                    <a:lumMod val="75000"/>
                  </a:schemeClr>
                </a:solidFill>
                <a:latin typeface="Open Sans"/>
              </a:rPr>
              <a:t>R</a:t>
            </a:r>
            <a:r>
              <a:rPr lang="pt-BR" sz="2000" b="1" i="1" baseline="-25000" dirty="0">
                <a:solidFill>
                  <a:schemeClr val="accent5">
                    <a:lumMod val="75000"/>
                  </a:schemeClr>
                </a:solidFill>
                <a:latin typeface="Open Sans"/>
              </a:rPr>
              <a:t>1</a:t>
            </a:r>
            <a:r>
              <a:rPr lang="pt-BR" sz="2000" b="1" i="1" dirty="0">
                <a:solidFill>
                  <a:schemeClr val="accent5">
                    <a:lumMod val="75000"/>
                  </a:schemeClr>
                </a:solidFill>
                <a:latin typeface="Open Sans"/>
              </a:rPr>
              <a:t> </a:t>
            </a:r>
            <a:r>
              <a:rPr lang="pt-BR" sz="2000" b="1" i="1" dirty="0" smtClean="0">
                <a:solidFill>
                  <a:schemeClr val="accent5">
                    <a:lumMod val="75000"/>
                  </a:schemeClr>
                </a:solidFill>
                <a:latin typeface="Open Sans"/>
              </a:rPr>
              <a:t>nt  R</a:t>
            </a:r>
            <a:r>
              <a:rPr lang="pt-BR" sz="2000" b="1" i="1" baseline="-25000" dirty="0" smtClean="0">
                <a:solidFill>
                  <a:schemeClr val="accent5">
                    <a:lumMod val="75000"/>
                  </a:schemeClr>
                </a:solidFill>
                <a:latin typeface="Open Sans"/>
              </a:rPr>
              <a:t>2 </a:t>
            </a:r>
            <a:r>
              <a:rPr lang="pt-BR" sz="2000" b="1" i="1" dirty="0">
                <a:solidFill>
                  <a:schemeClr val="accent5">
                    <a:lumMod val="75000"/>
                  </a:schemeClr>
                </a:solidFill>
                <a:latin typeface="Open Sans"/>
              </a:rPr>
              <a:t>nt  </a:t>
            </a:r>
            <a:r>
              <a:rPr lang="pt-BR" sz="2000" b="1" i="1" dirty="0" smtClean="0">
                <a:solidFill>
                  <a:schemeClr val="accent5">
                    <a:lumMod val="75000"/>
                  </a:schemeClr>
                </a:solidFill>
                <a:latin typeface="Open Sans"/>
              </a:rPr>
              <a:t>R</a:t>
            </a:r>
            <a:r>
              <a:rPr lang="pt-BR" sz="2000" b="1" i="1" baseline="-25000" dirty="0" smtClean="0">
                <a:solidFill>
                  <a:schemeClr val="accent5">
                    <a:lumMod val="75000"/>
                  </a:schemeClr>
                </a:solidFill>
                <a:latin typeface="Open Sans"/>
              </a:rPr>
              <a:t>3</a:t>
            </a:r>
            <a:r>
              <a:rPr lang="pt-BR" sz="2000" b="1" i="1" dirty="0">
                <a:solidFill>
                  <a:schemeClr val="accent5">
                    <a:lumMod val="75000"/>
                  </a:schemeClr>
                </a:solidFill>
                <a:latin typeface="Open Sans"/>
              </a:rPr>
              <a:t> </a:t>
            </a:r>
            <a:endParaRPr lang="vi-VN" sz="2000" b="1" i="1" dirty="0">
              <a:solidFill>
                <a:schemeClr val="accent5">
                  <a:lumMod val="75000"/>
                </a:schemeClr>
              </a:solidFill>
            </a:endParaRPr>
          </a:p>
          <a:p>
            <a:r>
              <a:rPr lang="pt-BR" sz="2000" b="1" i="1" dirty="0">
                <a:solidFill>
                  <a:schemeClr val="accent5">
                    <a:lumMod val="75000"/>
                  </a:schemeClr>
                </a:solidFill>
                <a:latin typeface="Open Sans"/>
              </a:rPr>
              <a:t> </a:t>
            </a:r>
            <a:endParaRPr lang="vi-VN" sz="2000" b="1" i="1" dirty="0">
              <a:solidFill>
                <a:schemeClr val="accent5">
                  <a:lumMod val="75000"/>
                </a:schemeClr>
              </a:solidFill>
            </a:endParaRPr>
          </a:p>
        </p:txBody>
      </p:sp>
      <mc:AlternateContent xmlns:mc="http://schemas.openxmlformats.org/markup-compatibility/2006" xmlns:a14="http://schemas.microsoft.com/office/drawing/2010/main">
        <mc:Choice Requires="a14">
          <p:sp>
            <p:nvSpPr>
              <p:cNvPr id="13" name="Rectangle 12"/>
              <p:cNvSpPr/>
              <p:nvPr/>
            </p:nvSpPr>
            <p:spPr>
              <a:xfrm>
                <a:off x="2586309" y="2915964"/>
                <a:ext cx="2372765" cy="622286"/>
              </a:xfrm>
              <a:prstGeom prst="rect">
                <a:avLst/>
              </a:prstGeom>
            </p:spPr>
            <p:txBody>
              <a:bodyPr wrap="none">
                <a:spAutoFit/>
              </a:bodyPr>
              <a:lstStyle/>
              <a:p>
                <a:r>
                  <a:rPr lang="vi-VN" sz="2000" b="1" i="1" dirty="0" smtClean="0">
                    <a:solidFill>
                      <a:schemeClr val="accent5">
                        <a:lumMod val="75000"/>
                      </a:schemeClr>
                    </a:solidFill>
                    <a:latin typeface="Open Sans"/>
                  </a:rPr>
                  <a:t>b. I</a:t>
                </a:r>
                <a:r>
                  <a:rPr lang="vi-VN" sz="2000" b="1" i="1" baseline="-25000" dirty="0" smtClean="0">
                    <a:solidFill>
                      <a:schemeClr val="accent5">
                        <a:lumMod val="75000"/>
                      </a:schemeClr>
                    </a:solidFill>
                    <a:latin typeface="Open Sans"/>
                  </a:rPr>
                  <a:t>1</a:t>
                </a:r>
                <a:r>
                  <a:rPr lang="vi-VN" sz="2000" b="1" i="1" dirty="0">
                    <a:solidFill>
                      <a:schemeClr val="accent5">
                        <a:lumMod val="75000"/>
                      </a:schemeClr>
                    </a:solidFill>
                    <a:latin typeface="Open Sans"/>
                  </a:rPr>
                  <a:t> = I</a:t>
                </a:r>
                <a:r>
                  <a:rPr lang="vi-VN" sz="2000" b="1" i="1" baseline="-25000" dirty="0">
                    <a:solidFill>
                      <a:schemeClr val="accent5">
                        <a:lumMod val="75000"/>
                      </a:schemeClr>
                    </a:solidFill>
                    <a:latin typeface="Open Sans"/>
                  </a:rPr>
                  <a:t>2</a:t>
                </a:r>
                <a:r>
                  <a:rPr lang="vi-VN" sz="2000" b="1" i="1" dirty="0">
                    <a:solidFill>
                      <a:schemeClr val="accent5">
                        <a:lumMod val="75000"/>
                      </a:schemeClr>
                    </a:solidFill>
                    <a:latin typeface="Open Sans"/>
                  </a:rPr>
                  <a:t> = I</a:t>
                </a:r>
                <a:r>
                  <a:rPr lang="vi-VN" sz="2000" b="1" i="1" baseline="-25000" dirty="0">
                    <a:solidFill>
                      <a:schemeClr val="accent5">
                        <a:lumMod val="75000"/>
                      </a:schemeClr>
                    </a:solidFill>
                    <a:latin typeface="Open Sans"/>
                  </a:rPr>
                  <a:t>3</a:t>
                </a:r>
                <a:r>
                  <a:rPr lang="vi-VN" sz="2000" b="1" i="1" dirty="0">
                    <a:solidFill>
                      <a:schemeClr val="accent5">
                        <a:lumMod val="75000"/>
                      </a:schemeClr>
                    </a:solidFill>
                    <a:latin typeface="Open Sans"/>
                  </a:rPr>
                  <a:t> = I = </a:t>
                </a:r>
                <a14:m>
                  <m:oMath xmlns:m="http://schemas.openxmlformats.org/officeDocument/2006/math">
                    <m:f>
                      <m:fPr>
                        <m:ctrlPr>
                          <a:rPr lang="vi-VN" sz="2400" b="1" i="1" smtClean="0">
                            <a:solidFill>
                              <a:schemeClr val="accent5">
                                <a:lumMod val="75000"/>
                              </a:schemeClr>
                            </a:solidFill>
                            <a:latin typeface="Cambria Math" panose="02040503050406030204" pitchFamily="18" charset="0"/>
                          </a:rPr>
                        </m:ctrlPr>
                      </m:fPr>
                      <m:num>
                        <m:r>
                          <a:rPr lang="en-US" sz="2400" b="1" i="1" smtClean="0">
                            <a:solidFill>
                              <a:schemeClr val="accent5">
                                <a:lumMod val="75000"/>
                              </a:schemeClr>
                            </a:solidFill>
                            <a:latin typeface="Cambria Math" panose="02040503050406030204" pitchFamily="18" charset="0"/>
                          </a:rPr>
                          <m:t>𝑼</m:t>
                        </m:r>
                      </m:num>
                      <m:den>
                        <m:r>
                          <a:rPr lang="en-US" sz="2400" b="1" i="1" smtClean="0">
                            <a:solidFill>
                              <a:schemeClr val="accent5">
                                <a:lumMod val="75000"/>
                              </a:schemeClr>
                            </a:solidFill>
                            <a:latin typeface="Cambria Math" panose="02040503050406030204" pitchFamily="18" charset="0"/>
                          </a:rPr>
                          <m:t>𝑹</m:t>
                        </m:r>
                      </m:den>
                    </m:f>
                  </m:oMath>
                </a14:m>
                <a:endParaRPr lang="vi-VN" sz="2400" b="1" i="1" dirty="0">
                  <a:solidFill>
                    <a:schemeClr val="accent5">
                      <a:lumMod val="75000"/>
                    </a:schemeClr>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2586309" y="2915964"/>
                <a:ext cx="2372765" cy="622286"/>
              </a:xfrm>
              <a:prstGeom prst="rect">
                <a:avLst/>
              </a:prstGeom>
              <a:blipFill>
                <a:blip r:embed="rId2"/>
                <a:stretch>
                  <a:fillRect l="-2571" b="-196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4959074" y="2927805"/>
                <a:ext cx="718466" cy="625812"/>
              </a:xfrm>
              <a:prstGeom prst="rect">
                <a:avLst/>
              </a:prstGeom>
            </p:spPr>
            <p:txBody>
              <a:bodyPr wrap="none">
                <a:spAutoFit/>
              </a:bodyPr>
              <a:lstStyle/>
              <a:p>
                <a:r>
                  <a:rPr lang="vi-VN" sz="2400" b="1" i="1" dirty="0" smtClean="0">
                    <a:solidFill>
                      <a:schemeClr val="accent5">
                        <a:lumMod val="75000"/>
                      </a:schemeClr>
                    </a:solidFill>
                    <a:latin typeface="Open Sans"/>
                  </a:rPr>
                  <a:t>= </a:t>
                </a:r>
                <a14:m>
                  <m:oMath xmlns:m="http://schemas.openxmlformats.org/officeDocument/2006/math">
                    <m:f>
                      <m:fPr>
                        <m:ctrlPr>
                          <a:rPr lang="vi-VN" sz="2400" b="1" i="1">
                            <a:solidFill>
                              <a:schemeClr val="accent5">
                                <a:lumMod val="75000"/>
                              </a:schemeClr>
                            </a:solidFill>
                            <a:latin typeface="Cambria Math" panose="02040503050406030204" pitchFamily="18" charset="0"/>
                          </a:rPr>
                        </m:ctrlPr>
                      </m:fPr>
                      <m:num>
                        <m:r>
                          <a:rPr lang="en-US" sz="2400" b="1" i="1" smtClean="0">
                            <a:solidFill>
                              <a:schemeClr val="accent5">
                                <a:lumMod val="75000"/>
                              </a:schemeClr>
                            </a:solidFill>
                            <a:latin typeface="Cambria Math" panose="02040503050406030204" pitchFamily="18" charset="0"/>
                          </a:rPr>
                          <m:t>𝟏𝟐</m:t>
                        </m:r>
                      </m:num>
                      <m:den>
                        <m:r>
                          <a:rPr lang="en-US" sz="2400" b="1" i="1" smtClean="0">
                            <a:solidFill>
                              <a:schemeClr val="accent5">
                                <a:lumMod val="75000"/>
                              </a:schemeClr>
                            </a:solidFill>
                            <a:latin typeface="Cambria Math" panose="02040503050406030204" pitchFamily="18" charset="0"/>
                          </a:rPr>
                          <m:t>𝟑𝟎</m:t>
                        </m:r>
                      </m:den>
                    </m:f>
                  </m:oMath>
                </a14:m>
                <a:endParaRPr lang="vi-VN" sz="2400" dirty="0"/>
              </a:p>
            </p:txBody>
          </p:sp>
        </mc:Choice>
        <mc:Fallback xmlns="">
          <p:sp>
            <p:nvSpPr>
              <p:cNvPr id="14" name="Rectangle 13"/>
              <p:cNvSpPr>
                <a:spLocks noRot="1" noChangeAspect="1" noMove="1" noResize="1" noEditPoints="1" noAdjustHandles="1" noChangeArrowheads="1" noChangeShapeType="1" noTextEdit="1"/>
              </p:cNvSpPr>
              <p:nvPr/>
            </p:nvSpPr>
            <p:spPr>
              <a:xfrm>
                <a:off x="4959074" y="2927805"/>
                <a:ext cx="718466" cy="625812"/>
              </a:xfrm>
              <a:prstGeom prst="rect">
                <a:avLst/>
              </a:prstGeom>
              <a:blipFill>
                <a:blip r:embed="rId3"/>
                <a:stretch>
                  <a:fillRect l="-12712" b="-7767"/>
                </a:stretch>
              </a:blipFill>
            </p:spPr>
            <p:txBody>
              <a:bodyPr/>
              <a:lstStyle/>
              <a:p>
                <a:r>
                  <a:rPr lang="vi-VN">
                    <a:noFill/>
                  </a:rPr>
                  <a:t> </a:t>
                </a:r>
              </a:p>
            </p:txBody>
          </p:sp>
        </mc:Fallback>
      </mc:AlternateContent>
      <p:sp>
        <p:nvSpPr>
          <p:cNvPr id="16" name="Rectangle 15"/>
          <p:cNvSpPr/>
          <p:nvPr/>
        </p:nvSpPr>
        <p:spPr>
          <a:xfrm>
            <a:off x="5677540" y="3056045"/>
            <a:ext cx="1116011" cy="400110"/>
          </a:xfrm>
          <a:prstGeom prst="rect">
            <a:avLst/>
          </a:prstGeom>
        </p:spPr>
        <p:txBody>
          <a:bodyPr wrap="none">
            <a:spAutoFit/>
          </a:bodyPr>
          <a:lstStyle/>
          <a:p>
            <a:r>
              <a:rPr lang="vi-VN" sz="2000" b="1" i="1" dirty="0">
                <a:solidFill>
                  <a:schemeClr val="accent5">
                    <a:lumMod val="75000"/>
                  </a:schemeClr>
                </a:solidFill>
                <a:latin typeface="Open Sans"/>
              </a:rPr>
              <a:t>= </a:t>
            </a:r>
            <a:r>
              <a:rPr lang="vi-VN" sz="2000" b="1" i="1" dirty="0" smtClean="0">
                <a:solidFill>
                  <a:schemeClr val="accent5">
                    <a:lumMod val="75000"/>
                  </a:schemeClr>
                </a:solidFill>
                <a:latin typeface="Open Sans"/>
              </a:rPr>
              <a:t>0,4</a:t>
            </a:r>
            <a:r>
              <a:rPr lang="en-US" sz="2000" b="1" i="1" dirty="0" smtClean="0">
                <a:solidFill>
                  <a:schemeClr val="accent5">
                    <a:lumMod val="75000"/>
                  </a:schemeClr>
                </a:solidFill>
                <a:latin typeface="Open Sans"/>
              </a:rPr>
              <a:t>(</a:t>
            </a:r>
            <a:r>
              <a:rPr lang="vi-VN" sz="2000" b="1" i="1" dirty="0" smtClean="0">
                <a:solidFill>
                  <a:schemeClr val="accent5">
                    <a:lumMod val="75000"/>
                  </a:schemeClr>
                </a:solidFill>
                <a:latin typeface="Open Sans"/>
              </a:rPr>
              <a:t>A</a:t>
            </a:r>
            <a:r>
              <a:rPr lang="en-US" sz="2000" b="1" i="1" dirty="0" smtClean="0">
                <a:solidFill>
                  <a:schemeClr val="accent5">
                    <a:lumMod val="75000"/>
                  </a:schemeClr>
                </a:solidFill>
                <a:latin typeface="Open Sans"/>
              </a:rPr>
              <a:t>)</a:t>
            </a:r>
            <a:endParaRPr lang="vi-VN" sz="2000" b="1" i="1" dirty="0">
              <a:solidFill>
                <a:schemeClr val="accent5">
                  <a:lumMod val="75000"/>
                </a:schemeClr>
              </a:solidFill>
            </a:endParaRPr>
          </a:p>
        </p:txBody>
      </p:sp>
      <p:sp>
        <p:nvSpPr>
          <p:cNvPr id="17" name="Rectangle 16"/>
          <p:cNvSpPr/>
          <p:nvPr/>
        </p:nvSpPr>
        <p:spPr>
          <a:xfrm>
            <a:off x="2870966" y="3630560"/>
            <a:ext cx="5304657" cy="400110"/>
          </a:xfrm>
          <a:prstGeom prst="rect">
            <a:avLst/>
          </a:prstGeom>
        </p:spPr>
        <p:txBody>
          <a:bodyPr wrap="none">
            <a:spAutoFit/>
          </a:bodyPr>
          <a:lstStyle/>
          <a:p>
            <a:pPr algn="just"/>
            <a:r>
              <a:rPr lang="vi-VN" sz="2000" b="1" i="1" dirty="0">
                <a:solidFill>
                  <a:schemeClr val="accent5">
                    <a:lumMod val="75000"/>
                  </a:schemeClr>
                </a:solidFill>
                <a:latin typeface="Open Sans"/>
              </a:rPr>
              <a:t>Hiệu điện thế giữa hai đầu mỗi điện trở là:</a:t>
            </a:r>
          </a:p>
        </p:txBody>
      </p:sp>
      <p:sp>
        <p:nvSpPr>
          <p:cNvPr id="18" name="Rectangle 17"/>
          <p:cNvSpPr/>
          <p:nvPr/>
        </p:nvSpPr>
        <p:spPr>
          <a:xfrm>
            <a:off x="3291158" y="4077772"/>
            <a:ext cx="1247457" cy="400110"/>
          </a:xfrm>
          <a:prstGeom prst="rect">
            <a:avLst/>
          </a:prstGeom>
        </p:spPr>
        <p:txBody>
          <a:bodyPr wrap="none">
            <a:spAutoFit/>
          </a:bodyPr>
          <a:lstStyle/>
          <a:p>
            <a:r>
              <a:rPr lang="vi-VN" sz="2000" b="1" i="1" dirty="0">
                <a:solidFill>
                  <a:schemeClr val="accent5">
                    <a:lumMod val="75000"/>
                  </a:schemeClr>
                </a:solidFill>
                <a:latin typeface="Open Sans"/>
              </a:rPr>
              <a:t>U</a:t>
            </a:r>
            <a:r>
              <a:rPr lang="vi-VN" sz="2000" b="1" i="1" baseline="-25000" dirty="0">
                <a:solidFill>
                  <a:schemeClr val="accent5">
                    <a:lumMod val="75000"/>
                  </a:schemeClr>
                </a:solidFill>
                <a:latin typeface="Open Sans"/>
              </a:rPr>
              <a:t>1</a:t>
            </a:r>
            <a:r>
              <a:rPr lang="vi-VN" sz="2000" b="1" i="1" dirty="0">
                <a:solidFill>
                  <a:schemeClr val="accent5">
                    <a:lumMod val="75000"/>
                  </a:schemeClr>
                </a:solidFill>
                <a:latin typeface="Open Sans"/>
              </a:rPr>
              <a:t> = I.R</a:t>
            </a:r>
            <a:r>
              <a:rPr lang="vi-VN" sz="2000" b="1" i="1" baseline="-25000" dirty="0">
                <a:solidFill>
                  <a:schemeClr val="accent5">
                    <a:lumMod val="75000"/>
                  </a:schemeClr>
                </a:solidFill>
                <a:latin typeface="Open Sans"/>
              </a:rPr>
              <a:t>1</a:t>
            </a:r>
            <a:r>
              <a:rPr lang="vi-VN" sz="2000" b="1" i="1" dirty="0">
                <a:solidFill>
                  <a:schemeClr val="accent5">
                    <a:lumMod val="75000"/>
                  </a:schemeClr>
                </a:solidFill>
                <a:latin typeface="Open Sans"/>
              </a:rPr>
              <a:t> </a:t>
            </a:r>
            <a:endParaRPr lang="vi-VN" sz="2000" b="1" i="1" dirty="0">
              <a:solidFill>
                <a:schemeClr val="accent5">
                  <a:lumMod val="75000"/>
                </a:schemeClr>
              </a:solidFill>
            </a:endParaRPr>
          </a:p>
        </p:txBody>
      </p:sp>
      <p:sp>
        <p:nvSpPr>
          <p:cNvPr id="19" name="Rectangle 18"/>
          <p:cNvSpPr/>
          <p:nvPr/>
        </p:nvSpPr>
        <p:spPr>
          <a:xfrm>
            <a:off x="4372594" y="4080174"/>
            <a:ext cx="1043876" cy="400110"/>
          </a:xfrm>
          <a:prstGeom prst="rect">
            <a:avLst/>
          </a:prstGeom>
        </p:spPr>
        <p:txBody>
          <a:bodyPr wrap="none">
            <a:spAutoFit/>
          </a:bodyPr>
          <a:lstStyle/>
          <a:p>
            <a:r>
              <a:rPr lang="vi-VN" sz="2000" b="1" i="1" dirty="0">
                <a:solidFill>
                  <a:schemeClr val="accent5">
                    <a:lumMod val="75000"/>
                  </a:schemeClr>
                </a:solidFill>
                <a:latin typeface="Open Sans"/>
              </a:rPr>
              <a:t>= 0,4.5 </a:t>
            </a:r>
            <a:endParaRPr lang="vi-VN" sz="2000" b="1" i="1" dirty="0">
              <a:solidFill>
                <a:schemeClr val="accent5">
                  <a:lumMod val="75000"/>
                </a:schemeClr>
              </a:solidFill>
            </a:endParaRPr>
          </a:p>
        </p:txBody>
      </p:sp>
      <p:sp>
        <p:nvSpPr>
          <p:cNvPr id="20" name="Rectangle 19"/>
          <p:cNvSpPr/>
          <p:nvPr/>
        </p:nvSpPr>
        <p:spPr>
          <a:xfrm>
            <a:off x="5317738" y="4077772"/>
            <a:ext cx="888385" cy="400110"/>
          </a:xfrm>
          <a:prstGeom prst="rect">
            <a:avLst/>
          </a:prstGeom>
        </p:spPr>
        <p:txBody>
          <a:bodyPr wrap="none">
            <a:spAutoFit/>
          </a:bodyPr>
          <a:lstStyle/>
          <a:p>
            <a:pPr algn="just"/>
            <a:r>
              <a:rPr lang="vi-VN" sz="2000" b="1" i="1" dirty="0">
                <a:solidFill>
                  <a:schemeClr val="accent5">
                    <a:lumMod val="75000"/>
                  </a:schemeClr>
                </a:solidFill>
                <a:latin typeface="Open Sans"/>
              </a:rPr>
              <a:t>= 2</a:t>
            </a:r>
            <a:r>
              <a:rPr lang="en-US" sz="2000" b="1" i="1" dirty="0">
                <a:solidFill>
                  <a:schemeClr val="accent5">
                    <a:lumMod val="75000"/>
                  </a:schemeClr>
                </a:solidFill>
                <a:latin typeface="Open Sans"/>
              </a:rPr>
              <a:t>(</a:t>
            </a:r>
            <a:r>
              <a:rPr lang="vi-VN" sz="2000" b="1" i="1" dirty="0">
                <a:solidFill>
                  <a:schemeClr val="accent5">
                    <a:lumMod val="75000"/>
                  </a:schemeClr>
                </a:solidFill>
                <a:latin typeface="Open Sans"/>
              </a:rPr>
              <a:t>V</a:t>
            </a:r>
            <a:r>
              <a:rPr lang="en-US" sz="2000" b="1" i="1" dirty="0">
                <a:solidFill>
                  <a:schemeClr val="accent5">
                    <a:lumMod val="75000"/>
                  </a:schemeClr>
                </a:solidFill>
                <a:latin typeface="Open Sans"/>
              </a:rPr>
              <a:t>)</a:t>
            </a:r>
            <a:endParaRPr lang="vi-VN" sz="2000" b="1" i="1" dirty="0">
              <a:solidFill>
                <a:schemeClr val="accent5">
                  <a:lumMod val="75000"/>
                </a:schemeClr>
              </a:solidFill>
              <a:latin typeface="Open Sans"/>
            </a:endParaRPr>
          </a:p>
        </p:txBody>
      </p:sp>
      <p:sp>
        <p:nvSpPr>
          <p:cNvPr id="21" name="Rectangle 20"/>
          <p:cNvSpPr/>
          <p:nvPr/>
        </p:nvSpPr>
        <p:spPr>
          <a:xfrm>
            <a:off x="3291158" y="4550266"/>
            <a:ext cx="1176925" cy="400110"/>
          </a:xfrm>
          <a:prstGeom prst="rect">
            <a:avLst/>
          </a:prstGeom>
        </p:spPr>
        <p:txBody>
          <a:bodyPr wrap="none">
            <a:spAutoFit/>
          </a:bodyPr>
          <a:lstStyle/>
          <a:p>
            <a:r>
              <a:rPr lang="vi-VN" sz="2000" b="1" i="1" dirty="0">
                <a:solidFill>
                  <a:schemeClr val="accent5">
                    <a:lumMod val="75000"/>
                  </a:schemeClr>
                </a:solidFill>
                <a:latin typeface="Open Sans"/>
              </a:rPr>
              <a:t>U</a:t>
            </a:r>
            <a:r>
              <a:rPr lang="vi-VN" sz="2000" b="1" i="1" baseline="-25000" dirty="0">
                <a:solidFill>
                  <a:schemeClr val="accent5">
                    <a:lumMod val="75000"/>
                  </a:schemeClr>
                </a:solidFill>
                <a:latin typeface="Open Sans"/>
              </a:rPr>
              <a:t>2</a:t>
            </a:r>
            <a:r>
              <a:rPr lang="vi-VN" sz="2000" b="1" i="1" dirty="0">
                <a:solidFill>
                  <a:schemeClr val="accent5">
                    <a:lumMod val="75000"/>
                  </a:schemeClr>
                </a:solidFill>
                <a:latin typeface="Open Sans"/>
              </a:rPr>
              <a:t> = I.R</a:t>
            </a:r>
            <a:r>
              <a:rPr lang="vi-VN" sz="2000" b="1" i="1" baseline="-25000" dirty="0">
                <a:solidFill>
                  <a:schemeClr val="accent5">
                    <a:lumMod val="75000"/>
                  </a:schemeClr>
                </a:solidFill>
                <a:latin typeface="Open Sans"/>
              </a:rPr>
              <a:t>2</a:t>
            </a:r>
            <a:endParaRPr lang="vi-VN" sz="2000" b="1" i="1" dirty="0">
              <a:solidFill>
                <a:schemeClr val="accent5">
                  <a:lumMod val="75000"/>
                </a:schemeClr>
              </a:solidFill>
            </a:endParaRPr>
          </a:p>
        </p:txBody>
      </p:sp>
      <p:sp>
        <p:nvSpPr>
          <p:cNvPr id="22" name="Rectangle 21"/>
          <p:cNvSpPr/>
          <p:nvPr/>
        </p:nvSpPr>
        <p:spPr>
          <a:xfrm>
            <a:off x="4347737" y="4550266"/>
            <a:ext cx="1186543" cy="400110"/>
          </a:xfrm>
          <a:prstGeom prst="rect">
            <a:avLst/>
          </a:prstGeom>
        </p:spPr>
        <p:txBody>
          <a:bodyPr wrap="none">
            <a:spAutoFit/>
          </a:bodyPr>
          <a:lstStyle/>
          <a:p>
            <a:r>
              <a:rPr lang="vi-VN" sz="2000" b="1" i="1" dirty="0">
                <a:solidFill>
                  <a:schemeClr val="accent5">
                    <a:lumMod val="75000"/>
                  </a:schemeClr>
                </a:solidFill>
                <a:latin typeface="Open Sans"/>
              </a:rPr>
              <a:t>= 0,4.10 </a:t>
            </a:r>
            <a:endParaRPr lang="vi-VN" sz="2000" b="1" i="1" dirty="0">
              <a:solidFill>
                <a:schemeClr val="accent5">
                  <a:lumMod val="75000"/>
                </a:schemeClr>
              </a:solidFill>
            </a:endParaRPr>
          </a:p>
        </p:txBody>
      </p:sp>
      <p:sp>
        <p:nvSpPr>
          <p:cNvPr id="23" name="Rectangle 22"/>
          <p:cNvSpPr/>
          <p:nvPr/>
        </p:nvSpPr>
        <p:spPr>
          <a:xfrm>
            <a:off x="5317738" y="4550266"/>
            <a:ext cx="888385" cy="400110"/>
          </a:xfrm>
          <a:prstGeom prst="rect">
            <a:avLst/>
          </a:prstGeom>
        </p:spPr>
        <p:txBody>
          <a:bodyPr wrap="none">
            <a:spAutoFit/>
          </a:bodyPr>
          <a:lstStyle/>
          <a:p>
            <a:r>
              <a:rPr lang="vi-VN" sz="2000" b="1" i="1" dirty="0">
                <a:solidFill>
                  <a:schemeClr val="accent5">
                    <a:lumMod val="75000"/>
                  </a:schemeClr>
                </a:solidFill>
                <a:latin typeface="Open Sans"/>
              </a:rPr>
              <a:t>= 4</a:t>
            </a:r>
            <a:r>
              <a:rPr lang="en-US" sz="2000" b="1" i="1" dirty="0">
                <a:solidFill>
                  <a:schemeClr val="accent5">
                    <a:lumMod val="75000"/>
                  </a:schemeClr>
                </a:solidFill>
                <a:latin typeface="Open Sans"/>
              </a:rPr>
              <a:t>(</a:t>
            </a:r>
            <a:r>
              <a:rPr lang="vi-VN" sz="2000" b="1" i="1" dirty="0">
                <a:solidFill>
                  <a:schemeClr val="accent5">
                    <a:lumMod val="75000"/>
                  </a:schemeClr>
                </a:solidFill>
                <a:latin typeface="Open Sans"/>
              </a:rPr>
              <a:t>V</a:t>
            </a:r>
            <a:r>
              <a:rPr lang="en-US" sz="2000" b="1" i="1" dirty="0">
                <a:solidFill>
                  <a:schemeClr val="accent5">
                    <a:lumMod val="75000"/>
                  </a:schemeClr>
                </a:solidFill>
                <a:latin typeface="Open Sans"/>
              </a:rPr>
              <a:t>)</a:t>
            </a:r>
            <a:endParaRPr lang="vi-VN" sz="2000" b="1" i="1" dirty="0">
              <a:solidFill>
                <a:schemeClr val="accent5">
                  <a:lumMod val="75000"/>
                </a:schemeClr>
              </a:solidFill>
            </a:endParaRPr>
          </a:p>
        </p:txBody>
      </p:sp>
      <p:sp>
        <p:nvSpPr>
          <p:cNvPr id="24" name="Rectangle 23"/>
          <p:cNvSpPr/>
          <p:nvPr/>
        </p:nvSpPr>
        <p:spPr>
          <a:xfrm>
            <a:off x="3291157" y="5062950"/>
            <a:ext cx="1176925" cy="400110"/>
          </a:xfrm>
          <a:prstGeom prst="rect">
            <a:avLst/>
          </a:prstGeom>
        </p:spPr>
        <p:txBody>
          <a:bodyPr wrap="none">
            <a:spAutoFit/>
          </a:bodyPr>
          <a:lstStyle/>
          <a:p>
            <a:r>
              <a:rPr lang="vi-VN" sz="2000" b="1" i="1" dirty="0">
                <a:solidFill>
                  <a:schemeClr val="accent5">
                    <a:lumMod val="75000"/>
                  </a:schemeClr>
                </a:solidFill>
                <a:latin typeface="Open Sans"/>
              </a:rPr>
              <a:t>U</a:t>
            </a:r>
            <a:r>
              <a:rPr lang="vi-VN" sz="2000" b="1" i="1" baseline="-25000" dirty="0">
                <a:solidFill>
                  <a:schemeClr val="accent5">
                    <a:lumMod val="75000"/>
                  </a:schemeClr>
                </a:solidFill>
                <a:latin typeface="Open Sans"/>
              </a:rPr>
              <a:t>3</a:t>
            </a:r>
            <a:r>
              <a:rPr lang="vi-VN" sz="2000" b="1" i="1" dirty="0">
                <a:solidFill>
                  <a:schemeClr val="accent5">
                    <a:lumMod val="75000"/>
                  </a:schemeClr>
                </a:solidFill>
                <a:latin typeface="Open Sans"/>
              </a:rPr>
              <a:t> = I.R</a:t>
            </a:r>
            <a:r>
              <a:rPr lang="vi-VN" sz="2000" b="1" i="1" baseline="-25000" dirty="0">
                <a:solidFill>
                  <a:schemeClr val="accent5">
                    <a:lumMod val="75000"/>
                  </a:schemeClr>
                </a:solidFill>
                <a:latin typeface="Open Sans"/>
              </a:rPr>
              <a:t>3</a:t>
            </a:r>
            <a:endParaRPr lang="vi-VN" sz="2000" b="1" i="1" dirty="0">
              <a:solidFill>
                <a:schemeClr val="accent5">
                  <a:lumMod val="75000"/>
                </a:schemeClr>
              </a:solidFill>
            </a:endParaRPr>
          </a:p>
        </p:txBody>
      </p:sp>
      <p:sp>
        <p:nvSpPr>
          <p:cNvPr id="25" name="Rectangle 24"/>
          <p:cNvSpPr/>
          <p:nvPr/>
        </p:nvSpPr>
        <p:spPr>
          <a:xfrm>
            <a:off x="4343093" y="5053080"/>
            <a:ext cx="1186543" cy="400110"/>
          </a:xfrm>
          <a:prstGeom prst="rect">
            <a:avLst/>
          </a:prstGeom>
        </p:spPr>
        <p:txBody>
          <a:bodyPr wrap="none">
            <a:spAutoFit/>
          </a:bodyPr>
          <a:lstStyle/>
          <a:p>
            <a:r>
              <a:rPr lang="vi-VN" sz="2000" b="1" i="1" dirty="0">
                <a:solidFill>
                  <a:schemeClr val="accent5">
                    <a:lumMod val="75000"/>
                  </a:schemeClr>
                </a:solidFill>
                <a:latin typeface="Open Sans"/>
              </a:rPr>
              <a:t>= 15.0,4 </a:t>
            </a:r>
            <a:endParaRPr lang="vi-VN" sz="2000" b="1" i="1" dirty="0">
              <a:solidFill>
                <a:schemeClr val="accent5">
                  <a:lumMod val="75000"/>
                </a:schemeClr>
              </a:solidFill>
            </a:endParaRPr>
          </a:p>
        </p:txBody>
      </p:sp>
      <p:sp>
        <p:nvSpPr>
          <p:cNvPr id="26" name="Rectangle 25"/>
          <p:cNvSpPr/>
          <p:nvPr/>
        </p:nvSpPr>
        <p:spPr>
          <a:xfrm>
            <a:off x="5323373" y="5045266"/>
            <a:ext cx="958917" cy="400110"/>
          </a:xfrm>
          <a:prstGeom prst="rect">
            <a:avLst/>
          </a:prstGeom>
        </p:spPr>
        <p:txBody>
          <a:bodyPr wrap="none">
            <a:spAutoFit/>
          </a:bodyPr>
          <a:lstStyle/>
          <a:p>
            <a:r>
              <a:rPr lang="vi-VN" sz="2000" b="1" i="1" dirty="0">
                <a:solidFill>
                  <a:schemeClr val="accent5">
                    <a:lumMod val="75000"/>
                  </a:schemeClr>
                </a:solidFill>
                <a:latin typeface="Open Sans"/>
              </a:rPr>
              <a:t>= 6</a:t>
            </a:r>
            <a:r>
              <a:rPr lang="en-US" sz="2000" b="1" i="1" dirty="0">
                <a:solidFill>
                  <a:schemeClr val="accent5">
                    <a:lumMod val="75000"/>
                  </a:schemeClr>
                </a:solidFill>
                <a:latin typeface="Open Sans"/>
              </a:rPr>
              <a:t>(</a:t>
            </a:r>
            <a:r>
              <a:rPr lang="vi-VN" sz="2000" b="1" i="1" dirty="0">
                <a:solidFill>
                  <a:schemeClr val="accent5">
                    <a:lumMod val="75000"/>
                  </a:schemeClr>
                </a:solidFill>
                <a:latin typeface="Open Sans"/>
              </a:rPr>
              <a:t>V</a:t>
            </a:r>
            <a:r>
              <a:rPr lang="en-US" sz="2000" b="1" i="1" dirty="0">
                <a:solidFill>
                  <a:schemeClr val="accent5">
                    <a:lumMod val="75000"/>
                  </a:schemeClr>
                </a:solidFill>
                <a:latin typeface="Open Sans"/>
              </a:rPr>
              <a:t>)</a:t>
            </a:r>
            <a:r>
              <a:rPr lang="vi-VN" sz="2000" b="1" i="1" dirty="0">
                <a:solidFill>
                  <a:schemeClr val="accent5">
                    <a:lumMod val="75000"/>
                  </a:schemeClr>
                </a:solidFill>
                <a:latin typeface="Open Sans"/>
              </a:rPr>
              <a:t>.</a:t>
            </a:r>
            <a:endParaRPr lang="vi-VN" sz="2000" b="1" i="1" dirty="0">
              <a:solidFill>
                <a:schemeClr val="accent5">
                  <a:lumMod val="75000"/>
                </a:schemeClr>
              </a:solidFill>
            </a:endParaRPr>
          </a:p>
        </p:txBody>
      </p:sp>
    </p:spTree>
    <p:extLst>
      <p:ext uri="{BB962C8B-B14F-4D97-AF65-F5344CB8AC3E}">
        <p14:creationId xmlns:p14="http://schemas.microsoft.com/office/powerpoint/2010/main" val="30925552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fade">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fade">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fade">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500"/>
                                        <p:tgtEl>
                                          <p:spTgt spid="14"/>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fade">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8"/>
                                        </p:tgtEl>
                                        <p:attrNameLst>
                                          <p:attrName>style.visibility</p:attrName>
                                        </p:attrNameLst>
                                      </p:cBhvr>
                                      <p:to>
                                        <p:strVal val="visible"/>
                                      </p:to>
                                    </p:set>
                                    <p:animEffect transition="in" filter="barn(inVertical)">
                                      <p:cBhvr>
                                        <p:cTn id="92" dur="500"/>
                                        <p:tgtEl>
                                          <p:spTgt spid="18"/>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barn(inVertical)">
                                      <p:cBhvr>
                                        <p:cTn id="97" dur="500"/>
                                        <p:tgtEl>
                                          <p:spTgt spid="19"/>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barn(inVertical)">
                                      <p:cBhvr>
                                        <p:cTn id="102" dur="500"/>
                                        <p:tgtEl>
                                          <p:spTgt spid="20"/>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1"/>
                                        </p:tgtEl>
                                        <p:attrNameLst>
                                          <p:attrName>style.visibility</p:attrName>
                                        </p:attrNameLst>
                                      </p:cBhvr>
                                      <p:to>
                                        <p:strVal val="visible"/>
                                      </p:to>
                                    </p:set>
                                    <p:animEffect transition="in" filter="barn(inVertical)">
                                      <p:cBhvr>
                                        <p:cTn id="107" dur="500"/>
                                        <p:tgtEl>
                                          <p:spTgt spid="21"/>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2"/>
                                        </p:tgtEl>
                                        <p:attrNameLst>
                                          <p:attrName>style.visibility</p:attrName>
                                        </p:attrNameLst>
                                      </p:cBhvr>
                                      <p:to>
                                        <p:strVal val="visible"/>
                                      </p:to>
                                    </p:set>
                                    <p:animEffect transition="in" filter="barn(inVertical)">
                                      <p:cBhvr>
                                        <p:cTn id="112" dur="500"/>
                                        <p:tgtEl>
                                          <p:spTgt spid="22"/>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3"/>
                                        </p:tgtEl>
                                        <p:attrNameLst>
                                          <p:attrName>style.visibility</p:attrName>
                                        </p:attrNameLst>
                                      </p:cBhvr>
                                      <p:to>
                                        <p:strVal val="visible"/>
                                      </p:to>
                                    </p:set>
                                    <p:animEffect transition="in" filter="barn(inVertical)">
                                      <p:cBhvr>
                                        <p:cTn id="117" dur="500"/>
                                        <p:tgtEl>
                                          <p:spTgt spid="23"/>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24"/>
                                        </p:tgtEl>
                                        <p:attrNameLst>
                                          <p:attrName>style.visibility</p:attrName>
                                        </p:attrNameLst>
                                      </p:cBhvr>
                                      <p:to>
                                        <p:strVal val="visible"/>
                                      </p:to>
                                    </p:set>
                                    <p:animEffect transition="in" filter="barn(inVertical)">
                                      <p:cBhvr>
                                        <p:cTn id="122" dur="500"/>
                                        <p:tgtEl>
                                          <p:spTgt spid="24"/>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Effect transition="in" filter="barn(inVertical)">
                                      <p:cBhvr>
                                        <p:cTn id="127" dur="500"/>
                                        <p:tgtEl>
                                          <p:spTgt spid="25"/>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6"/>
                                        </p:tgtEl>
                                        <p:attrNameLst>
                                          <p:attrName>style.visibility</p:attrName>
                                        </p:attrNameLst>
                                      </p:cBhvr>
                                      <p:to>
                                        <p:strVal val="visible"/>
                                      </p:to>
                                    </p:set>
                                    <p:animEffect transition="in" filter="barn(inVertical)">
                                      <p:cBhvr>
                                        <p:cTn id="13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P spid="15" grpId="0"/>
      <p:bldP spid="13" grpId="0"/>
      <p:bldP spid="14" grpId="0"/>
      <p:bldP spid="16" grpId="0"/>
      <p:bldP spid="17" grpId="0"/>
      <p:bldP spid="18" grpId="0"/>
      <p:bldP spid="19" grpId="0"/>
      <p:bldP spid="20" grpId="0"/>
      <p:bldP spid="21" grpId="0"/>
      <p:bldP spid="22" grpId="0"/>
      <p:bldP spid="23" grpId="0"/>
      <p:bldP spid="24" grpId="0"/>
      <p:bldP spid="25" grpId="0"/>
      <p:bldP spid="2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496290" y="250172"/>
            <a:ext cx="8478983" cy="1328023"/>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400" b="1" i="1" dirty="0"/>
              <a:t>Bài </a:t>
            </a:r>
            <a:r>
              <a:rPr lang="vi-VN" sz="2400" b="1" i="1" dirty="0" smtClean="0"/>
              <a:t>8:</a:t>
            </a:r>
            <a:r>
              <a:rPr lang="vi-VN" sz="2400" b="1" i="1" dirty="0"/>
              <a:t> Đặt hiệu điện thế U = 12V vào hai đầu đoạn mạch gồm điện trở R</a:t>
            </a:r>
            <a:r>
              <a:rPr lang="vi-VN" sz="2400" b="1" i="1" baseline="-25000" dirty="0"/>
              <a:t>1</a:t>
            </a:r>
            <a:r>
              <a:rPr lang="vi-VN" sz="2400" b="1" i="1" dirty="0"/>
              <a:t> = 40</a:t>
            </a:r>
            <a:r>
              <a:rPr lang="el-GR" sz="2400" b="1" i="1" dirty="0"/>
              <a:t>Ω </a:t>
            </a:r>
            <a:r>
              <a:rPr lang="vi-VN" sz="2400" b="1" i="1" dirty="0"/>
              <a:t>và R</a:t>
            </a:r>
            <a:r>
              <a:rPr lang="vi-VN" sz="2400" b="1" i="1" baseline="-25000" dirty="0"/>
              <a:t>2</a:t>
            </a:r>
            <a:r>
              <a:rPr lang="vi-VN" sz="2400" b="1" i="1" dirty="0"/>
              <a:t> = 80</a:t>
            </a:r>
            <a:r>
              <a:rPr lang="el-GR" sz="2400" b="1" i="1" dirty="0"/>
              <a:t>Ω </a:t>
            </a:r>
            <a:r>
              <a:rPr lang="vi-VN" sz="2400" b="1" i="1" dirty="0"/>
              <a:t>mắc nối tiếp. Hỏi cường độ dòng điện chạy qua mạch này là bao nhiêu</a:t>
            </a:r>
            <a:r>
              <a:rPr lang="vi-VN" sz="2400" b="1" i="1" dirty="0" smtClean="0"/>
              <a:t>?</a:t>
            </a:r>
            <a:endParaRPr lang="vi-VN" sz="2400" b="1" i="1" dirty="0"/>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405059" y="2491604"/>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893936" y="1934501"/>
            <a:ext cx="2181636" cy="2308324"/>
          </a:xfrm>
          <a:prstGeom prst="rect">
            <a:avLst/>
          </a:prstGeom>
        </p:spPr>
        <p:txBody>
          <a:bodyPr wrap="square">
            <a:spAutoFit/>
          </a:bodyPr>
          <a:lstStyle/>
          <a:p>
            <a:pPr marL="342900" indent="-342900">
              <a:lnSpc>
                <a:spcPct val="150000"/>
              </a:lnSpc>
              <a:buAutoNum type="alphaUcPeriod"/>
            </a:pPr>
            <a:r>
              <a:rPr lang="vi-VN" sz="2400" b="1" i="1" dirty="0">
                <a:solidFill>
                  <a:schemeClr val="accent1">
                    <a:lumMod val="75000"/>
                  </a:schemeClr>
                </a:solidFill>
              </a:rPr>
              <a:t>0,1A</a:t>
            </a:r>
            <a:r>
              <a:rPr lang="en-US" sz="2400" b="1" i="1" dirty="0">
                <a:solidFill>
                  <a:schemeClr val="accent1">
                    <a:lumMod val="75000"/>
                  </a:schemeClr>
                </a:solidFill>
              </a:rPr>
              <a:t>                                 </a:t>
            </a:r>
            <a:endParaRPr lang="en-US" sz="2400" b="1" i="1" dirty="0" smtClean="0">
              <a:solidFill>
                <a:schemeClr val="accent1">
                  <a:lumMod val="75000"/>
                </a:schemeClr>
              </a:solidFill>
            </a:endParaRPr>
          </a:p>
          <a:p>
            <a:pPr marL="342900" indent="-342900">
              <a:lnSpc>
                <a:spcPct val="150000"/>
              </a:lnSpc>
              <a:buAutoNum type="alphaUcPeriod"/>
            </a:pPr>
            <a:r>
              <a:rPr lang="pt-BR" sz="2400" b="1" i="1" dirty="0" smtClean="0">
                <a:solidFill>
                  <a:schemeClr val="accent1">
                    <a:lumMod val="75000"/>
                  </a:schemeClr>
                </a:solidFill>
              </a:rPr>
              <a:t>0,15A</a:t>
            </a:r>
          </a:p>
          <a:p>
            <a:pPr marL="342900" indent="-342900">
              <a:lnSpc>
                <a:spcPct val="150000"/>
              </a:lnSpc>
              <a:buAutoNum type="alphaUcPeriod"/>
            </a:pPr>
            <a:r>
              <a:rPr lang="pt-BR" sz="2400" b="1" i="1" dirty="0" smtClean="0">
                <a:solidFill>
                  <a:schemeClr val="accent1">
                    <a:lumMod val="75000"/>
                  </a:schemeClr>
                </a:solidFill>
              </a:rPr>
              <a:t>0,45A  </a:t>
            </a:r>
          </a:p>
          <a:p>
            <a:pPr marL="342900" indent="-342900">
              <a:lnSpc>
                <a:spcPct val="150000"/>
              </a:lnSpc>
              <a:buAutoNum type="alphaUcPeriod"/>
            </a:pPr>
            <a:r>
              <a:rPr lang="pt-BR" sz="2400" b="1" i="1" dirty="0" smtClean="0">
                <a:solidFill>
                  <a:schemeClr val="accent1">
                    <a:lumMod val="75000"/>
                  </a:schemeClr>
                </a:solidFill>
              </a:rPr>
              <a:t>0,3A</a:t>
            </a:r>
            <a:endParaRPr lang="pt-BR" sz="2400" b="1" i="1" dirty="0">
              <a:solidFill>
                <a:schemeClr val="accent1">
                  <a:lumMod val="75000"/>
                </a:schemeClr>
              </a:solidFill>
            </a:endParaRPr>
          </a:p>
        </p:txBody>
      </p:sp>
      <p:sp>
        <p:nvSpPr>
          <p:cNvPr id="14" name="Oval 13"/>
          <p:cNvSpPr/>
          <p:nvPr/>
        </p:nvSpPr>
        <p:spPr>
          <a:xfrm>
            <a:off x="2767864" y="1992808"/>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5767413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773381" y="364007"/>
            <a:ext cx="9033164" cy="1736646"/>
          </a:xfrm>
          <a:prstGeom prst="roundRect">
            <a:avLst/>
          </a:prstGeom>
          <a:solidFill>
            <a:schemeClr val="accent2">
              <a:lumMod val="20000"/>
              <a:lumOff val="80000"/>
            </a:schemeClr>
          </a:solidFill>
          <a:ln w="38100">
            <a:solidFill>
              <a:srgbClr val="FF000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dirty="0" err="1"/>
              <a:t>Bài</a:t>
            </a:r>
            <a:r>
              <a:rPr lang="en-US" sz="2400" b="1" i="1" dirty="0"/>
              <a:t> </a:t>
            </a:r>
            <a:r>
              <a:rPr lang="en-US" sz="2400" b="1" i="1" dirty="0" smtClean="0"/>
              <a:t>9:</a:t>
            </a:r>
            <a:r>
              <a:rPr lang="en-US" sz="2400" b="1" i="1" dirty="0"/>
              <a:t> </a:t>
            </a:r>
            <a:r>
              <a:rPr lang="en-US" sz="2400" b="1" i="1" dirty="0" err="1"/>
              <a:t>Một</a:t>
            </a:r>
            <a:r>
              <a:rPr lang="en-US" sz="2400" b="1" i="1" dirty="0"/>
              <a:t> </a:t>
            </a:r>
            <a:r>
              <a:rPr lang="en-US" sz="2400" b="1" i="1" dirty="0" err="1"/>
              <a:t>đoạn</a:t>
            </a:r>
            <a:r>
              <a:rPr lang="en-US" sz="2400" b="1" i="1" dirty="0"/>
              <a:t> </a:t>
            </a:r>
            <a:r>
              <a:rPr lang="en-US" sz="2400" b="1" i="1" dirty="0" err="1"/>
              <a:t>mạch</a:t>
            </a:r>
            <a:r>
              <a:rPr lang="en-US" sz="2400" b="1" i="1" dirty="0"/>
              <a:t> </a:t>
            </a:r>
            <a:r>
              <a:rPr lang="en-US" sz="2400" b="1" i="1" dirty="0" err="1"/>
              <a:t>gồm</a:t>
            </a:r>
            <a:r>
              <a:rPr lang="en-US" sz="2400" b="1" i="1" dirty="0"/>
              <a:t> </a:t>
            </a:r>
            <a:r>
              <a:rPr lang="en-US" sz="2400" b="1" i="1" dirty="0" err="1"/>
              <a:t>hai</a:t>
            </a:r>
            <a:r>
              <a:rPr lang="en-US" sz="2400" b="1" i="1" dirty="0"/>
              <a:t> </a:t>
            </a:r>
            <a:r>
              <a:rPr lang="en-US" sz="2400" b="1" i="1" dirty="0" err="1"/>
              <a:t>điện</a:t>
            </a:r>
            <a:r>
              <a:rPr lang="en-US" sz="2400" b="1" i="1" dirty="0"/>
              <a:t> </a:t>
            </a:r>
            <a:r>
              <a:rPr lang="en-US" sz="2400" b="1" i="1" dirty="0" err="1"/>
              <a:t>trở</a:t>
            </a:r>
            <a:r>
              <a:rPr lang="en-US" sz="2400" b="1" i="1" dirty="0"/>
              <a:t> R</a:t>
            </a:r>
            <a:r>
              <a:rPr lang="en-US" sz="2400" b="1" i="1" baseline="-25000" dirty="0"/>
              <a:t>1</a:t>
            </a:r>
            <a:r>
              <a:rPr lang="en-US" sz="2400" b="1" i="1" dirty="0"/>
              <a:t> </a:t>
            </a:r>
            <a:r>
              <a:rPr lang="en-US" sz="2400" b="1" i="1" dirty="0" err="1"/>
              <a:t>và</a:t>
            </a:r>
            <a:r>
              <a:rPr lang="en-US" sz="2400" b="1" i="1" dirty="0"/>
              <a:t> R</a:t>
            </a:r>
            <a:r>
              <a:rPr lang="en-US" sz="2400" b="1" i="1" baseline="-25000" dirty="0"/>
              <a:t>2</a:t>
            </a:r>
            <a:r>
              <a:rPr lang="en-US" sz="2400" b="1" i="1" dirty="0"/>
              <a:t> = 1,5R</a:t>
            </a:r>
            <a:r>
              <a:rPr lang="en-US" sz="2400" b="1" i="1" baseline="-25000" dirty="0"/>
              <a:t>1</a:t>
            </a:r>
            <a:r>
              <a:rPr lang="en-US" sz="2400" b="1" i="1" dirty="0"/>
              <a:t> </a:t>
            </a:r>
            <a:r>
              <a:rPr lang="en-US" sz="2400" b="1" i="1" dirty="0" err="1"/>
              <a:t>mắc</a:t>
            </a:r>
            <a:r>
              <a:rPr lang="en-US" sz="2400" b="1" i="1" dirty="0"/>
              <a:t> </a:t>
            </a:r>
            <a:r>
              <a:rPr lang="en-US" sz="2400" b="1" i="1" dirty="0" err="1"/>
              <a:t>nối</a:t>
            </a:r>
            <a:r>
              <a:rPr lang="en-US" sz="2400" b="1" i="1" dirty="0"/>
              <a:t> </a:t>
            </a:r>
            <a:r>
              <a:rPr lang="en-US" sz="2400" b="1" i="1" dirty="0" err="1"/>
              <a:t>tiếp</a:t>
            </a:r>
            <a:r>
              <a:rPr lang="en-US" sz="2400" b="1" i="1" dirty="0"/>
              <a:t> </a:t>
            </a:r>
            <a:r>
              <a:rPr lang="en-US" sz="2400" b="1" i="1" dirty="0" err="1"/>
              <a:t>với</a:t>
            </a:r>
            <a:r>
              <a:rPr lang="en-US" sz="2400" b="1" i="1" dirty="0"/>
              <a:t> </a:t>
            </a:r>
            <a:r>
              <a:rPr lang="en-US" sz="2400" b="1" i="1" dirty="0" err="1"/>
              <a:t>nhau</a:t>
            </a:r>
            <a:r>
              <a:rPr lang="en-US" sz="2400" b="1" i="1" dirty="0"/>
              <a:t>. Cho </a:t>
            </a:r>
            <a:r>
              <a:rPr lang="en-US" sz="2400" b="1" i="1" dirty="0" err="1"/>
              <a:t>dòng</a:t>
            </a:r>
            <a:r>
              <a:rPr lang="en-US" sz="2400" b="1" i="1" dirty="0"/>
              <a:t> </a:t>
            </a:r>
            <a:r>
              <a:rPr lang="en-US" sz="2400" b="1" i="1" dirty="0" err="1"/>
              <a:t>điện</a:t>
            </a:r>
            <a:r>
              <a:rPr lang="en-US" sz="2400" b="1" i="1" dirty="0"/>
              <a:t> </a:t>
            </a:r>
            <a:r>
              <a:rPr lang="en-US" sz="2400" b="1" i="1" dirty="0" err="1"/>
              <a:t>chạy</a:t>
            </a:r>
            <a:r>
              <a:rPr lang="en-US" sz="2400" b="1" i="1" dirty="0"/>
              <a:t> qua </a:t>
            </a:r>
            <a:r>
              <a:rPr lang="en-US" sz="2400" b="1" i="1" dirty="0" err="1"/>
              <a:t>đoạn</a:t>
            </a:r>
            <a:r>
              <a:rPr lang="en-US" sz="2400" b="1" i="1" dirty="0"/>
              <a:t> </a:t>
            </a:r>
            <a:r>
              <a:rPr lang="en-US" sz="2400" b="1" i="1" dirty="0" err="1"/>
              <a:t>mạch</a:t>
            </a:r>
            <a:r>
              <a:rPr lang="en-US" sz="2400" b="1" i="1" dirty="0"/>
              <a:t> </a:t>
            </a:r>
            <a:r>
              <a:rPr lang="en-US" sz="2400" b="1" i="1" dirty="0" err="1"/>
              <a:t>này</a:t>
            </a:r>
            <a:r>
              <a:rPr lang="en-US" sz="2400" b="1" i="1" dirty="0"/>
              <a:t> </a:t>
            </a:r>
            <a:r>
              <a:rPr lang="en-US" sz="2400" b="1" i="1" dirty="0" err="1"/>
              <a:t>thì</a:t>
            </a:r>
            <a:r>
              <a:rPr lang="en-US" sz="2400" b="1" i="1" dirty="0"/>
              <a:t> </a:t>
            </a:r>
            <a:r>
              <a:rPr lang="en-US" sz="2400" b="1" i="1" dirty="0" err="1"/>
              <a:t>thấy</a:t>
            </a:r>
            <a:r>
              <a:rPr lang="en-US" sz="2400" b="1" i="1" dirty="0"/>
              <a:t> </a:t>
            </a:r>
            <a:r>
              <a:rPr lang="en-US" sz="2400" b="1" i="1" dirty="0" err="1"/>
              <a:t>hiệu</a:t>
            </a:r>
            <a:r>
              <a:rPr lang="en-US" sz="2400" b="1" i="1" dirty="0"/>
              <a:t> </a:t>
            </a:r>
            <a:r>
              <a:rPr lang="en-US" sz="2400" b="1" i="1" dirty="0" err="1"/>
              <a:t>điện</a:t>
            </a:r>
            <a:r>
              <a:rPr lang="en-US" sz="2400" b="1" i="1" dirty="0"/>
              <a:t> </a:t>
            </a:r>
            <a:r>
              <a:rPr lang="en-US" sz="2400" b="1" i="1" dirty="0" err="1"/>
              <a:t>thế</a:t>
            </a:r>
            <a:r>
              <a:rPr lang="en-US" sz="2400" b="1" i="1" dirty="0"/>
              <a:t> </a:t>
            </a:r>
            <a:r>
              <a:rPr lang="en-US" sz="2400" b="1" i="1" dirty="0" err="1"/>
              <a:t>giữa</a:t>
            </a:r>
            <a:r>
              <a:rPr lang="en-US" sz="2400" b="1" i="1" dirty="0"/>
              <a:t> </a:t>
            </a:r>
            <a:r>
              <a:rPr lang="en-US" sz="2400" b="1" i="1" dirty="0" err="1"/>
              <a:t>hai</a:t>
            </a:r>
            <a:r>
              <a:rPr lang="en-US" sz="2400" b="1" i="1" dirty="0"/>
              <a:t> </a:t>
            </a:r>
            <a:r>
              <a:rPr lang="en-US" sz="2400" b="1" i="1" dirty="0" err="1"/>
              <a:t>đầu</a:t>
            </a:r>
            <a:r>
              <a:rPr lang="en-US" sz="2400" b="1" i="1" dirty="0"/>
              <a:t> </a:t>
            </a:r>
            <a:r>
              <a:rPr lang="en-US" sz="2400" b="1" i="1" dirty="0" err="1"/>
              <a:t>điện</a:t>
            </a:r>
            <a:r>
              <a:rPr lang="en-US" sz="2400" b="1" i="1" dirty="0"/>
              <a:t> </a:t>
            </a:r>
            <a:r>
              <a:rPr lang="en-US" sz="2400" b="1" i="1" dirty="0" err="1"/>
              <a:t>trở</a:t>
            </a:r>
            <a:r>
              <a:rPr lang="en-US" sz="2400" b="1" i="1" dirty="0"/>
              <a:t> R</a:t>
            </a:r>
            <a:r>
              <a:rPr lang="en-US" sz="2400" b="1" i="1" baseline="-25000" dirty="0"/>
              <a:t>1</a:t>
            </a:r>
            <a:r>
              <a:rPr lang="en-US" sz="2400" b="1" i="1" dirty="0"/>
              <a:t> </a:t>
            </a:r>
            <a:r>
              <a:rPr lang="en-US" sz="2400" b="1" i="1" dirty="0" err="1"/>
              <a:t>là</a:t>
            </a:r>
            <a:r>
              <a:rPr lang="en-US" sz="2400" b="1" i="1" dirty="0"/>
              <a:t> 3V. Hỏi hiệu điện thế giữa hai đầu đoạn mạch là bao nhiêu</a:t>
            </a:r>
            <a:r>
              <a:rPr lang="en-US" sz="2400" b="1" i="1" dirty="0" smtClean="0"/>
              <a:t>?</a:t>
            </a:r>
            <a:endParaRPr lang="en-US" sz="2400" b="1" i="1" dirty="0"/>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972864" y="2254458"/>
            <a:ext cx="1759499" cy="2308324"/>
          </a:xfrm>
          <a:prstGeom prst="rect">
            <a:avLst/>
          </a:prstGeom>
        </p:spPr>
        <p:txBody>
          <a:bodyPr wrap="square">
            <a:spAutoFit/>
          </a:bodyPr>
          <a:lstStyle/>
          <a:p>
            <a:pPr marL="342900" indent="-342900">
              <a:lnSpc>
                <a:spcPct val="150000"/>
              </a:lnSpc>
              <a:buAutoNum type="alphaUcPeriod"/>
            </a:pPr>
            <a:r>
              <a:rPr lang="en-US" sz="2400" b="1" i="1" dirty="0" smtClean="0">
                <a:solidFill>
                  <a:schemeClr val="accent6">
                    <a:lumMod val="50000"/>
                  </a:schemeClr>
                </a:solidFill>
              </a:rPr>
              <a:t>1,5V                             </a:t>
            </a:r>
          </a:p>
          <a:p>
            <a:pPr marL="342900" indent="-342900">
              <a:lnSpc>
                <a:spcPct val="150000"/>
              </a:lnSpc>
              <a:buAutoNum type="alphaUcPeriod"/>
            </a:pPr>
            <a:r>
              <a:rPr lang="en-US" sz="2400" b="1" i="1" dirty="0" smtClean="0">
                <a:solidFill>
                  <a:schemeClr val="accent6">
                    <a:lumMod val="50000"/>
                  </a:schemeClr>
                </a:solidFill>
              </a:rPr>
              <a:t>3V</a:t>
            </a:r>
          </a:p>
          <a:p>
            <a:pPr marL="342900" indent="-342900">
              <a:lnSpc>
                <a:spcPct val="150000"/>
              </a:lnSpc>
              <a:buAutoNum type="alphaUcPeriod"/>
            </a:pPr>
            <a:r>
              <a:rPr lang="en-US" sz="2400" b="1" i="1" dirty="0" smtClean="0">
                <a:solidFill>
                  <a:schemeClr val="accent6">
                    <a:lumMod val="50000"/>
                  </a:schemeClr>
                </a:solidFill>
              </a:rPr>
              <a:t>4,5V                             </a:t>
            </a:r>
          </a:p>
          <a:p>
            <a:pPr marL="342900" indent="-342900">
              <a:lnSpc>
                <a:spcPct val="150000"/>
              </a:lnSpc>
              <a:buAutoNum type="alphaUcPeriod"/>
            </a:pPr>
            <a:r>
              <a:rPr lang="en-US" sz="2400" b="1" i="1" dirty="0" smtClean="0">
                <a:solidFill>
                  <a:schemeClr val="accent6">
                    <a:lumMod val="50000"/>
                  </a:schemeClr>
                </a:solidFill>
              </a:rPr>
              <a:t>7,5V</a:t>
            </a:r>
            <a:endParaRPr lang="en-US" sz="2400" b="1" i="1" dirty="0">
              <a:solidFill>
                <a:schemeClr val="accent6">
                  <a:lumMod val="50000"/>
                </a:schemeClr>
              </a:solidFill>
            </a:endParaRPr>
          </a:p>
        </p:txBody>
      </p:sp>
      <p:sp>
        <p:nvSpPr>
          <p:cNvPr id="14" name="Oval 13"/>
          <p:cNvSpPr/>
          <p:nvPr/>
        </p:nvSpPr>
        <p:spPr>
          <a:xfrm>
            <a:off x="2810549" y="3975376"/>
            <a:ext cx="526702" cy="52804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9064812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888</TotalTime>
  <Words>1023</Words>
  <Application>Microsoft Office PowerPoint</Application>
  <PresentationFormat>Widescreen</PresentationFormat>
  <Paragraphs>336</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Cambria Math</vt:lpstr>
      <vt:lpstr>Open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37</cp:revision>
  <dcterms:created xsi:type="dcterms:W3CDTF">2021-11-22T08:39:09Z</dcterms:created>
  <dcterms:modified xsi:type="dcterms:W3CDTF">2021-11-29T15:28:37Z</dcterms:modified>
</cp:coreProperties>
</file>