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83" r:id="rId4"/>
    <p:sldId id="259" r:id="rId5"/>
    <p:sldId id="284" r:id="rId6"/>
    <p:sldId id="268" r:id="rId7"/>
    <p:sldId id="286" r:id="rId8"/>
    <p:sldId id="271" r:id="rId9"/>
    <p:sldId id="287" r:id="rId10"/>
    <p:sldId id="288" r:id="rId11"/>
    <p:sldId id="278" r:id="rId12"/>
    <p:sldId id="289" r:id="rId13"/>
    <p:sldId id="290" r:id="rId14"/>
    <p:sldId id="291" r:id="rId15"/>
    <p:sldId id="292" r:id="rId16"/>
    <p:sldId id="274" r:id="rId17"/>
    <p:sldId id="276" r:id="rId18"/>
    <p:sldId id="273" r:id="rId19"/>
    <p:sldId id="294" r:id="rId20"/>
    <p:sldId id="295" r:id="rId21"/>
    <p:sldId id="293"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4" autoAdjust="0"/>
    <p:restoredTop sz="94660"/>
  </p:normalViewPr>
  <p:slideViewPr>
    <p:cSldViewPr snapToGrid="0">
      <p:cViewPr varScale="1">
        <p:scale>
          <a:sx n="70" d="100"/>
          <a:sy n="70" d="100"/>
        </p:scale>
        <p:origin x="6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0DBC3A-7752-4908-BE67-C02E35467D4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380529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DBC3A-7752-4908-BE67-C02E35467D4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116248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DBC3A-7752-4908-BE67-C02E35467D4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139891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7795067-FDE3-4B22-A303-865906F4E182}" type="slidenum">
              <a:rPr lang="en-US" altLang="vi-VN"/>
              <a:pPr/>
              <a:t>‹#›</a:t>
            </a:fld>
            <a:endParaRPr lang="en-US" altLang="vi-VN"/>
          </a:p>
        </p:txBody>
      </p:sp>
    </p:spTree>
    <p:extLst>
      <p:ext uri="{BB962C8B-B14F-4D97-AF65-F5344CB8AC3E}">
        <p14:creationId xmlns:p14="http://schemas.microsoft.com/office/powerpoint/2010/main" val="208833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DBC3A-7752-4908-BE67-C02E35467D4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172593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0DBC3A-7752-4908-BE67-C02E35467D47}"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243624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0DBC3A-7752-4908-BE67-C02E35467D47}"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160326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0DBC3A-7752-4908-BE67-C02E35467D47}"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253363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0DBC3A-7752-4908-BE67-C02E35467D47}"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81987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DBC3A-7752-4908-BE67-C02E35467D47}"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76277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0DBC3A-7752-4908-BE67-C02E35467D47}"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48653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0DBC3A-7752-4908-BE67-C02E35467D47}"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66BDE-8ADB-44EA-BB8E-85CB123FCA4A}" type="slidenum">
              <a:rPr lang="en-US" smtClean="0"/>
              <a:t>‹#›</a:t>
            </a:fld>
            <a:endParaRPr lang="en-US"/>
          </a:p>
        </p:txBody>
      </p:sp>
    </p:spTree>
    <p:extLst>
      <p:ext uri="{BB962C8B-B14F-4D97-AF65-F5344CB8AC3E}">
        <p14:creationId xmlns:p14="http://schemas.microsoft.com/office/powerpoint/2010/main" val="38708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DBC3A-7752-4908-BE67-C02E35467D47}" type="datetimeFigureOut">
              <a:rPr lang="en-US" smtClean="0"/>
              <a:t>2/24/2022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66BDE-8ADB-44EA-BB8E-85CB123FCA4A}" type="slidenum">
              <a:rPr lang="en-US" smtClean="0"/>
              <a:t>‹#›</a:t>
            </a:fld>
            <a:endParaRPr lang="en-US"/>
          </a:p>
        </p:txBody>
      </p:sp>
    </p:spTree>
    <p:extLst>
      <p:ext uri="{BB962C8B-B14F-4D97-AF65-F5344CB8AC3E}">
        <p14:creationId xmlns:p14="http://schemas.microsoft.com/office/powerpoint/2010/main" val="4253409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6.wmf"/><Relationship Id="rId18" Type="http://schemas.openxmlformats.org/officeDocument/2006/relationships/oleObject" Target="../embeddings/oleObject8.bin"/><Relationship Id="rId3" Type="http://schemas.openxmlformats.org/officeDocument/2006/relationships/image" Target="../media/image31.png"/><Relationship Id="rId21" Type="http://schemas.openxmlformats.org/officeDocument/2006/relationships/image" Target="../media/image30.wmf"/><Relationship Id="rId7" Type="http://schemas.openxmlformats.org/officeDocument/2006/relationships/image" Target="../media/image23.wmf"/><Relationship Id="rId12" Type="http://schemas.openxmlformats.org/officeDocument/2006/relationships/oleObject" Target="../embeddings/oleObject5.bin"/><Relationship Id="rId17" Type="http://schemas.openxmlformats.org/officeDocument/2006/relationships/image" Target="../media/image28.wmf"/><Relationship Id="rId2" Type="http://schemas.openxmlformats.org/officeDocument/2006/relationships/slideLayout" Target="../slideLayouts/slideLayout1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4.bin"/><Relationship Id="rId19" Type="http://schemas.openxmlformats.org/officeDocument/2006/relationships/image" Target="../media/image29.wmf"/><Relationship Id="rId4" Type="http://schemas.openxmlformats.org/officeDocument/2006/relationships/oleObject" Target="../embeddings/oleObject1.bin"/><Relationship Id="rId9" Type="http://schemas.openxmlformats.org/officeDocument/2006/relationships/image" Target="../media/image24.wmf"/><Relationship Id="rId1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4.png"/><Relationship Id="rId2" Type="http://schemas.openxmlformats.org/officeDocument/2006/relationships/video" Target="file:///D:\khueCD\vui.avi" TargetMode="External"/><Relationship Id="rId1" Type="http://schemas.openxmlformats.org/officeDocument/2006/relationships/video" Target="file:///D:\khueCD\buon.avi" TargetMode="External"/><Relationship Id="rId6" Type="http://schemas.openxmlformats.org/officeDocument/2006/relationships/image" Target="../media/image33.png"/><Relationship Id="rId5" Type="http://schemas.openxmlformats.org/officeDocument/2006/relationships/audio" Target="../media/audio2.wav"/><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4.png"/><Relationship Id="rId2" Type="http://schemas.openxmlformats.org/officeDocument/2006/relationships/video" Target="file:///D:\khueCD\vui.avi" TargetMode="External"/><Relationship Id="rId1" Type="http://schemas.openxmlformats.org/officeDocument/2006/relationships/video" Target="file:///D:\khueCD\buon.avi" TargetMode="External"/><Relationship Id="rId6" Type="http://schemas.openxmlformats.org/officeDocument/2006/relationships/image" Target="../media/image33.png"/><Relationship Id="rId5" Type="http://schemas.openxmlformats.org/officeDocument/2006/relationships/audio" Target="../media/audio2.wav"/><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
          <p:cNvSpPr txBox="1">
            <a:spLocks noChangeArrowheads="1"/>
          </p:cNvSpPr>
          <p:nvPr/>
        </p:nvSpPr>
        <p:spPr bwMode="auto">
          <a:xfrm>
            <a:off x="2037094" y="683054"/>
            <a:ext cx="86339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defRPr>
            </a:lvl1pPr>
            <a:lvl2pPr marL="742950" indent="-285750" eaLnBrk="0" hangingPunct="0">
              <a:defRPr sz="2800">
                <a:solidFill>
                  <a:schemeClr val="tx2"/>
                </a:solidFill>
                <a:latin typeface="Times New Roman" panose="02020603050405020304" pitchFamily="18" charset="0"/>
              </a:defRPr>
            </a:lvl2pPr>
            <a:lvl3pPr marL="1143000" indent="-228600" eaLnBrk="0" hangingPunct="0">
              <a:defRPr sz="2800">
                <a:solidFill>
                  <a:schemeClr val="tx2"/>
                </a:solidFill>
                <a:latin typeface="Times New Roman" panose="02020603050405020304" pitchFamily="18" charset="0"/>
              </a:defRPr>
            </a:lvl3pPr>
            <a:lvl4pPr marL="1600200" indent="-228600" eaLnBrk="0" hangingPunct="0">
              <a:defRPr sz="2800">
                <a:solidFill>
                  <a:schemeClr val="tx2"/>
                </a:solidFill>
                <a:latin typeface="Times New Roman" panose="02020603050405020304" pitchFamily="18" charset="0"/>
              </a:defRPr>
            </a:lvl4pPr>
            <a:lvl5pPr marL="2057400" indent="-228600" eaLnBrk="0" hangingPunct="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pPr algn="ctr" eaLnBrk="1" hangingPunct="1"/>
            <a:r>
              <a:rPr lang="en-US" sz="4800" b="1" dirty="0">
                <a:solidFill>
                  <a:srgbClr val="FF0000"/>
                </a:solidFill>
              </a:rPr>
              <a:t>CHƯƠNG III: QUANG HỌC</a:t>
            </a:r>
          </a:p>
        </p:txBody>
      </p:sp>
      <p:pic>
        <p:nvPicPr>
          <p:cNvPr id="3" name="Picture 5" descr="book_page_flip_sm_n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1801" y="514425"/>
            <a:ext cx="1836990" cy="13848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p:cNvSpPr>
            <a:spLocks noChangeArrowheads="1"/>
          </p:cNvSpPr>
          <p:nvPr/>
        </p:nvSpPr>
        <p:spPr bwMode="auto">
          <a:xfrm>
            <a:off x="0" y="0"/>
            <a:ext cx="12192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933">
              <a:effectLst>
                <a:outerShdw blurRad="38100" dist="38100" dir="2700000" algn="tl">
                  <a:srgbClr val="000000">
                    <a:alpha val="43137"/>
                  </a:srgbClr>
                </a:outerShdw>
              </a:effectLst>
            </a:endParaRPr>
          </a:p>
        </p:txBody>
      </p:sp>
      <p:grpSp>
        <p:nvGrpSpPr>
          <p:cNvPr id="20" name="Group 19"/>
          <p:cNvGrpSpPr/>
          <p:nvPr/>
        </p:nvGrpSpPr>
        <p:grpSpPr>
          <a:xfrm>
            <a:off x="3212432" y="1529998"/>
            <a:ext cx="6701589" cy="4854157"/>
            <a:chOff x="3212432" y="1529998"/>
            <a:chExt cx="6701589" cy="4854157"/>
          </a:xfrm>
        </p:grpSpPr>
        <p:sp>
          <p:nvSpPr>
            <p:cNvPr id="19" name="Rectangle 18"/>
            <p:cNvSpPr/>
            <p:nvPr/>
          </p:nvSpPr>
          <p:spPr>
            <a:xfrm>
              <a:off x="3212432" y="1529998"/>
              <a:ext cx="6701589" cy="479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690174" y="1709148"/>
              <a:ext cx="5736557" cy="4675007"/>
              <a:chOff x="3076610" y="1745833"/>
              <a:chExt cx="5736557" cy="4714886"/>
            </a:xfrm>
          </p:grpSpPr>
          <p:grpSp>
            <p:nvGrpSpPr>
              <p:cNvPr id="11" name="Group 10"/>
              <p:cNvGrpSpPr/>
              <p:nvPr/>
            </p:nvGrpSpPr>
            <p:grpSpPr>
              <a:xfrm>
                <a:off x="3076610" y="1745833"/>
                <a:ext cx="2524125" cy="2210289"/>
                <a:chOff x="1268181" y="2580367"/>
                <a:chExt cx="2524125" cy="2210289"/>
              </a:xfrm>
            </p:grpSpPr>
            <p:pic>
              <p:nvPicPr>
                <p:cNvPr id="2" name="Picture 1"/>
                <p:cNvPicPr>
                  <a:picLocks noChangeAspect="1"/>
                </p:cNvPicPr>
                <p:nvPr/>
              </p:nvPicPr>
              <p:blipFill>
                <a:blip r:embed="rId4"/>
                <a:stretch>
                  <a:fillRect/>
                </a:stretch>
              </p:blipFill>
              <p:spPr>
                <a:xfrm>
                  <a:off x="1268181" y="2580367"/>
                  <a:ext cx="2524125" cy="1809750"/>
                </a:xfrm>
                <a:prstGeom prst="rect">
                  <a:avLst/>
                </a:prstGeom>
              </p:spPr>
            </p:pic>
            <p:sp>
              <p:nvSpPr>
                <p:cNvPr id="10" name="TextBox 9"/>
                <p:cNvSpPr txBox="1"/>
                <p:nvPr/>
              </p:nvSpPr>
              <p:spPr>
                <a:xfrm>
                  <a:off x="1799602" y="4421324"/>
                  <a:ext cx="1647058" cy="369332"/>
                </a:xfrm>
                <a:prstGeom prst="rect">
                  <a:avLst/>
                </a:prstGeom>
                <a:noFill/>
              </p:spPr>
              <p:txBody>
                <a:bodyPr wrap="square" rtlCol="0">
                  <a:spAutoFit/>
                </a:bodyPr>
                <a:lstStyle/>
                <a:p>
                  <a:r>
                    <a:rPr lang="en-US" dirty="0">
                      <a:solidFill>
                        <a:srgbClr val="FF0000"/>
                      </a:solidFill>
                    </a:rPr>
                    <a:t>MÁY ẢNH</a:t>
                  </a:r>
                </a:p>
              </p:txBody>
            </p:sp>
          </p:grpSp>
          <p:grpSp>
            <p:nvGrpSpPr>
              <p:cNvPr id="12" name="Group 11"/>
              <p:cNvGrpSpPr/>
              <p:nvPr/>
            </p:nvGrpSpPr>
            <p:grpSpPr>
              <a:xfrm>
                <a:off x="6237497" y="1745833"/>
                <a:ext cx="2575670" cy="2221583"/>
                <a:chOff x="4209365" y="2290273"/>
                <a:chExt cx="2575670" cy="2221583"/>
              </a:xfrm>
            </p:grpSpPr>
            <p:pic>
              <p:nvPicPr>
                <p:cNvPr id="4" name="Picture 3"/>
                <p:cNvPicPr>
                  <a:picLocks noChangeAspect="1"/>
                </p:cNvPicPr>
                <p:nvPr/>
              </p:nvPicPr>
              <p:blipFill>
                <a:blip r:embed="rId5"/>
                <a:stretch>
                  <a:fillRect/>
                </a:stretch>
              </p:blipFill>
              <p:spPr>
                <a:xfrm>
                  <a:off x="4209365" y="2290273"/>
                  <a:ext cx="2575670" cy="1809750"/>
                </a:xfrm>
                <a:prstGeom prst="rect">
                  <a:avLst/>
                </a:prstGeom>
              </p:spPr>
            </p:pic>
            <p:sp>
              <p:nvSpPr>
                <p:cNvPr id="13" name="TextBox 12"/>
                <p:cNvSpPr txBox="1"/>
                <p:nvPr/>
              </p:nvSpPr>
              <p:spPr>
                <a:xfrm>
                  <a:off x="4792331" y="4142524"/>
                  <a:ext cx="1647058" cy="369332"/>
                </a:xfrm>
                <a:prstGeom prst="rect">
                  <a:avLst/>
                </a:prstGeom>
                <a:noFill/>
              </p:spPr>
              <p:txBody>
                <a:bodyPr wrap="square" rtlCol="0">
                  <a:spAutoFit/>
                </a:bodyPr>
                <a:lstStyle/>
                <a:p>
                  <a:r>
                    <a:rPr lang="en-US" dirty="0">
                      <a:solidFill>
                        <a:srgbClr val="FF0000"/>
                      </a:solidFill>
                    </a:rPr>
                    <a:t>KÍNH LÚP</a:t>
                  </a:r>
                </a:p>
              </p:txBody>
            </p:sp>
          </p:grpSp>
          <p:grpSp>
            <p:nvGrpSpPr>
              <p:cNvPr id="14" name="Group 13"/>
              <p:cNvGrpSpPr/>
              <p:nvPr/>
            </p:nvGrpSpPr>
            <p:grpSpPr>
              <a:xfrm>
                <a:off x="3111964" y="3956122"/>
                <a:ext cx="2488771" cy="2504597"/>
                <a:chOff x="6494637" y="2477556"/>
                <a:chExt cx="2488771" cy="2504597"/>
              </a:xfrm>
            </p:grpSpPr>
            <p:pic>
              <p:nvPicPr>
                <p:cNvPr id="7" name="Picture 6"/>
                <p:cNvPicPr>
                  <a:picLocks noChangeAspect="1"/>
                </p:cNvPicPr>
                <p:nvPr/>
              </p:nvPicPr>
              <p:blipFill>
                <a:blip r:embed="rId6"/>
                <a:stretch>
                  <a:fillRect/>
                </a:stretch>
              </p:blipFill>
              <p:spPr>
                <a:xfrm>
                  <a:off x="6494637" y="2477556"/>
                  <a:ext cx="2488771" cy="2143125"/>
                </a:xfrm>
                <a:prstGeom prst="rect">
                  <a:avLst/>
                </a:prstGeom>
              </p:spPr>
            </p:pic>
            <p:sp>
              <p:nvSpPr>
                <p:cNvPr id="15" name="TextBox 14"/>
                <p:cNvSpPr txBox="1"/>
                <p:nvPr/>
              </p:nvSpPr>
              <p:spPr>
                <a:xfrm>
                  <a:off x="6759326" y="4612821"/>
                  <a:ext cx="1883988" cy="369332"/>
                </a:xfrm>
                <a:prstGeom prst="rect">
                  <a:avLst/>
                </a:prstGeom>
                <a:noFill/>
              </p:spPr>
              <p:txBody>
                <a:bodyPr wrap="square" rtlCol="0">
                  <a:spAutoFit/>
                </a:bodyPr>
                <a:lstStyle/>
                <a:p>
                  <a:r>
                    <a:rPr lang="en-US" dirty="0">
                      <a:solidFill>
                        <a:srgbClr val="FF0000"/>
                      </a:solidFill>
                    </a:rPr>
                    <a:t>KÍNH THIÊN VĂN</a:t>
                  </a:r>
                </a:p>
              </p:txBody>
            </p:sp>
          </p:grpSp>
          <p:grpSp>
            <p:nvGrpSpPr>
              <p:cNvPr id="17" name="Group 16"/>
              <p:cNvGrpSpPr/>
              <p:nvPr/>
            </p:nvGrpSpPr>
            <p:grpSpPr>
              <a:xfrm>
                <a:off x="6260352" y="3956122"/>
                <a:ext cx="2552815" cy="2489205"/>
                <a:chOff x="8739964" y="2515227"/>
                <a:chExt cx="2552815" cy="2489205"/>
              </a:xfrm>
            </p:grpSpPr>
            <p:pic>
              <p:nvPicPr>
                <p:cNvPr id="8" name="Picture 7"/>
                <p:cNvPicPr>
                  <a:picLocks noChangeAspect="1"/>
                </p:cNvPicPr>
                <p:nvPr/>
              </p:nvPicPr>
              <p:blipFill>
                <a:blip r:embed="rId7"/>
                <a:stretch>
                  <a:fillRect/>
                </a:stretch>
              </p:blipFill>
              <p:spPr>
                <a:xfrm>
                  <a:off x="8739964" y="2515227"/>
                  <a:ext cx="2552815" cy="2119873"/>
                </a:xfrm>
                <a:prstGeom prst="rect">
                  <a:avLst/>
                </a:prstGeom>
              </p:spPr>
            </p:pic>
            <p:sp>
              <p:nvSpPr>
                <p:cNvPr id="16" name="TextBox 15"/>
                <p:cNvSpPr txBox="1"/>
                <p:nvPr/>
              </p:nvSpPr>
              <p:spPr>
                <a:xfrm>
                  <a:off x="9252092" y="4635100"/>
                  <a:ext cx="1647058" cy="369332"/>
                </a:xfrm>
                <a:prstGeom prst="rect">
                  <a:avLst/>
                </a:prstGeom>
                <a:noFill/>
              </p:spPr>
              <p:txBody>
                <a:bodyPr wrap="square" rtlCol="0">
                  <a:spAutoFit/>
                </a:bodyPr>
                <a:lstStyle/>
                <a:p>
                  <a:r>
                    <a:rPr lang="en-US" dirty="0">
                      <a:solidFill>
                        <a:srgbClr val="FF0000"/>
                      </a:solidFill>
                    </a:rPr>
                    <a:t>KÍNH HIỂN VI</a:t>
                  </a:r>
                </a:p>
              </p:txBody>
            </p:sp>
          </p:grpSp>
        </p:grpSp>
      </p:grpSp>
    </p:spTree>
    <p:extLst>
      <p:ext uri="{BB962C8B-B14F-4D97-AF65-F5344CB8AC3E}">
        <p14:creationId xmlns:p14="http://schemas.microsoft.com/office/powerpoint/2010/main" val="317484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3779921" y="1449452"/>
            <a:ext cx="3657600" cy="4648200"/>
            <a:chOff x="4512" y="192"/>
            <a:chExt cx="1248" cy="3762"/>
          </a:xfrm>
        </p:grpSpPr>
        <p:pic>
          <p:nvPicPr>
            <p:cNvPr id="24584" name="Picture 29" descr="Hien tuong khuc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 y="2064"/>
              <a:ext cx="1152"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30" descr="Hien tuong khuc 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192"/>
              <a:ext cx="124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9343" name="Text Box 31"/>
          <p:cNvSpPr txBox="1">
            <a:spLocks noChangeArrowheads="1"/>
          </p:cNvSpPr>
          <p:nvPr/>
        </p:nvSpPr>
        <p:spPr bwMode="auto">
          <a:xfrm>
            <a:off x="2695074" y="147229"/>
            <a:ext cx="7411452" cy="523220"/>
          </a:xfrm>
          <a:prstGeom prst="rect">
            <a:avLst/>
          </a:prstGeom>
          <a:gradFill rotWithShape="1">
            <a:gsLst>
              <a:gs pos="0">
                <a:srgbClr val="00FFFF"/>
              </a:gs>
              <a:gs pos="50000">
                <a:schemeClr val="bg1"/>
              </a:gs>
              <a:gs pos="100000">
                <a:srgbClr val="00FFFF"/>
              </a:gs>
            </a:gsLst>
            <a:lin ang="5400000" scaled="1"/>
          </a:gradFill>
          <a:ln w="38100" cmpd="dbl">
            <a:solidFill>
              <a:srgbClr val="9900CC"/>
            </a:solidFill>
            <a:miter lim="800000"/>
            <a:headEnd/>
            <a:tailEnd/>
          </a:ln>
          <a:effectLst/>
        </p:spPr>
        <p:txBody>
          <a:bodyPr wrap="square">
            <a:spAutoFit/>
          </a:bodyPr>
          <a:lstStyle/>
          <a:p>
            <a:pPr algn="ctr">
              <a:spcBef>
                <a:spcPct val="50000"/>
              </a:spcBef>
              <a:defRPr/>
            </a:pPr>
            <a:r>
              <a:rPr lang="en-US" sz="2800" dirty="0">
                <a:solidFill>
                  <a:srgbClr val="0000FF"/>
                </a:solidFill>
                <a:latin typeface="Times New Roman" pitchFamily="18" charset="0"/>
              </a:rPr>
              <a:t>HIỆN TƯỢNG KHÚC XẠ TRONG THỰC TẾ</a:t>
            </a:r>
          </a:p>
        </p:txBody>
      </p:sp>
      <p:sp>
        <p:nvSpPr>
          <p:cNvPr id="9" name="Rectangle 32"/>
          <p:cNvSpPr>
            <a:spLocks noChangeArrowheads="1"/>
          </p:cNvSpPr>
          <p:nvPr/>
        </p:nvSpPr>
        <p:spPr bwMode="auto">
          <a:xfrm>
            <a:off x="3568365" y="3547808"/>
            <a:ext cx="3429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Tree>
    <p:extLst>
      <p:ext uri="{BB962C8B-B14F-4D97-AF65-F5344CB8AC3E}">
        <p14:creationId xmlns:p14="http://schemas.microsoft.com/office/powerpoint/2010/main" val="371816111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9339" name="Picture 27" descr="Khuc xa"/>
          <p:cNvPicPr>
            <a:picLocks noChangeAspect="1" noChangeArrowheads="1"/>
          </p:cNvPicPr>
          <p:nvPr/>
        </p:nvPicPr>
        <p:blipFill>
          <a:blip r:embed="rId2">
            <a:lum bright="8000" contrast="-2000"/>
            <a:extLst>
              <a:ext uri="{28A0092B-C50C-407E-A947-70E740481C1C}">
                <a14:useLocalDpi xmlns:a14="http://schemas.microsoft.com/office/drawing/2010/main" val="0"/>
              </a:ext>
            </a:extLst>
          </a:blip>
          <a:srcRect/>
          <a:stretch>
            <a:fillRect/>
          </a:stretch>
        </p:blipFill>
        <p:spPr bwMode="auto">
          <a:xfrm>
            <a:off x="3352800" y="2057400"/>
            <a:ext cx="54864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1"/>
          <p:cNvSpPr txBox="1">
            <a:spLocks noChangeArrowheads="1"/>
          </p:cNvSpPr>
          <p:nvPr/>
        </p:nvSpPr>
        <p:spPr bwMode="auto">
          <a:xfrm>
            <a:off x="2695074" y="147229"/>
            <a:ext cx="7411452" cy="523220"/>
          </a:xfrm>
          <a:prstGeom prst="rect">
            <a:avLst/>
          </a:prstGeom>
          <a:gradFill rotWithShape="1">
            <a:gsLst>
              <a:gs pos="0">
                <a:srgbClr val="00FFFF"/>
              </a:gs>
              <a:gs pos="50000">
                <a:schemeClr val="bg1"/>
              </a:gs>
              <a:gs pos="100000">
                <a:srgbClr val="00FFFF"/>
              </a:gs>
            </a:gsLst>
            <a:lin ang="5400000" scaled="1"/>
          </a:gradFill>
          <a:ln w="38100" cmpd="dbl">
            <a:solidFill>
              <a:srgbClr val="9900CC"/>
            </a:solidFill>
            <a:miter lim="800000"/>
            <a:headEnd/>
            <a:tailEnd/>
          </a:ln>
          <a:effectLst/>
        </p:spPr>
        <p:txBody>
          <a:bodyPr wrap="square">
            <a:spAutoFit/>
          </a:bodyPr>
          <a:lstStyle/>
          <a:p>
            <a:pPr algn="ctr">
              <a:spcBef>
                <a:spcPct val="50000"/>
              </a:spcBef>
              <a:defRPr/>
            </a:pPr>
            <a:r>
              <a:rPr lang="en-US" sz="2800" dirty="0">
                <a:solidFill>
                  <a:srgbClr val="0000FF"/>
                </a:solidFill>
                <a:latin typeface="Times New Roman" pitchFamily="18" charset="0"/>
              </a:rPr>
              <a:t>HIỆN TƯỢNG KHÚC XẠ TRONG THỰC TẾ</a:t>
            </a:r>
          </a:p>
        </p:txBody>
      </p:sp>
    </p:spTree>
    <p:extLst>
      <p:ext uri="{BB962C8B-B14F-4D97-AF65-F5344CB8AC3E}">
        <p14:creationId xmlns:p14="http://schemas.microsoft.com/office/powerpoint/2010/main" val="6879726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269339"/>
                                        </p:tgtEl>
                                        <p:attrNameLst>
                                          <p:attrName>style.visibility</p:attrName>
                                        </p:attrNameLst>
                                      </p:cBhvr>
                                      <p:to>
                                        <p:strVal val="visible"/>
                                      </p:to>
                                    </p:set>
                                    <p:anim calcmode="lin" valueType="num">
                                      <p:cBhvr>
                                        <p:cTn id="7" dur="1000" fill="hold"/>
                                        <p:tgtEl>
                                          <p:spTgt spid="269339"/>
                                        </p:tgtEl>
                                        <p:attrNameLst>
                                          <p:attrName>ppt_w</p:attrName>
                                        </p:attrNameLst>
                                      </p:cBhvr>
                                      <p:tavLst>
                                        <p:tav tm="0">
                                          <p:val>
                                            <p:fltVal val="0"/>
                                          </p:val>
                                        </p:tav>
                                        <p:tav tm="100000">
                                          <p:val>
                                            <p:strVal val="#ppt_w"/>
                                          </p:val>
                                        </p:tav>
                                      </p:tavLst>
                                    </p:anim>
                                    <p:anim calcmode="lin" valueType="num">
                                      <p:cBhvr>
                                        <p:cTn id="8" dur="1000" fill="hold"/>
                                        <p:tgtEl>
                                          <p:spTgt spid="269339"/>
                                        </p:tgtEl>
                                        <p:attrNameLst>
                                          <p:attrName>ppt_h</p:attrName>
                                        </p:attrNameLst>
                                      </p:cBhvr>
                                      <p:tavLst>
                                        <p:tav tm="0">
                                          <p:val>
                                            <p:fltVal val="0"/>
                                          </p:val>
                                        </p:tav>
                                        <p:tav tm="100000">
                                          <p:val>
                                            <p:strVal val="#ppt_h"/>
                                          </p:val>
                                        </p:tav>
                                      </p:tavLst>
                                    </p:anim>
                                    <p:anim calcmode="lin" valueType="num">
                                      <p:cBhvr>
                                        <p:cTn id="9" dur="1000" fill="hold"/>
                                        <p:tgtEl>
                                          <p:spTgt spid="2693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93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45" name="Rectangle 33"/>
          <p:cNvSpPr>
            <a:spLocks noChangeArrowheads="1"/>
          </p:cNvSpPr>
          <p:nvPr/>
        </p:nvSpPr>
        <p:spPr bwMode="auto">
          <a:xfrm>
            <a:off x="4495800" y="6553200"/>
            <a:ext cx="34290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pic>
        <p:nvPicPr>
          <p:cNvPr id="3" name="Picture 2"/>
          <p:cNvPicPr>
            <a:picLocks noChangeAspect="1"/>
          </p:cNvPicPr>
          <p:nvPr/>
        </p:nvPicPr>
        <p:blipFill>
          <a:blip r:embed="rId2"/>
          <a:stretch>
            <a:fillRect/>
          </a:stretch>
        </p:blipFill>
        <p:spPr>
          <a:xfrm>
            <a:off x="2695074" y="905597"/>
            <a:ext cx="7411452" cy="5412455"/>
          </a:xfrm>
          <a:prstGeom prst="rect">
            <a:avLst/>
          </a:prstGeom>
        </p:spPr>
      </p:pic>
      <p:sp>
        <p:nvSpPr>
          <p:cNvPr id="8" name="Text Box 31"/>
          <p:cNvSpPr txBox="1">
            <a:spLocks noChangeArrowheads="1"/>
          </p:cNvSpPr>
          <p:nvPr/>
        </p:nvSpPr>
        <p:spPr bwMode="auto">
          <a:xfrm>
            <a:off x="2695074" y="147229"/>
            <a:ext cx="7411452" cy="523220"/>
          </a:xfrm>
          <a:prstGeom prst="rect">
            <a:avLst/>
          </a:prstGeom>
          <a:gradFill rotWithShape="1">
            <a:gsLst>
              <a:gs pos="0">
                <a:srgbClr val="00FFFF"/>
              </a:gs>
              <a:gs pos="50000">
                <a:schemeClr val="bg1"/>
              </a:gs>
              <a:gs pos="100000">
                <a:srgbClr val="00FFFF"/>
              </a:gs>
            </a:gsLst>
            <a:lin ang="5400000" scaled="1"/>
          </a:gradFill>
          <a:ln w="38100" cmpd="dbl">
            <a:solidFill>
              <a:srgbClr val="9900CC"/>
            </a:solidFill>
            <a:miter lim="800000"/>
            <a:headEnd/>
            <a:tailEnd/>
          </a:ln>
          <a:effectLst/>
        </p:spPr>
        <p:txBody>
          <a:bodyPr wrap="square">
            <a:spAutoFit/>
          </a:bodyPr>
          <a:lstStyle/>
          <a:p>
            <a:pPr algn="ctr">
              <a:spcBef>
                <a:spcPct val="50000"/>
              </a:spcBef>
              <a:defRPr/>
            </a:pPr>
            <a:r>
              <a:rPr lang="en-US" sz="2800" dirty="0">
                <a:solidFill>
                  <a:srgbClr val="0000FF"/>
                </a:solidFill>
                <a:latin typeface="Times New Roman" pitchFamily="18" charset="0"/>
              </a:rPr>
              <a:t>HIỆN TƯỢNG KHÚC XẠ TRONG THỰC TẾ</a:t>
            </a:r>
          </a:p>
        </p:txBody>
      </p:sp>
      <p:sp>
        <p:nvSpPr>
          <p:cNvPr id="5" name="TextBox 4"/>
          <p:cNvSpPr txBox="1"/>
          <p:nvPr/>
        </p:nvSpPr>
        <p:spPr>
          <a:xfrm>
            <a:off x="5408194" y="6322367"/>
            <a:ext cx="1985211" cy="461665"/>
          </a:xfrm>
          <a:prstGeom prst="rect">
            <a:avLst/>
          </a:prstGeom>
          <a:noFill/>
        </p:spPr>
        <p:txBody>
          <a:bodyPr wrap="square" rtlCol="0">
            <a:spAutoFit/>
          </a:bodyPr>
          <a:lstStyle/>
          <a:p>
            <a:r>
              <a:rPr lang="en-US" sz="2400" b="1" dirty="0">
                <a:solidFill>
                  <a:srgbClr val="FF0000"/>
                </a:solidFill>
              </a:rPr>
              <a:t>CẦU VỒNG</a:t>
            </a:r>
          </a:p>
        </p:txBody>
      </p:sp>
    </p:spTree>
    <p:extLst>
      <p:ext uri="{BB962C8B-B14F-4D97-AF65-F5344CB8AC3E}">
        <p14:creationId xmlns:p14="http://schemas.microsoft.com/office/powerpoint/2010/main" val="35751992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9345"/>
                                        </p:tgtEl>
                                        <p:attrNameLst>
                                          <p:attrName>style.visibility</p:attrName>
                                        </p:attrNameLst>
                                      </p:cBhvr>
                                      <p:to>
                                        <p:strVal val="visible"/>
                                      </p:to>
                                    </p:set>
                                    <p:anim calcmode="lin" valueType="num">
                                      <p:cBhvr>
                                        <p:cTn id="7" dur="500" fill="hold"/>
                                        <p:tgtEl>
                                          <p:spTgt spid="269345"/>
                                        </p:tgtEl>
                                        <p:attrNameLst>
                                          <p:attrName>ppt_w</p:attrName>
                                        </p:attrNameLst>
                                      </p:cBhvr>
                                      <p:tavLst>
                                        <p:tav tm="0">
                                          <p:val>
                                            <p:fltVal val="0"/>
                                          </p:val>
                                        </p:tav>
                                        <p:tav tm="100000">
                                          <p:val>
                                            <p:strVal val="#ppt_w"/>
                                          </p:val>
                                        </p:tav>
                                      </p:tavLst>
                                    </p:anim>
                                    <p:anim calcmode="lin" valueType="num">
                                      <p:cBhvr>
                                        <p:cTn id="8" dur="500" fill="hold"/>
                                        <p:tgtEl>
                                          <p:spTgt spid="269345"/>
                                        </p:tgtEl>
                                        <p:attrNameLst>
                                          <p:attrName>ppt_h</p:attrName>
                                        </p:attrNameLst>
                                      </p:cBhvr>
                                      <p:tavLst>
                                        <p:tav tm="0">
                                          <p:val>
                                            <p:fltVal val="0"/>
                                          </p:val>
                                        </p:tav>
                                        <p:tav tm="100000">
                                          <p:val>
                                            <p:strVal val="#ppt_h"/>
                                          </p:val>
                                        </p:tav>
                                      </p:tavLst>
                                    </p:anim>
                                    <p:animEffect transition="in" filter="fade">
                                      <p:cBhvr>
                                        <p:cTn id="9" dur="500"/>
                                        <p:tgtEl>
                                          <p:spTgt spid="269345"/>
                                        </p:tgtEl>
                                      </p:cBhvr>
                                    </p:animEffect>
                                  </p:childTnLst>
                                </p:cTn>
                              </p:par>
                              <p:par>
                                <p:cTn id="10" presetID="2" presetClass="exit" presetSubtype="4" fill="hold" grpId="1" nodeType="withEffect">
                                  <p:stCondLst>
                                    <p:cond delay="0"/>
                                  </p:stCondLst>
                                  <p:childTnLst>
                                    <p:anim calcmode="lin" valueType="num">
                                      <p:cBhvr additive="base">
                                        <p:cTn id="11" dur="500"/>
                                        <p:tgtEl>
                                          <p:spTgt spid="269345"/>
                                        </p:tgtEl>
                                        <p:attrNameLst>
                                          <p:attrName>ppt_x</p:attrName>
                                        </p:attrNameLst>
                                      </p:cBhvr>
                                      <p:tavLst>
                                        <p:tav tm="0">
                                          <p:val>
                                            <p:strVal val="ppt_x"/>
                                          </p:val>
                                        </p:tav>
                                        <p:tav tm="100000">
                                          <p:val>
                                            <p:strVal val="ppt_x"/>
                                          </p:val>
                                        </p:tav>
                                      </p:tavLst>
                                    </p:anim>
                                    <p:anim calcmode="lin" valueType="num">
                                      <p:cBhvr additive="base">
                                        <p:cTn id="12" dur="500"/>
                                        <p:tgtEl>
                                          <p:spTgt spid="269345"/>
                                        </p:tgtEl>
                                        <p:attrNameLst>
                                          <p:attrName>ppt_y</p:attrName>
                                        </p:attrNameLst>
                                      </p:cBhvr>
                                      <p:tavLst>
                                        <p:tav tm="0">
                                          <p:val>
                                            <p:strVal val="ppt_y"/>
                                          </p:val>
                                        </p:tav>
                                        <p:tav tm="100000">
                                          <p:val>
                                            <p:strVal val="1+ppt_h/2"/>
                                          </p:val>
                                        </p:tav>
                                      </p:tavLst>
                                    </p:anim>
                                    <p:set>
                                      <p:cBhvr>
                                        <p:cTn id="13" dur="1" fill="hold">
                                          <p:stCondLst>
                                            <p:cond delay="499"/>
                                          </p:stCondLst>
                                        </p:cTn>
                                        <p:tgtEl>
                                          <p:spTgt spid="2693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45" grpId="0" animBg="1"/>
      <p:bldP spid="269345"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45" name="Rectangle 33"/>
          <p:cNvSpPr>
            <a:spLocks noChangeArrowheads="1"/>
          </p:cNvSpPr>
          <p:nvPr/>
        </p:nvSpPr>
        <p:spPr bwMode="auto">
          <a:xfrm>
            <a:off x="4495800" y="6553200"/>
            <a:ext cx="34290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pic>
        <p:nvPicPr>
          <p:cNvPr id="4" name="Picture 3"/>
          <p:cNvPicPr>
            <a:picLocks noChangeAspect="1"/>
          </p:cNvPicPr>
          <p:nvPr/>
        </p:nvPicPr>
        <p:blipFill>
          <a:blip r:embed="rId2"/>
          <a:stretch>
            <a:fillRect/>
          </a:stretch>
        </p:blipFill>
        <p:spPr>
          <a:xfrm>
            <a:off x="2695074" y="752320"/>
            <a:ext cx="7520077" cy="5644015"/>
          </a:xfrm>
          <a:prstGeom prst="rect">
            <a:avLst/>
          </a:prstGeom>
        </p:spPr>
      </p:pic>
      <p:sp>
        <p:nvSpPr>
          <p:cNvPr id="6" name="Text Box 31"/>
          <p:cNvSpPr txBox="1">
            <a:spLocks noChangeArrowheads="1"/>
          </p:cNvSpPr>
          <p:nvPr/>
        </p:nvSpPr>
        <p:spPr bwMode="auto">
          <a:xfrm>
            <a:off x="2695074" y="147229"/>
            <a:ext cx="7411452" cy="523220"/>
          </a:xfrm>
          <a:prstGeom prst="rect">
            <a:avLst/>
          </a:prstGeom>
          <a:gradFill rotWithShape="1">
            <a:gsLst>
              <a:gs pos="0">
                <a:srgbClr val="00FFFF"/>
              </a:gs>
              <a:gs pos="50000">
                <a:schemeClr val="bg1"/>
              </a:gs>
              <a:gs pos="100000">
                <a:srgbClr val="00FFFF"/>
              </a:gs>
            </a:gsLst>
            <a:lin ang="5400000" scaled="1"/>
          </a:gradFill>
          <a:ln w="38100" cmpd="dbl">
            <a:solidFill>
              <a:srgbClr val="9900CC"/>
            </a:solidFill>
            <a:miter lim="800000"/>
            <a:headEnd/>
            <a:tailEnd/>
          </a:ln>
          <a:effectLst/>
        </p:spPr>
        <p:txBody>
          <a:bodyPr wrap="square">
            <a:spAutoFit/>
          </a:bodyPr>
          <a:lstStyle/>
          <a:p>
            <a:pPr algn="ctr">
              <a:spcBef>
                <a:spcPct val="50000"/>
              </a:spcBef>
              <a:defRPr/>
            </a:pPr>
            <a:r>
              <a:rPr lang="en-US" sz="2800" dirty="0">
                <a:solidFill>
                  <a:srgbClr val="0000FF"/>
                </a:solidFill>
                <a:latin typeface="Times New Roman" pitchFamily="18" charset="0"/>
              </a:rPr>
              <a:t>HIỆN TƯỢNG KHÚC XẠ TRONG THỰC TẾ</a:t>
            </a:r>
          </a:p>
        </p:txBody>
      </p:sp>
      <p:sp>
        <p:nvSpPr>
          <p:cNvPr id="7" name="TextBox 6"/>
          <p:cNvSpPr txBox="1"/>
          <p:nvPr/>
        </p:nvSpPr>
        <p:spPr>
          <a:xfrm>
            <a:off x="5939589" y="6396335"/>
            <a:ext cx="1985211" cy="461665"/>
          </a:xfrm>
          <a:prstGeom prst="rect">
            <a:avLst/>
          </a:prstGeom>
          <a:noFill/>
        </p:spPr>
        <p:txBody>
          <a:bodyPr wrap="square" rtlCol="0">
            <a:spAutoFit/>
          </a:bodyPr>
          <a:lstStyle/>
          <a:p>
            <a:r>
              <a:rPr lang="en-US" sz="2400" b="1" dirty="0">
                <a:solidFill>
                  <a:srgbClr val="FF0000"/>
                </a:solidFill>
              </a:rPr>
              <a:t>ĐÈN CHÙM</a:t>
            </a:r>
          </a:p>
        </p:txBody>
      </p:sp>
    </p:spTree>
    <p:extLst>
      <p:ext uri="{BB962C8B-B14F-4D97-AF65-F5344CB8AC3E}">
        <p14:creationId xmlns:p14="http://schemas.microsoft.com/office/powerpoint/2010/main" val="42504842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9345"/>
                                        </p:tgtEl>
                                        <p:attrNameLst>
                                          <p:attrName>style.visibility</p:attrName>
                                        </p:attrNameLst>
                                      </p:cBhvr>
                                      <p:to>
                                        <p:strVal val="visible"/>
                                      </p:to>
                                    </p:set>
                                    <p:anim calcmode="lin" valueType="num">
                                      <p:cBhvr>
                                        <p:cTn id="7" dur="500" fill="hold"/>
                                        <p:tgtEl>
                                          <p:spTgt spid="269345"/>
                                        </p:tgtEl>
                                        <p:attrNameLst>
                                          <p:attrName>ppt_w</p:attrName>
                                        </p:attrNameLst>
                                      </p:cBhvr>
                                      <p:tavLst>
                                        <p:tav tm="0">
                                          <p:val>
                                            <p:fltVal val="0"/>
                                          </p:val>
                                        </p:tav>
                                        <p:tav tm="100000">
                                          <p:val>
                                            <p:strVal val="#ppt_w"/>
                                          </p:val>
                                        </p:tav>
                                      </p:tavLst>
                                    </p:anim>
                                    <p:anim calcmode="lin" valueType="num">
                                      <p:cBhvr>
                                        <p:cTn id="8" dur="500" fill="hold"/>
                                        <p:tgtEl>
                                          <p:spTgt spid="269345"/>
                                        </p:tgtEl>
                                        <p:attrNameLst>
                                          <p:attrName>ppt_h</p:attrName>
                                        </p:attrNameLst>
                                      </p:cBhvr>
                                      <p:tavLst>
                                        <p:tav tm="0">
                                          <p:val>
                                            <p:fltVal val="0"/>
                                          </p:val>
                                        </p:tav>
                                        <p:tav tm="100000">
                                          <p:val>
                                            <p:strVal val="#ppt_h"/>
                                          </p:val>
                                        </p:tav>
                                      </p:tavLst>
                                    </p:anim>
                                    <p:animEffect transition="in" filter="fade">
                                      <p:cBhvr>
                                        <p:cTn id="9" dur="500"/>
                                        <p:tgtEl>
                                          <p:spTgt spid="269345"/>
                                        </p:tgtEl>
                                      </p:cBhvr>
                                    </p:animEffect>
                                  </p:childTnLst>
                                </p:cTn>
                              </p:par>
                              <p:par>
                                <p:cTn id="10" presetID="2" presetClass="exit" presetSubtype="4" fill="hold" grpId="1" nodeType="withEffect">
                                  <p:stCondLst>
                                    <p:cond delay="0"/>
                                  </p:stCondLst>
                                  <p:childTnLst>
                                    <p:anim calcmode="lin" valueType="num">
                                      <p:cBhvr additive="base">
                                        <p:cTn id="11" dur="500"/>
                                        <p:tgtEl>
                                          <p:spTgt spid="269345"/>
                                        </p:tgtEl>
                                        <p:attrNameLst>
                                          <p:attrName>ppt_x</p:attrName>
                                        </p:attrNameLst>
                                      </p:cBhvr>
                                      <p:tavLst>
                                        <p:tav tm="0">
                                          <p:val>
                                            <p:strVal val="ppt_x"/>
                                          </p:val>
                                        </p:tav>
                                        <p:tav tm="100000">
                                          <p:val>
                                            <p:strVal val="ppt_x"/>
                                          </p:val>
                                        </p:tav>
                                      </p:tavLst>
                                    </p:anim>
                                    <p:anim calcmode="lin" valueType="num">
                                      <p:cBhvr additive="base">
                                        <p:cTn id="12" dur="500"/>
                                        <p:tgtEl>
                                          <p:spTgt spid="269345"/>
                                        </p:tgtEl>
                                        <p:attrNameLst>
                                          <p:attrName>ppt_y</p:attrName>
                                        </p:attrNameLst>
                                      </p:cBhvr>
                                      <p:tavLst>
                                        <p:tav tm="0">
                                          <p:val>
                                            <p:strVal val="ppt_y"/>
                                          </p:val>
                                        </p:tav>
                                        <p:tav tm="100000">
                                          <p:val>
                                            <p:strVal val="1+ppt_h/2"/>
                                          </p:val>
                                        </p:tav>
                                      </p:tavLst>
                                    </p:anim>
                                    <p:set>
                                      <p:cBhvr>
                                        <p:cTn id="13" dur="1" fill="hold">
                                          <p:stCondLst>
                                            <p:cond delay="499"/>
                                          </p:stCondLst>
                                        </p:cTn>
                                        <p:tgtEl>
                                          <p:spTgt spid="2693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45" grpId="0" animBg="1"/>
      <p:bldP spid="269345"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45" name="Rectangle 33"/>
          <p:cNvSpPr>
            <a:spLocks noChangeArrowheads="1"/>
          </p:cNvSpPr>
          <p:nvPr/>
        </p:nvSpPr>
        <p:spPr bwMode="auto">
          <a:xfrm>
            <a:off x="4495800" y="6553200"/>
            <a:ext cx="34290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6" name="Text Box 31"/>
          <p:cNvSpPr txBox="1">
            <a:spLocks noChangeArrowheads="1"/>
          </p:cNvSpPr>
          <p:nvPr/>
        </p:nvSpPr>
        <p:spPr bwMode="auto">
          <a:xfrm>
            <a:off x="2695074" y="147229"/>
            <a:ext cx="7411452" cy="523220"/>
          </a:xfrm>
          <a:prstGeom prst="rect">
            <a:avLst/>
          </a:prstGeom>
          <a:gradFill rotWithShape="1">
            <a:gsLst>
              <a:gs pos="0">
                <a:srgbClr val="00FFFF"/>
              </a:gs>
              <a:gs pos="50000">
                <a:schemeClr val="bg1"/>
              </a:gs>
              <a:gs pos="100000">
                <a:srgbClr val="00FFFF"/>
              </a:gs>
            </a:gsLst>
            <a:lin ang="5400000" scaled="1"/>
          </a:gradFill>
          <a:ln w="38100" cmpd="dbl">
            <a:solidFill>
              <a:srgbClr val="9900CC"/>
            </a:solidFill>
            <a:miter lim="800000"/>
            <a:headEnd/>
            <a:tailEnd/>
          </a:ln>
          <a:effectLst/>
        </p:spPr>
        <p:txBody>
          <a:bodyPr wrap="square">
            <a:spAutoFit/>
          </a:bodyPr>
          <a:lstStyle/>
          <a:p>
            <a:pPr algn="ctr">
              <a:spcBef>
                <a:spcPct val="50000"/>
              </a:spcBef>
              <a:defRPr/>
            </a:pPr>
            <a:r>
              <a:rPr lang="en-US" sz="2800" dirty="0">
                <a:solidFill>
                  <a:srgbClr val="0000FF"/>
                </a:solidFill>
                <a:latin typeface="Times New Roman" pitchFamily="18" charset="0"/>
              </a:rPr>
              <a:t>HIỆN TƯỢNG KHÚC XẠ TRONG THỰC TẾ</a:t>
            </a:r>
          </a:p>
        </p:txBody>
      </p:sp>
      <p:sp>
        <p:nvSpPr>
          <p:cNvPr id="7" name="TextBox 6"/>
          <p:cNvSpPr txBox="1"/>
          <p:nvPr/>
        </p:nvSpPr>
        <p:spPr>
          <a:xfrm>
            <a:off x="5121441" y="6019563"/>
            <a:ext cx="4227096" cy="461665"/>
          </a:xfrm>
          <a:prstGeom prst="rect">
            <a:avLst/>
          </a:prstGeom>
          <a:noFill/>
        </p:spPr>
        <p:txBody>
          <a:bodyPr wrap="square" rtlCol="0">
            <a:spAutoFit/>
          </a:bodyPr>
          <a:lstStyle/>
          <a:p>
            <a:r>
              <a:rPr lang="en-US" sz="2400" b="1" dirty="0">
                <a:solidFill>
                  <a:srgbClr val="FF0000"/>
                </a:solidFill>
              </a:rPr>
              <a:t>BONG BÓNG XÀ PHÒNG</a:t>
            </a:r>
          </a:p>
        </p:txBody>
      </p:sp>
      <p:pic>
        <p:nvPicPr>
          <p:cNvPr id="2" name="Picture 1"/>
          <p:cNvPicPr>
            <a:picLocks noChangeAspect="1"/>
          </p:cNvPicPr>
          <p:nvPr/>
        </p:nvPicPr>
        <p:blipFill>
          <a:blip r:embed="rId2"/>
          <a:stretch>
            <a:fillRect/>
          </a:stretch>
        </p:blipFill>
        <p:spPr>
          <a:xfrm>
            <a:off x="1203158" y="921167"/>
            <a:ext cx="4969042" cy="5098396"/>
          </a:xfrm>
          <a:prstGeom prst="rect">
            <a:avLst/>
          </a:prstGeom>
        </p:spPr>
      </p:pic>
      <p:pic>
        <p:nvPicPr>
          <p:cNvPr id="3" name="Picture 2"/>
          <p:cNvPicPr>
            <a:picLocks noChangeAspect="1"/>
          </p:cNvPicPr>
          <p:nvPr/>
        </p:nvPicPr>
        <p:blipFill>
          <a:blip r:embed="rId3"/>
          <a:stretch>
            <a:fillRect/>
          </a:stretch>
        </p:blipFill>
        <p:spPr>
          <a:xfrm>
            <a:off x="6256421" y="933199"/>
            <a:ext cx="5233737" cy="5043378"/>
          </a:xfrm>
          <a:prstGeom prst="rect">
            <a:avLst/>
          </a:prstGeom>
        </p:spPr>
      </p:pic>
    </p:spTree>
    <p:extLst>
      <p:ext uri="{BB962C8B-B14F-4D97-AF65-F5344CB8AC3E}">
        <p14:creationId xmlns:p14="http://schemas.microsoft.com/office/powerpoint/2010/main" val="13941065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9345"/>
                                        </p:tgtEl>
                                        <p:attrNameLst>
                                          <p:attrName>style.visibility</p:attrName>
                                        </p:attrNameLst>
                                      </p:cBhvr>
                                      <p:to>
                                        <p:strVal val="visible"/>
                                      </p:to>
                                    </p:set>
                                    <p:anim calcmode="lin" valueType="num">
                                      <p:cBhvr>
                                        <p:cTn id="7" dur="500" fill="hold"/>
                                        <p:tgtEl>
                                          <p:spTgt spid="269345"/>
                                        </p:tgtEl>
                                        <p:attrNameLst>
                                          <p:attrName>ppt_w</p:attrName>
                                        </p:attrNameLst>
                                      </p:cBhvr>
                                      <p:tavLst>
                                        <p:tav tm="0">
                                          <p:val>
                                            <p:fltVal val="0"/>
                                          </p:val>
                                        </p:tav>
                                        <p:tav tm="100000">
                                          <p:val>
                                            <p:strVal val="#ppt_w"/>
                                          </p:val>
                                        </p:tav>
                                      </p:tavLst>
                                    </p:anim>
                                    <p:anim calcmode="lin" valueType="num">
                                      <p:cBhvr>
                                        <p:cTn id="8" dur="500" fill="hold"/>
                                        <p:tgtEl>
                                          <p:spTgt spid="269345"/>
                                        </p:tgtEl>
                                        <p:attrNameLst>
                                          <p:attrName>ppt_h</p:attrName>
                                        </p:attrNameLst>
                                      </p:cBhvr>
                                      <p:tavLst>
                                        <p:tav tm="0">
                                          <p:val>
                                            <p:fltVal val="0"/>
                                          </p:val>
                                        </p:tav>
                                        <p:tav tm="100000">
                                          <p:val>
                                            <p:strVal val="#ppt_h"/>
                                          </p:val>
                                        </p:tav>
                                      </p:tavLst>
                                    </p:anim>
                                    <p:animEffect transition="in" filter="fade">
                                      <p:cBhvr>
                                        <p:cTn id="9" dur="500"/>
                                        <p:tgtEl>
                                          <p:spTgt spid="269345"/>
                                        </p:tgtEl>
                                      </p:cBhvr>
                                    </p:animEffect>
                                  </p:childTnLst>
                                </p:cTn>
                              </p:par>
                              <p:par>
                                <p:cTn id="10" presetID="2" presetClass="exit" presetSubtype="4" fill="hold" grpId="1" nodeType="withEffect">
                                  <p:stCondLst>
                                    <p:cond delay="0"/>
                                  </p:stCondLst>
                                  <p:childTnLst>
                                    <p:anim calcmode="lin" valueType="num">
                                      <p:cBhvr additive="base">
                                        <p:cTn id="11" dur="500"/>
                                        <p:tgtEl>
                                          <p:spTgt spid="269345"/>
                                        </p:tgtEl>
                                        <p:attrNameLst>
                                          <p:attrName>ppt_x</p:attrName>
                                        </p:attrNameLst>
                                      </p:cBhvr>
                                      <p:tavLst>
                                        <p:tav tm="0">
                                          <p:val>
                                            <p:strVal val="ppt_x"/>
                                          </p:val>
                                        </p:tav>
                                        <p:tav tm="100000">
                                          <p:val>
                                            <p:strVal val="ppt_x"/>
                                          </p:val>
                                        </p:tav>
                                      </p:tavLst>
                                    </p:anim>
                                    <p:anim calcmode="lin" valueType="num">
                                      <p:cBhvr additive="base">
                                        <p:cTn id="12" dur="500"/>
                                        <p:tgtEl>
                                          <p:spTgt spid="269345"/>
                                        </p:tgtEl>
                                        <p:attrNameLst>
                                          <p:attrName>ppt_y</p:attrName>
                                        </p:attrNameLst>
                                      </p:cBhvr>
                                      <p:tavLst>
                                        <p:tav tm="0">
                                          <p:val>
                                            <p:strVal val="ppt_y"/>
                                          </p:val>
                                        </p:tav>
                                        <p:tav tm="100000">
                                          <p:val>
                                            <p:strVal val="1+ppt_h/2"/>
                                          </p:val>
                                        </p:tav>
                                      </p:tavLst>
                                    </p:anim>
                                    <p:set>
                                      <p:cBhvr>
                                        <p:cTn id="13" dur="1" fill="hold">
                                          <p:stCondLst>
                                            <p:cond delay="499"/>
                                          </p:stCondLst>
                                        </p:cTn>
                                        <p:tgtEl>
                                          <p:spTgt spid="2693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45" grpId="0" animBg="1"/>
      <p:bldP spid="26934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45" name="Rectangle 33"/>
          <p:cNvSpPr>
            <a:spLocks noChangeArrowheads="1"/>
          </p:cNvSpPr>
          <p:nvPr/>
        </p:nvSpPr>
        <p:spPr bwMode="auto">
          <a:xfrm>
            <a:off x="4495800" y="6553200"/>
            <a:ext cx="34290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6" name="Text Box 31"/>
          <p:cNvSpPr txBox="1">
            <a:spLocks noChangeArrowheads="1"/>
          </p:cNvSpPr>
          <p:nvPr/>
        </p:nvSpPr>
        <p:spPr bwMode="auto">
          <a:xfrm>
            <a:off x="2695074" y="147229"/>
            <a:ext cx="7411452" cy="523220"/>
          </a:xfrm>
          <a:prstGeom prst="rect">
            <a:avLst/>
          </a:prstGeom>
          <a:gradFill rotWithShape="1">
            <a:gsLst>
              <a:gs pos="0">
                <a:srgbClr val="00FFFF"/>
              </a:gs>
              <a:gs pos="50000">
                <a:schemeClr val="bg1"/>
              </a:gs>
              <a:gs pos="100000">
                <a:srgbClr val="00FFFF"/>
              </a:gs>
            </a:gsLst>
            <a:lin ang="5400000" scaled="1"/>
          </a:gradFill>
          <a:ln w="38100" cmpd="dbl">
            <a:solidFill>
              <a:srgbClr val="9900CC"/>
            </a:solidFill>
            <a:miter lim="800000"/>
            <a:headEnd/>
            <a:tailEnd/>
          </a:ln>
          <a:effectLst/>
        </p:spPr>
        <p:txBody>
          <a:bodyPr wrap="square">
            <a:spAutoFit/>
          </a:bodyPr>
          <a:lstStyle/>
          <a:p>
            <a:pPr algn="ctr">
              <a:spcBef>
                <a:spcPct val="50000"/>
              </a:spcBef>
              <a:defRPr/>
            </a:pPr>
            <a:r>
              <a:rPr lang="en-US" sz="2800" dirty="0">
                <a:solidFill>
                  <a:srgbClr val="0000FF"/>
                </a:solidFill>
                <a:latin typeface="Times New Roman" pitchFamily="18" charset="0"/>
              </a:rPr>
              <a:t>ỨNG DỤNG CỦA HIỆN TƯỢNG KHÚC XẠ</a:t>
            </a:r>
          </a:p>
        </p:txBody>
      </p:sp>
      <p:grpSp>
        <p:nvGrpSpPr>
          <p:cNvPr id="8" name="Group 7"/>
          <p:cNvGrpSpPr/>
          <p:nvPr/>
        </p:nvGrpSpPr>
        <p:grpSpPr>
          <a:xfrm>
            <a:off x="1055771" y="806115"/>
            <a:ext cx="10241882" cy="5847347"/>
            <a:chOff x="3212432" y="1151367"/>
            <a:chExt cx="10123740" cy="5847347"/>
          </a:xfrm>
        </p:grpSpPr>
        <p:sp>
          <p:nvSpPr>
            <p:cNvPr id="9" name="Rectangle 8"/>
            <p:cNvSpPr/>
            <p:nvPr/>
          </p:nvSpPr>
          <p:spPr>
            <a:xfrm>
              <a:off x="3212432" y="1151367"/>
              <a:ext cx="10123740" cy="5847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690174" y="1417330"/>
              <a:ext cx="9077588" cy="5451428"/>
              <a:chOff x="3076610" y="1451526"/>
              <a:chExt cx="9077588" cy="5497930"/>
            </a:xfrm>
          </p:grpSpPr>
          <p:grpSp>
            <p:nvGrpSpPr>
              <p:cNvPr id="11" name="Group 10"/>
              <p:cNvGrpSpPr/>
              <p:nvPr/>
            </p:nvGrpSpPr>
            <p:grpSpPr>
              <a:xfrm>
                <a:off x="3076610" y="1451526"/>
                <a:ext cx="2524125" cy="2504596"/>
                <a:chOff x="1268181" y="2286060"/>
                <a:chExt cx="2524125" cy="2504596"/>
              </a:xfrm>
            </p:grpSpPr>
            <p:pic>
              <p:nvPicPr>
                <p:cNvPr id="21" name="Picture 20"/>
                <p:cNvPicPr>
                  <a:picLocks noChangeAspect="1"/>
                </p:cNvPicPr>
                <p:nvPr/>
              </p:nvPicPr>
              <p:blipFill>
                <a:blip r:embed="rId2"/>
                <a:stretch>
                  <a:fillRect/>
                </a:stretch>
              </p:blipFill>
              <p:spPr>
                <a:xfrm>
                  <a:off x="1268181" y="2286060"/>
                  <a:ext cx="2524125" cy="2104058"/>
                </a:xfrm>
                <a:prstGeom prst="rect">
                  <a:avLst/>
                </a:prstGeom>
              </p:spPr>
            </p:pic>
            <p:sp>
              <p:nvSpPr>
                <p:cNvPr id="22" name="TextBox 21"/>
                <p:cNvSpPr txBox="1"/>
                <p:nvPr/>
              </p:nvSpPr>
              <p:spPr>
                <a:xfrm>
                  <a:off x="1799602" y="4421324"/>
                  <a:ext cx="1647058" cy="369332"/>
                </a:xfrm>
                <a:prstGeom prst="rect">
                  <a:avLst/>
                </a:prstGeom>
                <a:noFill/>
              </p:spPr>
              <p:txBody>
                <a:bodyPr wrap="square" rtlCol="0">
                  <a:spAutoFit/>
                </a:bodyPr>
                <a:lstStyle/>
                <a:p>
                  <a:r>
                    <a:rPr lang="en-US" dirty="0">
                      <a:solidFill>
                        <a:srgbClr val="FF0000"/>
                      </a:solidFill>
                    </a:rPr>
                    <a:t>MÁY ẢNH</a:t>
                  </a:r>
                </a:p>
              </p:txBody>
            </p:sp>
          </p:grpSp>
          <p:grpSp>
            <p:nvGrpSpPr>
              <p:cNvPr id="12" name="Group 11"/>
              <p:cNvGrpSpPr/>
              <p:nvPr/>
            </p:nvGrpSpPr>
            <p:grpSpPr>
              <a:xfrm>
                <a:off x="6457303" y="1451526"/>
                <a:ext cx="2575670" cy="2504597"/>
                <a:chOff x="4429171" y="1995966"/>
                <a:chExt cx="2575670" cy="2504597"/>
              </a:xfrm>
            </p:grpSpPr>
            <p:pic>
              <p:nvPicPr>
                <p:cNvPr id="19" name="Picture 18"/>
                <p:cNvPicPr>
                  <a:picLocks noChangeAspect="1"/>
                </p:cNvPicPr>
                <p:nvPr/>
              </p:nvPicPr>
              <p:blipFill>
                <a:blip r:embed="rId3"/>
                <a:stretch>
                  <a:fillRect/>
                </a:stretch>
              </p:blipFill>
              <p:spPr>
                <a:xfrm>
                  <a:off x="4429171" y="1995966"/>
                  <a:ext cx="2575670" cy="2135265"/>
                </a:xfrm>
                <a:prstGeom prst="rect">
                  <a:avLst/>
                </a:prstGeom>
              </p:spPr>
            </p:pic>
            <p:sp>
              <p:nvSpPr>
                <p:cNvPr id="20" name="TextBox 19"/>
                <p:cNvSpPr txBox="1"/>
                <p:nvPr/>
              </p:nvSpPr>
              <p:spPr>
                <a:xfrm>
                  <a:off x="5239232" y="4131231"/>
                  <a:ext cx="1647058" cy="369332"/>
                </a:xfrm>
                <a:prstGeom prst="rect">
                  <a:avLst/>
                </a:prstGeom>
                <a:noFill/>
              </p:spPr>
              <p:txBody>
                <a:bodyPr wrap="square" rtlCol="0">
                  <a:spAutoFit/>
                </a:bodyPr>
                <a:lstStyle/>
                <a:p>
                  <a:r>
                    <a:rPr lang="en-US" dirty="0">
                      <a:solidFill>
                        <a:srgbClr val="FF0000"/>
                      </a:solidFill>
                    </a:rPr>
                    <a:t>KÍNH LÚP</a:t>
                  </a:r>
                </a:p>
              </p:txBody>
            </p:sp>
          </p:grpSp>
          <p:grpSp>
            <p:nvGrpSpPr>
              <p:cNvPr id="13" name="Group 12"/>
              <p:cNvGrpSpPr/>
              <p:nvPr/>
            </p:nvGrpSpPr>
            <p:grpSpPr>
              <a:xfrm>
                <a:off x="3111964" y="3956122"/>
                <a:ext cx="2488771" cy="2993334"/>
                <a:chOff x="6494637" y="2477556"/>
                <a:chExt cx="2488771" cy="2993334"/>
              </a:xfrm>
            </p:grpSpPr>
            <p:pic>
              <p:nvPicPr>
                <p:cNvPr id="17" name="Picture 16"/>
                <p:cNvPicPr>
                  <a:picLocks noChangeAspect="1"/>
                </p:cNvPicPr>
                <p:nvPr/>
              </p:nvPicPr>
              <p:blipFill>
                <a:blip r:embed="rId4"/>
                <a:stretch>
                  <a:fillRect/>
                </a:stretch>
              </p:blipFill>
              <p:spPr>
                <a:xfrm>
                  <a:off x="6494637" y="2477556"/>
                  <a:ext cx="2488771" cy="2417719"/>
                </a:xfrm>
                <a:prstGeom prst="rect">
                  <a:avLst/>
                </a:prstGeom>
              </p:spPr>
            </p:pic>
            <p:sp>
              <p:nvSpPr>
                <p:cNvPr id="18" name="TextBox 17"/>
                <p:cNvSpPr txBox="1"/>
                <p:nvPr/>
              </p:nvSpPr>
              <p:spPr>
                <a:xfrm>
                  <a:off x="6779350" y="5101558"/>
                  <a:ext cx="1883988" cy="369332"/>
                </a:xfrm>
                <a:prstGeom prst="rect">
                  <a:avLst/>
                </a:prstGeom>
                <a:noFill/>
              </p:spPr>
              <p:txBody>
                <a:bodyPr wrap="square" rtlCol="0">
                  <a:spAutoFit/>
                </a:bodyPr>
                <a:lstStyle/>
                <a:p>
                  <a:r>
                    <a:rPr lang="en-US" dirty="0">
                      <a:solidFill>
                        <a:srgbClr val="FF0000"/>
                      </a:solidFill>
                    </a:rPr>
                    <a:t>KÍNH THIÊN VĂN</a:t>
                  </a:r>
                </a:p>
              </p:txBody>
            </p:sp>
          </p:grpSp>
          <p:grpSp>
            <p:nvGrpSpPr>
              <p:cNvPr id="14" name="Group 13"/>
              <p:cNvGrpSpPr/>
              <p:nvPr/>
            </p:nvGrpSpPr>
            <p:grpSpPr>
              <a:xfrm>
                <a:off x="9601383" y="1466917"/>
                <a:ext cx="2552815" cy="2489205"/>
                <a:chOff x="12080995" y="26022"/>
                <a:chExt cx="2552815" cy="2489205"/>
              </a:xfrm>
            </p:grpSpPr>
            <p:pic>
              <p:nvPicPr>
                <p:cNvPr id="15" name="Picture 14"/>
                <p:cNvPicPr>
                  <a:picLocks noChangeAspect="1"/>
                </p:cNvPicPr>
                <p:nvPr/>
              </p:nvPicPr>
              <p:blipFill>
                <a:blip r:embed="rId5"/>
                <a:stretch>
                  <a:fillRect/>
                </a:stretch>
              </p:blipFill>
              <p:spPr>
                <a:xfrm>
                  <a:off x="12080995" y="26022"/>
                  <a:ext cx="2552815" cy="2119873"/>
                </a:xfrm>
                <a:prstGeom prst="rect">
                  <a:avLst/>
                </a:prstGeom>
              </p:spPr>
            </p:pic>
            <p:sp>
              <p:nvSpPr>
                <p:cNvPr id="16" name="TextBox 15"/>
                <p:cNvSpPr txBox="1"/>
                <p:nvPr/>
              </p:nvSpPr>
              <p:spPr>
                <a:xfrm>
                  <a:off x="12715015" y="2145895"/>
                  <a:ext cx="1647058" cy="369332"/>
                </a:xfrm>
                <a:prstGeom prst="rect">
                  <a:avLst/>
                </a:prstGeom>
                <a:noFill/>
              </p:spPr>
              <p:txBody>
                <a:bodyPr wrap="square" rtlCol="0">
                  <a:spAutoFit/>
                </a:bodyPr>
                <a:lstStyle/>
                <a:p>
                  <a:r>
                    <a:rPr lang="en-US" dirty="0">
                      <a:solidFill>
                        <a:srgbClr val="FF0000"/>
                      </a:solidFill>
                    </a:rPr>
                    <a:t>KÍNH HIỂN VI</a:t>
                  </a:r>
                </a:p>
              </p:txBody>
            </p:sp>
          </p:grpSp>
        </p:grpSp>
      </p:grpSp>
      <p:pic>
        <p:nvPicPr>
          <p:cNvPr id="4" name="Picture 3"/>
          <p:cNvPicPr>
            <a:picLocks noChangeAspect="1"/>
          </p:cNvPicPr>
          <p:nvPr/>
        </p:nvPicPr>
        <p:blipFill>
          <a:blip r:embed="rId6"/>
          <a:stretch>
            <a:fillRect/>
          </a:stretch>
        </p:blipFill>
        <p:spPr>
          <a:xfrm>
            <a:off x="4972713" y="3555490"/>
            <a:ext cx="2578768" cy="2397269"/>
          </a:xfrm>
          <a:prstGeom prst="rect">
            <a:avLst/>
          </a:prstGeom>
        </p:spPr>
      </p:pic>
      <p:sp>
        <p:nvSpPr>
          <p:cNvPr id="23" name="TextBox 22"/>
          <p:cNvSpPr txBox="1"/>
          <p:nvPr/>
        </p:nvSpPr>
        <p:spPr>
          <a:xfrm>
            <a:off x="5698671" y="6135862"/>
            <a:ext cx="1905974" cy="366208"/>
          </a:xfrm>
          <a:prstGeom prst="rect">
            <a:avLst/>
          </a:prstGeom>
          <a:noFill/>
        </p:spPr>
        <p:txBody>
          <a:bodyPr wrap="square" rtlCol="0">
            <a:spAutoFit/>
          </a:bodyPr>
          <a:lstStyle/>
          <a:p>
            <a:r>
              <a:rPr lang="en-US" dirty="0">
                <a:solidFill>
                  <a:srgbClr val="FF0000"/>
                </a:solidFill>
              </a:rPr>
              <a:t>KÍNH LÃO</a:t>
            </a:r>
          </a:p>
        </p:txBody>
      </p:sp>
      <p:pic>
        <p:nvPicPr>
          <p:cNvPr id="5" name="Picture 4"/>
          <p:cNvPicPr>
            <a:picLocks noChangeAspect="1"/>
          </p:cNvPicPr>
          <p:nvPr/>
        </p:nvPicPr>
        <p:blipFill>
          <a:blip r:embed="rId7"/>
          <a:stretch>
            <a:fillRect/>
          </a:stretch>
        </p:blipFill>
        <p:spPr>
          <a:xfrm>
            <a:off x="8137058" y="3555489"/>
            <a:ext cx="2476500" cy="2397269"/>
          </a:xfrm>
          <a:prstGeom prst="rect">
            <a:avLst/>
          </a:prstGeom>
        </p:spPr>
      </p:pic>
      <p:sp>
        <p:nvSpPr>
          <p:cNvPr id="25" name="TextBox 24"/>
          <p:cNvSpPr txBox="1"/>
          <p:nvPr/>
        </p:nvSpPr>
        <p:spPr>
          <a:xfrm>
            <a:off x="8943187" y="6138937"/>
            <a:ext cx="1905974" cy="366208"/>
          </a:xfrm>
          <a:prstGeom prst="rect">
            <a:avLst/>
          </a:prstGeom>
          <a:noFill/>
        </p:spPr>
        <p:txBody>
          <a:bodyPr wrap="square" rtlCol="0">
            <a:spAutoFit/>
          </a:bodyPr>
          <a:lstStyle/>
          <a:p>
            <a:r>
              <a:rPr lang="en-US" dirty="0">
                <a:solidFill>
                  <a:srgbClr val="FF0000"/>
                </a:solidFill>
              </a:rPr>
              <a:t>KÍNH CẬN</a:t>
            </a:r>
          </a:p>
        </p:txBody>
      </p:sp>
    </p:spTree>
    <p:extLst>
      <p:ext uri="{BB962C8B-B14F-4D97-AF65-F5344CB8AC3E}">
        <p14:creationId xmlns:p14="http://schemas.microsoft.com/office/powerpoint/2010/main" val="137813695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9345"/>
                                        </p:tgtEl>
                                        <p:attrNameLst>
                                          <p:attrName>style.visibility</p:attrName>
                                        </p:attrNameLst>
                                      </p:cBhvr>
                                      <p:to>
                                        <p:strVal val="visible"/>
                                      </p:to>
                                    </p:set>
                                    <p:anim calcmode="lin" valueType="num">
                                      <p:cBhvr>
                                        <p:cTn id="7" dur="500" fill="hold"/>
                                        <p:tgtEl>
                                          <p:spTgt spid="269345"/>
                                        </p:tgtEl>
                                        <p:attrNameLst>
                                          <p:attrName>ppt_w</p:attrName>
                                        </p:attrNameLst>
                                      </p:cBhvr>
                                      <p:tavLst>
                                        <p:tav tm="0">
                                          <p:val>
                                            <p:fltVal val="0"/>
                                          </p:val>
                                        </p:tav>
                                        <p:tav tm="100000">
                                          <p:val>
                                            <p:strVal val="#ppt_w"/>
                                          </p:val>
                                        </p:tav>
                                      </p:tavLst>
                                    </p:anim>
                                    <p:anim calcmode="lin" valueType="num">
                                      <p:cBhvr>
                                        <p:cTn id="8" dur="500" fill="hold"/>
                                        <p:tgtEl>
                                          <p:spTgt spid="269345"/>
                                        </p:tgtEl>
                                        <p:attrNameLst>
                                          <p:attrName>ppt_h</p:attrName>
                                        </p:attrNameLst>
                                      </p:cBhvr>
                                      <p:tavLst>
                                        <p:tav tm="0">
                                          <p:val>
                                            <p:fltVal val="0"/>
                                          </p:val>
                                        </p:tav>
                                        <p:tav tm="100000">
                                          <p:val>
                                            <p:strVal val="#ppt_h"/>
                                          </p:val>
                                        </p:tav>
                                      </p:tavLst>
                                    </p:anim>
                                    <p:animEffect transition="in" filter="fade">
                                      <p:cBhvr>
                                        <p:cTn id="9" dur="500"/>
                                        <p:tgtEl>
                                          <p:spTgt spid="269345"/>
                                        </p:tgtEl>
                                      </p:cBhvr>
                                    </p:animEffect>
                                  </p:childTnLst>
                                </p:cTn>
                              </p:par>
                              <p:par>
                                <p:cTn id="10" presetID="2" presetClass="exit" presetSubtype="4" fill="hold" grpId="1" nodeType="withEffect">
                                  <p:stCondLst>
                                    <p:cond delay="0"/>
                                  </p:stCondLst>
                                  <p:childTnLst>
                                    <p:anim calcmode="lin" valueType="num">
                                      <p:cBhvr additive="base">
                                        <p:cTn id="11" dur="500"/>
                                        <p:tgtEl>
                                          <p:spTgt spid="269345"/>
                                        </p:tgtEl>
                                        <p:attrNameLst>
                                          <p:attrName>ppt_x</p:attrName>
                                        </p:attrNameLst>
                                      </p:cBhvr>
                                      <p:tavLst>
                                        <p:tav tm="0">
                                          <p:val>
                                            <p:strVal val="ppt_x"/>
                                          </p:val>
                                        </p:tav>
                                        <p:tav tm="100000">
                                          <p:val>
                                            <p:strVal val="ppt_x"/>
                                          </p:val>
                                        </p:tav>
                                      </p:tavLst>
                                    </p:anim>
                                    <p:anim calcmode="lin" valueType="num">
                                      <p:cBhvr additive="base">
                                        <p:cTn id="12" dur="500"/>
                                        <p:tgtEl>
                                          <p:spTgt spid="269345"/>
                                        </p:tgtEl>
                                        <p:attrNameLst>
                                          <p:attrName>ppt_y</p:attrName>
                                        </p:attrNameLst>
                                      </p:cBhvr>
                                      <p:tavLst>
                                        <p:tav tm="0">
                                          <p:val>
                                            <p:strVal val="ppt_y"/>
                                          </p:val>
                                        </p:tav>
                                        <p:tav tm="100000">
                                          <p:val>
                                            <p:strVal val="1+ppt_h/2"/>
                                          </p:val>
                                        </p:tav>
                                      </p:tavLst>
                                    </p:anim>
                                    <p:set>
                                      <p:cBhvr>
                                        <p:cTn id="13" dur="1" fill="hold">
                                          <p:stCondLst>
                                            <p:cond delay="499"/>
                                          </p:stCondLst>
                                        </p:cTn>
                                        <p:tgtEl>
                                          <p:spTgt spid="2693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45" grpId="0" animBg="1"/>
      <p:bldP spid="269345"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44"/>
          <p:cNvSpPr txBox="1">
            <a:spLocks noChangeArrowheads="1"/>
          </p:cNvSpPr>
          <p:nvPr/>
        </p:nvSpPr>
        <p:spPr bwMode="auto">
          <a:xfrm>
            <a:off x="4639567" y="74999"/>
            <a:ext cx="3035968" cy="578882"/>
          </a:xfrm>
          <a:prstGeom prst="roundRect">
            <a:avLst/>
          </a:prstGeom>
          <a:gradFill rotWithShape="1">
            <a:gsLst>
              <a:gs pos="0">
                <a:srgbClr val="FFFF00"/>
              </a:gs>
              <a:gs pos="100000">
                <a:srgbClr val="FF99FF"/>
              </a:gs>
            </a:gsLst>
            <a:path path="shape">
              <a:fillToRect l="50000" t="50000" r="50000" b="50000"/>
            </a:path>
          </a:gradFill>
          <a:ln w="9525">
            <a:solidFill>
              <a:srgbClr val="0000C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dirty="0">
                <a:solidFill>
                  <a:srgbClr val="0000FF"/>
                </a:solidFill>
                <a:latin typeface="Times New Roman" panose="02020603050405020304" pitchFamily="18" charset="0"/>
              </a:rPr>
              <a:t>VẬN DỤNG</a:t>
            </a:r>
            <a:endParaRPr lang="en-US" altLang="vi-VN" sz="2800" dirty="0">
              <a:latin typeface="Times New Roman" panose="02020603050405020304" pitchFamily="18" charset="0"/>
            </a:endParaRPr>
          </a:p>
        </p:txBody>
      </p:sp>
      <p:sp>
        <p:nvSpPr>
          <p:cNvPr id="20484" name="Text Box 46"/>
          <p:cNvSpPr txBox="1">
            <a:spLocks noChangeArrowheads="1"/>
          </p:cNvSpPr>
          <p:nvPr/>
        </p:nvSpPr>
        <p:spPr bwMode="auto">
          <a:xfrm>
            <a:off x="1095941" y="666834"/>
            <a:ext cx="7951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i="1" dirty="0">
                <a:solidFill>
                  <a:srgbClr val="FF0000"/>
                </a:solidFill>
                <a:latin typeface="Times New Roman" panose="02020603050405020304" pitchFamily="18" charset="0"/>
              </a:rPr>
              <a:t>C</a:t>
            </a:r>
            <a:r>
              <a:rPr lang="en-US" altLang="vi-VN" sz="2400" b="1" i="1" baseline="-25000" dirty="0">
                <a:solidFill>
                  <a:srgbClr val="FF0000"/>
                </a:solidFill>
                <a:latin typeface="Times New Roman" panose="02020603050405020304" pitchFamily="18" charset="0"/>
              </a:rPr>
              <a:t>7</a:t>
            </a:r>
            <a:r>
              <a:rPr lang="en-US" altLang="vi-VN" sz="2400" b="1" i="1" dirty="0">
                <a:solidFill>
                  <a:srgbClr val="FF0000"/>
                </a:solidFill>
                <a:latin typeface="Times New Roman" panose="02020603050405020304" pitchFamily="18" charset="0"/>
              </a:rPr>
              <a:t>:</a:t>
            </a:r>
            <a:r>
              <a:rPr lang="en-US" altLang="vi-VN" sz="2400" b="1" i="1" dirty="0">
                <a:solidFill>
                  <a:srgbClr val="0000FF"/>
                </a:solidFill>
                <a:latin typeface="Times New Roman" panose="02020603050405020304" pitchFamily="18" charset="0"/>
              </a:rPr>
              <a:t> </a:t>
            </a:r>
            <a:r>
              <a:rPr lang="en-US" altLang="vi-VN" sz="2400" b="1" i="1" dirty="0" err="1">
                <a:latin typeface="Times New Roman" panose="02020603050405020304" pitchFamily="18" charset="0"/>
              </a:rPr>
              <a:t>Phân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biệt</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các</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hiện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tượng</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khúc</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xạ</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và</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phản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xạ</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ánh</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sáng</a:t>
            </a:r>
            <a:r>
              <a:rPr lang="en-US" altLang="vi-VN" sz="2400" b="1" i="1" dirty="0">
                <a:latin typeface="Times New Roman" panose="02020603050405020304" pitchFamily="18" charset="0"/>
              </a:rPr>
              <a:t>.</a:t>
            </a:r>
          </a:p>
        </p:txBody>
      </p:sp>
      <p:graphicFrame>
        <p:nvGraphicFramePr>
          <p:cNvPr id="212033" name="Group 65"/>
          <p:cNvGraphicFramePr>
            <a:graphicFrameLocks noGrp="1"/>
          </p:cNvGraphicFramePr>
          <p:nvPr>
            <p:ph/>
            <p:extLst>
              <p:ext uri="{D42A27DB-BD31-4B8C-83A1-F6EECF244321}">
                <p14:modId xmlns:p14="http://schemas.microsoft.com/office/powerpoint/2010/main" val="3410694923"/>
              </p:ext>
            </p:extLst>
          </p:nvPr>
        </p:nvGraphicFramePr>
        <p:xfrm>
          <a:off x="1078081" y="1635070"/>
          <a:ext cx="7344558" cy="4320562"/>
        </p:xfrm>
        <a:graphic>
          <a:graphicData uri="http://schemas.openxmlformats.org/drawingml/2006/table">
            <a:tbl>
              <a:tblPr/>
              <a:tblGrid>
                <a:gridCol w="2448186">
                  <a:extLst>
                    <a:ext uri="{9D8B030D-6E8A-4147-A177-3AD203B41FA5}">
                      <a16:colId xmlns:a16="http://schemas.microsoft.com/office/drawing/2014/main" val="20000"/>
                    </a:ext>
                  </a:extLst>
                </a:gridCol>
                <a:gridCol w="2448186">
                  <a:extLst>
                    <a:ext uri="{9D8B030D-6E8A-4147-A177-3AD203B41FA5}">
                      <a16:colId xmlns:a16="http://schemas.microsoft.com/office/drawing/2014/main" val="20001"/>
                    </a:ext>
                  </a:extLst>
                </a:gridCol>
                <a:gridCol w="2448186">
                  <a:extLst>
                    <a:ext uri="{9D8B030D-6E8A-4147-A177-3AD203B41FA5}">
                      <a16:colId xmlns:a16="http://schemas.microsoft.com/office/drawing/2014/main" val="20002"/>
                    </a:ext>
                  </a:extLst>
                </a:gridCol>
              </a:tblGrid>
              <a:tr h="4945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itchFamily="18" charset="0"/>
                        </a:rPr>
                        <a:t>Hiện</a:t>
                      </a:r>
                      <a:r>
                        <a:rPr kumimoji="0" lang="en-US" sz="2400" b="0" i="0" u="none" strike="noStrike" cap="none" normalizeH="0" baseline="0" dirty="0">
                          <a:ln>
                            <a:noFill/>
                          </a:ln>
                          <a:solidFill>
                            <a:srgbClr val="FF0000"/>
                          </a:solidFill>
                          <a:effectLst/>
                          <a:latin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rPr>
                        <a:t>tượng</a:t>
                      </a:r>
                      <a:r>
                        <a:rPr kumimoji="0" lang="en-US" sz="2400" b="0" i="0" u="none" strike="noStrike" cap="none" normalizeH="0" baseline="0" dirty="0">
                          <a:ln>
                            <a:noFill/>
                          </a:ln>
                          <a:solidFill>
                            <a:srgbClr val="FF0000"/>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itchFamily="18" charset="0"/>
                        </a:rPr>
                        <a:t>phản</a:t>
                      </a:r>
                      <a:r>
                        <a:rPr kumimoji="0" lang="en-US" sz="2400" b="0" i="0" u="none" strike="noStrike" cap="none" normalizeH="0" baseline="0" dirty="0">
                          <a:ln>
                            <a:noFill/>
                          </a:ln>
                          <a:solidFill>
                            <a:srgbClr val="FF0000"/>
                          </a:solidFill>
                          <a:effectLst/>
                          <a:latin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rPr>
                        <a:t>xạ</a:t>
                      </a:r>
                      <a:r>
                        <a:rPr kumimoji="0" lang="en-US" sz="2400" b="0" i="0" u="none" strike="noStrike" cap="none" normalizeH="0" baseline="0" dirty="0">
                          <a:ln>
                            <a:noFill/>
                          </a:ln>
                          <a:solidFill>
                            <a:srgbClr val="FF0000"/>
                          </a:solidFill>
                          <a:effectLst/>
                          <a:latin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rPr>
                        <a:t>ánh</a:t>
                      </a:r>
                      <a:r>
                        <a:rPr kumimoji="0" lang="en-US" sz="2400" b="0" i="0" u="none" strike="noStrike" cap="none" normalizeH="0" baseline="0" dirty="0">
                          <a:ln>
                            <a:noFill/>
                          </a:ln>
                          <a:solidFill>
                            <a:srgbClr val="FF0000"/>
                          </a:solidFill>
                          <a:effectLst/>
                          <a:latin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rPr>
                        <a:t>sáng</a:t>
                      </a:r>
                      <a:endParaRPr kumimoji="0" lang="en-US"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itchFamily="18" charset="0"/>
                        </a:rPr>
                        <a:t>khúc</a:t>
                      </a:r>
                      <a:r>
                        <a:rPr kumimoji="0" lang="en-US" sz="2400" b="0" i="0" u="none" strike="noStrike" cap="none" normalizeH="0" baseline="0" dirty="0">
                          <a:ln>
                            <a:noFill/>
                          </a:ln>
                          <a:solidFill>
                            <a:srgbClr val="FF0000"/>
                          </a:solidFill>
                          <a:effectLst/>
                          <a:latin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rPr>
                        <a:t>xạ</a:t>
                      </a:r>
                      <a:r>
                        <a:rPr kumimoji="0" lang="en-US" sz="2400" b="0" i="0" u="none" strike="noStrike" cap="none" normalizeH="0" baseline="0" dirty="0">
                          <a:ln>
                            <a:noFill/>
                          </a:ln>
                          <a:solidFill>
                            <a:srgbClr val="FF0000"/>
                          </a:solidFill>
                          <a:effectLst/>
                          <a:latin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rPr>
                        <a:t>ánh</a:t>
                      </a:r>
                      <a:r>
                        <a:rPr kumimoji="0" lang="en-US" sz="2400" b="0" i="0" u="none" strike="noStrike" cap="none" normalizeH="0" baseline="0" dirty="0">
                          <a:ln>
                            <a:noFill/>
                          </a:ln>
                          <a:solidFill>
                            <a:srgbClr val="FF0000"/>
                          </a:solidFill>
                          <a:effectLst/>
                          <a:latin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rPr>
                        <a:t>sáng</a:t>
                      </a:r>
                      <a:endParaRPr kumimoji="0" lang="en-US"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21615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2400" dirty="0">
                          <a:solidFill>
                            <a:srgbClr val="0000FF"/>
                          </a:solidFill>
                          <a:latin typeface="Times New Roman" pitchFamily="18" charset="0"/>
                        </a:rPr>
                        <a:t>Tia </a:t>
                      </a:r>
                      <a:r>
                        <a:rPr lang="en-US" sz="2400" dirty="0" err="1">
                          <a:solidFill>
                            <a:srgbClr val="0000FF"/>
                          </a:solidFill>
                          <a:latin typeface="Times New Roman" pitchFamily="18" charset="0"/>
                        </a:rPr>
                        <a:t>tới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gặp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phân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cách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giữa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hai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môi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trường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trong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suốt</a:t>
                      </a:r>
                      <a:r>
                        <a:rPr lang="en-US" sz="2400" dirty="0">
                          <a:solidFill>
                            <a:srgbClr val="0000FF"/>
                          </a:solidFill>
                          <a:latin typeface="Times New Roman" pitchFamily="18" charset="0"/>
                        </a:rPr>
                        <a:t> </a:t>
                      </a:r>
                      <a:endParaRPr lang="en-US" sz="2400" dirty="0"/>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endParaRPr>
                    </a:p>
                    <a:p>
                      <a:pPr algn="just"/>
                      <a:endParaRPr lang="en-US" sz="2400"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1466891">
                <a:tc>
                  <a:txBody>
                    <a:bodyPr/>
                    <a:lstStyle/>
                    <a:p>
                      <a:pPr algn="just"/>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phản</a:t>
                      </a:r>
                      <a:r>
                        <a:rPr lang="en-US" sz="2400" baseline="0" dirty="0">
                          <a:solidFill>
                            <a:srgbClr val="0000FF"/>
                          </a:solidFill>
                          <a:latin typeface="Times New Roman" pitchFamily="18" charset="0"/>
                        </a:rPr>
                        <a:t> </a:t>
                      </a:r>
                      <a:r>
                        <a:rPr lang="en-US" sz="2400" baseline="0" dirty="0" err="1">
                          <a:solidFill>
                            <a:srgbClr val="0000FF"/>
                          </a:solidFill>
                          <a:latin typeface="Times New Roman" pitchFamily="18" charset="0"/>
                        </a:rPr>
                        <a:t>xạ</a:t>
                      </a:r>
                      <a:r>
                        <a:rPr lang="en-US" sz="2400" baseline="0" dirty="0">
                          <a:solidFill>
                            <a:srgbClr val="0000FF"/>
                          </a:solidFill>
                          <a:latin typeface="Times New Roman" pitchFamily="18" charset="0"/>
                        </a:rPr>
                        <a:t> </a:t>
                      </a:r>
                    </a:p>
                    <a:p>
                      <a:pPr algn="just"/>
                      <a:r>
                        <a:rPr lang="en-US" sz="2400" baseline="0" dirty="0">
                          <a:solidFill>
                            <a:srgbClr val="0000FF"/>
                          </a:solidFill>
                          <a:latin typeface="Times New Roman" pitchFamily="18" charset="0"/>
                        </a:rPr>
                        <a:t>(</a:t>
                      </a:r>
                      <a:r>
                        <a:rPr lang="en-US" sz="2400" baseline="0" dirty="0" err="1">
                          <a:solidFill>
                            <a:srgbClr val="0000FF"/>
                          </a:solidFill>
                          <a:latin typeface="Times New Roman" pitchFamily="18" charset="0"/>
                        </a:rPr>
                        <a:t>khúc</a:t>
                      </a:r>
                      <a:r>
                        <a:rPr lang="en-US" sz="2400" baseline="0" dirty="0">
                          <a:solidFill>
                            <a:srgbClr val="0000FF"/>
                          </a:solidFill>
                          <a:latin typeface="Times New Roman" pitchFamily="18" charset="0"/>
                        </a:rPr>
                        <a:t> </a:t>
                      </a:r>
                      <a:r>
                        <a:rPr lang="en-US" sz="2400" baseline="0" dirty="0" err="1">
                          <a:solidFill>
                            <a:srgbClr val="0000FF"/>
                          </a:solidFill>
                          <a:latin typeface="Times New Roman" pitchFamily="18" charset="0"/>
                        </a:rPr>
                        <a:t>xạ</a:t>
                      </a:r>
                      <a:r>
                        <a:rPr lang="en-US" sz="2400" baseline="0" dirty="0">
                          <a:solidFill>
                            <a:srgbClr val="0000FF"/>
                          </a:solidFill>
                          <a:latin typeface="Times New Roman" pitchFamily="18" charset="0"/>
                        </a:rPr>
                        <a:t>)</a:t>
                      </a:r>
                      <a:endParaRPr lang="en-US" sz="2400"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pSp>
        <p:nvGrpSpPr>
          <p:cNvPr id="2" name="Group 1"/>
          <p:cNvGrpSpPr/>
          <p:nvPr/>
        </p:nvGrpSpPr>
        <p:grpSpPr>
          <a:xfrm>
            <a:off x="7762843" y="364440"/>
            <a:ext cx="4295780" cy="5268774"/>
            <a:chOff x="6851780" y="1373272"/>
            <a:chExt cx="4295780" cy="5268774"/>
          </a:xfrm>
        </p:grpSpPr>
        <p:grpSp>
          <p:nvGrpSpPr>
            <p:cNvPr id="20496" name="Group 5"/>
            <p:cNvGrpSpPr>
              <a:grpSpLocks/>
            </p:cNvGrpSpPr>
            <p:nvPr/>
          </p:nvGrpSpPr>
          <p:grpSpPr bwMode="auto">
            <a:xfrm>
              <a:off x="6851780" y="1373272"/>
              <a:ext cx="4295780" cy="5268774"/>
              <a:chOff x="240523" y="1328972"/>
              <a:chExt cx="7278965" cy="5629506"/>
            </a:xfrm>
          </p:grpSpPr>
          <p:sp>
            <p:nvSpPr>
              <p:cNvPr id="20497" name="Line 16"/>
              <p:cNvSpPr>
                <a:spLocks noChangeShapeType="1"/>
              </p:cNvSpPr>
              <p:nvPr/>
            </p:nvSpPr>
            <p:spPr bwMode="auto">
              <a:xfrm rot="19639819" flipV="1">
                <a:off x="4111680" y="3245477"/>
                <a:ext cx="3407808" cy="97395"/>
              </a:xfrm>
              <a:prstGeom prst="line">
                <a:avLst/>
              </a:prstGeom>
              <a:noFill/>
              <a:ln w="38100">
                <a:solidFill>
                  <a:srgbClr val="FF0000"/>
                </a:solidFill>
                <a:round/>
                <a:headEnd type="none" w="sm" len="sm"/>
                <a:tailEnd/>
              </a:ln>
              <a:extLst>
                <a:ext uri="{909E8E84-426E-40DD-AFC4-6F175D3DCCD1}">
                  <a14:hiddenFill xmlns:a14="http://schemas.microsoft.com/office/drawing/2010/main">
                    <a:noFill/>
                  </a14:hiddenFill>
                </a:ext>
              </a:extLst>
            </p:spPr>
            <p:txBody>
              <a:bodyPr/>
              <a:lstStyle/>
              <a:p>
                <a:endParaRPr lang="en-US"/>
              </a:p>
            </p:txBody>
          </p:sp>
          <p:sp>
            <p:nvSpPr>
              <p:cNvPr id="20498" name="AutoShape 17"/>
              <p:cNvSpPr>
                <a:spLocks noChangeArrowheads="1"/>
              </p:cNvSpPr>
              <p:nvPr/>
            </p:nvSpPr>
            <p:spPr bwMode="auto">
              <a:xfrm rot="3439819" flipH="1">
                <a:off x="6118813" y="3033846"/>
                <a:ext cx="132923" cy="216552"/>
              </a:xfrm>
              <a:prstGeom prst="triangle">
                <a:avLst>
                  <a:gd name="adj" fmla="val 50000"/>
                </a:avLst>
              </a:prstGeom>
              <a:solidFill>
                <a:srgbClr val="FFFF66"/>
              </a:solidFill>
              <a:ln w="38100">
                <a:solidFill>
                  <a:srgbClr val="FF0000"/>
                </a:solidFill>
                <a:miter lim="800000"/>
                <a:headEnd type="none" w="sm" len="sm"/>
                <a:tailEnd/>
              </a:ln>
            </p:spPr>
            <p:txBody>
              <a:bodyPr rot="10800000" vert="eaVert" wrap="none" anchor="ctr"/>
              <a:lstStyle>
                <a:lvl1pPr defTabSz="987425">
                  <a:spcBef>
                    <a:spcPct val="20000"/>
                  </a:spcBef>
                  <a:buChar char="•"/>
                  <a:defRPr sz="3200">
                    <a:solidFill>
                      <a:schemeClr val="tx1"/>
                    </a:solidFill>
                    <a:latin typeface="Arial" panose="020B0604020202020204" pitchFamily="34" charset="0"/>
                  </a:defRPr>
                </a:lvl1pPr>
                <a:lvl2pPr marL="742950" indent="-285750" defTabSz="987425">
                  <a:spcBef>
                    <a:spcPct val="20000"/>
                  </a:spcBef>
                  <a:buChar char="–"/>
                  <a:defRPr sz="2800">
                    <a:solidFill>
                      <a:schemeClr val="tx1"/>
                    </a:solidFill>
                    <a:latin typeface="Arial" panose="020B0604020202020204" pitchFamily="34" charset="0"/>
                  </a:defRPr>
                </a:lvl2pPr>
                <a:lvl3pPr marL="1143000" indent="-228600" defTabSz="987425">
                  <a:spcBef>
                    <a:spcPct val="20000"/>
                  </a:spcBef>
                  <a:buChar char="•"/>
                  <a:defRPr sz="2400">
                    <a:solidFill>
                      <a:schemeClr val="tx1"/>
                    </a:solidFill>
                    <a:latin typeface="Arial" panose="020B0604020202020204" pitchFamily="34" charset="0"/>
                  </a:defRPr>
                </a:lvl3pPr>
                <a:lvl4pPr marL="1600200" indent="-228600" defTabSz="987425">
                  <a:spcBef>
                    <a:spcPct val="20000"/>
                  </a:spcBef>
                  <a:buChar char="–"/>
                  <a:defRPr sz="2000">
                    <a:solidFill>
                      <a:schemeClr val="tx1"/>
                    </a:solidFill>
                    <a:latin typeface="Arial" panose="020B0604020202020204" pitchFamily="34" charset="0"/>
                  </a:defRPr>
                </a:lvl4pPr>
                <a:lvl5pPr marL="2057400" indent="-228600" defTabSz="987425">
                  <a:spcBef>
                    <a:spcPct val="20000"/>
                  </a:spcBef>
                  <a:buChar char="»"/>
                  <a:defRPr sz="2000">
                    <a:solidFill>
                      <a:schemeClr val="tx1"/>
                    </a:solidFill>
                    <a:latin typeface="Arial" panose="020B0604020202020204" pitchFamily="34" charset="0"/>
                  </a:defRPr>
                </a:lvl5pPr>
                <a:lvl6pPr marL="25146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3000">
                  <a:solidFill>
                    <a:srgbClr val="FF0066"/>
                  </a:solidFill>
                  <a:latin typeface="Times New Roman" panose="02020603050405020304" pitchFamily="18" charset="0"/>
                </a:endParaRPr>
              </a:p>
            </p:txBody>
          </p:sp>
          <p:sp>
            <p:nvSpPr>
              <p:cNvPr id="10" name="Text Box 27"/>
              <p:cNvSpPr txBox="1">
                <a:spLocks noChangeArrowheads="1"/>
              </p:cNvSpPr>
              <p:nvPr/>
            </p:nvSpPr>
            <p:spPr bwMode="auto">
              <a:xfrm>
                <a:off x="4137266" y="1328972"/>
                <a:ext cx="1086887" cy="396908"/>
              </a:xfrm>
              <a:prstGeom prst="rect">
                <a:avLst/>
              </a:prstGeom>
              <a:noFill/>
              <a:ln w="9525">
                <a:noFill/>
                <a:miter lim="800000"/>
                <a:headEnd/>
                <a:tailEnd/>
              </a:ln>
              <a:effectLst/>
            </p:spPr>
            <p:txBody>
              <a:bodyPr wrap="square" lIns="90000" tIns="46800" rIns="90000" bIns="46800">
                <a:spAutoFit/>
              </a:bodyPr>
              <a:lstStyle/>
              <a:p>
                <a:pPr defTabSz="987425">
                  <a:spcBef>
                    <a:spcPct val="50000"/>
                  </a:spcBef>
                  <a:defRPr/>
                </a:pPr>
                <a:r>
                  <a:rPr lang="en-US" b="1" dirty="0">
                    <a:solidFill>
                      <a:srgbClr val="FF0066"/>
                    </a:solidFill>
                    <a:effectLst>
                      <a:outerShdw blurRad="38100" dist="38100" dir="2700000" algn="tl">
                        <a:srgbClr val="C0C0C0"/>
                      </a:outerShdw>
                    </a:effectLst>
                    <a:latin typeface="Times New Roman" pitchFamily="18" charset="0"/>
                  </a:rPr>
                  <a:t>N</a:t>
                </a:r>
              </a:p>
            </p:txBody>
          </p:sp>
          <p:sp>
            <p:nvSpPr>
              <p:cNvPr id="20501" name="Text Box 47"/>
              <p:cNvSpPr txBox="1">
                <a:spLocks noChangeArrowheads="1"/>
              </p:cNvSpPr>
              <p:nvPr/>
            </p:nvSpPr>
            <p:spPr bwMode="auto">
              <a:xfrm>
                <a:off x="2024306" y="2237263"/>
                <a:ext cx="1757477" cy="32884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400" dirty="0" err="1">
                    <a:solidFill>
                      <a:srgbClr val="0000FF"/>
                    </a:solidFill>
                    <a:latin typeface="Times New Roman" panose="02020603050405020304" pitchFamily="18" charset="0"/>
                  </a:rPr>
                  <a:t>Không</a:t>
                </a:r>
                <a:r>
                  <a:rPr lang="en-US" altLang="vi-VN" sz="1400" dirty="0">
                    <a:solidFill>
                      <a:srgbClr val="0000FF"/>
                    </a:solidFill>
                    <a:latin typeface="Times New Roman" panose="02020603050405020304" pitchFamily="18" charset="0"/>
                  </a:rPr>
                  <a:t> </a:t>
                </a:r>
                <a:r>
                  <a:rPr lang="en-US" altLang="vi-VN" sz="1400" dirty="0" err="1">
                    <a:solidFill>
                      <a:srgbClr val="0000FF"/>
                    </a:solidFill>
                    <a:latin typeface="Times New Roman" panose="02020603050405020304" pitchFamily="18" charset="0"/>
                  </a:rPr>
                  <a:t>khí</a:t>
                </a:r>
                <a:endParaRPr lang="en-US" altLang="vi-VN" sz="1400" dirty="0">
                  <a:solidFill>
                    <a:srgbClr val="0000FF"/>
                  </a:solidFill>
                  <a:latin typeface="Times New Roman" panose="02020603050405020304" pitchFamily="18" charset="0"/>
                </a:endParaRPr>
              </a:p>
            </p:txBody>
          </p:sp>
          <p:sp>
            <p:nvSpPr>
              <p:cNvPr id="20502" name="Rectangle 2" descr="5%"/>
              <p:cNvSpPr>
                <a:spLocks noChangeArrowheads="1"/>
              </p:cNvSpPr>
              <p:nvPr/>
            </p:nvSpPr>
            <p:spPr bwMode="auto">
              <a:xfrm>
                <a:off x="1642536" y="3897854"/>
                <a:ext cx="5609397" cy="3060624"/>
              </a:xfrm>
              <a:prstGeom prst="rect">
                <a:avLst/>
              </a:prstGeom>
              <a:blipFill dpi="0" rotWithShape="0">
                <a:blip r:embed="rId3"/>
                <a:srcRect/>
                <a:tile tx="0" ty="0" sx="100000" sy="100000" flip="none" algn="tl"/>
              </a:blipFill>
              <a:ln w="9525">
                <a:solidFill>
                  <a:srgbClr val="008000"/>
                </a:solidFill>
                <a:miter lim="800000"/>
                <a:headEnd/>
                <a:tailEnd/>
              </a:ln>
            </p:spPr>
            <p:txBody>
              <a:bodyPr lIns="90000" tIns="46800" rIns="90000" bIns="46800" anchor="ctr">
                <a:spAutoFit/>
              </a:bodyPr>
              <a:lstStyle>
                <a:lvl1pPr defTabSz="987425">
                  <a:spcBef>
                    <a:spcPct val="20000"/>
                  </a:spcBef>
                  <a:buChar char="•"/>
                  <a:defRPr sz="3200">
                    <a:solidFill>
                      <a:schemeClr val="tx1"/>
                    </a:solidFill>
                    <a:latin typeface="Arial" panose="020B0604020202020204" pitchFamily="34" charset="0"/>
                  </a:defRPr>
                </a:lvl1pPr>
                <a:lvl2pPr marL="742950" indent="-285750" defTabSz="987425">
                  <a:spcBef>
                    <a:spcPct val="20000"/>
                  </a:spcBef>
                  <a:buChar char="–"/>
                  <a:defRPr sz="2800">
                    <a:solidFill>
                      <a:schemeClr val="tx1"/>
                    </a:solidFill>
                    <a:latin typeface="Arial" panose="020B0604020202020204" pitchFamily="34" charset="0"/>
                  </a:defRPr>
                </a:lvl2pPr>
                <a:lvl3pPr marL="1143000" indent="-228600" defTabSz="987425">
                  <a:spcBef>
                    <a:spcPct val="20000"/>
                  </a:spcBef>
                  <a:buChar char="•"/>
                  <a:defRPr sz="2400">
                    <a:solidFill>
                      <a:schemeClr val="tx1"/>
                    </a:solidFill>
                    <a:latin typeface="Arial" panose="020B0604020202020204" pitchFamily="34" charset="0"/>
                  </a:defRPr>
                </a:lvl3pPr>
                <a:lvl4pPr marL="1600200" indent="-228600" defTabSz="987425">
                  <a:spcBef>
                    <a:spcPct val="20000"/>
                  </a:spcBef>
                  <a:buChar char="–"/>
                  <a:defRPr sz="2000">
                    <a:solidFill>
                      <a:schemeClr val="tx1"/>
                    </a:solidFill>
                    <a:latin typeface="Arial" panose="020B0604020202020204" pitchFamily="34" charset="0"/>
                  </a:defRPr>
                </a:lvl4pPr>
                <a:lvl5pPr marL="2057400" indent="-228600" defTabSz="987425">
                  <a:spcBef>
                    <a:spcPct val="20000"/>
                  </a:spcBef>
                  <a:buChar char="»"/>
                  <a:defRPr sz="2000">
                    <a:solidFill>
                      <a:schemeClr val="tx1"/>
                    </a:solidFill>
                    <a:latin typeface="Arial" panose="020B0604020202020204" pitchFamily="34" charset="0"/>
                  </a:defRPr>
                </a:lvl5pPr>
                <a:lvl6pPr marL="25146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3000">
                  <a:latin typeface="Times New Roman" panose="02020603050405020304" pitchFamily="18" charset="0"/>
                </a:endParaRPr>
              </a:p>
              <a:p>
                <a:pPr algn="ctr" eaLnBrk="1" hangingPunct="1">
                  <a:spcBef>
                    <a:spcPct val="0"/>
                  </a:spcBef>
                  <a:buFontTx/>
                  <a:buNone/>
                </a:pPr>
                <a:endParaRPr lang="en-US" altLang="vi-VN" sz="3000">
                  <a:latin typeface="Times New Roman" panose="02020603050405020304" pitchFamily="18" charset="0"/>
                </a:endParaRPr>
              </a:p>
              <a:p>
                <a:pPr algn="ctr" eaLnBrk="1" hangingPunct="1">
                  <a:spcBef>
                    <a:spcPct val="0"/>
                  </a:spcBef>
                  <a:buFontTx/>
                  <a:buNone/>
                </a:pPr>
                <a:endParaRPr lang="en-US" altLang="vi-VN" sz="3000">
                  <a:latin typeface="Times New Roman" panose="02020603050405020304" pitchFamily="18" charset="0"/>
                </a:endParaRPr>
              </a:p>
              <a:p>
                <a:pPr algn="ctr" eaLnBrk="1" hangingPunct="1">
                  <a:spcBef>
                    <a:spcPct val="0"/>
                  </a:spcBef>
                  <a:buFontTx/>
                  <a:buNone/>
                </a:pPr>
                <a:endParaRPr lang="en-US" altLang="vi-VN" sz="3000">
                  <a:latin typeface="Times New Roman" panose="02020603050405020304" pitchFamily="18" charset="0"/>
                </a:endParaRPr>
              </a:p>
              <a:p>
                <a:pPr algn="ctr" eaLnBrk="1" hangingPunct="1">
                  <a:spcBef>
                    <a:spcPct val="0"/>
                  </a:spcBef>
                  <a:buFontTx/>
                  <a:buNone/>
                </a:pPr>
                <a:endParaRPr lang="en-US" altLang="vi-VN" sz="3000">
                  <a:latin typeface="Times New Roman" panose="02020603050405020304" pitchFamily="18" charset="0"/>
                </a:endParaRPr>
              </a:p>
              <a:p>
                <a:pPr algn="ctr" eaLnBrk="1" hangingPunct="1">
                  <a:spcBef>
                    <a:spcPct val="0"/>
                  </a:spcBef>
                  <a:buFontTx/>
                  <a:buNone/>
                </a:pPr>
                <a:endParaRPr lang="en-US" altLang="vi-VN" sz="3000">
                  <a:latin typeface="Times New Roman" panose="02020603050405020304" pitchFamily="18" charset="0"/>
                </a:endParaRPr>
              </a:p>
            </p:txBody>
          </p:sp>
          <p:sp>
            <p:nvSpPr>
              <p:cNvPr id="20503" name="Line 4"/>
              <p:cNvSpPr>
                <a:spLocks noChangeShapeType="1"/>
              </p:cNvSpPr>
              <p:nvPr/>
            </p:nvSpPr>
            <p:spPr bwMode="auto">
              <a:xfrm>
                <a:off x="4495800" y="1725880"/>
                <a:ext cx="0" cy="474226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aphicFrame>
            <p:nvGraphicFramePr>
              <p:cNvPr id="20504" name="Object 5"/>
              <p:cNvGraphicFramePr>
                <a:graphicFrameLocks noChangeAspect="1"/>
              </p:cNvGraphicFramePr>
              <p:nvPr/>
            </p:nvGraphicFramePr>
            <p:xfrm>
              <a:off x="240523" y="6259015"/>
              <a:ext cx="283" cy="390575"/>
            </p:xfrm>
            <a:graphic>
              <a:graphicData uri="http://schemas.openxmlformats.org/presentationml/2006/ole">
                <mc:AlternateContent xmlns:mc="http://schemas.openxmlformats.org/markup-compatibility/2006">
                  <mc:Choice xmlns:v="urn:schemas-microsoft-com:vml" Requires="v">
                    <p:oleObj spid="_x0000_s1368" name="Equation" r:id="rId4" imgW="190335" imgH="177646" progId="Equation.DSMT4">
                      <p:embed/>
                    </p:oleObj>
                  </mc:Choice>
                  <mc:Fallback>
                    <p:oleObj name="Equation" r:id="rId4" imgW="190335" imgH="17764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23" y="6259015"/>
                            <a:ext cx="283" cy="3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5" name="Object 6"/>
              <p:cNvGraphicFramePr>
                <a:graphicFrameLocks noChangeAspect="1"/>
              </p:cNvGraphicFramePr>
              <p:nvPr/>
            </p:nvGraphicFramePr>
            <p:xfrm>
              <a:off x="240570" y="1725880"/>
              <a:ext cx="246" cy="361359"/>
            </p:xfrm>
            <a:graphic>
              <a:graphicData uri="http://schemas.openxmlformats.org/presentationml/2006/ole">
                <mc:AlternateContent xmlns:mc="http://schemas.openxmlformats.org/markup-compatibility/2006">
                  <mc:Choice xmlns:v="urn:schemas-microsoft-com:vml" Requires="v">
                    <p:oleObj spid="_x0000_s1369" name="Equation" r:id="rId6" imgW="164885" imgH="164885" progId="Equation.DSMT4">
                      <p:embed/>
                    </p:oleObj>
                  </mc:Choice>
                  <mc:Fallback>
                    <p:oleObj name="Equation" r:id="rId6" imgW="164885" imgH="16488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570" y="1725880"/>
                            <a:ext cx="246" cy="361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6" name="Object 7"/>
              <p:cNvGraphicFramePr>
                <a:graphicFrameLocks noChangeAspect="1"/>
              </p:cNvGraphicFramePr>
              <p:nvPr>
                <p:extLst>
                  <p:ext uri="{D42A27DB-BD31-4B8C-83A1-F6EECF244321}">
                    <p14:modId xmlns:p14="http://schemas.microsoft.com/office/powerpoint/2010/main" val="2571400219"/>
                  </p:ext>
                </p:extLst>
              </p:nvPr>
            </p:nvGraphicFramePr>
            <p:xfrm>
              <a:off x="1580704" y="2447646"/>
              <a:ext cx="427332" cy="411937"/>
            </p:xfrm>
            <a:graphic>
              <a:graphicData uri="http://schemas.openxmlformats.org/presentationml/2006/ole">
                <mc:AlternateContent xmlns:mc="http://schemas.openxmlformats.org/markup-compatibility/2006">
                  <mc:Choice xmlns:v="urn:schemas-microsoft-com:vml" Requires="v">
                    <p:oleObj spid="_x0000_s1370" name="Equation" r:id="rId8" imgW="126725" imgH="177415" progId="Equation.DSMT4">
                      <p:embed/>
                    </p:oleObj>
                  </mc:Choice>
                  <mc:Fallback>
                    <p:oleObj name="Equation" r:id="rId8" imgW="126725" imgH="17741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0704" y="2447646"/>
                            <a:ext cx="427332" cy="41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7" name="Object 8"/>
              <p:cNvGraphicFramePr>
                <a:graphicFrameLocks noChangeAspect="1"/>
              </p:cNvGraphicFramePr>
              <p:nvPr/>
            </p:nvGraphicFramePr>
            <p:xfrm>
              <a:off x="6114281" y="5690099"/>
              <a:ext cx="645580" cy="391704"/>
            </p:xfrm>
            <a:graphic>
              <a:graphicData uri="http://schemas.openxmlformats.org/presentationml/2006/ole">
                <mc:AlternateContent xmlns:mc="http://schemas.openxmlformats.org/markup-compatibility/2006">
                  <mc:Choice xmlns:v="urn:schemas-microsoft-com:vml" Requires="v">
                    <p:oleObj spid="_x0000_s1371" name="Equation" r:id="rId10" imgW="152268" imgH="152268" progId="Equation.DSMT4">
                      <p:embed/>
                    </p:oleObj>
                  </mc:Choice>
                  <mc:Fallback>
                    <p:oleObj name="Equation" r:id="rId10" imgW="152268" imgH="152268"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4281" y="5690099"/>
                            <a:ext cx="645580" cy="391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8" name="Object 9"/>
              <p:cNvGraphicFramePr>
                <a:graphicFrameLocks noChangeAspect="1"/>
              </p:cNvGraphicFramePr>
              <p:nvPr>
                <p:extLst>
                  <p:ext uri="{D42A27DB-BD31-4B8C-83A1-F6EECF244321}">
                    <p14:modId xmlns:p14="http://schemas.microsoft.com/office/powerpoint/2010/main" val="3860482974"/>
                  </p:ext>
                </p:extLst>
              </p:nvPr>
            </p:nvGraphicFramePr>
            <p:xfrm>
              <a:off x="6667803" y="2274587"/>
              <a:ext cx="568448" cy="503838"/>
            </p:xfrm>
            <a:graphic>
              <a:graphicData uri="http://schemas.openxmlformats.org/presentationml/2006/ole">
                <mc:AlternateContent xmlns:mc="http://schemas.openxmlformats.org/markup-compatibility/2006">
                  <mc:Choice xmlns:v="urn:schemas-microsoft-com:vml" Requires="v">
                    <p:oleObj spid="_x0000_s1372" name="Equation" r:id="rId12" imgW="164814" imgH="177492" progId="Equation.DSMT4">
                      <p:embed/>
                    </p:oleObj>
                  </mc:Choice>
                  <mc:Fallback>
                    <p:oleObj name="Equation" r:id="rId12" imgW="164814" imgH="177492"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7803" y="2274587"/>
                            <a:ext cx="568448" cy="50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9" name="Text Box 10"/>
              <p:cNvSpPr txBox="1">
                <a:spLocks noChangeArrowheads="1"/>
              </p:cNvSpPr>
              <p:nvPr/>
            </p:nvSpPr>
            <p:spPr bwMode="auto">
              <a:xfrm>
                <a:off x="1561557" y="3349919"/>
                <a:ext cx="554158" cy="59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987425">
                  <a:spcBef>
                    <a:spcPct val="20000"/>
                  </a:spcBef>
                  <a:buChar char="•"/>
                  <a:defRPr sz="3200">
                    <a:solidFill>
                      <a:schemeClr val="tx1"/>
                    </a:solidFill>
                    <a:latin typeface="Arial" panose="020B0604020202020204" pitchFamily="34" charset="0"/>
                  </a:defRPr>
                </a:lvl1pPr>
                <a:lvl2pPr marL="742950" indent="-285750" defTabSz="987425">
                  <a:spcBef>
                    <a:spcPct val="20000"/>
                  </a:spcBef>
                  <a:buChar char="–"/>
                  <a:defRPr sz="2800">
                    <a:solidFill>
                      <a:schemeClr val="tx1"/>
                    </a:solidFill>
                    <a:latin typeface="Arial" panose="020B0604020202020204" pitchFamily="34" charset="0"/>
                  </a:defRPr>
                </a:lvl2pPr>
                <a:lvl3pPr marL="1143000" indent="-228600" defTabSz="987425">
                  <a:spcBef>
                    <a:spcPct val="20000"/>
                  </a:spcBef>
                  <a:buChar char="•"/>
                  <a:defRPr sz="2400">
                    <a:solidFill>
                      <a:schemeClr val="tx1"/>
                    </a:solidFill>
                    <a:latin typeface="Arial" panose="020B0604020202020204" pitchFamily="34" charset="0"/>
                  </a:defRPr>
                </a:lvl3pPr>
                <a:lvl4pPr marL="1600200" indent="-228600" defTabSz="987425">
                  <a:spcBef>
                    <a:spcPct val="20000"/>
                  </a:spcBef>
                  <a:buChar char="–"/>
                  <a:defRPr sz="2000">
                    <a:solidFill>
                      <a:schemeClr val="tx1"/>
                    </a:solidFill>
                    <a:latin typeface="Arial" panose="020B0604020202020204" pitchFamily="34" charset="0"/>
                  </a:defRPr>
                </a:lvl4pPr>
                <a:lvl5pPr marL="2057400" indent="-228600" defTabSz="987425">
                  <a:spcBef>
                    <a:spcPct val="20000"/>
                  </a:spcBef>
                  <a:buChar char="»"/>
                  <a:defRPr sz="2000">
                    <a:solidFill>
                      <a:schemeClr val="tx1"/>
                    </a:solidFill>
                    <a:latin typeface="Arial" panose="020B0604020202020204" pitchFamily="34" charset="0"/>
                  </a:defRPr>
                </a:lvl5pPr>
                <a:lvl6pPr marL="25146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000" dirty="0">
                    <a:latin typeface="Times New Roman" panose="02020603050405020304" pitchFamily="18" charset="0"/>
                    <a:sym typeface="Wingdings" panose="05000000000000000000" pitchFamily="2" charset="2"/>
                  </a:rPr>
                  <a:t>P</a:t>
                </a:r>
              </a:p>
            </p:txBody>
          </p:sp>
          <p:sp>
            <p:nvSpPr>
              <p:cNvPr id="20510" name="Text Box 11"/>
              <p:cNvSpPr txBox="1">
                <a:spLocks noChangeArrowheads="1"/>
              </p:cNvSpPr>
              <p:nvPr/>
            </p:nvSpPr>
            <p:spPr bwMode="auto">
              <a:xfrm>
                <a:off x="6655849" y="3345133"/>
                <a:ext cx="554158" cy="59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987425">
                  <a:spcBef>
                    <a:spcPct val="20000"/>
                  </a:spcBef>
                  <a:buChar char="•"/>
                  <a:defRPr sz="3200">
                    <a:solidFill>
                      <a:schemeClr val="tx1"/>
                    </a:solidFill>
                    <a:latin typeface="Arial" panose="020B0604020202020204" pitchFamily="34" charset="0"/>
                  </a:defRPr>
                </a:lvl1pPr>
                <a:lvl2pPr marL="742950" indent="-285750" defTabSz="987425">
                  <a:spcBef>
                    <a:spcPct val="20000"/>
                  </a:spcBef>
                  <a:buChar char="–"/>
                  <a:defRPr sz="2800">
                    <a:solidFill>
                      <a:schemeClr val="tx1"/>
                    </a:solidFill>
                    <a:latin typeface="Arial" panose="020B0604020202020204" pitchFamily="34" charset="0"/>
                  </a:defRPr>
                </a:lvl2pPr>
                <a:lvl3pPr marL="1143000" indent="-228600" defTabSz="987425">
                  <a:spcBef>
                    <a:spcPct val="20000"/>
                  </a:spcBef>
                  <a:buChar char="•"/>
                  <a:defRPr sz="2400">
                    <a:solidFill>
                      <a:schemeClr val="tx1"/>
                    </a:solidFill>
                    <a:latin typeface="Arial" panose="020B0604020202020204" pitchFamily="34" charset="0"/>
                  </a:defRPr>
                </a:lvl3pPr>
                <a:lvl4pPr marL="1600200" indent="-228600" defTabSz="987425">
                  <a:spcBef>
                    <a:spcPct val="20000"/>
                  </a:spcBef>
                  <a:buChar char="–"/>
                  <a:defRPr sz="2000">
                    <a:solidFill>
                      <a:schemeClr val="tx1"/>
                    </a:solidFill>
                    <a:latin typeface="Arial" panose="020B0604020202020204" pitchFamily="34" charset="0"/>
                  </a:defRPr>
                </a:lvl4pPr>
                <a:lvl5pPr marL="2057400" indent="-228600" defTabSz="987425">
                  <a:spcBef>
                    <a:spcPct val="20000"/>
                  </a:spcBef>
                  <a:buChar char="»"/>
                  <a:defRPr sz="2000">
                    <a:solidFill>
                      <a:schemeClr val="tx1"/>
                    </a:solidFill>
                    <a:latin typeface="Arial" panose="020B0604020202020204" pitchFamily="34" charset="0"/>
                  </a:defRPr>
                </a:lvl5pPr>
                <a:lvl6pPr marL="25146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000" dirty="0">
                    <a:latin typeface="Times New Roman" panose="02020603050405020304" pitchFamily="18" charset="0"/>
                    <a:sym typeface="Wingdings" panose="05000000000000000000" pitchFamily="2" charset="2"/>
                  </a:rPr>
                  <a:t>Q</a:t>
                </a:r>
              </a:p>
            </p:txBody>
          </p:sp>
          <p:sp>
            <p:nvSpPr>
              <p:cNvPr id="20511" name="Line 13"/>
              <p:cNvSpPr>
                <a:spLocks noChangeShapeType="1"/>
              </p:cNvSpPr>
              <p:nvPr/>
            </p:nvSpPr>
            <p:spPr bwMode="auto">
              <a:xfrm rot="1800000">
                <a:off x="1390460" y="3340150"/>
                <a:ext cx="3293516" cy="19539"/>
              </a:xfrm>
              <a:prstGeom prst="line">
                <a:avLst/>
              </a:prstGeom>
              <a:noFill/>
              <a:ln w="38100">
                <a:solidFill>
                  <a:srgbClr val="FF0066"/>
                </a:solidFill>
                <a:round/>
                <a:headEnd type="none" w="sm" len="sm"/>
                <a:tailEnd/>
              </a:ln>
              <a:extLst>
                <a:ext uri="{909E8E84-426E-40DD-AFC4-6F175D3DCCD1}">
                  <a14:hiddenFill xmlns:a14="http://schemas.microsoft.com/office/drawing/2010/main">
                    <a:noFill/>
                  </a14:hiddenFill>
                </a:ext>
              </a:extLst>
            </p:spPr>
            <p:txBody>
              <a:bodyPr/>
              <a:lstStyle/>
              <a:p>
                <a:endParaRPr lang="en-US"/>
              </a:p>
            </p:txBody>
          </p:sp>
          <p:sp>
            <p:nvSpPr>
              <p:cNvPr id="20512" name="AutoShape 14"/>
              <p:cNvSpPr>
                <a:spLocks noChangeArrowheads="1"/>
              </p:cNvSpPr>
              <p:nvPr/>
            </p:nvSpPr>
            <p:spPr bwMode="auto">
              <a:xfrm rot="7200000" flipH="1">
                <a:off x="3288607" y="3388779"/>
                <a:ext cx="141654" cy="203171"/>
              </a:xfrm>
              <a:prstGeom prst="triangle">
                <a:avLst>
                  <a:gd name="adj" fmla="val 50000"/>
                </a:avLst>
              </a:prstGeom>
              <a:solidFill>
                <a:srgbClr val="FFFF66"/>
              </a:solidFill>
              <a:ln w="57150">
                <a:solidFill>
                  <a:srgbClr val="FF0066"/>
                </a:solidFill>
                <a:miter lim="800000"/>
                <a:headEnd type="none" w="sm" len="sm"/>
                <a:tailEnd/>
              </a:ln>
            </p:spPr>
            <p:txBody>
              <a:bodyPr rot="10800000" vert="eaVert" wrap="none" anchor="ctr"/>
              <a:lstStyle>
                <a:lvl1pPr defTabSz="987425">
                  <a:spcBef>
                    <a:spcPct val="20000"/>
                  </a:spcBef>
                  <a:buChar char="•"/>
                  <a:defRPr sz="3200">
                    <a:solidFill>
                      <a:schemeClr val="tx1"/>
                    </a:solidFill>
                    <a:latin typeface="Arial" panose="020B0604020202020204" pitchFamily="34" charset="0"/>
                  </a:defRPr>
                </a:lvl1pPr>
                <a:lvl2pPr marL="742950" indent="-285750" defTabSz="987425">
                  <a:spcBef>
                    <a:spcPct val="20000"/>
                  </a:spcBef>
                  <a:buChar char="–"/>
                  <a:defRPr sz="2800">
                    <a:solidFill>
                      <a:schemeClr val="tx1"/>
                    </a:solidFill>
                    <a:latin typeface="Arial" panose="020B0604020202020204" pitchFamily="34" charset="0"/>
                  </a:defRPr>
                </a:lvl2pPr>
                <a:lvl3pPr marL="1143000" indent="-228600" defTabSz="987425">
                  <a:spcBef>
                    <a:spcPct val="20000"/>
                  </a:spcBef>
                  <a:buChar char="•"/>
                  <a:defRPr sz="2400">
                    <a:solidFill>
                      <a:schemeClr val="tx1"/>
                    </a:solidFill>
                    <a:latin typeface="Arial" panose="020B0604020202020204" pitchFamily="34" charset="0"/>
                  </a:defRPr>
                </a:lvl3pPr>
                <a:lvl4pPr marL="1600200" indent="-228600" defTabSz="987425">
                  <a:spcBef>
                    <a:spcPct val="20000"/>
                  </a:spcBef>
                  <a:buChar char="–"/>
                  <a:defRPr sz="2000">
                    <a:solidFill>
                      <a:schemeClr val="tx1"/>
                    </a:solidFill>
                    <a:latin typeface="Arial" panose="020B0604020202020204" pitchFamily="34" charset="0"/>
                  </a:defRPr>
                </a:lvl4pPr>
                <a:lvl5pPr marL="2057400" indent="-228600" defTabSz="987425">
                  <a:spcBef>
                    <a:spcPct val="20000"/>
                  </a:spcBef>
                  <a:buChar char="»"/>
                  <a:defRPr sz="2000">
                    <a:solidFill>
                      <a:schemeClr val="tx1"/>
                    </a:solidFill>
                    <a:latin typeface="Arial" panose="020B0604020202020204" pitchFamily="34" charset="0"/>
                  </a:defRPr>
                </a:lvl5pPr>
                <a:lvl6pPr marL="25146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3000">
                  <a:solidFill>
                    <a:srgbClr val="0000FF"/>
                  </a:solidFill>
                  <a:latin typeface="Times New Roman" panose="02020603050405020304" pitchFamily="18" charset="0"/>
                </a:endParaRPr>
              </a:p>
            </p:txBody>
          </p:sp>
          <p:sp>
            <p:nvSpPr>
              <p:cNvPr id="20513" name="Line 19"/>
              <p:cNvSpPr>
                <a:spLocks noChangeShapeType="1"/>
              </p:cNvSpPr>
              <p:nvPr/>
            </p:nvSpPr>
            <p:spPr bwMode="auto">
              <a:xfrm rot="3883509">
                <a:off x="4061818" y="5006965"/>
                <a:ext cx="2497676" cy="24610"/>
              </a:xfrm>
              <a:prstGeom prst="line">
                <a:avLst/>
              </a:prstGeom>
              <a:noFill/>
              <a:ln w="28575">
                <a:solidFill>
                  <a:srgbClr val="FF00FF"/>
                </a:solidFill>
                <a:round/>
                <a:headEnd type="none" w="sm" len="sm"/>
                <a:tailEnd/>
              </a:ln>
              <a:extLst>
                <a:ext uri="{909E8E84-426E-40DD-AFC4-6F175D3DCCD1}">
                  <a14:hiddenFill xmlns:a14="http://schemas.microsoft.com/office/drawing/2010/main">
                    <a:noFill/>
                  </a14:hiddenFill>
                </a:ext>
              </a:extLst>
            </p:spPr>
            <p:txBody>
              <a:bodyPr/>
              <a:lstStyle/>
              <a:p>
                <a:endParaRPr lang="en-US"/>
              </a:p>
            </p:txBody>
          </p:sp>
          <p:sp>
            <p:nvSpPr>
              <p:cNvPr id="20514" name="AutoShape 20"/>
              <p:cNvSpPr>
                <a:spLocks noChangeArrowheads="1"/>
              </p:cNvSpPr>
              <p:nvPr/>
            </p:nvSpPr>
            <p:spPr bwMode="auto">
              <a:xfrm rot="9283509" flipH="1">
                <a:off x="5459698" y="5253849"/>
                <a:ext cx="133818" cy="200356"/>
              </a:xfrm>
              <a:prstGeom prst="triangle">
                <a:avLst>
                  <a:gd name="adj" fmla="val 50000"/>
                </a:avLst>
              </a:prstGeom>
              <a:solidFill>
                <a:srgbClr val="FFFF66"/>
              </a:solidFill>
              <a:ln w="28575">
                <a:solidFill>
                  <a:srgbClr val="FF00FF"/>
                </a:solidFill>
                <a:miter lim="800000"/>
                <a:headEnd type="none" w="sm" len="sm"/>
                <a:tailEnd/>
              </a:ln>
            </p:spPr>
            <p:txBody>
              <a:bodyPr rot="10800000" wrap="none" anchor="ctr"/>
              <a:lstStyle>
                <a:lvl1pPr defTabSz="987425">
                  <a:spcBef>
                    <a:spcPct val="20000"/>
                  </a:spcBef>
                  <a:buChar char="•"/>
                  <a:defRPr sz="3200">
                    <a:solidFill>
                      <a:schemeClr val="tx1"/>
                    </a:solidFill>
                    <a:latin typeface="Arial" panose="020B0604020202020204" pitchFamily="34" charset="0"/>
                  </a:defRPr>
                </a:lvl1pPr>
                <a:lvl2pPr marL="742950" indent="-285750" defTabSz="987425">
                  <a:spcBef>
                    <a:spcPct val="20000"/>
                  </a:spcBef>
                  <a:buChar char="–"/>
                  <a:defRPr sz="2800">
                    <a:solidFill>
                      <a:schemeClr val="tx1"/>
                    </a:solidFill>
                    <a:latin typeface="Arial" panose="020B0604020202020204" pitchFamily="34" charset="0"/>
                  </a:defRPr>
                </a:lvl2pPr>
                <a:lvl3pPr marL="1143000" indent="-228600" defTabSz="987425">
                  <a:spcBef>
                    <a:spcPct val="20000"/>
                  </a:spcBef>
                  <a:buChar char="•"/>
                  <a:defRPr sz="2400">
                    <a:solidFill>
                      <a:schemeClr val="tx1"/>
                    </a:solidFill>
                    <a:latin typeface="Arial" panose="020B0604020202020204" pitchFamily="34" charset="0"/>
                  </a:defRPr>
                </a:lvl3pPr>
                <a:lvl4pPr marL="1600200" indent="-228600" defTabSz="987425">
                  <a:spcBef>
                    <a:spcPct val="20000"/>
                  </a:spcBef>
                  <a:buChar char="–"/>
                  <a:defRPr sz="2000">
                    <a:solidFill>
                      <a:schemeClr val="tx1"/>
                    </a:solidFill>
                    <a:latin typeface="Arial" panose="020B0604020202020204" pitchFamily="34" charset="0"/>
                  </a:defRPr>
                </a:lvl4pPr>
                <a:lvl5pPr marL="2057400" indent="-228600" defTabSz="987425">
                  <a:spcBef>
                    <a:spcPct val="20000"/>
                  </a:spcBef>
                  <a:buChar char="»"/>
                  <a:defRPr sz="2000">
                    <a:solidFill>
                      <a:schemeClr val="tx1"/>
                    </a:solidFill>
                    <a:latin typeface="Arial" panose="020B0604020202020204" pitchFamily="34" charset="0"/>
                  </a:defRPr>
                </a:lvl5pPr>
                <a:lvl6pPr marL="25146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3000">
                  <a:solidFill>
                    <a:srgbClr val="FF3300"/>
                  </a:solidFill>
                  <a:latin typeface="Times New Roman" panose="02020603050405020304" pitchFamily="18" charset="0"/>
                </a:endParaRPr>
              </a:p>
            </p:txBody>
          </p:sp>
          <p:sp>
            <p:nvSpPr>
              <p:cNvPr id="20515" name="Line 21"/>
              <p:cNvSpPr>
                <a:spLocks noChangeShapeType="1"/>
              </p:cNvSpPr>
              <p:nvPr/>
            </p:nvSpPr>
            <p:spPr bwMode="auto">
              <a:xfrm>
                <a:off x="1679197" y="3909990"/>
                <a:ext cx="5609246" cy="0"/>
              </a:xfrm>
              <a:prstGeom prst="line">
                <a:avLst/>
              </a:prstGeom>
              <a:noFill/>
              <a:ln w="28575">
                <a:solidFill>
                  <a:srgbClr val="008000"/>
                </a:solidFill>
                <a:round/>
                <a:headEnd type="oval" w="med" len="med"/>
                <a:tailEnd type="oval"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aphicFrame>
            <p:nvGraphicFramePr>
              <p:cNvPr id="20516" name="Object 22"/>
              <p:cNvGraphicFramePr>
                <a:graphicFrameLocks noChangeAspect="1"/>
              </p:cNvGraphicFramePr>
              <p:nvPr/>
            </p:nvGraphicFramePr>
            <p:xfrm>
              <a:off x="4137266" y="4094927"/>
              <a:ext cx="223317" cy="353321"/>
            </p:xfrm>
            <a:graphic>
              <a:graphicData uri="http://schemas.openxmlformats.org/presentationml/2006/ole">
                <mc:AlternateContent xmlns:mc="http://schemas.openxmlformats.org/markup-compatibility/2006">
                  <mc:Choice xmlns:v="urn:schemas-microsoft-com:vml" Requires="v">
                    <p:oleObj spid="_x0000_s1373" name="Equation" r:id="rId14" imgW="101512" imgH="152268" progId="Equation.DSMT4">
                      <p:embed/>
                    </p:oleObj>
                  </mc:Choice>
                  <mc:Fallback>
                    <p:oleObj name="Equation" r:id="rId14" imgW="101512" imgH="152268"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37266" y="4094927"/>
                            <a:ext cx="223317" cy="353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0" name="Arc 30"/>
              <p:cNvSpPr>
                <a:spLocks/>
              </p:cNvSpPr>
              <p:nvPr/>
            </p:nvSpPr>
            <p:spPr bwMode="auto">
              <a:xfrm rot="12553742" flipV="1">
                <a:off x="3829325" y="3229037"/>
                <a:ext cx="451239" cy="396949"/>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graphicFrame>
            <p:nvGraphicFramePr>
              <p:cNvPr id="20521" name="Object 31"/>
              <p:cNvGraphicFramePr>
                <a:graphicFrameLocks noChangeAspect="1"/>
              </p:cNvGraphicFramePr>
              <p:nvPr/>
            </p:nvGraphicFramePr>
            <p:xfrm>
              <a:off x="4266234" y="3355720"/>
              <a:ext cx="193607" cy="384258"/>
            </p:xfrm>
            <a:graphic>
              <a:graphicData uri="http://schemas.openxmlformats.org/presentationml/2006/ole">
                <mc:AlternateContent xmlns:mc="http://schemas.openxmlformats.org/markup-compatibility/2006">
                  <mc:Choice xmlns:v="urn:schemas-microsoft-com:vml" Requires="v">
                    <p:oleObj spid="_x0000_s1374" name="Equation" r:id="rId16" imgW="88707" imgH="164742" progId="Equation.DSMT4">
                      <p:embed/>
                    </p:oleObj>
                  </mc:Choice>
                  <mc:Fallback>
                    <p:oleObj name="Equation" r:id="rId16" imgW="88707" imgH="164742"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66234" y="3355720"/>
                            <a:ext cx="193607" cy="384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3" name="Object 35"/>
              <p:cNvGraphicFramePr>
                <a:graphicFrameLocks noChangeAspect="1"/>
              </p:cNvGraphicFramePr>
              <p:nvPr>
                <p:extLst>
                  <p:ext uri="{D42A27DB-BD31-4B8C-83A1-F6EECF244321}">
                    <p14:modId xmlns:p14="http://schemas.microsoft.com/office/powerpoint/2010/main" val="493625344"/>
                  </p:ext>
                </p:extLst>
              </p:nvPr>
            </p:nvGraphicFramePr>
            <p:xfrm>
              <a:off x="4679941" y="3355719"/>
              <a:ext cx="514332" cy="384258"/>
            </p:xfrm>
            <a:graphic>
              <a:graphicData uri="http://schemas.openxmlformats.org/presentationml/2006/ole">
                <mc:AlternateContent xmlns:mc="http://schemas.openxmlformats.org/markup-compatibility/2006">
                  <mc:Choice xmlns:v="urn:schemas-microsoft-com:vml" Requires="v">
                    <p:oleObj spid="_x0000_s1375" name="Equation" r:id="rId18" imgW="126780" imgH="164814" progId="Equation.DSMT4">
                      <p:embed/>
                    </p:oleObj>
                  </mc:Choice>
                  <mc:Fallback>
                    <p:oleObj name="Equation" r:id="rId18" imgW="126780" imgH="164814"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79941" y="3355719"/>
                            <a:ext cx="514332" cy="384258"/>
                          </a:xfrm>
                          <a:prstGeom prst="rect">
                            <a:avLst/>
                          </a:prstGeom>
                          <a:noFill/>
                          <a:ln>
                            <a:noFill/>
                          </a:ln>
                          <a:effectLst/>
                        </p:spPr>
                      </p:pic>
                    </p:oleObj>
                  </mc:Fallback>
                </mc:AlternateContent>
              </a:graphicData>
            </a:graphic>
          </p:graphicFrame>
          <p:sp>
            <p:nvSpPr>
              <p:cNvPr id="20524" name="Arc 36"/>
              <p:cNvSpPr>
                <a:spLocks/>
              </p:cNvSpPr>
              <p:nvPr/>
            </p:nvSpPr>
            <p:spPr bwMode="auto">
              <a:xfrm rot="13136949" flipV="1">
                <a:off x="4704902" y="3219599"/>
                <a:ext cx="777339" cy="282088"/>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90000" tIns="46800" rIns="90000" bIns="46800" anchor="ctr">
                <a:spAutoFit/>
              </a:bodyPr>
              <a:lstStyle/>
              <a:p>
                <a:endParaRPr lang="en-US"/>
              </a:p>
            </p:txBody>
          </p:sp>
          <p:sp>
            <p:nvSpPr>
              <p:cNvPr id="20526" name="Arc 40"/>
              <p:cNvSpPr>
                <a:spLocks/>
              </p:cNvSpPr>
              <p:nvPr/>
            </p:nvSpPr>
            <p:spPr bwMode="auto">
              <a:xfrm rot="1572687" flipV="1">
                <a:off x="4677383" y="4815817"/>
                <a:ext cx="540991" cy="396949"/>
              </a:xfrm>
              <a:custGeom>
                <a:avLst/>
                <a:gdLst>
                  <a:gd name="T0" fmla="*/ 0 w 20681"/>
                  <a:gd name="T1" fmla="*/ 0 h 21600"/>
                  <a:gd name="T2" fmla="*/ 2147483646 w 20681"/>
                  <a:gd name="T3" fmla="*/ 2147483646 h 21600"/>
                  <a:gd name="T4" fmla="*/ 0 w 20681"/>
                  <a:gd name="T5" fmla="*/ 2147483646 h 21600"/>
                  <a:gd name="T6" fmla="*/ 0 60000 65536"/>
                  <a:gd name="T7" fmla="*/ 0 60000 65536"/>
                  <a:gd name="T8" fmla="*/ 0 60000 65536"/>
                  <a:gd name="T9" fmla="*/ 0 w 20681"/>
                  <a:gd name="T10" fmla="*/ 0 h 21600"/>
                  <a:gd name="T11" fmla="*/ 20681 w 20681"/>
                  <a:gd name="T12" fmla="*/ 21600 h 21600"/>
                </a:gdLst>
                <a:ahLst/>
                <a:cxnLst>
                  <a:cxn ang="T6">
                    <a:pos x="T0" y="T1"/>
                  </a:cxn>
                  <a:cxn ang="T7">
                    <a:pos x="T2" y="T3"/>
                  </a:cxn>
                  <a:cxn ang="T8">
                    <a:pos x="T4" y="T5"/>
                  </a:cxn>
                </a:cxnLst>
                <a:rect l="T9" t="T10" r="T11" b="T12"/>
                <a:pathLst>
                  <a:path w="20681" h="21600" fill="none" extrusionOk="0">
                    <a:moveTo>
                      <a:pt x="-1" y="0"/>
                    </a:moveTo>
                    <a:cubicBezTo>
                      <a:pt x="9527" y="0"/>
                      <a:pt x="17930" y="6242"/>
                      <a:pt x="20680" y="15365"/>
                    </a:cubicBezTo>
                  </a:path>
                  <a:path w="20681" h="21600" stroke="0" extrusionOk="0">
                    <a:moveTo>
                      <a:pt x="-1" y="0"/>
                    </a:moveTo>
                    <a:cubicBezTo>
                      <a:pt x="9527" y="0"/>
                      <a:pt x="17930" y="6242"/>
                      <a:pt x="20680" y="15365"/>
                    </a:cubicBezTo>
                    <a:lnTo>
                      <a:pt x="0" y="21600"/>
                    </a:lnTo>
                    <a:lnTo>
                      <a:pt x="-1" y="0"/>
                    </a:lnTo>
                    <a:close/>
                  </a:path>
                </a:pathLst>
              </a:cu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rot="10800000" lIns="90000" tIns="46800" rIns="90000" bIns="46800" anchor="ctr">
                <a:spAutoFit/>
              </a:bodyPr>
              <a:lstStyle/>
              <a:p>
                <a:endParaRPr lang="en-US"/>
              </a:p>
            </p:txBody>
          </p:sp>
          <p:graphicFrame>
            <p:nvGraphicFramePr>
              <p:cNvPr id="20527" name="Object 41"/>
              <p:cNvGraphicFramePr>
                <a:graphicFrameLocks noChangeAspect="1"/>
              </p:cNvGraphicFramePr>
              <p:nvPr/>
            </p:nvGraphicFramePr>
            <p:xfrm>
              <a:off x="4523098" y="4819481"/>
              <a:ext cx="221397" cy="294706"/>
            </p:xfrm>
            <a:graphic>
              <a:graphicData uri="http://schemas.openxmlformats.org/presentationml/2006/ole">
                <mc:AlternateContent xmlns:mc="http://schemas.openxmlformats.org/markup-compatibility/2006">
                  <mc:Choice xmlns:v="urn:schemas-microsoft-com:vml" Requires="v">
                    <p:oleObj spid="_x0000_s1376" name="Equation" r:id="rId20" imgW="101424" imgH="126780" progId="Equation.DSMT4">
                      <p:embed/>
                    </p:oleObj>
                  </mc:Choice>
                  <mc:Fallback>
                    <p:oleObj name="Equation" r:id="rId20" imgW="101424" imgH="1267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23098" y="4819481"/>
                            <a:ext cx="221397" cy="29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0" name="Text Box 48"/>
              <p:cNvSpPr txBox="1">
                <a:spLocks noChangeArrowheads="1"/>
              </p:cNvSpPr>
              <p:nvPr/>
            </p:nvSpPr>
            <p:spPr bwMode="auto">
              <a:xfrm>
                <a:off x="2218000" y="4792510"/>
                <a:ext cx="1042570" cy="32884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1400">
                    <a:solidFill>
                      <a:srgbClr val="0000FF"/>
                    </a:solidFill>
                    <a:latin typeface="Times New Roman" panose="02020603050405020304" pitchFamily="18" charset="0"/>
                  </a:rPr>
                  <a:t>Nước</a:t>
                </a:r>
              </a:p>
            </p:txBody>
          </p:sp>
          <p:sp>
            <p:nvSpPr>
              <p:cNvPr id="20533" name="Line 51"/>
              <p:cNvSpPr>
                <a:spLocks noChangeShapeType="1"/>
              </p:cNvSpPr>
              <p:nvPr/>
            </p:nvSpPr>
            <p:spPr bwMode="auto">
              <a:xfrm>
                <a:off x="4823120" y="5001172"/>
                <a:ext cx="96583" cy="25673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 name="Text Box 27"/>
            <p:cNvSpPr txBox="1">
              <a:spLocks noChangeArrowheads="1"/>
            </p:cNvSpPr>
            <p:nvPr/>
          </p:nvSpPr>
          <p:spPr bwMode="auto">
            <a:xfrm>
              <a:off x="8896008" y="6076107"/>
              <a:ext cx="641441" cy="371475"/>
            </a:xfrm>
            <a:prstGeom prst="rect">
              <a:avLst/>
            </a:prstGeom>
            <a:noFill/>
            <a:ln w="9525">
              <a:noFill/>
              <a:miter lim="800000"/>
              <a:headEnd/>
              <a:tailEnd/>
            </a:ln>
            <a:effectLst/>
          </p:spPr>
          <p:txBody>
            <a:bodyPr wrap="square" lIns="90000" tIns="46800" rIns="90000" bIns="46800">
              <a:spAutoFit/>
            </a:bodyPr>
            <a:lstStyle/>
            <a:p>
              <a:pPr defTabSz="987425">
                <a:spcBef>
                  <a:spcPct val="50000"/>
                </a:spcBef>
                <a:defRPr/>
              </a:pPr>
              <a:r>
                <a:rPr lang="en-US" b="1" dirty="0">
                  <a:solidFill>
                    <a:srgbClr val="FF0066"/>
                  </a:solidFill>
                  <a:effectLst>
                    <a:outerShdw blurRad="38100" dist="38100" dir="2700000" algn="tl">
                      <a:srgbClr val="C0C0C0"/>
                    </a:outerShdw>
                  </a:effectLst>
                  <a:latin typeface="Times New Roman" pitchFamily="18" charset="0"/>
                </a:rPr>
                <a:t>N’</a:t>
              </a:r>
            </a:p>
          </p:txBody>
        </p:sp>
      </p:grpSp>
      <p:sp>
        <p:nvSpPr>
          <p:cNvPr id="47" name="Text Box 46"/>
          <p:cNvSpPr txBox="1">
            <a:spLocks noChangeArrowheads="1"/>
          </p:cNvSpPr>
          <p:nvPr/>
        </p:nvSpPr>
        <p:spPr bwMode="auto">
          <a:xfrm>
            <a:off x="3714814" y="1125982"/>
            <a:ext cx="167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i="1" dirty="0" err="1">
                <a:solidFill>
                  <a:srgbClr val="FF0000"/>
                </a:solidFill>
                <a:latin typeface="Times New Roman" panose="02020603050405020304" pitchFamily="18" charset="0"/>
              </a:rPr>
              <a:t>Trả</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lời</a:t>
            </a:r>
            <a:r>
              <a:rPr lang="en-US" altLang="vi-VN" sz="2400" b="1" i="1" dirty="0">
                <a:solidFill>
                  <a:srgbClr val="FF0000"/>
                </a:solidFill>
                <a:latin typeface="Times New Roman" panose="02020603050405020304" pitchFamily="18" charset="0"/>
              </a:rPr>
              <a:t>:</a:t>
            </a:r>
            <a:endParaRPr lang="en-US" altLang="vi-VN" sz="2400" b="1" i="1" dirty="0">
              <a:latin typeface="Times New Roman" panose="02020603050405020304" pitchFamily="18" charset="0"/>
            </a:endParaRPr>
          </a:p>
        </p:txBody>
      </p:sp>
      <p:sp>
        <p:nvSpPr>
          <p:cNvPr id="48" name="Rectangle 47"/>
          <p:cNvSpPr/>
          <p:nvPr/>
        </p:nvSpPr>
        <p:spPr>
          <a:xfrm>
            <a:off x="3507841" y="2150197"/>
            <a:ext cx="2166642" cy="830997"/>
          </a:xfrm>
          <a:prstGeom prst="rect">
            <a:avLst/>
          </a:prstGeom>
        </p:spPr>
        <p:txBody>
          <a:bodyPr wrap="square">
            <a:spAutoFit/>
          </a:bodyPr>
          <a:lstStyle/>
          <a:p>
            <a:pPr lvl="0" algn="just" fontAlgn="base">
              <a:spcBef>
                <a:spcPct val="20000"/>
              </a:spcBef>
              <a:spcAft>
                <a:spcPct val="0"/>
              </a:spcAft>
            </a:pPr>
            <a:r>
              <a:rPr lang="en-US" sz="2400" dirty="0" err="1">
                <a:solidFill>
                  <a:srgbClr val="0000FF"/>
                </a:solidFill>
                <a:latin typeface="Times New Roman" pitchFamily="18" charset="0"/>
              </a:rPr>
              <a:t>bị</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hắt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trở</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lại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môi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trường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cũ</a:t>
            </a:r>
            <a:r>
              <a:rPr lang="en-US" sz="2400" dirty="0">
                <a:solidFill>
                  <a:srgbClr val="0000FF"/>
                </a:solidFill>
                <a:latin typeface="Times New Roman" pitchFamily="18" charset="0"/>
              </a:rPr>
              <a:t>.</a:t>
            </a:r>
          </a:p>
        </p:txBody>
      </p:sp>
      <p:sp>
        <p:nvSpPr>
          <p:cNvPr id="49" name="Rectangle 48"/>
          <p:cNvSpPr/>
          <p:nvPr/>
        </p:nvSpPr>
        <p:spPr>
          <a:xfrm>
            <a:off x="6014306" y="2169669"/>
            <a:ext cx="2263330" cy="2308324"/>
          </a:xfrm>
          <a:prstGeom prst="rect">
            <a:avLst/>
          </a:prstGeom>
        </p:spPr>
        <p:txBody>
          <a:bodyPr wrap="square">
            <a:spAutoFit/>
          </a:bodyPr>
          <a:lstStyle/>
          <a:p>
            <a:pPr lvl="0" algn="just" fontAlgn="base">
              <a:spcBef>
                <a:spcPct val="20000"/>
              </a:spcBef>
              <a:spcAft>
                <a:spcPct val="0"/>
              </a:spcAft>
            </a:pPr>
            <a:r>
              <a:rPr lang="en-US" sz="2400" dirty="0" err="1">
                <a:solidFill>
                  <a:srgbClr val="0000FF"/>
                </a:solidFill>
                <a:latin typeface="Times New Roman" pitchFamily="18" charset="0"/>
              </a:rPr>
              <a:t>bị</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gãy</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khúc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tại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phân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cách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tiếp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tục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vào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môi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trường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trong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suốt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thứ</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hai</a:t>
            </a:r>
            <a:endParaRPr lang="en-US" sz="2400" dirty="0">
              <a:solidFill>
                <a:srgbClr val="0000FF"/>
              </a:solidFill>
              <a:latin typeface="Times New Roman" pitchFamily="18" charset="0"/>
            </a:endParaRPr>
          </a:p>
        </p:txBody>
      </p:sp>
      <p:sp>
        <p:nvSpPr>
          <p:cNvPr id="50" name="Rectangle 49"/>
          <p:cNvSpPr/>
          <p:nvPr/>
        </p:nvSpPr>
        <p:spPr>
          <a:xfrm>
            <a:off x="3520471" y="4537112"/>
            <a:ext cx="2154012" cy="830997"/>
          </a:xfrm>
          <a:prstGeom prst="rect">
            <a:avLst/>
          </a:prstGeom>
        </p:spPr>
        <p:txBody>
          <a:bodyPr wrap="square">
            <a:spAutoFit/>
          </a:bodyPr>
          <a:lstStyle/>
          <a:p>
            <a:pPr lvl="0" fontAlgn="base">
              <a:spcBef>
                <a:spcPct val="20000"/>
              </a:spcBef>
              <a:spcAft>
                <a:spcPct val="0"/>
              </a:spcAft>
            </a:pP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phản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xạ</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bằng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tới</a:t>
            </a:r>
            <a:endParaRPr lang="en-US" sz="2400" dirty="0">
              <a:solidFill>
                <a:srgbClr val="0000FF"/>
              </a:solidFill>
              <a:latin typeface="Times New Roman" pitchFamily="18" charset="0"/>
            </a:endParaRPr>
          </a:p>
        </p:txBody>
      </p:sp>
      <p:sp>
        <p:nvSpPr>
          <p:cNvPr id="51" name="Rectangle 50"/>
          <p:cNvSpPr/>
          <p:nvPr/>
        </p:nvSpPr>
        <p:spPr>
          <a:xfrm>
            <a:off x="6043050" y="4532711"/>
            <a:ext cx="2029623" cy="1200329"/>
          </a:xfrm>
          <a:prstGeom prst="rect">
            <a:avLst/>
          </a:prstGeom>
        </p:spPr>
        <p:txBody>
          <a:bodyPr wrap="square">
            <a:spAutoFit/>
          </a:bodyPr>
          <a:lstStyle/>
          <a:p>
            <a:pPr lvl="0" fontAlgn="base">
              <a:spcBef>
                <a:spcPct val="20000"/>
              </a:spcBef>
              <a:spcAft>
                <a:spcPct val="0"/>
              </a:spcAft>
            </a:pP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khúc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xạ</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không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bằng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tới</a:t>
            </a:r>
            <a:endParaRPr lang="en-US" sz="2400" dirty="0">
              <a:solidFill>
                <a:srgbClr val="0000FF"/>
              </a:solidFill>
              <a:latin typeface="Times New Roman" pitchFamily="18" charset="0"/>
            </a:endParaRPr>
          </a:p>
        </p:txBody>
      </p:sp>
    </p:spTree>
    <p:extLst>
      <p:ext uri="{BB962C8B-B14F-4D97-AF65-F5344CB8AC3E}">
        <p14:creationId xmlns:p14="http://schemas.microsoft.com/office/powerpoint/2010/main" val="21744595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arn(inVertical)">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1752600" y="770452"/>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FF0000"/>
                </a:solidFill>
                <a:latin typeface="Times New Roman" panose="02020603050405020304" pitchFamily="18" charset="0"/>
              </a:rPr>
              <a:t>C</a:t>
            </a:r>
            <a:r>
              <a:rPr lang="en-US" altLang="vi-VN" sz="2400" b="1" baseline="-25000" dirty="0">
                <a:solidFill>
                  <a:srgbClr val="FF0000"/>
                </a:solidFill>
                <a:latin typeface="Times New Roman" panose="02020603050405020304" pitchFamily="18" charset="0"/>
              </a:rPr>
              <a:t>8</a:t>
            </a:r>
            <a:r>
              <a:rPr lang="en-US" altLang="vi-VN" sz="2400" b="1" dirty="0">
                <a:solidFill>
                  <a:srgbClr val="FF0000"/>
                </a:solidFill>
                <a:latin typeface="Times New Roman" panose="02020603050405020304" pitchFamily="18" charset="0"/>
              </a:rPr>
              <a:t>:</a:t>
            </a:r>
            <a:r>
              <a:rPr lang="en-US" altLang="vi-VN" sz="2400" dirty="0">
                <a:solidFill>
                  <a:srgbClr val="0000FF"/>
                </a:solidFill>
                <a:latin typeface="Times New Roman" panose="02020603050405020304" pitchFamily="18" charset="0"/>
              </a:rPr>
              <a:t> </a:t>
            </a:r>
            <a:r>
              <a:rPr lang="en-US" altLang="vi-VN" sz="2400" b="1" i="1" dirty="0" err="1">
                <a:latin typeface="Times New Roman" panose="02020603050405020304" pitchFamily="18" charset="0"/>
              </a:rPr>
              <a:t>Giải</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thích</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hiện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tượng</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nêu</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ra</a:t>
            </a:r>
            <a:r>
              <a:rPr lang="en-US" altLang="vi-VN" sz="2400" b="1" i="1" dirty="0">
                <a:latin typeface="Times New Roman" panose="02020603050405020304" pitchFamily="18" charset="0"/>
              </a:rPr>
              <a:t> ở </a:t>
            </a:r>
            <a:r>
              <a:rPr lang="en-US" altLang="vi-VN" sz="2400" b="1" i="1" dirty="0" err="1">
                <a:latin typeface="Times New Roman" panose="02020603050405020304" pitchFamily="18" charset="0"/>
              </a:rPr>
              <a:t>phần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mở</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bài</a:t>
            </a:r>
            <a:r>
              <a:rPr lang="en-US" altLang="vi-VN" sz="2400" b="1" i="1" dirty="0">
                <a:latin typeface="Times New Roman" panose="02020603050405020304" pitchFamily="18" charset="0"/>
              </a:rPr>
              <a:t>.</a:t>
            </a:r>
          </a:p>
        </p:txBody>
      </p:sp>
      <p:pic>
        <p:nvPicPr>
          <p:cNvPr id="267281" name="Picture 17" desc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548" y="1498817"/>
            <a:ext cx="3352800" cy="4495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7282" name="Text Box 18"/>
          <p:cNvSpPr txBox="1">
            <a:spLocks noChangeArrowheads="1"/>
          </p:cNvSpPr>
          <p:nvPr/>
        </p:nvSpPr>
        <p:spPr bwMode="auto">
          <a:xfrm>
            <a:off x="9158748" y="5994617"/>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FF0000"/>
                </a:solidFill>
                <a:latin typeface="Times New Roman" panose="02020603050405020304" pitchFamily="18" charset="0"/>
              </a:rPr>
              <a:t>Hình.40.1</a:t>
            </a:r>
          </a:p>
        </p:txBody>
      </p:sp>
      <p:sp>
        <p:nvSpPr>
          <p:cNvPr id="267283" name="Text Box 19"/>
          <p:cNvSpPr txBox="1">
            <a:spLocks noChangeArrowheads="1"/>
          </p:cNvSpPr>
          <p:nvPr/>
        </p:nvSpPr>
        <p:spPr bwMode="auto">
          <a:xfrm>
            <a:off x="8263398" y="5708867"/>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600" b="1">
                <a:latin typeface="Times New Roman" panose="02020603050405020304" pitchFamily="18" charset="0"/>
              </a:rPr>
              <a:t>b)</a:t>
            </a:r>
          </a:p>
        </p:txBody>
      </p:sp>
      <p:sp>
        <p:nvSpPr>
          <p:cNvPr id="267284" name="Text Box 20"/>
          <p:cNvSpPr txBox="1">
            <a:spLocks noChangeArrowheads="1"/>
          </p:cNvSpPr>
          <p:nvPr/>
        </p:nvSpPr>
        <p:spPr bwMode="auto">
          <a:xfrm>
            <a:off x="7244223" y="1232117"/>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0000CC"/>
                </a:solidFill>
                <a:latin typeface="Times New Roman" panose="02020603050405020304" pitchFamily="18" charset="0"/>
              </a:rPr>
              <a:t>Mắt</a:t>
            </a:r>
          </a:p>
        </p:txBody>
      </p:sp>
      <p:sp>
        <p:nvSpPr>
          <p:cNvPr id="267285" name="Rectangle 21"/>
          <p:cNvSpPr>
            <a:spLocks noChangeArrowheads="1"/>
          </p:cNvSpPr>
          <p:nvPr/>
        </p:nvSpPr>
        <p:spPr bwMode="auto">
          <a:xfrm>
            <a:off x="2276167" y="1662719"/>
            <a:ext cx="4178300" cy="160020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a:latin typeface="Times New Roman" panose="02020603050405020304" pitchFamily="18" charset="0"/>
              </a:rPr>
              <a:t>- Đặt mắt nhìn dọc theo một chiếc đũa thẳng từ đầu trên (H.40.1a) ta không nhìn thấy đầu dưới của đũa. </a:t>
            </a:r>
          </a:p>
        </p:txBody>
      </p:sp>
      <p:sp>
        <p:nvSpPr>
          <p:cNvPr id="267286" name="Rectangle 22"/>
          <p:cNvSpPr>
            <a:spLocks noChangeArrowheads="1"/>
          </p:cNvSpPr>
          <p:nvPr/>
        </p:nvSpPr>
        <p:spPr bwMode="auto">
          <a:xfrm>
            <a:off x="2276167" y="3935479"/>
            <a:ext cx="4178300" cy="163195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dirty="0">
                <a:latin typeface="Times New Roman" panose="02020603050405020304" pitchFamily="18" charset="0"/>
              </a:rPr>
              <a:t>- </a:t>
            </a:r>
            <a:r>
              <a:rPr lang="en-US" altLang="vi-VN" sz="2400" dirty="0" err="1">
                <a:latin typeface="Times New Roman" panose="02020603050405020304" pitchFamily="18" charset="0"/>
              </a:rPr>
              <a:t>Giữ</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nguyên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vị</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trí</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đặt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mắt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đổ</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nước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vào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bát</a:t>
            </a:r>
            <a:r>
              <a:rPr lang="en-US" altLang="vi-VN" sz="2400" dirty="0">
                <a:latin typeface="Times New Roman" panose="02020603050405020304" pitchFamily="18" charset="0"/>
              </a:rPr>
              <a:t> (H.40.1b), ta </a:t>
            </a:r>
            <a:r>
              <a:rPr lang="en-US" altLang="vi-VN" sz="2400" dirty="0" err="1">
                <a:latin typeface="Times New Roman" panose="02020603050405020304" pitchFamily="18" charset="0"/>
              </a:rPr>
              <a:t>nhìn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thấy</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đầu</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dưới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của</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đũa</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Giải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thích</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vì</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sao</a:t>
            </a:r>
            <a:r>
              <a:rPr lang="en-US" altLang="vi-VN" sz="2400" dirty="0">
                <a:latin typeface="Times New Roman" panose="02020603050405020304" pitchFamily="18" charset="0"/>
              </a:rPr>
              <a:t>?</a:t>
            </a:r>
          </a:p>
        </p:txBody>
      </p:sp>
      <p:grpSp>
        <p:nvGrpSpPr>
          <p:cNvPr id="2" name="Group 23"/>
          <p:cNvGrpSpPr>
            <a:grpSpLocks/>
          </p:cNvGrpSpPr>
          <p:nvPr/>
        </p:nvGrpSpPr>
        <p:grpSpPr bwMode="auto">
          <a:xfrm rot="-1729156">
            <a:off x="8006224" y="1374993"/>
            <a:ext cx="504825" cy="619125"/>
            <a:chOff x="2754" y="1176"/>
            <a:chExt cx="318" cy="390"/>
          </a:xfrm>
        </p:grpSpPr>
        <p:grpSp>
          <p:nvGrpSpPr>
            <p:cNvPr id="22547" name="Group 24"/>
            <p:cNvGrpSpPr>
              <a:grpSpLocks/>
            </p:cNvGrpSpPr>
            <p:nvPr/>
          </p:nvGrpSpPr>
          <p:grpSpPr bwMode="auto">
            <a:xfrm rot="657431">
              <a:off x="2754" y="1176"/>
              <a:ext cx="192" cy="216"/>
              <a:chOff x="3756" y="2016"/>
              <a:chExt cx="192" cy="216"/>
            </a:xfrm>
          </p:grpSpPr>
          <p:sp>
            <p:nvSpPr>
              <p:cNvPr id="22549" name="Freeform 25"/>
              <p:cNvSpPr>
                <a:spLocks/>
              </p:cNvSpPr>
              <p:nvPr/>
            </p:nvSpPr>
            <p:spPr bwMode="auto">
              <a:xfrm>
                <a:off x="3756" y="2016"/>
                <a:ext cx="192" cy="82"/>
              </a:xfrm>
              <a:custGeom>
                <a:avLst/>
                <a:gdLst>
                  <a:gd name="T0" fmla="*/ 0 w 192"/>
                  <a:gd name="T1" fmla="*/ 60 h 82"/>
                  <a:gd name="T2" fmla="*/ 192 w 192"/>
                  <a:gd name="T3" fmla="*/ 0 h 82"/>
                  <a:gd name="T4" fmla="*/ 0 60000 65536"/>
                  <a:gd name="T5" fmla="*/ 0 60000 65536"/>
                  <a:gd name="T6" fmla="*/ 0 w 192"/>
                  <a:gd name="T7" fmla="*/ 0 h 82"/>
                  <a:gd name="T8" fmla="*/ 192 w 192"/>
                  <a:gd name="T9" fmla="*/ 82 h 82"/>
                </a:gdLst>
                <a:ahLst/>
                <a:cxnLst>
                  <a:cxn ang="T4">
                    <a:pos x="T0" y="T1"/>
                  </a:cxn>
                  <a:cxn ang="T5">
                    <a:pos x="T2" y="T3"/>
                  </a:cxn>
                </a:cxnLst>
                <a:rect l="T6" t="T7" r="T8" b="T9"/>
                <a:pathLst>
                  <a:path w="192" h="82">
                    <a:moveTo>
                      <a:pt x="0" y="60"/>
                    </a:moveTo>
                    <a:cubicBezTo>
                      <a:pt x="34" y="57"/>
                      <a:pt x="192" y="82"/>
                      <a:pt x="192" y="0"/>
                    </a:cubicBezTo>
                  </a:path>
                </a:pathLst>
              </a:custGeom>
              <a:noFill/>
              <a:ln w="9525">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0" name="Freeform 26"/>
              <p:cNvSpPr>
                <a:spLocks/>
              </p:cNvSpPr>
              <p:nvPr/>
            </p:nvSpPr>
            <p:spPr bwMode="auto">
              <a:xfrm>
                <a:off x="3756" y="2076"/>
                <a:ext cx="14" cy="156"/>
              </a:xfrm>
              <a:custGeom>
                <a:avLst/>
                <a:gdLst>
                  <a:gd name="T0" fmla="*/ 0 w 14"/>
                  <a:gd name="T1" fmla="*/ 0 h 156"/>
                  <a:gd name="T2" fmla="*/ 12 w 14"/>
                  <a:gd name="T3" fmla="*/ 156 h 156"/>
                  <a:gd name="T4" fmla="*/ 0 60000 65536"/>
                  <a:gd name="T5" fmla="*/ 0 60000 65536"/>
                  <a:gd name="T6" fmla="*/ 0 w 14"/>
                  <a:gd name="T7" fmla="*/ 0 h 156"/>
                  <a:gd name="T8" fmla="*/ 14 w 14"/>
                  <a:gd name="T9" fmla="*/ 156 h 156"/>
                </a:gdLst>
                <a:ahLst/>
                <a:cxnLst>
                  <a:cxn ang="T4">
                    <a:pos x="T0" y="T1"/>
                  </a:cxn>
                  <a:cxn ang="T5">
                    <a:pos x="T2" y="T3"/>
                  </a:cxn>
                </a:cxnLst>
                <a:rect l="T6" t="T7" r="T8" b="T9"/>
                <a:pathLst>
                  <a:path w="14" h="156">
                    <a:moveTo>
                      <a:pt x="0" y="0"/>
                    </a:moveTo>
                    <a:cubicBezTo>
                      <a:pt x="14" y="116"/>
                      <a:pt x="12" y="64"/>
                      <a:pt x="12" y="156"/>
                    </a:cubicBezTo>
                  </a:path>
                </a:pathLst>
              </a:custGeom>
              <a:noFill/>
              <a:ln w="9525">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1" name="Freeform 27"/>
              <p:cNvSpPr>
                <a:spLocks/>
              </p:cNvSpPr>
              <p:nvPr/>
            </p:nvSpPr>
            <p:spPr bwMode="auto">
              <a:xfrm>
                <a:off x="3768" y="2076"/>
                <a:ext cx="84" cy="84"/>
              </a:xfrm>
              <a:custGeom>
                <a:avLst/>
                <a:gdLst>
                  <a:gd name="T0" fmla="*/ 84 w 84"/>
                  <a:gd name="T1" fmla="*/ 0 h 84"/>
                  <a:gd name="T2" fmla="*/ 0 w 84"/>
                  <a:gd name="T3" fmla="*/ 84 h 84"/>
                  <a:gd name="T4" fmla="*/ 0 60000 65536"/>
                  <a:gd name="T5" fmla="*/ 0 60000 65536"/>
                  <a:gd name="T6" fmla="*/ 0 w 84"/>
                  <a:gd name="T7" fmla="*/ 0 h 84"/>
                  <a:gd name="T8" fmla="*/ 84 w 84"/>
                  <a:gd name="T9" fmla="*/ 84 h 84"/>
                </a:gdLst>
                <a:ahLst/>
                <a:cxnLst>
                  <a:cxn ang="T4">
                    <a:pos x="T0" y="T1"/>
                  </a:cxn>
                  <a:cxn ang="T5">
                    <a:pos x="T2" y="T3"/>
                  </a:cxn>
                </a:cxnLst>
                <a:rect l="T6" t="T7" r="T8" b="T9"/>
                <a:pathLst>
                  <a:path w="84" h="84">
                    <a:moveTo>
                      <a:pt x="84" y="0"/>
                    </a:moveTo>
                    <a:cubicBezTo>
                      <a:pt x="60" y="72"/>
                      <a:pt x="78" y="84"/>
                      <a:pt x="0" y="84"/>
                    </a:cubicBezTo>
                  </a:path>
                </a:pathLst>
              </a:cu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548" name="Line 28"/>
            <p:cNvSpPr>
              <a:spLocks noChangeShapeType="1"/>
            </p:cNvSpPr>
            <p:nvPr/>
          </p:nvSpPr>
          <p:spPr bwMode="auto">
            <a:xfrm rot="975612">
              <a:off x="2880" y="1422"/>
              <a:ext cx="192" cy="144"/>
            </a:xfrm>
            <a:prstGeom prst="line">
              <a:avLst/>
            </a:prstGeom>
            <a:noFill/>
            <a:ln w="28575">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7293" name="Text Box 29"/>
          <p:cNvSpPr txBox="1">
            <a:spLocks noChangeArrowheads="1"/>
          </p:cNvSpPr>
          <p:nvPr/>
        </p:nvSpPr>
        <p:spPr bwMode="auto">
          <a:xfrm>
            <a:off x="7282323" y="3765767"/>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0000CC"/>
                </a:solidFill>
                <a:latin typeface="Times New Roman" panose="02020603050405020304" pitchFamily="18" charset="0"/>
              </a:rPr>
              <a:t>Mắt</a:t>
            </a:r>
          </a:p>
        </p:txBody>
      </p:sp>
      <p:grpSp>
        <p:nvGrpSpPr>
          <p:cNvPr id="4" name="Group 30"/>
          <p:cNvGrpSpPr>
            <a:grpSpLocks/>
          </p:cNvGrpSpPr>
          <p:nvPr/>
        </p:nvGrpSpPr>
        <p:grpSpPr bwMode="auto">
          <a:xfrm rot="-1729156">
            <a:off x="8044324" y="3908643"/>
            <a:ext cx="504825" cy="619125"/>
            <a:chOff x="2754" y="1176"/>
            <a:chExt cx="318" cy="390"/>
          </a:xfrm>
        </p:grpSpPr>
        <p:grpSp>
          <p:nvGrpSpPr>
            <p:cNvPr id="22542" name="Group 31"/>
            <p:cNvGrpSpPr>
              <a:grpSpLocks/>
            </p:cNvGrpSpPr>
            <p:nvPr/>
          </p:nvGrpSpPr>
          <p:grpSpPr bwMode="auto">
            <a:xfrm rot="657431">
              <a:off x="2754" y="1176"/>
              <a:ext cx="192" cy="216"/>
              <a:chOff x="3756" y="2016"/>
              <a:chExt cx="192" cy="216"/>
            </a:xfrm>
          </p:grpSpPr>
          <p:sp>
            <p:nvSpPr>
              <p:cNvPr id="22544" name="Freeform 32"/>
              <p:cNvSpPr>
                <a:spLocks/>
              </p:cNvSpPr>
              <p:nvPr/>
            </p:nvSpPr>
            <p:spPr bwMode="auto">
              <a:xfrm>
                <a:off x="3756" y="2016"/>
                <a:ext cx="192" cy="82"/>
              </a:xfrm>
              <a:custGeom>
                <a:avLst/>
                <a:gdLst>
                  <a:gd name="T0" fmla="*/ 0 w 192"/>
                  <a:gd name="T1" fmla="*/ 60 h 82"/>
                  <a:gd name="T2" fmla="*/ 192 w 192"/>
                  <a:gd name="T3" fmla="*/ 0 h 82"/>
                  <a:gd name="T4" fmla="*/ 0 60000 65536"/>
                  <a:gd name="T5" fmla="*/ 0 60000 65536"/>
                  <a:gd name="T6" fmla="*/ 0 w 192"/>
                  <a:gd name="T7" fmla="*/ 0 h 82"/>
                  <a:gd name="T8" fmla="*/ 192 w 192"/>
                  <a:gd name="T9" fmla="*/ 82 h 82"/>
                </a:gdLst>
                <a:ahLst/>
                <a:cxnLst>
                  <a:cxn ang="T4">
                    <a:pos x="T0" y="T1"/>
                  </a:cxn>
                  <a:cxn ang="T5">
                    <a:pos x="T2" y="T3"/>
                  </a:cxn>
                </a:cxnLst>
                <a:rect l="T6" t="T7" r="T8" b="T9"/>
                <a:pathLst>
                  <a:path w="192" h="82">
                    <a:moveTo>
                      <a:pt x="0" y="60"/>
                    </a:moveTo>
                    <a:cubicBezTo>
                      <a:pt x="34" y="57"/>
                      <a:pt x="192" y="82"/>
                      <a:pt x="192" y="0"/>
                    </a:cubicBezTo>
                  </a:path>
                </a:pathLst>
              </a:custGeom>
              <a:noFill/>
              <a:ln w="9525">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5" name="Freeform 33"/>
              <p:cNvSpPr>
                <a:spLocks/>
              </p:cNvSpPr>
              <p:nvPr/>
            </p:nvSpPr>
            <p:spPr bwMode="auto">
              <a:xfrm>
                <a:off x="3756" y="2076"/>
                <a:ext cx="14" cy="156"/>
              </a:xfrm>
              <a:custGeom>
                <a:avLst/>
                <a:gdLst>
                  <a:gd name="T0" fmla="*/ 0 w 14"/>
                  <a:gd name="T1" fmla="*/ 0 h 156"/>
                  <a:gd name="T2" fmla="*/ 12 w 14"/>
                  <a:gd name="T3" fmla="*/ 156 h 156"/>
                  <a:gd name="T4" fmla="*/ 0 60000 65536"/>
                  <a:gd name="T5" fmla="*/ 0 60000 65536"/>
                  <a:gd name="T6" fmla="*/ 0 w 14"/>
                  <a:gd name="T7" fmla="*/ 0 h 156"/>
                  <a:gd name="T8" fmla="*/ 14 w 14"/>
                  <a:gd name="T9" fmla="*/ 156 h 156"/>
                </a:gdLst>
                <a:ahLst/>
                <a:cxnLst>
                  <a:cxn ang="T4">
                    <a:pos x="T0" y="T1"/>
                  </a:cxn>
                  <a:cxn ang="T5">
                    <a:pos x="T2" y="T3"/>
                  </a:cxn>
                </a:cxnLst>
                <a:rect l="T6" t="T7" r="T8" b="T9"/>
                <a:pathLst>
                  <a:path w="14" h="156">
                    <a:moveTo>
                      <a:pt x="0" y="0"/>
                    </a:moveTo>
                    <a:cubicBezTo>
                      <a:pt x="14" y="116"/>
                      <a:pt x="12" y="64"/>
                      <a:pt x="12" y="156"/>
                    </a:cubicBezTo>
                  </a:path>
                </a:pathLst>
              </a:custGeom>
              <a:noFill/>
              <a:ln w="9525">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6" name="Freeform 34"/>
              <p:cNvSpPr>
                <a:spLocks/>
              </p:cNvSpPr>
              <p:nvPr/>
            </p:nvSpPr>
            <p:spPr bwMode="auto">
              <a:xfrm>
                <a:off x="3768" y="2076"/>
                <a:ext cx="84" cy="84"/>
              </a:xfrm>
              <a:custGeom>
                <a:avLst/>
                <a:gdLst>
                  <a:gd name="T0" fmla="*/ 84 w 84"/>
                  <a:gd name="T1" fmla="*/ 0 h 84"/>
                  <a:gd name="T2" fmla="*/ 0 w 84"/>
                  <a:gd name="T3" fmla="*/ 84 h 84"/>
                  <a:gd name="T4" fmla="*/ 0 60000 65536"/>
                  <a:gd name="T5" fmla="*/ 0 60000 65536"/>
                  <a:gd name="T6" fmla="*/ 0 w 84"/>
                  <a:gd name="T7" fmla="*/ 0 h 84"/>
                  <a:gd name="T8" fmla="*/ 84 w 84"/>
                  <a:gd name="T9" fmla="*/ 84 h 84"/>
                </a:gdLst>
                <a:ahLst/>
                <a:cxnLst>
                  <a:cxn ang="T4">
                    <a:pos x="T0" y="T1"/>
                  </a:cxn>
                  <a:cxn ang="T5">
                    <a:pos x="T2" y="T3"/>
                  </a:cxn>
                </a:cxnLst>
                <a:rect l="T6" t="T7" r="T8" b="T9"/>
                <a:pathLst>
                  <a:path w="84" h="84">
                    <a:moveTo>
                      <a:pt x="84" y="0"/>
                    </a:moveTo>
                    <a:cubicBezTo>
                      <a:pt x="60" y="72"/>
                      <a:pt x="78" y="84"/>
                      <a:pt x="0" y="84"/>
                    </a:cubicBezTo>
                  </a:path>
                </a:pathLst>
              </a:cu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543" name="Line 35"/>
            <p:cNvSpPr>
              <a:spLocks noChangeShapeType="1"/>
            </p:cNvSpPr>
            <p:nvPr/>
          </p:nvSpPr>
          <p:spPr bwMode="auto">
            <a:xfrm rot="975612">
              <a:off x="2880" y="1422"/>
              <a:ext cx="192" cy="144"/>
            </a:xfrm>
            <a:prstGeom prst="line">
              <a:avLst/>
            </a:prstGeom>
            <a:noFill/>
            <a:ln w="28575">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 name="Text Box 44"/>
          <p:cNvSpPr txBox="1">
            <a:spLocks noChangeArrowheads="1"/>
          </p:cNvSpPr>
          <p:nvPr/>
        </p:nvSpPr>
        <p:spPr bwMode="auto">
          <a:xfrm>
            <a:off x="4639567" y="74999"/>
            <a:ext cx="3035968" cy="578882"/>
          </a:xfrm>
          <a:prstGeom prst="roundRect">
            <a:avLst/>
          </a:prstGeom>
          <a:gradFill rotWithShape="1">
            <a:gsLst>
              <a:gs pos="0">
                <a:srgbClr val="FFFF00"/>
              </a:gs>
              <a:gs pos="100000">
                <a:srgbClr val="FF99FF"/>
              </a:gs>
            </a:gsLst>
            <a:path path="shape">
              <a:fillToRect l="50000" t="50000" r="50000" b="50000"/>
            </a:path>
          </a:gradFill>
          <a:ln w="9525">
            <a:solidFill>
              <a:srgbClr val="0000C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dirty="0">
                <a:solidFill>
                  <a:srgbClr val="0000FF"/>
                </a:solidFill>
                <a:latin typeface="Times New Roman" panose="02020603050405020304" pitchFamily="18" charset="0"/>
              </a:rPr>
              <a:t>VẬN DỤNG</a:t>
            </a:r>
            <a:endParaRPr lang="en-US" altLang="vi-VN" sz="2800" dirty="0">
              <a:latin typeface="Times New Roman" panose="02020603050405020304" pitchFamily="18" charset="0"/>
            </a:endParaRPr>
          </a:p>
        </p:txBody>
      </p:sp>
      <p:sp>
        <p:nvSpPr>
          <p:cNvPr id="25" name="Rectangle 9"/>
          <p:cNvSpPr>
            <a:spLocks noChangeArrowheads="1"/>
          </p:cNvSpPr>
          <p:nvPr/>
        </p:nvSpPr>
        <p:spPr bwMode="auto">
          <a:xfrm>
            <a:off x="2276167" y="1619219"/>
            <a:ext cx="5006156" cy="1945085"/>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i="1">
                <a:solidFill>
                  <a:srgbClr val="0000FF"/>
                </a:solidFill>
                <a:latin typeface="Times New Roman" panose="02020603050405020304" pitchFamily="18" charset="0"/>
              </a:rPr>
              <a:t>- Trong không khí, ánh sáng chỉ có thể đi theo đường thẳng từ A đến mắt. Nhưng những điểm trên chiếc đũa đã chắn mất đường truyền đó nên tia sáng này không đến được mắt.</a:t>
            </a:r>
            <a:endParaRPr lang="en-US" altLang="vi-VN" sz="2400" i="1">
              <a:latin typeface="Times New Roman" panose="02020603050405020304" pitchFamily="18" charset="0"/>
            </a:endParaRPr>
          </a:p>
        </p:txBody>
      </p:sp>
      <p:sp>
        <p:nvSpPr>
          <p:cNvPr id="26" name="Rectangle 47"/>
          <p:cNvSpPr>
            <a:spLocks noChangeArrowheads="1"/>
          </p:cNvSpPr>
          <p:nvPr/>
        </p:nvSpPr>
        <p:spPr bwMode="auto">
          <a:xfrm>
            <a:off x="2276167" y="3921971"/>
            <a:ext cx="5006156" cy="2072645"/>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i="1">
                <a:solidFill>
                  <a:srgbClr val="0000FF"/>
                </a:solidFill>
                <a:latin typeface="Times New Roman" panose="02020603050405020304" pitchFamily="18" charset="0"/>
              </a:rPr>
              <a:t>- Đổ nước vào bát đến một vị trí nào đó ta lại nhìn thấy A là do: Có một tia sáng từ A đến I (</a:t>
            </a:r>
            <a:r>
              <a:rPr lang="en-US" altLang="vi-VN" sz="2400" i="1">
                <a:solidFill>
                  <a:srgbClr val="FF0066"/>
                </a:solidFill>
                <a:latin typeface="Times New Roman" panose="02020603050405020304" pitchFamily="18" charset="0"/>
              </a:rPr>
              <a:t>AI</a:t>
            </a:r>
            <a:r>
              <a:rPr lang="en-US" altLang="vi-VN" sz="2400" i="1">
                <a:solidFill>
                  <a:srgbClr val="0000FF"/>
                </a:solidFill>
                <a:latin typeface="Times New Roman" panose="02020603050405020304" pitchFamily="18" charset="0"/>
              </a:rPr>
              <a:t>) đến mặt nước, bị khúc xạ đi được tới mắt nên ta nhìn thấy A.</a:t>
            </a:r>
            <a:endParaRPr lang="en-US" altLang="vi-VN" sz="2400" i="1">
              <a:latin typeface="Times New Roman" panose="02020603050405020304" pitchFamily="18" charset="0"/>
            </a:endParaRPr>
          </a:p>
        </p:txBody>
      </p:sp>
    </p:spTree>
    <p:extLst>
      <p:ext uri="{BB962C8B-B14F-4D97-AF65-F5344CB8AC3E}">
        <p14:creationId xmlns:p14="http://schemas.microsoft.com/office/powerpoint/2010/main" val="309801191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7281"/>
                                        </p:tgtEl>
                                        <p:attrNameLst>
                                          <p:attrName>style.visibility</p:attrName>
                                        </p:attrNameLst>
                                      </p:cBhvr>
                                      <p:to>
                                        <p:strVal val="visible"/>
                                      </p:to>
                                    </p:set>
                                    <p:animEffect transition="in" filter="box(in)">
                                      <p:cBhvr>
                                        <p:cTn id="7" dur="500"/>
                                        <p:tgtEl>
                                          <p:spTgt spid="26728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7283"/>
                                        </p:tgtEl>
                                        <p:attrNameLst>
                                          <p:attrName>style.visibility</p:attrName>
                                        </p:attrNameLst>
                                      </p:cBhvr>
                                      <p:to>
                                        <p:strVal val="visible"/>
                                      </p:to>
                                    </p:set>
                                    <p:animEffect transition="in" filter="box(in)">
                                      <p:cBhvr>
                                        <p:cTn id="10" dur="500"/>
                                        <p:tgtEl>
                                          <p:spTgt spid="26728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7282"/>
                                        </p:tgtEl>
                                        <p:attrNameLst>
                                          <p:attrName>style.visibility</p:attrName>
                                        </p:attrNameLst>
                                      </p:cBhvr>
                                      <p:to>
                                        <p:strVal val="visible"/>
                                      </p:to>
                                    </p:set>
                                    <p:animEffect transition="in" filter="box(in)">
                                      <p:cBhvr>
                                        <p:cTn id="13" dur="500"/>
                                        <p:tgtEl>
                                          <p:spTgt spid="267282"/>
                                        </p:tgtEl>
                                      </p:cBhvr>
                                    </p:animEffect>
                                  </p:childTnLst>
                                </p:cTn>
                              </p:par>
                              <p:par>
                                <p:cTn id="14" presetID="4" presetClass="entr" presetSubtype="16" fill="hold" nodeType="withEffect">
                                  <p:stCondLst>
                                    <p:cond delay="0"/>
                                  </p:stCondLst>
                                  <p:childTnLst>
                                    <p:set>
                                      <p:cBhvr>
                                        <p:cTn id="15" dur="1" fill="hold">
                                          <p:stCondLst>
                                            <p:cond delay="0"/>
                                          </p:stCondLst>
                                        </p:cTn>
                                        <p:tgtEl>
                                          <p:spTgt spid="267285"/>
                                        </p:tgtEl>
                                        <p:attrNameLst>
                                          <p:attrName>style.visibility</p:attrName>
                                        </p:attrNameLst>
                                      </p:cBhvr>
                                      <p:to>
                                        <p:strVal val="visible"/>
                                      </p:to>
                                    </p:set>
                                    <p:animEffect transition="in" filter="box(in)">
                                      <p:cBhvr>
                                        <p:cTn id="16" dur="500"/>
                                        <p:tgtEl>
                                          <p:spTgt spid="267285"/>
                                        </p:tgtEl>
                                      </p:cBhvr>
                                    </p:animEffect>
                                  </p:childTnLst>
                                </p:cTn>
                              </p:par>
                              <p:par>
                                <p:cTn id="17" presetID="4"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par>
                                <p:cTn id="20" presetID="4" presetClass="entr" presetSubtype="16" fill="hold" nodeType="withEffect">
                                  <p:stCondLst>
                                    <p:cond delay="0"/>
                                  </p:stCondLst>
                                  <p:childTnLst>
                                    <p:set>
                                      <p:cBhvr>
                                        <p:cTn id="21" dur="1" fill="hold">
                                          <p:stCondLst>
                                            <p:cond delay="0"/>
                                          </p:stCondLst>
                                        </p:cTn>
                                        <p:tgtEl>
                                          <p:spTgt spid="267284"/>
                                        </p:tgtEl>
                                        <p:attrNameLst>
                                          <p:attrName>style.visibility</p:attrName>
                                        </p:attrNameLst>
                                      </p:cBhvr>
                                      <p:to>
                                        <p:strVal val="visible"/>
                                      </p:to>
                                    </p:set>
                                    <p:animEffect transition="in" filter="box(in)">
                                      <p:cBhvr>
                                        <p:cTn id="22" dur="500"/>
                                        <p:tgtEl>
                                          <p:spTgt spid="267284"/>
                                        </p:tgtEl>
                                      </p:cBhvr>
                                    </p:animEffect>
                                  </p:childTnLst>
                                </p:cTn>
                              </p:par>
                              <p:par>
                                <p:cTn id="23" presetID="4"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67293"/>
                                        </p:tgtEl>
                                        <p:attrNameLst>
                                          <p:attrName>style.visibility</p:attrName>
                                        </p:attrNameLst>
                                      </p:cBhvr>
                                      <p:to>
                                        <p:strVal val="visible"/>
                                      </p:to>
                                    </p:set>
                                    <p:animEffect transition="in" filter="box(in)">
                                      <p:cBhvr>
                                        <p:cTn id="28" dur="500"/>
                                        <p:tgtEl>
                                          <p:spTgt spid="26729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67286"/>
                                        </p:tgtEl>
                                        <p:attrNameLst>
                                          <p:attrName>style.visibility</p:attrName>
                                        </p:attrNameLst>
                                      </p:cBhvr>
                                      <p:to>
                                        <p:strVal val="visible"/>
                                      </p:to>
                                    </p:set>
                                    <p:animEffect transition="in" filter="box(in)">
                                      <p:cBhvr>
                                        <p:cTn id="31" dur="500"/>
                                        <p:tgtEl>
                                          <p:spTgt spid="26728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ox(in)">
                                      <p:cBhvr>
                                        <p:cTn id="36" dur="500"/>
                                        <p:tgtEl>
                                          <p:spTgt spid="25"/>
                                        </p:tgtEl>
                                      </p:cBhvr>
                                    </p:animEffect>
                                  </p:childTnLst>
                                </p:cTn>
                              </p:par>
                              <p:par>
                                <p:cTn id="37" presetID="1" presetClass="exit" presetSubtype="0" fill="hold" grpId="0" nodeType="withEffect">
                                  <p:stCondLst>
                                    <p:cond delay="0"/>
                                  </p:stCondLst>
                                  <p:childTnLst>
                                    <p:set>
                                      <p:cBhvr>
                                        <p:cTn id="38" dur="1" fill="hold">
                                          <p:stCondLst>
                                            <p:cond delay="0"/>
                                          </p:stCondLst>
                                        </p:cTn>
                                        <p:tgtEl>
                                          <p:spTgt spid="26728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ox(in)">
                                      <p:cBhvr>
                                        <p:cTn id="43" dur="500"/>
                                        <p:tgtEl>
                                          <p:spTgt spid="26"/>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2672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82" grpId="0"/>
      <p:bldP spid="267283" grpId="0"/>
      <p:bldP spid="267285" grpId="0" animBg="1"/>
      <p:bldP spid="267286" grpId="0" animBg="1"/>
      <p:bldP spid="267286" grpId="1" animBg="1"/>
      <p:bldP spid="267293"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5" name="Text Box 7" descr="Picture1"/>
          <p:cNvSpPr txBox="1">
            <a:spLocks noChangeArrowheads="1"/>
          </p:cNvSpPr>
          <p:nvPr/>
        </p:nvSpPr>
        <p:spPr bwMode="auto">
          <a:xfrm>
            <a:off x="2273970" y="1712496"/>
            <a:ext cx="8217568" cy="3139321"/>
          </a:xfrm>
          <a:prstGeom prst="rect">
            <a:avLst/>
          </a:prstGeom>
          <a:blipFill dpi="0" rotWithShape="1">
            <a:blip r:embed="rId2"/>
            <a:srcRect/>
            <a:tile tx="0" ty="0" sx="100000" sy="100000" flip="none" algn="tl"/>
          </a:blipFill>
          <a:ln w="38100" cmpd="dbl">
            <a:solidFill>
              <a:srgbClr val="0000FF"/>
            </a:solidFill>
            <a:miter lim="800000"/>
            <a:headEnd/>
            <a:tailEnd/>
          </a:ln>
        </p:spPr>
        <p:txBody>
          <a:bodyPr wrap="square">
            <a:spAutoFit/>
          </a:bodyPr>
          <a:lstStyle>
            <a:lvl1pPr marL="850900" indent="574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Hiện</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tượng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tia</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sáng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truyền</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từ</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môi</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trường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trong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suốt</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này</a:t>
            </a:r>
            <a:r>
              <a:rPr lang="en-US" altLang="vi-VN" sz="2200" b="1" dirty="0">
                <a:solidFill>
                  <a:srgbClr val="0000CC"/>
                </a:solidFill>
                <a:latin typeface="Times New Roman" panose="02020603050405020304" pitchFamily="18" charset="0"/>
              </a:rPr>
              <a:t> sang </a:t>
            </a:r>
            <a:r>
              <a:rPr lang="en-US" altLang="vi-VN" sz="2200" b="1" dirty="0" err="1">
                <a:solidFill>
                  <a:srgbClr val="0000CC"/>
                </a:solidFill>
                <a:latin typeface="Times New Roman" panose="02020603050405020304" pitchFamily="18" charset="0"/>
              </a:rPr>
              <a:t>môi</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trường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trong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suốt</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khác</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bị</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gãy</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khúc</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tại</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mặt</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phân</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cách</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hai</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môi</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trường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gọi</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là</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hiện</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tượng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khúc</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xạ</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ánh</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sáng</a:t>
            </a:r>
            <a:endParaRPr lang="en-US" altLang="vi-VN" sz="2200" b="1" dirty="0">
              <a:solidFill>
                <a:srgbClr val="0000CC"/>
              </a:solidFill>
              <a:latin typeface="Times New Roman" panose="02020603050405020304" pitchFamily="18" charset="0"/>
            </a:endParaRPr>
          </a:p>
          <a:p>
            <a:pPr>
              <a:spcBef>
                <a:spcPct val="50000"/>
              </a:spcBef>
              <a:buFontTx/>
              <a:buNone/>
            </a:pP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Khi</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tia</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sáng</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truyền</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từ</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không</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khí</a:t>
            </a:r>
            <a:r>
              <a:rPr lang="en-US" altLang="vi-VN" sz="2200" b="1" dirty="0">
                <a:solidFill>
                  <a:srgbClr val="9900CC"/>
                </a:solidFill>
                <a:latin typeface="Times New Roman" panose="02020603050405020304" pitchFamily="18" charset="0"/>
              </a:rPr>
              <a:t> sang </a:t>
            </a:r>
            <a:r>
              <a:rPr lang="en-US" altLang="vi-VN" sz="2200" b="1" dirty="0" err="1">
                <a:solidFill>
                  <a:srgbClr val="9900CC"/>
                </a:solidFill>
                <a:latin typeface="Times New Roman" panose="02020603050405020304" pitchFamily="18" charset="0"/>
              </a:rPr>
              <a:t>nước</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góc</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khúc</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xạ</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nhỏ</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hơn</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góc</a:t>
            </a:r>
            <a:r>
              <a:rPr lang="en-US" altLang="vi-VN" sz="2200" b="1" dirty="0">
                <a:solidFill>
                  <a:srgbClr val="9900CC"/>
                </a:solidFill>
                <a:latin typeface="Times New Roman" panose="02020603050405020304" pitchFamily="18" charset="0"/>
              </a:rPr>
              <a:t> </a:t>
            </a:r>
            <a:r>
              <a:rPr lang="en-US" altLang="vi-VN" sz="2200" b="1" dirty="0" err="1">
                <a:solidFill>
                  <a:srgbClr val="9900CC"/>
                </a:solidFill>
                <a:latin typeface="Times New Roman" panose="02020603050405020304" pitchFamily="18" charset="0"/>
              </a:rPr>
              <a:t>tới</a:t>
            </a:r>
            <a:endParaRPr lang="en-US" altLang="vi-VN" sz="2200" b="1" dirty="0">
              <a:solidFill>
                <a:srgbClr val="9900CC"/>
              </a:solidFill>
              <a:latin typeface="Times New Roman" panose="02020603050405020304" pitchFamily="18" charset="0"/>
            </a:endParaRPr>
          </a:p>
          <a:p>
            <a:pPr>
              <a:spcBef>
                <a:spcPct val="50000"/>
              </a:spcBef>
              <a:buFontTx/>
              <a:buNone/>
            </a:pP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Khi</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tia</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sáng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truyền</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từ</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nước</a:t>
            </a:r>
            <a:r>
              <a:rPr lang="en-US" altLang="vi-VN" sz="2200" b="1" dirty="0">
                <a:solidFill>
                  <a:srgbClr val="0000CC"/>
                </a:solidFill>
                <a:latin typeface="Times New Roman" panose="02020603050405020304" pitchFamily="18" charset="0"/>
              </a:rPr>
              <a:t> sang </a:t>
            </a:r>
            <a:r>
              <a:rPr lang="en-US" altLang="vi-VN" sz="2200" b="1" dirty="0" err="1">
                <a:solidFill>
                  <a:srgbClr val="0000CC"/>
                </a:solidFill>
                <a:latin typeface="Times New Roman" panose="02020603050405020304" pitchFamily="18" charset="0"/>
              </a:rPr>
              <a:t>không</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khí</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góc</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khúc</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xạ</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lớn</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hơn</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góc</a:t>
            </a:r>
            <a:r>
              <a:rPr lang="en-US" altLang="vi-VN" sz="2200" b="1" dirty="0">
                <a:solidFill>
                  <a:srgbClr val="0000CC"/>
                </a:solidFill>
                <a:latin typeface="Times New Roman" panose="02020603050405020304" pitchFamily="18" charset="0"/>
              </a:rPr>
              <a:t> </a:t>
            </a:r>
            <a:r>
              <a:rPr lang="en-US" altLang="vi-VN" sz="2200" b="1" dirty="0" err="1">
                <a:solidFill>
                  <a:srgbClr val="0000CC"/>
                </a:solidFill>
                <a:latin typeface="Times New Roman" panose="02020603050405020304" pitchFamily="18" charset="0"/>
              </a:rPr>
              <a:t>tới</a:t>
            </a:r>
            <a:endParaRPr lang="en-US" altLang="vi-VN" sz="2200" b="1" dirty="0">
              <a:solidFill>
                <a:srgbClr val="0000CC"/>
              </a:solidFill>
              <a:latin typeface="Times New Roman" panose="02020603050405020304" pitchFamily="18" charset="0"/>
            </a:endParaRPr>
          </a:p>
        </p:txBody>
      </p:sp>
      <p:sp>
        <p:nvSpPr>
          <p:cNvPr id="263177" name="Text Box 9"/>
          <p:cNvSpPr txBox="1">
            <a:spLocks noChangeArrowheads="1"/>
          </p:cNvSpPr>
          <p:nvPr/>
        </p:nvSpPr>
        <p:spPr bwMode="auto">
          <a:xfrm>
            <a:off x="3629527" y="248653"/>
            <a:ext cx="3810000" cy="1022449"/>
          </a:xfrm>
          <a:prstGeom prst="horizontalScroll">
            <a:avLst/>
          </a:prstGeom>
          <a:gradFill rotWithShape="1">
            <a:gsLst>
              <a:gs pos="0">
                <a:srgbClr val="00FFFF"/>
              </a:gs>
              <a:gs pos="50000">
                <a:schemeClr val="bg1"/>
              </a:gs>
              <a:gs pos="100000">
                <a:srgbClr val="00FFFF"/>
              </a:gs>
            </a:gsLst>
            <a:lin ang="5400000" scaled="1"/>
          </a:gradFill>
          <a:ln w="38100" cmpd="dbl">
            <a:solidFill>
              <a:srgbClr val="9900CC"/>
            </a:solidFill>
            <a:miter lim="800000"/>
            <a:headEnd/>
            <a:tailEnd/>
          </a:ln>
          <a:effectLst/>
        </p:spPr>
        <p:txBody>
          <a:bodyPr>
            <a:spAutoFit/>
          </a:bodyPr>
          <a:lstStyle/>
          <a:p>
            <a:pPr algn="ctr">
              <a:spcBef>
                <a:spcPct val="50000"/>
              </a:spcBef>
              <a:defRPr/>
            </a:pPr>
            <a:r>
              <a:rPr lang="en-US" sz="4400" dirty="0" err="1">
                <a:solidFill>
                  <a:srgbClr val="0000FF"/>
                </a:solidFill>
                <a:latin typeface="Times New Roman" pitchFamily="18" charset="0"/>
              </a:rPr>
              <a:t>Ghi</a:t>
            </a:r>
            <a:r>
              <a:rPr lang="en-US" sz="4400" dirty="0">
                <a:solidFill>
                  <a:srgbClr val="0000FF"/>
                </a:solidFill>
                <a:latin typeface="Times New Roman" pitchFamily="18" charset="0"/>
              </a:rPr>
              <a:t> </a:t>
            </a:r>
            <a:r>
              <a:rPr lang="en-US" sz="4400" dirty="0" err="1">
                <a:solidFill>
                  <a:srgbClr val="0000FF"/>
                </a:solidFill>
                <a:latin typeface="Times New Roman" pitchFamily="18" charset="0"/>
              </a:rPr>
              <a:t>nhớ</a:t>
            </a:r>
            <a:endParaRPr lang="en-US" sz="4400" dirty="0">
              <a:solidFill>
                <a:srgbClr val="0000FF"/>
              </a:solidFill>
              <a:latin typeface="Times New Roman" pitchFamily="18" charset="0"/>
            </a:endParaRPr>
          </a:p>
        </p:txBody>
      </p:sp>
    </p:spTree>
    <p:extLst>
      <p:ext uri="{BB962C8B-B14F-4D97-AF65-F5344CB8AC3E}">
        <p14:creationId xmlns:p14="http://schemas.microsoft.com/office/powerpoint/2010/main" val="168146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63175">
                                            <p:txEl>
                                              <p:pRg st="0" end="0"/>
                                            </p:txEl>
                                          </p:spTgt>
                                        </p:tgtEl>
                                        <p:attrNameLst>
                                          <p:attrName>style.visibility</p:attrName>
                                        </p:attrNameLst>
                                      </p:cBhvr>
                                      <p:to>
                                        <p:strVal val="visible"/>
                                      </p:to>
                                    </p:set>
                                    <p:animEffect transition="in" filter="strips(downLeft)">
                                      <p:cBhvr>
                                        <p:cTn id="7" dur="500"/>
                                        <p:tgtEl>
                                          <p:spTgt spid="2631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63175">
                                            <p:txEl>
                                              <p:pRg st="1" end="1"/>
                                            </p:txEl>
                                          </p:spTgt>
                                        </p:tgtEl>
                                        <p:attrNameLst>
                                          <p:attrName>style.visibility</p:attrName>
                                        </p:attrNameLst>
                                      </p:cBhvr>
                                      <p:to>
                                        <p:strVal val="visible"/>
                                      </p:to>
                                    </p:set>
                                    <p:animEffect transition="in" filter="strips(downLeft)">
                                      <p:cBhvr>
                                        <p:cTn id="12" dur="500"/>
                                        <p:tgtEl>
                                          <p:spTgt spid="2631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63175">
                                            <p:txEl>
                                              <p:pRg st="2" end="2"/>
                                            </p:txEl>
                                          </p:spTgt>
                                        </p:tgtEl>
                                        <p:attrNameLst>
                                          <p:attrName>style.visibility</p:attrName>
                                        </p:attrNameLst>
                                      </p:cBhvr>
                                      <p:to>
                                        <p:strVal val="visible"/>
                                      </p:to>
                                    </p:set>
                                    <p:animEffect transition="in" filter="strips(downLeft)">
                                      <p:cBhvr>
                                        <p:cTn id="17" dur="500"/>
                                        <p:tgtEl>
                                          <p:spTgt spid="2631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790393" y="760728"/>
            <a:ext cx="9846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800" b="1" i="1" dirty="0">
                <a:latin typeface="Times New Roman" panose="02020603050405020304" pitchFamily="18" charset="0"/>
                <a:cs typeface="Times New Roman" panose="02020603050405020304" pitchFamily="18" charset="0"/>
              </a:rPr>
              <a:t>Tia </a:t>
            </a:r>
            <a:r>
              <a:rPr lang="en-US" altLang="vi-VN" sz="2800" b="1" i="1" dirty="0" err="1">
                <a:latin typeface="Times New Roman" panose="02020603050405020304" pitchFamily="18" charset="0"/>
                <a:cs typeface="Times New Roman" panose="02020603050405020304" pitchFamily="18" charset="0"/>
              </a:rPr>
              <a:t>nào</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sau</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đây</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là</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tia</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khúc</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xạ</a:t>
            </a:r>
            <a:r>
              <a:rPr lang="en-US" altLang="vi-VN" sz="2800" b="1" i="1" dirty="0">
                <a:latin typeface="Times New Roman" panose="02020603050405020304" pitchFamily="18" charset="0"/>
                <a:cs typeface="Times New Roman" panose="02020603050405020304" pitchFamily="18" charset="0"/>
              </a:rPr>
              <a:t>? </a:t>
            </a:r>
            <a:endParaRPr lang="en-US" altLang="vi-VN" sz="2800" b="1" i="1" dirty="0"/>
          </a:p>
        </p:txBody>
      </p:sp>
      <p:sp>
        <p:nvSpPr>
          <p:cNvPr id="4" name="Oval 6"/>
          <p:cNvSpPr>
            <a:spLocks noChangeArrowheads="1"/>
          </p:cNvSpPr>
          <p:nvPr/>
        </p:nvSpPr>
        <p:spPr bwMode="auto">
          <a:xfrm>
            <a:off x="550607" y="761441"/>
            <a:ext cx="1095375" cy="623888"/>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b="1" i="1" dirty="0" err="1">
                <a:solidFill>
                  <a:srgbClr val="FFFF00"/>
                </a:solidFill>
                <a:latin typeface="Times New Roman" panose="02020603050405020304" pitchFamily="18" charset="0"/>
              </a:rPr>
              <a:t>Câu</a:t>
            </a:r>
            <a:r>
              <a:rPr lang="en-US" altLang="vi-VN" sz="2400" b="1" i="1" dirty="0">
                <a:solidFill>
                  <a:srgbClr val="FFFF00"/>
                </a:solidFill>
                <a:latin typeface="Times New Roman" panose="02020603050405020304" pitchFamily="18" charset="0"/>
              </a:rPr>
              <a:t> 1</a:t>
            </a:r>
          </a:p>
        </p:txBody>
      </p:sp>
      <p:sp>
        <p:nvSpPr>
          <p:cNvPr id="5" name="AutoShape 15"/>
          <p:cNvSpPr>
            <a:spLocks noChangeArrowheads="1"/>
          </p:cNvSpPr>
          <p:nvPr/>
        </p:nvSpPr>
        <p:spPr bwMode="gray">
          <a:xfrm>
            <a:off x="1521157" y="4546667"/>
            <a:ext cx="1885720" cy="633413"/>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en-US" sz="2400" i="1" dirty="0">
                <a:solidFill>
                  <a:schemeClr val="bg1"/>
                </a:solidFill>
              </a:rPr>
              <a:t>    </a:t>
            </a:r>
            <a:r>
              <a:rPr lang="en-US" sz="2400" b="1" i="1" dirty="0">
                <a:solidFill>
                  <a:schemeClr val="bg1"/>
                </a:solidFill>
              </a:rPr>
              <a:t>Tia ID</a:t>
            </a:r>
            <a:r>
              <a:rPr lang="vi-VN" sz="2400" b="1" i="1" dirty="0">
                <a:solidFill>
                  <a:schemeClr val="bg1"/>
                </a:solidFill>
              </a:rPr>
              <a:t>.</a:t>
            </a:r>
            <a:endParaRPr lang="en-US" sz="2400" b="1" i="1" dirty="0">
              <a:solidFill>
                <a:schemeClr val="bg1"/>
              </a:solidFill>
            </a:endParaRPr>
          </a:p>
        </p:txBody>
      </p:sp>
      <p:sp>
        <p:nvSpPr>
          <p:cNvPr id="6" name="AutoShape 15"/>
          <p:cNvSpPr>
            <a:spLocks noChangeArrowheads="1"/>
          </p:cNvSpPr>
          <p:nvPr/>
        </p:nvSpPr>
        <p:spPr bwMode="gray">
          <a:xfrm>
            <a:off x="1521158" y="3556866"/>
            <a:ext cx="1885719" cy="6096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en-US" sz="2400" b="1" i="1" dirty="0">
                <a:solidFill>
                  <a:schemeClr val="bg1"/>
                </a:solidFill>
              </a:rPr>
              <a:t>    Tia IC</a:t>
            </a:r>
            <a:r>
              <a:rPr lang="vi-VN" sz="2400" b="1" i="1" dirty="0">
                <a:solidFill>
                  <a:schemeClr val="bg1"/>
                </a:solidFill>
              </a:rPr>
              <a:t>.</a:t>
            </a:r>
            <a:endParaRPr lang="en-US" sz="2400" b="1" i="1" dirty="0">
              <a:solidFill>
                <a:schemeClr val="bg1"/>
              </a:solidFill>
            </a:endParaRPr>
          </a:p>
        </p:txBody>
      </p:sp>
      <p:sp>
        <p:nvSpPr>
          <p:cNvPr id="7" name="AutoShape 15"/>
          <p:cNvSpPr>
            <a:spLocks noChangeArrowheads="1"/>
          </p:cNvSpPr>
          <p:nvPr/>
        </p:nvSpPr>
        <p:spPr bwMode="gray">
          <a:xfrm>
            <a:off x="1521158" y="2630560"/>
            <a:ext cx="1885719" cy="6096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en-US" sz="2400" i="1" dirty="0">
                <a:solidFill>
                  <a:schemeClr val="bg1"/>
                </a:solidFill>
              </a:rPr>
              <a:t>    </a:t>
            </a:r>
            <a:r>
              <a:rPr lang="en-US" sz="2400" b="1" i="1" dirty="0">
                <a:solidFill>
                  <a:schemeClr val="bg1"/>
                </a:solidFill>
              </a:rPr>
              <a:t>Tia IB</a:t>
            </a:r>
          </a:p>
        </p:txBody>
      </p:sp>
      <p:sp>
        <p:nvSpPr>
          <p:cNvPr id="8" name="AutoShape 15"/>
          <p:cNvSpPr>
            <a:spLocks noChangeArrowheads="1"/>
          </p:cNvSpPr>
          <p:nvPr/>
        </p:nvSpPr>
        <p:spPr bwMode="gray">
          <a:xfrm>
            <a:off x="1521158" y="1737279"/>
            <a:ext cx="1885719" cy="6096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en-US" sz="2400" i="1" dirty="0">
                <a:solidFill>
                  <a:schemeClr val="bg1"/>
                </a:solidFill>
              </a:rPr>
              <a:t>    </a:t>
            </a:r>
            <a:r>
              <a:rPr lang="en-US" sz="2400" b="1" i="1" dirty="0">
                <a:solidFill>
                  <a:schemeClr val="bg1"/>
                </a:solidFill>
              </a:rPr>
              <a:t>Tia IA</a:t>
            </a:r>
            <a:endParaRPr lang="en-US" sz="2400" i="1" dirty="0">
              <a:solidFill>
                <a:srgbClr val="0070C0"/>
              </a:solidFill>
            </a:endParaRPr>
          </a:p>
        </p:txBody>
      </p:sp>
      <p:sp>
        <p:nvSpPr>
          <p:cNvPr id="9" name="AutoShape 26">
            <a:hlinkClick r:id="" action="ppaction://noaction" highlightClick="1"/>
          </p:cNvPr>
          <p:cNvSpPr>
            <a:spLocks noChangeArrowheads="1"/>
          </p:cNvSpPr>
          <p:nvPr/>
        </p:nvSpPr>
        <p:spPr bwMode="auto">
          <a:xfrm>
            <a:off x="1447493" y="3591187"/>
            <a:ext cx="685800" cy="609600"/>
          </a:xfrm>
          <a:prstGeom prst="actionButtonBlank">
            <a:avLst/>
          </a:prstGeom>
          <a:noFill/>
          <a:ln>
            <a:noFill/>
          </a:ln>
          <a:effectLst/>
        </p:spPr>
        <p:txBody>
          <a:bodyPr wrap="none" anchor="ctr"/>
          <a:lstStyle/>
          <a:p>
            <a:pPr algn="ctr"/>
            <a:r>
              <a:rPr lang="en-US" sz="2400" b="1" dirty="0">
                <a:solidFill>
                  <a:schemeClr val="bg1"/>
                </a:solidFill>
              </a:rPr>
              <a:t>C.</a:t>
            </a:r>
          </a:p>
        </p:txBody>
      </p:sp>
      <p:sp>
        <p:nvSpPr>
          <p:cNvPr id="10" name="AutoShape 28">
            <a:hlinkClick r:id="" action="ppaction://noaction" highlightClick="1"/>
          </p:cNvPr>
          <p:cNvSpPr>
            <a:spLocks noChangeArrowheads="1"/>
          </p:cNvSpPr>
          <p:nvPr/>
        </p:nvSpPr>
        <p:spPr bwMode="auto">
          <a:xfrm>
            <a:off x="1427744" y="1761010"/>
            <a:ext cx="685800" cy="609600"/>
          </a:xfrm>
          <a:prstGeom prst="actionButtonBlank">
            <a:avLst/>
          </a:prstGeom>
          <a:noFill/>
          <a:ln>
            <a:noFill/>
          </a:ln>
          <a:effectLst/>
        </p:spPr>
        <p:txBody>
          <a:bodyPr wrap="none" anchor="ctr"/>
          <a:lstStyle/>
          <a:p>
            <a:pPr algn="ctr"/>
            <a:r>
              <a:rPr lang="en-US" sz="2400" b="1" dirty="0">
                <a:solidFill>
                  <a:schemeClr val="bg1"/>
                </a:solidFill>
              </a:rPr>
              <a:t>A.</a:t>
            </a:r>
          </a:p>
        </p:txBody>
      </p:sp>
      <p:pic>
        <p:nvPicPr>
          <p:cNvPr id="11" name="buon.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3472531" y="2658430"/>
            <a:ext cx="6969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uon.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3488426" y="1734087"/>
            <a:ext cx="6969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vui.avi">
            <a:hlinkClick r:id="" action="ppaction://media"/>
          </p:cNvPr>
          <p:cNvPicPr>
            <a:picLocks noRot="1" noChangeAspect="1" noChangeArrowheads="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3406877" y="351498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uon.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3464293" y="4482373"/>
            <a:ext cx="6969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37">
            <a:hlinkClick r:id="" action="ppaction://noaction" highlightClick="1"/>
          </p:cNvPr>
          <p:cNvSpPr>
            <a:spLocks noChangeArrowheads="1"/>
          </p:cNvSpPr>
          <p:nvPr/>
        </p:nvSpPr>
        <p:spPr bwMode="auto">
          <a:xfrm>
            <a:off x="1505251" y="4620425"/>
            <a:ext cx="530787" cy="485895"/>
          </a:xfrm>
          <a:prstGeom prst="actionButtonBlank">
            <a:avLst/>
          </a:prstGeom>
          <a:noFill/>
          <a:ln>
            <a:noFill/>
          </a:ln>
          <a:effectLst/>
        </p:spPr>
        <p:txBody>
          <a:bodyPr wrap="none" anchor="ctr"/>
          <a:lstStyle/>
          <a:p>
            <a:pPr algn="ctr"/>
            <a:r>
              <a:rPr lang="en-US" sz="2800" b="1" dirty="0">
                <a:solidFill>
                  <a:schemeClr val="bg1"/>
                </a:solidFill>
              </a:rPr>
              <a:t>D.</a:t>
            </a:r>
          </a:p>
        </p:txBody>
      </p:sp>
      <p:sp>
        <p:nvSpPr>
          <p:cNvPr id="16" name="AutoShape 27">
            <a:hlinkClick r:id="" action="ppaction://noaction" highlightClick="1"/>
          </p:cNvPr>
          <p:cNvSpPr>
            <a:spLocks noChangeArrowheads="1"/>
          </p:cNvSpPr>
          <p:nvPr/>
        </p:nvSpPr>
        <p:spPr bwMode="auto">
          <a:xfrm>
            <a:off x="1447493" y="2635339"/>
            <a:ext cx="685800" cy="609600"/>
          </a:xfrm>
          <a:prstGeom prst="actionButtonBlank">
            <a:avLst/>
          </a:prstGeom>
          <a:noFill/>
          <a:ln>
            <a:noFill/>
          </a:ln>
          <a:effectLst/>
        </p:spPr>
        <p:txBody>
          <a:bodyPr wrap="none" anchor="ctr"/>
          <a:lstStyle/>
          <a:p>
            <a:pPr algn="ctr"/>
            <a:r>
              <a:rPr lang="en-US" sz="2400" b="1" dirty="0">
                <a:solidFill>
                  <a:schemeClr val="bg1"/>
                </a:solidFill>
              </a:rPr>
              <a:t>B.</a:t>
            </a:r>
          </a:p>
        </p:txBody>
      </p:sp>
      <p:sp>
        <p:nvSpPr>
          <p:cNvPr id="17" name="Text Box 33"/>
          <p:cNvSpPr txBox="1">
            <a:spLocks noChangeArrowheads="1"/>
          </p:cNvSpPr>
          <p:nvPr/>
        </p:nvSpPr>
        <p:spPr bwMode="auto">
          <a:xfrm>
            <a:off x="4120183" y="2716640"/>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err="1">
                <a:solidFill>
                  <a:srgbClr val="009900"/>
                </a:solidFill>
                <a:latin typeface="VNI-Times" pitchFamily="2" charset="0"/>
              </a:rPr>
              <a:t>Rất</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tiếc</a:t>
            </a:r>
            <a:r>
              <a:rPr lang="en-US" sz="2000" b="1" i="1" dirty="0">
                <a:solidFill>
                  <a:srgbClr val="009900"/>
                </a:solidFill>
                <a:latin typeface="VNI-Times" pitchFamily="2" charset="0"/>
              </a:rPr>
              <a:t> , </a:t>
            </a:r>
            <a:r>
              <a:rPr lang="en-US" sz="2000" b="1" i="1" dirty="0" err="1">
                <a:solidFill>
                  <a:srgbClr val="009900"/>
                </a:solidFill>
                <a:latin typeface="VNI-Times" pitchFamily="2" charset="0"/>
              </a:rPr>
              <a:t>bạn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sai</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rồi</a:t>
            </a:r>
            <a:r>
              <a:rPr lang="en-US" sz="2000" b="1" i="1" dirty="0">
                <a:solidFill>
                  <a:srgbClr val="009900"/>
                </a:solidFill>
                <a:latin typeface="VNI-Times" pitchFamily="2" charset="0"/>
              </a:rPr>
              <a:t>!</a:t>
            </a:r>
          </a:p>
        </p:txBody>
      </p:sp>
      <p:sp>
        <p:nvSpPr>
          <p:cNvPr id="18" name="Text Box 34"/>
          <p:cNvSpPr txBox="1">
            <a:spLocks noChangeArrowheads="1"/>
          </p:cNvSpPr>
          <p:nvPr/>
        </p:nvSpPr>
        <p:spPr bwMode="auto">
          <a:xfrm>
            <a:off x="4050308" y="1883249"/>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err="1">
                <a:solidFill>
                  <a:srgbClr val="009900"/>
                </a:solidFill>
                <a:latin typeface="VNI-Times" pitchFamily="2" charset="0"/>
              </a:rPr>
              <a:t>Rất</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tiếc</a:t>
            </a:r>
            <a:r>
              <a:rPr lang="en-US" sz="2000" b="1" i="1" dirty="0">
                <a:solidFill>
                  <a:srgbClr val="009900"/>
                </a:solidFill>
                <a:latin typeface="VNI-Times" pitchFamily="2" charset="0"/>
              </a:rPr>
              <a:t> , </a:t>
            </a:r>
            <a:r>
              <a:rPr lang="en-US" sz="2000" b="1" i="1" dirty="0" err="1">
                <a:solidFill>
                  <a:srgbClr val="009900"/>
                </a:solidFill>
                <a:latin typeface="VNI-Times" pitchFamily="2" charset="0"/>
              </a:rPr>
              <a:t>bạn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sai</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rồi</a:t>
            </a:r>
            <a:r>
              <a:rPr lang="en-US" sz="2000" b="1" i="1" dirty="0">
                <a:solidFill>
                  <a:srgbClr val="009900"/>
                </a:solidFill>
                <a:latin typeface="VNI-Times" pitchFamily="2" charset="0"/>
              </a:rPr>
              <a:t>!</a:t>
            </a:r>
          </a:p>
        </p:txBody>
      </p:sp>
      <p:sp>
        <p:nvSpPr>
          <p:cNvPr id="19" name="Text Box 35"/>
          <p:cNvSpPr txBox="1">
            <a:spLocks noChangeArrowheads="1"/>
          </p:cNvSpPr>
          <p:nvPr/>
        </p:nvSpPr>
        <p:spPr bwMode="auto">
          <a:xfrm>
            <a:off x="4110491" y="4644209"/>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err="1">
                <a:solidFill>
                  <a:srgbClr val="009900"/>
                </a:solidFill>
                <a:latin typeface="VNI-Times" pitchFamily="2" charset="0"/>
              </a:rPr>
              <a:t>Rất</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tiếc</a:t>
            </a:r>
            <a:r>
              <a:rPr lang="en-US" sz="2000" b="1" i="1" dirty="0">
                <a:solidFill>
                  <a:srgbClr val="009900"/>
                </a:solidFill>
                <a:latin typeface="VNI-Times" pitchFamily="2" charset="0"/>
              </a:rPr>
              <a:t> , </a:t>
            </a:r>
            <a:r>
              <a:rPr lang="en-US" sz="2000" b="1" i="1" dirty="0" err="1">
                <a:solidFill>
                  <a:srgbClr val="009900"/>
                </a:solidFill>
                <a:latin typeface="VNI-Times" pitchFamily="2" charset="0"/>
              </a:rPr>
              <a:t>bạn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sai</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rồi</a:t>
            </a:r>
            <a:r>
              <a:rPr lang="en-US" sz="2000" b="1" i="1" dirty="0">
                <a:solidFill>
                  <a:srgbClr val="009900"/>
                </a:solidFill>
                <a:latin typeface="VNI-Times" pitchFamily="2" charset="0"/>
              </a:rPr>
              <a:t>!</a:t>
            </a:r>
          </a:p>
        </p:txBody>
      </p:sp>
      <p:sp>
        <p:nvSpPr>
          <p:cNvPr id="20" name="Text Box 36"/>
          <p:cNvSpPr txBox="1">
            <a:spLocks noChangeArrowheads="1"/>
          </p:cNvSpPr>
          <p:nvPr/>
        </p:nvSpPr>
        <p:spPr bwMode="auto">
          <a:xfrm>
            <a:off x="4044301" y="3678019"/>
            <a:ext cx="3322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err="1">
                <a:solidFill>
                  <a:srgbClr val="009900"/>
                </a:solidFill>
                <a:latin typeface="VNI-Times" pitchFamily="2" charset="0"/>
              </a:rPr>
              <a:t>Hoan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hô</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bạn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đúng</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rồi</a:t>
            </a:r>
            <a:r>
              <a:rPr lang="en-US" sz="2000" b="1" i="1" dirty="0">
                <a:solidFill>
                  <a:srgbClr val="009900"/>
                </a:solidFill>
                <a:latin typeface="VNI-Times" pitchFamily="2" charset="0"/>
              </a:rPr>
              <a:t>!</a:t>
            </a:r>
          </a:p>
        </p:txBody>
      </p:sp>
      <p:sp>
        <p:nvSpPr>
          <p:cNvPr id="22" name="Text Box 44"/>
          <p:cNvSpPr txBox="1">
            <a:spLocks noChangeArrowheads="1"/>
          </p:cNvSpPr>
          <p:nvPr/>
        </p:nvSpPr>
        <p:spPr bwMode="auto">
          <a:xfrm>
            <a:off x="4639567" y="74999"/>
            <a:ext cx="3035968" cy="578882"/>
          </a:xfrm>
          <a:prstGeom prst="roundRect">
            <a:avLst/>
          </a:prstGeom>
          <a:gradFill rotWithShape="1">
            <a:gsLst>
              <a:gs pos="0">
                <a:srgbClr val="FFFF00"/>
              </a:gs>
              <a:gs pos="100000">
                <a:srgbClr val="FF99FF"/>
              </a:gs>
            </a:gsLst>
            <a:path path="shape">
              <a:fillToRect l="50000" t="50000" r="50000" b="50000"/>
            </a:path>
          </a:gradFill>
          <a:ln w="9525">
            <a:solidFill>
              <a:srgbClr val="0000C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dirty="0">
                <a:solidFill>
                  <a:srgbClr val="0000FF"/>
                </a:solidFill>
                <a:latin typeface="Times New Roman" panose="02020603050405020304" pitchFamily="18" charset="0"/>
              </a:rPr>
              <a:t>LUYỆN TẬP</a:t>
            </a:r>
            <a:endParaRPr lang="en-US" altLang="vi-VN" sz="2800" dirty="0">
              <a:latin typeface="Times New Roman" panose="02020603050405020304" pitchFamily="18" charset="0"/>
            </a:endParaRPr>
          </a:p>
        </p:txBody>
      </p:sp>
      <p:grpSp>
        <p:nvGrpSpPr>
          <p:cNvPr id="23" name="Group 22"/>
          <p:cNvGrpSpPr/>
          <p:nvPr/>
        </p:nvGrpSpPr>
        <p:grpSpPr>
          <a:xfrm>
            <a:off x="6528442" y="578994"/>
            <a:ext cx="6174659" cy="5322332"/>
            <a:chOff x="5638800" y="884604"/>
            <a:chExt cx="6934200" cy="5322332"/>
          </a:xfrm>
        </p:grpSpPr>
        <p:sp>
          <p:nvSpPr>
            <p:cNvPr id="24" name="Rectangle 3"/>
            <p:cNvSpPr>
              <a:spLocks noChangeArrowheads="1"/>
            </p:cNvSpPr>
            <p:nvPr/>
          </p:nvSpPr>
          <p:spPr bwMode="auto">
            <a:xfrm>
              <a:off x="6324600" y="3856404"/>
              <a:ext cx="5334000" cy="2133600"/>
            </a:xfrm>
            <a:prstGeom prst="rect">
              <a:avLst/>
            </a:prstGeom>
            <a:solidFill>
              <a:srgbClr val="CCFFFF"/>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5" name="Line 4"/>
            <p:cNvSpPr>
              <a:spLocks noChangeShapeType="1"/>
            </p:cNvSpPr>
            <p:nvPr/>
          </p:nvSpPr>
          <p:spPr bwMode="auto">
            <a:xfrm>
              <a:off x="6324600" y="3856404"/>
              <a:ext cx="5334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5"/>
            <p:cNvSpPr txBox="1">
              <a:spLocks noChangeArrowheads="1"/>
            </p:cNvSpPr>
            <p:nvPr/>
          </p:nvSpPr>
          <p:spPr bwMode="auto">
            <a:xfrm>
              <a:off x="6248400" y="347064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P</a:t>
              </a:r>
            </a:p>
          </p:txBody>
        </p:sp>
        <p:sp>
          <p:nvSpPr>
            <p:cNvPr id="27" name="Text Box 6"/>
            <p:cNvSpPr txBox="1">
              <a:spLocks noChangeArrowheads="1"/>
            </p:cNvSpPr>
            <p:nvPr/>
          </p:nvSpPr>
          <p:spPr bwMode="auto">
            <a:xfrm>
              <a:off x="11430000" y="3432542"/>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Q</a:t>
              </a:r>
            </a:p>
          </p:txBody>
        </p:sp>
        <p:sp>
          <p:nvSpPr>
            <p:cNvPr id="28" name="Text Box 7"/>
            <p:cNvSpPr txBox="1">
              <a:spLocks noChangeArrowheads="1"/>
            </p:cNvSpPr>
            <p:nvPr/>
          </p:nvSpPr>
          <p:spPr bwMode="auto">
            <a:xfrm>
              <a:off x="10134600" y="2638792"/>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solidFill>
                    <a:srgbClr val="000066"/>
                  </a:solidFill>
                  <a:latin typeface="Times New Roman" panose="02020603050405020304" pitchFamily="18" charset="0"/>
                </a:rPr>
                <a:t>M</a:t>
              </a:r>
              <a:r>
                <a:rPr lang="en-US" altLang="vi-VN" sz="1800">
                  <a:latin typeface="Times New Roman" panose="02020603050405020304" pitchFamily="18" charset="0"/>
                </a:rPr>
                <a:t>ặt phân cách</a:t>
              </a:r>
            </a:p>
          </p:txBody>
        </p:sp>
        <p:sp>
          <p:nvSpPr>
            <p:cNvPr id="29" name="Line 8"/>
            <p:cNvSpPr>
              <a:spLocks noChangeShapeType="1"/>
            </p:cNvSpPr>
            <p:nvPr/>
          </p:nvSpPr>
          <p:spPr bwMode="auto">
            <a:xfrm flipV="1">
              <a:off x="10210800" y="3323004"/>
              <a:ext cx="152400" cy="533400"/>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0" name="Line 9"/>
            <p:cNvSpPr>
              <a:spLocks noChangeShapeType="1"/>
            </p:cNvSpPr>
            <p:nvPr/>
          </p:nvSpPr>
          <p:spPr bwMode="auto">
            <a:xfrm flipV="1">
              <a:off x="10363200" y="3308718"/>
              <a:ext cx="1447800" cy="1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 name="Group 43"/>
            <p:cNvGrpSpPr>
              <a:grpSpLocks/>
            </p:cNvGrpSpPr>
            <p:nvPr/>
          </p:nvGrpSpPr>
          <p:grpSpPr bwMode="auto">
            <a:xfrm>
              <a:off x="8839200" y="3856406"/>
              <a:ext cx="2438400" cy="2182813"/>
              <a:chOff x="3648" y="2352"/>
              <a:chExt cx="1536" cy="1375"/>
            </a:xfrm>
          </p:grpSpPr>
          <p:grpSp>
            <p:nvGrpSpPr>
              <p:cNvPr id="54" name="Group 10"/>
              <p:cNvGrpSpPr>
                <a:grpSpLocks/>
              </p:cNvGrpSpPr>
              <p:nvPr/>
            </p:nvGrpSpPr>
            <p:grpSpPr bwMode="auto">
              <a:xfrm flipH="1" flipV="1">
                <a:off x="3648" y="2352"/>
                <a:ext cx="1296" cy="1296"/>
                <a:chOff x="2352" y="912"/>
                <a:chExt cx="1296" cy="1440"/>
              </a:xfrm>
            </p:grpSpPr>
            <p:sp>
              <p:nvSpPr>
                <p:cNvPr id="56" name="Line 11"/>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12"/>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5" name="Text Box 13"/>
              <p:cNvSpPr txBox="1">
                <a:spLocks noChangeArrowheads="1"/>
              </p:cNvSpPr>
              <p:nvPr/>
            </p:nvSpPr>
            <p:spPr bwMode="auto">
              <a:xfrm>
                <a:off x="4896" y="3494"/>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S</a:t>
                </a:r>
              </a:p>
            </p:txBody>
          </p:sp>
        </p:grpSp>
        <p:sp>
          <p:nvSpPr>
            <p:cNvPr id="32" name="Line 14"/>
            <p:cNvSpPr>
              <a:spLocks noChangeShapeType="1"/>
            </p:cNvSpPr>
            <p:nvPr/>
          </p:nvSpPr>
          <p:spPr bwMode="auto">
            <a:xfrm>
              <a:off x="8823326" y="1494204"/>
              <a:ext cx="15875" cy="457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 Box 15"/>
            <p:cNvSpPr txBox="1">
              <a:spLocks noChangeArrowheads="1"/>
            </p:cNvSpPr>
            <p:nvPr/>
          </p:nvSpPr>
          <p:spPr bwMode="auto">
            <a:xfrm>
              <a:off x="8863013" y="5837604"/>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N’</a:t>
              </a:r>
            </a:p>
          </p:txBody>
        </p:sp>
        <p:sp>
          <p:nvSpPr>
            <p:cNvPr id="34" name="Text Box 16"/>
            <p:cNvSpPr txBox="1">
              <a:spLocks noChangeArrowheads="1"/>
            </p:cNvSpPr>
            <p:nvPr/>
          </p:nvSpPr>
          <p:spPr bwMode="auto">
            <a:xfrm>
              <a:off x="8763000" y="1265604"/>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N</a:t>
              </a:r>
            </a:p>
          </p:txBody>
        </p:sp>
        <p:grpSp>
          <p:nvGrpSpPr>
            <p:cNvPr id="35" name="Group 17"/>
            <p:cNvGrpSpPr>
              <a:grpSpLocks/>
            </p:cNvGrpSpPr>
            <p:nvPr/>
          </p:nvGrpSpPr>
          <p:grpSpPr bwMode="auto">
            <a:xfrm flipH="1" flipV="1">
              <a:off x="6477000" y="1570404"/>
              <a:ext cx="2362200" cy="2286000"/>
              <a:chOff x="2352" y="912"/>
              <a:chExt cx="1296" cy="1440"/>
            </a:xfrm>
          </p:grpSpPr>
          <p:sp>
            <p:nvSpPr>
              <p:cNvPr id="52" name="Line 18"/>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19"/>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6" name="Group 20"/>
            <p:cNvGrpSpPr>
              <a:grpSpLocks/>
            </p:cNvGrpSpPr>
            <p:nvPr/>
          </p:nvGrpSpPr>
          <p:grpSpPr bwMode="auto">
            <a:xfrm flipH="1" flipV="1">
              <a:off x="7543800" y="1189404"/>
              <a:ext cx="1295400" cy="2667000"/>
              <a:chOff x="2352" y="912"/>
              <a:chExt cx="1296" cy="1440"/>
            </a:xfrm>
          </p:grpSpPr>
          <p:sp>
            <p:nvSpPr>
              <p:cNvPr id="50" name="Line 21"/>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22"/>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7" name="Group 23"/>
            <p:cNvGrpSpPr>
              <a:grpSpLocks/>
            </p:cNvGrpSpPr>
            <p:nvPr/>
          </p:nvGrpSpPr>
          <p:grpSpPr bwMode="auto">
            <a:xfrm flipH="1" flipV="1">
              <a:off x="5943600" y="2256204"/>
              <a:ext cx="2895600" cy="1600200"/>
              <a:chOff x="2352" y="912"/>
              <a:chExt cx="1296" cy="1440"/>
            </a:xfrm>
          </p:grpSpPr>
          <p:sp>
            <p:nvSpPr>
              <p:cNvPr id="48" name="Line 24"/>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25"/>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8" name="Group 26"/>
            <p:cNvGrpSpPr>
              <a:grpSpLocks/>
            </p:cNvGrpSpPr>
            <p:nvPr/>
          </p:nvGrpSpPr>
          <p:grpSpPr bwMode="auto">
            <a:xfrm flipH="1">
              <a:off x="7010401" y="3842118"/>
              <a:ext cx="1833563" cy="2147887"/>
              <a:chOff x="2352" y="912"/>
              <a:chExt cx="1296" cy="1440"/>
            </a:xfrm>
          </p:grpSpPr>
          <p:sp>
            <p:nvSpPr>
              <p:cNvPr id="46" name="Line 27"/>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28"/>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9" name="Text Box 29"/>
            <p:cNvSpPr txBox="1">
              <a:spLocks noChangeArrowheads="1"/>
            </p:cNvSpPr>
            <p:nvPr/>
          </p:nvSpPr>
          <p:spPr bwMode="auto">
            <a:xfrm>
              <a:off x="8839200" y="3475404"/>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I</a:t>
              </a:r>
            </a:p>
          </p:txBody>
        </p:sp>
        <p:sp>
          <p:nvSpPr>
            <p:cNvPr id="40" name="Text Box 30"/>
            <p:cNvSpPr txBox="1">
              <a:spLocks noChangeArrowheads="1"/>
            </p:cNvSpPr>
            <p:nvPr/>
          </p:nvSpPr>
          <p:spPr bwMode="auto">
            <a:xfrm>
              <a:off x="6172200" y="1113204"/>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B</a:t>
              </a:r>
            </a:p>
          </p:txBody>
        </p:sp>
        <p:sp>
          <p:nvSpPr>
            <p:cNvPr id="41" name="Text Box 32"/>
            <p:cNvSpPr txBox="1">
              <a:spLocks noChangeArrowheads="1"/>
            </p:cNvSpPr>
            <p:nvPr/>
          </p:nvSpPr>
          <p:spPr bwMode="auto">
            <a:xfrm>
              <a:off x="7467600" y="884604"/>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A</a:t>
              </a:r>
            </a:p>
          </p:txBody>
        </p:sp>
        <p:sp>
          <p:nvSpPr>
            <p:cNvPr id="42" name="Text Box 34"/>
            <p:cNvSpPr txBox="1">
              <a:spLocks noChangeArrowheads="1"/>
            </p:cNvSpPr>
            <p:nvPr/>
          </p:nvSpPr>
          <p:spPr bwMode="auto">
            <a:xfrm>
              <a:off x="5638800" y="1799004"/>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C</a:t>
              </a:r>
            </a:p>
          </p:txBody>
        </p:sp>
        <p:sp>
          <p:nvSpPr>
            <p:cNvPr id="43" name="Text Box 36"/>
            <p:cNvSpPr txBox="1">
              <a:spLocks noChangeArrowheads="1"/>
            </p:cNvSpPr>
            <p:nvPr/>
          </p:nvSpPr>
          <p:spPr bwMode="auto">
            <a:xfrm>
              <a:off x="6705600" y="5745529"/>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D</a:t>
              </a:r>
            </a:p>
          </p:txBody>
        </p:sp>
        <p:sp>
          <p:nvSpPr>
            <p:cNvPr id="44" name="Text Box 39"/>
            <p:cNvSpPr txBox="1">
              <a:spLocks noChangeArrowheads="1"/>
            </p:cNvSpPr>
            <p:nvPr/>
          </p:nvSpPr>
          <p:spPr bwMode="auto">
            <a:xfrm>
              <a:off x="6553200" y="3856404"/>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Nước</a:t>
              </a:r>
            </a:p>
          </p:txBody>
        </p:sp>
        <p:sp>
          <p:nvSpPr>
            <p:cNvPr id="45" name="Text Box 40"/>
            <p:cNvSpPr txBox="1">
              <a:spLocks noChangeArrowheads="1"/>
            </p:cNvSpPr>
            <p:nvPr/>
          </p:nvSpPr>
          <p:spPr bwMode="auto">
            <a:xfrm>
              <a:off x="6553200" y="3399204"/>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Không khí</a:t>
              </a:r>
            </a:p>
          </p:txBody>
        </p:sp>
      </p:grpSp>
    </p:spTree>
    <p:extLst>
      <p:ext uri="{BB962C8B-B14F-4D97-AF65-F5344CB8AC3E}">
        <p14:creationId xmlns:p14="http://schemas.microsoft.com/office/powerpoint/2010/main" val="15716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2"/>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ppt_x</p:attrName>
                                        </p:attrNameLst>
                                      </p:cBhvr>
                                      <p:tavLst>
                                        <p:tav tm="0">
                                          <p:val>
                                            <p:strVal val="#ppt_x-.2"/>
                                          </p:val>
                                        </p:tav>
                                        <p:tav tm="100000">
                                          <p:val>
                                            <p:strVal val="#ppt_x"/>
                                          </p:val>
                                        </p:tav>
                                      </p:tavLst>
                                    </p:anim>
                                    <p:anim calcmode="lin" valueType="num">
                                      <p:cBhvr>
                                        <p:cTn id="4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ppt_x</p:attrName>
                                        </p:attrNameLst>
                                      </p:cBhvr>
                                      <p:tavLst>
                                        <p:tav tm="0">
                                          <p:val>
                                            <p:strVal val="#ppt_x-.2"/>
                                          </p:val>
                                        </p:tav>
                                        <p:tav tm="100000">
                                          <p:val>
                                            <p:strVal val="#ppt_x"/>
                                          </p:val>
                                        </p:tav>
                                      </p:tavLst>
                                    </p:anim>
                                    <p:anim calcmode="lin" valueType="num">
                                      <p:cBhvr>
                                        <p:cTn id="4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6" dur="1000"/>
                                        <p:tgtEl>
                                          <p:spTgt spid="5"/>
                                        </p:tgtEl>
                                      </p:cBhvr>
                                    </p:animEffect>
                                  </p:childTnLst>
                                </p:cTn>
                              </p:par>
                              <p:par>
                                <p:cTn id="47" presetID="53" presetClass="entr" presetSubtype="16"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50" presetClass="entr" presetSubtype="0" decel="10000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strVal val="#ppt_w+.3"/>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Effect transition="in" filter="fade">
                                      <p:cBhvr>
                                        <p:cTn id="59" dur="1000"/>
                                        <p:tgtEl>
                                          <p:spTgt spid="13"/>
                                        </p:tgtEl>
                                      </p:cBhvr>
                                    </p:animEffect>
                                  </p:childTnLst>
                                  <p:subTnLst>
                                    <p:audio>
                                      <p:cMediaNode>
                                        <p:cTn display="0" masterRel="sameClick">
                                          <p:stCondLst>
                                            <p:cond evt="begin" delay="0">
                                              <p:tn val="55"/>
                                            </p:cond>
                                          </p:stCondLst>
                                          <p:endCondLst>
                                            <p:cond evt="onStopAudio" delay="0">
                                              <p:tgtEl>
                                                <p:sldTgt/>
                                              </p:tgtEl>
                                            </p:cond>
                                          </p:endCondLst>
                                        </p:cTn>
                                        <p:tgtEl>
                                          <p:sndTgt r:embed="rId4" name="applause.wav"/>
                                        </p:tgtEl>
                                      </p:cMediaNode>
                                    </p:audio>
                                  </p:subTnLst>
                                </p:cTn>
                              </p:par>
                            </p:childTnLst>
                          </p:cTn>
                        </p:par>
                        <p:par>
                          <p:cTn id="60" fill="hold">
                            <p:stCondLst>
                              <p:cond delay="1000"/>
                            </p:stCondLst>
                            <p:childTnLst>
                              <p:par>
                                <p:cTn id="61" presetID="1" presetClass="mediacall" presetSubtype="0" fill="hold" nodeType="afterEffect">
                                  <p:stCondLst>
                                    <p:cond delay="0"/>
                                  </p:stCondLst>
                                  <p:childTnLst>
                                    <p:cmd type="call" cmd="playFrom(0.0)">
                                      <p:cBhvr>
                                        <p:cTn id="62" dur="1" fill="hold"/>
                                        <p:tgtEl>
                                          <p:spTgt spid="13"/>
                                        </p:tgtEl>
                                      </p:cBhvr>
                                    </p:cmd>
                                  </p:childTnLst>
                                </p:cTn>
                              </p:par>
                            </p:childTnLst>
                          </p:cTn>
                        </p:par>
                        <p:par>
                          <p:cTn id="63" fill="hold">
                            <p:stCondLst>
                              <p:cond delay="1000"/>
                            </p:stCondLst>
                            <p:childTnLst>
                              <p:par>
                                <p:cTn id="64" presetID="5" presetClass="entr" presetSubtype="1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heckerboard(across)">
                                      <p:cBhvr>
                                        <p:cTn id="66" dur="500"/>
                                        <p:tgtEl>
                                          <p:spTgt spid="20"/>
                                        </p:tgtEl>
                                      </p:cBhvr>
                                    </p:animEffect>
                                  </p:childTnLst>
                                </p:cTn>
                              </p:par>
                            </p:childTnLst>
                          </p:cTn>
                        </p:par>
                      </p:childTnLst>
                    </p:cTn>
                  </p:par>
                </p:childTnLst>
              </p:cTn>
              <p:nextCondLst>
                <p:cond evt="onClick" delay="0">
                  <p:tgtEl>
                    <p:spTgt spid="9"/>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par>
                          <p:cTn id="73" fill="hold">
                            <p:stCondLst>
                              <p:cond delay="500"/>
                            </p:stCondLst>
                            <p:childTnLst>
                              <p:par>
                                <p:cTn id="74" presetID="1" presetClass="mediacall" presetSubtype="0" fill="hold" nodeType="afterEffect">
                                  <p:stCondLst>
                                    <p:cond delay="0"/>
                                  </p:stCondLst>
                                  <p:childTnLst>
                                    <p:cmd type="call" cmd="playFrom(0.0)">
                                      <p:cBhvr>
                                        <p:cTn id="75" dur="4400" fill="hold"/>
                                        <p:tgtEl>
                                          <p:spTgt spid="11"/>
                                        </p:tgtEl>
                                      </p:cBhvr>
                                    </p:cmd>
                                  </p:childTnLst>
                                  <p:subTnLst>
                                    <p:audio>
                                      <p:cMediaNode>
                                        <p:cTn display="0" masterRel="sameClick">
                                          <p:stCondLst>
                                            <p:cond evt="begin" delay="0">
                                              <p:tn val="74"/>
                                            </p:cond>
                                          </p:stCondLst>
                                          <p:endCondLst>
                                            <p:cond evt="onStopAudio" delay="0">
                                              <p:tgtEl>
                                                <p:sldTgt/>
                                              </p:tgtEl>
                                            </p:cond>
                                          </p:endCondLst>
                                        </p:cTn>
                                        <p:tgtEl>
                                          <p:sndTgt r:embed="rId5" name="chimes.wav"/>
                                        </p:tgtEl>
                                      </p:cMediaNode>
                                    </p:audio>
                                  </p:subTnLst>
                                </p:cTn>
                              </p:par>
                              <p:par>
                                <p:cTn id="76" presetID="5" presetClass="entr" presetSubtype="1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checkerboard(across)">
                                      <p:cBhvr>
                                        <p:cTn id="78" dur="500"/>
                                        <p:tgtEl>
                                          <p:spTgt spid="17"/>
                                        </p:tgtEl>
                                      </p:cBhvr>
                                    </p:animEffect>
                                  </p:childTnLst>
                                </p:cTn>
                              </p:par>
                            </p:childTnLst>
                          </p:cTn>
                        </p:par>
                      </p:childTnLst>
                    </p:cTn>
                  </p:par>
                </p:childTnLst>
              </p:cTn>
              <p:nextCondLst>
                <p:cond evt="onClick" delay="0">
                  <p:tgtEl>
                    <p:spTgt spid="16"/>
                  </p:tgtEl>
                </p:cond>
              </p:nextCondLst>
            </p:seq>
            <p:seq concurrent="1" nextAc="seek">
              <p:cTn id="79" restart="whenNotActive" fill="hold" evtFilter="cancelBubble" nodeType="interactiveSeq">
                <p:stCondLst>
                  <p:cond evt="onClick" delay="0">
                    <p:tgtEl>
                      <p:spTgt spid="10"/>
                    </p:tgtEl>
                  </p:cond>
                </p:stCondLst>
                <p:endSync evt="end" delay="0">
                  <p:rtn val="all"/>
                </p:endSync>
                <p:childTnLst>
                  <p:par>
                    <p:cTn id="80" fill="hold">
                      <p:stCondLst>
                        <p:cond delay="0"/>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blinds(horizontal)">
                                      <p:cBhvr>
                                        <p:cTn id="84" dur="500"/>
                                        <p:tgtEl>
                                          <p:spTgt spid="12"/>
                                        </p:tgtEl>
                                      </p:cBhvr>
                                    </p:animEffect>
                                  </p:childTnLst>
                                  <p:subTnLst>
                                    <p:audio>
                                      <p:cMediaNode>
                                        <p:cTn display="0" masterRel="sameClick">
                                          <p:stCondLst>
                                            <p:cond evt="begin" delay="0">
                                              <p:tn val="82"/>
                                            </p:cond>
                                          </p:stCondLst>
                                          <p:endCondLst>
                                            <p:cond evt="onStopAudio" delay="0">
                                              <p:tgtEl>
                                                <p:sldTgt/>
                                              </p:tgtEl>
                                            </p:cond>
                                          </p:endCondLst>
                                        </p:cTn>
                                        <p:tgtEl>
                                          <p:sndTgt r:embed="rId5" name="chimes.wav"/>
                                        </p:tgtEl>
                                      </p:cMediaNode>
                                    </p:audio>
                                  </p:subTnLst>
                                </p:cTn>
                              </p:par>
                            </p:childTnLst>
                          </p:cTn>
                        </p:par>
                        <p:par>
                          <p:cTn id="85" fill="hold">
                            <p:stCondLst>
                              <p:cond delay="500"/>
                            </p:stCondLst>
                            <p:childTnLst>
                              <p:par>
                                <p:cTn id="86" presetID="1" presetClass="mediacall" presetSubtype="0" fill="hold" nodeType="afterEffect">
                                  <p:stCondLst>
                                    <p:cond delay="0"/>
                                  </p:stCondLst>
                                  <p:childTnLst>
                                    <p:cmd type="call" cmd="playFrom(0.0)">
                                      <p:cBhvr>
                                        <p:cTn id="87" dur="4400" fill="hold"/>
                                        <p:tgtEl>
                                          <p:spTgt spid="12"/>
                                        </p:tgtEl>
                                      </p:cBhvr>
                                    </p:cmd>
                                  </p:childTnLst>
                                  <p:subTnLst>
                                    <p:audio>
                                      <p:cMediaNode>
                                        <p:cTn display="0" masterRel="sameClick">
                                          <p:stCondLst>
                                            <p:cond evt="begin" delay="0">
                                              <p:tn val="86"/>
                                            </p:cond>
                                          </p:stCondLst>
                                          <p:endCondLst>
                                            <p:cond evt="onStopAudio" delay="0">
                                              <p:tgtEl>
                                                <p:sldTgt/>
                                              </p:tgtEl>
                                            </p:cond>
                                          </p:endCondLst>
                                        </p:cTn>
                                        <p:tgtEl>
                                          <p:sndTgt r:embed="rId5" name="chimes.wav"/>
                                        </p:tgtEl>
                                      </p:cMediaNode>
                                    </p:audio>
                                  </p:subTnLst>
                                </p:cTn>
                              </p:par>
                              <p:par>
                                <p:cTn id="88" presetID="5" presetClass="entr" presetSubtype="1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checkerboard(across)">
                                      <p:cBhvr>
                                        <p:cTn id="90" dur="500"/>
                                        <p:tgtEl>
                                          <p:spTgt spid="18"/>
                                        </p:tgtEl>
                                      </p:cBhvr>
                                    </p:animEffect>
                                  </p:childTnLst>
                                </p:cTn>
                              </p:par>
                            </p:childTnLst>
                          </p:cTn>
                        </p:par>
                      </p:childTnLst>
                    </p:cTn>
                  </p:par>
                </p:childTnLst>
              </p:cTn>
              <p:nextCondLst>
                <p:cond evt="onClick" delay="0">
                  <p:tgtEl>
                    <p:spTgt spid="10"/>
                  </p:tgtEl>
                </p:cond>
              </p:nextCondLst>
            </p:seq>
            <p:seq concurrent="1" nextAc="seek">
              <p:cTn id="91" restart="whenNotActive" fill="hold" evtFilter="cancelBubble" nodeType="interactiveSeq">
                <p:stCondLst>
                  <p:cond evt="onClick" delay="0">
                    <p:tgtEl>
                      <p:spTgt spid="15"/>
                    </p:tgtEl>
                  </p:cond>
                </p:stCondLst>
                <p:endSync evt="end" delay="0">
                  <p:rtn val="all"/>
                </p:endSync>
                <p:childTnLst>
                  <p:par>
                    <p:cTn id="92" fill="hold">
                      <p:stCondLst>
                        <p:cond delay="0"/>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blinds(horizontal)">
                                      <p:cBhvr>
                                        <p:cTn id="96" dur="500"/>
                                        <p:tgtEl>
                                          <p:spTgt spid="14"/>
                                        </p:tgtEl>
                                      </p:cBhvr>
                                    </p:animEffect>
                                  </p:childTnLst>
                                  <p:subTnLst>
                                    <p:audio>
                                      <p:cMediaNode>
                                        <p:cTn display="0" masterRel="sameClick">
                                          <p:stCondLst>
                                            <p:cond evt="begin" delay="0">
                                              <p:tn val="94"/>
                                            </p:cond>
                                          </p:stCondLst>
                                          <p:endCondLst>
                                            <p:cond evt="onStopAudio" delay="0">
                                              <p:tgtEl>
                                                <p:sldTgt/>
                                              </p:tgtEl>
                                            </p:cond>
                                          </p:endCondLst>
                                        </p:cTn>
                                        <p:tgtEl>
                                          <p:sndTgt r:embed="rId5" name="chimes.wav"/>
                                        </p:tgtEl>
                                      </p:cMediaNode>
                                    </p:audio>
                                  </p:subTnLst>
                                </p:cTn>
                              </p:par>
                            </p:childTnLst>
                          </p:cTn>
                        </p:par>
                        <p:par>
                          <p:cTn id="97" fill="hold">
                            <p:stCondLst>
                              <p:cond delay="500"/>
                            </p:stCondLst>
                            <p:childTnLst>
                              <p:par>
                                <p:cTn id="98" presetID="1" presetClass="mediacall" presetSubtype="0" fill="hold" nodeType="afterEffect">
                                  <p:stCondLst>
                                    <p:cond delay="0"/>
                                  </p:stCondLst>
                                  <p:childTnLst>
                                    <p:cmd type="call" cmd="playFrom(0.0)">
                                      <p:cBhvr>
                                        <p:cTn id="99" dur="4400" fill="hold"/>
                                        <p:tgtEl>
                                          <p:spTgt spid="14"/>
                                        </p:tgtEl>
                                      </p:cBhvr>
                                    </p:cmd>
                                  </p:childTnLst>
                                  <p:subTnLst>
                                    <p:audio>
                                      <p:cMediaNode>
                                        <p:cTn display="0" masterRel="sameClick">
                                          <p:stCondLst>
                                            <p:cond evt="begin" delay="0">
                                              <p:tn val="98"/>
                                            </p:cond>
                                          </p:stCondLst>
                                          <p:endCondLst>
                                            <p:cond evt="onStopAudio" delay="0">
                                              <p:tgtEl>
                                                <p:sldTgt/>
                                              </p:tgtEl>
                                            </p:cond>
                                          </p:endCondLst>
                                        </p:cTn>
                                        <p:tgtEl>
                                          <p:sndTgt r:embed="rId5" name="chimes.wav"/>
                                        </p:tgtEl>
                                      </p:cMediaNode>
                                    </p:audio>
                                  </p:subTnLst>
                                </p:cTn>
                              </p:par>
                              <p:par>
                                <p:cTn id="100" presetID="5" presetClass="entr" presetSubtype="10" fill="hold"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checkerboard(across)">
                                      <p:cBhvr>
                                        <p:cTn id="102" dur="500"/>
                                        <p:tgtEl>
                                          <p:spTgt spid="19"/>
                                        </p:tgtEl>
                                      </p:cBhvr>
                                    </p:animEffect>
                                  </p:childTnLst>
                                </p:cTn>
                              </p:par>
                            </p:childTnLst>
                          </p:cTn>
                        </p:par>
                      </p:childTnLst>
                    </p:cTn>
                  </p:par>
                </p:childTnLst>
              </p:cTn>
              <p:nextCondLst>
                <p:cond evt="onClick" delay="0">
                  <p:tgtEl>
                    <p:spTgt spid="15"/>
                  </p:tgtEl>
                </p:cond>
              </p:nextCondLst>
            </p:seq>
            <p:video>
              <p:cMediaNode>
                <p:cTn id="103" fill="hold" display="0">
                  <p:stCondLst>
                    <p:cond delay="indefinite"/>
                  </p:stCondLst>
                  <p:endCondLst>
                    <p:cond evt="onNext" delay="0">
                      <p:tgtEl>
                        <p:sldTgt/>
                      </p:tgtEl>
                    </p:cond>
                    <p:cond evt="onPrev" delay="0">
                      <p:tgtEl>
                        <p:sldTgt/>
                      </p:tgtEl>
                    </p:cond>
                  </p:endCondLst>
                </p:cTn>
                <p:tgtEl>
                  <p:spTgt spid="11"/>
                </p:tgtEl>
              </p:cMediaNode>
            </p:video>
            <p:video>
              <p:cMediaNode>
                <p:cTn id="104" fill="hold" display="0">
                  <p:stCondLst>
                    <p:cond delay="indefinite"/>
                  </p:stCondLst>
                  <p:endCondLst>
                    <p:cond evt="onNext" delay="0">
                      <p:tgtEl>
                        <p:sldTgt/>
                      </p:tgtEl>
                    </p:cond>
                    <p:cond evt="onPrev" delay="0">
                      <p:tgtEl>
                        <p:sldTgt/>
                      </p:tgtEl>
                    </p:cond>
                  </p:endCondLst>
                </p:cTn>
                <p:tgtEl>
                  <p:spTgt spid="12"/>
                </p:tgtEl>
              </p:cMediaNode>
            </p:video>
            <p:video>
              <p:cMediaNode>
                <p:cTn id="105" repeatCount="indefinite" fill="hold" display="0">
                  <p:stCondLst>
                    <p:cond delay="indefinite"/>
                  </p:stCondLst>
                  <p:endCondLst>
                    <p:cond evt="onPrev" delay="0">
                      <p:tgtEl>
                        <p:sldTgt/>
                      </p:tgtEl>
                    </p:cond>
                  </p:endCondLst>
                </p:cTn>
                <p:tgtEl>
                  <p:spTgt spid="13"/>
                </p:tgtEl>
              </p:cMediaNode>
            </p:video>
            <p:video>
              <p:cMediaNode>
                <p:cTn id="106" fill="hold" display="0">
                  <p:stCondLst>
                    <p:cond delay="indefinite"/>
                  </p:stCondLst>
                  <p:endCondLst>
                    <p:cond evt="onNext" delay="0">
                      <p:tgtEl>
                        <p:sldTgt/>
                      </p:tgtEl>
                    </p:cond>
                    <p:cond evt="onPrev" delay="0">
                      <p:tgtEl>
                        <p:sldTgt/>
                      </p:tgtEl>
                    </p:cond>
                  </p:endCondLst>
                </p:cTn>
                <p:tgtEl>
                  <p:spTgt spid="14"/>
                </p:tgtEl>
              </p:cMediaNode>
            </p:video>
          </p:childTnLst>
        </p:cTn>
      </p:par>
    </p:tnLst>
    <p:bldLst>
      <p:bldP spid="3" grpId="0"/>
      <p:bldP spid="4" grpId="0" animBg="1"/>
      <p:bldP spid="5" grpId="0" animBg="1"/>
      <p:bldP spid="6" grpId="0" animBg="1"/>
      <p:bldP spid="7" grpId="0" animBg="1"/>
      <p:bldP spid="8" grpId="0" animBg="1"/>
      <p:bldP spid="9" grpId="0"/>
      <p:bldP spid="10" grpId="0"/>
      <p:bldP spid="15" grpId="0"/>
      <p:bldP spid="16"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9" name="AutoShape 5"/>
          <p:cNvSpPr>
            <a:spLocks noChangeArrowheads="1"/>
          </p:cNvSpPr>
          <p:nvPr/>
        </p:nvSpPr>
        <p:spPr bwMode="auto">
          <a:xfrm>
            <a:off x="3048000" y="0"/>
            <a:ext cx="6248400" cy="1143000"/>
          </a:xfrm>
          <a:prstGeom prst="horizontalScroll">
            <a:avLst>
              <a:gd name="adj" fmla="val 12500"/>
            </a:avLst>
          </a:prstGeom>
          <a:gradFill rotWithShape="1">
            <a:gsLst>
              <a:gs pos="0">
                <a:srgbClr val="FBA1FD"/>
              </a:gs>
              <a:gs pos="50000">
                <a:schemeClr val="bg1"/>
              </a:gs>
              <a:gs pos="100000">
                <a:srgbClr val="FBA1FD"/>
              </a:gs>
            </a:gsLst>
            <a:lin ang="5400000" scaled="1"/>
          </a:gradFill>
          <a:ln w="19050">
            <a:solidFill>
              <a:schemeClr val="tx1"/>
            </a:solidFill>
            <a:round/>
            <a:headEnd/>
            <a:tailEnd/>
          </a:ln>
          <a:effectLst/>
        </p:spPr>
        <p:txBody>
          <a:bodyPr wrap="none" anchor="ctr"/>
          <a:lstStyle/>
          <a:p>
            <a:pPr algn="ctr">
              <a:defRPr/>
            </a:pPr>
            <a:r>
              <a:rPr lang="en-US" sz="3600" b="1" i="1">
                <a:solidFill>
                  <a:srgbClr val="0000FF"/>
                </a:solidFill>
                <a:latin typeface="Times New Roman" pitchFamily="18" charset="0"/>
              </a:rPr>
              <a:t>Học sinh làm thí nghiệm</a:t>
            </a:r>
          </a:p>
        </p:txBody>
      </p:sp>
      <p:pic>
        <p:nvPicPr>
          <p:cNvPr id="149515" name="Picture 11" desc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600200"/>
            <a:ext cx="3352800" cy="4495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9516" name="Text Box 12"/>
          <p:cNvSpPr txBox="1">
            <a:spLocks noChangeArrowheads="1"/>
          </p:cNvSpPr>
          <p:nvPr/>
        </p:nvSpPr>
        <p:spPr bwMode="auto">
          <a:xfrm>
            <a:off x="7543800" y="6096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FF0000"/>
                </a:solidFill>
                <a:latin typeface="Times New Roman" panose="02020603050405020304" pitchFamily="18" charset="0"/>
              </a:rPr>
              <a:t>Hình.40.1</a:t>
            </a:r>
          </a:p>
        </p:txBody>
      </p:sp>
      <p:sp>
        <p:nvSpPr>
          <p:cNvPr id="149517" name="Text Box 13"/>
          <p:cNvSpPr txBox="1">
            <a:spLocks noChangeArrowheads="1"/>
          </p:cNvSpPr>
          <p:nvPr/>
        </p:nvSpPr>
        <p:spPr bwMode="auto">
          <a:xfrm>
            <a:off x="6648450" y="58102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600" b="1">
                <a:latin typeface="Times New Roman" panose="02020603050405020304" pitchFamily="18" charset="0"/>
              </a:rPr>
              <a:t>b)</a:t>
            </a:r>
          </a:p>
        </p:txBody>
      </p:sp>
      <p:sp>
        <p:nvSpPr>
          <p:cNvPr id="149519" name="Text Box 15"/>
          <p:cNvSpPr txBox="1">
            <a:spLocks noChangeArrowheads="1"/>
          </p:cNvSpPr>
          <p:nvPr/>
        </p:nvSpPr>
        <p:spPr bwMode="auto">
          <a:xfrm>
            <a:off x="5629275" y="13335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0000CC"/>
                </a:solidFill>
                <a:latin typeface="Times New Roman" panose="02020603050405020304" pitchFamily="18" charset="0"/>
              </a:rPr>
              <a:t>Mắt</a:t>
            </a:r>
          </a:p>
        </p:txBody>
      </p:sp>
      <p:sp>
        <p:nvSpPr>
          <p:cNvPr id="149525" name="Rectangle 21"/>
          <p:cNvSpPr>
            <a:spLocks noChangeArrowheads="1"/>
          </p:cNvSpPr>
          <p:nvPr/>
        </p:nvSpPr>
        <p:spPr bwMode="auto">
          <a:xfrm>
            <a:off x="1752600" y="1828800"/>
            <a:ext cx="4178300" cy="160020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Đặt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nhìn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dọc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theo</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chiếc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đũa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thẳng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từ</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đầu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trên</a:t>
            </a:r>
            <a:r>
              <a:rPr lang="en-US" altLang="vi-VN" sz="2400" dirty="0">
                <a:solidFill>
                  <a:srgbClr val="0000FF"/>
                </a:solidFill>
                <a:latin typeface="Times New Roman" panose="02020603050405020304" pitchFamily="18" charset="0"/>
              </a:rPr>
              <a:t> (H.40.1a) ta </a:t>
            </a:r>
            <a:r>
              <a:rPr lang="en-US" altLang="vi-VN" sz="2400" dirty="0" err="1">
                <a:solidFill>
                  <a:srgbClr val="0000FF"/>
                </a:solidFill>
                <a:latin typeface="Times New Roman" panose="02020603050405020304" pitchFamily="18" charset="0"/>
              </a:rPr>
              <a:t>không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nhìn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đầu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dưới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của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đũa</a:t>
            </a:r>
            <a:r>
              <a:rPr lang="en-US" altLang="vi-VN" sz="2400" dirty="0">
                <a:solidFill>
                  <a:srgbClr val="0000FF"/>
                </a:solidFill>
                <a:latin typeface="Times New Roman" panose="02020603050405020304" pitchFamily="18" charset="0"/>
              </a:rPr>
              <a:t>. </a:t>
            </a:r>
            <a:endParaRPr lang="en-US" altLang="vi-VN" sz="2400" dirty="0">
              <a:latin typeface="Times New Roman" panose="02020603050405020304" pitchFamily="18" charset="0"/>
            </a:endParaRPr>
          </a:p>
        </p:txBody>
      </p:sp>
      <p:sp>
        <p:nvSpPr>
          <p:cNvPr id="149526" name="Rectangle 22"/>
          <p:cNvSpPr>
            <a:spLocks noChangeArrowheads="1"/>
          </p:cNvSpPr>
          <p:nvPr/>
        </p:nvSpPr>
        <p:spPr bwMode="auto">
          <a:xfrm>
            <a:off x="1752600" y="4387850"/>
            <a:ext cx="4178300" cy="1631950"/>
          </a:xfrm>
          <a:prstGeom prst="rect">
            <a:avLst/>
          </a:prstGeom>
          <a:solidFill>
            <a:srgbClr val="FFFFFF"/>
          </a:solidFill>
          <a:ln w="9525">
            <a:solidFill>
              <a:srgbClr val="FF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a:solidFill>
                  <a:srgbClr val="0000FF"/>
                </a:solidFill>
                <a:latin typeface="Times New Roman" panose="02020603050405020304" pitchFamily="18" charset="0"/>
              </a:rPr>
              <a:t>- Giữ nguyên vị trí đặt mắt, đổ nước vào bát (H.40.1b), liệu có nhìn thấy đầu dưới của đũa hay không? </a:t>
            </a:r>
            <a:endParaRPr lang="en-US" altLang="vi-VN" sz="2400">
              <a:latin typeface="Times New Roman" panose="02020603050405020304" pitchFamily="18" charset="0"/>
            </a:endParaRPr>
          </a:p>
        </p:txBody>
      </p:sp>
      <p:grpSp>
        <p:nvGrpSpPr>
          <p:cNvPr id="2" name="Group 29"/>
          <p:cNvGrpSpPr>
            <a:grpSpLocks/>
          </p:cNvGrpSpPr>
          <p:nvPr/>
        </p:nvGrpSpPr>
        <p:grpSpPr bwMode="auto">
          <a:xfrm rot="-1729156">
            <a:off x="6391276" y="1476376"/>
            <a:ext cx="504825" cy="619125"/>
            <a:chOff x="2754" y="1176"/>
            <a:chExt cx="318" cy="390"/>
          </a:xfrm>
        </p:grpSpPr>
        <p:grpSp>
          <p:nvGrpSpPr>
            <p:cNvPr id="4113" name="Group 30"/>
            <p:cNvGrpSpPr>
              <a:grpSpLocks/>
            </p:cNvGrpSpPr>
            <p:nvPr/>
          </p:nvGrpSpPr>
          <p:grpSpPr bwMode="auto">
            <a:xfrm rot="657431">
              <a:off x="2754" y="1176"/>
              <a:ext cx="192" cy="216"/>
              <a:chOff x="3756" y="2016"/>
              <a:chExt cx="192" cy="216"/>
            </a:xfrm>
          </p:grpSpPr>
          <p:sp>
            <p:nvSpPr>
              <p:cNvPr id="4115" name="Freeform 31"/>
              <p:cNvSpPr>
                <a:spLocks/>
              </p:cNvSpPr>
              <p:nvPr/>
            </p:nvSpPr>
            <p:spPr bwMode="auto">
              <a:xfrm>
                <a:off x="3756" y="2016"/>
                <a:ext cx="192" cy="82"/>
              </a:xfrm>
              <a:custGeom>
                <a:avLst/>
                <a:gdLst>
                  <a:gd name="T0" fmla="*/ 0 w 192"/>
                  <a:gd name="T1" fmla="*/ 60 h 82"/>
                  <a:gd name="T2" fmla="*/ 192 w 192"/>
                  <a:gd name="T3" fmla="*/ 0 h 82"/>
                  <a:gd name="T4" fmla="*/ 0 60000 65536"/>
                  <a:gd name="T5" fmla="*/ 0 60000 65536"/>
                  <a:gd name="T6" fmla="*/ 0 w 192"/>
                  <a:gd name="T7" fmla="*/ 0 h 82"/>
                  <a:gd name="T8" fmla="*/ 192 w 192"/>
                  <a:gd name="T9" fmla="*/ 82 h 82"/>
                </a:gdLst>
                <a:ahLst/>
                <a:cxnLst>
                  <a:cxn ang="T4">
                    <a:pos x="T0" y="T1"/>
                  </a:cxn>
                  <a:cxn ang="T5">
                    <a:pos x="T2" y="T3"/>
                  </a:cxn>
                </a:cxnLst>
                <a:rect l="T6" t="T7" r="T8" b="T9"/>
                <a:pathLst>
                  <a:path w="192" h="82">
                    <a:moveTo>
                      <a:pt x="0" y="60"/>
                    </a:moveTo>
                    <a:cubicBezTo>
                      <a:pt x="34" y="57"/>
                      <a:pt x="192" y="82"/>
                      <a:pt x="192" y="0"/>
                    </a:cubicBezTo>
                  </a:path>
                </a:pathLst>
              </a:custGeom>
              <a:noFill/>
              <a:ln w="3810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 name="Freeform 32"/>
              <p:cNvSpPr>
                <a:spLocks/>
              </p:cNvSpPr>
              <p:nvPr/>
            </p:nvSpPr>
            <p:spPr bwMode="auto">
              <a:xfrm>
                <a:off x="3756" y="2076"/>
                <a:ext cx="14" cy="156"/>
              </a:xfrm>
              <a:custGeom>
                <a:avLst/>
                <a:gdLst>
                  <a:gd name="T0" fmla="*/ 0 w 14"/>
                  <a:gd name="T1" fmla="*/ 0 h 156"/>
                  <a:gd name="T2" fmla="*/ 12 w 14"/>
                  <a:gd name="T3" fmla="*/ 156 h 156"/>
                  <a:gd name="T4" fmla="*/ 0 60000 65536"/>
                  <a:gd name="T5" fmla="*/ 0 60000 65536"/>
                  <a:gd name="T6" fmla="*/ 0 w 14"/>
                  <a:gd name="T7" fmla="*/ 0 h 156"/>
                  <a:gd name="T8" fmla="*/ 14 w 14"/>
                  <a:gd name="T9" fmla="*/ 156 h 156"/>
                </a:gdLst>
                <a:ahLst/>
                <a:cxnLst>
                  <a:cxn ang="T4">
                    <a:pos x="T0" y="T1"/>
                  </a:cxn>
                  <a:cxn ang="T5">
                    <a:pos x="T2" y="T3"/>
                  </a:cxn>
                </a:cxnLst>
                <a:rect l="T6" t="T7" r="T8" b="T9"/>
                <a:pathLst>
                  <a:path w="14" h="156">
                    <a:moveTo>
                      <a:pt x="0" y="0"/>
                    </a:moveTo>
                    <a:cubicBezTo>
                      <a:pt x="14" y="116"/>
                      <a:pt x="12" y="64"/>
                      <a:pt x="12" y="156"/>
                    </a:cubicBezTo>
                  </a:path>
                </a:pathLst>
              </a:custGeom>
              <a:noFill/>
              <a:ln w="3810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7" name="Freeform 33"/>
              <p:cNvSpPr>
                <a:spLocks/>
              </p:cNvSpPr>
              <p:nvPr/>
            </p:nvSpPr>
            <p:spPr bwMode="auto">
              <a:xfrm>
                <a:off x="3768" y="2076"/>
                <a:ext cx="84" cy="84"/>
              </a:xfrm>
              <a:custGeom>
                <a:avLst/>
                <a:gdLst>
                  <a:gd name="T0" fmla="*/ 84 w 84"/>
                  <a:gd name="T1" fmla="*/ 0 h 84"/>
                  <a:gd name="T2" fmla="*/ 0 w 84"/>
                  <a:gd name="T3" fmla="*/ 84 h 84"/>
                  <a:gd name="T4" fmla="*/ 0 60000 65536"/>
                  <a:gd name="T5" fmla="*/ 0 60000 65536"/>
                  <a:gd name="T6" fmla="*/ 0 w 84"/>
                  <a:gd name="T7" fmla="*/ 0 h 84"/>
                  <a:gd name="T8" fmla="*/ 84 w 84"/>
                  <a:gd name="T9" fmla="*/ 84 h 84"/>
                </a:gdLst>
                <a:ahLst/>
                <a:cxnLst>
                  <a:cxn ang="T4">
                    <a:pos x="T0" y="T1"/>
                  </a:cxn>
                  <a:cxn ang="T5">
                    <a:pos x="T2" y="T3"/>
                  </a:cxn>
                </a:cxnLst>
                <a:rect l="T6" t="T7" r="T8" b="T9"/>
                <a:pathLst>
                  <a:path w="84" h="84">
                    <a:moveTo>
                      <a:pt x="84" y="0"/>
                    </a:moveTo>
                    <a:cubicBezTo>
                      <a:pt x="60" y="72"/>
                      <a:pt x="78" y="84"/>
                      <a:pt x="0" y="84"/>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14" name="Line 34"/>
            <p:cNvSpPr>
              <a:spLocks noChangeShapeType="1"/>
            </p:cNvSpPr>
            <p:nvPr/>
          </p:nvSpPr>
          <p:spPr bwMode="auto">
            <a:xfrm rot="975612">
              <a:off x="2880" y="1422"/>
              <a:ext cx="192" cy="144"/>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9539" name="Text Box 35"/>
          <p:cNvSpPr txBox="1">
            <a:spLocks noChangeArrowheads="1"/>
          </p:cNvSpPr>
          <p:nvPr/>
        </p:nvSpPr>
        <p:spPr bwMode="auto">
          <a:xfrm>
            <a:off x="5667375" y="38671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0000CC"/>
                </a:solidFill>
                <a:latin typeface="Times New Roman" panose="02020603050405020304" pitchFamily="18" charset="0"/>
              </a:rPr>
              <a:t>Mắt</a:t>
            </a:r>
          </a:p>
        </p:txBody>
      </p:sp>
      <p:grpSp>
        <p:nvGrpSpPr>
          <p:cNvPr id="4" name="Group 36"/>
          <p:cNvGrpSpPr>
            <a:grpSpLocks/>
          </p:cNvGrpSpPr>
          <p:nvPr/>
        </p:nvGrpSpPr>
        <p:grpSpPr bwMode="auto">
          <a:xfrm rot="-1729156">
            <a:off x="6429376" y="4010026"/>
            <a:ext cx="504825" cy="619125"/>
            <a:chOff x="2754" y="1176"/>
            <a:chExt cx="318" cy="390"/>
          </a:xfrm>
        </p:grpSpPr>
        <p:grpSp>
          <p:nvGrpSpPr>
            <p:cNvPr id="4108" name="Group 37"/>
            <p:cNvGrpSpPr>
              <a:grpSpLocks/>
            </p:cNvGrpSpPr>
            <p:nvPr/>
          </p:nvGrpSpPr>
          <p:grpSpPr bwMode="auto">
            <a:xfrm rot="657431">
              <a:off x="2754" y="1176"/>
              <a:ext cx="192" cy="216"/>
              <a:chOff x="3756" y="2016"/>
              <a:chExt cx="192" cy="216"/>
            </a:xfrm>
          </p:grpSpPr>
          <p:sp>
            <p:nvSpPr>
              <p:cNvPr id="4110" name="Freeform 38"/>
              <p:cNvSpPr>
                <a:spLocks/>
              </p:cNvSpPr>
              <p:nvPr/>
            </p:nvSpPr>
            <p:spPr bwMode="auto">
              <a:xfrm>
                <a:off x="3756" y="2016"/>
                <a:ext cx="192" cy="82"/>
              </a:xfrm>
              <a:custGeom>
                <a:avLst/>
                <a:gdLst>
                  <a:gd name="T0" fmla="*/ 0 w 192"/>
                  <a:gd name="T1" fmla="*/ 60 h 82"/>
                  <a:gd name="T2" fmla="*/ 192 w 192"/>
                  <a:gd name="T3" fmla="*/ 0 h 82"/>
                  <a:gd name="T4" fmla="*/ 0 60000 65536"/>
                  <a:gd name="T5" fmla="*/ 0 60000 65536"/>
                  <a:gd name="T6" fmla="*/ 0 w 192"/>
                  <a:gd name="T7" fmla="*/ 0 h 82"/>
                  <a:gd name="T8" fmla="*/ 192 w 192"/>
                  <a:gd name="T9" fmla="*/ 82 h 82"/>
                </a:gdLst>
                <a:ahLst/>
                <a:cxnLst>
                  <a:cxn ang="T4">
                    <a:pos x="T0" y="T1"/>
                  </a:cxn>
                  <a:cxn ang="T5">
                    <a:pos x="T2" y="T3"/>
                  </a:cxn>
                </a:cxnLst>
                <a:rect l="T6" t="T7" r="T8" b="T9"/>
                <a:pathLst>
                  <a:path w="192" h="82">
                    <a:moveTo>
                      <a:pt x="0" y="60"/>
                    </a:moveTo>
                    <a:cubicBezTo>
                      <a:pt x="34" y="57"/>
                      <a:pt x="192" y="82"/>
                      <a:pt x="192" y="0"/>
                    </a:cubicBezTo>
                  </a:path>
                </a:pathLst>
              </a:custGeom>
              <a:noFill/>
              <a:ln w="3810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1" name="Freeform 39"/>
              <p:cNvSpPr>
                <a:spLocks/>
              </p:cNvSpPr>
              <p:nvPr/>
            </p:nvSpPr>
            <p:spPr bwMode="auto">
              <a:xfrm>
                <a:off x="3756" y="2076"/>
                <a:ext cx="14" cy="156"/>
              </a:xfrm>
              <a:custGeom>
                <a:avLst/>
                <a:gdLst>
                  <a:gd name="T0" fmla="*/ 0 w 14"/>
                  <a:gd name="T1" fmla="*/ 0 h 156"/>
                  <a:gd name="T2" fmla="*/ 12 w 14"/>
                  <a:gd name="T3" fmla="*/ 156 h 156"/>
                  <a:gd name="T4" fmla="*/ 0 60000 65536"/>
                  <a:gd name="T5" fmla="*/ 0 60000 65536"/>
                  <a:gd name="T6" fmla="*/ 0 w 14"/>
                  <a:gd name="T7" fmla="*/ 0 h 156"/>
                  <a:gd name="T8" fmla="*/ 14 w 14"/>
                  <a:gd name="T9" fmla="*/ 156 h 156"/>
                </a:gdLst>
                <a:ahLst/>
                <a:cxnLst>
                  <a:cxn ang="T4">
                    <a:pos x="T0" y="T1"/>
                  </a:cxn>
                  <a:cxn ang="T5">
                    <a:pos x="T2" y="T3"/>
                  </a:cxn>
                </a:cxnLst>
                <a:rect l="T6" t="T7" r="T8" b="T9"/>
                <a:pathLst>
                  <a:path w="14" h="156">
                    <a:moveTo>
                      <a:pt x="0" y="0"/>
                    </a:moveTo>
                    <a:cubicBezTo>
                      <a:pt x="14" y="116"/>
                      <a:pt x="12" y="64"/>
                      <a:pt x="12" y="156"/>
                    </a:cubicBezTo>
                  </a:path>
                </a:pathLst>
              </a:custGeom>
              <a:noFill/>
              <a:ln w="3810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2" name="Freeform 40"/>
              <p:cNvSpPr>
                <a:spLocks/>
              </p:cNvSpPr>
              <p:nvPr/>
            </p:nvSpPr>
            <p:spPr bwMode="auto">
              <a:xfrm>
                <a:off x="3768" y="2076"/>
                <a:ext cx="84" cy="84"/>
              </a:xfrm>
              <a:custGeom>
                <a:avLst/>
                <a:gdLst>
                  <a:gd name="T0" fmla="*/ 84 w 84"/>
                  <a:gd name="T1" fmla="*/ 0 h 84"/>
                  <a:gd name="T2" fmla="*/ 0 w 84"/>
                  <a:gd name="T3" fmla="*/ 84 h 84"/>
                  <a:gd name="T4" fmla="*/ 0 60000 65536"/>
                  <a:gd name="T5" fmla="*/ 0 60000 65536"/>
                  <a:gd name="T6" fmla="*/ 0 w 84"/>
                  <a:gd name="T7" fmla="*/ 0 h 84"/>
                  <a:gd name="T8" fmla="*/ 84 w 84"/>
                  <a:gd name="T9" fmla="*/ 84 h 84"/>
                </a:gdLst>
                <a:ahLst/>
                <a:cxnLst>
                  <a:cxn ang="T4">
                    <a:pos x="T0" y="T1"/>
                  </a:cxn>
                  <a:cxn ang="T5">
                    <a:pos x="T2" y="T3"/>
                  </a:cxn>
                </a:cxnLst>
                <a:rect l="T6" t="T7" r="T8" b="T9"/>
                <a:pathLst>
                  <a:path w="84" h="84">
                    <a:moveTo>
                      <a:pt x="84" y="0"/>
                    </a:moveTo>
                    <a:cubicBezTo>
                      <a:pt x="60" y="72"/>
                      <a:pt x="78" y="84"/>
                      <a:pt x="0" y="84"/>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09" name="Line 41"/>
            <p:cNvSpPr>
              <a:spLocks noChangeShapeType="1"/>
            </p:cNvSpPr>
            <p:nvPr/>
          </p:nvSpPr>
          <p:spPr bwMode="auto">
            <a:xfrm rot="975612">
              <a:off x="2880" y="1422"/>
              <a:ext cx="192" cy="144"/>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 name="Text Box 13"/>
          <p:cNvSpPr txBox="1">
            <a:spLocks noChangeArrowheads="1"/>
          </p:cNvSpPr>
          <p:nvPr/>
        </p:nvSpPr>
        <p:spPr bwMode="auto">
          <a:xfrm>
            <a:off x="1676400" y="32237"/>
            <a:ext cx="8382000" cy="1191816"/>
          </a:xfrm>
          <a:prstGeom prst="roundRect">
            <a:avLst>
              <a:gd name="adj" fmla="val 12894"/>
            </a:avLst>
          </a:prstGeom>
          <a:gradFill rotWithShape="1">
            <a:gsLst>
              <a:gs pos="0">
                <a:srgbClr val="FFFF00"/>
              </a:gs>
              <a:gs pos="100000">
                <a:srgbClr val="FF99FF"/>
              </a:gs>
            </a:gsLst>
            <a:path path="shape">
              <a:fillToRect l="50000" t="50000" r="50000" b="50000"/>
            </a:path>
          </a:gradFill>
          <a:ln w="9525">
            <a:solidFill>
              <a:srgbClr val="0000CC"/>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b="1" dirty="0" err="1">
                <a:solidFill>
                  <a:srgbClr val="0000FF"/>
                </a:solidFill>
                <a:latin typeface="Times New Roman" panose="02020603050405020304" pitchFamily="18" charset="0"/>
              </a:rPr>
              <a:t>Tại</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sao</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khi</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đổ</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nước</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vào</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bát</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thì</a:t>
            </a:r>
            <a:r>
              <a:rPr lang="en-US" altLang="vi-VN" b="1" dirty="0">
                <a:solidFill>
                  <a:srgbClr val="0000FF"/>
                </a:solidFill>
                <a:latin typeface="Times New Roman" panose="02020603050405020304" pitchFamily="18" charset="0"/>
              </a:rPr>
              <a:t> ta </a:t>
            </a:r>
            <a:r>
              <a:rPr lang="en-US" altLang="vi-VN" b="1" dirty="0" err="1">
                <a:solidFill>
                  <a:srgbClr val="0000FF"/>
                </a:solidFill>
                <a:latin typeface="Times New Roman" panose="02020603050405020304" pitchFamily="18" charset="0"/>
              </a:rPr>
              <a:t>lại</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nhìn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thấy</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đầu</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dưới</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của</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chiếc</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đũa</a:t>
            </a:r>
            <a:r>
              <a:rPr lang="en-US" altLang="vi-VN" b="1" dirty="0">
                <a:solidFill>
                  <a:srgbClr val="0000FF"/>
                </a:solidFill>
                <a:latin typeface="Times New Roman" panose="02020603050405020304" pitchFamily="18" charset="0"/>
              </a:rPr>
              <a:t>?</a:t>
            </a:r>
            <a:endParaRPr lang="en-US" altLang="vi-VN" dirty="0">
              <a:latin typeface="Times New Roman" panose="02020603050405020304" pitchFamily="18" charset="0"/>
            </a:endParaRPr>
          </a:p>
        </p:txBody>
      </p:sp>
    </p:spTree>
    <p:extLst>
      <p:ext uri="{BB962C8B-B14F-4D97-AF65-F5344CB8AC3E}">
        <p14:creationId xmlns:p14="http://schemas.microsoft.com/office/powerpoint/2010/main" val="3815524586"/>
      </p:ext>
    </p:extLst>
  </p:cSld>
  <p:clrMapOvr>
    <a:masterClrMapping/>
  </p:clrMapOvr>
  <p:transition spd="med" advClick="0">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500"/>
                                  </p:stCondLst>
                                  <p:childTnLst>
                                    <p:set>
                                      <p:cBhvr>
                                        <p:cTn id="6" dur="1" fill="hold">
                                          <p:stCondLst>
                                            <p:cond delay="0"/>
                                          </p:stCondLst>
                                        </p:cTn>
                                        <p:tgtEl>
                                          <p:spTgt spid="149515"/>
                                        </p:tgtEl>
                                        <p:attrNameLst>
                                          <p:attrName>style.visibility</p:attrName>
                                        </p:attrNameLst>
                                      </p:cBhvr>
                                      <p:to>
                                        <p:strVal val="visible"/>
                                      </p:to>
                                    </p:set>
                                    <p:animEffect transition="in" filter="box(in)">
                                      <p:cBhvr>
                                        <p:cTn id="7" dur="500"/>
                                        <p:tgtEl>
                                          <p:spTgt spid="149515"/>
                                        </p:tgtEl>
                                      </p:cBhvr>
                                    </p:animEffect>
                                  </p:childTnLst>
                                </p:cTn>
                              </p:par>
                            </p:childTnLst>
                          </p:cTn>
                        </p:par>
                        <p:par>
                          <p:cTn id="8" fill="hold" nodeType="afterGroup">
                            <p:stCondLst>
                              <p:cond delay="1000"/>
                            </p:stCondLst>
                            <p:childTnLst>
                              <p:par>
                                <p:cTn id="9" presetID="4" presetClass="entr" presetSubtype="16" fill="hold" grpId="0" nodeType="afterEffect">
                                  <p:stCondLst>
                                    <p:cond delay="500"/>
                                  </p:stCondLst>
                                  <p:childTnLst>
                                    <p:set>
                                      <p:cBhvr>
                                        <p:cTn id="10" dur="1" fill="hold">
                                          <p:stCondLst>
                                            <p:cond delay="0"/>
                                          </p:stCondLst>
                                        </p:cTn>
                                        <p:tgtEl>
                                          <p:spTgt spid="149517"/>
                                        </p:tgtEl>
                                        <p:attrNameLst>
                                          <p:attrName>style.visibility</p:attrName>
                                        </p:attrNameLst>
                                      </p:cBhvr>
                                      <p:to>
                                        <p:strVal val="visible"/>
                                      </p:to>
                                    </p:set>
                                    <p:animEffect transition="in" filter="box(in)">
                                      <p:cBhvr>
                                        <p:cTn id="11" dur="500"/>
                                        <p:tgtEl>
                                          <p:spTgt spid="149517"/>
                                        </p:tgtEl>
                                      </p:cBhvr>
                                    </p:animEffect>
                                  </p:childTnLst>
                                </p:cTn>
                              </p:par>
                            </p:childTnLst>
                          </p:cTn>
                        </p:par>
                        <p:par>
                          <p:cTn id="12" fill="hold" nodeType="afterGroup">
                            <p:stCondLst>
                              <p:cond delay="2000"/>
                            </p:stCondLst>
                            <p:childTnLst>
                              <p:par>
                                <p:cTn id="13" presetID="4" presetClass="entr" presetSubtype="16" fill="hold" grpId="0" nodeType="afterEffect">
                                  <p:stCondLst>
                                    <p:cond delay="500"/>
                                  </p:stCondLst>
                                  <p:childTnLst>
                                    <p:set>
                                      <p:cBhvr>
                                        <p:cTn id="14" dur="1" fill="hold">
                                          <p:stCondLst>
                                            <p:cond delay="0"/>
                                          </p:stCondLst>
                                        </p:cTn>
                                        <p:tgtEl>
                                          <p:spTgt spid="149516"/>
                                        </p:tgtEl>
                                        <p:attrNameLst>
                                          <p:attrName>style.visibility</p:attrName>
                                        </p:attrNameLst>
                                      </p:cBhvr>
                                      <p:to>
                                        <p:strVal val="visible"/>
                                      </p:to>
                                    </p:set>
                                    <p:animEffect transition="in" filter="box(in)">
                                      <p:cBhvr>
                                        <p:cTn id="15" dur="500"/>
                                        <p:tgtEl>
                                          <p:spTgt spid="1495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9525"/>
                                        </p:tgtEl>
                                        <p:attrNameLst>
                                          <p:attrName>style.visibility</p:attrName>
                                        </p:attrNameLst>
                                      </p:cBhvr>
                                      <p:to>
                                        <p:strVal val="visible"/>
                                      </p:to>
                                    </p:set>
                                    <p:animEffect transition="in" filter="box(in)">
                                      <p:cBhvr>
                                        <p:cTn id="20" dur="500"/>
                                        <p:tgtEl>
                                          <p:spTgt spid="14952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9519"/>
                                        </p:tgtEl>
                                        <p:attrNameLst>
                                          <p:attrName>style.visibility</p:attrName>
                                        </p:attrNameLst>
                                      </p:cBhvr>
                                      <p:to>
                                        <p:strVal val="visible"/>
                                      </p:to>
                                    </p:set>
                                    <p:animEffect transition="in" filter="box(in)">
                                      <p:cBhvr>
                                        <p:cTn id="23" dur="500"/>
                                        <p:tgtEl>
                                          <p:spTgt spid="149519"/>
                                        </p:tgtEl>
                                      </p:cBhvr>
                                    </p:animEffect>
                                  </p:childTnLst>
                                </p:cTn>
                              </p:par>
                              <p:par>
                                <p:cTn id="24" presetID="4"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par>
                                <p:cTn id="27" presetID="26" presetClass="emph" presetSubtype="0" repeatCount="5000" fill="hold" nodeType="withEffect">
                                  <p:stCondLst>
                                    <p:cond delay="0"/>
                                  </p:stCondLst>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ox(in)">
                                      <p:cBhvr>
                                        <p:cTn id="34" dur="500"/>
                                        <p:tgtEl>
                                          <p:spTgt spid="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49539"/>
                                        </p:tgtEl>
                                        <p:attrNameLst>
                                          <p:attrName>style.visibility</p:attrName>
                                        </p:attrNameLst>
                                      </p:cBhvr>
                                      <p:to>
                                        <p:strVal val="visible"/>
                                      </p:to>
                                    </p:set>
                                    <p:animEffect transition="in" filter="box(in)">
                                      <p:cBhvr>
                                        <p:cTn id="37" dur="500"/>
                                        <p:tgtEl>
                                          <p:spTgt spid="14953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49526"/>
                                        </p:tgtEl>
                                        <p:attrNameLst>
                                          <p:attrName>style.visibility</p:attrName>
                                        </p:attrNameLst>
                                      </p:cBhvr>
                                      <p:to>
                                        <p:strVal val="visible"/>
                                      </p:to>
                                    </p:set>
                                    <p:animEffect transition="in" filter="box(in)">
                                      <p:cBhvr>
                                        <p:cTn id="40" dur="500"/>
                                        <p:tgtEl>
                                          <p:spTgt spid="149526"/>
                                        </p:tgtEl>
                                      </p:cBhvr>
                                    </p:animEffect>
                                  </p:childTnLst>
                                </p:cTn>
                              </p:par>
                              <p:par>
                                <p:cTn id="41" presetID="26" presetClass="emph" presetSubtype="0" repeatCount="5000" fill="hold" nodeType="withEffect">
                                  <p:stCondLst>
                                    <p:cond delay="1000"/>
                                  </p:stCondLst>
                                  <p:childTnLst>
                                    <p:animEffect transition="out" filter="fade">
                                      <p:cBhvr>
                                        <p:cTn id="42" dur="500" tmFilter="0, 0; .2, .5; .8, .5; 1, 0"/>
                                        <p:tgtEl>
                                          <p:spTgt spid="4"/>
                                        </p:tgtEl>
                                      </p:cBhvr>
                                    </p:animEffect>
                                    <p:animScale>
                                      <p:cBhvr>
                                        <p:cTn id="43" dur="250" autoRev="1" fill="hold"/>
                                        <p:tgtEl>
                                          <p:spTgt spid="4"/>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6" grpId="0"/>
      <p:bldP spid="149517" grpId="0"/>
      <p:bldP spid="149519" grpId="0"/>
      <p:bldP spid="149525" grpId="0" animBg="1"/>
      <p:bldP spid="149526" grpId="0" animBg="1"/>
      <p:bldP spid="149539"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790393" y="760728"/>
            <a:ext cx="9846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800" b="1" i="1" dirty="0">
                <a:latin typeface="Times New Roman" panose="02020603050405020304" pitchFamily="18" charset="0"/>
                <a:cs typeface="Times New Roman" panose="02020603050405020304" pitchFamily="18" charset="0"/>
              </a:rPr>
              <a:t>Tia </a:t>
            </a:r>
            <a:r>
              <a:rPr lang="en-US" altLang="vi-VN" sz="2800" b="1" i="1" dirty="0" err="1">
                <a:latin typeface="Times New Roman" panose="02020603050405020304" pitchFamily="18" charset="0"/>
                <a:cs typeface="Times New Roman" panose="02020603050405020304" pitchFamily="18" charset="0"/>
              </a:rPr>
              <a:t>nào</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sau</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đây</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là</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tia</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khúc</a:t>
            </a:r>
            <a:r>
              <a:rPr lang="en-US" altLang="vi-VN" sz="2800" b="1" i="1" dirty="0">
                <a:latin typeface="Times New Roman" panose="02020603050405020304" pitchFamily="18" charset="0"/>
                <a:cs typeface="Times New Roman" panose="02020603050405020304" pitchFamily="18" charset="0"/>
              </a:rPr>
              <a:t> </a:t>
            </a:r>
            <a:r>
              <a:rPr lang="en-US" altLang="vi-VN" sz="2800" b="1" i="1" dirty="0" err="1">
                <a:latin typeface="Times New Roman" panose="02020603050405020304" pitchFamily="18" charset="0"/>
                <a:cs typeface="Times New Roman" panose="02020603050405020304" pitchFamily="18" charset="0"/>
              </a:rPr>
              <a:t>xạ</a:t>
            </a:r>
            <a:r>
              <a:rPr lang="en-US" altLang="vi-VN" sz="2800" b="1" i="1" dirty="0">
                <a:latin typeface="Times New Roman" panose="02020603050405020304" pitchFamily="18" charset="0"/>
                <a:cs typeface="Times New Roman" panose="02020603050405020304" pitchFamily="18" charset="0"/>
              </a:rPr>
              <a:t>? </a:t>
            </a:r>
            <a:endParaRPr lang="en-US" altLang="vi-VN" sz="2800" b="1" i="1" dirty="0"/>
          </a:p>
        </p:txBody>
      </p:sp>
      <p:sp>
        <p:nvSpPr>
          <p:cNvPr id="4" name="Oval 6"/>
          <p:cNvSpPr>
            <a:spLocks noChangeArrowheads="1"/>
          </p:cNvSpPr>
          <p:nvPr/>
        </p:nvSpPr>
        <p:spPr bwMode="auto">
          <a:xfrm>
            <a:off x="550607" y="761441"/>
            <a:ext cx="1095375" cy="623888"/>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b="1" i="1" dirty="0" err="1">
                <a:solidFill>
                  <a:srgbClr val="FFFF00"/>
                </a:solidFill>
                <a:latin typeface="Times New Roman" panose="02020603050405020304" pitchFamily="18" charset="0"/>
              </a:rPr>
              <a:t>Câu</a:t>
            </a:r>
            <a:r>
              <a:rPr lang="en-US" altLang="vi-VN" sz="2400" b="1" i="1" dirty="0">
                <a:solidFill>
                  <a:srgbClr val="FFFF00"/>
                </a:solidFill>
                <a:latin typeface="Times New Roman" panose="02020603050405020304" pitchFamily="18" charset="0"/>
              </a:rPr>
              <a:t> 2</a:t>
            </a:r>
          </a:p>
        </p:txBody>
      </p:sp>
      <p:sp>
        <p:nvSpPr>
          <p:cNvPr id="5" name="AutoShape 15"/>
          <p:cNvSpPr>
            <a:spLocks noChangeArrowheads="1"/>
          </p:cNvSpPr>
          <p:nvPr/>
        </p:nvSpPr>
        <p:spPr bwMode="gray">
          <a:xfrm>
            <a:off x="1521157" y="4546667"/>
            <a:ext cx="1885720" cy="633413"/>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en-US" sz="2400" i="1" dirty="0">
                <a:solidFill>
                  <a:schemeClr val="bg1"/>
                </a:solidFill>
              </a:rPr>
              <a:t>    </a:t>
            </a:r>
            <a:r>
              <a:rPr lang="en-US" sz="2400" b="1" i="1" dirty="0">
                <a:solidFill>
                  <a:schemeClr val="bg1"/>
                </a:solidFill>
              </a:rPr>
              <a:t>Tia ID</a:t>
            </a:r>
            <a:r>
              <a:rPr lang="vi-VN" sz="2400" b="1" i="1" dirty="0">
                <a:solidFill>
                  <a:schemeClr val="bg1"/>
                </a:solidFill>
              </a:rPr>
              <a:t>.</a:t>
            </a:r>
            <a:endParaRPr lang="en-US" sz="2400" b="1" i="1" dirty="0">
              <a:solidFill>
                <a:schemeClr val="bg1"/>
              </a:solidFill>
            </a:endParaRPr>
          </a:p>
        </p:txBody>
      </p:sp>
      <p:sp>
        <p:nvSpPr>
          <p:cNvPr id="6" name="AutoShape 15"/>
          <p:cNvSpPr>
            <a:spLocks noChangeArrowheads="1"/>
          </p:cNvSpPr>
          <p:nvPr/>
        </p:nvSpPr>
        <p:spPr bwMode="gray">
          <a:xfrm>
            <a:off x="1521158" y="3556866"/>
            <a:ext cx="1885719" cy="6096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en-US" sz="2400" b="1" i="1" dirty="0">
                <a:solidFill>
                  <a:schemeClr val="bg1"/>
                </a:solidFill>
              </a:rPr>
              <a:t>    Tia IC</a:t>
            </a:r>
            <a:r>
              <a:rPr lang="vi-VN" sz="2400" b="1" i="1" dirty="0">
                <a:solidFill>
                  <a:schemeClr val="bg1"/>
                </a:solidFill>
              </a:rPr>
              <a:t>.</a:t>
            </a:r>
            <a:endParaRPr lang="en-US" sz="2400" b="1" i="1" dirty="0">
              <a:solidFill>
                <a:schemeClr val="bg1"/>
              </a:solidFill>
            </a:endParaRPr>
          </a:p>
        </p:txBody>
      </p:sp>
      <p:sp>
        <p:nvSpPr>
          <p:cNvPr id="7" name="AutoShape 15"/>
          <p:cNvSpPr>
            <a:spLocks noChangeArrowheads="1"/>
          </p:cNvSpPr>
          <p:nvPr/>
        </p:nvSpPr>
        <p:spPr bwMode="gray">
          <a:xfrm>
            <a:off x="1521158" y="2630560"/>
            <a:ext cx="1885719" cy="6096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en-US" sz="2400" i="1" dirty="0">
                <a:solidFill>
                  <a:schemeClr val="bg1"/>
                </a:solidFill>
              </a:rPr>
              <a:t>    </a:t>
            </a:r>
            <a:r>
              <a:rPr lang="en-US" sz="2400" b="1" i="1" dirty="0">
                <a:solidFill>
                  <a:schemeClr val="bg1"/>
                </a:solidFill>
              </a:rPr>
              <a:t>Tia IB</a:t>
            </a:r>
          </a:p>
        </p:txBody>
      </p:sp>
      <p:sp>
        <p:nvSpPr>
          <p:cNvPr id="8" name="AutoShape 15"/>
          <p:cNvSpPr>
            <a:spLocks noChangeArrowheads="1"/>
          </p:cNvSpPr>
          <p:nvPr/>
        </p:nvSpPr>
        <p:spPr bwMode="gray">
          <a:xfrm>
            <a:off x="1521158" y="1737279"/>
            <a:ext cx="1885719" cy="6096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en-US" sz="2400" i="1" dirty="0">
                <a:solidFill>
                  <a:schemeClr val="bg1"/>
                </a:solidFill>
              </a:rPr>
              <a:t>    </a:t>
            </a:r>
            <a:r>
              <a:rPr lang="en-US" sz="2400" b="1" i="1" dirty="0">
                <a:solidFill>
                  <a:schemeClr val="bg1"/>
                </a:solidFill>
              </a:rPr>
              <a:t>Tia IA</a:t>
            </a:r>
            <a:endParaRPr lang="en-US" sz="2400" i="1" dirty="0">
              <a:solidFill>
                <a:srgbClr val="0070C0"/>
              </a:solidFill>
            </a:endParaRPr>
          </a:p>
        </p:txBody>
      </p:sp>
      <p:sp>
        <p:nvSpPr>
          <p:cNvPr id="9" name="AutoShape 26">
            <a:hlinkClick r:id="" action="ppaction://noaction" highlightClick="1"/>
          </p:cNvPr>
          <p:cNvSpPr>
            <a:spLocks noChangeArrowheads="1"/>
          </p:cNvSpPr>
          <p:nvPr/>
        </p:nvSpPr>
        <p:spPr bwMode="auto">
          <a:xfrm>
            <a:off x="1435968" y="2616559"/>
            <a:ext cx="685800" cy="609600"/>
          </a:xfrm>
          <a:prstGeom prst="actionButtonBlank">
            <a:avLst/>
          </a:prstGeom>
          <a:noFill/>
          <a:ln>
            <a:noFill/>
          </a:ln>
          <a:effectLst/>
        </p:spPr>
        <p:txBody>
          <a:bodyPr wrap="none" anchor="ctr"/>
          <a:lstStyle/>
          <a:p>
            <a:pPr algn="ctr"/>
            <a:r>
              <a:rPr lang="en-US" sz="2400" b="1" dirty="0">
                <a:solidFill>
                  <a:schemeClr val="bg1"/>
                </a:solidFill>
              </a:rPr>
              <a:t>B.</a:t>
            </a:r>
          </a:p>
        </p:txBody>
      </p:sp>
      <p:sp>
        <p:nvSpPr>
          <p:cNvPr id="10" name="AutoShape 28">
            <a:hlinkClick r:id="" action="ppaction://noaction" highlightClick="1"/>
          </p:cNvPr>
          <p:cNvSpPr>
            <a:spLocks noChangeArrowheads="1"/>
          </p:cNvSpPr>
          <p:nvPr/>
        </p:nvSpPr>
        <p:spPr bwMode="auto">
          <a:xfrm>
            <a:off x="1427744" y="1761010"/>
            <a:ext cx="685800" cy="609600"/>
          </a:xfrm>
          <a:prstGeom prst="actionButtonBlank">
            <a:avLst/>
          </a:prstGeom>
          <a:noFill/>
          <a:ln>
            <a:noFill/>
          </a:ln>
          <a:effectLst/>
        </p:spPr>
        <p:txBody>
          <a:bodyPr wrap="none" anchor="ctr"/>
          <a:lstStyle/>
          <a:p>
            <a:pPr algn="ctr"/>
            <a:r>
              <a:rPr lang="en-US" sz="2400" b="1" dirty="0">
                <a:solidFill>
                  <a:schemeClr val="bg1"/>
                </a:solidFill>
              </a:rPr>
              <a:t>A.</a:t>
            </a:r>
          </a:p>
        </p:txBody>
      </p:sp>
      <p:pic>
        <p:nvPicPr>
          <p:cNvPr id="11" name="buon.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3383188" y="3566444"/>
            <a:ext cx="6969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uon.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3356785" y="1735894"/>
            <a:ext cx="6969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vui.avi">
            <a:hlinkClick r:id="" action="ppaction://media"/>
          </p:cNvPr>
          <p:cNvPicPr>
            <a:picLocks noRot="1" noChangeAspect="1" noChangeArrowheads="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3378351" y="255436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uon.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3464293" y="4482373"/>
            <a:ext cx="6969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37">
            <a:hlinkClick r:id="" action="ppaction://noaction" highlightClick="1"/>
          </p:cNvPr>
          <p:cNvSpPr>
            <a:spLocks noChangeArrowheads="1"/>
          </p:cNvSpPr>
          <p:nvPr/>
        </p:nvSpPr>
        <p:spPr bwMode="auto">
          <a:xfrm>
            <a:off x="1505251" y="4620425"/>
            <a:ext cx="530787" cy="485895"/>
          </a:xfrm>
          <a:prstGeom prst="actionButtonBlank">
            <a:avLst/>
          </a:prstGeom>
          <a:noFill/>
          <a:ln>
            <a:noFill/>
          </a:ln>
          <a:effectLst/>
        </p:spPr>
        <p:txBody>
          <a:bodyPr wrap="none" anchor="ctr"/>
          <a:lstStyle/>
          <a:p>
            <a:pPr algn="ctr"/>
            <a:r>
              <a:rPr lang="en-US" sz="2800" b="1" dirty="0">
                <a:solidFill>
                  <a:schemeClr val="bg1"/>
                </a:solidFill>
              </a:rPr>
              <a:t>D.</a:t>
            </a:r>
          </a:p>
        </p:txBody>
      </p:sp>
      <p:sp>
        <p:nvSpPr>
          <p:cNvPr id="16" name="AutoShape 27">
            <a:hlinkClick r:id="" action="ppaction://noaction" highlightClick="1"/>
          </p:cNvPr>
          <p:cNvSpPr>
            <a:spLocks noChangeArrowheads="1"/>
          </p:cNvSpPr>
          <p:nvPr/>
        </p:nvSpPr>
        <p:spPr bwMode="auto">
          <a:xfrm>
            <a:off x="1435318" y="3565450"/>
            <a:ext cx="685800" cy="609600"/>
          </a:xfrm>
          <a:prstGeom prst="actionButtonBlank">
            <a:avLst/>
          </a:prstGeom>
          <a:noFill/>
          <a:ln>
            <a:noFill/>
          </a:ln>
          <a:effectLst/>
        </p:spPr>
        <p:txBody>
          <a:bodyPr wrap="none" anchor="ctr"/>
          <a:lstStyle/>
          <a:p>
            <a:pPr algn="ctr"/>
            <a:r>
              <a:rPr lang="en-US" sz="2400" b="1" dirty="0">
                <a:solidFill>
                  <a:schemeClr val="bg1"/>
                </a:solidFill>
              </a:rPr>
              <a:t>C.</a:t>
            </a:r>
          </a:p>
        </p:txBody>
      </p:sp>
      <p:sp>
        <p:nvSpPr>
          <p:cNvPr id="17" name="Text Box 33"/>
          <p:cNvSpPr txBox="1">
            <a:spLocks noChangeArrowheads="1"/>
          </p:cNvSpPr>
          <p:nvPr/>
        </p:nvSpPr>
        <p:spPr bwMode="auto">
          <a:xfrm>
            <a:off x="4020431" y="3703657"/>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err="1">
                <a:solidFill>
                  <a:srgbClr val="009900"/>
                </a:solidFill>
                <a:latin typeface="VNI-Times" pitchFamily="2" charset="0"/>
              </a:rPr>
              <a:t>Rất</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tiếc</a:t>
            </a:r>
            <a:r>
              <a:rPr lang="en-US" sz="2000" b="1" i="1" dirty="0">
                <a:solidFill>
                  <a:srgbClr val="009900"/>
                </a:solidFill>
                <a:latin typeface="VNI-Times" pitchFamily="2" charset="0"/>
              </a:rPr>
              <a:t> , </a:t>
            </a:r>
            <a:r>
              <a:rPr lang="en-US" sz="2000" b="1" i="1" dirty="0" err="1">
                <a:solidFill>
                  <a:srgbClr val="009900"/>
                </a:solidFill>
                <a:latin typeface="VNI-Times" pitchFamily="2" charset="0"/>
              </a:rPr>
              <a:t>bạn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sai</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rồi</a:t>
            </a:r>
            <a:r>
              <a:rPr lang="en-US" sz="2000" b="1" i="1" dirty="0">
                <a:solidFill>
                  <a:srgbClr val="009900"/>
                </a:solidFill>
                <a:latin typeface="VNI-Times" pitchFamily="2" charset="0"/>
              </a:rPr>
              <a:t>!</a:t>
            </a:r>
          </a:p>
        </p:txBody>
      </p:sp>
      <p:sp>
        <p:nvSpPr>
          <p:cNvPr id="18" name="Text Box 34"/>
          <p:cNvSpPr txBox="1">
            <a:spLocks noChangeArrowheads="1"/>
          </p:cNvSpPr>
          <p:nvPr/>
        </p:nvSpPr>
        <p:spPr bwMode="auto">
          <a:xfrm>
            <a:off x="4050308" y="1883249"/>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err="1">
                <a:solidFill>
                  <a:srgbClr val="009900"/>
                </a:solidFill>
                <a:latin typeface="VNI-Times" pitchFamily="2" charset="0"/>
              </a:rPr>
              <a:t>Rất</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tiếc</a:t>
            </a:r>
            <a:r>
              <a:rPr lang="en-US" sz="2000" b="1" i="1" dirty="0">
                <a:solidFill>
                  <a:srgbClr val="009900"/>
                </a:solidFill>
                <a:latin typeface="VNI-Times" pitchFamily="2" charset="0"/>
              </a:rPr>
              <a:t> , </a:t>
            </a:r>
            <a:r>
              <a:rPr lang="en-US" sz="2000" b="1" i="1" dirty="0" err="1">
                <a:solidFill>
                  <a:srgbClr val="009900"/>
                </a:solidFill>
                <a:latin typeface="VNI-Times" pitchFamily="2" charset="0"/>
              </a:rPr>
              <a:t>bạn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sai</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rồi</a:t>
            </a:r>
            <a:r>
              <a:rPr lang="en-US" sz="2000" b="1" i="1" dirty="0">
                <a:solidFill>
                  <a:srgbClr val="009900"/>
                </a:solidFill>
                <a:latin typeface="VNI-Times" pitchFamily="2" charset="0"/>
              </a:rPr>
              <a:t>!</a:t>
            </a:r>
          </a:p>
        </p:txBody>
      </p:sp>
      <p:sp>
        <p:nvSpPr>
          <p:cNvPr id="19" name="Text Box 35"/>
          <p:cNvSpPr txBox="1">
            <a:spLocks noChangeArrowheads="1"/>
          </p:cNvSpPr>
          <p:nvPr/>
        </p:nvSpPr>
        <p:spPr bwMode="auto">
          <a:xfrm>
            <a:off x="4110491" y="4644209"/>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err="1">
                <a:solidFill>
                  <a:srgbClr val="009900"/>
                </a:solidFill>
                <a:latin typeface="VNI-Times" pitchFamily="2" charset="0"/>
              </a:rPr>
              <a:t>Rất</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tiếc</a:t>
            </a:r>
            <a:r>
              <a:rPr lang="en-US" sz="2000" b="1" i="1" dirty="0">
                <a:solidFill>
                  <a:srgbClr val="009900"/>
                </a:solidFill>
                <a:latin typeface="VNI-Times" pitchFamily="2" charset="0"/>
              </a:rPr>
              <a:t> , </a:t>
            </a:r>
            <a:r>
              <a:rPr lang="en-US" sz="2000" b="1" i="1" dirty="0" err="1">
                <a:solidFill>
                  <a:srgbClr val="009900"/>
                </a:solidFill>
                <a:latin typeface="VNI-Times" pitchFamily="2" charset="0"/>
              </a:rPr>
              <a:t>bạn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sai</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rồi</a:t>
            </a:r>
            <a:r>
              <a:rPr lang="en-US" sz="2000" b="1" i="1" dirty="0">
                <a:solidFill>
                  <a:srgbClr val="009900"/>
                </a:solidFill>
                <a:latin typeface="VNI-Times" pitchFamily="2" charset="0"/>
              </a:rPr>
              <a:t>!</a:t>
            </a:r>
          </a:p>
        </p:txBody>
      </p:sp>
      <p:sp>
        <p:nvSpPr>
          <p:cNvPr id="20" name="Text Box 36"/>
          <p:cNvSpPr txBox="1">
            <a:spLocks noChangeArrowheads="1"/>
          </p:cNvSpPr>
          <p:nvPr/>
        </p:nvSpPr>
        <p:spPr bwMode="auto">
          <a:xfrm>
            <a:off x="4046174" y="2735305"/>
            <a:ext cx="3322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err="1">
                <a:solidFill>
                  <a:srgbClr val="009900"/>
                </a:solidFill>
                <a:latin typeface="VNI-Times" pitchFamily="2" charset="0"/>
              </a:rPr>
              <a:t>Hoan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hô</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bạn</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đúng</a:t>
            </a:r>
            <a:r>
              <a:rPr lang="en-US" sz="2000" b="1" i="1" dirty="0">
                <a:solidFill>
                  <a:srgbClr val="009900"/>
                </a:solidFill>
                <a:latin typeface="VNI-Times" pitchFamily="2" charset="0"/>
              </a:rPr>
              <a:t> </a:t>
            </a:r>
            <a:r>
              <a:rPr lang="en-US" sz="2000" b="1" i="1" dirty="0" err="1">
                <a:solidFill>
                  <a:srgbClr val="009900"/>
                </a:solidFill>
                <a:latin typeface="VNI-Times" pitchFamily="2" charset="0"/>
              </a:rPr>
              <a:t>rồi</a:t>
            </a:r>
            <a:r>
              <a:rPr lang="en-US" sz="2000" b="1" i="1" dirty="0">
                <a:solidFill>
                  <a:srgbClr val="009900"/>
                </a:solidFill>
                <a:latin typeface="VNI-Times" pitchFamily="2" charset="0"/>
              </a:rPr>
              <a:t>!</a:t>
            </a:r>
          </a:p>
        </p:txBody>
      </p:sp>
      <p:sp>
        <p:nvSpPr>
          <p:cNvPr id="21" name="Text Box 44"/>
          <p:cNvSpPr txBox="1">
            <a:spLocks noChangeArrowheads="1"/>
          </p:cNvSpPr>
          <p:nvPr/>
        </p:nvSpPr>
        <p:spPr bwMode="auto">
          <a:xfrm>
            <a:off x="4639567" y="74999"/>
            <a:ext cx="3035968" cy="578882"/>
          </a:xfrm>
          <a:prstGeom prst="roundRect">
            <a:avLst/>
          </a:prstGeom>
          <a:gradFill rotWithShape="1">
            <a:gsLst>
              <a:gs pos="0">
                <a:srgbClr val="FFFF00"/>
              </a:gs>
              <a:gs pos="100000">
                <a:srgbClr val="FF99FF"/>
              </a:gs>
            </a:gsLst>
            <a:path path="shape">
              <a:fillToRect l="50000" t="50000" r="50000" b="50000"/>
            </a:path>
          </a:gradFill>
          <a:ln w="9525">
            <a:solidFill>
              <a:srgbClr val="0000C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dirty="0">
                <a:solidFill>
                  <a:srgbClr val="0000FF"/>
                </a:solidFill>
                <a:latin typeface="Times New Roman" panose="02020603050405020304" pitchFamily="18" charset="0"/>
              </a:rPr>
              <a:t>LUYỆN TẬP</a:t>
            </a:r>
            <a:endParaRPr lang="en-US" altLang="vi-VN" sz="2800" dirty="0">
              <a:latin typeface="Times New Roman" panose="02020603050405020304" pitchFamily="18" charset="0"/>
            </a:endParaRPr>
          </a:p>
        </p:txBody>
      </p:sp>
      <p:grpSp>
        <p:nvGrpSpPr>
          <p:cNvPr id="22" name="Group 21"/>
          <p:cNvGrpSpPr/>
          <p:nvPr/>
        </p:nvGrpSpPr>
        <p:grpSpPr>
          <a:xfrm>
            <a:off x="6713417" y="949764"/>
            <a:ext cx="6037007" cy="4941332"/>
            <a:chOff x="4724400" y="1143000"/>
            <a:chExt cx="6400800" cy="4941332"/>
          </a:xfrm>
        </p:grpSpPr>
        <p:sp>
          <p:nvSpPr>
            <p:cNvPr id="23" name="Rectangle 3"/>
            <p:cNvSpPr>
              <a:spLocks noChangeArrowheads="1"/>
            </p:cNvSpPr>
            <p:nvPr/>
          </p:nvSpPr>
          <p:spPr bwMode="auto">
            <a:xfrm>
              <a:off x="4800600" y="3733800"/>
              <a:ext cx="5334000" cy="2133600"/>
            </a:xfrm>
            <a:prstGeom prst="rect">
              <a:avLst/>
            </a:prstGeom>
            <a:solidFill>
              <a:srgbClr val="CCFFFF"/>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4" name="Line 4"/>
            <p:cNvSpPr>
              <a:spLocks noChangeShapeType="1"/>
            </p:cNvSpPr>
            <p:nvPr/>
          </p:nvSpPr>
          <p:spPr bwMode="auto">
            <a:xfrm>
              <a:off x="4800600" y="3733800"/>
              <a:ext cx="5334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5"/>
            <p:cNvSpPr txBox="1">
              <a:spLocks noChangeArrowheads="1"/>
            </p:cNvSpPr>
            <p:nvPr/>
          </p:nvSpPr>
          <p:spPr bwMode="auto">
            <a:xfrm>
              <a:off x="4724400" y="3348038"/>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P</a:t>
              </a:r>
            </a:p>
          </p:txBody>
        </p:sp>
        <p:sp>
          <p:nvSpPr>
            <p:cNvPr id="26" name="Text Box 6"/>
            <p:cNvSpPr txBox="1">
              <a:spLocks noChangeArrowheads="1"/>
            </p:cNvSpPr>
            <p:nvPr/>
          </p:nvSpPr>
          <p:spPr bwMode="auto">
            <a:xfrm>
              <a:off x="9906000" y="330993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Q</a:t>
              </a:r>
            </a:p>
          </p:txBody>
        </p:sp>
        <p:sp>
          <p:nvSpPr>
            <p:cNvPr id="27" name="Text Box 7"/>
            <p:cNvSpPr txBox="1">
              <a:spLocks noChangeArrowheads="1"/>
            </p:cNvSpPr>
            <p:nvPr/>
          </p:nvSpPr>
          <p:spPr bwMode="auto">
            <a:xfrm>
              <a:off x="8686800" y="2805113"/>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solidFill>
                    <a:srgbClr val="000066"/>
                  </a:solidFill>
                  <a:latin typeface="Times New Roman" panose="02020603050405020304" pitchFamily="18" charset="0"/>
                </a:rPr>
                <a:t>M</a:t>
              </a:r>
              <a:r>
                <a:rPr lang="en-US" altLang="vi-VN" sz="1800">
                  <a:latin typeface="Times New Roman" panose="02020603050405020304" pitchFamily="18" charset="0"/>
                </a:rPr>
                <a:t>ặt phân cách</a:t>
              </a:r>
              <a:endParaRPr lang="en-US" altLang="vi-VN" sz="1800">
                <a:solidFill>
                  <a:srgbClr val="000066"/>
                </a:solidFill>
                <a:latin typeface="Times New Roman" panose="02020603050405020304" pitchFamily="18" charset="0"/>
              </a:endParaRPr>
            </a:p>
          </p:txBody>
        </p:sp>
        <p:sp>
          <p:nvSpPr>
            <p:cNvPr id="28" name="Line 8"/>
            <p:cNvSpPr>
              <a:spLocks noChangeShapeType="1"/>
            </p:cNvSpPr>
            <p:nvPr/>
          </p:nvSpPr>
          <p:spPr bwMode="auto">
            <a:xfrm flipV="1">
              <a:off x="8686800" y="3200400"/>
              <a:ext cx="152400" cy="533400"/>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9" name="Line 9"/>
            <p:cNvSpPr>
              <a:spLocks noChangeShapeType="1"/>
            </p:cNvSpPr>
            <p:nvPr/>
          </p:nvSpPr>
          <p:spPr bwMode="auto">
            <a:xfrm>
              <a:off x="8839200" y="3184526"/>
              <a:ext cx="1447800" cy="1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 name="Group 43"/>
            <p:cNvGrpSpPr>
              <a:grpSpLocks/>
            </p:cNvGrpSpPr>
            <p:nvPr/>
          </p:nvGrpSpPr>
          <p:grpSpPr bwMode="auto">
            <a:xfrm>
              <a:off x="4953000" y="1295400"/>
              <a:ext cx="2362200" cy="2438400"/>
              <a:chOff x="2160" y="816"/>
              <a:chExt cx="1488" cy="1536"/>
            </a:xfrm>
          </p:grpSpPr>
          <p:grpSp>
            <p:nvGrpSpPr>
              <p:cNvPr id="53" name="Group 10"/>
              <p:cNvGrpSpPr>
                <a:grpSpLocks/>
              </p:cNvGrpSpPr>
              <p:nvPr/>
            </p:nvGrpSpPr>
            <p:grpSpPr bwMode="auto">
              <a:xfrm>
                <a:off x="2352" y="912"/>
                <a:ext cx="1296" cy="1440"/>
                <a:chOff x="2352" y="912"/>
                <a:chExt cx="1296" cy="1440"/>
              </a:xfrm>
            </p:grpSpPr>
            <p:sp>
              <p:nvSpPr>
                <p:cNvPr id="55" name="Line 11"/>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2"/>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4" name="Text Box 13"/>
              <p:cNvSpPr txBox="1">
                <a:spLocks noChangeArrowheads="1"/>
              </p:cNvSpPr>
              <p:nvPr/>
            </p:nvSpPr>
            <p:spPr bwMode="auto">
              <a:xfrm>
                <a:off x="2160" y="816"/>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S</a:t>
                </a:r>
              </a:p>
            </p:txBody>
          </p:sp>
        </p:grpSp>
        <p:sp>
          <p:nvSpPr>
            <p:cNvPr id="31" name="Line 14"/>
            <p:cNvSpPr>
              <a:spLocks noChangeShapeType="1"/>
            </p:cNvSpPr>
            <p:nvPr/>
          </p:nvSpPr>
          <p:spPr bwMode="auto">
            <a:xfrm>
              <a:off x="7315200" y="1295400"/>
              <a:ext cx="12700" cy="464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15"/>
            <p:cNvSpPr txBox="1">
              <a:spLocks noChangeArrowheads="1"/>
            </p:cNvSpPr>
            <p:nvPr/>
          </p:nvSpPr>
          <p:spPr bwMode="auto">
            <a:xfrm>
              <a:off x="7339013" y="571500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N’</a:t>
              </a:r>
            </a:p>
          </p:txBody>
        </p:sp>
        <p:sp>
          <p:nvSpPr>
            <p:cNvPr id="33" name="Text Box 16"/>
            <p:cNvSpPr txBox="1">
              <a:spLocks noChangeArrowheads="1"/>
            </p:cNvSpPr>
            <p:nvPr/>
          </p:nvSpPr>
          <p:spPr bwMode="auto">
            <a:xfrm>
              <a:off x="7315200" y="11430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N</a:t>
              </a:r>
            </a:p>
          </p:txBody>
        </p:sp>
        <p:grpSp>
          <p:nvGrpSpPr>
            <p:cNvPr id="34" name="Group 17"/>
            <p:cNvGrpSpPr>
              <a:grpSpLocks/>
            </p:cNvGrpSpPr>
            <p:nvPr/>
          </p:nvGrpSpPr>
          <p:grpSpPr bwMode="auto">
            <a:xfrm>
              <a:off x="7315200" y="3733800"/>
              <a:ext cx="1752600" cy="2133600"/>
              <a:chOff x="2352" y="912"/>
              <a:chExt cx="1296" cy="1440"/>
            </a:xfrm>
          </p:grpSpPr>
          <p:sp>
            <p:nvSpPr>
              <p:cNvPr id="51" name="Line 18"/>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9"/>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 name="Group 20"/>
            <p:cNvGrpSpPr>
              <a:grpSpLocks/>
            </p:cNvGrpSpPr>
            <p:nvPr/>
          </p:nvGrpSpPr>
          <p:grpSpPr bwMode="auto">
            <a:xfrm>
              <a:off x="7315200" y="3733800"/>
              <a:ext cx="1066800" cy="2133600"/>
              <a:chOff x="2352" y="912"/>
              <a:chExt cx="1296" cy="1440"/>
            </a:xfrm>
          </p:grpSpPr>
          <p:sp>
            <p:nvSpPr>
              <p:cNvPr id="49" name="Line 21"/>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2"/>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6" name="Group 23"/>
            <p:cNvGrpSpPr>
              <a:grpSpLocks/>
            </p:cNvGrpSpPr>
            <p:nvPr/>
          </p:nvGrpSpPr>
          <p:grpSpPr bwMode="auto">
            <a:xfrm>
              <a:off x="7315200" y="3733800"/>
              <a:ext cx="2514600" cy="1524000"/>
              <a:chOff x="2352" y="912"/>
              <a:chExt cx="1296" cy="1440"/>
            </a:xfrm>
          </p:grpSpPr>
          <p:sp>
            <p:nvSpPr>
              <p:cNvPr id="47" name="Line 24"/>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25"/>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7" name="Group 26"/>
            <p:cNvGrpSpPr>
              <a:grpSpLocks/>
            </p:cNvGrpSpPr>
            <p:nvPr/>
          </p:nvGrpSpPr>
          <p:grpSpPr bwMode="auto">
            <a:xfrm flipV="1">
              <a:off x="7348538" y="1371600"/>
              <a:ext cx="1643062" cy="2362200"/>
              <a:chOff x="2352" y="912"/>
              <a:chExt cx="1296" cy="1440"/>
            </a:xfrm>
          </p:grpSpPr>
          <p:sp>
            <p:nvSpPr>
              <p:cNvPr id="45" name="Line 27"/>
              <p:cNvSpPr>
                <a:spLocks noChangeShapeType="1"/>
              </p:cNvSpPr>
              <p:nvPr/>
            </p:nvSpPr>
            <p:spPr bwMode="auto">
              <a:xfrm>
                <a:off x="2352"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8"/>
              <p:cNvSpPr>
                <a:spLocks noChangeShapeType="1"/>
              </p:cNvSpPr>
              <p:nvPr/>
            </p:nvSpPr>
            <p:spPr bwMode="auto">
              <a:xfrm>
                <a:off x="2871" y="1488"/>
                <a:ext cx="96" cy="9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 name="Text Box 29"/>
            <p:cNvSpPr txBox="1">
              <a:spLocks noChangeArrowheads="1"/>
            </p:cNvSpPr>
            <p:nvPr/>
          </p:nvSpPr>
          <p:spPr bwMode="auto">
            <a:xfrm>
              <a:off x="6858000" y="33528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I</a:t>
              </a:r>
            </a:p>
          </p:txBody>
        </p:sp>
        <p:sp>
          <p:nvSpPr>
            <p:cNvPr id="39" name="Text Box 30"/>
            <p:cNvSpPr txBox="1">
              <a:spLocks noChangeArrowheads="1"/>
            </p:cNvSpPr>
            <p:nvPr/>
          </p:nvSpPr>
          <p:spPr bwMode="auto">
            <a:xfrm>
              <a:off x="8991600" y="5638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A</a:t>
              </a:r>
            </a:p>
          </p:txBody>
        </p:sp>
        <p:sp>
          <p:nvSpPr>
            <p:cNvPr id="40" name="Text Box 32"/>
            <p:cNvSpPr txBox="1">
              <a:spLocks noChangeArrowheads="1"/>
            </p:cNvSpPr>
            <p:nvPr/>
          </p:nvSpPr>
          <p:spPr bwMode="auto">
            <a:xfrm>
              <a:off x="8305800" y="57150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B</a:t>
              </a:r>
            </a:p>
          </p:txBody>
        </p:sp>
        <p:sp>
          <p:nvSpPr>
            <p:cNvPr id="41" name="Text Box 34"/>
            <p:cNvSpPr txBox="1">
              <a:spLocks noChangeArrowheads="1"/>
            </p:cNvSpPr>
            <p:nvPr/>
          </p:nvSpPr>
          <p:spPr bwMode="auto">
            <a:xfrm>
              <a:off x="9753600" y="51054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C</a:t>
              </a:r>
            </a:p>
          </p:txBody>
        </p:sp>
        <p:sp>
          <p:nvSpPr>
            <p:cNvPr id="42" name="Text Box 36"/>
            <p:cNvSpPr txBox="1">
              <a:spLocks noChangeArrowheads="1"/>
            </p:cNvSpPr>
            <p:nvPr/>
          </p:nvSpPr>
          <p:spPr bwMode="auto">
            <a:xfrm>
              <a:off x="8915400" y="12954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D</a:t>
              </a:r>
            </a:p>
          </p:txBody>
        </p:sp>
        <p:sp>
          <p:nvSpPr>
            <p:cNvPr id="43" name="Text Box 39"/>
            <p:cNvSpPr txBox="1">
              <a:spLocks noChangeArrowheads="1"/>
            </p:cNvSpPr>
            <p:nvPr/>
          </p:nvSpPr>
          <p:spPr bwMode="auto">
            <a:xfrm>
              <a:off x="5029200" y="3733800"/>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Nước</a:t>
              </a:r>
            </a:p>
          </p:txBody>
        </p:sp>
        <p:sp>
          <p:nvSpPr>
            <p:cNvPr id="44" name="Text Box 40"/>
            <p:cNvSpPr txBox="1">
              <a:spLocks noChangeArrowheads="1"/>
            </p:cNvSpPr>
            <p:nvPr/>
          </p:nvSpPr>
          <p:spPr bwMode="auto">
            <a:xfrm>
              <a:off x="5029200" y="3276600"/>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dirty="0" err="1">
                  <a:latin typeface="Times New Roman" panose="02020603050405020304" pitchFamily="18" charset="0"/>
                </a:rPr>
                <a:t>Không</a:t>
              </a:r>
              <a:r>
                <a:rPr lang="en-US" altLang="vi-VN" sz="1800" b="1" dirty="0">
                  <a:latin typeface="Times New Roman" panose="02020603050405020304" pitchFamily="18" charset="0"/>
                </a:rPr>
                <a:t> </a:t>
              </a:r>
              <a:r>
                <a:rPr lang="en-US" altLang="vi-VN" sz="1800" b="1" dirty="0" err="1">
                  <a:latin typeface="Times New Roman" panose="02020603050405020304" pitchFamily="18" charset="0"/>
                </a:rPr>
                <a:t>khí</a:t>
              </a:r>
              <a:endParaRPr lang="en-US" altLang="vi-VN" sz="1800" b="1" dirty="0">
                <a:latin typeface="Times New Roman" panose="02020603050405020304" pitchFamily="18" charset="0"/>
              </a:endParaRPr>
            </a:p>
          </p:txBody>
        </p:sp>
      </p:grpSp>
    </p:spTree>
    <p:extLst>
      <p:ext uri="{BB962C8B-B14F-4D97-AF65-F5344CB8AC3E}">
        <p14:creationId xmlns:p14="http://schemas.microsoft.com/office/powerpoint/2010/main" val="301931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2"/>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ppt_x</p:attrName>
                                        </p:attrNameLst>
                                      </p:cBhvr>
                                      <p:tavLst>
                                        <p:tav tm="0">
                                          <p:val>
                                            <p:strVal val="#ppt_x-.2"/>
                                          </p:val>
                                        </p:tav>
                                        <p:tav tm="100000">
                                          <p:val>
                                            <p:strVal val="#ppt_x"/>
                                          </p:val>
                                        </p:tav>
                                      </p:tavLst>
                                    </p:anim>
                                    <p:anim calcmode="lin" valueType="num">
                                      <p:cBhvr>
                                        <p:cTn id="4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ppt_x</p:attrName>
                                        </p:attrNameLst>
                                      </p:cBhvr>
                                      <p:tavLst>
                                        <p:tav tm="0">
                                          <p:val>
                                            <p:strVal val="#ppt_x-.2"/>
                                          </p:val>
                                        </p:tav>
                                        <p:tav tm="100000">
                                          <p:val>
                                            <p:strVal val="#ppt_x"/>
                                          </p:val>
                                        </p:tav>
                                      </p:tavLst>
                                    </p:anim>
                                    <p:anim calcmode="lin" valueType="num">
                                      <p:cBhvr>
                                        <p:cTn id="4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6" dur="1000"/>
                                        <p:tgtEl>
                                          <p:spTgt spid="5"/>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50" presetClass="entr" presetSubtype="0" decel="10000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strVal val="#ppt_w+.3"/>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Effect transition="in" filter="fade">
                                      <p:cBhvr>
                                        <p:cTn id="59" dur="1000"/>
                                        <p:tgtEl>
                                          <p:spTgt spid="13"/>
                                        </p:tgtEl>
                                      </p:cBhvr>
                                    </p:animEffect>
                                  </p:childTnLst>
                                  <p:subTnLst>
                                    <p:audio>
                                      <p:cMediaNode>
                                        <p:cTn display="0" masterRel="sameClick">
                                          <p:stCondLst>
                                            <p:cond evt="begin" delay="0">
                                              <p:tn val="55"/>
                                            </p:cond>
                                          </p:stCondLst>
                                          <p:endCondLst>
                                            <p:cond evt="onStopAudio" delay="0">
                                              <p:tgtEl>
                                                <p:sldTgt/>
                                              </p:tgtEl>
                                            </p:cond>
                                          </p:endCondLst>
                                        </p:cTn>
                                        <p:tgtEl>
                                          <p:sndTgt r:embed="rId4" name="applause.wav"/>
                                        </p:tgtEl>
                                      </p:cMediaNode>
                                    </p:audio>
                                  </p:subTnLst>
                                </p:cTn>
                              </p:par>
                            </p:childTnLst>
                          </p:cTn>
                        </p:par>
                        <p:par>
                          <p:cTn id="60" fill="hold">
                            <p:stCondLst>
                              <p:cond delay="1000"/>
                            </p:stCondLst>
                            <p:childTnLst>
                              <p:par>
                                <p:cTn id="61" presetID="1" presetClass="mediacall" presetSubtype="0" fill="hold" nodeType="afterEffect">
                                  <p:stCondLst>
                                    <p:cond delay="0"/>
                                  </p:stCondLst>
                                  <p:childTnLst>
                                    <p:cmd type="call" cmd="playFrom(0.0)">
                                      <p:cBhvr>
                                        <p:cTn id="62" dur="1" fill="hold"/>
                                        <p:tgtEl>
                                          <p:spTgt spid="13"/>
                                        </p:tgtEl>
                                      </p:cBhvr>
                                    </p:cmd>
                                  </p:childTnLst>
                                </p:cTn>
                              </p:par>
                            </p:childTnLst>
                          </p:cTn>
                        </p:par>
                        <p:par>
                          <p:cTn id="63" fill="hold">
                            <p:stCondLst>
                              <p:cond delay="1000"/>
                            </p:stCondLst>
                            <p:childTnLst>
                              <p:par>
                                <p:cTn id="64" presetID="5" presetClass="entr" presetSubtype="1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heckerboard(across)">
                                      <p:cBhvr>
                                        <p:cTn id="66" dur="500"/>
                                        <p:tgtEl>
                                          <p:spTgt spid="20"/>
                                        </p:tgtEl>
                                      </p:cBhvr>
                                    </p:animEffect>
                                  </p:childTnLst>
                                </p:cTn>
                              </p:par>
                            </p:childTnLst>
                          </p:cTn>
                        </p:par>
                      </p:childTnLst>
                    </p:cTn>
                  </p:par>
                </p:childTnLst>
              </p:cTn>
              <p:nextCondLst>
                <p:cond evt="onClick" delay="0">
                  <p:tgtEl>
                    <p:spTgt spid="9"/>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par>
                          <p:cTn id="73" fill="hold">
                            <p:stCondLst>
                              <p:cond delay="500"/>
                            </p:stCondLst>
                            <p:childTnLst>
                              <p:par>
                                <p:cTn id="74" presetID="1" presetClass="mediacall" presetSubtype="0" fill="hold" nodeType="afterEffect">
                                  <p:stCondLst>
                                    <p:cond delay="0"/>
                                  </p:stCondLst>
                                  <p:childTnLst>
                                    <p:cmd type="call" cmd="playFrom(0.0)">
                                      <p:cBhvr>
                                        <p:cTn id="75" dur="4400" fill="hold"/>
                                        <p:tgtEl>
                                          <p:spTgt spid="11"/>
                                        </p:tgtEl>
                                      </p:cBhvr>
                                    </p:cmd>
                                  </p:childTnLst>
                                  <p:subTnLst>
                                    <p:audio>
                                      <p:cMediaNode>
                                        <p:cTn display="0" masterRel="sameClick">
                                          <p:stCondLst>
                                            <p:cond evt="begin" delay="0">
                                              <p:tn val="74"/>
                                            </p:cond>
                                          </p:stCondLst>
                                          <p:endCondLst>
                                            <p:cond evt="onStopAudio" delay="0">
                                              <p:tgtEl>
                                                <p:sldTgt/>
                                              </p:tgtEl>
                                            </p:cond>
                                          </p:endCondLst>
                                        </p:cTn>
                                        <p:tgtEl>
                                          <p:sndTgt r:embed="rId5" name="chimes.wav"/>
                                        </p:tgtEl>
                                      </p:cMediaNode>
                                    </p:audio>
                                  </p:subTnLst>
                                </p:cTn>
                              </p:par>
                              <p:par>
                                <p:cTn id="76" presetID="5" presetClass="entr" presetSubtype="1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checkerboard(across)">
                                      <p:cBhvr>
                                        <p:cTn id="78" dur="500"/>
                                        <p:tgtEl>
                                          <p:spTgt spid="17"/>
                                        </p:tgtEl>
                                      </p:cBhvr>
                                    </p:animEffect>
                                  </p:childTnLst>
                                </p:cTn>
                              </p:par>
                            </p:childTnLst>
                          </p:cTn>
                        </p:par>
                      </p:childTnLst>
                    </p:cTn>
                  </p:par>
                </p:childTnLst>
              </p:cTn>
              <p:nextCondLst>
                <p:cond evt="onClick" delay="0">
                  <p:tgtEl>
                    <p:spTgt spid="16"/>
                  </p:tgtEl>
                </p:cond>
              </p:nextCondLst>
            </p:seq>
            <p:seq concurrent="1" nextAc="seek">
              <p:cTn id="79" restart="whenNotActive" fill="hold" evtFilter="cancelBubble" nodeType="interactiveSeq">
                <p:stCondLst>
                  <p:cond evt="onClick" delay="0">
                    <p:tgtEl>
                      <p:spTgt spid="10"/>
                    </p:tgtEl>
                  </p:cond>
                </p:stCondLst>
                <p:endSync evt="end" delay="0">
                  <p:rtn val="all"/>
                </p:endSync>
                <p:childTnLst>
                  <p:par>
                    <p:cTn id="80" fill="hold">
                      <p:stCondLst>
                        <p:cond delay="0"/>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blinds(horizontal)">
                                      <p:cBhvr>
                                        <p:cTn id="84" dur="500"/>
                                        <p:tgtEl>
                                          <p:spTgt spid="12"/>
                                        </p:tgtEl>
                                      </p:cBhvr>
                                    </p:animEffect>
                                  </p:childTnLst>
                                  <p:subTnLst>
                                    <p:audio>
                                      <p:cMediaNode>
                                        <p:cTn display="0" masterRel="sameClick">
                                          <p:stCondLst>
                                            <p:cond evt="begin" delay="0">
                                              <p:tn val="82"/>
                                            </p:cond>
                                          </p:stCondLst>
                                          <p:endCondLst>
                                            <p:cond evt="onStopAudio" delay="0">
                                              <p:tgtEl>
                                                <p:sldTgt/>
                                              </p:tgtEl>
                                            </p:cond>
                                          </p:endCondLst>
                                        </p:cTn>
                                        <p:tgtEl>
                                          <p:sndTgt r:embed="rId5" name="chimes.wav"/>
                                        </p:tgtEl>
                                      </p:cMediaNode>
                                    </p:audio>
                                  </p:subTnLst>
                                </p:cTn>
                              </p:par>
                            </p:childTnLst>
                          </p:cTn>
                        </p:par>
                        <p:par>
                          <p:cTn id="85" fill="hold">
                            <p:stCondLst>
                              <p:cond delay="500"/>
                            </p:stCondLst>
                            <p:childTnLst>
                              <p:par>
                                <p:cTn id="86" presetID="1" presetClass="mediacall" presetSubtype="0" fill="hold" nodeType="afterEffect">
                                  <p:stCondLst>
                                    <p:cond delay="0"/>
                                  </p:stCondLst>
                                  <p:childTnLst>
                                    <p:cmd type="call" cmd="playFrom(0.0)">
                                      <p:cBhvr>
                                        <p:cTn id="87" dur="4400" fill="hold"/>
                                        <p:tgtEl>
                                          <p:spTgt spid="12"/>
                                        </p:tgtEl>
                                      </p:cBhvr>
                                    </p:cmd>
                                  </p:childTnLst>
                                  <p:subTnLst>
                                    <p:audio>
                                      <p:cMediaNode>
                                        <p:cTn display="0" masterRel="sameClick">
                                          <p:stCondLst>
                                            <p:cond evt="begin" delay="0">
                                              <p:tn val="86"/>
                                            </p:cond>
                                          </p:stCondLst>
                                          <p:endCondLst>
                                            <p:cond evt="onStopAudio" delay="0">
                                              <p:tgtEl>
                                                <p:sldTgt/>
                                              </p:tgtEl>
                                            </p:cond>
                                          </p:endCondLst>
                                        </p:cTn>
                                        <p:tgtEl>
                                          <p:sndTgt r:embed="rId5" name="chimes.wav"/>
                                        </p:tgtEl>
                                      </p:cMediaNode>
                                    </p:audio>
                                  </p:subTnLst>
                                </p:cTn>
                              </p:par>
                              <p:par>
                                <p:cTn id="88" presetID="5" presetClass="entr" presetSubtype="1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checkerboard(across)">
                                      <p:cBhvr>
                                        <p:cTn id="90" dur="500"/>
                                        <p:tgtEl>
                                          <p:spTgt spid="18"/>
                                        </p:tgtEl>
                                      </p:cBhvr>
                                    </p:animEffect>
                                  </p:childTnLst>
                                </p:cTn>
                              </p:par>
                            </p:childTnLst>
                          </p:cTn>
                        </p:par>
                      </p:childTnLst>
                    </p:cTn>
                  </p:par>
                </p:childTnLst>
              </p:cTn>
              <p:nextCondLst>
                <p:cond evt="onClick" delay="0">
                  <p:tgtEl>
                    <p:spTgt spid="10"/>
                  </p:tgtEl>
                </p:cond>
              </p:nextCondLst>
            </p:seq>
            <p:seq concurrent="1" nextAc="seek">
              <p:cTn id="91" restart="whenNotActive" fill="hold" evtFilter="cancelBubble" nodeType="interactiveSeq">
                <p:stCondLst>
                  <p:cond evt="onClick" delay="0">
                    <p:tgtEl>
                      <p:spTgt spid="15"/>
                    </p:tgtEl>
                  </p:cond>
                </p:stCondLst>
                <p:endSync evt="end" delay="0">
                  <p:rtn val="all"/>
                </p:endSync>
                <p:childTnLst>
                  <p:par>
                    <p:cTn id="92" fill="hold">
                      <p:stCondLst>
                        <p:cond delay="0"/>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blinds(horizontal)">
                                      <p:cBhvr>
                                        <p:cTn id="96" dur="500"/>
                                        <p:tgtEl>
                                          <p:spTgt spid="14"/>
                                        </p:tgtEl>
                                      </p:cBhvr>
                                    </p:animEffect>
                                  </p:childTnLst>
                                  <p:subTnLst>
                                    <p:audio>
                                      <p:cMediaNode>
                                        <p:cTn display="0" masterRel="sameClick">
                                          <p:stCondLst>
                                            <p:cond evt="begin" delay="0">
                                              <p:tn val="94"/>
                                            </p:cond>
                                          </p:stCondLst>
                                          <p:endCondLst>
                                            <p:cond evt="onStopAudio" delay="0">
                                              <p:tgtEl>
                                                <p:sldTgt/>
                                              </p:tgtEl>
                                            </p:cond>
                                          </p:endCondLst>
                                        </p:cTn>
                                        <p:tgtEl>
                                          <p:sndTgt r:embed="rId5" name="chimes.wav"/>
                                        </p:tgtEl>
                                      </p:cMediaNode>
                                    </p:audio>
                                  </p:subTnLst>
                                </p:cTn>
                              </p:par>
                            </p:childTnLst>
                          </p:cTn>
                        </p:par>
                        <p:par>
                          <p:cTn id="97" fill="hold">
                            <p:stCondLst>
                              <p:cond delay="500"/>
                            </p:stCondLst>
                            <p:childTnLst>
                              <p:par>
                                <p:cTn id="98" presetID="1" presetClass="mediacall" presetSubtype="0" fill="hold" nodeType="afterEffect">
                                  <p:stCondLst>
                                    <p:cond delay="0"/>
                                  </p:stCondLst>
                                  <p:childTnLst>
                                    <p:cmd type="call" cmd="playFrom(0.0)">
                                      <p:cBhvr>
                                        <p:cTn id="99" dur="4400" fill="hold"/>
                                        <p:tgtEl>
                                          <p:spTgt spid="14"/>
                                        </p:tgtEl>
                                      </p:cBhvr>
                                    </p:cmd>
                                  </p:childTnLst>
                                  <p:subTnLst>
                                    <p:audio>
                                      <p:cMediaNode>
                                        <p:cTn display="0" masterRel="sameClick">
                                          <p:stCondLst>
                                            <p:cond evt="begin" delay="0">
                                              <p:tn val="98"/>
                                            </p:cond>
                                          </p:stCondLst>
                                          <p:endCondLst>
                                            <p:cond evt="onStopAudio" delay="0">
                                              <p:tgtEl>
                                                <p:sldTgt/>
                                              </p:tgtEl>
                                            </p:cond>
                                          </p:endCondLst>
                                        </p:cTn>
                                        <p:tgtEl>
                                          <p:sndTgt r:embed="rId5" name="chimes.wav"/>
                                        </p:tgtEl>
                                      </p:cMediaNode>
                                    </p:audio>
                                  </p:subTnLst>
                                </p:cTn>
                              </p:par>
                              <p:par>
                                <p:cTn id="100" presetID="5" presetClass="entr" presetSubtype="10" fill="hold"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checkerboard(across)">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8" presetClass="exit" presetSubtype="16" fill="hold" grpId="0" nodeType="clickEffect">
                                  <p:stCondLst>
                                    <p:cond delay="0"/>
                                  </p:stCondLst>
                                  <p:childTnLst>
                                    <p:animEffect transition="out" filter="diamond(in)">
                                      <p:cBhvr>
                                        <p:cTn id="106" dur="500"/>
                                        <p:tgtEl>
                                          <p:spTgt spid="19"/>
                                        </p:tgtEl>
                                      </p:cBhvr>
                                    </p:animEffect>
                                    <p:set>
                                      <p:cBhvr>
                                        <p:cTn id="10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video>
              <p:cMediaNode>
                <p:cTn id="108" fill="hold" display="0">
                  <p:stCondLst>
                    <p:cond delay="indefinite"/>
                  </p:stCondLst>
                  <p:endCondLst>
                    <p:cond evt="onNext" delay="0">
                      <p:tgtEl>
                        <p:sldTgt/>
                      </p:tgtEl>
                    </p:cond>
                    <p:cond evt="onPrev" delay="0">
                      <p:tgtEl>
                        <p:sldTgt/>
                      </p:tgtEl>
                    </p:cond>
                  </p:endCondLst>
                </p:cTn>
                <p:tgtEl>
                  <p:spTgt spid="11"/>
                </p:tgtEl>
              </p:cMediaNode>
            </p:video>
            <p:video>
              <p:cMediaNode>
                <p:cTn id="109" fill="hold" display="0">
                  <p:stCondLst>
                    <p:cond delay="indefinite"/>
                  </p:stCondLst>
                  <p:endCondLst>
                    <p:cond evt="onNext" delay="0">
                      <p:tgtEl>
                        <p:sldTgt/>
                      </p:tgtEl>
                    </p:cond>
                    <p:cond evt="onPrev" delay="0">
                      <p:tgtEl>
                        <p:sldTgt/>
                      </p:tgtEl>
                    </p:cond>
                  </p:endCondLst>
                </p:cTn>
                <p:tgtEl>
                  <p:spTgt spid="12"/>
                </p:tgtEl>
              </p:cMediaNode>
            </p:video>
            <p:video>
              <p:cMediaNode>
                <p:cTn id="110" repeatCount="indefinite" fill="hold" display="0">
                  <p:stCondLst>
                    <p:cond delay="indefinite"/>
                  </p:stCondLst>
                  <p:endCondLst>
                    <p:cond evt="onPrev" delay="0">
                      <p:tgtEl>
                        <p:sldTgt/>
                      </p:tgtEl>
                    </p:cond>
                  </p:endCondLst>
                </p:cTn>
                <p:tgtEl>
                  <p:spTgt spid="13"/>
                </p:tgtEl>
              </p:cMediaNode>
            </p:video>
            <p:video>
              <p:cMediaNode>
                <p:cTn id="111" fill="hold" display="0">
                  <p:stCondLst>
                    <p:cond delay="indefinite"/>
                  </p:stCondLst>
                  <p:endCondLst>
                    <p:cond evt="onNext" delay="0">
                      <p:tgtEl>
                        <p:sldTgt/>
                      </p:tgtEl>
                    </p:cond>
                    <p:cond evt="onPrev" delay="0">
                      <p:tgtEl>
                        <p:sldTgt/>
                      </p:tgtEl>
                    </p:cond>
                  </p:endCondLst>
                </p:cTn>
                <p:tgtEl>
                  <p:spTgt spid="14"/>
                </p:tgtEl>
              </p:cMediaNode>
            </p:video>
          </p:childTnLst>
        </p:cTn>
      </p:par>
    </p:tnLst>
    <p:bldLst>
      <p:bldP spid="3" grpId="0"/>
      <p:bldP spid="4" grpId="0" animBg="1"/>
      <p:bldP spid="5" grpId="0" animBg="1"/>
      <p:bldP spid="6" grpId="0" animBg="1"/>
      <p:bldP spid="7" grpId="0" animBg="1"/>
      <p:bldP spid="8" grpId="0" animBg="1"/>
      <p:bldP spid="9" grpId="0"/>
      <p:bldP spid="10" grpId="0"/>
      <p:bldP spid="15" grpId="0"/>
      <p:bldP spid="16"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a:spLocks noGrp="1" noChangeArrowheads="1"/>
          </p:cNvSpPr>
          <p:nvPr>
            <p:ph type="body" idx="1"/>
          </p:nvPr>
        </p:nvSpPr>
        <p:spPr>
          <a:xfrm>
            <a:off x="1972298" y="2169177"/>
            <a:ext cx="8580948" cy="2514600"/>
          </a:xfrm>
          <a:solidFill>
            <a:schemeClr val="bg1"/>
          </a:solidFill>
          <a:extLst>
            <a:ext uri="{91240B29-F687-4F45-9708-019B960494DF}">
              <a14:hiddenLine xmlns:a14="http://schemas.microsoft.com/office/drawing/2010/main" w="9525" algn="ctr">
                <a:solidFill>
                  <a:schemeClr val="tx1"/>
                </a:solidFill>
                <a:miter lim="800000"/>
                <a:headEnd/>
                <a:tailEnd/>
              </a14:hiddenLine>
            </a:ext>
          </a:extLst>
        </p:spPr>
        <p:txBody>
          <a:bodyPr>
            <a:normAutofit/>
          </a:bodyPr>
          <a:lstStyle/>
          <a:p>
            <a:pPr>
              <a:lnSpc>
                <a:spcPct val="150000"/>
              </a:lnSpc>
              <a:spcBef>
                <a:spcPct val="50000"/>
              </a:spcBef>
              <a:buFontTx/>
              <a:buNone/>
            </a:pP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Học</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và</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đọc</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có</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thể</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em</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chưa</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biết</a:t>
            </a:r>
            <a:r>
              <a:rPr lang="en-US" altLang="vi-VN" b="1" i="1" dirty="0">
                <a:solidFill>
                  <a:srgbClr val="0070C0"/>
                </a:solidFill>
                <a:latin typeface="Times New Roman" panose="02020603050405020304" pitchFamily="18" charset="0"/>
                <a:cs typeface="Times New Roman" panose="02020603050405020304" pitchFamily="18" charset="0"/>
              </a:rPr>
              <a:t> SGK.               </a:t>
            </a:r>
          </a:p>
          <a:p>
            <a:pPr>
              <a:lnSpc>
                <a:spcPct val="150000"/>
              </a:lnSpc>
              <a:spcBef>
                <a:spcPct val="50000"/>
              </a:spcBef>
              <a:buFontTx/>
              <a:buChar char="-"/>
            </a:pPr>
            <a:r>
              <a:rPr lang="en-US" altLang="vi-VN" b="1" i="1" dirty="0" err="1">
                <a:solidFill>
                  <a:srgbClr val="0070C0"/>
                </a:solidFill>
                <a:latin typeface="Times New Roman" panose="02020603050405020304" pitchFamily="18" charset="0"/>
                <a:cs typeface="Times New Roman" panose="02020603050405020304" pitchFamily="18" charset="0"/>
              </a:rPr>
              <a:t>Làm</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bài</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tập</a:t>
            </a:r>
            <a:r>
              <a:rPr lang="en-US" altLang="vi-VN" b="1" i="1" dirty="0">
                <a:solidFill>
                  <a:srgbClr val="0070C0"/>
                </a:solidFill>
                <a:latin typeface="Times New Roman" panose="02020603050405020304" pitchFamily="18" charset="0"/>
                <a:cs typeface="Times New Roman" panose="02020603050405020304" pitchFamily="18" charset="0"/>
              </a:rPr>
              <a:t> SBT</a:t>
            </a:r>
          </a:p>
          <a:p>
            <a:pPr>
              <a:lnSpc>
                <a:spcPct val="150000"/>
              </a:lnSpc>
              <a:spcBef>
                <a:spcPct val="50000"/>
              </a:spcBef>
              <a:buFontTx/>
              <a:buChar char="-"/>
            </a:pPr>
            <a:r>
              <a:rPr lang="en-US" altLang="vi-VN" b="1" i="1" dirty="0" err="1">
                <a:solidFill>
                  <a:srgbClr val="0070C0"/>
                </a:solidFill>
                <a:latin typeface="Times New Roman" panose="02020603050405020304" pitchFamily="18" charset="0"/>
                <a:cs typeface="Times New Roman" panose="02020603050405020304" pitchFamily="18" charset="0"/>
              </a:rPr>
              <a:t>Đọc</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trước</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bài</a:t>
            </a:r>
            <a:r>
              <a:rPr lang="en-US" altLang="vi-VN" b="1" i="1" dirty="0">
                <a:solidFill>
                  <a:srgbClr val="0070C0"/>
                </a:solidFill>
                <a:latin typeface="Times New Roman" panose="02020603050405020304" pitchFamily="18" charset="0"/>
                <a:cs typeface="Times New Roman" panose="02020603050405020304" pitchFamily="18" charset="0"/>
              </a:rPr>
              <a:t> 41: </a:t>
            </a:r>
            <a:r>
              <a:rPr lang="en-US" altLang="vi-VN" b="1" i="1" dirty="0" err="1">
                <a:solidFill>
                  <a:srgbClr val="0070C0"/>
                </a:solidFill>
                <a:latin typeface="Times New Roman" panose="02020603050405020304" pitchFamily="18" charset="0"/>
                <a:cs typeface="Times New Roman" panose="02020603050405020304" pitchFamily="18" charset="0"/>
              </a:rPr>
              <a:t>Quan</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hệ</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giữa</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góc</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tới</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và</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góc</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khúc</a:t>
            </a:r>
            <a:r>
              <a:rPr lang="en-US" altLang="vi-VN" b="1" i="1" dirty="0">
                <a:solidFill>
                  <a:srgbClr val="0070C0"/>
                </a:solidFill>
                <a:latin typeface="Times New Roman" panose="02020603050405020304" pitchFamily="18" charset="0"/>
                <a:cs typeface="Times New Roman" panose="02020603050405020304" pitchFamily="18" charset="0"/>
              </a:rPr>
              <a:t> </a:t>
            </a:r>
            <a:r>
              <a:rPr lang="en-US" altLang="vi-VN" b="1" i="1" dirty="0" err="1">
                <a:solidFill>
                  <a:srgbClr val="0070C0"/>
                </a:solidFill>
                <a:latin typeface="Times New Roman" panose="02020603050405020304" pitchFamily="18" charset="0"/>
                <a:cs typeface="Times New Roman" panose="02020603050405020304" pitchFamily="18" charset="0"/>
              </a:rPr>
              <a:t>xạ</a:t>
            </a:r>
            <a:endParaRPr lang="en-US" altLang="vi-VN" b="1" i="1" dirty="0">
              <a:solidFill>
                <a:srgbClr val="0070C0"/>
              </a:solidFill>
              <a:latin typeface="Times New Roman" panose="02020603050405020304" pitchFamily="18" charset="0"/>
              <a:cs typeface="Times New Roman" panose="02020603050405020304" pitchFamily="18" charset="0"/>
            </a:endParaRPr>
          </a:p>
        </p:txBody>
      </p:sp>
      <p:sp>
        <p:nvSpPr>
          <p:cNvPr id="4" name="WordArt 19"/>
          <p:cNvSpPr>
            <a:spLocks noChangeArrowheads="1" noChangeShapeType="1" noTextEdit="1"/>
          </p:cNvSpPr>
          <p:nvPr/>
        </p:nvSpPr>
        <p:spPr bwMode="auto">
          <a:xfrm>
            <a:off x="2143432" y="0"/>
            <a:ext cx="8003458" cy="1830387"/>
          </a:xfrm>
          <a:prstGeom prst="rect">
            <a:avLst/>
          </a:prstGeom>
        </p:spPr>
        <p:txBody>
          <a:bodyPr wrap="none" fromWordArt="1">
            <a:prstTxWarp prst="textDoubleWave1">
              <a:avLst>
                <a:gd name="adj1" fmla="val 6500"/>
                <a:gd name="adj2" fmla="val 0"/>
              </a:avLst>
            </a:prstTxWarp>
          </a:bodyPr>
          <a:lstStyle/>
          <a:p>
            <a:pPr algn="ctr"/>
            <a:r>
              <a:rPr lang="vi-VN" sz="3600" b="1" kern="10" spc="-360" dirty="0">
                <a:ln w="12700">
                  <a:solidFill>
                    <a:srgbClr val="000099"/>
                  </a:solidFill>
                  <a:round/>
                  <a:headEnd/>
                  <a:tailEnd/>
                </a:ln>
                <a:solidFill>
                  <a:srgbClr val="00FF00"/>
                </a:solidFill>
                <a:cs typeface="Arial" panose="020B0604020202020204" pitchFamily="34" charset="0"/>
              </a:rPr>
              <a:t>HƯỚNG DẪN VỀ NHÀ</a:t>
            </a:r>
            <a:endParaRPr lang="en-US" sz="3600" b="1" kern="10" spc="-360" dirty="0">
              <a:ln w="12700">
                <a:solidFill>
                  <a:srgbClr val="000099"/>
                </a:solidFill>
                <a:round/>
                <a:headEnd/>
                <a:tailEnd/>
              </a:ln>
              <a:solidFill>
                <a:srgbClr val="00FF00"/>
              </a:solidFill>
              <a:cs typeface="Arial" panose="020B0604020202020204" pitchFamily="34" charset="0"/>
            </a:endParaRPr>
          </a:p>
        </p:txBody>
      </p:sp>
      <p:grpSp>
        <p:nvGrpSpPr>
          <p:cNvPr id="5" name="Group 8"/>
          <p:cNvGrpSpPr>
            <a:grpSpLocks/>
          </p:cNvGrpSpPr>
          <p:nvPr/>
        </p:nvGrpSpPr>
        <p:grpSpPr bwMode="auto">
          <a:xfrm>
            <a:off x="4123898" y="4800600"/>
            <a:ext cx="3971498" cy="1579302"/>
            <a:chOff x="4130" y="2318"/>
            <a:chExt cx="2835" cy="1620"/>
          </a:xfrm>
        </p:grpSpPr>
        <p:sp>
          <p:nvSpPr>
            <p:cNvPr id="6" name="Freeform 9"/>
            <p:cNvSpPr>
              <a:spLocks/>
            </p:cNvSpPr>
            <p:nvPr/>
          </p:nvSpPr>
          <p:spPr bwMode="auto">
            <a:xfrm>
              <a:off x="4130" y="2618"/>
              <a:ext cx="2835" cy="1186"/>
            </a:xfrm>
            <a:custGeom>
              <a:avLst/>
              <a:gdLst>
                <a:gd name="T0" fmla="*/ 2726 w 2835"/>
                <a:gd name="T1" fmla="*/ 335 h 1186"/>
                <a:gd name="T2" fmla="*/ 2549 w 2835"/>
                <a:gd name="T3" fmla="*/ 397 h 1186"/>
                <a:gd name="T4" fmla="*/ 2368 w 2835"/>
                <a:gd name="T5" fmla="*/ 459 h 1186"/>
                <a:gd name="T6" fmla="*/ 2185 w 2835"/>
                <a:gd name="T7" fmla="*/ 515 h 1186"/>
                <a:gd name="T8" fmla="*/ 2008 w 2835"/>
                <a:gd name="T9" fmla="*/ 567 h 1186"/>
                <a:gd name="T10" fmla="*/ 1840 w 2835"/>
                <a:gd name="T11" fmla="*/ 609 h 1186"/>
                <a:gd name="T12" fmla="*/ 1688 w 2835"/>
                <a:gd name="T13" fmla="*/ 645 h 1186"/>
                <a:gd name="T14" fmla="*/ 1556 w 2835"/>
                <a:gd name="T15" fmla="*/ 662 h 1186"/>
                <a:gd name="T16" fmla="*/ 1452 w 2835"/>
                <a:gd name="T17" fmla="*/ 669 h 1186"/>
                <a:gd name="T18" fmla="*/ 1377 w 2835"/>
                <a:gd name="T19" fmla="*/ 658 h 1186"/>
                <a:gd name="T20" fmla="*/ 1343 w 2835"/>
                <a:gd name="T21" fmla="*/ 630 h 1186"/>
                <a:gd name="T22" fmla="*/ 1327 w 2835"/>
                <a:gd name="T23" fmla="*/ 527 h 1186"/>
                <a:gd name="T24" fmla="*/ 1347 w 2835"/>
                <a:gd name="T25" fmla="*/ 424 h 1186"/>
                <a:gd name="T26" fmla="*/ 1318 w 2835"/>
                <a:gd name="T27" fmla="*/ 320 h 1186"/>
                <a:gd name="T28" fmla="*/ 1249 w 2835"/>
                <a:gd name="T29" fmla="*/ 227 h 1186"/>
                <a:gd name="T30" fmla="*/ 1182 w 2835"/>
                <a:gd name="T31" fmla="*/ 126 h 1186"/>
                <a:gd name="T32" fmla="*/ 1104 w 2835"/>
                <a:gd name="T33" fmla="*/ 40 h 1186"/>
                <a:gd name="T34" fmla="*/ 1001 w 2835"/>
                <a:gd name="T35" fmla="*/ 0 h 1186"/>
                <a:gd name="T36" fmla="*/ 861 w 2835"/>
                <a:gd name="T37" fmla="*/ 26 h 1186"/>
                <a:gd name="T38" fmla="*/ 704 w 2835"/>
                <a:gd name="T39" fmla="*/ 79 h 1186"/>
                <a:gd name="T40" fmla="*/ 595 w 2835"/>
                <a:gd name="T41" fmla="*/ 126 h 1186"/>
                <a:gd name="T42" fmla="*/ 509 w 2835"/>
                <a:gd name="T43" fmla="*/ 170 h 1186"/>
                <a:gd name="T44" fmla="*/ 413 w 2835"/>
                <a:gd name="T45" fmla="*/ 214 h 1186"/>
                <a:gd name="T46" fmla="*/ 276 w 2835"/>
                <a:gd name="T47" fmla="*/ 267 h 1186"/>
                <a:gd name="T48" fmla="*/ 69 w 2835"/>
                <a:gd name="T49" fmla="*/ 825 h 1186"/>
                <a:gd name="T50" fmla="*/ 250 w 2835"/>
                <a:gd name="T51" fmla="*/ 757 h 1186"/>
                <a:gd name="T52" fmla="*/ 400 w 2835"/>
                <a:gd name="T53" fmla="*/ 698 h 1186"/>
                <a:gd name="T54" fmla="*/ 538 w 2835"/>
                <a:gd name="T55" fmla="*/ 654 h 1186"/>
                <a:gd name="T56" fmla="*/ 670 w 2835"/>
                <a:gd name="T57" fmla="*/ 609 h 1186"/>
                <a:gd name="T58" fmla="*/ 818 w 2835"/>
                <a:gd name="T59" fmla="*/ 573 h 1186"/>
                <a:gd name="T60" fmla="*/ 791 w 2835"/>
                <a:gd name="T61" fmla="*/ 812 h 1186"/>
                <a:gd name="T62" fmla="*/ 784 w 2835"/>
                <a:gd name="T63" fmla="*/ 959 h 1186"/>
                <a:gd name="T64" fmla="*/ 832 w 2835"/>
                <a:gd name="T65" fmla="*/ 1052 h 1186"/>
                <a:gd name="T66" fmla="*/ 910 w 2835"/>
                <a:gd name="T67" fmla="*/ 1125 h 1186"/>
                <a:gd name="T68" fmla="*/ 1014 w 2835"/>
                <a:gd name="T69" fmla="*/ 1171 h 1186"/>
                <a:gd name="T70" fmla="*/ 1126 w 2835"/>
                <a:gd name="T71" fmla="*/ 1186 h 1186"/>
                <a:gd name="T72" fmla="*/ 1231 w 2835"/>
                <a:gd name="T73" fmla="*/ 1171 h 1186"/>
                <a:gd name="T74" fmla="*/ 1328 w 2835"/>
                <a:gd name="T75" fmla="*/ 1157 h 1186"/>
                <a:gd name="T76" fmla="*/ 1436 w 2835"/>
                <a:gd name="T77" fmla="*/ 1145 h 1186"/>
                <a:gd name="T78" fmla="*/ 1557 w 2835"/>
                <a:gd name="T79" fmla="*/ 1127 h 1186"/>
                <a:gd name="T80" fmla="*/ 1688 w 2835"/>
                <a:gd name="T81" fmla="*/ 1107 h 1186"/>
                <a:gd name="T82" fmla="*/ 1829 w 2835"/>
                <a:gd name="T83" fmla="*/ 1082 h 1186"/>
                <a:gd name="T84" fmla="*/ 1971 w 2835"/>
                <a:gd name="T85" fmla="*/ 1053 h 1186"/>
                <a:gd name="T86" fmla="*/ 2118 w 2835"/>
                <a:gd name="T87" fmla="*/ 1021 h 1186"/>
                <a:gd name="T88" fmla="*/ 2269 w 2835"/>
                <a:gd name="T89" fmla="*/ 981 h 1186"/>
                <a:gd name="T90" fmla="*/ 2418 w 2835"/>
                <a:gd name="T91" fmla="*/ 935 h 1186"/>
                <a:gd name="T92" fmla="*/ 2568 w 2835"/>
                <a:gd name="T93" fmla="*/ 884 h 11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1186"/>
                <a:gd name="T143" fmla="*/ 2835 w 2835"/>
                <a:gd name="T144" fmla="*/ 1186 h 11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1186">
                  <a:moveTo>
                    <a:pt x="2835" y="293"/>
                  </a:moveTo>
                  <a:lnTo>
                    <a:pt x="2782" y="312"/>
                  </a:lnTo>
                  <a:lnTo>
                    <a:pt x="2726" y="335"/>
                  </a:lnTo>
                  <a:lnTo>
                    <a:pt x="2668" y="355"/>
                  </a:lnTo>
                  <a:lnTo>
                    <a:pt x="2609" y="377"/>
                  </a:lnTo>
                  <a:lnTo>
                    <a:pt x="2549" y="397"/>
                  </a:lnTo>
                  <a:lnTo>
                    <a:pt x="2490" y="417"/>
                  </a:lnTo>
                  <a:lnTo>
                    <a:pt x="2430" y="440"/>
                  </a:lnTo>
                  <a:lnTo>
                    <a:pt x="2368" y="459"/>
                  </a:lnTo>
                  <a:lnTo>
                    <a:pt x="2307" y="478"/>
                  </a:lnTo>
                  <a:lnTo>
                    <a:pt x="2247" y="498"/>
                  </a:lnTo>
                  <a:lnTo>
                    <a:pt x="2185" y="515"/>
                  </a:lnTo>
                  <a:lnTo>
                    <a:pt x="2125" y="534"/>
                  </a:lnTo>
                  <a:lnTo>
                    <a:pt x="2067" y="553"/>
                  </a:lnTo>
                  <a:lnTo>
                    <a:pt x="2008" y="567"/>
                  </a:lnTo>
                  <a:lnTo>
                    <a:pt x="1952" y="583"/>
                  </a:lnTo>
                  <a:lnTo>
                    <a:pt x="1895" y="596"/>
                  </a:lnTo>
                  <a:lnTo>
                    <a:pt x="1840" y="609"/>
                  </a:lnTo>
                  <a:lnTo>
                    <a:pt x="1788" y="622"/>
                  </a:lnTo>
                  <a:lnTo>
                    <a:pt x="1737" y="635"/>
                  </a:lnTo>
                  <a:lnTo>
                    <a:pt x="1688" y="645"/>
                  </a:lnTo>
                  <a:lnTo>
                    <a:pt x="1640" y="654"/>
                  </a:lnTo>
                  <a:lnTo>
                    <a:pt x="1597" y="658"/>
                  </a:lnTo>
                  <a:lnTo>
                    <a:pt x="1556" y="662"/>
                  </a:lnTo>
                  <a:lnTo>
                    <a:pt x="1520" y="668"/>
                  </a:lnTo>
                  <a:lnTo>
                    <a:pt x="1485" y="669"/>
                  </a:lnTo>
                  <a:lnTo>
                    <a:pt x="1452" y="669"/>
                  </a:lnTo>
                  <a:lnTo>
                    <a:pt x="1423" y="668"/>
                  </a:lnTo>
                  <a:lnTo>
                    <a:pt x="1399" y="662"/>
                  </a:lnTo>
                  <a:lnTo>
                    <a:pt x="1377" y="658"/>
                  </a:lnTo>
                  <a:lnTo>
                    <a:pt x="1363" y="654"/>
                  </a:lnTo>
                  <a:lnTo>
                    <a:pt x="1348" y="641"/>
                  </a:lnTo>
                  <a:lnTo>
                    <a:pt x="1343" y="630"/>
                  </a:lnTo>
                  <a:lnTo>
                    <a:pt x="1328" y="593"/>
                  </a:lnTo>
                  <a:lnTo>
                    <a:pt x="1321" y="561"/>
                  </a:lnTo>
                  <a:lnTo>
                    <a:pt x="1327" y="527"/>
                  </a:lnTo>
                  <a:lnTo>
                    <a:pt x="1333" y="493"/>
                  </a:lnTo>
                  <a:lnTo>
                    <a:pt x="1341" y="460"/>
                  </a:lnTo>
                  <a:lnTo>
                    <a:pt x="1347" y="424"/>
                  </a:lnTo>
                  <a:lnTo>
                    <a:pt x="1348" y="387"/>
                  </a:lnTo>
                  <a:lnTo>
                    <a:pt x="1343" y="349"/>
                  </a:lnTo>
                  <a:lnTo>
                    <a:pt x="1318" y="320"/>
                  </a:lnTo>
                  <a:lnTo>
                    <a:pt x="1295" y="293"/>
                  </a:lnTo>
                  <a:lnTo>
                    <a:pt x="1271" y="263"/>
                  </a:lnTo>
                  <a:lnTo>
                    <a:pt x="1249" y="227"/>
                  </a:lnTo>
                  <a:lnTo>
                    <a:pt x="1228" y="192"/>
                  </a:lnTo>
                  <a:lnTo>
                    <a:pt x="1206" y="159"/>
                  </a:lnTo>
                  <a:lnTo>
                    <a:pt x="1182" y="126"/>
                  </a:lnTo>
                  <a:lnTo>
                    <a:pt x="1157" y="94"/>
                  </a:lnTo>
                  <a:lnTo>
                    <a:pt x="1131" y="66"/>
                  </a:lnTo>
                  <a:lnTo>
                    <a:pt x="1104" y="40"/>
                  </a:lnTo>
                  <a:lnTo>
                    <a:pt x="1071" y="20"/>
                  </a:lnTo>
                  <a:lnTo>
                    <a:pt x="1039" y="7"/>
                  </a:lnTo>
                  <a:lnTo>
                    <a:pt x="1001" y="0"/>
                  </a:lnTo>
                  <a:lnTo>
                    <a:pt x="959" y="0"/>
                  </a:lnTo>
                  <a:lnTo>
                    <a:pt x="913" y="9"/>
                  </a:lnTo>
                  <a:lnTo>
                    <a:pt x="861" y="26"/>
                  </a:lnTo>
                  <a:lnTo>
                    <a:pt x="802" y="45"/>
                  </a:lnTo>
                  <a:lnTo>
                    <a:pt x="750" y="64"/>
                  </a:lnTo>
                  <a:lnTo>
                    <a:pt x="704" y="79"/>
                  </a:lnTo>
                  <a:lnTo>
                    <a:pt x="663" y="94"/>
                  </a:lnTo>
                  <a:lnTo>
                    <a:pt x="628" y="110"/>
                  </a:lnTo>
                  <a:lnTo>
                    <a:pt x="595" y="126"/>
                  </a:lnTo>
                  <a:lnTo>
                    <a:pt x="565" y="140"/>
                  </a:lnTo>
                  <a:lnTo>
                    <a:pt x="538" y="154"/>
                  </a:lnTo>
                  <a:lnTo>
                    <a:pt x="509" y="170"/>
                  </a:lnTo>
                  <a:lnTo>
                    <a:pt x="479" y="183"/>
                  </a:lnTo>
                  <a:lnTo>
                    <a:pt x="447" y="199"/>
                  </a:lnTo>
                  <a:lnTo>
                    <a:pt x="413" y="214"/>
                  </a:lnTo>
                  <a:lnTo>
                    <a:pt x="372" y="229"/>
                  </a:lnTo>
                  <a:lnTo>
                    <a:pt x="329" y="248"/>
                  </a:lnTo>
                  <a:lnTo>
                    <a:pt x="276" y="267"/>
                  </a:lnTo>
                  <a:lnTo>
                    <a:pt x="217" y="284"/>
                  </a:lnTo>
                  <a:lnTo>
                    <a:pt x="0" y="848"/>
                  </a:lnTo>
                  <a:lnTo>
                    <a:pt x="69" y="825"/>
                  </a:lnTo>
                  <a:lnTo>
                    <a:pt x="132" y="799"/>
                  </a:lnTo>
                  <a:lnTo>
                    <a:pt x="194" y="776"/>
                  </a:lnTo>
                  <a:lnTo>
                    <a:pt x="250" y="757"/>
                  </a:lnTo>
                  <a:lnTo>
                    <a:pt x="303" y="737"/>
                  </a:lnTo>
                  <a:lnTo>
                    <a:pt x="352" y="716"/>
                  </a:lnTo>
                  <a:lnTo>
                    <a:pt x="400" y="698"/>
                  </a:lnTo>
                  <a:lnTo>
                    <a:pt x="447" y="682"/>
                  </a:lnTo>
                  <a:lnTo>
                    <a:pt x="492" y="668"/>
                  </a:lnTo>
                  <a:lnTo>
                    <a:pt x="538" y="654"/>
                  </a:lnTo>
                  <a:lnTo>
                    <a:pt x="581" y="636"/>
                  </a:lnTo>
                  <a:lnTo>
                    <a:pt x="625" y="622"/>
                  </a:lnTo>
                  <a:lnTo>
                    <a:pt x="670" y="609"/>
                  </a:lnTo>
                  <a:lnTo>
                    <a:pt x="717" y="597"/>
                  </a:lnTo>
                  <a:lnTo>
                    <a:pt x="765" y="584"/>
                  </a:lnTo>
                  <a:lnTo>
                    <a:pt x="818" y="573"/>
                  </a:lnTo>
                  <a:lnTo>
                    <a:pt x="819" y="649"/>
                  </a:lnTo>
                  <a:lnTo>
                    <a:pt x="809" y="731"/>
                  </a:lnTo>
                  <a:lnTo>
                    <a:pt x="791" y="812"/>
                  </a:lnTo>
                  <a:lnTo>
                    <a:pt x="779" y="894"/>
                  </a:lnTo>
                  <a:lnTo>
                    <a:pt x="781" y="929"/>
                  </a:lnTo>
                  <a:lnTo>
                    <a:pt x="784" y="959"/>
                  </a:lnTo>
                  <a:lnTo>
                    <a:pt x="798" y="993"/>
                  </a:lnTo>
                  <a:lnTo>
                    <a:pt x="814" y="1023"/>
                  </a:lnTo>
                  <a:lnTo>
                    <a:pt x="832" y="1052"/>
                  </a:lnTo>
                  <a:lnTo>
                    <a:pt x="854" y="1078"/>
                  </a:lnTo>
                  <a:lnTo>
                    <a:pt x="881" y="1102"/>
                  </a:lnTo>
                  <a:lnTo>
                    <a:pt x="910" y="1125"/>
                  </a:lnTo>
                  <a:lnTo>
                    <a:pt x="943" y="1144"/>
                  </a:lnTo>
                  <a:lnTo>
                    <a:pt x="976" y="1160"/>
                  </a:lnTo>
                  <a:lnTo>
                    <a:pt x="1014" y="1171"/>
                  </a:lnTo>
                  <a:lnTo>
                    <a:pt x="1051" y="1182"/>
                  </a:lnTo>
                  <a:lnTo>
                    <a:pt x="1087" y="1186"/>
                  </a:lnTo>
                  <a:lnTo>
                    <a:pt x="1126" y="1186"/>
                  </a:lnTo>
                  <a:lnTo>
                    <a:pt x="1163" y="1184"/>
                  </a:lnTo>
                  <a:lnTo>
                    <a:pt x="1202" y="1176"/>
                  </a:lnTo>
                  <a:lnTo>
                    <a:pt x="1231" y="1171"/>
                  </a:lnTo>
                  <a:lnTo>
                    <a:pt x="1261" y="1167"/>
                  </a:lnTo>
                  <a:lnTo>
                    <a:pt x="1294" y="1163"/>
                  </a:lnTo>
                  <a:lnTo>
                    <a:pt x="1328" y="1157"/>
                  </a:lnTo>
                  <a:lnTo>
                    <a:pt x="1363" y="1154"/>
                  </a:lnTo>
                  <a:lnTo>
                    <a:pt x="1399" y="1148"/>
                  </a:lnTo>
                  <a:lnTo>
                    <a:pt x="1436" y="1145"/>
                  </a:lnTo>
                  <a:lnTo>
                    <a:pt x="1475" y="1140"/>
                  </a:lnTo>
                  <a:lnTo>
                    <a:pt x="1517" y="1134"/>
                  </a:lnTo>
                  <a:lnTo>
                    <a:pt x="1557" y="1127"/>
                  </a:lnTo>
                  <a:lnTo>
                    <a:pt x="1602" y="1121"/>
                  </a:lnTo>
                  <a:lnTo>
                    <a:pt x="1645" y="1114"/>
                  </a:lnTo>
                  <a:lnTo>
                    <a:pt x="1688" y="1107"/>
                  </a:lnTo>
                  <a:lnTo>
                    <a:pt x="1734" y="1099"/>
                  </a:lnTo>
                  <a:lnTo>
                    <a:pt x="1780" y="1091"/>
                  </a:lnTo>
                  <a:lnTo>
                    <a:pt x="1829" y="1082"/>
                  </a:lnTo>
                  <a:lnTo>
                    <a:pt x="1875" y="1073"/>
                  </a:lnTo>
                  <a:lnTo>
                    <a:pt x="1924" y="1063"/>
                  </a:lnTo>
                  <a:lnTo>
                    <a:pt x="1971" y="1053"/>
                  </a:lnTo>
                  <a:lnTo>
                    <a:pt x="2021" y="1044"/>
                  </a:lnTo>
                  <a:lnTo>
                    <a:pt x="2070" y="1034"/>
                  </a:lnTo>
                  <a:lnTo>
                    <a:pt x="2118" y="1021"/>
                  </a:lnTo>
                  <a:lnTo>
                    <a:pt x="2168" y="1008"/>
                  </a:lnTo>
                  <a:lnTo>
                    <a:pt x="2218" y="994"/>
                  </a:lnTo>
                  <a:lnTo>
                    <a:pt x="2269" y="981"/>
                  </a:lnTo>
                  <a:lnTo>
                    <a:pt x="2319" y="967"/>
                  </a:lnTo>
                  <a:lnTo>
                    <a:pt x="2368" y="951"/>
                  </a:lnTo>
                  <a:lnTo>
                    <a:pt x="2418" y="935"/>
                  </a:lnTo>
                  <a:lnTo>
                    <a:pt x="2468" y="922"/>
                  </a:lnTo>
                  <a:lnTo>
                    <a:pt x="2517" y="900"/>
                  </a:lnTo>
                  <a:lnTo>
                    <a:pt x="2568" y="884"/>
                  </a:lnTo>
                  <a:lnTo>
                    <a:pt x="2616" y="864"/>
                  </a:lnTo>
                  <a:lnTo>
                    <a:pt x="2835" y="293"/>
                  </a:lnTo>
                  <a:close/>
                </a:path>
              </a:pathLst>
            </a:custGeom>
            <a:solidFill>
              <a:srgbClr val="CCFFFF"/>
            </a:solidFill>
            <a:ln w="9525">
              <a:solidFill>
                <a:srgbClr val="0000FF"/>
              </a:solidFill>
              <a:round/>
              <a:headEnd/>
              <a:tailEnd/>
            </a:ln>
          </p:spPr>
          <p:txBody>
            <a:bodyPr/>
            <a:lstStyle/>
            <a:p>
              <a:endParaRPr lang="vi-VN" sz="1050"/>
            </a:p>
          </p:txBody>
        </p:sp>
        <p:sp>
          <p:nvSpPr>
            <p:cNvPr id="7" name="Freeform 10"/>
            <p:cNvSpPr>
              <a:spLocks/>
            </p:cNvSpPr>
            <p:nvPr/>
          </p:nvSpPr>
          <p:spPr bwMode="auto">
            <a:xfrm>
              <a:off x="4672" y="2318"/>
              <a:ext cx="975" cy="1105"/>
            </a:xfrm>
            <a:custGeom>
              <a:avLst/>
              <a:gdLst>
                <a:gd name="T0" fmla="*/ 975 w 975"/>
                <a:gd name="T1" fmla="*/ 0 h 1105"/>
                <a:gd name="T2" fmla="*/ 877 w 975"/>
                <a:gd name="T3" fmla="*/ 23 h 1105"/>
                <a:gd name="T4" fmla="*/ 785 w 975"/>
                <a:gd name="T5" fmla="*/ 56 h 1105"/>
                <a:gd name="T6" fmla="*/ 690 w 975"/>
                <a:gd name="T7" fmla="*/ 102 h 1105"/>
                <a:gd name="T8" fmla="*/ 601 w 975"/>
                <a:gd name="T9" fmla="*/ 153 h 1105"/>
                <a:gd name="T10" fmla="*/ 516 w 975"/>
                <a:gd name="T11" fmla="*/ 212 h 1105"/>
                <a:gd name="T12" fmla="*/ 436 w 975"/>
                <a:gd name="T13" fmla="*/ 283 h 1105"/>
                <a:gd name="T14" fmla="*/ 359 w 975"/>
                <a:gd name="T15" fmla="*/ 355 h 1105"/>
                <a:gd name="T16" fmla="*/ 290 w 975"/>
                <a:gd name="T17" fmla="*/ 431 h 1105"/>
                <a:gd name="T18" fmla="*/ 226 w 975"/>
                <a:gd name="T19" fmla="*/ 512 h 1105"/>
                <a:gd name="T20" fmla="*/ 170 w 975"/>
                <a:gd name="T21" fmla="*/ 597 h 1105"/>
                <a:gd name="T22" fmla="*/ 118 w 975"/>
                <a:gd name="T23" fmla="*/ 684 h 1105"/>
                <a:gd name="T24" fmla="*/ 78 w 975"/>
                <a:gd name="T25" fmla="*/ 772 h 1105"/>
                <a:gd name="T26" fmla="*/ 43 w 975"/>
                <a:gd name="T27" fmla="*/ 857 h 1105"/>
                <a:gd name="T28" fmla="*/ 19 w 975"/>
                <a:gd name="T29" fmla="*/ 945 h 1105"/>
                <a:gd name="T30" fmla="*/ 4 w 975"/>
                <a:gd name="T31" fmla="*/ 1026 h 1105"/>
                <a:gd name="T32" fmla="*/ 0 w 975"/>
                <a:gd name="T33" fmla="*/ 1105 h 1105"/>
                <a:gd name="T34" fmla="*/ 9 w 975"/>
                <a:gd name="T35" fmla="*/ 1080 h 1105"/>
                <a:gd name="T36" fmla="*/ 14 w 975"/>
                <a:gd name="T37" fmla="*/ 1055 h 1105"/>
                <a:gd name="T38" fmla="*/ 19 w 975"/>
                <a:gd name="T39" fmla="*/ 1036 h 1105"/>
                <a:gd name="T40" fmla="*/ 29 w 975"/>
                <a:gd name="T41" fmla="*/ 1021 h 1105"/>
                <a:gd name="T42" fmla="*/ 23 w 975"/>
                <a:gd name="T43" fmla="*/ 1000 h 1105"/>
                <a:gd name="T44" fmla="*/ 23 w 975"/>
                <a:gd name="T45" fmla="*/ 969 h 1105"/>
                <a:gd name="T46" fmla="*/ 32 w 975"/>
                <a:gd name="T47" fmla="*/ 935 h 1105"/>
                <a:gd name="T48" fmla="*/ 52 w 975"/>
                <a:gd name="T49" fmla="*/ 896 h 1105"/>
                <a:gd name="T50" fmla="*/ 86 w 975"/>
                <a:gd name="T51" fmla="*/ 866 h 1105"/>
                <a:gd name="T52" fmla="*/ 138 w 975"/>
                <a:gd name="T53" fmla="*/ 841 h 1105"/>
                <a:gd name="T54" fmla="*/ 208 w 975"/>
                <a:gd name="T55" fmla="*/ 828 h 1105"/>
                <a:gd name="T56" fmla="*/ 299 w 975"/>
                <a:gd name="T57" fmla="*/ 835 h 1105"/>
                <a:gd name="T58" fmla="*/ 322 w 975"/>
                <a:gd name="T59" fmla="*/ 802 h 1105"/>
                <a:gd name="T60" fmla="*/ 359 w 975"/>
                <a:gd name="T61" fmla="*/ 750 h 1105"/>
                <a:gd name="T62" fmla="*/ 408 w 975"/>
                <a:gd name="T63" fmla="*/ 687 h 1105"/>
                <a:gd name="T64" fmla="*/ 463 w 975"/>
                <a:gd name="T65" fmla="*/ 620 h 1105"/>
                <a:gd name="T66" fmla="*/ 518 w 975"/>
                <a:gd name="T67" fmla="*/ 563 h 1105"/>
                <a:gd name="T68" fmla="*/ 572 w 975"/>
                <a:gd name="T69" fmla="*/ 514 h 1105"/>
                <a:gd name="T70" fmla="*/ 614 w 975"/>
                <a:gd name="T71" fmla="*/ 490 h 1105"/>
                <a:gd name="T72" fmla="*/ 643 w 975"/>
                <a:gd name="T73" fmla="*/ 492 h 1105"/>
                <a:gd name="T74" fmla="*/ 630 w 975"/>
                <a:gd name="T75" fmla="*/ 479 h 1105"/>
                <a:gd name="T76" fmla="*/ 612 w 975"/>
                <a:gd name="T77" fmla="*/ 470 h 1105"/>
                <a:gd name="T78" fmla="*/ 592 w 975"/>
                <a:gd name="T79" fmla="*/ 466 h 1105"/>
                <a:gd name="T80" fmla="*/ 572 w 975"/>
                <a:gd name="T81" fmla="*/ 466 h 1105"/>
                <a:gd name="T82" fmla="*/ 548 w 975"/>
                <a:gd name="T83" fmla="*/ 467 h 1105"/>
                <a:gd name="T84" fmla="*/ 520 w 975"/>
                <a:gd name="T85" fmla="*/ 475 h 1105"/>
                <a:gd name="T86" fmla="*/ 495 w 975"/>
                <a:gd name="T87" fmla="*/ 486 h 1105"/>
                <a:gd name="T88" fmla="*/ 469 w 975"/>
                <a:gd name="T89" fmla="*/ 499 h 1105"/>
                <a:gd name="T90" fmla="*/ 484 w 975"/>
                <a:gd name="T91" fmla="*/ 483 h 1105"/>
                <a:gd name="T92" fmla="*/ 502 w 975"/>
                <a:gd name="T93" fmla="*/ 467 h 1105"/>
                <a:gd name="T94" fmla="*/ 525 w 975"/>
                <a:gd name="T95" fmla="*/ 454 h 1105"/>
                <a:gd name="T96" fmla="*/ 549 w 975"/>
                <a:gd name="T97" fmla="*/ 440 h 1105"/>
                <a:gd name="T98" fmla="*/ 576 w 975"/>
                <a:gd name="T99" fmla="*/ 428 h 1105"/>
                <a:gd name="T100" fmla="*/ 604 w 975"/>
                <a:gd name="T101" fmla="*/ 423 h 1105"/>
                <a:gd name="T102" fmla="*/ 631 w 975"/>
                <a:gd name="T103" fmla="*/ 421 h 1105"/>
                <a:gd name="T104" fmla="*/ 660 w 975"/>
                <a:gd name="T105" fmla="*/ 423 h 1105"/>
                <a:gd name="T106" fmla="*/ 658 w 975"/>
                <a:gd name="T107" fmla="*/ 398 h 1105"/>
                <a:gd name="T108" fmla="*/ 663 w 975"/>
                <a:gd name="T109" fmla="*/ 368 h 1105"/>
                <a:gd name="T110" fmla="*/ 676 w 975"/>
                <a:gd name="T111" fmla="*/ 326 h 1105"/>
                <a:gd name="T112" fmla="*/ 697 w 975"/>
                <a:gd name="T113" fmla="*/ 281 h 1105"/>
                <a:gd name="T114" fmla="*/ 736 w 975"/>
                <a:gd name="T115" fmla="*/ 226 h 1105"/>
                <a:gd name="T116" fmla="*/ 794 w 975"/>
                <a:gd name="T117" fmla="*/ 163 h 1105"/>
                <a:gd name="T118" fmla="*/ 870 w 975"/>
                <a:gd name="T119" fmla="*/ 87 h 1105"/>
                <a:gd name="T120" fmla="*/ 975 w 975"/>
                <a:gd name="T121" fmla="*/ 0 h 1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75"/>
                <a:gd name="T184" fmla="*/ 0 h 1105"/>
                <a:gd name="T185" fmla="*/ 975 w 975"/>
                <a:gd name="T186" fmla="*/ 1105 h 1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75" h="1105">
                  <a:moveTo>
                    <a:pt x="975" y="0"/>
                  </a:move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close/>
                </a:path>
              </a:pathLst>
            </a:custGeom>
            <a:solidFill>
              <a:srgbClr val="99CCFF"/>
            </a:solidFill>
            <a:ln w="9525">
              <a:solidFill>
                <a:srgbClr val="0000FF"/>
              </a:solidFill>
              <a:round/>
              <a:headEnd/>
              <a:tailEnd/>
            </a:ln>
          </p:spPr>
          <p:txBody>
            <a:bodyPr/>
            <a:lstStyle/>
            <a:p>
              <a:endParaRPr lang="vi-VN" sz="1050"/>
            </a:p>
          </p:txBody>
        </p:sp>
        <p:sp>
          <p:nvSpPr>
            <p:cNvPr id="8" name="Freeform 11"/>
            <p:cNvSpPr>
              <a:spLocks/>
            </p:cNvSpPr>
            <p:nvPr/>
          </p:nvSpPr>
          <p:spPr bwMode="auto">
            <a:xfrm>
              <a:off x="4672" y="2318"/>
              <a:ext cx="975" cy="1105"/>
            </a:xfrm>
            <a:custGeom>
              <a:avLst/>
              <a:gdLst>
                <a:gd name="T0" fmla="*/ 975 w 975"/>
                <a:gd name="T1" fmla="*/ 0 h 1105"/>
                <a:gd name="T2" fmla="*/ 785 w 975"/>
                <a:gd name="T3" fmla="*/ 56 h 1105"/>
                <a:gd name="T4" fmla="*/ 601 w 975"/>
                <a:gd name="T5" fmla="*/ 153 h 1105"/>
                <a:gd name="T6" fmla="*/ 436 w 975"/>
                <a:gd name="T7" fmla="*/ 283 h 1105"/>
                <a:gd name="T8" fmla="*/ 290 w 975"/>
                <a:gd name="T9" fmla="*/ 431 h 1105"/>
                <a:gd name="T10" fmla="*/ 170 w 975"/>
                <a:gd name="T11" fmla="*/ 597 h 1105"/>
                <a:gd name="T12" fmla="*/ 78 w 975"/>
                <a:gd name="T13" fmla="*/ 772 h 1105"/>
                <a:gd name="T14" fmla="*/ 19 w 975"/>
                <a:gd name="T15" fmla="*/ 945 h 1105"/>
                <a:gd name="T16" fmla="*/ 0 w 975"/>
                <a:gd name="T17" fmla="*/ 1105 h 1105"/>
                <a:gd name="T18" fmla="*/ 9 w 975"/>
                <a:gd name="T19" fmla="*/ 1080 h 1105"/>
                <a:gd name="T20" fmla="*/ 19 w 975"/>
                <a:gd name="T21" fmla="*/ 1036 h 1105"/>
                <a:gd name="T22" fmla="*/ 29 w 975"/>
                <a:gd name="T23" fmla="*/ 1021 h 1105"/>
                <a:gd name="T24" fmla="*/ 23 w 975"/>
                <a:gd name="T25" fmla="*/ 969 h 1105"/>
                <a:gd name="T26" fmla="*/ 52 w 975"/>
                <a:gd name="T27" fmla="*/ 896 h 1105"/>
                <a:gd name="T28" fmla="*/ 138 w 975"/>
                <a:gd name="T29" fmla="*/ 841 h 1105"/>
                <a:gd name="T30" fmla="*/ 299 w 975"/>
                <a:gd name="T31" fmla="*/ 835 h 1105"/>
                <a:gd name="T32" fmla="*/ 322 w 975"/>
                <a:gd name="T33" fmla="*/ 802 h 1105"/>
                <a:gd name="T34" fmla="*/ 408 w 975"/>
                <a:gd name="T35" fmla="*/ 687 h 1105"/>
                <a:gd name="T36" fmla="*/ 518 w 975"/>
                <a:gd name="T37" fmla="*/ 563 h 1105"/>
                <a:gd name="T38" fmla="*/ 614 w 975"/>
                <a:gd name="T39" fmla="*/ 490 h 1105"/>
                <a:gd name="T40" fmla="*/ 643 w 975"/>
                <a:gd name="T41" fmla="*/ 492 h 1105"/>
                <a:gd name="T42" fmla="*/ 612 w 975"/>
                <a:gd name="T43" fmla="*/ 470 h 1105"/>
                <a:gd name="T44" fmla="*/ 572 w 975"/>
                <a:gd name="T45" fmla="*/ 466 h 1105"/>
                <a:gd name="T46" fmla="*/ 520 w 975"/>
                <a:gd name="T47" fmla="*/ 475 h 1105"/>
                <a:gd name="T48" fmla="*/ 469 w 975"/>
                <a:gd name="T49" fmla="*/ 499 h 1105"/>
                <a:gd name="T50" fmla="*/ 484 w 975"/>
                <a:gd name="T51" fmla="*/ 483 h 1105"/>
                <a:gd name="T52" fmla="*/ 525 w 975"/>
                <a:gd name="T53" fmla="*/ 454 h 1105"/>
                <a:gd name="T54" fmla="*/ 576 w 975"/>
                <a:gd name="T55" fmla="*/ 428 h 1105"/>
                <a:gd name="T56" fmla="*/ 631 w 975"/>
                <a:gd name="T57" fmla="*/ 421 h 1105"/>
                <a:gd name="T58" fmla="*/ 660 w 975"/>
                <a:gd name="T59" fmla="*/ 423 h 1105"/>
                <a:gd name="T60" fmla="*/ 663 w 975"/>
                <a:gd name="T61" fmla="*/ 368 h 1105"/>
                <a:gd name="T62" fmla="*/ 697 w 975"/>
                <a:gd name="T63" fmla="*/ 281 h 1105"/>
                <a:gd name="T64" fmla="*/ 794 w 975"/>
                <a:gd name="T65" fmla="*/ 163 h 1105"/>
                <a:gd name="T66" fmla="*/ 975 w 975"/>
                <a:gd name="T67" fmla="*/ 0 h 1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5"/>
                <a:gd name="T103" fmla="*/ 0 h 1105"/>
                <a:gd name="T104" fmla="*/ 975 w 975"/>
                <a:gd name="T105" fmla="*/ 1105 h 1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5" h="1105">
                  <a:moveTo>
                    <a:pt x="975" y="0"/>
                  </a:moveTo>
                  <a:lnTo>
                    <a:pt x="975" y="0"/>
                  </a:ln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sz="1050"/>
            </a:p>
          </p:txBody>
        </p:sp>
        <p:sp>
          <p:nvSpPr>
            <p:cNvPr id="9" name="Freeform 12"/>
            <p:cNvSpPr>
              <a:spLocks/>
            </p:cNvSpPr>
            <p:nvPr/>
          </p:nvSpPr>
          <p:spPr bwMode="auto">
            <a:xfrm>
              <a:off x="4568" y="3248"/>
              <a:ext cx="255" cy="303"/>
            </a:xfrm>
            <a:custGeom>
              <a:avLst/>
              <a:gdLst>
                <a:gd name="T0" fmla="*/ 229 w 255"/>
                <a:gd name="T1" fmla="*/ 303 h 303"/>
                <a:gd name="T2" fmla="*/ 242 w 255"/>
                <a:gd name="T3" fmla="*/ 302 h 303"/>
                <a:gd name="T4" fmla="*/ 253 w 255"/>
                <a:gd name="T5" fmla="*/ 292 h 303"/>
                <a:gd name="T6" fmla="*/ 255 w 255"/>
                <a:gd name="T7" fmla="*/ 273 h 303"/>
                <a:gd name="T8" fmla="*/ 255 w 255"/>
                <a:gd name="T9" fmla="*/ 249 h 303"/>
                <a:gd name="T10" fmla="*/ 245 w 255"/>
                <a:gd name="T11" fmla="*/ 197 h 303"/>
                <a:gd name="T12" fmla="*/ 236 w 255"/>
                <a:gd name="T13" fmla="*/ 158 h 303"/>
                <a:gd name="T14" fmla="*/ 225 w 255"/>
                <a:gd name="T15" fmla="*/ 129 h 303"/>
                <a:gd name="T16" fmla="*/ 216 w 255"/>
                <a:gd name="T17" fmla="*/ 112 h 303"/>
                <a:gd name="T18" fmla="*/ 206 w 255"/>
                <a:gd name="T19" fmla="*/ 101 h 303"/>
                <a:gd name="T20" fmla="*/ 195 w 255"/>
                <a:gd name="T21" fmla="*/ 96 h 303"/>
                <a:gd name="T22" fmla="*/ 183 w 255"/>
                <a:gd name="T23" fmla="*/ 91 h 303"/>
                <a:gd name="T24" fmla="*/ 173 w 255"/>
                <a:gd name="T25" fmla="*/ 91 h 303"/>
                <a:gd name="T26" fmla="*/ 173 w 255"/>
                <a:gd name="T27" fmla="*/ 90 h 303"/>
                <a:gd name="T28" fmla="*/ 173 w 255"/>
                <a:gd name="T29" fmla="*/ 83 h 303"/>
                <a:gd name="T30" fmla="*/ 173 w 255"/>
                <a:gd name="T31" fmla="*/ 75 h 303"/>
                <a:gd name="T32" fmla="*/ 173 w 255"/>
                <a:gd name="T33" fmla="*/ 64 h 303"/>
                <a:gd name="T34" fmla="*/ 187 w 255"/>
                <a:gd name="T35" fmla="*/ 61 h 303"/>
                <a:gd name="T36" fmla="*/ 199 w 255"/>
                <a:gd name="T37" fmla="*/ 52 h 303"/>
                <a:gd name="T38" fmla="*/ 209 w 255"/>
                <a:gd name="T39" fmla="*/ 39 h 303"/>
                <a:gd name="T40" fmla="*/ 210 w 255"/>
                <a:gd name="T41" fmla="*/ 26 h 303"/>
                <a:gd name="T42" fmla="*/ 209 w 255"/>
                <a:gd name="T43" fmla="*/ 15 h 303"/>
                <a:gd name="T44" fmla="*/ 199 w 255"/>
                <a:gd name="T45" fmla="*/ 5 h 303"/>
                <a:gd name="T46" fmla="*/ 187 w 255"/>
                <a:gd name="T47" fmla="*/ 0 h 303"/>
                <a:gd name="T48" fmla="*/ 173 w 255"/>
                <a:gd name="T49" fmla="*/ 0 h 303"/>
                <a:gd name="T50" fmla="*/ 84 w 255"/>
                <a:gd name="T51" fmla="*/ 0 h 303"/>
                <a:gd name="T52" fmla="*/ 68 w 255"/>
                <a:gd name="T53" fmla="*/ 0 h 303"/>
                <a:gd name="T54" fmla="*/ 58 w 255"/>
                <a:gd name="T55" fmla="*/ 5 h 303"/>
                <a:gd name="T56" fmla="*/ 49 w 255"/>
                <a:gd name="T57" fmla="*/ 15 h 303"/>
                <a:gd name="T58" fmla="*/ 46 w 255"/>
                <a:gd name="T59" fmla="*/ 26 h 303"/>
                <a:gd name="T60" fmla="*/ 49 w 255"/>
                <a:gd name="T61" fmla="*/ 39 h 303"/>
                <a:gd name="T62" fmla="*/ 58 w 255"/>
                <a:gd name="T63" fmla="*/ 52 h 303"/>
                <a:gd name="T64" fmla="*/ 68 w 255"/>
                <a:gd name="T65" fmla="*/ 61 h 303"/>
                <a:gd name="T66" fmla="*/ 84 w 255"/>
                <a:gd name="T67" fmla="*/ 64 h 303"/>
                <a:gd name="T68" fmla="*/ 84 w 255"/>
                <a:gd name="T69" fmla="*/ 75 h 303"/>
                <a:gd name="T70" fmla="*/ 84 w 255"/>
                <a:gd name="T71" fmla="*/ 83 h 303"/>
                <a:gd name="T72" fmla="*/ 84 w 255"/>
                <a:gd name="T73" fmla="*/ 90 h 303"/>
                <a:gd name="T74" fmla="*/ 84 w 255"/>
                <a:gd name="T75" fmla="*/ 91 h 303"/>
                <a:gd name="T76" fmla="*/ 72 w 255"/>
                <a:gd name="T77" fmla="*/ 91 h 303"/>
                <a:gd name="T78" fmla="*/ 62 w 255"/>
                <a:gd name="T79" fmla="*/ 96 h 303"/>
                <a:gd name="T80" fmla="*/ 51 w 255"/>
                <a:gd name="T81" fmla="*/ 101 h 303"/>
                <a:gd name="T82" fmla="*/ 41 w 255"/>
                <a:gd name="T83" fmla="*/ 112 h 303"/>
                <a:gd name="T84" fmla="*/ 32 w 255"/>
                <a:gd name="T85" fmla="*/ 129 h 303"/>
                <a:gd name="T86" fmla="*/ 21 w 255"/>
                <a:gd name="T87" fmla="*/ 158 h 303"/>
                <a:gd name="T88" fmla="*/ 12 w 255"/>
                <a:gd name="T89" fmla="*/ 197 h 303"/>
                <a:gd name="T90" fmla="*/ 0 w 255"/>
                <a:gd name="T91" fmla="*/ 249 h 303"/>
                <a:gd name="T92" fmla="*/ 0 w 255"/>
                <a:gd name="T93" fmla="*/ 273 h 303"/>
                <a:gd name="T94" fmla="*/ 6 w 255"/>
                <a:gd name="T95" fmla="*/ 292 h 303"/>
                <a:gd name="T96" fmla="*/ 13 w 255"/>
                <a:gd name="T97" fmla="*/ 302 h 303"/>
                <a:gd name="T98" fmla="*/ 28 w 255"/>
                <a:gd name="T99" fmla="*/ 303 h 303"/>
                <a:gd name="T100" fmla="*/ 229 w 255"/>
                <a:gd name="T101" fmla="*/ 303 h 3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303"/>
                <a:gd name="T155" fmla="*/ 255 w 255"/>
                <a:gd name="T156" fmla="*/ 303 h 3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303">
                  <a:moveTo>
                    <a:pt x="229" y="303"/>
                  </a:moveTo>
                  <a:lnTo>
                    <a:pt x="242" y="302"/>
                  </a:lnTo>
                  <a:lnTo>
                    <a:pt x="253" y="292"/>
                  </a:lnTo>
                  <a:lnTo>
                    <a:pt x="255" y="273"/>
                  </a:lnTo>
                  <a:lnTo>
                    <a:pt x="255" y="249"/>
                  </a:lnTo>
                  <a:lnTo>
                    <a:pt x="245" y="197"/>
                  </a:lnTo>
                  <a:lnTo>
                    <a:pt x="236" y="158"/>
                  </a:lnTo>
                  <a:lnTo>
                    <a:pt x="225" y="129"/>
                  </a:lnTo>
                  <a:lnTo>
                    <a:pt x="216" y="112"/>
                  </a:lnTo>
                  <a:lnTo>
                    <a:pt x="206" y="101"/>
                  </a:lnTo>
                  <a:lnTo>
                    <a:pt x="195" y="96"/>
                  </a:lnTo>
                  <a:lnTo>
                    <a:pt x="183" y="91"/>
                  </a:lnTo>
                  <a:lnTo>
                    <a:pt x="173" y="91"/>
                  </a:lnTo>
                  <a:lnTo>
                    <a:pt x="173" y="90"/>
                  </a:lnTo>
                  <a:lnTo>
                    <a:pt x="173" y="83"/>
                  </a:lnTo>
                  <a:lnTo>
                    <a:pt x="173" y="75"/>
                  </a:lnTo>
                  <a:lnTo>
                    <a:pt x="173" y="64"/>
                  </a:lnTo>
                  <a:lnTo>
                    <a:pt x="187" y="61"/>
                  </a:lnTo>
                  <a:lnTo>
                    <a:pt x="199" y="52"/>
                  </a:lnTo>
                  <a:lnTo>
                    <a:pt x="209" y="39"/>
                  </a:lnTo>
                  <a:lnTo>
                    <a:pt x="210" y="26"/>
                  </a:lnTo>
                  <a:lnTo>
                    <a:pt x="209" y="15"/>
                  </a:lnTo>
                  <a:lnTo>
                    <a:pt x="199" y="5"/>
                  </a:lnTo>
                  <a:lnTo>
                    <a:pt x="187" y="0"/>
                  </a:lnTo>
                  <a:lnTo>
                    <a:pt x="173" y="0"/>
                  </a:lnTo>
                  <a:lnTo>
                    <a:pt x="84" y="0"/>
                  </a:lnTo>
                  <a:lnTo>
                    <a:pt x="68" y="0"/>
                  </a:lnTo>
                  <a:lnTo>
                    <a:pt x="58" y="5"/>
                  </a:lnTo>
                  <a:lnTo>
                    <a:pt x="49" y="15"/>
                  </a:lnTo>
                  <a:lnTo>
                    <a:pt x="46" y="26"/>
                  </a:lnTo>
                  <a:lnTo>
                    <a:pt x="49" y="39"/>
                  </a:lnTo>
                  <a:lnTo>
                    <a:pt x="58" y="52"/>
                  </a:lnTo>
                  <a:lnTo>
                    <a:pt x="68" y="61"/>
                  </a:lnTo>
                  <a:lnTo>
                    <a:pt x="84" y="64"/>
                  </a:lnTo>
                  <a:lnTo>
                    <a:pt x="84" y="75"/>
                  </a:lnTo>
                  <a:lnTo>
                    <a:pt x="84" y="83"/>
                  </a:lnTo>
                  <a:lnTo>
                    <a:pt x="84" y="90"/>
                  </a:lnTo>
                  <a:lnTo>
                    <a:pt x="84" y="91"/>
                  </a:lnTo>
                  <a:lnTo>
                    <a:pt x="72" y="91"/>
                  </a:lnTo>
                  <a:lnTo>
                    <a:pt x="62" y="96"/>
                  </a:lnTo>
                  <a:lnTo>
                    <a:pt x="51" y="101"/>
                  </a:lnTo>
                  <a:lnTo>
                    <a:pt x="41" y="112"/>
                  </a:lnTo>
                  <a:lnTo>
                    <a:pt x="32" y="129"/>
                  </a:lnTo>
                  <a:lnTo>
                    <a:pt x="21" y="158"/>
                  </a:lnTo>
                  <a:lnTo>
                    <a:pt x="12" y="197"/>
                  </a:lnTo>
                  <a:lnTo>
                    <a:pt x="0" y="249"/>
                  </a:lnTo>
                  <a:lnTo>
                    <a:pt x="0" y="273"/>
                  </a:lnTo>
                  <a:lnTo>
                    <a:pt x="6" y="292"/>
                  </a:lnTo>
                  <a:lnTo>
                    <a:pt x="13" y="302"/>
                  </a:lnTo>
                  <a:lnTo>
                    <a:pt x="28" y="303"/>
                  </a:lnTo>
                  <a:lnTo>
                    <a:pt x="229" y="303"/>
                  </a:lnTo>
                  <a:close/>
                </a:path>
              </a:pathLst>
            </a:custGeom>
            <a:solidFill>
              <a:srgbClr val="CC99FF"/>
            </a:solidFill>
            <a:ln w="9525">
              <a:solidFill>
                <a:srgbClr val="0000FF"/>
              </a:solidFill>
              <a:round/>
              <a:headEnd/>
              <a:tailEnd/>
            </a:ln>
          </p:spPr>
          <p:txBody>
            <a:bodyPr/>
            <a:lstStyle/>
            <a:p>
              <a:endParaRPr lang="vi-VN" sz="1050"/>
            </a:p>
          </p:txBody>
        </p:sp>
        <p:sp>
          <p:nvSpPr>
            <p:cNvPr id="10" name="Freeform 13"/>
            <p:cNvSpPr>
              <a:spLocks/>
            </p:cNvSpPr>
            <p:nvPr/>
          </p:nvSpPr>
          <p:spPr bwMode="auto">
            <a:xfrm>
              <a:off x="5743" y="3234"/>
              <a:ext cx="552" cy="658"/>
            </a:xfrm>
            <a:custGeom>
              <a:avLst/>
              <a:gdLst>
                <a:gd name="T0" fmla="*/ 552 w 552"/>
                <a:gd name="T1" fmla="*/ 154 h 658"/>
                <a:gd name="T2" fmla="*/ 542 w 552"/>
                <a:gd name="T3" fmla="*/ 164 h 658"/>
                <a:gd name="T4" fmla="*/ 523 w 552"/>
                <a:gd name="T5" fmla="*/ 185 h 658"/>
                <a:gd name="T6" fmla="*/ 497 w 552"/>
                <a:gd name="T7" fmla="*/ 214 h 658"/>
                <a:gd name="T8" fmla="*/ 464 w 552"/>
                <a:gd name="T9" fmla="*/ 248 h 658"/>
                <a:gd name="T10" fmla="*/ 428 w 552"/>
                <a:gd name="T11" fmla="*/ 284 h 658"/>
                <a:gd name="T12" fmla="*/ 387 w 552"/>
                <a:gd name="T13" fmla="*/ 329 h 658"/>
                <a:gd name="T14" fmla="*/ 342 w 552"/>
                <a:gd name="T15" fmla="*/ 372 h 658"/>
                <a:gd name="T16" fmla="*/ 299 w 552"/>
                <a:gd name="T17" fmla="*/ 420 h 658"/>
                <a:gd name="T18" fmla="*/ 253 w 552"/>
                <a:gd name="T19" fmla="*/ 465 h 658"/>
                <a:gd name="T20" fmla="*/ 213 w 552"/>
                <a:gd name="T21" fmla="*/ 506 h 658"/>
                <a:gd name="T22" fmla="*/ 174 w 552"/>
                <a:gd name="T23" fmla="*/ 548 h 658"/>
                <a:gd name="T24" fmla="*/ 137 w 552"/>
                <a:gd name="T25" fmla="*/ 584 h 658"/>
                <a:gd name="T26" fmla="*/ 108 w 552"/>
                <a:gd name="T27" fmla="*/ 615 h 658"/>
                <a:gd name="T28" fmla="*/ 85 w 552"/>
                <a:gd name="T29" fmla="*/ 638 h 658"/>
                <a:gd name="T30" fmla="*/ 69 w 552"/>
                <a:gd name="T31" fmla="*/ 654 h 658"/>
                <a:gd name="T32" fmla="*/ 65 w 552"/>
                <a:gd name="T33" fmla="*/ 658 h 658"/>
                <a:gd name="T34" fmla="*/ 52 w 552"/>
                <a:gd name="T35" fmla="*/ 645 h 658"/>
                <a:gd name="T36" fmla="*/ 40 w 552"/>
                <a:gd name="T37" fmla="*/ 623 h 658"/>
                <a:gd name="T38" fmla="*/ 30 w 552"/>
                <a:gd name="T39" fmla="*/ 596 h 658"/>
                <a:gd name="T40" fmla="*/ 19 w 552"/>
                <a:gd name="T41" fmla="*/ 566 h 658"/>
                <a:gd name="T42" fmla="*/ 12 w 552"/>
                <a:gd name="T43" fmla="*/ 538 h 658"/>
                <a:gd name="T44" fmla="*/ 7 w 552"/>
                <a:gd name="T45" fmla="*/ 514 h 658"/>
                <a:gd name="T46" fmla="*/ 1 w 552"/>
                <a:gd name="T47" fmla="*/ 498 h 658"/>
                <a:gd name="T48" fmla="*/ 0 w 552"/>
                <a:gd name="T49" fmla="*/ 491 h 658"/>
                <a:gd name="T50" fmla="*/ 1 w 552"/>
                <a:gd name="T51" fmla="*/ 491 h 658"/>
                <a:gd name="T52" fmla="*/ 3 w 552"/>
                <a:gd name="T53" fmla="*/ 491 h 658"/>
                <a:gd name="T54" fmla="*/ 10 w 552"/>
                <a:gd name="T55" fmla="*/ 491 h 658"/>
                <a:gd name="T56" fmla="*/ 19 w 552"/>
                <a:gd name="T57" fmla="*/ 486 h 658"/>
                <a:gd name="T58" fmla="*/ 27 w 552"/>
                <a:gd name="T59" fmla="*/ 479 h 658"/>
                <a:gd name="T60" fmla="*/ 40 w 552"/>
                <a:gd name="T61" fmla="*/ 470 h 658"/>
                <a:gd name="T62" fmla="*/ 58 w 552"/>
                <a:gd name="T63" fmla="*/ 457 h 658"/>
                <a:gd name="T64" fmla="*/ 70 w 552"/>
                <a:gd name="T65" fmla="*/ 437 h 658"/>
                <a:gd name="T66" fmla="*/ 82 w 552"/>
                <a:gd name="T67" fmla="*/ 424 h 658"/>
                <a:gd name="T68" fmla="*/ 102 w 552"/>
                <a:gd name="T69" fmla="*/ 405 h 658"/>
                <a:gd name="T70" fmla="*/ 124 w 552"/>
                <a:gd name="T71" fmla="*/ 378 h 658"/>
                <a:gd name="T72" fmla="*/ 150 w 552"/>
                <a:gd name="T73" fmla="*/ 351 h 658"/>
                <a:gd name="T74" fmla="*/ 180 w 552"/>
                <a:gd name="T75" fmla="*/ 319 h 658"/>
                <a:gd name="T76" fmla="*/ 213 w 552"/>
                <a:gd name="T77" fmla="*/ 283 h 658"/>
                <a:gd name="T78" fmla="*/ 247 w 552"/>
                <a:gd name="T79" fmla="*/ 251 h 658"/>
                <a:gd name="T80" fmla="*/ 285 w 552"/>
                <a:gd name="T81" fmla="*/ 214 h 658"/>
                <a:gd name="T82" fmla="*/ 319 w 552"/>
                <a:gd name="T83" fmla="*/ 176 h 658"/>
                <a:gd name="T84" fmla="*/ 354 w 552"/>
                <a:gd name="T85" fmla="*/ 143 h 658"/>
                <a:gd name="T86" fmla="*/ 388 w 552"/>
                <a:gd name="T87" fmla="*/ 110 h 658"/>
                <a:gd name="T88" fmla="*/ 418 w 552"/>
                <a:gd name="T89" fmla="*/ 78 h 658"/>
                <a:gd name="T90" fmla="*/ 447 w 552"/>
                <a:gd name="T91" fmla="*/ 52 h 658"/>
                <a:gd name="T92" fmla="*/ 470 w 552"/>
                <a:gd name="T93" fmla="*/ 30 h 658"/>
                <a:gd name="T94" fmla="*/ 492 w 552"/>
                <a:gd name="T95" fmla="*/ 12 h 658"/>
                <a:gd name="T96" fmla="*/ 503 w 552"/>
                <a:gd name="T97" fmla="*/ 0 h 658"/>
                <a:gd name="T98" fmla="*/ 505 w 552"/>
                <a:gd name="T99" fmla="*/ 42 h 658"/>
                <a:gd name="T100" fmla="*/ 515 w 552"/>
                <a:gd name="T101" fmla="*/ 91 h 658"/>
                <a:gd name="T102" fmla="*/ 529 w 552"/>
                <a:gd name="T103" fmla="*/ 134 h 658"/>
                <a:gd name="T104" fmla="*/ 552 w 552"/>
                <a:gd name="T105" fmla="*/ 154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2"/>
                <a:gd name="T160" fmla="*/ 0 h 658"/>
                <a:gd name="T161" fmla="*/ 552 w 552"/>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2" h="658">
                  <a:moveTo>
                    <a:pt x="552" y="154"/>
                  </a:move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close/>
                </a:path>
              </a:pathLst>
            </a:custGeom>
            <a:solidFill>
              <a:srgbClr val="FFFFFF"/>
            </a:solidFill>
            <a:ln w="9525">
              <a:solidFill>
                <a:srgbClr val="0000FF"/>
              </a:solidFill>
              <a:round/>
              <a:headEnd/>
              <a:tailEnd/>
            </a:ln>
          </p:spPr>
          <p:txBody>
            <a:bodyPr/>
            <a:lstStyle/>
            <a:p>
              <a:endParaRPr lang="vi-VN" sz="1050"/>
            </a:p>
          </p:txBody>
        </p:sp>
        <p:sp>
          <p:nvSpPr>
            <p:cNvPr id="11" name="Freeform 14"/>
            <p:cNvSpPr>
              <a:spLocks/>
            </p:cNvSpPr>
            <p:nvPr/>
          </p:nvSpPr>
          <p:spPr bwMode="auto">
            <a:xfrm>
              <a:off x="5743" y="3234"/>
              <a:ext cx="552" cy="658"/>
            </a:xfrm>
            <a:custGeom>
              <a:avLst/>
              <a:gdLst>
                <a:gd name="T0" fmla="*/ 552 w 552"/>
                <a:gd name="T1" fmla="*/ 154 h 658"/>
                <a:gd name="T2" fmla="*/ 552 w 552"/>
                <a:gd name="T3" fmla="*/ 154 h 658"/>
                <a:gd name="T4" fmla="*/ 542 w 552"/>
                <a:gd name="T5" fmla="*/ 164 h 658"/>
                <a:gd name="T6" fmla="*/ 523 w 552"/>
                <a:gd name="T7" fmla="*/ 185 h 658"/>
                <a:gd name="T8" fmla="*/ 497 w 552"/>
                <a:gd name="T9" fmla="*/ 214 h 658"/>
                <a:gd name="T10" fmla="*/ 464 w 552"/>
                <a:gd name="T11" fmla="*/ 248 h 658"/>
                <a:gd name="T12" fmla="*/ 428 w 552"/>
                <a:gd name="T13" fmla="*/ 284 h 658"/>
                <a:gd name="T14" fmla="*/ 387 w 552"/>
                <a:gd name="T15" fmla="*/ 329 h 658"/>
                <a:gd name="T16" fmla="*/ 342 w 552"/>
                <a:gd name="T17" fmla="*/ 372 h 658"/>
                <a:gd name="T18" fmla="*/ 299 w 552"/>
                <a:gd name="T19" fmla="*/ 420 h 658"/>
                <a:gd name="T20" fmla="*/ 253 w 552"/>
                <a:gd name="T21" fmla="*/ 465 h 658"/>
                <a:gd name="T22" fmla="*/ 213 w 552"/>
                <a:gd name="T23" fmla="*/ 506 h 658"/>
                <a:gd name="T24" fmla="*/ 174 w 552"/>
                <a:gd name="T25" fmla="*/ 548 h 658"/>
                <a:gd name="T26" fmla="*/ 137 w 552"/>
                <a:gd name="T27" fmla="*/ 584 h 658"/>
                <a:gd name="T28" fmla="*/ 108 w 552"/>
                <a:gd name="T29" fmla="*/ 615 h 658"/>
                <a:gd name="T30" fmla="*/ 85 w 552"/>
                <a:gd name="T31" fmla="*/ 638 h 658"/>
                <a:gd name="T32" fmla="*/ 69 w 552"/>
                <a:gd name="T33" fmla="*/ 654 h 658"/>
                <a:gd name="T34" fmla="*/ 65 w 552"/>
                <a:gd name="T35" fmla="*/ 658 h 658"/>
                <a:gd name="T36" fmla="*/ 65 w 552"/>
                <a:gd name="T37" fmla="*/ 658 h 658"/>
                <a:gd name="T38" fmla="*/ 52 w 552"/>
                <a:gd name="T39" fmla="*/ 645 h 658"/>
                <a:gd name="T40" fmla="*/ 40 w 552"/>
                <a:gd name="T41" fmla="*/ 623 h 658"/>
                <a:gd name="T42" fmla="*/ 30 w 552"/>
                <a:gd name="T43" fmla="*/ 596 h 658"/>
                <a:gd name="T44" fmla="*/ 19 w 552"/>
                <a:gd name="T45" fmla="*/ 566 h 658"/>
                <a:gd name="T46" fmla="*/ 12 w 552"/>
                <a:gd name="T47" fmla="*/ 538 h 658"/>
                <a:gd name="T48" fmla="*/ 7 w 552"/>
                <a:gd name="T49" fmla="*/ 514 h 658"/>
                <a:gd name="T50" fmla="*/ 1 w 552"/>
                <a:gd name="T51" fmla="*/ 498 h 658"/>
                <a:gd name="T52" fmla="*/ 0 w 552"/>
                <a:gd name="T53" fmla="*/ 491 h 658"/>
                <a:gd name="T54" fmla="*/ 0 w 552"/>
                <a:gd name="T55" fmla="*/ 491 h 658"/>
                <a:gd name="T56" fmla="*/ 1 w 552"/>
                <a:gd name="T57" fmla="*/ 491 h 658"/>
                <a:gd name="T58" fmla="*/ 3 w 552"/>
                <a:gd name="T59" fmla="*/ 491 h 658"/>
                <a:gd name="T60" fmla="*/ 10 w 552"/>
                <a:gd name="T61" fmla="*/ 491 h 658"/>
                <a:gd name="T62" fmla="*/ 19 w 552"/>
                <a:gd name="T63" fmla="*/ 486 h 658"/>
                <a:gd name="T64" fmla="*/ 27 w 552"/>
                <a:gd name="T65" fmla="*/ 479 h 658"/>
                <a:gd name="T66" fmla="*/ 40 w 552"/>
                <a:gd name="T67" fmla="*/ 470 h 658"/>
                <a:gd name="T68" fmla="*/ 58 w 552"/>
                <a:gd name="T69" fmla="*/ 457 h 658"/>
                <a:gd name="T70" fmla="*/ 70 w 552"/>
                <a:gd name="T71" fmla="*/ 437 h 658"/>
                <a:gd name="T72" fmla="*/ 70 w 552"/>
                <a:gd name="T73" fmla="*/ 437 h 658"/>
                <a:gd name="T74" fmla="*/ 82 w 552"/>
                <a:gd name="T75" fmla="*/ 424 h 658"/>
                <a:gd name="T76" fmla="*/ 102 w 552"/>
                <a:gd name="T77" fmla="*/ 405 h 658"/>
                <a:gd name="T78" fmla="*/ 124 w 552"/>
                <a:gd name="T79" fmla="*/ 378 h 658"/>
                <a:gd name="T80" fmla="*/ 150 w 552"/>
                <a:gd name="T81" fmla="*/ 351 h 658"/>
                <a:gd name="T82" fmla="*/ 180 w 552"/>
                <a:gd name="T83" fmla="*/ 319 h 658"/>
                <a:gd name="T84" fmla="*/ 213 w 552"/>
                <a:gd name="T85" fmla="*/ 283 h 658"/>
                <a:gd name="T86" fmla="*/ 247 w 552"/>
                <a:gd name="T87" fmla="*/ 251 h 658"/>
                <a:gd name="T88" fmla="*/ 285 w 552"/>
                <a:gd name="T89" fmla="*/ 214 h 658"/>
                <a:gd name="T90" fmla="*/ 319 w 552"/>
                <a:gd name="T91" fmla="*/ 176 h 658"/>
                <a:gd name="T92" fmla="*/ 354 w 552"/>
                <a:gd name="T93" fmla="*/ 143 h 658"/>
                <a:gd name="T94" fmla="*/ 388 w 552"/>
                <a:gd name="T95" fmla="*/ 110 h 658"/>
                <a:gd name="T96" fmla="*/ 418 w 552"/>
                <a:gd name="T97" fmla="*/ 78 h 658"/>
                <a:gd name="T98" fmla="*/ 447 w 552"/>
                <a:gd name="T99" fmla="*/ 52 h 658"/>
                <a:gd name="T100" fmla="*/ 470 w 552"/>
                <a:gd name="T101" fmla="*/ 30 h 658"/>
                <a:gd name="T102" fmla="*/ 492 w 552"/>
                <a:gd name="T103" fmla="*/ 12 h 658"/>
                <a:gd name="T104" fmla="*/ 503 w 552"/>
                <a:gd name="T105" fmla="*/ 0 h 658"/>
                <a:gd name="T106" fmla="*/ 503 w 552"/>
                <a:gd name="T107" fmla="*/ 0 h 658"/>
                <a:gd name="T108" fmla="*/ 505 w 552"/>
                <a:gd name="T109" fmla="*/ 42 h 658"/>
                <a:gd name="T110" fmla="*/ 515 w 552"/>
                <a:gd name="T111" fmla="*/ 91 h 658"/>
                <a:gd name="T112" fmla="*/ 529 w 552"/>
                <a:gd name="T113" fmla="*/ 134 h 658"/>
                <a:gd name="T114" fmla="*/ 552 w 552"/>
                <a:gd name="T115" fmla="*/ 154 h 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2"/>
                <a:gd name="T175" fmla="*/ 0 h 658"/>
                <a:gd name="T176" fmla="*/ 552 w 552"/>
                <a:gd name="T177" fmla="*/ 658 h 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2" h="658">
                  <a:moveTo>
                    <a:pt x="552" y="154"/>
                  </a:moveTo>
                  <a:lnTo>
                    <a:pt x="552" y="154"/>
                  </a:ln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sz="1050"/>
            </a:p>
          </p:txBody>
        </p:sp>
        <p:sp>
          <p:nvSpPr>
            <p:cNvPr id="12" name="Freeform 15"/>
            <p:cNvSpPr>
              <a:spLocks/>
            </p:cNvSpPr>
            <p:nvPr/>
          </p:nvSpPr>
          <p:spPr bwMode="auto">
            <a:xfrm>
              <a:off x="4914" y="2918"/>
              <a:ext cx="1407" cy="1020"/>
            </a:xfrm>
            <a:custGeom>
              <a:avLst/>
              <a:gdLst>
                <a:gd name="T0" fmla="*/ 317 w 1407"/>
                <a:gd name="T1" fmla="*/ 762 h 1020"/>
                <a:gd name="T2" fmla="*/ 261 w 1407"/>
                <a:gd name="T3" fmla="*/ 681 h 1020"/>
                <a:gd name="T4" fmla="*/ 231 w 1407"/>
                <a:gd name="T5" fmla="*/ 603 h 1020"/>
                <a:gd name="T6" fmla="*/ 238 w 1407"/>
                <a:gd name="T7" fmla="*/ 544 h 1020"/>
                <a:gd name="T8" fmla="*/ 109 w 1407"/>
                <a:gd name="T9" fmla="*/ 488 h 1020"/>
                <a:gd name="T10" fmla="*/ 103 w 1407"/>
                <a:gd name="T11" fmla="*/ 550 h 1020"/>
                <a:gd name="T12" fmla="*/ 133 w 1407"/>
                <a:gd name="T13" fmla="*/ 629 h 1020"/>
                <a:gd name="T14" fmla="*/ 189 w 1407"/>
                <a:gd name="T15" fmla="*/ 708 h 1020"/>
                <a:gd name="T16" fmla="*/ 255 w 1407"/>
                <a:gd name="T17" fmla="*/ 752 h 1020"/>
                <a:gd name="T18" fmla="*/ 218 w 1407"/>
                <a:gd name="T19" fmla="*/ 736 h 1020"/>
                <a:gd name="T20" fmla="*/ 189 w 1407"/>
                <a:gd name="T21" fmla="*/ 726 h 1020"/>
                <a:gd name="T22" fmla="*/ 97 w 1407"/>
                <a:gd name="T23" fmla="*/ 672 h 1020"/>
                <a:gd name="T24" fmla="*/ 41 w 1407"/>
                <a:gd name="T25" fmla="*/ 592 h 1020"/>
                <a:gd name="T26" fmla="*/ 12 w 1407"/>
                <a:gd name="T27" fmla="*/ 512 h 1020"/>
                <a:gd name="T28" fmla="*/ 18 w 1407"/>
                <a:gd name="T29" fmla="*/ 453 h 1020"/>
                <a:gd name="T30" fmla="*/ 31 w 1407"/>
                <a:gd name="T31" fmla="*/ 442 h 1020"/>
                <a:gd name="T32" fmla="*/ 40 w 1407"/>
                <a:gd name="T33" fmla="*/ 407 h 1020"/>
                <a:gd name="T34" fmla="*/ 80 w 1407"/>
                <a:gd name="T35" fmla="*/ 355 h 1020"/>
                <a:gd name="T36" fmla="*/ 159 w 1407"/>
                <a:gd name="T37" fmla="*/ 271 h 1020"/>
                <a:gd name="T38" fmla="*/ 283 w 1407"/>
                <a:gd name="T39" fmla="*/ 150 h 1020"/>
                <a:gd name="T40" fmla="*/ 406 w 1407"/>
                <a:gd name="T41" fmla="*/ 23 h 1020"/>
                <a:gd name="T42" fmla="*/ 437 w 1407"/>
                <a:gd name="T43" fmla="*/ 2 h 1020"/>
                <a:gd name="T44" fmla="*/ 474 w 1407"/>
                <a:gd name="T45" fmla="*/ 4 h 1020"/>
                <a:gd name="T46" fmla="*/ 539 w 1407"/>
                <a:gd name="T47" fmla="*/ 26 h 1020"/>
                <a:gd name="T48" fmla="*/ 694 w 1407"/>
                <a:gd name="T49" fmla="*/ 77 h 1020"/>
                <a:gd name="T50" fmla="*/ 899 w 1407"/>
                <a:gd name="T51" fmla="*/ 139 h 1020"/>
                <a:gd name="T52" fmla="*/ 1105 w 1407"/>
                <a:gd name="T53" fmla="*/ 202 h 1020"/>
                <a:gd name="T54" fmla="*/ 1259 w 1407"/>
                <a:gd name="T55" fmla="*/ 253 h 1020"/>
                <a:gd name="T56" fmla="*/ 1334 w 1407"/>
                <a:gd name="T57" fmla="*/ 281 h 1020"/>
                <a:gd name="T58" fmla="*/ 1332 w 1407"/>
                <a:gd name="T59" fmla="*/ 316 h 1020"/>
                <a:gd name="T60" fmla="*/ 1276 w 1407"/>
                <a:gd name="T61" fmla="*/ 368 h 1020"/>
                <a:gd name="T62" fmla="*/ 1183 w 1407"/>
                <a:gd name="T63" fmla="*/ 459 h 1020"/>
                <a:gd name="T64" fmla="*/ 1076 w 1407"/>
                <a:gd name="T65" fmla="*/ 567 h 1020"/>
                <a:gd name="T66" fmla="*/ 979 w 1407"/>
                <a:gd name="T67" fmla="*/ 667 h 1020"/>
                <a:gd name="T68" fmla="*/ 911 w 1407"/>
                <a:gd name="T69" fmla="*/ 740 h 1020"/>
                <a:gd name="T70" fmla="*/ 869 w 1407"/>
                <a:gd name="T71" fmla="*/ 786 h 1020"/>
                <a:gd name="T72" fmla="*/ 839 w 1407"/>
                <a:gd name="T73" fmla="*/ 807 h 1020"/>
                <a:gd name="T74" fmla="*/ 829 w 1407"/>
                <a:gd name="T75" fmla="*/ 807 h 1020"/>
                <a:gd name="T76" fmla="*/ 841 w 1407"/>
                <a:gd name="T77" fmla="*/ 854 h 1020"/>
                <a:gd name="T78" fmla="*/ 869 w 1407"/>
                <a:gd name="T79" fmla="*/ 939 h 1020"/>
                <a:gd name="T80" fmla="*/ 898 w 1407"/>
                <a:gd name="T81" fmla="*/ 970 h 1020"/>
                <a:gd name="T82" fmla="*/ 966 w 1407"/>
                <a:gd name="T83" fmla="*/ 900 h 1020"/>
                <a:gd name="T84" fmla="*/ 1082 w 1407"/>
                <a:gd name="T85" fmla="*/ 781 h 1020"/>
                <a:gd name="T86" fmla="*/ 1216 w 1407"/>
                <a:gd name="T87" fmla="*/ 645 h 1020"/>
                <a:gd name="T88" fmla="*/ 1326 w 1407"/>
                <a:gd name="T89" fmla="*/ 530 h 1020"/>
                <a:gd name="T90" fmla="*/ 1381 w 1407"/>
                <a:gd name="T91" fmla="*/ 470 h 1020"/>
                <a:gd name="T92" fmla="*/ 1401 w 1407"/>
                <a:gd name="T93" fmla="*/ 485 h 1020"/>
                <a:gd name="T94" fmla="*/ 1302 w 1407"/>
                <a:gd name="T95" fmla="*/ 590 h 1020"/>
                <a:gd name="T96" fmla="*/ 1183 w 1407"/>
                <a:gd name="T97" fmla="*/ 714 h 1020"/>
                <a:gd name="T98" fmla="*/ 1081 w 1407"/>
                <a:gd name="T99" fmla="*/ 825 h 1020"/>
                <a:gd name="T100" fmla="*/ 1000 w 1407"/>
                <a:gd name="T101" fmla="*/ 915 h 1020"/>
                <a:gd name="T102" fmla="*/ 945 w 1407"/>
                <a:gd name="T103" fmla="*/ 970 h 1020"/>
                <a:gd name="T104" fmla="*/ 928 w 1407"/>
                <a:gd name="T105" fmla="*/ 990 h 1020"/>
                <a:gd name="T106" fmla="*/ 914 w 1407"/>
                <a:gd name="T107" fmla="*/ 1016 h 1020"/>
                <a:gd name="T108" fmla="*/ 876 w 1407"/>
                <a:gd name="T109" fmla="*/ 1016 h 1020"/>
                <a:gd name="T110" fmla="*/ 839 w 1407"/>
                <a:gd name="T111" fmla="*/ 995 h 1020"/>
                <a:gd name="T112" fmla="*/ 779 w 1407"/>
                <a:gd name="T113" fmla="*/ 968 h 1020"/>
                <a:gd name="T114" fmla="*/ 690 w 1407"/>
                <a:gd name="T115" fmla="*/ 931 h 1020"/>
                <a:gd name="T116" fmla="*/ 585 w 1407"/>
                <a:gd name="T117" fmla="*/ 884 h 1020"/>
                <a:gd name="T118" fmla="*/ 474 w 1407"/>
                <a:gd name="T119" fmla="*/ 840 h 10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07"/>
                <a:gd name="T181" fmla="*/ 0 h 1020"/>
                <a:gd name="T182" fmla="*/ 1407 w 1407"/>
                <a:gd name="T183" fmla="*/ 1020 h 10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07" h="1020">
                  <a:moveTo>
                    <a:pt x="401" y="808"/>
                  </a:move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close/>
                </a:path>
              </a:pathLst>
            </a:custGeom>
            <a:solidFill>
              <a:srgbClr val="7F7F7F"/>
            </a:solidFill>
            <a:ln w="9525">
              <a:solidFill>
                <a:srgbClr val="0000FF"/>
              </a:solidFill>
              <a:round/>
              <a:headEnd/>
              <a:tailEnd/>
            </a:ln>
          </p:spPr>
          <p:txBody>
            <a:bodyPr/>
            <a:lstStyle/>
            <a:p>
              <a:endParaRPr lang="vi-VN" sz="1050"/>
            </a:p>
          </p:txBody>
        </p:sp>
        <p:sp>
          <p:nvSpPr>
            <p:cNvPr id="13" name="Freeform 16"/>
            <p:cNvSpPr>
              <a:spLocks/>
            </p:cNvSpPr>
            <p:nvPr/>
          </p:nvSpPr>
          <p:spPr bwMode="auto">
            <a:xfrm>
              <a:off x="4914" y="2918"/>
              <a:ext cx="1407" cy="1020"/>
            </a:xfrm>
            <a:custGeom>
              <a:avLst/>
              <a:gdLst>
                <a:gd name="T0" fmla="*/ 317 w 1407"/>
                <a:gd name="T1" fmla="*/ 762 h 1020"/>
                <a:gd name="T2" fmla="*/ 251 w 1407"/>
                <a:gd name="T3" fmla="*/ 655 h 1020"/>
                <a:gd name="T4" fmla="*/ 219 w 1407"/>
                <a:gd name="T5" fmla="*/ 570 h 1020"/>
                <a:gd name="T6" fmla="*/ 129 w 1407"/>
                <a:gd name="T7" fmla="*/ 496 h 1020"/>
                <a:gd name="T8" fmla="*/ 92 w 1407"/>
                <a:gd name="T9" fmla="*/ 517 h 1020"/>
                <a:gd name="T10" fmla="*/ 122 w 1407"/>
                <a:gd name="T11" fmla="*/ 600 h 1020"/>
                <a:gd name="T12" fmla="*/ 189 w 1407"/>
                <a:gd name="T13" fmla="*/ 708 h 1020"/>
                <a:gd name="T14" fmla="*/ 255 w 1407"/>
                <a:gd name="T15" fmla="*/ 752 h 1020"/>
                <a:gd name="T16" fmla="*/ 208 w 1407"/>
                <a:gd name="T17" fmla="*/ 731 h 1020"/>
                <a:gd name="T18" fmla="*/ 181 w 1407"/>
                <a:gd name="T19" fmla="*/ 721 h 1020"/>
                <a:gd name="T20" fmla="*/ 54 w 1407"/>
                <a:gd name="T21" fmla="*/ 622 h 1020"/>
                <a:gd name="T22" fmla="*/ 12 w 1407"/>
                <a:gd name="T23" fmla="*/ 512 h 1020"/>
                <a:gd name="T24" fmla="*/ 18 w 1407"/>
                <a:gd name="T25" fmla="*/ 453 h 1020"/>
                <a:gd name="T26" fmla="*/ 31 w 1407"/>
                <a:gd name="T27" fmla="*/ 442 h 1020"/>
                <a:gd name="T28" fmla="*/ 48 w 1407"/>
                <a:gd name="T29" fmla="*/ 391 h 1020"/>
                <a:gd name="T30" fmla="*/ 126 w 1407"/>
                <a:gd name="T31" fmla="*/ 304 h 1020"/>
                <a:gd name="T32" fmla="*/ 283 w 1407"/>
                <a:gd name="T33" fmla="*/ 150 h 1020"/>
                <a:gd name="T34" fmla="*/ 406 w 1407"/>
                <a:gd name="T35" fmla="*/ 23 h 1020"/>
                <a:gd name="T36" fmla="*/ 448 w 1407"/>
                <a:gd name="T37" fmla="*/ 0 h 1020"/>
                <a:gd name="T38" fmla="*/ 493 w 1407"/>
                <a:gd name="T39" fmla="*/ 10 h 1020"/>
                <a:gd name="T40" fmla="*/ 634 w 1407"/>
                <a:gd name="T41" fmla="*/ 55 h 1020"/>
                <a:gd name="T42" fmla="*/ 899 w 1407"/>
                <a:gd name="T43" fmla="*/ 139 h 1020"/>
                <a:gd name="T44" fmla="*/ 1165 w 1407"/>
                <a:gd name="T45" fmla="*/ 219 h 1020"/>
                <a:gd name="T46" fmla="*/ 1306 w 1407"/>
                <a:gd name="T47" fmla="*/ 267 h 1020"/>
                <a:gd name="T48" fmla="*/ 1341 w 1407"/>
                <a:gd name="T49" fmla="*/ 304 h 1020"/>
                <a:gd name="T50" fmla="*/ 1299 w 1407"/>
                <a:gd name="T51" fmla="*/ 346 h 1020"/>
                <a:gd name="T52" fmla="*/ 1183 w 1407"/>
                <a:gd name="T53" fmla="*/ 459 h 1020"/>
                <a:gd name="T54" fmla="*/ 1042 w 1407"/>
                <a:gd name="T55" fmla="*/ 599 h 1020"/>
                <a:gd name="T56" fmla="*/ 931 w 1407"/>
                <a:gd name="T57" fmla="*/ 721 h 1020"/>
                <a:gd name="T58" fmla="*/ 887 w 1407"/>
                <a:gd name="T59" fmla="*/ 773 h 1020"/>
                <a:gd name="T60" fmla="*/ 839 w 1407"/>
                <a:gd name="T61" fmla="*/ 807 h 1020"/>
                <a:gd name="T62" fmla="*/ 829 w 1407"/>
                <a:gd name="T63" fmla="*/ 807 h 1020"/>
                <a:gd name="T64" fmla="*/ 848 w 1407"/>
                <a:gd name="T65" fmla="*/ 882 h 1020"/>
                <a:gd name="T66" fmla="*/ 894 w 1407"/>
                <a:gd name="T67" fmla="*/ 974 h 1020"/>
                <a:gd name="T68" fmla="*/ 937 w 1407"/>
                <a:gd name="T69" fmla="*/ 931 h 1020"/>
                <a:gd name="T70" fmla="*/ 1082 w 1407"/>
                <a:gd name="T71" fmla="*/ 781 h 1020"/>
                <a:gd name="T72" fmla="*/ 1257 w 1407"/>
                <a:gd name="T73" fmla="*/ 600 h 1020"/>
                <a:gd name="T74" fmla="*/ 1371 w 1407"/>
                <a:gd name="T75" fmla="*/ 480 h 1020"/>
                <a:gd name="T76" fmla="*/ 1407 w 1407"/>
                <a:gd name="T77" fmla="*/ 466 h 1020"/>
                <a:gd name="T78" fmla="*/ 1345 w 1407"/>
                <a:gd name="T79" fmla="*/ 548 h 1020"/>
                <a:gd name="T80" fmla="*/ 1183 w 1407"/>
                <a:gd name="T81" fmla="*/ 714 h 1020"/>
                <a:gd name="T82" fmla="*/ 1049 w 1407"/>
                <a:gd name="T83" fmla="*/ 857 h 1020"/>
                <a:gd name="T84" fmla="*/ 961 w 1407"/>
                <a:gd name="T85" fmla="*/ 957 h 1020"/>
                <a:gd name="T86" fmla="*/ 927 w 1407"/>
                <a:gd name="T87" fmla="*/ 980 h 1020"/>
                <a:gd name="T88" fmla="*/ 914 w 1407"/>
                <a:gd name="T89" fmla="*/ 1016 h 1020"/>
                <a:gd name="T90" fmla="*/ 861 w 1407"/>
                <a:gd name="T91" fmla="*/ 1008 h 1020"/>
                <a:gd name="T92" fmla="*/ 822 w 1407"/>
                <a:gd name="T93" fmla="*/ 985 h 1020"/>
                <a:gd name="T94" fmla="*/ 723 w 1407"/>
                <a:gd name="T95" fmla="*/ 944 h 1020"/>
                <a:gd name="T96" fmla="*/ 585 w 1407"/>
                <a:gd name="T97" fmla="*/ 884 h 1020"/>
                <a:gd name="T98" fmla="*/ 437 w 1407"/>
                <a:gd name="T99" fmla="*/ 825 h 10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7"/>
                <a:gd name="T151" fmla="*/ 0 h 1020"/>
                <a:gd name="T152" fmla="*/ 1407 w 1407"/>
                <a:gd name="T153" fmla="*/ 1020 h 10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7" h="1020">
                  <a:moveTo>
                    <a:pt x="401" y="808"/>
                  </a:moveTo>
                  <a:lnTo>
                    <a:pt x="401" y="808"/>
                  </a:ln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path>
              </a:pathLst>
            </a:custGeom>
            <a:solidFill>
              <a:srgbClr val="FF0000"/>
            </a:solidFill>
            <a:ln w="0">
              <a:solidFill>
                <a:srgbClr val="0000FF"/>
              </a:solidFill>
              <a:prstDash val="solid"/>
              <a:round/>
              <a:headEnd/>
              <a:tailEnd/>
            </a:ln>
          </p:spPr>
          <p:txBody>
            <a:bodyPr/>
            <a:lstStyle/>
            <a:p>
              <a:endParaRPr lang="vi-VN" sz="1050"/>
            </a:p>
          </p:txBody>
        </p:sp>
        <p:sp>
          <p:nvSpPr>
            <p:cNvPr id="14" name="Line 17"/>
            <p:cNvSpPr>
              <a:spLocks noChangeShapeType="1"/>
            </p:cNvSpPr>
            <p:nvPr/>
          </p:nvSpPr>
          <p:spPr bwMode="auto">
            <a:xfrm>
              <a:off x="4952" y="3380"/>
              <a:ext cx="784" cy="31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sz="1050"/>
            </a:p>
          </p:txBody>
        </p:sp>
        <p:sp>
          <p:nvSpPr>
            <p:cNvPr id="15" name="Line 18"/>
            <p:cNvSpPr>
              <a:spLocks noChangeShapeType="1"/>
            </p:cNvSpPr>
            <p:nvPr/>
          </p:nvSpPr>
          <p:spPr bwMode="auto">
            <a:xfrm flipH="1">
              <a:off x="5762" y="3313"/>
              <a:ext cx="493" cy="48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sz="1050"/>
            </a:p>
          </p:txBody>
        </p:sp>
        <p:sp>
          <p:nvSpPr>
            <p:cNvPr id="16" name="Line 19"/>
            <p:cNvSpPr>
              <a:spLocks noChangeShapeType="1"/>
            </p:cNvSpPr>
            <p:nvPr/>
          </p:nvSpPr>
          <p:spPr bwMode="auto">
            <a:xfrm flipV="1">
              <a:off x="5773" y="3401"/>
              <a:ext cx="421" cy="41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sz="1050"/>
            </a:p>
          </p:txBody>
        </p:sp>
        <p:sp>
          <p:nvSpPr>
            <p:cNvPr id="17" name="Line 20"/>
            <p:cNvSpPr>
              <a:spLocks noChangeShapeType="1"/>
            </p:cNvSpPr>
            <p:nvPr/>
          </p:nvSpPr>
          <p:spPr bwMode="auto">
            <a:xfrm flipV="1">
              <a:off x="5782" y="3598"/>
              <a:ext cx="247" cy="25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sz="1050"/>
            </a:p>
          </p:txBody>
        </p:sp>
        <p:sp>
          <p:nvSpPr>
            <p:cNvPr id="18" name="Freeform 21"/>
            <p:cNvSpPr>
              <a:spLocks/>
            </p:cNvSpPr>
            <p:nvPr/>
          </p:nvSpPr>
          <p:spPr bwMode="auto">
            <a:xfrm>
              <a:off x="5954" y="3514"/>
              <a:ext cx="298" cy="258"/>
            </a:xfrm>
            <a:custGeom>
              <a:avLst/>
              <a:gdLst>
                <a:gd name="T0" fmla="*/ 95 w 298"/>
                <a:gd name="T1" fmla="*/ 0 h 258"/>
                <a:gd name="T2" fmla="*/ 0 w 298"/>
                <a:gd name="T3" fmla="*/ 101 h 258"/>
                <a:gd name="T4" fmla="*/ 16 w 298"/>
                <a:gd name="T5" fmla="*/ 105 h 258"/>
                <a:gd name="T6" fmla="*/ 42 w 298"/>
                <a:gd name="T7" fmla="*/ 121 h 258"/>
                <a:gd name="T8" fmla="*/ 74 w 298"/>
                <a:gd name="T9" fmla="*/ 138 h 258"/>
                <a:gd name="T10" fmla="*/ 104 w 298"/>
                <a:gd name="T11" fmla="*/ 160 h 258"/>
                <a:gd name="T12" fmla="*/ 134 w 298"/>
                <a:gd name="T13" fmla="*/ 185 h 258"/>
                <a:gd name="T14" fmla="*/ 160 w 298"/>
                <a:gd name="T15" fmla="*/ 208 h 258"/>
                <a:gd name="T16" fmla="*/ 180 w 298"/>
                <a:gd name="T17" fmla="*/ 235 h 258"/>
                <a:gd name="T18" fmla="*/ 190 w 298"/>
                <a:gd name="T19" fmla="*/ 258 h 258"/>
                <a:gd name="T20" fmla="*/ 197 w 298"/>
                <a:gd name="T21" fmla="*/ 234 h 258"/>
                <a:gd name="T22" fmla="*/ 202 w 298"/>
                <a:gd name="T23" fmla="*/ 195 h 258"/>
                <a:gd name="T24" fmla="*/ 199 w 298"/>
                <a:gd name="T25" fmla="*/ 157 h 258"/>
                <a:gd name="T26" fmla="*/ 190 w 298"/>
                <a:gd name="T27" fmla="*/ 135 h 258"/>
                <a:gd name="T28" fmla="*/ 203 w 298"/>
                <a:gd name="T29" fmla="*/ 135 h 258"/>
                <a:gd name="T30" fmla="*/ 219 w 298"/>
                <a:gd name="T31" fmla="*/ 135 h 258"/>
                <a:gd name="T32" fmla="*/ 235 w 298"/>
                <a:gd name="T33" fmla="*/ 135 h 258"/>
                <a:gd name="T34" fmla="*/ 249 w 298"/>
                <a:gd name="T35" fmla="*/ 138 h 258"/>
                <a:gd name="T36" fmla="*/ 263 w 298"/>
                <a:gd name="T37" fmla="*/ 140 h 258"/>
                <a:gd name="T38" fmla="*/ 281 w 298"/>
                <a:gd name="T39" fmla="*/ 144 h 258"/>
                <a:gd name="T40" fmla="*/ 291 w 298"/>
                <a:gd name="T41" fmla="*/ 151 h 258"/>
                <a:gd name="T42" fmla="*/ 298 w 298"/>
                <a:gd name="T43" fmla="*/ 161 h 258"/>
                <a:gd name="T44" fmla="*/ 291 w 298"/>
                <a:gd name="T45" fmla="*/ 144 h 258"/>
                <a:gd name="T46" fmla="*/ 276 w 298"/>
                <a:gd name="T47" fmla="*/ 123 h 258"/>
                <a:gd name="T48" fmla="*/ 253 w 298"/>
                <a:gd name="T49" fmla="*/ 92 h 258"/>
                <a:gd name="T50" fmla="*/ 227 w 298"/>
                <a:gd name="T51" fmla="*/ 63 h 258"/>
                <a:gd name="T52" fmla="*/ 197 w 298"/>
                <a:gd name="T53" fmla="*/ 39 h 258"/>
                <a:gd name="T54" fmla="*/ 164 w 298"/>
                <a:gd name="T55" fmla="*/ 16 h 258"/>
                <a:gd name="T56" fmla="*/ 130 w 298"/>
                <a:gd name="T57" fmla="*/ 3 h 258"/>
                <a:gd name="T58" fmla="*/ 95 w 298"/>
                <a:gd name="T59" fmla="*/ 0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58"/>
                <a:gd name="T92" fmla="*/ 298 w 298"/>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000000"/>
            </a:solidFill>
            <a:ln w="9525">
              <a:solidFill>
                <a:srgbClr val="0000FF"/>
              </a:solidFill>
              <a:round/>
              <a:headEnd/>
              <a:tailEnd/>
            </a:ln>
          </p:spPr>
          <p:txBody>
            <a:bodyPr/>
            <a:lstStyle/>
            <a:p>
              <a:endParaRPr lang="vi-VN" sz="1050"/>
            </a:p>
          </p:txBody>
        </p:sp>
        <p:sp>
          <p:nvSpPr>
            <p:cNvPr id="19" name="Freeform 22"/>
            <p:cNvSpPr>
              <a:spLocks/>
            </p:cNvSpPr>
            <p:nvPr/>
          </p:nvSpPr>
          <p:spPr bwMode="auto">
            <a:xfrm>
              <a:off x="5954" y="3514"/>
              <a:ext cx="298" cy="258"/>
            </a:xfrm>
            <a:custGeom>
              <a:avLst/>
              <a:gdLst>
                <a:gd name="T0" fmla="*/ 95 w 298"/>
                <a:gd name="T1" fmla="*/ 0 h 258"/>
                <a:gd name="T2" fmla="*/ 0 w 298"/>
                <a:gd name="T3" fmla="*/ 101 h 258"/>
                <a:gd name="T4" fmla="*/ 16 w 298"/>
                <a:gd name="T5" fmla="*/ 105 h 258"/>
                <a:gd name="T6" fmla="*/ 42 w 298"/>
                <a:gd name="T7" fmla="*/ 121 h 258"/>
                <a:gd name="T8" fmla="*/ 74 w 298"/>
                <a:gd name="T9" fmla="*/ 138 h 258"/>
                <a:gd name="T10" fmla="*/ 104 w 298"/>
                <a:gd name="T11" fmla="*/ 160 h 258"/>
                <a:gd name="T12" fmla="*/ 134 w 298"/>
                <a:gd name="T13" fmla="*/ 185 h 258"/>
                <a:gd name="T14" fmla="*/ 160 w 298"/>
                <a:gd name="T15" fmla="*/ 208 h 258"/>
                <a:gd name="T16" fmla="*/ 180 w 298"/>
                <a:gd name="T17" fmla="*/ 235 h 258"/>
                <a:gd name="T18" fmla="*/ 190 w 298"/>
                <a:gd name="T19" fmla="*/ 258 h 258"/>
                <a:gd name="T20" fmla="*/ 197 w 298"/>
                <a:gd name="T21" fmla="*/ 234 h 258"/>
                <a:gd name="T22" fmla="*/ 202 w 298"/>
                <a:gd name="T23" fmla="*/ 195 h 258"/>
                <a:gd name="T24" fmla="*/ 199 w 298"/>
                <a:gd name="T25" fmla="*/ 157 h 258"/>
                <a:gd name="T26" fmla="*/ 190 w 298"/>
                <a:gd name="T27" fmla="*/ 135 h 258"/>
                <a:gd name="T28" fmla="*/ 203 w 298"/>
                <a:gd name="T29" fmla="*/ 135 h 258"/>
                <a:gd name="T30" fmla="*/ 219 w 298"/>
                <a:gd name="T31" fmla="*/ 135 h 258"/>
                <a:gd name="T32" fmla="*/ 235 w 298"/>
                <a:gd name="T33" fmla="*/ 135 h 258"/>
                <a:gd name="T34" fmla="*/ 249 w 298"/>
                <a:gd name="T35" fmla="*/ 138 h 258"/>
                <a:gd name="T36" fmla="*/ 263 w 298"/>
                <a:gd name="T37" fmla="*/ 140 h 258"/>
                <a:gd name="T38" fmla="*/ 281 w 298"/>
                <a:gd name="T39" fmla="*/ 144 h 258"/>
                <a:gd name="T40" fmla="*/ 291 w 298"/>
                <a:gd name="T41" fmla="*/ 151 h 258"/>
                <a:gd name="T42" fmla="*/ 298 w 298"/>
                <a:gd name="T43" fmla="*/ 161 h 258"/>
                <a:gd name="T44" fmla="*/ 291 w 298"/>
                <a:gd name="T45" fmla="*/ 144 h 258"/>
                <a:gd name="T46" fmla="*/ 276 w 298"/>
                <a:gd name="T47" fmla="*/ 123 h 258"/>
                <a:gd name="T48" fmla="*/ 253 w 298"/>
                <a:gd name="T49" fmla="*/ 92 h 258"/>
                <a:gd name="T50" fmla="*/ 227 w 298"/>
                <a:gd name="T51" fmla="*/ 63 h 258"/>
                <a:gd name="T52" fmla="*/ 197 w 298"/>
                <a:gd name="T53" fmla="*/ 39 h 258"/>
                <a:gd name="T54" fmla="*/ 164 w 298"/>
                <a:gd name="T55" fmla="*/ 16 h 258"/>
                <a:gd name="T56" fmla="*/ 130 w 298"/>
                <a:gd name="T57" fmla="*/ 3 h 258"/>
                <a:gd name="T58" fmla="*/ 95 w 298"/>
                <a:gd name="T59" fmla="*/ 0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58"/>
                <a:gd name="T92" fmla="*/ 298 w 298"/>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3F3F3F"/>
            </a:solidFill>
            <a:ln w="9525">
              <a:solidFill>
                <a:srgbClr val="0000FF"/>
              </a:solidFill>
              <a:round/>
              <a:headEnd/>
              <a:tailEnd/>
            </a:ln>
          </p:spPr>
          <p:txBody>
            <a:bodyPr/>
            <a:lstStyle/>
            <a:p>
              <a:endParaRPr lang="vi-VN" sz="1050"/>
            </a:p>
          </p:txBody>
        </p:sp>
        <p:sp>
          <p:nvSpPr>
            <p:cNvPr id="20" name="Freeform 23"/>
            <p:cNvSpPr>
              <a:spLocks/>
            </p:cNvSpPr>
            <p:nvPr/>
          </p:nvSpPr>
          <p:spPr bwMode="auto">
            <a:xfrm>
              <a:off x="5954" y="3514"/>
              <a:ext cx="298" cy="258"/>
            </a:xfrm>
            <a:custGeom>
              <a:avLst/>
              <a:gdLst>
                <a:gd name="T0" fmla="*/ 95 w 298"/>
                <a:gd name="T1" fmla="*/ 0 h 258"/>
                <a:gd name="T2" fmla="*/ 0 w 298"/>
                <a:gd name="T3" fmla="*/ 101 h 258"/>
                <a:gd name="T4" fmla="*/ 0 w 298"/>
                <a:gd name="T5" fmla="*/ 101 h 258"/>
                <a:gd name="T6" fmla="*/ 16 w 298"/>
                <a:gd name="T7" fmla="*/ 105 h 258"/>
                <a:gd name="T8" fmla="*/ 42 w 298"/>
                <a:gd name="T9" fmla="*/ 121 h 258"/>
                <a:gd name="T10" fmla="*/ 74 w 298"/>
                <a:gd name="T11" fmla="*/ 138 h 258"/>
                <a:gd name="T12" fmla="*/ 104 w 298"/>
                <a:gd name="T13" fmla="*/ 160 h 258"/>
                <a:gd name="T14" fmla="*/ 134 w 298"/>
                <a:gd name="T15" fmla="*/ 185 h 258"/>
                <a:gd name="T16" fmla="*/ 160 w 298"/>
                <a:gd name="T17" fmla="*/ 208 h 258"/>
                <a:gd name="T18" fmla="*/ 180 w 298"/>
                <a:gd name="T19" fmla="*/ 235 h 258"/>
                <a:gd name="T20" fmla="*/ 190 w 298"/>
                <a:gd name="T21" fmla="*/ 258 h 258"/>
                <a:gd name="T22" fmla="*/ 190 w 298"/>
                <a:gd name="T23" fmla="*/ 258 h 258"/>
                <a:gd name="T24" fmla="*/ 197 w 298"/>
                <a:gd name="T25" fmla="*/ 234 h 258"/>
                <a:gd name="T26" fmla="*/ 202 w 298"/>
                <a:gd name="T27" fmla="*/ 195 h 258"/>
                <a:gd name="T28" fmla="*/ 199 w 298"/>
                <a:gd name="T29" fmla="*/ 157 h 258"/>
                <a:gd name="T30" fmla="*/ 190 w 298"/>
                <a:gd name="T31" fmla="*/ 135 h 258"/>
                <a:gd name="T32" fmla="*/ 190 w 298"/>
                <a:gd name="T33" fmla="*/ 135 h 258"/>
                <a:gd name="T34" fmla="*/ 203 w 298"/>
                <a:gd name="T35" fmla="*/ 135 h 258"/>
                <a:gd name="T36" fmla="*/ 219 w 298"/>
                <a:gd name="T37" fmla="*/ 135 h 258"/>
                <a:gd name="T38" fmla="*/ 235 w 298"/>
                <a:gd name="T39" fmla="*/ 135 h 258"/>
                <a:gd name="T40" fmla="*/ 249 w 298"/>
                <a:gd name="T41" fmla="*/ 138 h 258"/>
                <a:gd name="T42" fmla="*/ 263 w 298"/>
                <a:gd name="T43" fmla="*/ 140 h 258"/>
                <a:gd name="T44" fmla="*/ 281 w 298"/>
                <a:gd name="T45" fmla="*/ 144 h 258"/>
                <a:gd name="T46" fmla="*/ 291 w 298"/>
                <a:gd name="T47" fmla="*/ 151 h 258"/>
                <a:gd name="T48" fmla="*/ 298 w 298"/>
                <a:gd name="T49" fmla="*/ 161 h 258"/>
                <a:gd name="T50" fmla="*/ 298 w 298"/>
                <a:gd name="T51" fmla="*/ 161 h 258"/>
                <a:gd name="T52" fmla="*/ 291 w 298"/>
                <a:gd name="T53" fmla="*/ 144 h 258"/>
                <a:gd name="T54" fmla="*/ 276 w 298"/>
                <a:gd name="T55" fmla="*/ 123 h 258"/>
                <a:gd name="T56" fmla="*/ 253 w 298"/>
                <a:gd name="T57" fmla="*/ 92 h 258"/>
                <a:gd name="T58" fmla="*/ 227 w 298"/>
                <a:gd name="T59" fmla="*/ 63 h 258"/>
                <a:gd name="T60" fmla="*/ 197 w 298"/>
                <a:gd name="T61" fmla="*/ 39 h 258"/>
                <a:gd name="T62" fmla="*/ 164 w 298"/>
                <a:gd name="T63" fmla="*/ 16 h 258"/>
                <a:gd name="T64" fmla="*/ 130 w 298"/>
                <a:gd name="T65" fmla="*/ 3 h 258"/>
                <a:gd name="T66" fmla="*/ 95 w 298"/>
                <a:gd name="T67" fmla="*/ 0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258"/>
                <a:gd name="T104" fmla="*/ 298 w 298"/>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path>
              </a:pathLst>
            </a:custGeom>
            <a:solidFill>
              <a:srgbClr val="FFFF00"/>
            </a:solidFill>
            <a:ln w="0">
              <a:solidFill>
                <a:srgbClr val="0000FF"/>
              </a:solidFill>
              <a:prstDash val="solid"/>
              <a:round/>
              <a:headEnd/>
              <a:tailEnd/>
            </a:ln>
          </p:spPr>
          <p:txBody>
            <a:bodyPr/>
            <a:lstStyle/>
            <a:p>
              <a:endParaRPr lang="vi-VN" sz="1050"/>
            </a:p>
          </p:txBody>
        </p:sp>
        <p:sp>
          <p:nvSpPr>
            <p:cNvPr id="21" name="Freeform 24"/>
            <p:cNvSpPr>
              <a:spLocks/>
            </p:cNvSpPr>
            <p:nvPr/>
          </p:nvSpPr>
          <p:spPr bwMode="auto">
            <a:xfrm>
              <a:off x="5006" y="3406"/>
              <a:ext cx="309" cy="320"/>
            </a:xfrm>
            <a:custGeom>
              <a:avLst/>
              <a:gdLst>
                <a:gd name="T0" fmla="*/ 309 w 309"/>
                <a:gd name="T1" fmla="*/ 320 h 320"/>
                <a:gd name="T2" fmla="*/ 261 w 309"/>
                <a:gd name="T3" fmla="*/ 298 h 320"/>
                <a:gd name="T4" fmla="*/ 225 w 309"/>
                <a:gd name="T5" fmla="*/ 274 h 320"/>
                <a:gd name="T6" fmla="*/ 201 w 309"/>
                <a:gd name="T7" fmla="*/ 248 h 320"/>
                <a:gd name="T8" fmla="*/ 182 w 309"/>
                <a:gd name="T9" fmla="*/ 220 h 320"/>
                <a:gd name="T10" fmla="*/ 169 w 309"/>
                <a:gd name="T11" fmla="*/ 193 h 320"/>
                <a:gd name="T12" fmla="*/ 159 w 309"/>
                <a:gd name="T13" fmla="*/ 167 h 320"/>
                <a:gd name="T14" fmla="*/ 150 w 309"/>
                <a:gd name="T15" fmla="*/ 141 h 320"/>
                <a:gd name="T16" fmla="*/ 139 w 309"/>
                <a:gd name="T17" fmla="*/ 115 h 320"/>
                <a:gd name="T18" fmla="*/ 127 w 309"/>
                <a:gd name="T19" fmla="*/ 82 h 320"/>
                <a:gd name="T20" fmla="*/ 132 w 309"/>
                <a:gd name="T21" fmla="*/ 62 h 320"/>
                <a:gd name="T22" fmla="*/ 146 w 309"/>
                <a:gd name="T23" fmla="*/ 56 h 320"/>
                <a:gd name="T24" fmla="*/ 165 w 309"/>
                <a:gd name="T25" fmla="*/ 62 h 320"/>
                <a:gd name="T26" fmla="*/ 37 w 309"/>
                <a:gd name="T27" fmla="*/ 8 h 320"/>
                <a:gd name="T28" fmla="*/ 17 w 309"/>
                <a:gd name="T29" fmla="*/ 0 h 320"/>
                <a:gd name="T30" fmla="*/ 4 w 309"/>
                <a:gd name="T31" fmla="*/ 8 h 320"/>
                <a:gd name="T32" fmla="*/ 0 w 309"/>
                <a:gd name="T33" fmla="*/ 29 h 320"/>
                <a:gd name="T34" fmla="*/ 11 w 309"/>
                <a:gd name="T35" fmla="*/ 62 h 320"/>
                <a:gd name="T36" fmla="*/ 21 w 309"/>
                <a:gd name="T37" fmla="*/ 88 h 320"/>
                <a:gd name="T38" fmla="*/ 30 w 309"/>
                <a:gd name="T39" fmla="*/ 112 h 320"/>
                <a:gd name="T40" fmla="*/ 41 w 309"/>
                <a:gd name="T41" fmla="*/ 141 h 320"/>
                <a:gd name="T42" fmla="*/ 54 w 309"/>
                <a:gd name="T43" fmla="*/ 167 h 320"/>
                <a:gd name="T44" fmla="*/ 71 w 309"/>
                <a:gd name="T45" fmla="*/ 196 h 320"/>
                <a:gd name="T46" fmla="*/ 97 w 309"/>
                <a:gd name="T47" fmla="*/ 220 h 320"/>
                <a:gd name="T48" fmla="*/ 132 w 309"/>
                <a:gd name="T49" fmla="*/ 248 h 320"/>
                <a:gd name="T50" fmla="*/ 178 w 309"/>
                <a:gd name="T51" fmla="*/ 269 h 320"/>
                <a:gd name="T52" fmla="*/ 309 w 309"/>
                <a:gd name="T53" fmla="*/ 320 h 3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9"/>
                <a:gd name="T82" fmla="*/ 0 h 320"/>
                <a:gd name="T83" fmla="*/ 309 w 309"/>
                <a:gd name="T84" fmla="*/ 320 h 3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9" h="320">
                  <a:moveTo>
                    <a:pt x="309" y="320"/>
                  </a:move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close/>
                </a:path>
              </a:pathLst>
            </a:custGeom>
            <a:solidFill>
              <a:srgbClr val="FFFFFF"/>
            </a:solidFill>
            <a:ln w="9525">
              <a:solidFill>
                <a:srgbClr val="0000FF"/>
              </a:solidFill>
              <a:round/>
              <a:headEnd/>
              <a:tailEnd/>
            </a:ln>
          </p:spPr>
          <p:txBody>
            <a:bodyPr/>
            <a:lstStyle/>
            <a:p>
              <a:endParaRPr lang="vi-VN" sz="1050"/>
            </a:p>
          </p:txBody>
        </p:sp>
        <p:sp>
          <p:nvSpPr>
            <p:cNvPr id="22" name="Freeform 25"/>
            <p:cNvSpPr>
              <a:spLocks/>
            </p:cNvSpPr>
            <p:nvPr/>
          </p:nvSpPr>
          <p:spPr bwMode="auto">
            <a:xfrm>
              <a:off x="5006" y="3406"/>
              <a:ext cx="309" cy="320"/>
            </a:xfrm>
            <a:custGeom>
              <a:avLst/>
              <a:gdLst>
                <a:gd name="T0" fmla="*/ 309 w 309"/>
                <a:gd name="T1" fmla="*/ 320 h 320"/>
                <a:gd name="T2" fmla="*/ 309 w 309"/>
                <a:gd name="T3" fmla="*/ 320 h 320"/>
                <a:gd name="T4" fmla="*/ 261 w 309"/>
                <a:gd name="T5" fmla="*/ 298 h 320"/>
                <a:gd name="T6" fmla="*/ 225 w 309"/>
                <a:gd name="T7" fmla="*/ 274 h 320"/>
                <a:gd name="T8" fmla="*/ 201 w 309"/>
                <a:gd name="T9" fmla="*/ 248 h 320"/>
                <a:gd name="T10" fmla="*/ 182 w 309"/>
                <a:gd name="T11" fmla="*/ 220 h 320"/>
                <a:gd name="T12" fmla="*/ 169 w 309"/>
                <a:gd name="T13" fmla="*/ 193 h 320"/>
                <a:gd name="T14" fmla="*/ 159 w 309"/>
                <a:gd name="T15" fmla="*/ 167 h 320"/>
                <a:gd name="T16" fmla="*/ 150 w 309"/>
                <a:gd name="T17" fmla="*/ 141 h 320"/>
                <a:gd name="T18" fmla="*/ 139 w 309"/>
                <a:gd name="T19" fmla="*/ 115 h 320"/>
                <a:gd name="T20" fmla="*/ 139 w 309"/>
                <a:gd name="T21" fmla="*/ 115 h 320"/>
                <a:gd name="T22" fmla="*/ 127 w 309"/>
                <a:gd name="T23" fmla="*/ 82 h 320"/>
                <a:gd name="T24" fmla="*/ 132 w 309"/>
                <a:gd name="T25" fmla="*/ 62 h 320"/>
                <a:gd name="T26" fmla="*/ 146 w 309"/>
                <a:gd name="T27" fmla="*/ 56 h 320"/>
                <a:gd name="T28" fmla="*/ 165 w 309"/>
                <a:gd name="T29" fmla="*/ 62 h 320"/>
                <a:gd name="T30" fmla="*/ 37 w 309"/>
                <a:gd name="T31" fmla="*/ 8 h 320"/>
                <a:gd name="T32" fmla="*/ 37 w 309"/>
                <a:gd name="T33" fmla="*/ 8 h 320"/>
                <a:gd name="T34" fmla="*/ 17 w 309"/>
                <a:gd name="T35" fmla="*/ 0 h 320"/>
                <a:gd name="T36" fmla="*/ 4 w 309"/>
                <a:gd name="T37" fmla="*/ 8 h 320"/>
                <a:gd name="T38" fmla="*/ 0 w 309"/>
                <a:gd name="T39" fmla="*/ 29 h 320"/>
                <a:gd name="T40" fmla="*/ 11 w 309"/>
                <a:gd name="T41" fmla="*/ 62 h 320"/>
                <a:gd name="T42" fmla="*/ 11 w 309"/>
                <a:gd name="T43" fmla="*/ 62 h 320"/>
                <a:gd name="T44" fmla="*/ 21 w 309"/>
                <a:gd name="T45" fmla="*/ 88 h 320"/>
                <a:gd name="T46" fmla="*/ 30 w 309"/>
                <a:gd name="T47" fmla="*/ 112 h 320"/>
                <a:gd name="T48" fmla="*/ 41 w 309"/>
                <a:gd name="T49" fmla="*/ 141 h 320"/>
                <a:gd name="T50" fmla="*/ 54 w 309"/>
                <a:gd name="T51" fmla="*/ 167 h 320"/>
                <a:gd name="T52" fmla="*/ 71 w 309"/>
                <a:gd name="T53" fmla="*/ 196 h 320"/>
                <a:gd name="T54" fmla="*/ 97 w 309"/>
                <a:gd name="T55" fmla="*/ 220 h 320"/>
                <a:gd name="T56" fmla="*/ 132 w 309"/>
                <a:gd name="T57" fmla="*/ 248 h 320"/>
                <a:gd name="T58" fmla="*/ 178 w 309"/>
                <a:gd name="T59" fmla="*/ 269 h 320"/>
                <a:gd name="T60" fmla="*/ 309 w 309"/>
                <a:gd name="T61" fmla="*/ 320 h 3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320"/>
                <a:gd name="T95" fmla="*/ 309 w 309"/>
                <a:gd name="T96" fmla="*/ 320 h 3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320">
                  <a:moveTo>
                    <a:pt x="309" y="320"/>
                  </a:moveTo>
                  <a:lnTo>
                    <a:pt x="309" y="320"/>
                  </a:ln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path>
              </a:pathLst>
            </a:custGeom>
            <a:solidFill>
              <a:srgbClr val="0000FF"/>
            </a:solidFill>
            <a:ln w="0">
              <a:solidFill>
                <a:srgbClr val="0000FF"/>
              </a:solidFill>
              <a:prstDash val="solid"/>
              <a:round/>
              <a:headEnd/>
              <a:tailEnd/>
            </a:ln>
          </p:spPr>
          <p:txBody>
            <a:bodyPr/>
            <a:lstStyle/>
            <a:p>
              <a:endParaRPr lang="vi-VN" sz="1050"/>
            </a:p>
          </p:txBody>
        </p:sp>
        <p:sp>
          <p:nvSpPr>
            <p:cNvPr id="23" name="Freeform 26"/>
            <p:cNvSpPr>
              <a:spLocks/>
            </p:cNvSpPr>
            <p:nvPr/>
          </p:nvSpPr>
          <p:spPr bwMode="auto">
            <a:xfrm>
              <a:off x="5073" y="2795"/>
              <a:ext cx="1362" cy="710"/>
            </a:xfrm>
            <a:custGeom>
              <a:avLst/>
              <a:gdLst>
                <a:gd name="T0" fmla="*/ 43 w 1362"/>
                <a:gd name="T1" fmla="*/ 80 h 710"/>
                <a:gd name="T2" fmla="*/ 16 w 1362"/>
                <a:gd name="T3" fmla="*/ 113 h 710"/>
                <a:gd name="T4" fmla="*/ 12 w 1362"/>
                <a:gd name="T5" fmla="*/ 159 h 710"/>
                <a:gd name="T6" fmla="*/ 62 w 1362"/>
                <a:gd name="T7" fmla="*/ 329 h 710"/>
                <a:gd name="T8" fmla="*/ 125 w 1362"/>
                <a:gd name="T9" fmla="*/ 536 h 710"/>
                <a:gd name="T10" fmla="*/ 174 w 1362"/>
                <a:gd name="T11" fmla="*/ 690 h 710"/>
                <a:gd name="T12" fmla="*/ 194 w 1362"/>
                <a:gd name="T13" fmla="*/ 710 h 710"/>
                <a:gd name="T14" fmla="*/ 230 w 1362"/>
                <a:gd name="T15" fmla="*/ 707 h 710"/>
                <a:gd name="T16" fmla="*/ 285 w 1362"/>
                <a:gd name="T17" fmla="*/ 699 h 710"/>
                <a:gd name="T18" fmla="*/ 347 w 1362"/>
                <a:gd name="T19" fmla="*/ 690 h 710"/>
                <a:gd name="T20" fmla="*/ 410 w 1362"/>
                <a:gd name="T21" fmla="*/ 678 h 710"/>
                <a:gd name="T22" fmla="*/ 472 w 1362"/>
                <a:gd name="T23" fmla="*/ 664 h 710"/>
                <a:gd name="T24" fmla="*/ 526 w 1362"/>
                <a:gd name="T25" fmla="*/ 650 h 710"/>
                <a:gd name="T26" fmla="*/ 568 w 1362"/>
                <a:gd name="T27" fmla="*/ 632 h 710"/>
                <a:gd name="T28" fmla="*/ 605 w 1362"/>
                <a:gd name="T29" fmla="*/ 615 h 710"/>
                <a:gd name="T30" fmla="*/ 641 w 1362"/>
                <a:gd name="T31" fmla="*/ 606 h 710"/>
                <a:gd name="T32" fmla="*/ 669 w 1362"/>
                <a:gd name="T33" fmla="*/ 615 h 710"/>
                <a:gd name="T34" fmla="*/ 677 w 1362"/>
                <a:gd name="T35" fmla="*/ 635 h 710"/>
                <a:gd name="T36" fmla="*/ 697 w 1362"/>
                <a:gd name="T37" fmla="*/ 645 h 710"/>
                <a:gd name="T38" fmla="*/ 755 w 1362"/>
                <a:gd name="T39" fmla="*/ 640 h 710"/>
                <a:gd name="T40" fmla="*/ 818 w 1362"/>
                <a:gd name="T41" fmla="*/ 635 h 710"/>
                <a:gd name="T42" fmla="*/ 863 w 1362"/>
                <a:gd name="T43" fmla="*/ 632 h 710"/>
                <a:gd name="T44" fmla="*/ 873 w 1362"/>
                <a:gd name="T45" fmla="*/ 622 h 710"/>
                <a:gd name="T46" fmla="*/ 887 w 1362"/>
                <a:gd name="T47" fmla="*/ 603 h 710"/>
                <a:gd name="T48" fmla="*/ 910 w 1362"/>
                <a:gd name="T49" fmla="*/ 592 h 710"/>
                <a:gd name="T50" fmla="*/ 940 w 1362"/>
                <a:gd name="T51" fmla="*/ 593 h 710"/>
                <a:gd name="T52" fmla="*/ 972 w 1362"/>
                <a:gd name="T53" fmla="*/ 603 h 710"/>
                <a:gd name="T54" fmla="*/ 1012 w 1362"/>
                <a:gd name="T55" fmla="*/ 611 h 710"/>
                <a:gd name="T56" fmla="*/ 1070 w 1362"/>
                <a:gd name="T57" fmla="*/ 612 h 710"/>
                <a:gd name="T58" fmla="*/ 1134 w 1362"/>
                <a:gd name="T59" fmla="*/ 612 h 710"/>
                <a:gd name="T60" fmla="*/ 1202 w 1362"/>
                <a:gd name="T61" fmla="*/ 611 h 710"/>
                <a:gd name="T62" fmla="*/ 1265 w 1362"/>
                <a:gd name="T63" fmla="*/ 608 h 710"/>
                <a:gd name="T64" fmla="*/ 1317 w 1362"/>
                <a:gd name="T65" fmla="*/ 603 h 710"/>
                <a:gd name="T66" fmla="*/ 1353 w 1362"/>
                <a:gd name="T67" fmla="*/ 602 h 710"/>
                <a:gd name="T68" fmla="*/ 1357 w 1362"/>
                <a:gd name="T69" fmla="*/ 592 h 710"/>
                <a:gd name="T70" fmla="*/ 1334 w 1362"/>
                <a:gd name="T71" fmla="*/ 540 h 710"/>
                <a:gd name="T72" fmla="*/ 1313 w 1362"/>
                <a:gd name="T73" fmla="*/ 484 h 710"/>
                <a:gd name="T74" fmla="*/ 1248 w 1362"/>
                <a:gd name="T75" fmla="*/ 341 h 710"/>
                <a:gd name="T76" fmla="*/ 1172 w 1362"/>
                <a:gd name="T77" fmla="*/ 174 h 710"/>
                <a:gd name="T78" fmla="*/ 1117 w 1362"/>
                <a:gd name="T79" fmla="*/ 52 h 710"/>
                <a:gd name="T80" fmla="*/ 1083 w 1362"/>
                <a:gd name="T81" fmla="*/ 41 h 710"/>
                <a:gd name="T82" fmla="*/ 1019 w 1362"/>
                <a:gd name="T83" fmla="*/ 44 h 710"/>
                <a:gd name="T84" fmla="*/ 946 w 1362"/>
                <a:gd name="T85" fmla="*/ 35 h 710"/>
                <a:gd name="T86" fmla="*/ 864 w 1362"/>
                <a:gd name="T87" fmla="*/ 19 h 710"/>
                <a:gd name="T88" fmla="*/ 785 w 1362"/>
                <a:gd name="T89" fmla="*/ 6 h 710"/>
                <a:gd name="T90" fmla="*/ 713 w 1362"/>
                <a:gd name="T91" fmla="*/ 0 h 710"/>
                <a:gd name="T92" fmla="*/ 654 w 1362"/>
                <a:gd name="T93" fmla="*/ 5 h 710"/>
                <a:gd name="T94" fmla="*/ 611 w 1362"/>
                <a:gd name="T95" fmla="*/ 24 h 710"/>
                <a:gd name="T96" fmla="*/ 565 w 1362"/>
                <a:gd name="T97" fmla="*/ 26 h 710"/>
                <a:gd name="T98" fmla="*/ 498 w 1362"/>
                <a:gd name="T99" fmla="*/ 11 h 710"/>
                <a:gd name="T100" fmla="*/ 433 w 1362"/>
                <a:gd name="T101" fmla="*/ 13 h 710"/>
                <a:gd name="T102" fmla="*/ 371 w 1362"/>
                <a:gd name="T103" fmla="*/ 26 h 710"/>
                <a:gd name="T104" fmla="*/ 309 w 1362"/>
                <a:gd name="T105" fmla="*/ 45 h 710"/>
                <a:gd name="T106" fmla="*/ 246 w 1362"/>
                <a:gd name="T107" fmla="*/ 65 h 710"/>
                <a:gd name="T108" fmla="*/ 175 w 1362"/>
                <a:gd name="T109" fmla="*/ 74 h 710"/>
                <a:gd name="T110" fmla="*/ 101 w 1362"/>
                <a:gd name="T111" fmla="*/ 68 h 7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710"/>
                <a:gd name="T170" fmla="*/ 1362 w 1362"/>
                <a:gd name="T171" fmla="*/ 710 h 7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710">
                  <a:moveTo>
                    <a:pt x="59" y="54"/>
                  </a:move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close/>
                </a:path>
              </a:pathLst>
            </a:custGeom>
            <a:solidFill>
              <a:srgbClr val="FFFFFF"/>
            </a:solidFill>
            <a:ln w="9525">
              <a:solidFill>
                <a:srgbClr val="0000FF"/>
              </a:solidFill>
              <a:round/>
              <a:headEnd/>
              <a:tailEnd/>
            </a:ln>
          </p:spPr>
          <p:txBody>
            <a:bodyPr/>
            <a:lstStyle/>
            <a:p>
              <a:endParaRPr lang="vi-VN" sz="1050"/>
            </a:p>
          </p:txBody>
        </p:sp>
        <p:sp>
          <p:nvSpPr>
            <p:cNvPr id="24" name="Freeform 27"/>
            <p:cNvSpPr>
              <a:spLocks/>
            </p:cNvSpPr>
            <p:nvPr/>
          </p:nvSpPr>
          <p:spPr bwMode="auto">
            <a:xfrm>
              <a:off x="5132" y="2849"/>
              <a:ext cx="1271" cy="564"/>
            </a:xfrm>
            <a:custGeom>
              <a:avLst/>
              <a:gdLst>
                <a:gd name="T0" fmla="*/ 1271 w 1271"/>
                <a:gd name="T1" fmla="*/ 467 h 564"/>
                <a:gd name="T2" fmla="*/ 1271 w 1271"/>
                <a:gd name="T3" fmla="*/ 467 h 564"/>
                <a:gd name="T4" fmla="*/ 1242 w 1271"/>
                <a:gd name="T5" fmla="*/ 480 h 564"/>
                <a:gd name="T6" fmla="*/ 1208 w 1271"/>
                <a:gd name="T7" fmla="*/ 489 h 564"/>
                <a:gd name="T8" fmla="*/ 1172 w 1271"/>
                <a:gd name="T9" fmla="*/ 490 h 564"/>
                <a:gd name="T10" fmla="*/ 1131 w 1271"/>
                <a:gd name="T11" fmla="*/ 489 h 564"/>
                <a:gd name="T12" fmla="*/ 1090 w 1271"/>
                <a:gd name="T13" fmla="*/ 485 h 564"/>
                <a:gd name="T14" fmla="*/ 1048 w 1271"/>
                <a:gd name="T15" fmla="*/ 477 h 564"/>
                <a:gd name="T16" fmla="*/ 1002 w 1271"/>
                <a:gd name="T17" fmla="*/ 469 h 564"/>
                <a:gd name="T18" fmla="*/ 960 w 1271"/>
                <a:gd name="T19" fmla="*/ 463 h 564"/>
                <a:gd name="T20" fmla="*/ 917 w 1271"/>
                <a:gd name="T21" fmla="*/ 456 h 564"/>
                <a:gd name="T22" fmla="*/ 876 w 1271"/>
                <a:gd name="T23" fmla="*/ 451 h 564"/>
                <a:gd name="T24" fmla="*/ 838 w 1271"/>
                <a:gd name="T25" fmla="*/ 451 h 564"/>
                <a:gd name="T26" fmla="*/ 804 w 1271"/>
                <a:gd name="T27" fmla="*/ 454 h 564"/>
                <a:gd name="T28" fmla="*/ 775 w 1271"/>
                <a:gd name="T29" fmla="*/ 463 h 564"/>
                <a:gd name="T30" fmla="*/ 749 w 1271"/>
                <a:gd name="T31" fmla="*/ 477 h 564"/>
                <a:gd name="T32" fmla="*/ 732 w 1271"/>
                <a:gd name="T33" fmla="*/ 502 h 564"/>
                <a:gd name="T34" fmla="*/ 719 w 1271"/>
                <a:gd name="T35" fmla="*/ 532 h 564"/>
                <a:gd name="T36" fmla="*/ 719 w 1271"/>
                <a:gd name="T37" fmla="*/ 532 h 564"/>
                <a:gd name="T38" fmla="*/ 702 w 1271"/>
                <a:gd name="T39" fmla="*/ 505 h 564"/>
                <a:gd name="T40" fmla="*/ 680 w 1271"/>
                <a:gd name="T41" fmla="*/ 485 h 564"/>
                <a:gd name="T42" fmla="*/ 656 w 1271"/>
                <a:gd name="T43" fmla="*/ 474 h 564"/>
                <a:gd name="T44" fmla="*/ 628 w 1271"/>
                <a:gd name="T45" fmla="*/ 467 h 564"/>
                <a:gd name="T46" fmla="*/ 595 w 1271"/>
                <a:gd name="T47" fmla="*/ 467 h 564"/>
                <a:gd name="T48" fmla="*/ 562 w 1271"/>
                <a:gd name="T49" fmla="*/ 474 h 564"/>
                <a:gd name="T50" fmla="*/ 528 w 1271"/>
                <a:gd name="T51" fmla="*/ 482 h 564"/>
                <a:gd name="T52" fmla="*/ 490 w 1271"/>
                <a:gd name="T53" fmla="*/ 495 h 564"/>
                <a:gd name="T54" fmla="*/ 451 w 1271"/>
                <a:gd name="T55" fmla="*/ 509 h 564"/>
                <a:gd name="T56" fmla="*/ 413 w 1271"/>
                <a:gd name="T57" fmla="*/ 522 h 564"/>
                <a:gd name="T58" fmla="*/ 374 w 1271"/>
                <a:gd name="T59" fmla="*/ 535 h 564"/>
                <a:gd name="T60" fmla="*/ 336 w 1271"/>
                <a:gd name="T61" fmla="*/ 545 h 564"/>
                <a:gd name="T62" fmla="*/ 298 w 1271"/>
                <a:gd name="T63" fmla="*/ 554 h 564"/>
                <a:gd name="T64" fmla="*/ 262 w 1271"/>
                <a:gd name="T65" fmla="*/ 561 h 564"/>
                <a:gd name="T66" fmla="*/ 226 w 1271"/>
                <a:gd name="T67" fmla="*/ 564 h 564"/>
                <a:gd name="T68" fmla="*/ 191 w 1271"/>
                <a:gd name="T69" fmla="*/ 558 h 564"/>
                <a:gd name="T70" fmla="*/ 191 w 1271"/>
                <a:gd name="T71" fmla="*/ 558 h 564"/>
                <a:gd name="T72" fmla="*/ 174 w 1271"/>
                <a:gd name="T73" fmla="*/ 511 h 564"/>
                <a:gd name="T74" fmla="*/ 148 w 1271"/>
                <a:gd name="T75" fmla="*/ 437 h 564"/>
                <a:gd name="T76" fmla="*/ 116 w 1271"/>
                <a:gd name="T77" fmla="*/ 346 h 564"/>
                <a:gd name="T78" fmla="*/ 83 w 1271"/>
                <a:gd name="T79" fmla="*/ 249 h 564"/>
                <a:gd name="T80" fmla="*/ 52 w 1271"/>
                <a:gd name="T81" fmla="*/ 156 h 564"/>
                <a:gd name="T82" fmla="*/ 26 w 1271"/>
                <a:gd name="T83" fmla="*/ 78 h 564"/>
                <a:gd name="T84" fmla="*/ 6 w 1271"/>
                <a:gd name="T85" fmla="*/ 23 h 564"/>
                <a:gd name="T86" fmla="*/ 0 w 1271"/>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1"/>
                <a:gd name="T133" fmla="*/ 0 h 564"/>
                <a:gd name="T134" fmla="*/ 1271 w 1271"/>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1" h="564">
                  <a:moveTo>
                    <a:pt x="1271" y="467"/>
                  </a:moveTo>
                  <a:lnTo>
                    <a:pt x="1271" y="467"/>
                  </a:lnTo>
                  <a:lnTo>
                    <a:pt x="1242" y="480"/>
                  </a:lnTo>
                  <a:lnTo>
                    <a:pt x="1208" y="489"/>
                  </a:lnTo>
                  <a:lnTo>
                    <a:pt x="1172" y="490"/>
                  </a:lnTo>
                  <a:lnTo>
                    <a:pt x="1131" y="489"/>
                  </a:lnTo>
                  <a:lnTo>
                    <a:pt x="1090" y="485"/>
                  </a:lnTo>
                  <a:lnTo>
                    <a:pt x="1048" y="477"/>
                  </a:lnTo>
                  <a:lnTo>
                    <a:pt x="1002" y="469"/>
                  </a:lnTo>
                  <a:lnTo>
                    <a:pt x="960" y="463"/>
                  </a:lnTo>
                  <a:lnTo>
                    <a:pt x="917" y="456"/>
                  </a:lnTo>
                  <a:lnTo>
                    <a:pt x="876" y="451"/>
                  </a:lnTo>
                  <a:lnTo>
                    <a:pt x="838" y="451"/>
                  </a:lnTo>
                  <a:lnTo>
                    <a:pt x="804" y="454"/>
                  </a:lnTo>
                  <a:lnTo>
                    <a:pt x="775" y="463"/>
                  </a:lnTo>
                  <a:lnTo>
                    <a:pt x="749" y="477"/>
                  </a:lnTo>
                  <a:lnTo>
                    <a:pt x="732" y="502"/>
                  </a:lnTo>
                  <a:lnTo>
                    <a:pt x="719" y="532"/>
                  </a:lnTo>
                  <a:lnTo>
                    <a:pt x="702" y="505"/>
                  </a:lnTo>
                  <a:lnTo>
                    <a:pt x="680" y="485"/>
                  </a:lnTo>
                  <a:lnTo>
                    <a:pt x="656" y="474"/>
                  </a:lnTo>
                  <a:lnTo>
                    <a:pt x="628" y="467"/>
                  </a:lnTo>
                  <a:lnTo>
                    <a:pt x="595" y="467"/>
                  </a:lnTo>
                  <a:lnTo>
                    <a:pt x="562" y="474"/>
                  </a:lnTo>
                  <a:lnTo>
                    <a:pt x="528" y="482"/>
                  </a:lnTo>
                  <a:lnTo>
                    <a:pt x="490" y="495"/>
                  </a:lnTo>
                  <a:lnTo>
                    <a:pt x="451" y="509"/>
                  </a:lnTo>
                  <a:lnTo>
                    <a:pt x="413" y="522"/>
                  </a:lnTo>
                  <a:lnTo>
                    <a:pt x="374" y="535"/>
                  </a:lnTo>
                  <a:lnTo>
                    <a:pt x="336" y="545"/>
                  </a:lnTo>
                  <a:lnTo>
                    <a:pt x="298" y="554"/>
                  </a:lnTo>
                  <a:lnTo>
                    <a:pt x="262" y="561"/>
                  </a:lnTo>
                  <a:lnTo>
                    <a:pt x="226" y="564"/>
                  </a:lnTo>
                  <a:lnTo>
                    <a:pt x="191" y="558"/>
                  </a:lnTo>
                  <a:lnTo>
                    <a:pt x="174" y="511"/>
                  </a:lnTo>
                  <a:lnTo>
                    <a:pt x="148" y="437"/>
                  </a:lnTo>
                  <a:lnTo>
                    <a:pt x="116" y="346"/>
                  </a:lnTo>
                  <a:lnTo>
                    <a:pt x="83" y="249"/>
                  </a:lnTo>
                  <a:lnTo>
                    <a:pt x="52" y="156"/>
                  </a:lnTo>
                  <a:lnTo>
                    <a:pt x="26" y="78"/>
                  </a:lnTo>
                  <a:lnTo>
                    <a:pt x="6" y="23"/>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sz="1050"/>
            </a:p>
          </p:txBody>
        </p:sp>
        <p:sp>
          <p:nvSpPr>
            <p:cNvPr id="25" name="Freeform 28"/>
            <p:cNvSpPr>
              <a:spLocks/>
            </p:cNvSpPr>
            <p:nvPr/>
          </p:nvSpPr>
          <p:spPr bwMode="auto">
            <a:xfrm>
              <a:off x="5034" y="2881"/>
              <a:ext cx="1441" cy="683"/>
            </a:xfrm>
            <a:custGeom>
              <a:avLst/>
              <a:gdLst>
                <a:gd name="T0" fmla="*/ 1198 w 1441"/>
                <a:gd name="T1" fmla="*/ 23 h 683"/>
                <a:gd name="T2" fmla="*/ 1258 w 1441"/>
                <a:gd name="T3" fmla="*/ 138 h 683"/>
                <a:gd name="T4" fmla="*/ 1431 w 1441"/>
                <a:gd name="T5" fmla="*/ 507 h 683"/>
                <a:gd name="T6" fmla="*/ 1432 w 1441"/>
                <a:gd name="T7" fmla="*/ 549 h 683"/>
                <a:gd name="T8" fmla="*/ 1382 w 1441"/>
                <a:gd name="T9" fmla="*/ 546 h 683"/>
                <a:gd name="T10" fmla="*/ 1297 w 1441"/>
                <a:gd name="T11" fmla="*/ 549 h 683"/>
                <a:gd name="T12" fmla="*/ 1186 w 1441"/>
                <a:gd name="T13" fmla="*/ 549 h 683"/>
                <a:gd name="T14" fmla="*/ 1076 w 1441"/>
                <a:gd name="T15" fmla="*/ 555 h 683"/>
                <a:gd name="T16" fmla="*/ 985 w 1441"/>
                <a:gd name="T17" fmla="*/ 562 h 683"/>
                <a:gd name="T18" fmla="*/ 952 w 1441"/>
                <a:gd name="T19" fmla="*/ 582 h 683"/>
                <a:gd name="T20" fmla="*/ 903 w 1441"/>
                <a:gd name="T21" fmla="*/ 613 h 683"/>
                <a:gd name="T22" fmla="*/ 813 w 1441"/>
                <a:gd name="T23" fmla="*/ 621 h 683"/>
                <a:gd name="T24" fmla="*/ 721 w 1441"/>
                <a:gd name="T25" fmla="*/ 624 h 683"/>
                <a:gd name="T26" fmla="*/ 672 w 1441"/>
                <a:gd name="T27" fmla="*/ 618 h 683"/>
                <a:gd name="T28" fmla="*/ 659 w 1441"/>
                <a:gd name="T29" fmla="*/ 595 h 683"/>
                <a:gd name="T30" fmla="*/ 626 w 1441"/>
                <a:gd name="T31" fmla="*/ 601 h 683"/>
                <a:gd name="T32" fmla="*/ 541 w 1441"/>
                <a:gd name="T33" fmla="*/ 616 h 683"/>
                <a:gd name="T34" fmla="*/ 434 w 1441"/>
                <a:gd name="T35" fmla="*/ 637 h 683"/>
                <a:gd name="T36" fmla="*/ 328 w 1441"/>
                <a:gd name="T37" fmla="*/ 660 h 683"/>
                <a:gd name="T38" fmla="*/ 248 w 1441"/>
                <a:gd name="T39" fmla="*/ 675 h 683"/>
                <a:gd name="T40" fmla="*/ 196 w 1441"/>
                <a:gd name="T41" fmla="*/ 683 h 683"/>
                <a:gd name="T42" fmla="*/ 174 w 1441"/>
                <a:gd name="T43" fmla="*/ 663 h 683"/>
                <a:gd name="T44" fmla="*/ 164 w 1441"/>
                <a:gd name="T45" fmla="*/ 610 h 683"/>
                <a:gd name="T46" fmla="*/ 114 w 1441"/>
                <a:gd name="T47" fmla="*/ 431 h 683"/>
                <a:gd name="T48" fmla="*/ 38 w 1441"/>
                <a:gd name="T49" fmla="*/ 176 h 683"/>
                <a:gd name="T50" fmla="*/ 2 w 1441"/>
                <a:gd name="T51" fmla="*/ 47 h 683"/>
                <a:gd name="T52" fmla="*/ 9 w 1441"/>
                <a:gd name="T53" fmla="*/ 13 h 683"/>
                <a:gd name="T54" fmla="*/ 55 w 1441"/>
                <a:gd name="T55" fmla="*/ 4 h 683"/>
                <a:gd name="T56" fmla="*/ 59 w 1441"/>
                <a:gd name="T57" fmla="*/ 23 h 683"/>
                <a:gd name="T58" fmla="*/ 51 w 1441"/>
                <a:gd name="T59" fmla="*/ 73 h 683"/>
                <a:gd name="T60" fmla="*/ 135 w 1441"/>
                <a:gd name="T61" fmla="*/ 349 h 683"/>
                <a:gd name="T62" fmla="*/ 213 w 1441"/>
                <a:gd name="T63" fmla="*/ 604 h 683"/>
                <a:gd name="T64" fmla="*/ 250 w 1441"/>
                <a:gd name="T65" fmla="*/ 623 h 683"/>
                <a:gd name="T66" fmla="*/ 324 w 1441"/>
                <a:gd name="T67" fmla="*/ 613 h 683"/>
                <a:gd name="T68" fmla="*/ 417 w 1441"/>
                <a:gd name="T69" fmla="*/ 600 h 683"/>
                <a:gd name="T70" fmla="*/ 511 w 1441"/>
                <a:gd name="T71" fmla="*/ 578 h 683"/>
                <a:gd name="T72" fmla="*/ 588 w 1441"/>
                <a:gd name="T73" fmla="*/ 555 h 683"/>
                <a:gd name="T74" fmla="*/ 644 w 1441"/>
                <a:gd name="T75" fmla="*/ 529 h 683"/>
                <a:gd name="T76" fmla="*/ 695 w 1441"/>
                <a:gd name="T77" fmla="*/ 522 h 683"/>
                <a:gd name="T78" fmla="*/ 716 w 1441"/>
                <a:gd name="T79" fmla="*/ 549 h 683"/>
                <a:gd name="T80" fmla="*/ 762 w 1441"/>
                <a:gd name="T81" fmla="*/ 555 h 683"/>
                <a:gd name="T82" fmla="*/ 857 w 1441"/>
                <a:gd name="T83" fmla="*/ 549 h 683"/>
                <a:gd name="T84" fmla="*/ 907 w 1441"/>
                <a:gd name="T85" fmla="*/ 546 h 683"/>
                <a:gd name="T86" fmla="*/ 926 w 1441"/>
                <a:gd name="T87" fmla="*/ 517 h 683"/>
                <a:gd name="T88" fmla="*/ 962 w 1441"/>
                <a:gd name="T89" fmla="*/ 506 h 683"/>
                <a:gd name="T90" fmla="*/ 1011 w 1441"/>
                <a:gd name="T91" fmla="*/ 517 h 683"/>
                <a:gd name="T92" fmla="*/ 1078 w 1441"/>
                <a:gd name="T93" fmla="*/ 525 h 683"/>
                <a:gd name="T94" fmla="*/ 1173 w 1441"/>
                <a:gd name="T95" fmla="*/ 526 h 683"/>
                <a:gd name="T96" fmla="*/ 1273 w 1441"/>
                <a:gd name="T97" fmla="*/ 522 h 683"/>
                <a:gd name="T98" fmla="*/ 1356 w 1441"/>
                <a:gd name="T99" fmla="*/ 517 h 683"/>
                <a:gd name="T100" fmla="*/ 1401 w 1441"/>
                <a:gd name="T101" fmla="*/ 513 h 683"/>
                <a:gd name="T102" fmla="*/ 1373 w 1441"/>
                <a:gd name="T103" fmla="*/ 454 h 683"/>
                <a:gd name="T104" fmla="*/ 1329 w 1441"/>
                <a:gd name="T105" fmla="*/ 344 h 683"/>
                <a:gd name="T106" fmla="*/ 1232 w 1441"/>
                <a:gd name="T107" fmla="*/ 134 h 683"/>
                <a:gd name="T108" fmla="*/ 1179 w 1441"/>
                <a:gd name="T109" fmla="*/ 18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1"/>
                <a:gd name="T166" fmla="*/ 0 h 683"/>
                <a:gd name="T167" fmla="*/ 1441 w 1441"/>
                <a:gd name="T168" fmla="*/ 683 h 6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1" h="683">
                  <a:moveTo>
                    <a:pt x="1179" y="18"/>
                  </a:moveTo>
                  <a:lnTo>
                    <a:pt x="1188" y="17"/>
                  </a:lnTo>
                  <a:lnTo>
                    <a:pt x="1198" y="23"/>
                  </a:lnTo>
                  <a:lnTo>
                    <a:pt x="1211" y="41"/>
                  </a:lnTo>
                  <a:lnTo>
                    <a:pt x="1229" y="80"/>
                  </a:lnTo>
                  <a:lnTo>
                    <a:pt x="1258" y="138"/>
                  </a:lnTo>
                  <a:lnTo>
                    <a:pt x="1300" y="228"/>
                  </a:lnTo>
                  <a:lnTo>
                    <a:pt x="1356" y="349"/>
                  </a:lnTo>
                  <a:lnTo>
                    <a:pt x="1431" y="507"/>
                  </a:lnTo>
                  <a:lnTo>
                    <a:pt x="1438" y="526"/>
                  </a:lnTo>
                  <a:lnTo>
                    <a:pt x="1441" y="542"/>
                  </a:lnTo>
                  <a:lnTo>
                    <a:pt x="1432" y="549"/>
                  </a:lnTo>
                  <a:lnTo>
                    <a:pt x="1411" y="549"/>
                  </a:lnTo>
                  <a:lnTo>
                    <a:pt x="1399" y="546"/>
                  </a:lnTo>
                  <a:lnTo>
                    <a:pt x="1382" y="546"/>
                  </a:lnTo>
                  <a:lnTo>
                    <a:pt x="1359" y="546"/>
                  </a:lnTo>
                  <a:lnTo>
                    <a:pt x="1330" y="546"/>
                  </a:lnTo>
                  <a:lnTo>
                    <a:pt x="1297" y="549"/>
                  </a:lnTo>
                  <a:lnTo>
                    <a:pt x="1263" y="549"/>
                  </a:lnTo>
                  <a:lnTo>
                    <a:pt x="1225" y="549"/>
                  </a:lnTo>
                  <a:lnTo>
                    <a:pt x="1186" y="549"/>
                  </a:lnTo>
                  <a:lnTo>
                    <a:pt x="1150" y="554"/>
                  </a:lnTo>
                  <a:lnTo>
                    <a:pt x="1110" y="555"/>
                  </a:lnTo>
                  <a:lnTo>
                    <a:pt x="1076" y="555"/>
                  </a:lnTo>
                  <a:lnTo>
                    <a:pt x="1041" y="559"/>
                  </a:lnTo>
                  <a:lnTo>
                    <a:pt x="1011" y="562"/>
                  </a:lnTo>
                  <a:lnTo>
                    <a:pt x="985" y="562"/>
                  </a:lnTo>
                  <a:lnTo>
                    <a:pt x="965" y="562"/>
                  </a:lnTo>
                  <a:lnTo>
                    <a:pt x="949" y="562"/>
                  </a:lnTo>
                  <a:lnTo>
                    <a:pt x="952" y="582"/>
                  </a:lnTo>
                  <a:lnTo>
                    <a:pt x="943" y="600"/>
                  </a:lnTo>
                  <a:lnTo>
                    <a:pt x="929" y="607"/>
                  </a:lnTo>
                  <a:lnTo>
                    <a:pt x="903" y="613"/>
                  </a:lnTo>
                  <a:lnTo>
                    <a:pt x="879" y="618"/>
                  </a:lnTo>
                  <a:lnTo>
                    <a:pt x="846" y="618"/>
                  </a:lnTo>
                  <a:lnTo>
                    <a:pt x="813" y="621"/>
                  </a:lnTo>
                  <a:lnTo>
                    <a:pt x="778" y="623"/>
                  </a:lnTo>
                  <a:lnTo>
                    <a:pt x="748" y="624"/>
                  </a:lnTo>
                  <a:lnTo>
                    <a:pt x="721" y="624"/>
                  </a:lnTo>
                  <a:lnTo>
                    <a:pt x="699" y="624"/>
                  </a:lnTo>
                  <a:lnTo>
                    <a:pt x="685" y="623"/>
                  </a:lnTo>
                  <a:lnTo>
                    <a:pt x="672" y="618"/>
                  </a:lnTo>
                  <a:lnTo>
                    <a:pt x="666" y="613"/>
                  </a:lnTo>
                  <a:lnTo>
                    <a:pt x="660" y="604"/>
                  </a:lnTo>
                  <a:lnTo>
                    <a:pt x="659" y="595"/>
                  </a:lnTo>
                  <a:lnTo>
                    <a:pt x="653" y="595"/>
                  </a:lnTo>
                  <a:lnTo>
                    <a:pt x="644" y="597"/>
                  </a:lnTo>
                  <a:lnTo>
                    <a:pt x="626" y="601"/>
                  </a:lnTo>
                  <a:lnTo>
                    <a:pt x="603" y="605"/>
                  </a:lnTo>
                  <a:lnTo>
                    <a:pt x="574" y="610"/>
                  </a:lnTo>
                  <a:lnTo>
                    <a:pt x="541" y="616"/>
                  </a:lnTo>
                  <a:lnTo>
                    <a:pt x="508" y="623"/>
                  </a:lnTo>
                  <a:lnTo>
                    <a:pt x="472" y="629"/>
                  </a:lnTo>
                  <a:lnTo>
                    <a:pt x="434" y="637"/>
                  </a:lnTo>
                  <a:lnTo>
                    <a:pt x="398" y="644"/>
                  </a:lnTo>
                  <a:lnTo>
                    <a:pt x="364" y="650"/>
                  </a:lnTo>
                  <a:lnTo>
                    <a:pt x="328" y="660"/>
                  </a:lnTo>
                  <a:lnTo>
                    <a:pt x="298" y="666"/>
                  </a:lnTo>
                  <a:lnTo>
                    <a:pt x="272" y="670"/>
                  </a:lnTo>
                  <a:lnTo>
                    <a:pt x="248" y="675"/>
                  </a:lnTo>
                  <a:lnTo>
                    <a:pt x="233" y="679"/>
                  </a:lnTo>
                  <a:lnTo>
                    <a:pt x="210" y="683"/>
                  </a:lnTo>
                  <a:lnTo>
                    <a:pt x="196" y="683"/>
                  </a:lnTo>
                  <a:lnTo>
                    <a:pt x="186" y="682"/>
                  </a:lnTo>
                  <a:lnTo>
                    <a:pt x="179" y="675"/>
                  </a:lnTo>
                  <a:lnTo>
                    <a:pt x="174" y="663"/>
                  </a:lnTo>
                  <a:lnTo>
                    <a:pt x="173" y="646"/>
                  </a:lnTo>
                  <a:lnTo>
                    <a:pt x="170" y="629"/>
                  </a:lnTo>
                  <a:lnTo>
                    <a:pt x="164" y="610"/>
                  </a:lnTo>
                  <a:lnTo>
                    <a:pt x="154" y="572"/>
                  </a:lnTo>
                  <a:lnTo>
                    <a:pt x="137" y="509"/>
                  </a:lnTo>
                  <a:lnTo>
                    <a:pt x="114" y="431"/>
                  </a:lnTo>
                  <a:lnTo>
                    <a:pt x="88" y="341"/>
                  </a:lnTo>
                  <a:lnTo>
                    <a:pt x="61" y="255"/>
                  </a:lnTo>
                  <a:lnTo>
                    <a:pt x="38" y="176"/>
                  </a:lnTo>
                  <a:lnTo>
                    <a:pt x="18" y="109"/>
                  </a:lnTo>
                  <a:lnTo>
                    <a:pt x="6" y="69"/>
                  </a:lnTo>
                  <a:lnTo>
                    <a:pt x="2" y="47"/>
                  </a:lnTo>
                  <a:lnTo>
                    <a:pt x="0" y="30"/>
                  </a:lnTo>
                  <a:lnTo>
                    <a:pt x="2" y="18"/>
                  </a:lnTo>
                  <a:lnTo>
                    <a:pt x="9" y="13"/>
                  </a:lnTo>
                  <a:lnTo>
                    <a:pt x="20" y="8"/>
                  </a:lnTo>
                  <a:lnTo>
                    <a:pt x="35" y="5"/>
                  </a:lnTo>
                  <a:lnTo>
                    <a:pt x="55" y="4"/>
                  </a:lnTo>
                  <a:lnTo>
                    <a:pt x="78" y="0"/>
                  </a:lnTo>
                  <a:lnTo>
                    <a:pt x="69" y="13"/>
                  </a:lnTo>
                  <a:lnTo>
                    <a:pt x="59" y="23"/>
                  </a:lnTo>
                  <a:lnTo>
                    <a:pt x="51" y="31"/>
                  </a:lnTo>
                  <a:lnTo>
                    <a:pt x="39" y="37"/>
                  </a:lnTo>
                  <a:lnTo>
                    <a:pt x="51" y="73"/>
                  </a:lnTo>
                  <a:lnTo>
                    <a:pt x="74" y="147"/>
                  </a:lnTo>
                  <a:lnTo>
                    <a:pt x="101" y="243"/>
                  </a:lnTo>
                  <a:lnTo>
                    <a:pt x="135" y="349"/>
                  </a:lnTo>
                  <a:lnTo>
                    <a:pt x="164" y="450"/>
                  </a:lnTo>
                  <a:lnTo>
                    <a:pt x="193" y="541"/>
                  </a:lnTo>
                  <a:lnTo>
                    <a:pt x="213" y="604"/>
                  </a:lnTo>
                  <a:lnTo>
                    <a:pt x="219" y="624"/>
                  </a:lnTo>
                  <a:lnTo>
                    <a:pt x="233" y="624"/>
                  </a:lnTo>
                  <a:lnTo>
                    <a:pt x="250" y="623"/>
                  </a:lnTo>
                  <a:lnTo>
                    <a:pt x="269" y="621"/>
                  </a:lnTo>
                  <a:lnTo>
                    <a:pt x="296" y="618"/>
                  </a:lnTo>
                  <a:lnTo>
                    <a:pt x="324" y="613"/>
                  </a:lnTo>
                  <a:lnTo>
                    <a:pt x="352" y="610"/>
                  </a:lnTo>
                  <a:lnTo>
                    <a:pt x="386" y="604"/>
                  </a:lnTo>
                  <a:lnTo>
                    <a:pt x="417" y="600"/>
                  </a:lnTo>
                  <a:lnTo>
                    <a:pt x="449" y="592"/>
                  </a:lnTo>
                  <a:lnTo>
                    <a:pt x="480" y="585"/>
                  </a:lnTo>
                  <a:lnTo>
                    <a:pt x="511" y="578"/>
                  </a:lnTo>
                  <a:lnTo>
                    <a:pt x="539" y="572"/>
                  </a:lnTo>
                  <a:lnTo>
                    <a:pt x="565" y="564"/>
                  </a:lnTo>
                  <a:lnTo>
                    <a:pt x="588" y="555"/>
                  </a:lnTo>
                  <a:lnTo>
                    <a:pt x="607" y="546"/>
                  </a:lnTo>
                  <a:lnTo>
                    <a:pt x="621" y="541"/>
                  </a:lnTo>
                  <a:lnTo>
                    <a:pt x="644" y="529"/>
                  </a:lnTo>
                  <a:lnTo>
                    <a:pt x="666" y="522"/>
                  </a:lnTo>
                  <a:lnTo>
                    <a:pt x="680" y="520"/>
                  </a:lnTo>
                  <a:lnTo>
                    <a:pt x="695" y="522"/>
                  </a:lnTo>
                  <a:lnTo>
                    <a:pt x="708" y="529"/>
                  </a:lnTo>
                  <a:lnTo>
                    <a:pt x="712" y="538"/>
                  </a:lnTo>
                  <a:lnTo>
                    <a:pt x="716" y="549"/>
                  </a:lnTo>
                  <a:lnTo>
                    <a:pt x="719" y="562"/>
                  </a:lnTo>
                  <a:lnTo>
                    <a:pt x="736" y="559"/>
                  </a:lnTo>
                  <a:lnTo>
                    <a:pt x="762" y="555"/>
                  </a:lnTo>
                  <a:lnTo>
                    <a:pt x="794" y="554"/>
                  </a:lnTo>
                  <a:lnTo>
                    <a:pt x="825" y="549"/>
                  </a:lnTo>
                  <a:lnTo>
                    <a:pt x="857" y="549"/>
                  </a:lnTo>
                  <a:lnTo>
                    <a:pt x="884" y="549"/>
                  </a:lnTo>
                  <a:lnTo>
                    <a:pt x="902" y="546"/>
                  </a:lnTo>
                  <a:lnTo>
                    <a:pt x="907" y="546"/>
                  </a:lnTo>
                  <a:lnTo>
                    <a:pt x="912" y="536"/>
                  </a:lnTo>
                  <a:lnTo>
                    <a:pt x="917" y="526"/>
                  </a:lnTo>
                  <a:lnTo>
                    <a:pt x="926" y="517"/>
                  </a:lnTo>
                  <a:lnTo>
                    <a:pt x="936" y="509"/>
                  </a:lnTo>
                  <a:lnTo>
                    <a:pt x="949" y="506"/>
                  </a:lnTo>
                  <a:lnTo>
                    <a:pt x="962" y="506"/>
                  </a:lnTo>
                  <a:lnTo>
                    <a:pt x="979" y="507"/>
                  </a:lnTo>
                  <a:lnTo>
                    <a:pt x="997" y="513"/>
                  </a:lnTo>
                  <a:lnTo>
                    <a:pt x="1011" y="517"/>
                  </a:lnTo>
                  <a:lnTo>
                    <a:pt x="1028" y="522"/>
                  </a:lnTo>
                  <a:lnTo>
                    <a:pt x="1051" y="525"/>
                  </a:lnTo>
                  <a:lnTo>
                    <a:pt x="1078" y="525"/>
                  </a:lnTo>
                  <a:lnTo>
                    <a:pt x="1109" y="526"/>
                  </a:lnTo>
                  <a:lnTo>
                    <a:pt x="1139" y="526"/>
                  </a:lnTo>
                  <a:lnTo>
                    <a:pt x="1173" y="526"/>
                  </a:lnTo>
                  <a:lnTo>
                    <a:pt x="1206" y="526"/>
                  </a:lnTo>
                  <a:lnTo>
                    <a:pt x="1241" y="525"/>
                  </a:lnTo>
                  <a:lnTo>
                    <a:pt x="1273" y="522"/>
                  </a:lnTo>
                  <a:lnTo>
                    <a:pt x="1304" y="522"/>
                  </a:lnTo>
                  <a:lnTo>
                    <a:pt x="1332" y="520"/>
                  </a:lnTo>
                  <a:lnTo>
                    <a:pt x="1356" y="517"/>
                  </a:lnTo>
                  <a:lnTo>
                    <a:pt x="1378" y="516"/>
                  </a:lnTo>
                  <a:lnTo>
                    <a:pt x="1392" y="516"/>
                  </a:lnTo>
                  <a:lnTo>
                    <a:pt x="1401" y="513"/>
                  </a:lnTo>
                  <a:lnTo>
                    <a:pt x="1396" y="506"/>
                  </a:lnTo>
                  <a:lnTo>
                    <a:pt x="1386" y="483"/>
                  </a:lnTo>
                  <a:lnTo>
                    <a:pt x="1373" y="454"/>
                  </a:lnTo>
                  <a:lnTo>
                    <a:pt x="1369" y="435"/>
                  </a:lnTo>
                  <a:lnTo>
                    <a:pt x="1355" y="399"/>
                  </a:lnTo>
                  <a:lnTo>
                    <a:pt x="1329" y="344"/>
                  </a:lnTo>
                  <a:lnTo>
                    <a:pt x="1297" y="278"/>
                  </a:lnTo>
                  <a:lnTo>
                    <a:pt x="1264" y="204"/>
                  </a:lnTo>
                  <a:lnTo>
                    <a:pt x="1232" y="134"/>
                  </a:lnTo>
                  <a:lnTo>
                    <a:pt x="1206" y="73"/>
                  </a:lnTo>
                  <a:lnTo>
                    <a:pt x="1186" y="34"/>
                  </a:lnTo>
                  <a:lnTo>
                    <a:pt x="1179" y="18"/>
                  </a:lnTo>
                  <a:close/>
                </a:path>
              </a:pathLst>
            </a:custGeom>
            <a:solidFill>
              <a:srgbClr val="000000"/>
            </a:solidFill>
            <a:ln w="9525">
              <a:solidFill>
                <a:srgbClr val="0000FF"/>
              </a:solidFill>
              <a:round/>
              <a:headEnd/>
              <a:tailEnd/>
            </a:ln>
          </p:spPr>
          <p:txBody>
            <a:bodyPr/>
            <a:lstStyle/>
            <a:p>
              <a:endParaRPr lang="vi-VN" sz="1050"/>
            </a:p>
          </p:txBody>
        </p:sp>
        <p:sp>
          <p:nvSpPr>
            <p:cNvPr id="26" name="Freeform 29"/>
            <p:cNvSpPr>
              <a:spLocks/>
            </p:cNvSpPr>
            <p:nvPr/>
          </p:nvSpPr>
          <p:spPr bwMode="auto">
            <a:xfrm>
              <a:off x="5073" y="2795"/>
              <a:ext cx="1362" cy="710"/>
            </a:xfrm>
            <a:custGeom>
              <a:avLst/>
              <a:gdLst>
                <a:gd name="T0" fmla="*/ 59 w 1362"/>
                <a:gd name="T1" fmla="*/ 54 h 710"/>
                <a:gd name="T2" fmla="*/ 30 w 1362"/>
                <a:gd name="T3" fmla="*/ 99 h 710"/>
                <a:gd name="T4" fmla="*/ 0 w 1362"/>
                <a:gd name="T5" fmla="*/ 123 h 710"/>
                <a:gd name="T6" fmla="*/ 12 w 1362"/>
                <a:gd name="T7" fmla="*/ 159 h 710"/>
                <a:gd name="T8" fmla="*/ 62 w 1362"/>
                <a:gd name="T9" fmla="*/ 329 h 710"/>
                <a:gd name="T10" fmla="*/ 125 w 1362"/>
                <a:gd name="T11" fmla="*/ 536 h 710"/>
                <a:gd name="T12" fmla="*/ 174 w 1362"/>
                <a:gd name="T13" fmla="*/ 690 h 710"/>
                <a:gd name="T14" fmla="*/ 180 w 1362"/>
                <a:gd name="T15" fmla="*/ 710 h 710"/>
                <a:gd name="T16" fmla="*/ 211 w 1362"/>
                <a:gd name="T17" fmla="*/ 709 h 710"/>
                <a:gd name="T18" fmla="*/ 257 w 1362"/>
                <a:gd name="T19" fmla="*/ 704 h 710"/>
                <a:gd name="T20" fmla="*/ 313 w 1362"/>
                <a:gd name="T21" fmla="*/ 696 h 710"/>
                <a:gd name="T22" fmla="*/ 378 w 1362"/>
                <a:gd name="T23" fmla="*/ 686 h 710"/>
                <a:gd name="T24" fmla="*/ 441 w 1362"/>
                <a:gd name="T25" fmla="*/ 671 h 710"/>
                <a:gd name="T26" fmla="*/ 500 w 1362"/>
                <a:gd name="T27" fmla="*/ 658 h 710"/>
                <a:gd name="T28" fmla="*/ 549 w 1362"/>
                <a:gd name="T29" fmla="*/ 641 h 710"/>
                <a:gd name="T30" fmla="*/ 582 w 1362"/>
                <a:gd name="T31" fmla="*/ 627 h 710"/>
                <a:gd name="T32" fmla="*/ 605 w 1362"/>
                <a:gd name="T33" fmla="*/ 615 h 710"/>
                <a:gd name="T34" fmla="*/ 641 w 1362"/>
                <a:gd name="T35" fmla="*/ 606 h 710"/>
                <a:gd name="T36" fmla="*/ 669 w 1362"/>
                <a:gd name="T37" fmla="*/ 615 h 710"/>
                <a:gd name="T38" fmla="*/ 677 w 1362"/>
                <a:gd name="T39" fmla="*/ 635 h 710"/>
                <a:gd name="T40" fmla="*/ 680 w 1362"/>
                <a:gd name="T41" fmla="*/ 648 h 710"/>
                <a:gd name="T42" fmla="*/ 723 w 1362"/>
                <a:gd name="T43" fmla="*/ 641 h 710"/>
                <a:gd name="T44" fmla="*/ 786 w 1362"/>
                <a:gd name="T45" fmla="*/ 635 h 710"/>
                <a:gd name="T46" fmla="*/ 845 w 1362"/>
                <a:gd name="T47" fmla="*/ 635 h 710"/>
                <a:gd name="T48" fmla="*/ 868 w 1362"/>
                <a:gd name="T49" fmla="*/ 632 h 710"/>
                <a:gd name="T50" fmla="*/ 873 w 1362"/>
                <a:gd name="T51" fmla="*/ 622 h 710"/>
                <a:gd name="T52" fmla="*/ 887 w 1362"/>
                <a:gd name="T53" fmla="*/ 603 h 710"/>
                <a:gd name="T54" fmla="*/ 910 w 1362"/>
                <a:gd name="T55" fmla="*/ 592 h 710"/>
                <a:gd name="T56" fmla="*/ 940 w 1362"/>
                <a:gd name="T57" fmla="*/ 593 h 710"/>
                <a:gd name="T58" fmla="*/ 958 w 1362"/>
                <a:gd name="T59" fmla="*/ 599 h 710"/>
                <a:gd name="T60" fmla="*/ 989 w 1362"/>
                <a:gd name="T61" fmla="*/ 608 h 710"/>
                <a:gd name="T62" fmla="*/ 1039 w 1362"/>
                <a:gd name="T63" fmla="*/ 611 h 710"/>
                <a:gd name="T64" fmla="*/ 1100 w 1362"/>
                <a:gd name="T65" fmla="*/ 612 h 710"/>
                <a:gd name="T66" fmla="*/ 1167 w 1362"/>
                <a:gd name="T67" fmla="*/ 612 h 710"/>
                <a:gd name="T68" fmla="*/ 1234 w 1362"/>
                <a:gd name="T69" fmla="*/ 608 h 710"/>
                <a:gd name="T70" fmla="*/ 1293 w 1362"/>
                <a:gd name="T71" fmla="*/ 606 h 710"/>
                <a:gd name="T72" fmla="*/ 1339 w 1362"/>
                <a:gd name="T73" fmla="*/ 602 h 710"/>
                <a:gd name="T74" fmla="*/ 1362 w 1362"/>
                <a:gd name="T75" fmla="*/ 599 h 710"/>
                <a:gd name="T76" fmla="*/ 1357 w 1362"/>
                <a:gd name="T77" fmla="*/ 592 h 710"/>
                <a:gd name="T78" fmla="*/ 1334 w 1362"/>
                <a:gd name="T79" fmla="*/ 540 h 710"/>
                <a:gd name="T80" fmla="*/ 1330 w 1362"/>
                <a:gd name="T81" fmla="*/ 521 h 710"/>
                <a:gd name="T82" fmla="*/ 1284 w 1362"/>
                <a:gd name="T83" fmla="*/ 420 h 710"/>
                <a:gd name="T84" fmla="*/ 1211 w 1362"/>
                <a:gd name="T85" fmla="*/ 256 h 710"/>
                <a:gd name="T86" fmla="*/ 1139 w 1362"/>
                <a:gd name="T87" fmla="*/ 103 h 710"/>
                <a:gd name="T88" fmla="*/ 1108 w 1362"/>
                <a:gd name="T89" fmla="*/ 35 h 710"/>
                <a:gd name="T90" fmla="*/ 1083 w 1362"/>
                <a:gd name="T91" fmla="*/ 41 h 710"/>
                <a:gd name="T92" fmla="*/ 1019 w 1362"/>
                <a:gd name="T93" fmla="*/ 44 h 710"/>
                <a:gd name="T94" fmla="*/ 946 w 1362"/>
                <a:gd name="T95" fmla="*/ 35 h 710"/>
                <a:gd name="T96" fmla="*/ 864 w 1362"/>
                <a:gd name="T97" fmla="*/ 19 h 710"/>
                <a:gd name="T98" fmla="*/ 785 w 1362"/>
                <a:gd name="T99" fmla="*/ 6 h 710"/>
                <a:gd name="T100" fmla="*/ 713 w 1362"/>
                <a:gd name="T101" fmla="*/ 0 h 710"/>
                <a:gd name="T102" fmla="*/ 654 w 1362"/>
                <a:gd name="T103" fmla="*/ 5 h 710"/>
                <a:gd name="T104" fmla="*/ 611 w 1362"/>
                <a:gd name="T105" fmla="*/ 24 h 710"/>
                <a:gd name="T106" fmla="*/ 601 w 1362"/>
                <a:gd name="T107" fmla="*/ 41 h 710"/>
                <a:gd name="T108" fmla="*/ 531 w 1362"/>
                <a:gd name="T109" fmla="*/ 15 h 710"/>
                <a:gd name="T110" fmla="*/ 464 w 1362"/>
                <a:gd name="T111" fmla="*/ 9 h 710"/>
                <a:gd name="T112" fmla="*/ 401 w 1362"/>
                <a:gd name="T113" fmla="*/ 19 h 710"/>
                <a:gd name="T114" fmla="*/ 342 w 1362"/>
                <a:gd name="T115" fmla="*/ 35 h 710"/>
                <a:gd name="T116" fmla="*/ 278 w 1362"/>
                <a:gd name="T117" fmla="*/ 54 h 710"/>
                <a:gd name="T118" fmla="*/ 211 w 1362"/>
                <a:gd name="T119" fmla="*/ 70 h 710"/>
                <a:gd name="T120" fmla="*/ 140 w 1362"/>
                <a:gd name="T121" fmla="*/ 71 h 710"/>
                <a:gd name="T122" fmla="*/ 59 w 1362"/>
                <a:gd name="T123" fmla="*/ 54 h 7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62"/>
                <a:gd name="T187" fmla="*/ 0 h 710"/>
                <a:gd name="T188" fmla="*/ 1362 w 1362"/>
                <a:gd name="T189" fmla="*/ 710 h 7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62" h="710">
                  <a:moveTo>
                    <a:pt x="59" y="54"/>
                  </a:moveTo>
                  <a:lnTo>
                    <a:pt x="59" y="54"/>
                  </a:ln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sz="1050"/>
            </a:p>
          </p:txBody>
        </p:sp>
        <p:sp>
          <p:nvSpPr>
            <p:cNvPr id="27" name="Freeform 30"/>
            <p:cNvSpPr>
              <a:spLocks/>
            </p:cNvSpPr>
            <p:nvPr/>
          </p:nvSpPr>
          <p:spPr bwMode="auto">
            <a:xfrm>
              <a:off x="5253" y="3407"/>
              <a:ext cx="70" cy="98"/>
            </a:xfrm>
            <a:custGeom>
              <a:avLst/>
              <a:gdLst>
                <a:gd name="T0" fmla="*/ 70 w 70"/>
                <a:gd name="T1" fmla="*/ 0 h 98"/>
                <a:gd name="T2" fmla="*/ 70 w 70"/>
                <a:gd name="T3" fmla="*/ 0 h 98"/>
                <a:gd name="T4" fmla="*/ 62 w 70"/>
                <a:gd name="T5" fmla="*/ 15 h 98"/>
                <a:gd name="T6" fmla="*/ 53 w 70"/>
                <a:gd name="T7" fmla="*/ 28 h 98"/>
                <a:gd name="T8" fmla="*/ 44 w 70"/>
                <a:gd name="T9" fmla="*/ 45 h 98"/>
                <a:gd name="T10" fmla="*/ 34 w 70"/>
                <a:gd name="T11" fmla="*/ 59 h 98"/>
                <a:gd name="T12" fmla="*/ 27 w 70"/>
                <a:gd name="T13" fmla="*/ 74 h 98"/>
                <a:gd name="T14" fmla="*/ 18 w 70"/>
                <a:gd name="T15" fmla="*/ 84 h 98"/>
                <a:gd name="T16" fmla="*/ 8 w 70"/>
                <a:gd name="T17" fmla="*/ 92 h 98"/>
                <a:gd name="T18" fmla="*/ 0 w 70"/>
                <a:gd name="T19" fmla="*/ 98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98"/>
                <a:gd name="T32" fmla="*/ 70 w 7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98">
                  <a:moveTo>
                    <a:pt x="70" y="0"/>
                  </a:moveTo>
                  <a:lnTo>
                    <a:pt x="70" y="0"/>
                  </a:lnTo>
                  <a:lnTo>
                    <a:pt x="62" y="15"/>
                  </a:lnTo>
                  <a:lnTo>
                    <a:pt x="53" y="28"/>
                  </a:lnTo>
                  <a:lnTo>
                    <a:pt x="44" y="45"/>
                  </a:lnTo>
                  <a:lnTo>
                    <a:pt x="34" y="59"/>
                  </a:lnTo>
                  <a:lnTo>
                    <a:pt x="27" y="74"/>
                  </a:lnTo>
                  <a:lnTo>
                    <a:pt x="18" y="84"/>
                  </a:lnTo>
                  <a:lnTo>
                    <a:pt x="8" y="92"/>
                  </a:lnTo>
                  <a:lnTo>
                    <a:pt x="0" y="9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sz="1050"/>
            </a:p>
          </p:txBody>
        </p:sp>
        <p:sp>
          <p:nvSpPr>
            <p:cNvPr id="28" name="Freeform 31"/>
            <p:cNvSpPr>
              <a:spLocks/>
            </p:cNvSpPr>
            <p:nvPr/>
          </p:nvSpPr>
          <p:spPr bwMode="auto">
            <a:xfrm>
              <a:off x="5851" y="3381"/>
              <a:ext cx="3" cy="49"/>
            </a:xfrm>
            <a:custGeom>
              <a:avLst/>
              <a:gdLst>
                <a:gd name="T0" fmla="*/ 0 w 3"/>
                <a:gd name="T1" fmla="*/ 0 h 49"/>
                <a:gd name="T2" fmla="*/ 0 w 3"/>
                <a:gd name="T3" fmla="*/ 0 h 49"/>
                <a:gd name="T4" fmla="*/ 0 w 3"/>
                <a:gd name="T5" fmla="*/ 12 h 49"/>
                <a:gd name="T6" fmla="*/ 3 w 3"/>
                <a:gd name="T7" fmla="*/ 29 h 49"/>
                <a:gd name="T8" fmla="*/ 3 w 3"/>
                <a:gd name="T9" fmla="*/ 45 h 49"/>
                <a:gd name="T10" fmla="*/ 3 w 3"/>
                <a:gd name="T11" fmla="*/ 49 h 49"/>
                <a:gd name="T12" fmla="*/ 0 60000 65536"/>
                <a:gd name="T13" fmla="*/ 0 60000 65536"/>
                <a:gd name="T14" fmla="*/ 0 60000 65536"/>
                <a:gd name="T15" fmla="*/ 0 60000 65536"/>
                <a:gd name="T16" fmla="*/ 0 60000 65536"/>
                <a:gd name="T17" fmla="*/ 0 60000 65536"/>
                <a:gd name="T18" fmla="*/ 0 w 3"/>
                <a:gd name="T19" fmla="*/ 0 h 49"/>
                <a:gd name="T20" fmla="*/ 3 w 3"/>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 h="49">
                  <a:moveTo>
                    <a:pt x="0" y="0"/>
                  </a:moveTo>
                  <a:lnTo>
                    <a:pt x="0" y="0"/>
                  </a:lnTo>
                  <a:lnTo>
                    <a:pt x="0" y="12"/>
                  </a:lnTo>
                  <a:lnTo>
                    <a:pt x="3" y="29"/>
                  </a:lnTo>
                  <a:lnTo>
                    <a:pt x="3" y="45"/>
                  </a:lnTo>
                  <a:lnTo>
                    <a:pt x="3" y="4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sz="1050"/>
            </a:p>
          </p:txBody>
        </p:sp>
        <p:sp>
          <p:nvSpPr>
            <p:cNvPr id="29" name="Line 32"/>
            <p:cNvSpPr>
              <a:spLocks noChangeShapeType="1"/>
            </p:cNvSpPr>
            <p:nvPr/>
          </p:nvSpPr>
          <p:spPr bwMode="auto">
            <a:xfrm>
              <a:off x="5674" y="2836"/>
              <a:ext cx="173" cy="53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sz="1050"/>
            </a:p>
          </p:txBody>
        </p:sp>
        <p:sp>
          <p:nvSpPr>
            <p:cNvPr id="30" name="WordArt 33"/>
            <p:cNvSpPr>
              <a:spLocks noChangeArrowheads="1" noChangeShapeType="1" noTextEdit="1"/>
            </p:cNvSpPr>
            <p:nvPr/>
          </p:nvSpPr>
          <p:spPr bwMode="auto">
            <a:xfrm>
              <a:off x="5276" y="3570"/>
              <a:ext cx="390" cy="239"/>
            </a:xfrm>
            <a:prstGeom prst="rect">
              <a:avLst/>
            </a:prstGeom>
          </p:spPr>
          <p:txBody>
            <a:bodyPr wrap="none" fromWordArt="1">
              <a:prstTxWarp prst="textPlain">
                <a:avLst>
                  <a:gd name="adj" fmla="val 50000"/>
                </a:avLst>
              </a:prstTxWarp>
              <a:scene3d>
                <a:camera prst="legacyObliqueTopRight">
                  <a:rot lat="16199997" lon="20399998" rev="0"/>
                </a:camera>
                <a:lightRig rig="legacyFlat3" dir="b"/>
              </a:scene3d>
              <a:sp3d prstMaterial="legacyMatte">
                <a:extrusionClr>
                  <a:srgbClr val="008000"/>
                </a:extrusionClr>
                <a:contourClr>
                  <a:srgbClr val="008000"/>
                </a:contourClr>
              </a:sp3d>
            </a:bodyPr>
            <a:lstStyle/>
            <a:p>
              <a:r>
                <a:rPr lang="vi-VN" sz="2700" b="1" kern="10">
                  <a:ln w="9525">
                    <a:round/>
                    <a:headEnd/>
                    <a:tailEnd/>
                  </a:ln>
                  <a:solidFill>
                    <a:srgbClr val="008000"/>
                  </a:solidFill>
                </a:rPr>
                <a:t>KCT</a:t>
              </a:r>
            </a:p>
          </p:txBody>
        </p:sp>
      </p:grpSp>
    </p:spTree>
    <p:extLst>
      <p:ext uri="{BB962C8B-B14F-4D97-AF65-F5344CB8AC3E}">
        <p14:creationId xmlns:p14="http://schemas.microsoft.com/office/powerpoint/2010/main" val="2891726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9395">
                                            <p:txEl>
                                              <p:pRg st="0" end="0"/>
                                            </p:txEl>
                                          </p:spTgt>
                                        </p:tgtEl>
                                        <p:attrNameLst>
                                          <p:attrName>style.visibility</p:attrName>
                                        </p:attrNameLst>
                                      </p:cBhvr>
                                      <p:to>
                                        <p:strVal val="visible"/>
                                      </p:to>
                                    </p:set>
                                    <p:anim calcmode="discrete" valueType="clr">
                                      <p:cBhvr override="childStyle">
                                        <p:cTn id="14" dur="80"/>
                                        <p:tgtEl>
                                          <p:spTgt spid="593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939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9395">
                                            <p:txEl>
                                              <p:pRg st="0" end="0"/>
                                            </p:txEl>
                                          </p:spTgt>
                                        </p:tgtEl>
                                        <p:attrNameLst>
                                          <p:attrName>fill.type</p:attrName>
                                        </p:attrNameLst>
                                      </p:cBhvr>
                                      <p:to>
                                        <p:strVal val="solid"/>
                                      </p:to>
                                    </p:set>
                                  </p:childTnLst>
                                </p:cTn>
                              </p:par>
                            </p:childTnLst>
                          </p:cTn>
                        </p:par>
                        <p:par>
                          <p:cTn id="17" fill="hold">
                            <p:stCondLst>
                              <p:cond delay="11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59395">
                                            <p:txEl>
                                              <p:pRg st="1" end="1"/>
                                            </p:txEl>
                                          </p:spTgt>
                                        </p:tgtEl>
                                        <p:attrNameLst>
                                          <p:attrName>style.visibility</p:attrName>
                                        </p:attrNameLst>
                                      </p:cBhvr>
                                      <p:to>
                                        <p:strVal val="visible"/>
                                      </p:to>
                                    </p:set>
                                    <p:anim calcmode="discrete" valueType="clr">
                                      <p:cBhvr override="childStyle">
                                        <p:cTn id="20" dur="80"/>
                                        <p:tgtEl>
                                          <p:spTgt spid="593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9395">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59395">
                                            <p:txEl>
                                              <p:pRg st="1" end="1"/>
                                            </p:txEl>
                                          </p:spTgt>
                                        </p:tgtEl>
                                        <p:attrNameLst>
                                          <p:attrName>fill.type</p:attrName>
                                        </p:attrNameLst>
                                      </p:cBhvr>
                                      <p:to>
                                        <p:strVal val="solid"/>
                                      </p:to>
                                    </p:set>
                                  </p:childTnLst>
                                </p:cTn>
                              </p:par>
                            </p:childTnLst>
                          </p:cTn>
                        </p:par>
                        <p:par>
                          <p:cTn id="23" fill="hold">
                            <p:stCondLst>
                              <p:cond delay="168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59395">
                                            <p:txEl>
                                              <p:pRg st="2" end="2"/>
                                            </p:txEl>
                                          </p:spTgt>
                                        </p:tgtEl>
                                        <p:attrNameLst>
                                          <p:attrName>style.visibility</p:attrName>
                                        </p:attrNameLst>
                                      </p:cBhvr>
                                      <p:to>
                                        <p:strVal val="visible"/>
                                      </p:to>
                                    </p:set>
                                    <p:anim calcmode="discrete" valueType="clr">
                                      <p:cBhvr override="childStyle">
                                        <p:cTn id="26" dur="80"/>
                                        <p:tgtEl>
                                          <p:spTgt spid="593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9395">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5939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905000" y="381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a:solidFill>
                  <a:srgbClr val="FFFFFF"/>
                </a:solidFill>
                <a:latin typeface="Times New Roman" panose="02020603050405020304" pitchFamily="18" charset="0"/>
              </a:rPr>
              <a:t>Tiết 46:</a:t>
            </a:r>
          </a:p>
        </p:txBody>
      </p:sp>
      <p:sp>
        <p:nvSpPr>
          <p:cNvPr id="130052" name="Rectangle 4"/>
          <p:cNvSpPr>
            <a:spLocks noChangeArrowheads="1"/>
          </p:cNvSpPr>
          <p:nvPr/>
        </p:nvSpPr>
        <p:spPr bwMode="auto">
          <a:xfrm>
            <a:off x="1524000" y="762000"/>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1800" b="1">
                <a:latin typeface="Times New Roman" panose="02020603050405020304" pitchFamily="18" charset="0"/>
              </a:rPr>
              <a:t>  </a:t>
            </a:r>
            <a:r>
              <a:rPr lang="en-US" altLang="vi-VN" sz="1800" b="1">
                <a:solidFill>
                  <a:srgbClr val="FF3300"/>
                </a:solidFill>
                <a:latin typeface="Times New Roman" panose="02020603050405020304" pitchFamily="18" charset="0"/>
              </a:rPr>
              <a:t>Hướng dẫn về nhà:</a:t>
            </a:r>
            <a:r>
              <a:rPr lang="en-US" altLang="vi-VN" sz="1800" b="1">
                <a:latin typeface="Times New Roman" panose="02020603050405020304" pitchFamily="18" charset="0"/>
              </a:rPr>
              <a:t> </a:t>
            </a:r>
          </a:p>
        </p:txBody>
      </p:sp>
      <p:sp>
        <p:nvSpPr>
          <p:cNvPr id="130067" name="Text Box 19"/>
          <p:cNvSpPr txBox="1">
            <a:spLocks noChangeArrowheads="1"/>
          </p:cNvSpPr>
          <p:nvPr/>
        </p:nvSpPr>
        <p:spPr bwMode="auto">
          <a:xfrm>
            <a:off x="4724400" y="762000"/>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Bài tập: 40-41.1 SBT.</a:t>
            </a:r>
            <a:r>
              <a:rPr lang="en-US" altLang="vi-VN" sz="1800">
                <a:latin typeface="Times New Roman" panose="02020603050405020304" pitchFamily="18" charset="0"/>
              </a:rPr>
              <a:t> </a:t>
            </a:r>
          </a:p>
        </p:txBody>
      </p:sp>
      <p:sp>
        <p:nvSpPr>
          <p:cNvPr id="27654" name="Text Box 29"/>
          <p:cNvSpPr txBox="1">
            <a:spLocks noChangeArrowheads="1"/>
          </p:cNvSpPr>
          <p:nvPr/>
        </p:nvSpPr>
        <p:spPr bwMode="auto">
          <a:xfrm>
            <a:off x="8991600" y="388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2400">
              <a:latin typeface="Times New Roman" panose="02020603050405020304" pitchFamily="18" charset="0"/>
            </a:endParaRPr>
          </a:p>
        </p:txBody>
      </p:sp>
      <p:sp>
        <p:nvSpPr>
          <p:cNvPr id="130146" name="Text Box 98"/>
          <p:cNvSpPr txBox="1">
            <a:spLocks noChangeArrowheads="1"/>
          </p:cNvSpPr>
          <p:nvPr/>
        </p:nvSpPr>
        <p:spPr bwMode="auto">
          <a:xfrm>
            <a:off x="1828800" y="1143000"/>
            <a:ext cx="8305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latin typeface="Times New Roman" panose="02020603050405020304" pitchFamily="18" charset="0"/>
              </a:rPr>
              <a:t>Hình 40-41.1 cho biết PQ là mặt phân cách giữa không khí và nước, I là điểm tới, SI là tia tới, IN là pháp tuyến. Cách vẽ nào biễu diễn đúng hiện tượng khúc xạ của tia sáng khi đi từ không khí vào nước? Giải thích lựa chọn.</a:t>
            </a:r>
          </a:p>
        </p:txBody>
      </p:sp>
      <p:grpSp>
        <p:nvGrpSpPr>
          <p:cNvPr id="2" name="Group 187"/>
          <p:cNvGrpSpPr>
            <a:grpSpLocks/>
          </p:cNvGrpSpPr>
          <p:nvPr/>
        </p:nvGrpSpPr>
        <p:grpSpPr bwMode="auto">
          <a:xfrm>
            <a:off x="2362200" y="4264025"/>
            <a:ext cx="3048000" cy="2700338"/>
            <a:chOff x="528" y="2686"/>
            <a:chExt cx="1920" cy="1701"/>
          </a:xfrm>
        </p:grpSpPr>
        <p:sp>
          <p:nvSpPr>
            <p:cNvPr id="27722" name="Text Box 96"/>
            <p:cNvSpPr txBox="1">
              <a:spLocks noChangeArrowheads="1"/>
            </p:cNvSpPr>
            <p:nvPr/>
          </p:nvSpPr>
          <p:spPr bwMode="auto">
            <a:xfrm>
              <a:off x="1113" y="3792"/>
              <a:ext cx="327"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S’</a:t>
              </a:r>
            </a:p>
            <a:p>
              <a:pPr>
                <a:spcBef>
                  <a:spcPct val="50000"/>
                </a:spcBef>
                <a:buFontTx/>
                <a:buNone/>
              </a:pPr>
              <a:endParaRPr lang="en-US" altLang="vi-VN" sz="2400">
                <a:latin typeface="Times New Roman" panose="02020603050405020304" pitchFamily="18" charset="0"/>
              </a:endParaRPr>
            </a:p>
          </p:txBody>
        </p:sp>
        <p:sp>
          <p:nvSpPr>
            <p:cNvPr id="27723" name="Text Box 97"/>
            <p:cNvSpPr txBox="1">
              <a:spLocks noChangeArrowheads="1"/>
            </p:cNvSpPr>
            <p:nvPr/>
          </p:nvSpPr>
          <p:spPr bwMode="auto">
            <a:xfrm>
              <a:off x="824" y="2765"/>
              <a:ext cx="328"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S</a:t>
              </a:r>
            </a:p>
            <a:p>
              <a:pPr>
                <a:spcBef>
                  <a:spcPct val="50000"/>
                </a:spcBef>
                <a:buFontTx/>
                <a:buNone/>
              </a:pPr>
              <a:endParaRPr lang="en-US" altLang="vi-VN" sz="2400">
                <a:latin typeface="Times New Roman" panose="02020603050405020304" pitchFamily="18" charset="0"/>
              </a:endParaRPr>
            </a:p>
          </p:txBody>
        </p:sp>
        <p:grpSp>
          <p:nvGrpSpPr>
            <p:cNvPr id="27724" name="Group 184"/>
            <p:cNvGrpSpPr>
              <a:grpSpLocks/>
            </p:cNvGrpSpPr>
            <p:nvPr/>
          </p:nvGrpSpPr>
          <p:grpSpPr bwMode="auto">
            <a:xfrm>
              <a:off x="528" y="2686"/>
              <a:ext cx="1920" cy="1634"/>
              <a:chOff x="432" y="2830"/>
              <a:chExt cx="1920" cy="1634"/>
            </a:xfrm>
          </p:grpSpPr>
          <p:grpSp>
            <p:nvGrpSpPr>
              <p:cNvPr id="27725" name="Group 134"/>
              <p:cNvGrpSpPr>
                <a:grpSpLocks/>
              </p:cNvGrpSpPr>
              <p:nvPr/>
            </p:nvGrpSpPr>
            <p:grpSpPr bwMode="auto">
              <a:xfrm>
                <a:off x="432" y="2830"/>
                <a:ext cx="1920" cy="1634"/>
                <a:chOff x="432" y="2830"/>
                <a:chExt cx="1920" cy="1634"/>
              </a:xfrm>
            </p:grpSpPr>
            <p:grpSp>
              <p:nvGrpSpPr>
                <p:cNvPr id="27727" name="Group 124"/>
                <p:cNvGrpSpPr>
                  <a:grpSpLocks/>
                </p:cNvGrpSpPr>
                <p:nvPr/>
              </p:nvGrpSpPr>
              <p:grpSpPr bwMode="auto">
                <a:xfrm>
                  <a:off x="624" y="2830"/>
                  <a:ext cx="1728" cy="1634"/>
                  <a:chOff x="1536" y="2736"/>
                  <a:chExt cx="1728" cy="1634"/>
                </a:xfrm>
              </p:grpSpPr>
              <p:grpSp>
                <p:nvGrpSpPr>
                  <p:cNvPr id="27729" name="Group 81"/>
                  <p:cNvGrpSpPr>
                    <a:grpSpLocks/>
                  </p:cNvGrpSpPr>
                  <p:nvPr/>
                </p:nvGrpSpPr>
                <p:grpSpPr bwMode="auto">
                  <a:xfrm>
                    <a:off x="1536" y="2736"/>
                    <a:ext cx="1728" cy="1634"/>
                    <a:chOff x="2976" y="1392"/>
                    <a:chExt cx="1776" cy="2647"/>
                  </a:xfrm>
                </p:grpSpPr>
                <p:sp>
                  <p:nvSpPr>
                    <p:cNvPr id="27736" name="Rectangle 82"/>
                    <p:cNvSpPr>
                      <a:spLocks noChangeArrowheads="1"/>
                    </p:cNvSpPr>
                    <p:nvPr/>
                  </p:nvSpPr>
                  <p:spPr bwMode="auto">
                    <a:xfrm>
                      <a:off x="3024" y="2448"/>
                      <a:ext cx="1680" cy="796"/>
                    </a:xfrm>
                    <a:prstGeom prst="rect">
                      <a:avLst/>
                    </a:prstGeom>
                    <a:solidFill>
                      <a:srgbClr val="CCFFFF"/>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737" name="Line 83"/>
                    <p:cNvSpPr>
                      <a:spLocks noChangeShapeType="1"/>
                    </p:cNvSpPr>
                    <p:nvPr/>
                  </p:nvSpPr>
                  <p:spPr bwMode="auto">
                    <a:xfrm>
                      <a:off x="3024" y="2448"/>
                      <a:ext cx="168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8" name="Text Box 84"/>
                    <p:cNvSpPr txBox="1">
                      <a:spLocks noChangeArrowheads="1"/>
                    </p:cNvSpPr>
                    <p:nvPr/>
                  </p:nvSpPr>
                  <p:spPr bwMode="auto">
                    <a:xfrm>
                      <a:off x="2976" y="2208"/>
                      <a:ext cx="242"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a:latin typeface="Times New Roman" panose="02020603050405020304" pitchFamily="18" charset="0"/>
                        </a:rPr>
                        <a:t>P</a:t>
                      </a:r>
                    </a:p>
                  </p:txBody>
                </p:sp>
                <p:sp>
                  <p:nvSpPr>
                    <p:cNvPr id="27739" name="Line 85"/>
                    <p:cNvSpPr>
                      <a:spLocks noChangeShapeType="1"/>
                    </p:cNvSpPr>
                    <p:nvPr/>
                  </p:nvSpPr>
                  <p:spPr bwMode="auto">
                    <a:xfrm>
                      <a:off x="3888" y="1506"/>
                      <a:ext cx="0" cy="17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0" name="Text Box 86"/>
                    <p:cNvSpPr txBox="1">
                      <a:spLocks noChangeArrowheads="1"/>
                    </p:cNvSpPr>
                    <p:nvPr/>
                  </p:nvSpPr>
                  <p:spPr bwMode="auto">
                    <a:xfrm>
                      <a:off x="4512" y="2208"/>
                      <a:ext cx="240"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a:latin typeface="Times New Roman" panose="02020603050405020304" pitchFamily="18" charset="0"/>
                        </a:rPr>
                        <a:t>Q</a:t>
                      </a:r>
                    </a:p>
                  </p:txBody>
                </p:sp>
                <p:sp>
                  <p:nvSpPr>
                    <p:cNvPr id="27741" name="Rectangle 87"/>
                    <p:cNvSpPr>
                      <a:spLocks noChangeArrowheads="1"/>
                    </p:cNvSpPr>
                    <p:nvPr/>
                  </p:nvSpPr>
                  <p:spPr bwMode="auto">
                    <a:xfrm>
                      <a:off x="3888" y="2400"/>
                      <a:ext cx="48" cy="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742" name="Text Box 88"/>
                    <p:cNvSpPr txBox="1">
                      <a:spLocks noChangeArrowheads="1"/>
                    </p:cNvSpPr>
                    <p:nvPr/>
                  </p:nvSpPr>
                  <p:spPr bwMode="auto">
                    <a:xfrm>
                      <a:off x="3696" y="1392"/>
                      <a:ext cx="240"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N</a:t>
                      </a:r>
                    </a:p>
                  </p:txBody>
                </p:sp>
                <p:sp>
                  <p:nvSpPr>
                    <p:cNvPr id="27743" name="Text Box 89"/>
                    <p:cNvSpPr txBox="1">
                      <a:spLocks noChangeArrowheads="1"/>
                    </p:cNvSpPr>
                    <p:nvPr/>
                  </p:nvSpPr>
                  <p:spPr bwMode="auto">
                    <a:xfrm>
                      <a:off x="3649" y="3074"/>
                      <a:ext cx="336"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N’</a:t>
                      </a:r>
                    </a:p>
                    <a:p>
                      <a:pPr>
                        <a:spcBef>
                          <a:spcPct val="50000"/>
                        </a:spcBef>
                        <a:buFontTx/>
                        <a:buNone/>
                      </a:pPr>
                      <a:endParaRPr lang="en-US" altLang="vi-VN" sz="2400">
                        <a:latin typeface="Times New Roman" panose="02020603050405020304" pitchFamily="18" charset="0"/>
                      </a:endParaRPr>
                    </a:p>
                  </p:txBody>
                </p:sp>
              </p:grpSp>
              <p:grpSp>
                <p:nvGrpSpPr>
                  <p:cNvPr id="27730" name="Group 90"/>
                  <p:cNvGrpSpPr>
                    <a:grpSpLocks/>
                  </p:cNvGrpSpPr>
                  <p:nvPr/>
                </p:nvGrpSpPr>
                <p:grpSpPr bwMode="auto">
                  <a:xfrm rot="10800000" flipH="1" flipV="1">
                    <a:off x="1795" y="2907"/>
                    <a:ext cx="630" cy="474"/>
                    <a:chOff x="2343" y="912"/>
                    <a:chExt cx="1296" cy="1440"/>
                  </a:xfrm>
                </p:grpSpPr>
                <p:sp>
                  <p:nvSpPr>
                    <p:cNvPr id="27734" name="Line 91"/>
                    <p:cNvSpPr>
                      <a:spLocks noChangeShapeType="1"/>
                    </p:cNvSpPr>
                    <p:nvPr/>
                  </p:nvSpPr>
                  <p:spPr bwMode="auto">
                    <a:xfrm>
                      <a:off x="2343" y="912"/>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5" name="Line 92"/>
                    <p:cNvSpPr>
                      <a:spLocks noChangeShapeType="1"/>
                    </p:cNvSpPr>
                    <p:nvPr/>
                  </p:nvSpPr>
                  <p:spPr bwMode="auto">
                    <a:xfrm>
                      <a:off x="2870" y="1501"/>
                      <a:ext cx="96" cy="9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7731" name="Group 93"/>
                  <p:cNvGrpSpPr>
                    <a:grpSpLocks/>
                  </p:cNvGrpSpPr>
                  <p:nvPr/>
                </p:nvGrpSpPr>
                <p:grpSpPr bwMode="auto">
                  <a:xfrm rot="-7239382" flipH="1" flipV="1">
                    <a:off x="2068" y="3410"/>
                    <a:ext cx="389" cy="602"/>
                    <a:chOff x="2336" y="893"/>
                    <a:chExt cx="1296" cy="1440"/>
                  </a:xfrm>
                </p:grpSpPr>
                <p:sp>
                  <p:nvSpPr>
                    <p:cNvPr id="27732" name="Line 94"/>
                    <p:cNvSpPr>
                      <a:spLocks noChangeShapeType="1"/>
                    </p:cNvSpPr>
                    <p:nvPr/>
                  </p:nvSpPr>
                  <p:spPr bwMode="auto">
                    <a:xfrm>
                      <a:off x="2336" y="893"/>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3" name="Line 95"/>
                    <p:cNvSpPr>
                      <a:spLocks noChangeShapeType="1"/>
                    </p:cNvSpPr>
                    <p:nvPr/>
                  </p:nvSpPr>
                  <p:spPr bwMode="auto">
                    <a:xfrm>
                      <a:off x="2871" y="1488"/>
                      <a:ext cx="96" cy="9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7728" name="Text Box 131"/>
                <p:cNvSpPr txBox="1">
                  <a:spLocks noChangeArrowheads="1"/>
                </p:cNvSpPr>
                <p:nvPr/>
              </p:nvSpPr>
              <p:spPr bwMode="auto">
                <a:xfrm>
                  <a:off x="432" y="3648"/>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solidFill>
                        <a:srgbClr val="FF3300"/>
                      </a:solidFill>
                      <a:latin typeface="Times New Roman" panose="02020603050405020304" pitchFamily="18" charset="0"/>
                    </a:rPr>
                    <a:t>C</a:t>
                  </a:r>
                </a:p>
              </p:txBody>
            </p:sp>
          </p:grpSp>
          <p:sp>
            <p:nvSpPr>
              <p:cNvPr id="27726" name="Text Box 157"/>
              <p:cNvSpPr txBox="1">
                <a:spLocks noChangeArrowheads="1"/>
              </p:cNvSpPr>
              <p:nvPr/>
            </p:nvSpPr>
            <p:spPr bwMode="auto">
              <a:xfrm>
                <a:off x="1527" y="3254"/>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I</a:t>
                </a:r>
              </a:p>
            </p:txBody>
          </p:sp>
        </p:grpSp>
      </p:grpSp>
      <p:grpSp>
        <p:nvGrpSpPr>
          <p:cNvPr id="9" name="Group 186"/>
          <p:cNvGrpSpPr>
            <a:grpSpLocks/>
          </p:cNvGrpSpPr>
          <p:nvPr/>
        </p:nvGrpSpPr>
        <p:grpSpPr bwMode="auto">
          <a:xfrm>
            <a:off x="6858000" y="4343400"/>
            <a:ext cx="3124200" cy="2819400"/>
            <a:chOff x="3312" y="2208"/>
            <a:chExt cx="1968" cy="1776"/>
          </a:xfrm>
        </p:grpSpPr>
        <p:sp>
          <p:nvSpPr>
            <p:cNvPr id="27699" name="Text Box 61"/>
            <p:cNvSpPr txBox="1">
              <a:spLocks noChangeArrowheads="1"/>
            </p:cNvSpPr>
            <p:nvPr/>
          </p:nvSpPr>
          <p:spPr bwMode="auto">
            <a:xfrm>
              <a:off x="4513" y="3389"/>
              <a:ext cx="335"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S’</a:t>
              </a:r>
            </a:p>
            <a:p>
              <a:pPr>
                <a:spcBef>
                  <a:spcPct val="50000"/>
                </a:spcBef>
                <a:buFontTx/>
                <a:buNone/>
              </a:pPr>
              <a:endParaRPr lang="en-US" altLang="vi-VN" sz="2400">
                <a:latin typeface="Times New Roman" panose="02020603050405020304" pitchFamily="18" charset="0"/>
              </a:endParaRPr>
            </a:p>
          </p:txBody>
        </p:sp>
        <p:grpSp>
          <p:nvGrpSpPr>
            <p:cNvPr id="27700" name="Group 185"/>
            <p:cNvGrpSpPr>
              <a:grpSpLocks/>
            </p:cNvGrpSpPr>
            <p:nvPr/>
          </p:nvGrpSpPr>
          <p:grpSpPr bwMode="auto">
            <a:xfrm>
              <a:off x="3312" y="2208"/>
              <a:ext cx="1968" cy="1590"/>
              <a:chOff x="3312" y="2880"/>
              <a:chExt cx="1968" cy="1590"/>
            </a:xfrm>
          </p:grpSpPr>
          <p:grpSp>
            <p:nvGrpSpPr>
              <p:cNvPr id="27701" name="Group 135"/>
              <p:cNvGrpSpPr>
                <a:grpSpLocks/>
              </p:cNvGrpSpPr>
              <p:nvPr/>
            </p:nvGrpSpPr>
            <p:grpSpPr bwMode="auto">
              <a:xfrm>
                <a:off x="3312" y="2880"/>
                <a:ext cx="1968" cy="1590"/>
                <a:chOff x="3312" y="2874"/>
                <a:chExt cx="1968" cy="1590"/>
              </a:xfrm>
            </p:grpSpPr>
            <p:grpSp>
              <p:nvGrpSpPr>
                <p:cNvPr id="27703" name="Group 126"/>
                <p:cNvGrpSpPr>
                  <a:grpSpLocks/>
                </p:cNvGrpSpPr>
                <p:nvPr/>
              </p:nvGrpSpPr>
              <p:grpSpPr bwMode="auto">
                <a:xfrm>
                  <a:off x="3504" y="2874"/>
                  <a:ext cx="1776" cy="1590"/>
                  <a:chOff x="3312" y="2832"/>
                  <a:chExt cx="1776" cy="1590"/>
                </a:xfrm>
              </p:grpSpPr>
              <p:grpSp>
                <p:nvGrpSpPr>
                  <p:cNvPr id="27705" name="Group 63"/>
                  <p:cNvGrpSpPr>
                    <a:grpSpLocks/>
                  </p:cNvGrpSpPr>
                  <p:nvPr/>
                </p:nvGrpSpPr>
                <p:grpSpPr bwMode="auto">
                  <a:xfrm>
                    <a:off x="3312" y="2832"/>
                    <a:ext cx="1776" cy="1590"/>
                    <a:chOff x="2976" y="1392"/>
                    <a:chExt cx="1776" cy="2682"/>
                  </a:xfrm>
                </p:grpSpPr>
                <p:sp>
                  <p:nvSpPr>
                    <p:cNvPr id="27714" name="Rectangle 64"/>
                    <p:cNvSpPr>
                      <a:spLocks noChangeArrowheads="1"/>
                    </p:cNvSpPr>
                    <p:nvPr/>
                  </p:nvSpPr>
                  <p:spPr bwMode="auto">
                    <a:xfrm>
                      <a:off x="3024" y="2448"/>
                      <a:ext cx="1680" cy="796"/>
                    </a:xfrm>
                    <a:prstGeom prst="rect">
                      <a:avLst/>
                    </a:prstGeom>
                    <a:solidFill>
                      <a:srgbClr val="CCFFFF"/>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715" name="Line 65"/>
                    <p:cNvSpPr>
                      <a:spLocks noChangeShapeType="1"/>
                    </p:cNvSpPr>
                    <p:nvPr/>
                  </p:nvSpPr>
                  <p:spPr bwMode="auto">
                    <a:xfrm>
                      <a:off x="3024" y="2448"/>
                      <a:ext cx="168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6" name="Text Box 66"/>
                    <p:cNvSpPr txBox="1">
                      <a:spLocks noChangeArrowheads="1"/>
                    </p:cNvSpPr>
                    <p:nvPr/>
                  </p:nvSpPr>
                  <p:spPr bwMode="auto">
                    <a:xfrm>
                      <a:off x="2976" y="2210"/>
                      <a:ext cx="24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a:latin typeface="Times New Roman" panose="02020603050405020304" pitchFamily="18" charset="0"/>
                        </a:rPr>
                        <a:t>P</a:t>
                      </a:r>
                    </a:p>
                  </p:txBody>
                </p:sp>
                <p:sp>
                  <p:nvSpPr>
                    <p:cNvPr id="27717" name="Line 67"/>
                    <p:cNvSpPr>
                      <a:spLocks noChangeShapeType="1"/>
                    </p:cNvSpPr>
                    <p:nvPr/>
                  </p:nvSpPr>
                  <p:spPr bwMode="auto">
                    <a:xfrm>
                      <a:off x="3888" y="1506"/>
                      <a:ext cx="0" cy="17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8" name="Text Box 68"/>
                    <p:cNvSpPr txBox="1">
                      <a:spLocks noChangeArrowheads="1"/>
                    </p:cNvSpPr>
                    <p:nvPr/>
                  </p:nvSpPr>
                  <p:spPr bwMode="auto">
                    <a:xfrm>
                      <a:off x="4512" y="2210"/>
                      <a:ext cx="24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a:latin typeface="Times New Roman" panose="02020603050405020304" pitchFamily="18" charset="0"/>
                        </a:rPr>
                        <a:t>Q</a:t>
                      </a:r>
                    </a:p>
                  </p:txBody>
                </p:sp>
                <p:sp>
                  <p:nvSpPr>
                    <p:cNvPr id="27719" name="Rectangle 69"/>
                    <p:cNvSpPr>
                      <a:spLocks noChangeArrowheads="1"/>
                    </p:cNvSpPr>
                    <p:nvPr/>
                  </p:nvSpPr>
                  <p:spPr bwMode="auto">
                    <a:xfrm>
                      <a:off x="3888" y="2400"/>
                      <a:ext cx="48" cy="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720" name="Text Box 70"/>
                    <p:cNvSpPr txBox="1">
                      <a:spLocks noChangeArrowheads="1"/>
                    </p:cNvSpPr>
                    <p:nvPr/>
                  </p:nvSpPr>
                  <p:spPr bwMode="auto">
                    <a:xfrm>
                      <a:off x="3696" y="1392"/>
                      <a:ext cx="237"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N</a:t>
                      </a:r>
                    </a:p>
                  </p:txBody>
                </p:sp>
                <p:sp>
                  <p:nvSpPr>
                    <p:cNvPr id="27721" name="Text Box 71"/>
                    <p:cNvSpPr txBox="1">
                      <a:spLocks noChangeArrowheads="1"/>
                    </p:cNvSpPr>
                    <p:nvPr/>
                  </p:nvSpPr>
                  <p:spPr bwMode="auto">
                    <a:xfrm>
                      <a:off x="3650" y="3070"/>
                      <a:ext cx="335"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N’</a:t>
                      </a:r>
                    </a:p>
                    <a:p>
                      <a:pPr>
                        <a:spcBef>
                          <a:spcPct val="50000"/>
                        </a:spcBef>
                        <a:buFontTx/>
                        <a:buNone/>
                      </a:pPr>
                      <a:endParaRPr lang="en-US" altLang="vi-VN" sz="2400">
                        <a:latin typeface="Times New Roman" panose="02020603050405020304" pitchFamily="18" charset="0"/>
                      </a:endParaRPr>
                    </a:p>
                  </p:txBody>
                </p:sp>
              </p:grpSp>
              <p:grpSp>
                <p:nvGrpSpPr>
                  <p:cNvPr id="27706" name="Group 125"/>
                  <p:cNvGrpSpPr>
                    <a:grpSpLocks/>
                  </p:cNvGrpSpPr>
                  <p:nvPr/>
                </p:nvGrpSpPr>
                <p:grpSpPr bwMode="auto">
                  <a:xfrm>
                    <a:off x="3419" y="2965"/>
                    <a:ext cx="1319" cy="1074"/>
                    <a:chOff x="3419" y="2965"/>
                    <a:chExt cx="1319" cy="1074"/>
                  </a:xfrm>
                </p:grpSpPr>
                <p:grpSp>
                  <p:nvGrpSpPr>
                    <p:cNvPr id="27707" name="Group 73"/>
                    <p:cNvGrpSpPr>
                      <a:grpSpLocks/>
                    </p:cNvGrpSpPr>
                    <p:nvPr/>
                  </p:nvGrpSpPr>
                  <p:grpSpPr bwMode="auto">
                    <a:xfrm rot="10800000" flipH="1" flipV="1">
                      <a:off x="3580" y="3012"/>
                      <a:ext cx="648" cy="454"/>
                      <a:chOff x="2324" y="899"/>
                      <a:chExt cx="1296" cy="1440"/>
                    </a:xfrm>
                  </p:grpSpPr>
                  <p:sp>
                    <p:nvSpPr>
                      <p:cNvPr id="27712" name="Line 74"/>
                      <p:cNvSpPr>
                        <a:spLocks noChangeShapeType="1"/>
                      </p:cNvSpPr>
                      <p:nvPr/>
                    </p:nvSpPr>
                    <p:spPr bwMode="auto">
                      <a:xfrm>
                        <a:off x="2324" y="899"/>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3" name="Line 75"/>
                      <p:cNvSpPr>
                        <a:spLocks noChangeShapeType="1"/>
                      </p:cNvSpPr>
                      <p:nvPr/>
                    </p:nvSpPr>
                    <p:spPr bwMode="auto">
                      <a:xfrm>
                        <a:off x="2869" y="1502"/>
                        <a:ext cx="96" cy="9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7708" name="Group 76"/>
                    <p:cNvGrpSpPr>
                      <a:grpSpLocks/>
                    </p:cNvGrpSpPr>
                    <p:nvPr/>
                  </p:nvGrpSpPr>
                  <p:grpSpPr bwMode="auto">
                    <a:xfrm rot="-9236324" flipH="1" flipV="1">
                      <a:off x="4090" y="3584"/>
                      <a:ext cx="648" cy="455"/>
                      <a:chOff x="2390" y="944"/>
                      <a:chExt cx="1296" cy="1440"/>
                    </a:xfrm>
                  </p:grpSpPr>
                  <p:sp>
                    <p:nvSpPr>
                      <p:cNvPr id="27710" name="Line 77"/>
                      <p:cNvSpPr>
                        <a:spLocks noChangeShapeType="1"/>
                      </p:cNvSpPr>
                      <p:nvPr/>
                    </p:nvSpPr>
                    <p:spPr bwMode="auto">
                      <a:xfrm>
                        <a:off x="2390" y="944"/>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1" name="Line 78"/>
                      <p:cNvSpPr>
                        <a:spLocks noChangeShapeType="1"/>
                      </p:cNvSpPr>
                      <p:nvPr/>
                    </p:nvSpPr>
                    <p:spPr bwMode="auto">
                      <a:xfrm>
                        <a:off x="2871" y="1488"/>
                        <a:ext cx="96" cy="9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709" name="Text Box 79"/>
                    <p:cNvSpPr txBox="1">
                      <a:spLocks noChangeArrowheads="1"/>
                    </p:cNvSpPr>
                    <p:nvPr/>
                  </p:nvSpPr>
                  <p:spPr bwMode="auto">
                    <a:xfrm>
                      <a:off x="3419" y="2965"/>
                      <a:ext cx="336"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S</a:t>
                      </a:r>
                    </a:p>
                    <a:p>
                      <a:pPr>
                        <a:spcBef>
                          <a:spcPct val="50000"/>
                        </a:spcBef>
                        <a:buFontTx/>
                        <a:buNone/>
                      </a:pPr>
                      <a:endParaRPr lang="en-US" altLang="vi-VN" sz="2400">
                        <a:latin typeface="Times New Roman" panose="02020603050405020304" pitchFamily="18" charset="0"/>
                      </a:endParaRPr>
                    </a:p>
                  </p:txBody>
                </p:sp>
              </p:grpSp>
            </p:grpSp>
            <p:sp>
              <p:nvSpPr>
                <p:cNvPr id="27704" name="Text Box 129"/>
                <p:cNvSpPr txBox="1">
                  <a:spLocks noChangeArrowheads="1"/>
                </p:cNvSpPr>
                <p:nvPr/>
              </p:nvSpPr>
              <p:spPr bwMode="auto">
                <a:xfrm>
                  <a:off x="3312" y="3648"/>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solidFill>
                        <a:srgbClr val="FF3300"/>
                      </a:solidFill>
                      <a:latin typeface="Times New Roman" panose="02020603050405020304" pitchFamily="18" charset="0"/>
                    </a:rPr>
                    <a:t>D</a:t>
                  </a:r>
                </a:p>
              </p:txBody>
            </p:sp>
          </p:grpSp>
          <p:sp>
            <p:nvSpPr>
              <p:cNvPr id="27702" name="Text Box 177"/>
              <p:cNvSpPr txBox="1">
                <a:spLocks noChangeArrowheads="1"/>
              </p:cNvSpPr>
              <p:nvPr/>
            </p:nvSpPr>
            <p:spPr bwMode="auto">
              <a:xfrm>
                <a:off x="4416" y="3264"/>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I</a:t>
                </a:r>
              </a:p>
            </p:txBody>
          </p:sp>
        </p:grpSp>
      </p:grpSp>
      <p:grpSp>
        <p:nvGrpSpPr>
          <p:cNvPr id="17" name="Group 183"/>
          <p:cNvGrpSpPr>
            <a:grpSpLocks/>
          </p:cNvGrpSpPr>
          <p:nvPr/>
        </p:nvGrpSpPr>
        <p:grpSpPr bwMode="auto">
          <a:xfrm>
            <a:off x="6781801" y="2209800"/>
            <a:ext cx="2951163" cy="2490788"/>
            <a:chOff x="3312" y="1392"/>
            <a:chExt cx="1859" cy="1569"/>
          </a:xfrm>
        </p:grpSpPr>
        <p:grpSp>
          <p:nvGrpSpPr>
            <p:cNvPr id="27678" name="Group 133"/>
            <p:cNvGrpSpPr>
              <a:grpSpLocks/>
            </p:cNvGrpSpPr>
            <p:nvPr/>
          </p:nvGrpSpPr>
          <p:grpSpPr bwMode="auto">
            <a:xfrm>
              <a:off x="3312" y="1392"/>
              <a:ext cx="1859" cy="1569"/>
              <a:chOff x="3312" y="1392"/>
              <a:chExt cx="1859" cy="1569"/>
            </a:xfrm>
          </p:grpSpPr>
          <p:grpSp>
            <p:nvGrpSpPr>
              <p:cNvPr id="27680" name="Group 123"/>
              <p:cNvGrpSpPr>
                <a:grpSpLocks/>
              </p:cNvGrpSpPr>
              <p:nvPr/>
            </p:nvGrpSpPr>
            <p:grpSpPr bwMode="auto">
              <a:xfrm>
                <a:off x="3504" y="1392"/>
                <a:ext cx="1667" cy="1569"/>
                <a:chOff x="2448" y="1440"/>
                <a:chExt cx="1667" cy="1569"/>
              </a:xfrm>
            </p:grpSpPr>
            <p:grpSp>
              <p:nvGrpSpPr>
                <p:cNvPr id="27682" name="Group 42"/>
                <p:cNvGrpSpPr>
                  <a:grpSpLocks/>
                </p:cNvGrpSpPr>
                <p:nvPr/>
              </p:nvGrpSpPr>
              <p:grpSpPr bwMode="auto">
                <a:xfrm>
                  <a:off x="2448" y="1440"/>
                  <a:ext cx="1667" cy="1569"/>
                  <a:chOff x="2976" y="1392"/>
                  <a:chExt cx="1776" cy="2707"/>
                </a:xfrm>
              </p:grpSpPr>
              <p:sp>
                <p:nvSpPr>
                  <p:cNvPr id="27691" name="Rectangle 43"/>
                  <p:cNvSpPr>
                    <a:spLocks noChangeArrowheads="1"/>
                  </p:cNvSpPr>
                  <p:nvPr/>
                </p:nvSpPr>
                <p:spPr bwMode="auto">
                  <a:xfrm>
                    <a:off x="3024" y="2448"/>
                    <a:ext cx="1680" cy="796"/>
                  </a:xfrm>
                  <a:prstGeom prst="rect">
                    <a:avLst/>
                  </a:prstGeom>
                  <a:solidFill>
                    <a:srgbClr val="CCFFFF"/>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692" name="Line 44"/>
                  <p:cNvSpPr>
                    <a:spLocks noChangeShapeType="1"/>
                  </p:cNvSpPr>
                  <p:nvPr/>
                </p:nvSpPr>
                <p:spPr bwMode="auto">
                  <a:xfrm>
                    <a:off x="3024" y="2448"/>
                    <a:ext cx="168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3" name="Text Box 45"/>
                  <p:cNvSpPr txBox="1">
                    <a:spLocks noChangeArrowheads="1"/>
                  </p:cNvSpPr>
                  <p:nvPr/>
                </p:nvSpPr>
                <p:spPr bwMode="auto">
                  <a:xfrm>
                    <a:off x="2976" y="2206"/>
                    <a:ext cx="239"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a:latin typeface="Times New Roman" panose="02020603050405020304" pitchFamily="18" charset="0"/>
                      </a:rPr>
                      <a:t>P</a:t>
                    </a:r>
                  </a:p>
                </p:txBody>
              </p:sp>
              <p:sp>
                <p:nvSpPr>
                  <p:cNvPr id="27694" name="Line 46"/>
                  <p:cNvSpPr>
                    <a:spLocks noChangeShapeType="1"/>
                  </p:cNvSpPr>
                  <p:nvPr/>
                </p:nvSpPr>
                <p:spPr bwMode="auto">
                  <a:xfrm>
                    <a:off x="3888" y="1506"/>
                    <a:ext cx="0" cy="17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5" name="Text Box 47"/>
                  <p:cNvSpPr txBox="1">
                    <a:spLocks noChangeArrowheads="1"/>
                  </p:cNvSpPr>
                  <p:nvPr/>
                </p:nvSpPr>
                <p:spPr bwMode="auto">
                  <a:xfrm>
                    <a:off x="4513" y="2206"/>
                    <a:ext cx="239"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a:latin typeface="Times New Roman" panose="02020603050405020304" pitchFamily="18" charset="0"/>
                      </a:rPr>
                      <a:t>Q</a:t>
                    </a:r>
                  </a:p>
                </p:txBody>
              </p:sp>
              <p:sp>
                <p:nvSpPr>
                  <p:cNvPr id="27696" name="Rectangle 48"/>
                  <p:cNvSpPr>
                    <a:spLocks noChangeArrowheads="1"/>
                  </p:cNvSpPr>
                  <p:nvPr/>
                </p:nvSpPr>
                <p:spPr bwMode="auto">
                  <a:xfrm>
                    <a:off x="3888" y="2400"/>
                    <a:ext cx="48" cy="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697" name="Text Box 49"/>
                  <p:cNvSpPr txBox="1">
                    <a:spLocks noChangeArrowheads="1"/>
                  </p:cNvSpPr>
                  <p:nvPr/>
                </p:nvSpPr>
                <p:spPr bwMode="auto">
                  <a:xfrm>
                    <a:off x="3694" y="1392"/>
                    <a:ext cx="24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N</a:t>
                    </a:r>
                  </a:p>
                </p:txBody>
              </p:sp>
              <p:sp>
                <p:nvSpPr>
                  <p:cNvPr id="27698" name="Text Box 50"/>
                  <p:cNvSpPr txBox="1">
                    <a:spLocks noChangeArrowheads="1"/>
                  </p:cNvSpPr>
                  <p:nvPr/>
                </p:nvSpPr>
                <p:spPr bwMode="auto">
                  <a:xfrm>
                    <a:off x="3648" y="3072"/>
                    <a:ext cx="336"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N’</a:t>
                    </a:r>
                  </a:p>
                  <a:p>
                    <a:pPr>
                      <a:spcBef>
                        <a:spcPct val="50000"/>
                      </a:spcBef>
                      <a:buFontTx/>
                      <a:buNone/>
                    </a:pPr>
                    <a:endParaRPr lang="en-US" altLang="vi-VN" sz="2400">
                      <a:latin typeface="Times New Roman" panose="02020603050405020304" pitchFamily="18" charset="0"/>
                    </a:endParaRPr>
                  </a:p>
                </p:txBody>
              </p:sp>
            </p:grpSp>
            <p:grpSp>
              <p:nvGrpSpPr>
                <p:cNvPr id="27683" name="Group 52"/>
                <p:cNvGrpSpPr>
                  <a:grpSpLocks/>
                </p:cNvGrpSpPr>
                <p:nvPr/>
              </p:nvGrpSpPr>
              <p:grpSpPr bwMode="auto">
                <a:xfrm rot="10800000" flipH="1" flipV="1">
                  <a:off x="2703" y="1609"/>
                  <a:ext cx="608" cy="445"/>
                  <a:chOff x="2343" y="941"/>
                  <a:chExt cx="1296" cy="1440"/>
                </a:xfrm>
              </p:grpSpPr>
              <p:sp>
                <p:nvSpPr>
                  <p:cNvPr id="27689" name="Line 53"/>
                  <p:cNvSpPr>
                    <a:spLocks noChangeShapeType="1"/>
                  </p:cNvSpPr>
                  <p:nvPr/>
                </p:nvSpPr>
                <p:spPr bwMode="auto">
                  <a:xfrm>
                    <a:off x="2343" y="941"/>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0" name="Line 54"/>
                  <p:cNvSpPr>
                    <a:spLocks noChangeShapeType="1"/>
                  </p:cNvSpPr>
                  <p:nvPr/>
                </p:nvSpPr>
                <p:spPr bwMode="auto">
                  <a:xfrm>
                    <a:off x="2871" y="1531"/>
                    <a:ext cx="96" cy="9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7684" name="Group 55"/>
                <p:cNvGrpSpPr>
                  <a:grpSpLocks/>
                </p:cNvGrpSpPr>
                <p:nvPr/>
              </p:nvGrpSpPr>
              <p:grpSpPr bwMode="auto">
                <a:xfrm rot="10800000" flipH="1" flipV="1">
                  <a:off x="3292" y="2041"/>
                  <a:ext cx="608" cy="444"/>
                  <a:chOff x="2343" y="941"/>
                  <a:chExt cx="1296" cy="1440"/>
                </a:xfrm>
              </p:grpSpPr>
              <p:sp>
                <p:nvSpPr>
                  <p:cNvPr id="27687" name="Line 56"/>
                  <p:cNvSpPr>
                    <a:spLocks noChangeShapeType="1"/>
                  </p:cNvSpPr>
                  <p:nvPr/>
                </p:nvSpPr>
                <p:spPr bwMode="auto">
                  <a:xfrm>
                    <a:off x="2343" y="941"/>
                    <a:ext cx="1296" cy="144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8" name="Line 57"/>
                  <p:cNvSpPr>
                    <a:spLocks noChangeShapeType="1"/>
                  </p:cNvSpPr>
                  <p:nvPr/>
                </p:nvSpPr>
                <p:spPr bwMode="auto">
                  <a:xfrm>
                    <a:off x="2871" y="1516"/>
                    <a:ext cx="96" cy="9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685" name="Text Box 58"/>
                <p:cNvSpPr txBox="1">
                  <a:spLocks noChangeArrowheads="1"/>
                </p:cNvSpPr>
                <p:nvPr/>
              </p:nvSpPr>
              <p:spPr bwMode="auto">
                <a:xfrm>
                  <a:off x="3744" y="2400"/>
                  <a:ext cx="316"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S’</a:t>
                  </a:r>
                </a:p>
                <a:p>
                  <a:pPr>
                    <a:spcBef>
                      <a:spcPct val="50000"/>
                    </a:spcBef>
                    <a:buFontTx/>
                    <a:buNone/>
                  </a:pPr>
                  <a:endParaRPr lang="en-US" altLang="vi-VN" sz="2400">
                    <a:latin typeface="Times New Roman" panose="02020603050405020304" pitchFamily="18" charset="0"/>
                  </a:endParaRPr>
                </a:p>
              </p:txBody>
            </p:sp>
            <p:sp>
              <p:nvSpPr>
                <p:cNvPr id="27686" name="Text Box 59"/>
                <p:cNvSpPr txBox="1">
                  <a:spLocks noChangeArrowheads="1"/>
                </p:cNvSpPr>
                <p:nvPr/>
              </p:nvSpPr>
              <p:spPr bwMode="auto">
                <a:xfrm>
                  <a:off x="2544" y="1551"/>
                  <a:ext cx="316"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S</a:t>
                  </a:r>
                </a:p>
                <a:p>
                  <a:pPr>
                    <a:spcBef>
                      <a:spcPct val="50000"/>
                    </a:spcBef>
                    <a:buFontTx/>
                    <a:buNone/>
                  </a:pPr>
                  <a:endParaRPr lang="en-US" altLang="vi-VN" sz="2400">
                    <a:latin typeface="Times New Roman" panose="02020603050405020304" pitchFamily="18" charset="0"/>
                  </a:endParaRPr>
                </a:p>
              </p:txBody>
            </p:sp>
          </p:grpSp>
          <p:sp>
            <p:nvSpPr>
              <p:cNvPr id="27681" name="Text Box 128"/>
              <p:cNvSpPr txBox="1">
                <a:spLocks noChangeArrowheads="1"/>
              </p:cNvSpPr>
              <p:nvPr/>
            </p:nvSpPr>
            <p:spPr bwMode="auto">
              <a:xfrm>
                <a:off x="3312" y="2064"/>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solidFill>
                      <a:srgbClr val="FF3300"/>
                    </a:solidFill>
                    <a:latin typeface="Times New Roman" panose="02020603050405020304" pitchFamily="18" charset="0"/>
                  </a:rPr>
                  <a:t>B</a:t>
                </a:r>
              </a:p>
            </p:txBody>
          </p:sp>
        </p:grpSp>
        <p:sp>
          <p:nvSpPr>
            <p:cNvPr id="27679" name="Text Box 179"/>
            <p:cNvSpPr txBox="1">
              <a:spLocks noChangeArrowheads="1"/>
            </p:cNvSpPr>
            <p:nvPr/>
          </p:nvSpPr>
          <p:spPr bwMode="auto">
            <a:xfrm>
              <a:off x="4320" y="177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I</a:t>
              </a:r>
            </a:p>
          </p:txBody>
        </p:sp>
      </p:grpSp>
      <p:grpSp>
        <p:nvGrpSpPr>
          <p:cNvPr id="23" name="Group 193"/>
          <p:cNvGrpSpPr>
            <a:grpSpLocks/>
          </p:cNvGrpSpPr>
          <p:nvPr/>
        </p:nvGrpSpPr>
        <p:grpSpPr bwMode="auto">
          <a:xfrm>
            <a:off x="2209800" y="2209801"/>
            <a:ext cx="3048000" cy="2697163"/>
            <a:chOff x="432" y="1392"/>
            <a:chExt cx="1920" cy="1699"/>
          </a:xfrm>
        </p:grpSpPr>
        <p:sp>
          <p:nvSpPr>
            <p:cNvPr id="27662" name="Text Box 101"/>
            <p:cNvSpPr txBox="1">
              <a:spLocks noChangeArrowheads="1"/>
            </p:cNvSpPr>
            <p:nvPr/>
          </p:nvSpPr>
          <p:spPr bwMode="auto">
            <a:xfrm>
              <a:off x="1584" y="2496"/>
              <a:ext cx="43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S’</a:t>
              </a:r>
            </a:p>
            <a:p>
              <a:pPr>
                <a:spcBef>
                  <a:spcPct val="50000"/>
                </a:spcBef>
                <a:buFontTx/>
                <a:buNone/>
              </a:pPr>
              <a:endParaRPr lang="en-US" altLang="vi-VN" sz="2400">
                <a:latin typeface="Times New Roman" panose="02020603050405020304" pitchFamily="18" charset="0"/>
              </a:endParaRPr>
            </a:p>
          </p:txBody>
        </p:sp>
        <p:sp>
          <p:nvSpPr>
            <p:cNvPr id="27663" name="Rectangle 104"/>
            <p:cNvSpPr>
              <a:spLocks noChangeArrowheads="1"/>
            </p:cNvSpPr>
            <p:nvPr/>
          </p:nvSpPr>
          <p:spPr bwMode="auto">
            <a:xfrm>
              <a:off x="671" y="1989"/>
              <a:ext cx="1634" cy="450"/>
            </a:xfrm>
            <a:prstGeom prst="rect">
              <a:avLst/>
            </a:prstGeom>
            <a:solidFill>
              <a:srgbClr val="CCFFFF"/>
            </a:solidFill>
            <a:ln w="9525">
              <a:solidFill>
                <a:srgbClr val="CCFF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664" name="Line 105"/>
            <p:cNvSpPr>
              <a:spLocks noChangeShapeType="1"/>
            </p:cNvSpPr>
            <p:nvPr/>
          </p:nvSpPr>
          <p:spPr bwMode="auto">
            <a:xfrm>
              <a:off x="671" y="1989"/>
              <a:ext cx="1634"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Text Box 106"/>
            <p:cNvSpPr txBox="1">
              <a:spLocks noChangeArrowheads="1"/>
            </p:cNvSpPr>
            <p:nvPr/>
          </p:nvSpPr>
          <p:spPr bwMode="auto">
            <a:xfrm>
              <a:off x="624" y="1854"/>
              <a:ext cx="2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a:latin typeface="Times New Roman" panose="02020603050405020304" pitchFamily="18" charset="0"/>
                </a:rPr>
                <a:t>P</a:t>
              </a:r>
            </a:p>
          </p:txBody>
        </p:sp>
        <p:sp>
          <p:nvSpPr>
            <p:cNvPr id="27666" name="Line 107"/>
            <p:cNvSpPr>
              <a:spLocks noChangeShapeType="1"/>
            </p:cNvSpPr>
            <p:nvPr/>
          </p:nvSpPr>
          <p:spPr bwMode="auto">
            <a:xfrm>
              <a:off x="1511" y="1456"/>
              <a:ext cx="0" cy="9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Text Box 108"/>
            <p:cNvSpPr txBox="1">
              <a:spLocks noChangeArrowheads="1"/>
            </p:cNvSpPr>
            <p:nvPr/>
          </p:nvSpPr>
          <p:spPr bwMode="auto">
            <a:xfrm>
              <a:off x="2118" y="1854"/>
              <a:ext cx="2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a:latin typeface="Times New Roman" panose="02020603050405020304" pitchFamily="18" charset="0"/>
                </a:rPr>
                <a:t>Q</a:t>
              </a:r>
            </a:p>
          </p:txBody>
        </p:sp>
        <p:sp>
          <p:nvSpPr>
            <p:cNvPr id="27668" name="Rectangle 109"/>
            <p:cNvSpPr>
              <a:spLocks noChangeArrowheads="1"/>
            </p:cNvSpPr>
            <p:nvPr/>
          </p:nvSpPr>
          <p:spPr bwMode="auto">
            <a:xfrm>
              <a:off x="1511" y="1962"/>
              <a:ext cx="47" cy="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669" name="Text Box 110"/>
            <p:cNvSpPr txBox="1">
              <a:spLocks noChangeArrowheads="1"/>
            </p:cNvSpPr>
            <p:nvPr/>
          </p:nvSpPr>
          <p:spPr bwMode="auto">
            <a:xfrm>
              <a:off x="1326" y="1392"/>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N</a:t>
              </a:r>
            </a:p>
          </p:txBody>
        </p:sp>
        <p:sp>
          <p:nvSpPr>
            <p:cNvPr id="27670" name="Text Box 111"/>
            <p:cNvSpPr txBox="1">
              <a:spLocks noChangeArrowheads="1"/>
            </p:cNvSpPr>
            <p:nvPr/>
          </p:nvSpPr>
          <p:spPr bwMode="auto">
            <a:xfrm>
              <a:off x="1278" y="2340"/>
              <a:ext cx="328"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N’</a:t>
              </a:r>
            </a:p>
            <a:p>
              <a:pPr>
                <a:spcBef>
                  <a:spcPct val="50000"/>
                </a:spcBef>
                <a:buFontTx/>
                <a:buNone/>
              </a:pPr>
              <a:endParaRPr lang="en-US" altLang="vi-VN" sz="2400">
                <a:latin typeface="Times New Roman" panose="02020603050405020304" pitchFamily="18" charset="0"/>
              </a:endParaRPr>
            </a:p>
          </p:txBody>
        </p:sp>
        <p:sp>
          <p:nvSpPr>
            <p:cNvPr id="27671" name="Line 114"/>
            <p:cNvSpPr>
              <a:spLocks noChangeShapeType="1"/>
            </p:cNvSpPr>
            <p:nvPr/>
          </p:nvSpPr>
          <p:spPr bwMode="auto">
            <a:xfrm rot="-8822554" flipH="1" flipV="1">
              <a:off x="1045" y="1410"/>
              <a:ext cx="630" cy="43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Line 115"/>
            <p:cNvSpPr>
              <a:spLocks noChangeShapeType="1"/>
            </p:cNvSpPr>
            <p:nvPr/>
          </p:nvSpPr>
          <p:spPr bwMode="auto">
            <a:xfrm rot="-8822554" flipH="1" flipV="1">
              <a:off x="1314" y="1556"/>
              <a:ext cx="47" cy="29"/>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3" name="Line 117"/>
            <p:cNvSpPr>
              <a:spLocks noChangeShapeType="1"/>
            </p:cNvSpPr>
            <p:nvPr/>
          </p:nvSpPr>
          <p:spPr bwMode="auto">
            <a:xfrm rot="-9236324" flipH="1" flipV="1">
              <a:off x="1377" y="2095"/>
              <a:ext cx="630" cy="43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118"/>
            <p:cNvSpPr>
              <a:spLocks noChangeShapeType="1"/>
            </p:cNvSpPr>
            <p:nvPr/>
          </p:nvSpPr>
          <p:spPr bwMode="auto">
            <a:xfrm rot="-9236324" flipH="1" flipV="1">
              <a:off x="1644" y="2253"/>
              <a:ext cx="47" cy="29"/>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5" name="Text Box 119"/>
            <p:cNvSpPr txBox="1">
              <a:spLocks noChangeArrowheads="1"/>
            </p:cNvSpPr>
            <p:nvPr/>
          </p:nvSpPr>
          <p:spPr bwMode="auto">
            <a:xfrm>
              <a:off x="735" y="1528"/>
              <a:ext cx="327"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S</a:t>
              </a:r>
            </a:p>
            <a:p>
              <a:pPr>
                <a:spcBef>
                  <a:spcPct val="50000"/>
                </a:spcBef>
                <a:buFontTx/>
                <a:buNone/>
              </a:pPr>
              <a:endParaRPr lang="en-US" altLang="vi-VN" sz="2400">
                <a:latin typeface="Times New Roman" panose="02020603050405020304" pitchFamily="18" charset="0"/>
              </a:endParaRPr>
            </a:p>
          </p:txBody>
        </p:sp>
        <p:sp>
          <p:nvSpPr>
            <p:cNvPr id="27676" name="Text Box 127"/>
            <p:cNvSpPr txBox="1">
              <a:spLocks noChangeArrowheads="1"/>
            </p:cNvSpPr>
            <p:nvPr/>
          </p:nvSpPr>
          <p:spPr bwMode="auto">
            <a:xfrm>
              <a:off x="432" y="2112"/>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a:solidFill>
                    <a:srgbClr val="FF3300"/>
                  </a:solidFill>
                  <a:latin typeface="Times New Roman" panose="02020603050405020304" pitchFamily="18" charset="0"/>
                </a:rPr>
                <a:t>A</a:t>
              </a:r>
            </a:p>
          </p:txBody>
        </p:sp>
        <p:sp>
          <p:nvSpPr>
            <p:cNvPr id="27677" name="Text Box 180"/>
            <p:cNvSpPr txBox="1">
              <a:spLocks noChangeArrowheads="1"/>
            </p:cNvSpPr>
            <p:nvPr/>
          </p:nvSpPr>
          <p:spPr bwMode="auto">
            <a:xfrm>
              <a:off x="1536" y="177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a:latin typeface="Times New Roman" panose="02020603050405020304" pitchFamily="18" charset="0"/>
                </a:rPr>
                <a:t>I</a:t>
              </a:r>
            </a:p>
          </p:txBody>
        </p:sp>
      </p:grpSp>
      <p:sp>
        <p:nvSpPr>
          <p:cNvPr id="27660" name="Text Box 188"/>
          <p:cNvSpPr txBox="1">
            <a:spLocks noChangeArrowheads="1"/>
          </p:cNvSpPr>
          <p:nvPr/>
        </p:nvSpPr>
        <p:spPr bwMode="auto">
          <a:xfrm>
            <a:off x="4724400" y="5943600"/>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vi-VN" sz="1800">
              <a:latin typeface="Times New Roman" panose="02020603050405020304" pitchFamily="18" charset="0"/>
            </a:endParaRPr>
          </a:p>
        </p:txBody>
      </p:sp>
      <p:sp>
        <p:nvSpPr>
          <p:cNvPr id="130237" name="Rectangle 189"/>
          <p:cNvSpPr>
            <a:spLocks noChangeArrowheads="1"/>
          </p:cNvSpPr>
          <p:nvPr/>
        </p:nvSpPr>
        <p:spPr bwMode="auto">
          <a:xfrm>
            <a:off x="2286000" y="3063875"/>
            <a:ext cx="4724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200">
                <a:latin typeface="Times New Roman" panose="02020603050405020304" pitchFamily="18" charset="0"/>
              </a:rPr>
              <a:t>Hình 40-41.1 D biễu diễn đúng hiện tượng khúc xạ của tia sáng khi đi từ không khí vào nước vì khi đó góc khúc xạ nhỏ hơn góc tới.</a:t>
            </a:r>
          </a:p>
        </p:txBody>
      </p:sp>
      <p:sp>
        <p:nvSpPr>
          <p:cNvPr id="97" name="Text Box 44"/>
          <p:cNvSpPr txBox="1">
            <a:spLocks noChangeArrowheads="1"/>
          </p:cNvSpPr>
          <p:nvPr/>
        </p:nvSpPr>
        <p:spPr bwMode="auto">
          <a:xfrm>
            <a:off x="4639567" y="74999"/>
            <a:ext cx="3035968" cy="578882"/>
          </a:xfrm>
          <a:prstGeom prst="roundRect">
            <a:avLst/>
          </a:prstGeom>
          <a:gradFill rotWithShape="1">
            <a:gsLst>
              <a:gs pos="0">
                <a:srgbClr val="FFFF00"/>
              </a:gs>
              <a:gs pos="100000">
                <a:srgbClr val="FF99FF"/>
              </a:gs>
            </a:gsLst>
            <a:path path="shape">
              <a:fillToRect l="50000" t="50000" r="50000" b="50000"/>
            </a:path>
          </a:gradFill>
          <a:ln w="9525">
            <a:solidFill>
              <a:srgbClr val="0000C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dirty="0">
                <a:solidFill>
                  <a:srgbClr val="0000FF"/>
                </a:solidFill>
                <a:latin typeface="Times New Roman" panose="02020603050405020304" pitchFamily="18" charset="0"/>
              </a:rPr>
              <a:t>LUYỆN TẬP</a:t>
            </a:r>
            <a:endParaRPr lang="en-US" altLang="vi-VN" sz="2800" dirty="0">
              <a:latin typeface="Times New Roman" panose="02020603050405020304" pitchFamily="18" charset="0"/>
            </a:endParaRPr>
          </a:p>
        </p:txBody>
      </p:sp>
    </p:spTree>
    <p:extLst>
      <p:ext uri="{BB962C8B-B14F-4D97-AF65-F5344CB8AC3E}">
        <p14:creationId xmlns:p14="http://schemas.microsoft.com/office/powerpoint/2010/main" val="813300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animEffect transition="in" filter="diamond(in)">
                                      <p:cBhvr>
                                        <p:cTn id="7" dur="2000"/>
                                        <p:tgtEl>
                                          <p:spTgt spid="130052">
                                            <p:txEl>
                                              <p:pRg st="0" end="0"/>
                                            </p:txEl>
                                          </p:spTgt>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130067">
                                            <p:txEl>
                                              <p:pRg st="0" end="0"/>
                                            </p:txEl>
                                          </p:spTgt>
                                        </p:tgtEl>
                                        <p:attrNameLst>
                                          <p:attrName>style.visibility</p:attrName>
                                        </p:attrNameLst>
                                      </p:cBhvr>
                                      <p:to>
                                        <p:strVal val="visible"/>
                                      </p:to>
                                    </p:set>
                                    <p:animEffect transition="in" filter="diamond(in)">
                                      <p:cBhvr>
                                        <p:cTn id="11" dur="2000"/>
                                        <p:tgtEl>
                                          <p:spTgt spid="130067">
                                            <p:txEl>
                                              <p:pRg st="0" end="0"/>
                                            </p:txEl>
                                          </p:spTgt>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30146">
                                            <p:txEl>
                                              <p:pRg st="0" end="0"/>
                                            </p:txEl>
                                          </p:spTgt>
                                        </p:tgtEl>
                                        <p:attrNameLst>
                                          <p:attrName>style.visibility</p:attrName>
                                        </p:attrNameLst>
                                      </p:cBhvr>
                                      <p:to>
                                        <p:strVal val="visible"/>
                                      </p:to>
                                    </p:set>
                                    <p:animEffect transition="in" filter="diamond(in)">
                                      <p:cBhvr>
                                        <p:cTn id="15" dur="2000"/>
                                        <p:tgtEl>
                                          <p:spTgt spid="130146">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par>
                                <p:cTn id="19" presetID="2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8"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par>
                                <p:cTn id="25" presetID="8"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amond(in)">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nodeType="clickEffect">
                                  <p:stCondLst>
                                    <p:cond delay="0"/>
                                  </p:stCondLst>
                                  <p:childTnLst>
                                    <p:animEffect transition="out" filter="diamond(in)">
                                      <p:cBhvr>
                                        <p:cTn id="31" dur="2000"/>
                                        <p:tgtEl>
                                          <p:spTgt spid="2"/>
                                        </p:tgtEl>
                                      </p:cBhvr>
                                    </p:animEffect>
                                    <p:set>
                                      <p:cBhvr>
                                        <p:cTn id="32" dur="1" fill="hold">
                                          <p:stCondLst>
                                            <p:cond delay="1999"/>
                                          </p:stCondLst>
                                        </p:cTn>
                                        <p:tgtEl>
                                          <p:spTgt spid="2"/>
                                        </p:tgtEl>
                                        <p:attrNameLst>
                                          <p:attrName>style.visibility</p:attrName>
                                        </p:attrNameLst>
                                      </p:cBhvr>
                                      <p:to>
                                        <p:strVal val="hidden"/>
                                      </p:to>
                                    </p:set>
                                  </p:childTnLst>
                                </p:cTn>
                              </p:par>
                              <p:par>
                                <p:cTn id="33" presetID="8" presetClass="exit" presetSubtype="16" fill="hold" nodeType="withEffect">
                                  <p:stCondLst>
                                    <p:cond delay="0"/>
                                  </p:stCondLst>
                                  <p:childTnLst>
                                    <p:animEffect transition="out" filter="diamond(in)">
                                      <p:cBhvr>
                                        <p:cTn id="34" dur="2000"/>
                                        <p:tgtEl>
                                          <p:spTgt spid="17"/>
                                        </p:tgtEl>
                                      </p:cBhvr>
                                    </p:animEffect>
                                    <p:set>
                                      <p:cBhvr>
                                        <p:cTn id="35" dur="1" fill="hold">
                                          <p:stCondLst>
                                            <p:cond delay="1999"/>
                                          </p:stCondLst>
                                        </p:cTn>
                                        <p:tgtEl>
                                          <p:spTgt spid="17"/>
                                        </p:tgtEl>
                                        <p:attrNameLst>
                                          <p:attrName>style.visibility</p:attrName>
                                        </p:attrNameLst>
                                      </p:cBhvr>
                                      <p:to>
                                        <p:strVal val="hidden"/>
                                      </p:to>
                                    </p:set>
                                  </p:childTnLst>
                                </p:cTn>
                              </p:par>
                              <p:par>
                                <p:cTn id="36" presetID="16" presetClass="exit" presetSubtype="26" fill="hold" nodeType="withEffect">
                                  <p:stCondLst>
                                    <p:cond delay="0"/>
                                  </p:stCondLst>
                                  <p:childTnLst>
                                    <p:animEffect transition="out" filter="barn(inHorizontal)">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childTnLst>
                          </p:cTn>
                        </p:par>
                        <p:par>
                          <p:cTn id="39" fill="hold" nodeType="afterGroup">
                            <p:stCondLst>
                              <p:cond delay="2000"/>
                            </p:stCondLst>
                            <p:childTnLst>
                              <p:par>
                                <p:cTn id="40" presetID="6" presetClass="emph" presetSubtype="0" fill="hold" nodeType="afterEffect">
                                  <p:stCondLst>
                                    <p:cond delay="0"/>
                                  </p:stCondLst>
                                  <p:childTnLst>
                                    <p:animScale>
                                      <p:cBhvr>
                                        <p:cTn id="41" dur="2000" fill="hold"/>
                                        <p:tgtEl>
                                          <p:spTgt spid="9"/>
                                        </p:tgtEl>
                                      </p:cBhvr>
                                      <p:by x="120000" y="120000"/>
                                    </p:animScale>
                                  </p:childTnLst>
                                </p:cTn>
                              </p:par>
                            </p:childTnLst>
                          </p:cTn>
                        </p:par>
                        <p:par>
                          <p:cTn id="42" fill="hold" nodeType="afterGroup">
                            <p:stCondLst>
                              <p:cond delay="4000"/>
                            </p:stCondLst>
                            <p:childTnLst>
                              <p:par>
                                <p:cTn id="43" presetID="8" presetClass="entr" presetSubtype="16" fill="hold" grpId="0" nodeType="afterEffect">
                                  <p:stCondLst>
                                    <p:cond delay="0"/>
                                  </p:stCondLst>
                                  <p:childTnLst>
                                    <p:set>
                                      <p:cBhvr>
                                        <p:cTn id="44" dur="1" fill="hold">
                                          <p:stCondLst>
                                            <p:cond delay="0"/>
                                          </p:stCondLst>
                                        </p:cTn>
                                        <p:tgtEl>
                                          <p:spTgt spid="130237"/>
                                        </p:tgtEl>
                                        <p:attrNameLst>
                                          <p:attrName>style.visibility</p:attrName>
                                        </p:attrNameLst>
                                      </p:cBhvr>
                                      <p:to>
                                        <p:strVal val="visible"/>
                                      </p:to>
                                    </p:set>
                                    <p:animEffect transition="in" filter="diamond(in)">
                                      <p:cBhvr>
                                        <p:cTn id="45" dur="2000"/>
                                        <p:tgtEl>
                                          <p:spTgt spid="13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
          <p:cNvSpPr txBox="1">
            <a:spLocks noChangeArrowheads="1"/>
          </p:cNvSpPr>
          <p:nvPr/>
        </p:nvSpPr>
        <p:spPr bwMode="auto">
          <a:xfrm>
            <a:off x="2050025" y="616191"/>
            <a:ext cx="90430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defRPr>
            </a:lvl1pPr>
            <a:lvl2pPr marL="742950" indent="-285750" eaLnBrk="0" hangingPunct="0">
              <a:defRPr sz="2800">
                <a:solidFill>
                  <a:schemeClr val="tx2"/>
                </a:solidFill>
                <a:latin typeface="Times New Roman" panose="02020603050405020304" pitchFamily="18" charset="0"/>
              </a:defRPr>
            </a:lvl2pPr>
            <a:lvl3pPr marL="1143000" indent="-228600" eaLnBrk="0" hangingPunct="0">
              <a:defRPr sz="2800">
                <a:solidFill>
                  <a:schemeClr val="tx2"/>
                </a:solidFill>
                <a:latin typeface="Times New Roman" panose="02020603050405020304" pitchFamily="18" charset="0"/>
              </a:defRPr>
            </a:lvl3pPr>
            <a:lvl4pPr marL="1600200" indent="-228600" eaLnBrk="0" hangingPunct="0">
              <a:defRPr sz="2800">
                <a:solidFill>
                  <a:schemeClr val="tx2"/>
                </a:solidFill>
                <a:latin typeface="Times New Roman" panose="02020603050405020304" pitchFamily="18" charset="0"/>
              </a:defRPr>
            </a:lvl4pPr>
            <a:lvl5pPr marL="2057400" indent="-228600" eaLnBrk="0" hangingPunct="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pPr algn="ctr" eaLnBrk="1" hangingPunct="1"/>
            <a:r>
              <a:rPr lang="en-US" sz="3200" b="1" dirty="0">
                <a:solidFill>
                  <a:srgbClr val="FF0000"/>
                </a:solidFill>
              </a:rPr>
              <a:t>TIẾT 45: CHỦ ĐỀ:</a:t>
            </a:r>
          </a:p>
          <a:p>
            <a:pPr algn="ctr" eaLnBrk="1" hangingPunct="1"/>
            <a:r>
              <a:rPr lang="en-US" sz="3200" b="1" dirty="0">
                <a:solidFill>
                  <a:srgbClr val="FF0000"/>
                </a:solidFill>
              </a:rPr>
              <a:t> HIỆN TƯỢNG KHÚC XẠ ÁNH SÁNG</a:t>
            </a:r>
          </a:p>
        </p:txBody>
      </p:sp>
      <p:pic>
        <p:nvPicPr>
          <p:cNvPr id="3" name="Picture 5" descr="book_page_flip_sm_n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9612" y="514425"/>
            <a:ext cx="1836990" cy="13848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p:cNvSpPr>
            <a:spLocks noChangeArrowheads="1"/>
          </p:cNvSpPr>
          <p:nvPr/>
        </p:nvSpPr>
        <p:spPr bwMode="auto">
          <a:xfrm>
            <a:off x="0" y="0"/>
            <a:ext cx="12192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933">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stretch>
            <a:fillRect/>
          </a:stretch>
        </p:blipFill>
        <p:spPr>
          <a:xfrm>
            <a:off x="3019925" y="1795174"/>
            <a:ext cx="7218949" cy="4545468"/>
          </a:xfrm>
          <a:prstGeom prst="rect">
            <a:avLst/>
          </a:prstGeom>
        </p:spPr>
      </p:pic>
    </p:spTree>
    <p:extLst>
      <p:ext uri="{BB962C8B-B14F-4D97-AF65-F5344CB8AC3E}">
        <p14:creationId xmlns:p14="http://schemas.microsoft.com/office/powerpoint/2010/main" val="221688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6" descr="Khuc xa anh s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245" y="626806"/>
            <a:ext cx="4460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8"/>
          <p:cNvSpPr txBox="1">
            <a:spLocks noChangeArrowheads="1"/>
          </p:cNvSpPr>
          <p:nvPr/>
        </p:nvSpPr>
        <p:spPr bwMode="auto">
          <a:xfrm>
            <a:off x="9478296" y="3942476"/>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1800" b="1" dirty="0" err="1">
                <a:solidFill>
                  <a:srgbClr val="FF0000"/>
                </a:solidFill>
                <a:latin typeface="Times New Roman" panose="02020603050405020304" pitchFamily="18" charset="0"/>
              </a:rPr>
              <a:t>Hình</a:t>
            </a:r>
            <a:r>
              <a:rPr lang="en-US" altLang="vi-VN" sz="1800" b="1" dirty="0">
                <a:solidFill>
                  <a:srgbClr val="FF0000"/>
                </a:solidFill>
                <a:latin typeface="Times New Roman" panose="02020603050405020304" pitchFamily="18" charset="0"/>
              </a:rPr>
              <a:t> 40.2</a:t>
            </a:r>
          </a:p>
        </p:txBody>
      </p:sp>
      <p:sp>
        <p:nvSpPr>
          <p:cNvPr id="8197" name="Text Box 9"/>
          <p:cNvSpPr txBox="1">
            <a:spLocks noChangeArrowheads="1"/>
          </p:cNvSpPr>
          <p:nvPr/>
        </p:nvSpPr>
        <p:spPr bwMode="auto">
          <a:xfrm>
            <a:off x="1514475" y="1060395"/>
            <a:ext cx="597576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vi-VN" sz="2400" b="1" i="1" dirty="0" err="1">
                <a:latin typeface="Times New Roman" panose="02020603050405020304" pitchFamily="18" charset="0"/>
              </a:rPr>
              <a:t>Quan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sát</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hình</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vẽ</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bên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và</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nêu</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nhận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xét</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về</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đường</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truyền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của</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tia</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sáng</a:t>
            </a:r>
            <a:r>
              <a:rPr lang="en-US" altLang="vi-VN" sz="2400" b="1" i="1" dirty="0">
                <a:latin typeface="Times New Roman" panose="02020603050405020304" pitchFamily="18" charset="0"/>
              </a:rPr>
              <a:t>:</a:t>
            </a:r>
          </a:p>
          <a:p>
            <a:pPr>
              <a:lnSpc>
                <a:spcPct val="150000"/>
              </a:lnSpc>
              <a:spcBef>
                <a:spcPct val="0"/>
              </a:spcBef>
              <a:buFontTx/>
              <a:buNone/>
            </a:pPr>
            <a:r>
              <a:rPr lang="en-US" altLang="vi-VN" sz="2400" b="1" i="1" dirty="0">
                <a:latin typeface="Times New Roman" panose="02020603050405020304" pitchFamily="18" charset="0"/>
              </a:rPr>
              <a:t>a) </a:t>
            </a:r>
            <a:r>
              <a:rPr lang="en-US" altLang="vi-VN" sz="2400" b="1" i="1" dirty="0" err="1">
                <a:latin typeface="Times New Roman" panose="02020603050405020304" pitchFamily="18" charset="0"/>
              </a:rPr>
              <a:t>Từ</a:t>
            </a:r>
            <a:r>
              <a:rPr lang="en-US" altLang="vi-VN" sz="2400" b="1" i="1" dirty="0">
                <a:latin typeface="Times New Roman" panose="02020603050405020304" pitchFamily="18" charset="0"/>
              </a:rPr>
              <a:t> S </a:t>
            </a:r>
            <a:r>
              <a:rPr lang="en-US" altLang="vi-VN" sz="2400" b="1" i="1" dirty="0" err="1">
                <a:latin typeface="Times New Roman" panose="02020603050405020304" pitchFamily="18" charset="0"/>
              </a:rPr>
              <a:t>đến</a:t>
            </a:r>
            <a:r>
              <a:rPr lang="en-US" altLang="vi-VN" sz="2400" b="1" i="1" dirty="0">
                <a:latin typeface="Times New Roman" panose="02020603050405020304" pitchFamily="18" charset="0"/>
              </a:rPr>
              <a:t> I ( </a:t>
            </a:r>
            <a:r>
              <a:rPr lang="en-US" altLang="vi-VN" sz="2400" b="1" i="1" dirty="0" err="1">
                <a:latin typeface="Times New Roman" panose="02020603050405020304" pitchFamily="18" charset="0"/>
              </a:rPr>
              <a:t>trong</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không</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khí</a:t>
            </a:r>
            <a:r>
              <a:rPr lang="en-US" altLang="vi-VN" sz="2400" b="1" i="1" dirty="0">
                <a:latin typeface="Times New Roman" panose="02020603050405020304" pitchFamily="18" charset="0"/>
              </a:rPr>
              <a:t>): ……………</a:t>
            </a:r>
          </a:p>
          <a:p>
            <a:pPr>
              <a:lnSpc>
                <a:spcPct val="150000"/>
              </a:lnSpc>
              <a:spcBef>
                <a:spcPct val="0"/>
              </a:spcBef>
              <a:buFontTx/>
              <a:buNone/>
            </a:pPr>
            <a:r>
              <a:rPr lang="en-US" altLang="vi-VN" sz="2400" b="1" i="1" dirty="0">
                <a:latin typeface="Times New Roman" panose="02020603050405020304" pitchFamily="18" charset="0"/>
              </a:rPr>
              <a:t>b) </a:t>
            </a:r>
            <a:r>
              <a:rPr lang="en-US" altLang="vi-VN" sz="2400" b="1" i="1" dirty="0" err="1">
                <a:latin typeface="Times New Roman" panose="02020603050405020304" pitchFamily="18" charset="0"/>
              </a:rPr>
              <a:t>Từ</a:t>
            </a:r>
            <a:r>
              <a:rPr lang="en-US" altLang="vi-VN" sz="2400" b="1" i="1" dirty="0">
                <a:latin typeface="Times New Roman" panose="02020603050405020304" pitchFamily="18" charset="0"/>
              </a:rPr>
              <a:t> I </a:t>
            </a:r>
            <a:r>
              <a:rPr lang="en-US" altLang="vi-VN" sz="2400" b="1" i="1" dirty="0" err="1">
                <a:latin typeface="Times New Roman" panose="02020603050405020304" pitchFamily="18" charset="0"/>
              </a:rPr>
              <a:t>đến</a:t>
            </a:r>
            <a:r>
              <a:rPr lang="en-US" altLang="vi-VN" sz="2400" b="1" i="1" dirty="0">
                <a:latin typeface="Times New Roman" panose="02020603050405020304" pitchFamily="18" charset="0"/>
              </a:rPr>
              <a:t> K ( </a:t>
            </a:r>
            <a:r>
              <a:rPr lang="en-US" altLang="vi-VN" sz="2400" b="1" i="1" dirty="0" err="1">
                <a:latin typeface="Times New Roman" panose="02020603050405020304" pitchFamily="18" charset="0"/>
              </a:rPr>
              <a:t>trong</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nước</a:t>
            </a:r>
            <a:r>
              <a:rPr lang="en-US" altLang="vi-VN" sz="2400" b="1" i="1" dirty="0">
                <a:latin typeface="Times New Roman" panose="02020603050405020304" pitchFamily="18" charset="0"/>
              </a:rPr>
              <a:t>): …………………</a:t>
            </a:r>
          </a:p>
          <a:p>
            <a:pPr>
              <a:lnSpc>
                <a:spcPct val="150000"/>
              </a:lnSpc>
              <a:spcBef>
                <a:spcPct val="0"/>
              </a:spcBef>
              <a:buFontTx/>
              <a:buNone/>
            </a:pPr>
            <a:r>
              <a:rPr lang="en-US" altLang="vi-VN" sz="2400" b="1" i="1" dirty="0">
                <a:latin typeface="Times New Roman" panose="02020603050405020304" pitchFamily="18" charset="0"/>
              </a:rPr>
              <a:t>c) </a:t>
            </a:r>
            <a:r>
              <a:rPr lang="en-US" altLang="vi-VN" sz="2400" b="1" i="1" dirty="0" err="1">
                <a:latin typeface="Times New Roman" panose="02020603050405020304" pitchFamily="18" charset="0"/>
              </a:rPr>
              <a:t>Từ</a:t>
            </a:r>
            <a:r>
              <a:rPr lang="en-US" altLang="vi-VN" sz="2400" b="1" i="1" dirty="0">
                <a:latin typeface="Times New Roman" panose="02020603050405020304" pitchFamily="18" charset="0"/>
              </a:rPr>
              <a:t> S </a:t>
            </a:r>
            <a:r>
              <a:rPr lang="en-US" altLang="vi-VN" sz="2400" b="1" i="1" dirty="0" err="1">
                <a:latin typeface="Times New Roman" panose="02020603050405020304" pitchFamily="18" charset="0"/>
              </a:rPr>
              <a:t>đến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mặt</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phân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cách</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rồi</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đến</a:t>
            </a:r>
            <a:r>
              <a:rPr lang="en-US" altLang="vi-VN" sz="2400" b="1" i="1" dirty="0">
                <a:latin typeface="Times New Roman" panose="02020603050405020304" pitchFamily="18" charset="0"/>
              </a:rPr>
              <a:t> K.</a:t>
            </a:r>
          </a:p>
          <a:p>
            <a:pPr>
              <a:lnSpc>
                <a:spcPct val="150000"/>
              </a:lnSpc>
              <a:spcBef>
                <a:spcPct val="0"/>
              </a:spcBef>
              <a:buFontTx/>
              <a:buNone/>
            </a:pPr>
            <a:r>
              <a:rPr lang="en-US" altLang="vi-VN" sz="2400" b="1" i="1" dirty="0">
                <a:latin typeface="Times New Roman" panose="02020603050405020304" pitchFamily="18" charset="0"/>
              </a:rPr>
              <a:t>   …………………………….. </a:t>
            </a:r>
            <a:endParaRPr lang="en-US" altLang="vi-VN" sz="2400" i="1" dirty="0">
              <a:latin typeface="Times New Roman" panose="02020603050405020304" pitchFamily="18" charset="0"/>
            </a:endParaRPr>
          </a:p>
        </p:txBody>
      </p:sp>
      <p:sp>
        <p:nvSpPr>
          <p:cNvPr id="220170" name="AutoShape 10"/>
          <p:cNvSpPr>
            <a:spLocks noChangeArrowheads="1"/>
          </p:cNvSpPr>
          <p:nvPr/>
        </p:nvSpPr>
        <p:spPr bwMode="auto">
          <a:xfrm>
            <a:off x="3157499" y="4325411"/>
            <a:ext cx="7817918" cy="1446706"/>
          </a:xfrm>
          <a:prstGeom prst="wedgeEllipseCallout">
            <a:avLst>
              <a:gd name="adj1" fmla="val 40750"/>
              <a:gd name="adj2" fmla="val -188752"/>
            </a:avLst>
          </a:prstGeom>
          <a:noFill/>
          <a:ln w="9525">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b="1" i="1" dirty="0" err="1">
                <a:solidFill>
                  <a:srgbClr val="CC3399"/>
                </a:solidFill>
                <a:latin typeface="Times New Roman" panose="02020603050405020304" pitchFamily="18" charset="0"/>
              </a:rPr>
              <a:t>Ánh</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sáng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truyền</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từ</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không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khí</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vào</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nước</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có</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tuân</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theo</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định</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luật</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truyền</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thẳng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ánh</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sáng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không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Vì</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sao</a:t>
            </a:r>
            <a:r>
              <a:rPr lang="en-US" altLang="vi-VN" sz="2400" b="1" i="1" dirty="0">
                <a:solidFill>
                  <a:srgbClr val="CC3399"/>
                </a:solidFill>
                <a:latin typeface="Times New Roman" panose="02020603050405020304" pitchFamily="18" charset="0"/>
              </a:rPr>
              <a:t>?</a:t>
            </a:r>
          </a:p>
        </p:txBody>
      </p:sp>
      <p:sp>
        <p:nvSpPr>
          <p:cNvPr id="8201" name="Text Box 13"/>
          <p:cNvSpPr txBox="1">
            <a:spLocks noChangeArrowheads="1"/>
          </p:cNvSpPr>
          <p:nvPr/>
        </p:nvSpPr>
        <p:spPr bwMode="auto">
          <a:xfrm>
            <a:off x="1091381" y="47924"/>
            <a:ext cx="6799006" cy="578882"/>
          </a:xfrm>
          <a:prstGeom prst="round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i="1" dirty="0">
                <a:solidFill>
                  <a:srgbClr val="FF0000"/>
                </a:solidFill>
                <a:latin typeface="Times New Roman" panose="02020603050405020304" pitchFamily="18" charset="0"/>
              </a:rPr>
              <a:t>I. HIỆN TƯỢNG KHÚC XẠ ÁNH SÁNG</a:t>
            </a:r>
            <a:endParaRPr lang="en-US" altLang="vi-VN" sz="2800" i="1" dirty="0">
              <a:solidFill>
                <a:srgbClr val="FF0000"/>
              </a:solidFill>
              <a:latin typeface="Times New Roman" panose="02020603050405020304" pitchFamily="18" charset="0"/>
            </a:endParaRPr>
          </a:p>
        </p:txBody>
      </p:sp>
      <p:sp>
        <p:nvSpPr>
          <p:cNvPr id="220174" name="Text Box 14"/>
          <p:cNvSpPr txBox="1">
            <a:spLocks noChangeArrowheads="1"/>
          </p:cNvSpPr>
          <p:nvPr/>
        </p:nvSpPr>
        <p:spPr bwMode="auto">
          <a:xfrm>
            <a:off x="5685208" y="2209340"/>
            <a:ext cx="2305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err="1">
                <a:solidFill>
                  <a:srgbClr val="FF3399"/>
                </a:solidFill>
                <a:latin typeface="Times New Roman" panose="02020603050405020304" pitchFamily="18" charset="0"/>
              </a:rPr>
              <a:t>Truyền</a:t>
            </a:r>
            <a:r>
              <a:rPr lang="en-US" altLang="vi-VN" sz="2400" b="1" dirty="0">
                <a:solidFill>
                  <a:srgbClr val="FF3399"/>
                </a:solidFill>
                <a:latin typeface="Times New Roman" panose="02020603050405020304" pitchFamily="18" charset="0"/>
              </a:rPr>
              <a:t> </a:t>
            </a:r>
            <a:r>
              <a:rPr lang="en-US" altLang="vi-VN" sz="2400" b="1" dirty="0" err="1">
                <a:solidFill>
                  <a:srgbClr val="FF3399"/>
                </a:solidFill>
                <a:latin typeface="Times New Roman" panose="02020603050405020304" pitchFamily="18" charset="0"/>
              </a:rPr>
              <a:t>thẳng</a:t>
            </a:r>
            <a:endParaRPr lang="en-US" altLang="vi-VN" sz="2400" b="1" dirty="0">
              <a:solidFill>
                <a:srgbClr val="FF3399"/>
              </a:solidFill>
              <a:latin typeface="Times New Roman" panose="02020603050405020304" pitchFamily="18" charset="0"/>
            </a:endParaRPr>
          </a:p>
        </p:txBody>
      </p:sp>
      <p:sp>
        <p:nvSpPr>
          <p:cNvPr id="220175" name="Text Box 15"/>
          <p:cNvSpPr txBox="1">
            <a:spLocks noChangeArrowheads="1"/>
          </p:cNvSpPr>
          <p:nvPr/>
        </p:nvSpPr>
        <p:spPr bwMode="auto">
          <a:xfrm>
            <a:off x="5260259" y="2772878"/>
            <a:ext cx="2556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err="1">
                <a:solidFill>
                  <a:srgbClr val="FF3399"/>
                </a:solidFill>
                <a:latin typeface="Times New Roman" panose="02020603050405020304" pitchFamily="18" charset="0"/>
              </a:rPr>
              <a:t>Truyền</a:t>
            </a:r>
            <a:r>
              <a:rPr lang="en-US" altLang="vi-VN" sz="2400" b="1" dirty="0">
                <a:solidFill>
                  <a:srgbClr val="FF3399"/>
                </a:solidFill>
                <a:latin typeface="Times New Roman" panose="02020603050405020304" pitchFamily="18" charset="0"/>
              </a:rPr>
              <a:t> </a:t>
            </a:r>
            <a:r>
              <a:rPr lang="en-US" altLang="vi-VN" sz="2400" b="1" dirty="0" err="1">
                <a:solidFill>
                  <a:srgbClr val="FF3399"/>
                </a:solidFill>
                <a:latin typeface="Times New Roman" panose="02020603050405020304" pitchFamily="18" charset="0"/>
              </a:rPr>
              <a:t>thẳng</a:t>
            </a:r>
            <a:endParaRPr lang="en-US" altLang="vi-VN" sz="2400" b="1" dirty="0">
              <a:solidFill>
                <a:srgbClr val="FF3399"/>
              </a:solidFill>
              <a:latin typeface="Times New Roman" panose="02020603050405020304" pitchFamily="18" charset="0"/>
            </a:endParaRPr>
          </a:p>
        </p:txBody>
      </p:sp>
      <p:sp>
        <p:nvSpPr>
          <p:cNvPr id="220176" name="Text Box 16"/>
          <p:cNvSpPr txBox="1">
            <a:spLocks noChangeArrowheads="1"/>
          </p:cNvSpPr>
          <p:nvPr/>
        </p:nvSpPr>
        <p:spPr bwMode="auto">
          <a:xfrm>
            <a:off x="1730168" y="3873120"/>
            <a:ext cx="4552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dirty="0" err="1">
                <a:solidFill>
                  <a:srgbClr val="FF3399"/>
                </a:solidFill>
                <a:latin typeface="Times New Roman" panose="02020603050405020304" pitchFamily="18" charset="0"/>
              </a:rPr>
              <a:t>Bị</a:t>
            </a:r>
            <a:r>
              <a:rPr lang="en-US" altLang="vi-VN" sz="2400" b="1" dirty="0">
                <a:solidFill>
                  <a:srgbClr val="FF3399"/>
                </a:solidFill>
                <a:latin typeface="Times New Roman" panose="02020603050405020304" pitchFamily="18" charset="0"/>
              </a:rPr>
              <a:t> </a:t>
            </a:r>
            <a:r>
              <a:rPr lang="en-US" altLang="vi-VN" sz="2400" b="1" dirty="0" err="1">
                <a:solidFill>
                  <a:srgbClr val="FF3399"/>
                </a:solidFill>
                <a:latin typeface="Times New Roman" panose="02020603050405020304" pitchFamily="18" charset="0"/>
              </a:rPr>
              <a:t>gãy</a:t>
            </a:r>
            <a:r>
              <a:rPr lang="en-US" altLang="vi-VN" sz="2400" b="1" dirty="0">
                <a:solidFill>
                  <a:srgbClr val="FF3399"/>
                </a:solidFill>
                <a:latin typeface="Times New Roman" panose="02020603050405020304" pitchFamily="18" charset="0"/>
              </a:rPr>
              <a:t> </a:t>
            </a:r>
            <a:r>
              <a:rPr lang="en-US" altLang="vi-VN" sz="2400" b="1" dirty="0" err="1">
                <a:solidFill>
                  <a:srgbClr val="FF3399"/>
                </a:solidFill>
                <a:latin typeface="Times New Roman" panose="02020603050405020304" pitchFamily="18" charset="0"/>
              </a:rPr>
              <a:t>khúc</a:t>
            </a:r>
            <a:r>
              <a:rPr lang="en-US" altLang="vi-VN" sz="2400" b="1" dirty="0">
                <a:solidFill>
                  <a:srgbClr val="FF3399"/>
                </a:solidFill>
                <a:latin typeface="Times New Roman" panose="02020603050405020304" pitchFamily="18" charset="0"/>
              </a:rPr>
              <a:t> </a:t>
            </a:r>
            <a:r>
              <a:rPr lang="en-US" altLang="vi-VN" sz="2400" b="1" dirty="0" err="1">
                <a:solidFill>
                  <a:srgbClr val="FF3399"/>
                </a:solidFill>
                <a:latin typeface="Times New Roman" panose="02020603050405020304" pitchFamily="18" charset="0"/>
              </a:rPr>
              <a:t>tại</a:t>
            </a:r>
            <a:r>
              <a:rPr lang="en-US" altLang="vi-VN" sz="2400" b="1" dirty="0">
                <a:solidFill>
                  <a:srgbClr val="FF3399"/>
                </a:solidFill>
                <a:latin typeface="Times New Roman" panose="02020603050405020304" pitchFamily="18" charset="0"/>
              </a:rPr>
              <a:t> </a:t>
            </a:r>
            <a:r>
              <a:rPr lang="en-US" altLang="vi-VN" sz="2400" b="1" dirty="0" err="1">
                <a:solidFill>
                  <a:srgbClr val="FF3399"/>
                </a:solidFill>
                <a:latin typeface="Times New Roman" panose="02020603050405020304" pitchFamily="18" charset="0"/>
              </a:rPr>
              <a:t>mặt</a:t>
            </a:r>
            <a:r>
              <a:rPr lang="en-US" altLang="vi-VN" sz="2400" b="1" dirty="0">
                <a:solidFill>
                  <a:srgbClr val="FF3399"/>
                </a:solidFill>
                <a:latin typeface="Times New Roman" panose="02020603050405020304" pitchFamily="18" charset="0"/>
              </a:rPr>
              <a:t> </a:t>
            </a:r>
            <a:r>
              <a:rPr lang="en-US" altLang="vi-VN" sz="2400" b="1" dirty="0" err="1">
                <a:solidFill>
                  <a:srgbClr val="FF3399"/>
                </a:solidFill>
                <a:latin typeface="Times New Roman" panose="02020603050405020304" pitchFamily="18" charset="0"/>
              </a:rPr>
              <a:t>phân</a:t>
            </a:r>
            <a:r>
              <a:rPr lang="en-US" altLang="vi-VN" sz="2400" b="1" dirty="0">
                <a:solidFill>
                  <a:srgbClr val="FF3399"/>
                </a:solidFill>
                <a:latin typeface="Times New Roman" panose="02020603050405020304" pitchFamily="18" charset="0"/>
              </a:rPr>
              <a:t> </a:t>
            </a:r>
            <a:r>
              <a:rPr lang="en-US" altLang="vi-VN" sz="2400" b="1" dirty="0" err="1">
                <a:solidFill>
                  <a:srgbClr val="FF3399"/>
                </a:solidFill>
                <a:latin typeface="Times New Roman" panose="02020603050405020304" pitchFamily="18" charset="0"/>
              </a:rPr>
              <a:t>cách</a:t>
            </a:r>
            <a:r>
              <a:rPr lang="en-US" altLang="vi-VN" sz="2400" b="1" dirty="0">
                <a:solidFill>
                  <a:srgbClr val="FF3399"/>
                </a:solidFill>
                <a:latin typeface="Times New Roman" panose="02020603050405020304" pitchFamily="18" charset="0"/>
              </a:rPr>
              <a:t>.</a:t>
            </a:r>
            <a:endParaRPr lang="en-US" altLang="vi-VN" sz="2400" dirty="0">
              <a:solidFill>
                <a:srgbClr val="FF3399"/>
              </a:solidFill>
              <a:latin typeface="Times New Roman" panose="02020603050405020304" pitchFamily="18" charset="0"/>
            </a:endParaRPr>
          </a:p>
        </p:txBody>
      </p:sp>
      <p:sp>
        <p:nvSpPr>
          <p:cNvPr id="2" name="Rectangle 1"/>
          <p:cNvSpPr/>
          <p:nvPr/>
        </p:nvSpPr>
        <p:spPr>
          <a:xfrm>
            <a:off x="1313725" y="605360"/>
            <a:ext cx="1843774" cy="461665"/>
          </a:xfrm>
          <a:prstGeom prst="rect">
            <a:avLst/>
          </a:prstGeom>
        </p:spPr>
        <p:txBody>
          <a:bodyPr wrap="none">
            <a:spAutoFit/>
          </a:bodyPr>
          <a:lstStyle/>
          <a:p>
            <a:pPr>
              <a:spcBef>
                <a:spcPct val="0"/>
              </a:spcBef>
              <a:buFontTx/>
              <a:buNone/>
            </a:pPr>
            <a:r>
              <a:rPr lang="en-US" altLang="vi-VN" sz="2400" b="1" i="1" dirty="0">
                <a:solidFill>
                  <a:srgbClr val="FF0000"/>
                </a:solidFill>
                <a:latin typeface="Times New Roman" panose="02020603050405020304" pitchFamily="18" charset="0"/>
              </a:rPr>
              <a:t>1.  </a:t>
            </a:r>
            <a:r>
              <a:rPr lang="en-US" altLang="vi-VN" sz="2400" b="1" i="1" dirty="0" err="1">
                <a:solidFill>
                  <a:srgbClr val="FF0000"/>
                </a:solidFill>
                <a:latin typeface="Times New Roman" panose="02020603050405020304" pitchFamily="18" charset="0"/>
              </a:rPr>
              <a:t>Quan</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sát</a:t>
            </a:r>
            <a:r>
              <a:rPr lang="en-US" altLang="vi-VN" sz="2400" b="1" i="1" dirty="0">
                <a:solidFill>
                  <a:srgbClr val="FF0000"/>
                </a:solidFill>
                <a:latin typeface="Times New Roman" panose="02020603050405020304" pitchFamily="18" charset="0"/>
              </a:rPr>
              <a:t>:</a:t>
            </a:r>
          </a:p>
        </p:txBody>
      </p:sp>
      <p:sp>
        <p:nvSpPr>
          <p:cNvPr id="14" name="Text Box 9"/>
          <p:cNvSpPr txBox="1">
            <a:spLocks noChangeArrowheads="1"/>
          </p:cNvSpPr>
          <p:nvPr/>
        </p:nvSpPr>
        <p:spPr bwMode="auto">
          <a:xfrm>
            <a:off x="1715691" y="5735472"/>
            <a:ext cx="96455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err="1">
                <a:solidFill>
                  <a:srgbClr val="0000FF"/>
                </a:solidFill>
                <a:latin typeface="Times New Roman" panose="02020603050405020304" pitchFamily="18" charset="0"/>
              </a:rPr>
              <a:t>Không</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tuân</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theo</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định</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luật</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truyền</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thẳng</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của</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ánh</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sáng</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vì</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nó</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bị</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gãy</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khúc</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tại</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mặt</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phân</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cách</a:t>
            </a:r>
            <a:r>
              <a:rPr lang="en-US" altLang="vi-VN" sz="2400" b="1" dirty="0">
                <a:solidFill>
                  <a:srgbClr val="0000FF"/>
                </a:solidFill>
                <a:latin typeface="Times New Roman" panose="02020603050405020304" pitchFamily="18" charset="0"/>
              </a:rPr>
              <a:t>.</a:t>
            </a:r>
          </a:p>
        </p:txBody>
      </p:sp>
      <p:sp>
        <p:nvSpPr>
          <p:cNvPr id="15" name="AutoShape 10"/>
          <p:cNvSpPr>
            <a:spLocks noChangeArrowheads="1"/>
          </p:cNvSpPr>
          <p:nvPr/>
        </p:nvSpPr>
        <p:spPr bwMode="auto">
          <a:xfrm>
            <a:off x="1514475" y="4482021"/>
            <a:ext cx="10048260" cy="1057668"/>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b="1" i="1" dirty="0" err="1">
                <a:solidFill>
                  <a:srgbClr val="CC3399"/>
                </a:solidFill>
                <a:latin typeface="Times New Roman" panose="02020603050405020304" pitchFamily="18" charset="0"/>
              </a:rPr>
              <a:t>Hiện</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tượng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ánh</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sáng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truyền</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từ</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không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khí</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vào</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nước</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bị</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gãy</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khúc</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tại</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mặt</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phân</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cách</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giữa</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hai</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môi</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trường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gọi</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là</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hiện</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tượng</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khúc</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xạ</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ánh</a:t>
            </a:r>
            <a:r>
              <a:rPr lang="en-US" altLang="vi-VN" sz="2400" b="1" i="1" dirty="0">
                <a:solidFill>
                  <a:srgbClr val="CC3399"/>
                </a:solidFill>
                <a:latin typeface="Times New Roman" panose="02020603050405020304" pitchFamily="18" charset="0"/>
              </a:rPr>
              <a:t> </a:t>
            </a:r>
            <a:r>
              <a:rPr lang="en-US" altLang="vi-VN" sz="2400" b="1" i="1" dirty="0" err="1">
                <a:solidFill>
                  <a:srgbClr val="CC3399"/>
                </a:solidFill>
                <a:latin typeface="Times New Roman" panose="02020603050405020304" pitchFamily="18" charset="0"/>
              </a:rPr>
              <a:t>sáng</a:t>
            </a:r>
            <a:r>
              <a:rPr lang="en-US" altLang="vi-VN" sz="2400" b="1" i="1" dirty="0">
                <a:solidFill>
                  <a:srgbClr val="CC3399"/>
                </a:solidFill>
                <a:latin typeface="Times New Roman" panose="02020603050405020304" pitchFamily="18" charset="0"/>
              </a:rPr>
              <a:t>.</a:t>
            </a:r>
          </a:p>
        </p:txBody>
      </p:sp>
    </p:spTree>
    <p:extLst>
      <p:ext uri="{BB962C8B-B14F-4D97-AF65-F5344CB8AC3E}">
        <p14:creationId xmlns:p14="http://schemas.microsoft.com/office/powerpoint/2010/main" val="7895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blinds(horizontal)">
                                      <p:cBhvr>
                                        <p:cTn id="7" dur="500"/>
                                        <p:tgtEl>
                                          <p:spTgt spid="82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linds(horizontal)">
                                      <p:cBhvr>
                                        <p:cTn id="17" dur="500"/>
                                        <p:tgtEl>
                                          <p:spTgt spid="8197"/>
                                        </p:tgtEl>
                                      </p:cBhvr>
                                    </p:animEffect>
                                  </p:childTnLst>
                                </p:cTn>
                              </p:par>
                              <p:par>
                                <p:cTn id="18" presetID="3" presetClass="entr" presetSubtype="10" fill="hold" nodeType="withEffect">
                                  <p:stCondLst>
                                    <p:cond delay="0"/>
                                  </p:stCondLst>
                                  <p:childTnLst>
                                    <p:set>
                                      <p:cBhvr>
                                        <p:cTn id="19" dur="1" fill="hold">
                                          <p:stCondLst>
                                            <p:cond delay="0"/>
                                          </p:stCondLst>
                                        </p:cTn>
                                        <p:tgtEl>
                                          <p:spTgt spid="8195"/>
                                        </p:tgtEl>
                                        <p:attrNameLst>
                                          <p:attrName>style.visibility</p:attrName>
                                        </p:attrNameLst>
                                      </p:cBhvr>
                                      <p:to>
                                        <p:strVal val="visible"/>
                                      </p:to>
                                    </p:set>
                                    <p:animEffect transition="in" filter="blinds(horizontal)">
                                      <p:cBhvr>
                                        <p:cTn id="20" dur="500"/>
                                        <p:tgtEl>
                                          <p:spTgt spid="819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blinds(horizontal)">
                                      <p:cBhvr>
                                        <p:cTn id="23" dur="500"/>
                                        <p:tgtEl>
                                          <p:spTgt spid="819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20174"/>
                                        </p:tgtEl>
                                        <p:attrNameLst>
                                          <p:attrName>style.visibility</p:attrName>
                                        </p:attrNameLst>
                                      </p:cBhvr>
                                      <p:to>
                                        <p:strVal val="visible"/>
                                      </p:to>
                                    </p:set>
                                    <p:animEffect transition="in" filter="box(in)">
                                      <p:cBhvr>
                                        <p:cTn id="28" dur="500"/>
                                        <p:tgtEl>
                                          <p:spTgt spid="22017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20175"/>
                                        </p:tgtEl>
                                        <p:attrNameLst>
                                          <p:attrName>style.visibility</p:attrName>
                                        </p:attrNameLst>
                                      </p:cBhvr>
                                      <p:to>
                                        <p:strVal val="visible"/>
                                      </p:to>
                                    </p:set>
                                    <p:animEffect transition="in" filter="box(in)">
                                      <p:cBhvr>
                                        <p:cTn id="33" dur="500"/>
                                        <p:tgtEl>
                                          <p:spTgt spid="22017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20176"/>
                                        </p:tgtEl>
                                        <p:attrNameLst>
                                          <p:attrName>style.visibility</p:attrName>
                                        </p:attrNameLst>
                                      </p:cBhvr>
                                      <p:to>
                                        <p:strVal val="visible"/>
                                      </p:to>
                                    </p:set>
                                    <p:animEffect transition="in" filter="box(in)">
                                      <p:cBhvr>
                                        <p:cTn id="38" dur="500"/>
                                        <p:tgtEl>
                                          <p:spTgt spid="22017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20170"/>
                                        </p:tgtEl>
                                        <p:attrNameLst>
                                          <p:attrName>style.visibility</p:attrName>
                                        </p:attrNameLst>
                                      </p:cBhvr>
                                      <p:to>
                                        <p:strVal val="visible"/>
                                      </p:to>
                                    </p:set>
                                    <p:animEffect transition="in" filter="box(in)">
                                      <p:cBhvr>
                                        <p:cTn id="43" dur="500"/>
                                        <p:tgtEl>
                                          <p:spTgt spid="220170"/>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4"/>
                                        </p:tgtEl>
                                        <p:attrNameLst>
                                          <p:attrName>style.visibility</p:attrName>
                                        </p:attrNameLst>
                                      </p:cBhvr>
                                      <p:to>
                                        <p:strVal val="visible"/>
                                      </p:to>
                                    </p:set>
                                    <p:anim calcmode="discrete" valueType="clr">
                                      <p:cBhvr override="childStyle">
                                        <p:cTn id="4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4"/>
                                        </p:tgtEl>
                                        <p:attrNameLst>
                                          <p:attrName>fillcolor</p:attrName>
                                        </p:attrNameLst>
                                      </p:cBhvr>
                                      <p:tavLst>
                                        <p:tav tm="0">
                                          <p:val>
                                            <p:clrVal>
                                              <a:schemeClr val="accent2"/>
                                            </p:clrVal>
                                          </p:val>
                                        </p:tav>
                                        <p:tav tm="50000">
                                          <p:val>
                                            <p:clrVal>
                                              <a:schemeClr val="hlink"/>
                                            </p:clrVal>
                                          </p:val>
                                        </p:tav>
                                      </p:tavLst>
                                    </p:anim>
                                    <p:set>
                                      <p:cBhvr>
                                        <p:cTn id="50" dur="80"/>
                                        <p:tgtEl>
                                          <p:spTgt spid="14"/>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20170"/>
                                        </p:tgtEl>
                                        <p:attrNameLst>
                                          <p:attrName>style.visibility</p:attrName>
                                        </p:attrNameLst>
                                      </p:cBhvr>
                                      <p:to>
                                        <p:strVal val="hidden"/>
                                      </p:to>
                                    </p:set>
                                  </p:childTnLst>
                                </p:cTn>
                              </p:par>
                              <p:par>
                                <p:cTn id="55" presetID="1" presetClass="exit" presetSubtype="0" fill="hold" grpId="1" nodeType="withEffect">
                                  <p:stCondLst>
                                    <p:cond delay="0"/>
                                  </p:stCondLst>
                                  <p:iterate type="lt">
                                    <p:tmAbs val="0"/>
                                  </p:iterate>
                                  <p:childTnLst>
                                    <p:set>
                                      <p:cBhvr>
                                        <p:cTn id="56" dur="1" fill="hold">
                                          <p:stCondLst>
                                            <p:cond delay="0"/>
                                          </p:stCondLst>
                                        </p:cTn>
                                        <p:tgtEl>
                                          <p:spTgt spid="14"/>
                                        </p:tgtEl>
                                        <p:attrNameLst>
                                          <p:attrName>style.visibility</p:attrName>
                                        </p:attrNameLst>
                                      </p:cBhvr>
                                      <p:to>
                                        <p:strVal val="hidden"/>
                                      </p:to>
                                    </p:set>
                                  </p:childTnLst>
                                </p:cTn>
                              </p:par>
                              <p:par>
                                <p:cTn id="57" presetID="4"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ox(in)">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220170" grpId="0" animBg="1"/>
      <p:bldP spid="220170" grpId="1" animBg="1"/>
      <p:bldP spid="8201" grpId="0"/>
      <p:bldP spid="220174" grpId="0"/>
      <p:bldP spid="220175" grpId="0"/>
      <p:bldP spid="220176" grpId="0"/>
      <p:bldP spid="2" grpId="0"/>
      <p:bldP spid="14" grpId="0"/>
      <p:bldP spid="14" grpId="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13"/>
          <p:cNvSpPr txBox="1">
            <a:spLocks noChangeArrowheads="1"/>
          </p:cNvSpPr>
          <p:nvPr/>
        </p:nvSpPr>
        <p:spPr bwMode="auto">
          <a:xfrm>
            <a:off x="1091381" y="47924"/>
            <a:ext cx="6799006" cy="578882"/>
          </a:xfrm>
          <a:prstGeom prst="round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i="1" dirty="0">
                <a:solidFill>
                  <a:srgbClr val="FF0000"/>
                </a:solidFill>
                <a:latin typeface="Times New Roman" panose="02020603050405020304" pitchFamily="18" charset="0"/>
              </a:rPr>
              <a:t>I. HIỆN TƯỢNG KHÚC XẠ ÁNH SÁNG</a:t>
            </a:r>
            <a:endParaRPr lang="en-US" altLang="vi-VN" sz="2800" i="1" dirty="0">
              <a:solidFill>
                <a:srgbClr val="FF0000"/>
              </a:solidFill>
              <a:latin typeface="Times New Roman" panose="02020603050405020304" pitchFamily="18" charset="0"/>
            </a:endParaRPr>
          </a:p>
        </p:txBody>
      </p:sp>
      <p:sp>
        <p:nvSpPr>
          <p:cNvPr id="2" name="Rectangle 1"/>
          <p:cNvSpPr/>
          <p:nvPr/>
        </p:nvSpPr>
        <p:spPr>
          <a:xfrm>
            <a:off x="1313725" y="605360"/>
            <a:ext cx="1843774" cy="461665"/>
          </a:xfrm>
          <a:prstGeom prst="rect">
            <a:avLst/>
          </a:prstGeom>
        </p:spPr>
        <p:txBody>
          <a:bodyPr wrap="none">
            <a:spAutoFit/>
          </a:bodyPr>
          <a:lstStyle/>
          <a:p>
            <a:pPr>
              <a:spcBef>
                <a:spcPct val="0"/>
              </a:spcBef>
              <a:buFontTx/>
              <a:buNone/>
            </a:pPr>
            <a:r>
              <a:rPr lang="en-US" altLang="vi-VN" sz="2400" b="1" i="1" dirty="0">
                <a:solidFill>
                  <a:srgbClr val="FF0000"/>
                </a:solidFill>
                <a:latin typeface="Times New Roman" panose="02020603050405020304" pitchFamily="18" charset="0"/>
              </a:rPr>
              <a:t>1.  </a:t>
            </a:r>
            <a:r>
              <a:rPr lang="en-US" altLang="vi-VN" sz="2400" b="1" i="1" dirty="0" err="1">
                <a:solidFill>
                  <a:srgbClr val="FF0000"/>
                </a:solidFill>
                <a:latin typeface="Times New Roman" panose="02020603050405020304" pitchFamily="18" charset="0"/>
              </a:rPr>
              <a:t>Quan</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sát</a:t>
            </a:r>
            <a:r>
              <a:rPr lang="en-US" altLang="vi-VN" sz="2400" b="1" i="1" dirty="0">
                <a:solidFill>
                  <a:srgbClr val="FF0000"/>
                </a:solidFill>
                <a:latin typeface="Times New Roman" panose="02020603050405020304" pitchFamily="18" charset="0"/>
              </a:rPr>
              <a:t>:</a:t>
            </a:r>
          </a:p>
        </p:txBody>
      </p:sp>
      <p:sp>
        <p:nvSpPr>
          <p:cNvPr id="15" name="AutoShape 10"/>
          <p:cNvSpPr>
            <a:spLocks noChangeArrowheads="1"/>
          </p:cNvSpPr>
          <p:nvPr/>
        </p:nvSpPr>
        <p:spPr bwMode="auto">
          <a:xfrm>
            <a:off x="1582783" y="1432562"/>
            <a:ext cx="10048260" cy="1568658"/>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b="1" i="1" dirty="0" err="1">
                <a:solidFill>
                  <a:srgbClr val="0000FF"/>
                </a:solidFill>
                <a:latin typeface="Times New Roman" panose="02020603050405020304" pitchFamily="18" charset="0"/>
              </a:rPr>
              <a:t>Hiện</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tượng</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tia</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sáng</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truyền</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từ</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môi</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trường</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trong</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suốt</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này</a:t>
            </a:r>
            <a:r>
              <a:rPr lang="en-US" altLang="vi-VN" sz="2400" b="1" i="1" dirty="0">
                <a:solidFill>
                  <a:srgbClr val="0000FF"/>
                </a:solidFill>
                <a:latin typeface="Times New Roman" panose="02020603050405020304" pitchFamily="18" charset="0"/>
              </a:rPr>
              <a:t> sang </a:t>
            </a:r>
            <a:r>
              <a:rPr lang="en-US" altLang="vi-VN" sz="2400" b="1" i="1" dirty="0" err="1">
                <a:solidFill>
                  <a:srgbClr val="0000FF"/>
                </a:solidFill>
                <a:latin typeface="Times New Roman" panose="02020603050405020304" pitchFamily="18" charset="0"/>
              </a:rPr>
              <a:t>môi</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trường</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trong</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suốt</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khác</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bị</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gãy</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khúc</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tại</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mặt</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phân</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cách</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giữa</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hai</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môi</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trường</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gọi</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là</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hiện</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tượng</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khúc</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xạ</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ánh</a:t>
            </a:r>
            <a:r>
              <a:rPr lang="en-US" altLang="vi-VN" sz="2400" b="1" i="1" dirty="0">
                <a:solidFill>
                  <a:srgbClr val="0000FF"/>
                </a:solidFill>
                <a:latin typeface="Times New Roman" panose="02020603050405020304" pitchFamily="18" charset="0"/>
              </a:rPr>
              <a:t> </a:t>
            </a:r>
            <a:r>
              <a:rPr lang="en-US" altLang="vi-VN" sz="2400" b="1" i="1" dirty="0" err="1">
                <a:solidFill>
                  <a:srgbClr val="0000FF"/>
                </a:solidFill>
                <a:latin typeface="Times New Roman" panose="02020603050405020304" pitchFamily="18" charset="0"/>
              </a:rPr>
              <a:t>sáng</a:t>
            </a:r>
            <a:r>
              <a:rPr lang="en-US" altLang="vi-VN" sz="2400" b="1" i="1" dirty="0">
                <a:solidFill>
                  <a:srgbClr val="0000FF"/>
                </a:solidFill>
                <a:latin typeface="Times New Roman" panose="02020603050405020304" pitchFamily="18" charset="0"/>
              </a:rPr>
              <a:t>.</a:t>
            </a:r>
          </a:p>
        </p:txBody>
      </p:sp>
      <p:sp>
        <p:nvSpPr>
          <p:cNvPr id="13" name="Rectangle 12"/>
          <p:cNvSpPr/>
          <p:nvPr/>
        </p:nvSpPr>
        <p:spPr>
          <a:xfrm>
            <a:off x="1313725" y="1090534"/>
            <a:ext cx="1757212" cy="461665"/>
          </a:xfrm>
          <a:prstGeom prst="rect">
            <a:avLst/>
          </a:prstGeom>
        </p:spPr>
        <p:txBody>
          <a:bodyPr wrap="none">
            <a:spAutoFit/>
          </a:bodyPr>
          <a:lstStyle/>
          <a:p>
            <a:pPr>
              <a:spcBef>
                <a:spcPct val="0"/>
              </a:spcBef>
              <a:buFontTx/>
              <a:buNone/>
            </a:pPr>
            <a:r>
              <a:rPr lang="en-US" altLang="vi-VN" sz="2400" b="1" i="1" dirty="0">
                <a:solidFill>
                  <a:srgbClr val="FF0000"/>
                </a:solidFill>
                <a:latin typeface="Times New Roman" panose="02020603050405020304" pitchFamily="18" charset="0"/>
              </a:rPr>
              <a:t>2.  </a:t>
            </a:r>
            <a:r>
              <a:rPr lang="en-US" altLang="vi-VN" sz="2400" b="1" i="1" dirty="0" err="1">
                <a:solidFill>
                  <a:srgbClr val="FF0000"/>
                </a:solidFill>
                <a:latin typeface="Times New Roman" panose="02020603050405020304" pitchFamily="18" charset="0"/>
              </a:rPr>
              <a:t>Kết</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luận</a:t>
            </a:r>
            <a:r>
              <a:rPr lang="en-US" altLang="vi-VN" sz="2400" b="1" i="1" dirty="0">
                <a:solidFill>
                  <a:srgbClr val="FF0000"/>
                </a:solidFill>
                <a:latin typeface="Times New Roman" panose="02020603050405020304" pitchFamily="18" charset="0"/>
              </a:rPr>
              <a:t>:</a:t>
            </a:r>
          </a:p>
        </p:txBody>
      </p:sp>
      <p:sp>
        <p:nvSpPr>
          <p:cNvPr id="55" name="Text Box 60"/>
          <p:cNvSpPr txBox="1">
            <a:spLocks noChangeArrowheads="1"/>
          </p:cNvSpPr>
          <p:nvPr/>
        </p:nvSpPr>
        <p:spPr bwMode="auto">
          <a:xfrm>
            <a:off x="1295480" y="2720976"/>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i="1" dirty="0">
                <a:solidFill>
                  <a:srgbClr val="FF0000"/>
                </a:solidFill>
                <a:latin typeface="Times New Roman" panose="02020603050405020304" pitchFamily="18" charset="0"/>
              </a:rPr>
              <a:t>3. </a:t>
            </a:r>
            <a:r>
              <a:rPr lang="en-US" altLang="vi-VN" sz="2400" b="1" i="1" dirty="0" err="1">
                <a:solidFill>
                  <a:srgbClr val="FF0000"/>
                </a:solidFill>
                <a:latin typeface="Times New Roman" panose="02020603050405020304" pitchFamily="18" charset="0"/>
              </a:rPr>
              <a:t>Một</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vài</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khái</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niệm</a:t>
            </a:r>
            <a:r>
              <a:rPr lang="en-US" altLang="vi-VN" sz="2400" i="1" dirty="0">
                <a:solidFill>
                  <a:srgbClr val="FF0000"/>
                </a:solidFill>
                <a:latin typeface="Times New Roman" panose="02020603050405020304" pitchFamily="18" charset="0"/>
              </a:rPr>
              <a:t>:</a:t>
            </a:r>
            <a:endParaRPr lang="en-US" altLang="vi-VN" sz="2400" b="1" i="1" dirty="0">
              <a:solidFill>
                <a:srgbClr val="FF0066"/>
              </a:solidFill>
              <a:latin typeface="Times New Roman" panose="02020603050405020304" pitchFamily="18" charset="0"/>
            </a:endParaRPr>
          </a:p>
        </p:txBody>
      </p:sp>
      <p:grpSp>
        <p:nvGrpSpPr>
          <p:cNvPr id="56" name="Group 11"/>
          <p:cNvGrpSpPr>
            <a:grpSpLocks noChangeAspect="1"/>
          </p:cNvGrpSpPr>
          <p:nvPr/>
        </p:nvGrpSpPr>
        <p:grpSpPr bwMode="auto">
          <a:xfrm>
            <a:off x="7963918" y="3199449"/>
            <a:ext cx="3667125" cy="3603625"/>
            <a:chOff x="2001" y="1227"/>
            <a:chExt cx="2070" cy="1866"/>
          </a:xfrm>
        </p:grpSpPr>
        <p:sp>
          <p:nvSpPr>
            <p:cNvPr id="57" name="AutoShape 12"/>
            <p:cNvSpPr>
              <a:spLocks noChangeAspect="1" noChangeArrowheads="1" noTextEdit="1"/>
            </p:cNvSpPr>
            <p:nvPr/>
          </p:nvSpPr>
          <p:spPr bwMode="auto">
            <a:xfrm>
              <a:off x="2001" y="1227"/>
              <a:ext cx="2070" cy="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Freeform 13"/>
            <p:cNvSpPr>
              <a:spLocks/>
            </p:cNvSpPr>
            <p:nvPr/>
          </p:nvSpPr>
          <p:spPr bwMode="auto">
            <a:xfrm>
              <a:off x="2526" y="2060"/>
              <a:ext cx="1405" cy="951"/>
            </a:xfrm>
            <a:custGeom>
              <a:avLst/>
              <a:gdLst>
                <a:gd name="T0" fmla="*/ 0 w 1405"/>
                <a:gd name="T1" fmla="*/ 37 h 951"/>
                <a:gd name="T2" fmla="*/ 1405 w 1405"/>
                <a:gd name="T3" fmla="*/ 0 h 951"/>
                <a:gd name="T4" fmla="*/ 1405 w 1405"/>
                <a:gd name="T5" fmla="*/ 951 h 951"/>
                <a:gd name="T6" fmla="*/ 0 w 1405"/>
                <a:gd name="T7" fmla="*/ 951 h 951"/>
                <a:gd name="T8" fmla="*/ 0 w 1405"/>
                <a:gd name="T9" fmla="*/ 37 h 951"/>
                <a:gd name="T10" fmla="*/ 0 60000 65536"/>
                <a:gd name="T11" fmla="*/ 0 60000 65536"/>
                <a:gd name="T12" fmla="*/ 0 60000 65536"/>
                <a:gd name="T13" fmla="*/ 0 60000 65536"/>
                <a:gd name="T14" fmla="*/ 0 60000 65536"/>
                <a:gd name="T15" fmla="*/ 0 w 1405"/>
                <a:gd name="T16" fmla="*/ 0 h 951"/>
                <a:gd name="T17" fmla="*/ 1405 w 1405"/>
                <a:gd name="T18" fmla="*/ 951 h 951"/>
              </a:gdLst>
              <a:ahLst/>
              <a:cxnLst>
                <a:cxn ang="T10">
                  <a:pos x="T0" y="T1"/>
                </a:cxn>
                <a:cxn ang="T11">
                  <a:pos x="T2" y="T3"/>
                </a:cxn>
                <a:cxn ang="T12">
                  <a:pos x="T4" y="T5"/>
                </a:cxn>
                <a:cxn ang="T13">
                  <a:pos x="T6" y="T7"/>
                </a:cxn>
                <a:cxn ang="T14">
                  <a:pos x="T8" y="T9"/>
                </a:cxn>
              </a:cxnLst>
              <a:rect l="T15" t="T16" r="T17" b="T18"/>
              <a:pathLst>
                <a:path w="1405" h="951">
                  <a:moveTo>
                    <a:pt x="0" y="37"/>
                  </a:moveTo>
                  <a:lnTo>
                    <a:pt x="1405" y="0"/>
                  </a:lnTo>
                  <a:lnTo>
                    <a:pt x="1405" y="951"/>
                  </a:lnTo>
                  <a:lnTo>
                    <a:pt x="0" y="951"/>
                  </a:lnTo>
                  <a:lnTo>
                    <a:pt x="0" y="37"/>
                  </a:lnTo>
                  <a:close/>
                </a:path>
              </a:pathLst>
            </a:custGeom>
            <a:gradFill rotWithShape="1">
              <a:gsLst>
                <a:gs pos="0">
                  <a:srgbClr val="006464"/>
                </a:gs>
                <a:gs pos="50000">
                  <a:srgbClr val="00D9D9"/>
                </a:gs>
                <a:gs pos="100000">
                  <a:srgbClr val="006464"/>
                </a:gs>
              </a:gsLst>
              <a:lin ang="0" scaled="1"/>
            </a:gradFill>
            <a:ln w="0">
              <a:solidFill>
                <a:srgbClr val="00D9D9"/>
              </a:solidFill>
              <a:round/>
              <a:headEnd/>
              <a:tailEnd/>
            </a:ln>
          </p:spPr>
          <p:txBody>
            <a:bodyPr/>
            <a:lstStyle/>
            <a:p>
              <a:endParaRPr lang="en-US"/>
            </a:p>
          </p:txBody>
        </p:sp>
        <p:sp>
          <p:nvSpPr>
            <p:cNvPr id="59" name="Freeform 14"/>
            <p:cNvSpPr>
              <a:spLocks/>
            </p:cNvSpPr>
            <p:nvPr/>
          </p:nvSpPr>
          <p:spPr bwMode="auto">
            <a:xfrm>
              <a:off x="2076" y="1770"/>
              <a:ext cx="450" cy="1241"/>
            </a:xfrm>
            <a:custGeom>
              <a:avLst/>
              <a:gdLst>
                <a:gd name="T0" fmla="*/ 0 w 450"/>
                <a:gd name="T1" fmla="*/ 0 h 1241"/>
                <a:gd name="T2" fmla="*/ 450 w 450"/>
                <a:gd name="T3" fmla="*/ 327 h 1241"/>
                <a:gd name="T4" fmla="*/ 450 w 450"/>
                <a:gd name="T5" fmla="*/ 1241 h 1241"/>
                <a:gd name="T6" fmla="*/ 0 w 450"/>
                <a:gd name="T7" fmla="*/ 861 h 1241"/>
                <a:gd name="T8" fmla="*/ 0 w 450"/>
                <a:gd name="T9" fmla="*/ 0 h 1241"/>
                <a:gd name="T10" fmla="*/ 0 60000 65536"/>
                <a:gd name="T11" fmla="*/ 0 60000 65536"/>
                <a:gd name="T12" fmla="*/ 0 60000 65536"/>
                <a:gd name="T13" fmla="*/ 0 60000 65536"/>
                <a:gd name="T14" fmla="*/ 0 60000 65536"/>
                <a:gd name="T15" fmla="*/ 0 w 450"/>
                <a:gd name="T16" fmla="*/ 0 h 1241"/>
                <a:gd name="T17" fmla="*/ 450 w 450"/>
                <a:gd name="T18" fmla="*/ 1241 h 1241"/>
              </a:gdLst>
              <a:ahLst/>
              <a:cxnLst>
                <a:cxn ang="T10">
                  <a:pos x="T0" y="T1"/>
                </a:cxn>
                <a:cxn ang="T11">
                  <a:pos x="T2" y="T3"/>
                </a:cxn>
                <a:cxn ang="T12">
                  <a:pos x="T4" y="T5"/>
                </a:cxn>
                <a:cxn ang="T13">
                  <a:pos x="T6" y="T7"/>
                </a:cxn>
                <a:cxn ang="T14">
                  <a:pos x="T8" y="T9"/>
                </a:cxn>
              </a:cxnLst>
              <a:rect l="T15" t="T16" r="T17" b="T18"/>
              <a:pathLst>
                <a:path w="450" h="1241">
                  <a:moveTo>
                    <a:pt x="0" y="0"/>
                  </a:moveTo>
                  <a:lnTo>
                    <a:pt x="450" y="327"/>
                  </a:lnTo>
                  <a:lnTo>
                    <a:pt x="450" y="1241"/>
                  </a:lnTo>
                  <a:lnTo>
                    <a:pt x="0" y="861"/>
                  </a:lnTo>
                  <a:lnTo>
                    <a:pt x="0" y="0"/>
                  </a:lnTo>
                  <a:close/>
                </a:path>
              </a:pathLst>
            </a:custGeom>
            <a:gradFill rotWithShape="1">
              <a:gsLst>
                <a:gs pos="0">
                  <a:srgbClr val="00D9D9"/>
                </a:gs>
                <a:gs pos="100000">
                  <a:srgbClr val="006464"/>
                </a:gs>
              </a:gsLst>
              <a:path path="rect">
                <a:fillToRect r="100000" b="100000"/>
              </a:path>
            </a:gradFill>
            <a:ln w="0">
              <a:solidFill>
                <a:srgbClr val="00D9D9"/>
              </a:solidFill>
              <a:round/>
              <a:headEnd/>
              <a:tailEnd/>
            </a:ln>
          </p:spPr>
          <p:txBody>
            <a:bodyPr/>
            <a:lstStyle/>
            <a:p>
              <a:endParaRPr lang="en-US"/>
            </a:p>
          </p:txBody>
        </p:sp>
        <p:sp>
          <p:nvSpPr>
            <p:cNvPr id="60" name="Freeform 15"/>
            <p:cNvSpPr>
              <a:spLocks/>
            </p:cNvSpPr>
            <p:nvPr/>
          </p:nvSpPr>
          <p:spPr bwMode="auto">
            <a:xfrm>
              <a:off x="2076" y="1752"/>
              <a:ext cx="1855" cy="345"/>
            </a:xfrm>
            <a:custGeom>
              <a:avLst/>
              <a:gdLst>
                <a:gd name="T0" fmla="*/ 450 w 1855"/>
                <a:gd name="T1" fmla="*/ 345 h 345"/>
                <a:gd name="T2" fmla="*/ 0 w 1855"/>
                <a:gd name="T3" fmla="*/ 18 h 345"/>
                <a:gd name="T4" fmla="*/ 1414 w 1855"/>
                <a:gd name="T5" fmla="*/ 0 h 345"/>
                <a:gd name="T6" fmla="*/ 1855 w 1855"/>
                <a:gd name="T7" fmla="*/ 308 h 345"/>
                <a:gd name="T8" fmla="*/ 450 w 1855"/>
                <a:gd name="T9" fmla="*/ 345 h 345"/>
                <a:gd name="T10" fmla="*/ 0 60000 65536"/>
                <a:gd name="T11" fmla="*/ 0 60000 65536"/>
                <a:gd name="T12" fmla="*/ 0 60000 65536"/>
                <a:gd name="T13" fmla="*/ 0 60000 65536"/>
                <a:gd name="T14" fmla="*/ 0 60000 65536"/>
                <a:gd name="T15" fmla="*/ 0 w 1855"/>
                <a:gd name="T16" fmla="*/ 0 h 345"/>
                <a:gd name="T17" fmla="*/ 1855 w 1855"/>
                <a:gd name="T18" fmla="*/ 345 h 345"/>
              </a:gdLst>
              <a:ahLst/>
              <a:cxnLst>
                <a:cxn ang="T10">
                  <a:pos x="T0" y="T1"/>
                </a:cxn>
                <a:cxn ang="T11">
                  <a:pos x="T2" y="T3"/>
                </a:cxn>
                <a:cxn ang="T12">
                  <a:pos x="T4" y="T5"/>
                </a:cxn>
                <a:cxn ang="T13">
                  <a:pos x="T6" y="T7"/>
                </a:cxn>
                <a:cxn ang="T14">
                  <a:pos x="T8" y="T9"/>
                </a:cxn>
              </a:cxnLst>
              <a:rect l="T15" t="T16" r="T17" b="T18"/>
              <a:pathLst>
                <a:path w="1855" h="345">
                  <a:moveTo>
                    <a:pt x="450" y="345"/>
                  </a:moveTo>
                  <a:lnTo>
                    <a:pt x="0" y="18"/>
                  </a:lnTo>
                  <a:lnTo>
                    <a:pt x="1414" y="0"/>
                  </a:lnTo>
                  <a:lnTo>
                    <a:pt x="1855" y="308"/>
                  </a:lnTo>
                  <a:lnTo>
                    <a:pt x="450" y="345"/>
                  </a:lnTo>
                  <a:close/>
                </a:path>
              </a:pathLst>
            </a:custGeom>
            <a:gradFill rotWithShape="1">
              <a:gsLst>
                <a:gs pos="0">
                  <a:srgbClr val="00FFFF"/>
                </a:gs>
                <a:gs pos="100000">
                  <a:srgbClr val="007676"/>
                </a:gs>
              </a:gsLst>
              <a:path path="rect">
                <a:fillToRect l="50000" t="50000" r="50000" b="50000"/>
              </a:path>
            </a:gradFill>
            <a:ln w="0">
              <a:solidFill>
                <a:srgbClr val="00FFFF"/>
              </a:solidFill>
              <a:round/>
              <a:headEnd/>
              <a:tailEnd/>
            </a:ln>
          </p:spPr>
          <p:txBody>
            <a:bodyPr/>
            <a:lstStyle/>
            <a:p>
              <a:endParaRPr lang="en-US"/>
            </a:p>
          </p:txBody>
        </p:sp>
        <p:sp>
          <p:nvSpPr>
            <p:cNvPr id="61" name="Line 16"/>
            <p:cNvSpPr>
              <a:spLocks noChangeShapeType="1"/>
            </p:cNvSpPr>
            <p:nvPr/>
          </p:nvSpPr>
          <p:spPr bwMode="auto">
            <a:xfrm>
              <a:off x="2526" y="1617"/>
              <a:ext cx="1405" cy="1"/>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7"/>
            <p:cNvSpPr>
              <a:spLocks noChangeShapeType="1"/>
            </p:cNvSpPr>
            <p:nvPr/>
          </p:nvSpPr>
          <p:spPr bwMode="auto">
            <a:xfrm>
              <a:off x="3931" y="1617"/>
              <a:ext cx="1" cy="1394"/>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8"/>
            <p:cNvSpPr>
              <a:spLocks noChangeShapeType="1"/>
            </p:cNvSpPr>
            <p:nvPr/>
          </p:nvSpPr>
          <p:spPr bwMode="auto">
            <a:xfrm>
              <a:off x="2526" y="3011"/>
              <a:ext cx="1405" cy="1"/>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9"/>
            <p:cNvSpPr>
              <a:spLocks noChangeShapeType="1"/>
            </p:cNvSpPr>
            <p:nvPr/>
          </p:nvSpPr>
          <p:spPr bwMode="auto">
            <a:xfrm>
              <a:off x="2526" y="1617"/>
              <a:ext cx="1" cy="1394"/>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20"/>
            <p:cNvSpPr>
              <a:spLocks noChangeShapeType="1"/>
            </p:cNvSpPr>
            <p:nvPr/>
          </p:nvSpPr>
          <p:spPr bwMode="auto">
            <a:xfrm>
              <a:off x="2076" y="1309"/>
              <a:ext cx="450" cy="308"/>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21"/>
            <p:cNvSpPr>
              <a:spLocks noChangeShapeType="1"/>
            </p:cNvSpPr>
            <p:nvPr/>
          </p:nvSpPr>
          <p:spPr bwMode="auto">
            <a:xfrm>
              <a:off x="2076" y="1309"/>
              <a:ext cx="1414" cy="1"/>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22"/>
            <p:cNvSpPr>
              <a:spLocks noChangeShapeType="1"/>
            </p:cNvSpPr>
            <p:nvPr/>
          </p:nvSpPr>
          <p:spPr bwMode="auto">
            <a:xfrm>
              <a:off x="3490" y="1309"/>
              <a:ext cx="441" cy="308"/>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23"/>
            <p:cNvSpPr>
              <a:spLocks noChangeShapeType="1"/>
            </p:cNvSpPr>
            <p:nvPr/>
          </p:nvSpPr>
          <p:spPr bwMode="auto">
            <a:xfrm>
              <a:off x="2076" y="1309"/>
              <a:ext cx="1" cy="1322"/>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24"/>
            <p:cNvSpPr>
              <a:spLocks noChangeShapeType="1"/>
            </p:cNvSpPr>
            <p:nvPr/>
          </p:nvSpPr>
          <p:spPr bwMode="auto">
            <a:xfrm>
              <a:off x="2076" y="2631"/>
              <a:ext cx="450" cy="380"/>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25"/>
            <p:cNvSpPr>
              <a:spLocks noChangeShapeType="1"/>
            </p:cNvSpPr>
            <p:nvPr/>
          </p:nvSpPr>
          <p:spPr bwMode="auto">
            <a:xfrm>
              <a:off x="2076" y="2631"/>
              <a:ext cx="1414" cy="1"/>
            </a:xfrm>
            <a:prstGeom prst="line">
              <a:avLst/>
            </a:prstGeom>
            <a:noFill/>
            <a:ln w="14288">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26"/>
            <p:cNvSpPr>
              <a:spLocks noChangeShapeType="1"/>
            </p:cNvSpPr>
            <p:nvPr/>
          </p:nvSpPr>
          <p:spPr bwMode="auto">
            <a:xfrm>
              <a:off x="3490" y="1309"/>
              <a:ext cx="1" cy="1322"/>
            </a:xfrm>
            <a:prstGeom prst="line">
              <a:avLst/>
            </a:prstGeom>
            <a:noFill/>
            <a:ln w="14288">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27"/>
            <p:cNvSpPr>
              <a:spLocks noChangeShapeType="1"/>
            </p:cNvSpPr>
            <p:nvPr/>
          </p:nvSpPr>
          <p:spPr bwMode="auto">
            <a:xfrm>
              <a:off x="3490" y="2631"/>
              <a:ext cx="441" cy="380"/>
            </a:xfrm>
            <a:prstGeom prst="line">
              <a:avLst/>
            </a:prstGeom>
            <a:noFill/>
            <a:ln w="14288">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Oval 28"/>
            <p:cNvSpPr>
              <a:spLocks noChangeArrowheads="1"/>
            </p:cNvSpPr>
            <p:nvPr/>
          </p:nvSpPr>
          <p:spPr bwMode="auto">
            <a:xfrm>
              <a:off x="2507" y="1607"/>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74" name="Oval 29"/>
            <p:cNvSpPr>
              <a:spLocks noChangeArrowheads="1"/>
            </p:cNvSpPr>
            <p:nvPr/>
          </p:nvSpPr>
          <p:spPr bwMode="auto">
            <a:xfrm>
              <a:off x="3912" y="1607"/>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75" name="Oval 30"/>
            <p:cNvSpPr>
              <a:spLocks noChangeArrowheads="1"/>
            </p:cNvSpPr>
            <p:nvPr/>
          </p:nvSpPr>
          <p:spPr bwMode="auto">
            <a:xfrm>
              <a:off x="3912" y="2993"/>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76" name="Oval 31"/>
            <p:cNvSpPr>
              <a:spLocks noChangeArrowheads="1"/>
            </p:cNvSpPr>
            <p:nvPr/>
          </p:nvSpPr>
          <p:spPr bwMode="auto">
            <a:xfrm>
              <a:off x="2507" y="2993"/>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77" name="Oval 32"/>
            <p:cNvSpPr>
              <a:spLocks noChangeArrowheads="1"/>
            </p:cNvSpPr>
            <p:nvPr/>
          </p:nvSpPr>
          <p:spPr bwMode="auto">
            <a:xfrm>
              <a:off x="2067" y="1290"/>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78" name="Oval 33"/>
            <p:cNvSpPr>
              <a:spLocks noChangeArrowheads="1"/>
            </p:cNvSpPr>
            <p:nvPr/>
          </p:nvSpPr>
          <p:spPr bwMode="auto">
            <a:xfrm>
              <a:off x="3481" y="1290"/>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79" name="Oval 34"/>
            <p:cNvSpPr>
              <a:spLocks noChangeArrowheads="1"/>
            </p:cNvSpPr>
            <p:nvPr/>
          </p:nvSpPr>
          <p:spPr bwMode="auto">
            <a:xfrm>
              <a:off x="2067" y="2622"/>
              <a:ext cx="28" cy="27"/>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80" name="Oval 35"/>
            <p:cNvSpPr>
              <a:spLocks noChangeArrowheads="1"/>
            </p:cNvSpPr>
            <p:nvPr/>
          </p:nvSpPr>
          <p:spPr bwMode="auto">
            <a:xfrm>
              <a:off x="2067" y="1761"/>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81" name="Oval 36"/>
            <p:cNvSpPr>
              <a:spLocks noChangeArrowheads="1"/>
            </p:cNvSpPr>
            <p:nvPr/>
          </p:nvSpPr>
          <p:spPr bwMode="auto">
            <a:xfrm>
              <a:off x="3912" y="2051"/>
              <a:ext cx="28" cy="27"/>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82" name="Oval 37"/>
            <p:cNvSpPr>
              <a:spLocks noChangeArrowheads="1"/>
            </p:cNvSpPr>
            <p:nvPr/>
          </p:nvSpPr>
          <p:spPr bwMode="auto">
            <a:xfrm>
              <a:off x="2507" y="2088"/>
              <a:ext cx="28" cy="27"/>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grpSp>
      <p:sp>
        <p:nvSpPr>
          <p:cNvPr id="83" name="Line 39"/>
          <p:cNvSpPr>
            <a:spLocks noChangeShapeType="1"/>
          </p:cNvSpPr>
          <p:nvPr/>
        </p:nvSpPr>
        <p:spPr bwMode="auto">
          <a:xfrm>
            <a:off x="9716517" y="2586673"/>
            <a:ext cx="0" cy="1905000"/>
          </a:xfrm>
          <a:prstGeom prst="line">
            <a:avLst/>
          </a:prstGeom>
          <a:noFill/>
          <a:ln w="19050">
            <a:solidFill>
              <a:srgbClr val="99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40"/>
          <p:cNvSpPr>
            <a:spLocks noChangeShapeType="1"/>
          </p:cNvSpPr>
          <p:nvPr/>
        </p:nvSpPr>
        <p:spPr bwMode="auto">
          <a:xfrm>
            <a:off x="9716517" y="4491673"/>
            <a:ext cx="0" cy="1447800"/>
          </a:xfrm>
          <a:prstGeom prst="line">
            <a:avLst/>
          </a:prstGeom>
          <a:noFill/>
          <a:ln w="9525">
            <a:solidFill>
              <a:srgbClr val="99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Text Box 41"/>
          <p:cNvSpPr txBox="1">
            <a:spLocks noChangeArrowheads="1"/>
          </p:cNvSpPr>
          <p:nvPr/>
        </p:nvSpPr>
        <p:spPr bwMode="auto">
          <a:xfrm>
            <a:off x="8116317" y="284067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FF0000"/>
                </a:solidFill>
                <a:latin typeface="Times New Roman" panose="02020603050405020304" pitchFamily="18" charset="0"/>
              </a:rPr>
              <a:t>S</a:t>
            </a:r>
          </a:p>
        </p:txBody>
      </p:sp>
      <p:sp>
        <p:nvSpPr>
          <p:cNvPr id="86" name="Text Box 42"/>
          <p:cNvSpPr txBox="1">
            <a:spLocks noChangeArrowheads="1"/>
          </p:cNvSpPr>
          <p:nvPr/>
        </p:nvSpPr>
        <p:spPr bwMode="auto">
          <a:xfrm>
            <a:off x="10135617" y="5831524"/>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dirty="0">
                <a:solidFill>
                  <a:srgbClr val="FF0000"/>
                </a:solidFill>
                <a:latin typeface="Times New Roman" panose="02020603050405020304" pitchFamily="18" charset="0"/>
              </a:rPr>
              <a:t>K</a:t>
            </a:r>
          </a:p>
        </p:txBody>
      </p:sp>
      <p:sp>
        <p:nvSpPr>
          <p:cNvPr id="87" name="Text Box 43"/>
          <p:cNvSpPr txBox="1">
            <a:spLocks noChangeArrowheads="1"/>
          </p:cNvSpPr>
          <p:nvPr/>
        </p:nvSpPr>
        <p:spPr bwMode="auto">
          <a:xfrm>
            <a:off x="9708581" y="4177349"/>
            <a:ext cx="25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dirty="0">
                <a:solidFill>
                  <a:srgbClr val="0000CC"/>
                </a:solidFill>
                <a:latin typeface="Times New Roman" panose="02020603050405020304" pitchFamily="18" charset="0"/>
              </a:rPr>
              <a:t>I</a:t>
            </a:r>
          </a:p>
        </p:txBody>
      </p:sp>
      <p:sp>
        <p:nvSpPr>
          <p:cNvPr id="88" name="Text Box 44"/>
          <p:cNvSpPr txBox="1">
            <a:spLocks noChangeArrowheads="1"/>
          </p:cNvSpPr>
          <p:nvPr/>
        </p:nvSpPr>
        <p:spPr bwMode="auto">
          <a:xfrm>
            <a:off x="9411717" y="2421574"/>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a:solidFill>
                  <a:srgbClr val="0000CC"/>
                </a:solidFill>
                <a:latin typeface="Times New Roman" panose="02020603050405020304" pitchFamily="18" charset="0"/>
              </a:rPr>
              <a:t>N</a:t>
            </a:r>
          </a:p>
        </p:txBody>
      </p:sp>
      <p:sp>
        <p:nvSpPr>
          <p:cNvPr id="89" name="Text Box 45"/>
          <p:cNvSpPr txBox="1">
            <a:spLocks noChangeArrowheads="1"/>
          </p:cNvSpPr>
          <p:nvPr/>
        </p:nvSpPr>
        <p:spPr bwMode="auto">
          <a:xfrm>
            <a:off x="9583167" y="5907724"/>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dirty="0">
                <a:solidFill>
                  <a:srgbClr val="0000CC"/>
                </a:solidFill>
                <a:latin typeface="Times New Roman" panose="02020603050405020304" pitchFamily="18" charset="0"/>
              </a:rPr>
              <a:t>N'</a:t>
            </a:r>
          </a:p>
        </p:txBody>
      </p:sp>
      <p:sp>
        <p:nvSpPr>
          <p:cNvPr id="90" name="Line 49"/>
          <p:cNvSpPr>
            <a:spLocks noChangeShapeType="1"/>
          </p:cNvSpPr>
          <p:nvPr/>
        </p:nvSpPr>
        <p:spPr bwMode="auto">
          <a:xfrm flipV="1">
            <a:off x="8421117" y="4517073"/>
            <a:ext cx="2590800" cy="38100"/>
          </a:xfrm>
          <a:prstGeom prst="line">
            <a:avLst/>
          </a:prstGeom>
          <a:noFill/>
          <a:ln w="12700">
            <a:pattFill prst="dk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91" name="Text Box 52"/>
              <p:cNvSpPr txBox="1">
                <a:spLocks noChangeArrowheads="1"/>
              </p:cNvSpPr>
              <p:nvPr/>
            </p:nvSpPr>
            <p:spPr bwMode="auto">
              <a:xfrm>
                <a:off x="1709225" y="3102778"/>
                <a:ext cx="4823636" cy="22906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ts val="0"/>
                  </a:spcBef>
                  <a:buFontTx/>
                  <a:buChar char="-"/>
                </a:pPr>
                <a:r>
                  <a:rPr lang="en-US" altLang="vi-VN" sz="2000" b="1" i="1" dirty="0">
                    <a:solidFill>
                      <a:srgbClr val="0000CC"/>
                    </a:solidFill>
                    <a:latin typeface="Times New Roman" panose="02020603050405020304" pitchFamily="18" charset="0"/>
                  </a:rPr>
                  <a:t>Tia </a:t>
                </a:r>
                <a:r>
                  <a:rPr lang="en-US" altLang="vi-VN" sz="2000" b="1" i="1" dirty="0" err="1">
                    <a:solidFill>
                      <a:srgbClr val="0000CC"/>
                    </a:solidFill>
                    <a:latin typeface="Times New Roman" panose="02020603050405020304" pitchFamily="18" charset="0"/>
                  </a:rPr>
                  <a:t>tới</a:t>
                </a:r>
                <a:r>
                  <a:rPr lang="en-US" altLang="vi-VN" sz="2000" b="1" i="1" dirty="0">
                    <a:solidFill>
                      <a:srgbClr val="0000CC"/>
                    </a:solidFill>
                    <a:latin typeface="Times New Roman" panose="02020603050405020304" pitchFamily="18" charset="0"/>
                  </a:rPr>
                  <a:t> : SI</a:t>
                </a:r>
              </a:p>
              <a:p>
                <a:pPr marL="342900" indent="-342900" eaLnBrk="1" hangingPunct="1">
                  <a:spcBef>
                    <a:spcPts val="0"/>
                  </a:spcBef>
                  <a:buFontTx/>
                  <a:buChar char="-"/>
                </a:pPr>
                <a:r>
                  <a:rPr lang="en-US" altLang="vi-VN" sz="2000" b="1" i="1" dirty="0">
                    <a:solidFill>
                      <a:srgbClr val="0000CC"/>
                    </a:solidFill>
                    <a:latin typeface="Times New Roman" panose="02020603050405020304" pitchFamily="18" charset="0"/>
                  </a:rPr>
                  <a:t>Tia </a:t>
                </a:r>
                <a:r>
                  <a:rPr lang="en-US" altLang="vi-VN" sz="2000" b="1" i="1" dirty="0" err="1">
                    <a:solidFill>
                      <a:srgbClr val="0000CC"/>
                    </a:solidFill>
                    <a:latin typeface="Times New Roman" panose="02020603050405020304" pitchFamily="18" charset="0"/>
                  </a:rPr>
                  <a:t>khúc</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xạ</a:t>
                </a:r>
                <a:r>
                  <a:rPr lang="en-US" altLang="vi-VN" sz="2000" b="1" i="1" dirty="0">
                    <a:solidFill>
                      <a:srgbClr val="0000CC"/>
                    </a:solidFill>
                    <a:latin typeface="Times New Roman" panose="02020603050405020304" pitchFamily="18" charset="0"/>
                  </a:rPr>
                  <a:t> : IK</a:t>
                </a:r>
              </a:p>
              <a:p>
                <a:pPr marL="342900" indent="-342900" eaLnBrk="1" hangingPunct="1">
                  <a:spcBef>
                    <a:spcPts val="0"/>
                  </a:spcBef>
                  <a:buFontTx/>
                  <a:buChar char="-"/>
                </a:pPr>
                <a:r>
                  <a:rPr lang="en-US" altLang="vi-VN" sz="2000" b="1" i="1" dirty="0" err="1">
                    <a:solidFill>
                      <a:srgbClr val="0000CC"/>
                    </a:solidFill>
                    <a:latin typeface="Times New Roman" panose="02020603050405020304" pitchFamily="18" charset="0"/>
                  </a:rPr>
                  <a:t>Điểm</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tới</a:t>
                </a:r>
                <a:r>
                  <a:rPr lang="en-US" altLang="vi-VN" sz="2000" b="1" i="1" dirty="0">
                    <a:solidFill>
                      <a:srgbClr val="0000CC"/>
                    </a:solidFill>
                    <a:latin typeface="Times New Roman" panose="02020603050405020304" pitchFamily="18" charset="0"/>
                  </a:rPr>
                  <a:t> : I</a:t>
                </a:r>
              </a:p>
              <a:p>
                <a:pPr marL="342900" indent="-342900" eaLnBrk="1" hangingPunct="1">
                  <a:spcBef>
                    <a:spcPts val="0"/>
                  </a:spcBef>
                  <a:buFontTx/>
                  <a:buChar char="-"/>
                </a:pPr>
                <a:r>
                  <a:rPr lang="en-US" altLang="vi-VN" sz="2000" b="1" i="1" dirty="0" err="1">
                    <a:solidFill>
                      <a:srgbClr val="0000CC"/>
                    </a:solidFill>
                    <a:latin typeface="Times New Roman" panose="02020603050405020304" pitchFamily="18" charset="0"/>
                  </a:rPr>
                  <a:t>Pháp</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tuyến</a:t>
                </a:r>
                <a:r>
                  <a:rPr lang="en-US" altLang="vi-VN" sz="2000" b="1" i="1" dirty="0">
                    <a:solidFill>
                      <a:srgbClr val="0000CC"/>
                    </a:solidFill>
                    <a:latin typeface="Times New Roman" panose="02020603050405020304" pitchFamily="18" charset="0"/>
                  </a:rPr>
                  <a:t> : NN’ </a:t>
                </a:r>
                <a:r>
                  <a:rPr lang="en-US" altLang="vi-VN" sz="2000" b="1" i="1" dirty="0" err="1">
                    <a:solidFill>
                      <a:srgbClr val="0000CC"/>
                    </a:solidFill>
                    <a:latin typeface="Times New Roman" panose="02020603050405020304" pitchFamily="18" charset="0"/>
                  </a:rPr>
                  <a:t>vuông</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góc</a:t>
                </a:r>
                <a:r>
                  <a:rPr lang="en-US" altLang="vi-VN" sz="2000" b="1" i="1" dirty="0">
                    <a:solidFill>
                      <a:srgbClr val="0000CC"/>
                    </a:solidFill>
                    <a:latin typeface="Times New Roman" panose="02020603050405020304" pitchFamily="18" charset="0"/>
                  </a:rPr>
                  <a:t> PQ </a:t>
                </a:r>
                <a:r>
                  <a:rPr lang="en-US" altLang="vi-VN" sz="2000" b="1" i="1" dirty="0" err="1">
                    <a:solidFill>
                      <a:srgbClr val="0000CC"/>
                    </a:solidFill>
                    <a:latin typeface="Times New Roman" panose="02020603050405020304" pitchFamily="18" charset="0"/>
                  </a:rPr>
                  <a:t>tại</a:t>
                </a:r>
                <a:r>
                  <a:rPr lang="en-US" altLang="vi-VN" sz="2000" b="1" i="1" dirty="0">
                    <a:solidFill>
                      <a:srgbClr val="0000CC"/>
                    </a:solidFill>
                    <a:latin typeface="Times New Roman" panose="02020603050405020304" pitchFamily="18" charset="0"/>
                  </a:rPr>
                  <a:t> I</a:t>
                </a:r>
              </a:p>
              <a:p>
                <a:pPr marL="342900" indent="-342900" eaLnBrk="1" hangingPunct="1">
                  <a:spcBef>
                    <a:spcPts val="0"/>
                  </a:spcBef>
                  <a:buFontTx/>
                  <a:buChar char="-"/>
                </a:pPr>
                <a:r>
                  <a:rPr lang="en-US" altLang="vi-VN" sz="2000" b="1" i="1" dirty="0" err="1">
                    <a:solidFill>
                      <a:srgbClr val="0000CC"/>
                    </a:solidFill>
                    <a:latin typeface="Times New Roman" panose="02020603050405020304" pitchFamily="18" charset="0"/>
                  </a:rPr>
                  <a:t>Góc</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tới</a:t>
                </a:r>
                <a:r>
                  <a:rPr lang="en-US" altLang="vi-VN" sz="2000" b="1" i="1" dirty="0">
                    <a:solidFill>
                      <a:srgbClr val="0000CC"/>
                    </a:solidFill>
                    <a:latin typeface="Times New Roman" panose="02020603050405020304" pitchFamily="18" charset="0"/>
                  </a:rPr>
                  <a:t> : </a:t>
                </a:r>
                <a14:m>
                  <m:oMath xmlns:m="http://schemas.openxmlformats.org/officeDocument/2006/math">
                    <m:acc>
                      <m:accPr>
                        <m:chr m:val="̂"/>
                        <m:ctrlPr>
                          <a:rPr lang="en-US" altLang="vi-VN" sz="2000" b="1" i="1" smtClean="0">
                            <a:solidFill>
                              <a:srgbClr val="0000CC"/>
                            </a:solidFill>
                            <a:latin typeface="Cambria Math" panose="02040503050406030204" pitchFamily="18" charset="0"/>
                          </a:rPr>
                        </m:ctrlPr>
                      </m:accPr>
                      <m:e>
                        <m:r>
                          <a:rPr lang="en-US" altLang="vi-VN" sz="2000" b="1" i="1" smtClean="0">
                            <a:solidFill>
                              <a:srgbClr val="0000CC"/>
                            </a:solidFill>
                            <a:latin typeface="Cambria Math" panose="02040503050406030204" pitchFamily="18" charset="0"/>
                          </a:rPr>
                          <m:t>𝑺𝑰𝑵</m:t>
                        </m:r>
                      </m:e>
                    </m:acc>
                  </m:oMath>
                </a14:m>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kí</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hiệu</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là</a:t>
                </a:r>
                <a:r>
                  <a:rPr lang="en-US" altLang="vi-VN" sz="2000" b="1" i="1" dirty="0">
                    <a:solidFill>
                      <a:srgbClr val="0000CC"/>
                    </a:solidFill>
                    <a:latin typeface="Times New Roman" panose="02020603050405020304" pitchFamily="18" charset="0"/>
                  </a:rPr>
                  <a:t> </a:t>
                </a:r>
                <a:r>
                  <a:rPr lang="en-US" altLang="vi-VN" sz="2000" b="1" i="1" dirty="0" err="1">
                    <a:solidFill>
                      <a:srgbClr val="FF0000"/>
                    </a:solidFill>
                    <a:latin typeface="Times New Roman" panose="02020603050405020304" pitchFamily="18" charset="0"/>
                  </a:rPr>
                  <a:t>i</a:t>
                </a:r>
                <a:endParaRPr lang="en-US" altLang="vi-VN" sz="2000" b="1" i="1" dirty="0">
                  <a:solidFill>
                    <a:srgbClr val="FF0000"/>
                  </a:solidFill>
                  <a:latin typeface="Times New Roman" panose="02020603050405020304" pitchFamily="18" charset="0"/>
                </a:endParaRPr>
              </a:p>
              <a:p>
                <a:pPr marL="342900" indent="-342900" eaLnBrk="1" hangingPunct="1">
                  <a:spcBef>
                    <a:spcPts val="0"/>
                  </a:spcBef>
                  <a:buFontTx/>
                  <a:buChar char="-"/>
                </a:pPr>
                <a:r>
                  <a:rPr lang="en-US" altLang="vi-VN" sz="2000" b="1" i="1" dirty="0" err="1">
                    <a:solidFill>
                      <a:srgbClr val="0000CC"/>
                    </a:solidFill>
                    <a:latin typeface="Times New Roman" panose="02020603050405020304" pitchFamily="18" charset="0"/>
                  </a:rPr>
                  <a:t>Góc</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khúc</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xạ</a:t>
                </a:r>
                <a:r>
                  <a:rPr lang="en-US" altLang="vi-VN" sz="2000" b="1" i="1" dirty="0">
                    <a:solidFill>
                      <a:srgbClr val="0000CC"/>
                    </a:solidFill>
                    <a:latin typeface="Times New Roman" panose="02020603050405020304" pitchFamily="18" charset="0"/>
                  </a:rPr>
                  <a:t> : </a:t>
                </a:r>
                <a14:m>
                  <m:oMath xmlns:m="http://schemas.openxmlformats.org/officeDocument/2006/math">
                    <m:acc>
                      <m:accPr>
                        <m:chr m:val="̂"/>
                        <m:ctrlPr>
                          <a:rPr lang="en-US" altLang="vi-VN" sz="2000" b="1" i="1" smtClean="0">
                            <a:solidFill>
                              <a:srgbClr val="0000CC"/>
                            </a:solidFill>
                            <a:latin typeface="Cambria Math" panose="02040503050406030204" pitchFamily="18" charset="0"/>
                          </a:rPr>
                        </m:ctrlPr>
                      </m:accPr>
                      <m:e>
                        <m:r>
                          <a:rPr lang="en-US" altLang="vi-VN" sz="2000" b="1" i="1" smtClean="0">
                            <a:solidFill>
                              <a:srgbClr val="0000CC"/>
                            </a:solidFill>
                            <a:latin typeface="Cambria Math" panose="02040503050406030204" pitchFamily="18" charset="0"/>
                          </a:rPr>
                          <m:t>𝑲𝑰𝑵</m:t>
                        </m:r>
                        <m:r>
                          <a:rPr lang="en-US" altLang="vi-VN" sz="2000" b="1" i="1" smtClean="0">
                            <a:solidFill>
                              <a:srgbClr val="0000CC"/>
                            </a:solidFill>
                            <a:latin typeface="Cambria Math" panose="02040503050406030204" pitchFamily="18" charset="0"/>
                          </a:rPr>
                          <m:t>′</m:t>
                        </m:r>
                      </m:e>
                    </m:acc>
                  </m:oMath>
                </a14:m>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kí</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hiệu</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là</a:t>
                </a:r>
                <a:r>
                  <a:rPr lang="en-US" altLang="vi-VN" sz="2000" b="1" i="1" dirty="0">
                    <a:solidFill>
                      <a:srgbClr val="0000CC"/>
                    </a:solidFill>
                    <a:latin typeface="Times New Roman" panose="02020603050405020304" pitchFamily="18" charset="0"/>
                  </a:rPr>
                  <a:t> </a:t>
                </a:r>
                <a:r>
                  <a:rPr lang="en-US" altLang="vi-VN" sz="2000" b="1" i="1" dirty="0">
                    <a:solidFill>
                      <a:srgbClr val="FF0000"/>
                    </a:solidFill>
                    <a:latin typeface="Times New Roman" panose="02020603050405020304" pitchFamily="18" charset="0"/>
                  </a:rPr>
                  <a:t>r</a:t>
                </a:r>
              </a:p>
              <a:p>
                <a:pPr marL="342900" indent="-342900" eaLnBrk="1" hangingPunct="1">
                  <a:spcBef>
                    <a:spcPts val="0"/>
                  </a:spcBef>
                  <a:buFontTx/>
                  <a:buChar char="-"/>
                </a:pPr>
                <a:r>
                  <a:rPr lang="en-US" altLang="vi-VN" sz="2000" b="1" i="1" dirty="0" err="1">
                    <a:solidFill>
                      <a:srgbClr val="0000CC"/>
                    </a:solidFill>
                    <a:latin typeface="Times New Roman" panose="02020603050405020304" pitchFamily="18" charset="0"/>
                  </a:rPr>
                  <a:t>Mặt</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phẳng</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tới</a:t>
                </a:r>
                <a:r>
                  <a:rPr lang="en-US" altLang="vi-VN" sz="2000" b="1" i="1" dirty="0">
                    <a:solidFill>
                      <a:srgbClr val="0000CC"/>
                    </a:solidFill>
                    <a:latin typeface="Times New Roman" panose="02020603050405020304" pitchFamily="18" charset="0"/>
                  </a:rPr>
                  <a:t> : (P)</a:t>
                </a:r>
              </a:p>
            </p:txBody>
          </p:sp>
        </mc:Choice>
        <mc:Fallback xmlns="">
          <p:sp>
            <p:nvSpPr>
              <p:cNvPr id="91" name="Text Box 52"/>
              <p:cNvSpPr txBox="1">
                <a:spLocks noRot="1" noChangeAspect="1" noMove="1" noResize="1" noEditPoints="1" noAdjustHandles="1" noChangeArrowheads="1" noChangeShapeType="1" noTextEdit="1"/>
              </p:cNvSpPr>
              <p:nvPr/>
            </p:nvSpPr>
            <p:spPr bwMode="auto">
              <a:xfrm>
                <a:off x="1709225" y="3102778"/>
                <a:ext cx="4823636" cy="2290627"/>
              </a:xfrm>
              <a:prstGeom prst="rect">
                <a:avLst/>
              </a:prstGeom>
              <a:blipFill>
                <a:blip r:embed="rId2"/>
                <a:stretch>
                  <a:fillRect l="-1010" t="-1596" b="-37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sp>
        <p:nvSpPr>
          <p:cNvPr id="98" name="Text Box 64"/>
          <p:cNvSpPr txBox="1">
            <a:spLocks noChangeArrowheads="1"/>
          </p:cNvSpPr>
          <p:nvPr/>
        </p:nvSpPr>
        <p:spPr bwMode="auto">
          <a:xfrm>
            <a:off x="8078217" y="4307523"/>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FF0066"/>
                </a:solidFill>
                <a:latin typeface="Times New Roman" panose="02020603050405020304" pitchFamily="18" charset="0"/>
              </a:rPr>
              <a:t>P</a:t>
            </a:r>
          </a:p>
        </p:txBody>
      </p:sp>
      <p:sp>
        <p:nvSpPr>
          <p:cNvPr id="99" name="Text Box 65"/>
          <p:cNvSpPr txBox="1">
            <a:spLocks noChangeArrowheads="1"/>
          </p:cNvSpPr>
          <p:nvPr/>
        </p:nvSpPr>
        <p:spPr bwMode="auto">
          <a:xfrm>
            <a:off x="11011917" y="4269423"/>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FF0066"/>
                </a:solidFill>
                <a:latin typeface="Times New Roman" panose="02020603050405020304" pitchFamily="18" charset="0"/>
              </a:rPr>
              <a:t>Q</a:t>
            </a:r>
          </a:p>
        </p:txBody>
      </p:sp>
      <p:sp>
        <p:nvSpPr>
          <p:cNvPr id="100" name="Freeform 78"/>
          <p:cNvSpPr>
            <a:spLocks/>
          </p:cNvSpPr>
          <p:nvPr/>
        </p:nvSpPr>
        <p:spPr bwMode="auto">
          <a:xfrm rot="12788260" flipV="1">
            <a:off x="9402192" y="3993198"/>
            <a:ext cx="279400" cy="268288"/>
          </a:xfrm>
          <a:custGeom>
            <a:avLst/>
            <a:gdLst>
              <a:gd name="T0" fmla="*/ 0 w 140"/>
              <a:gd name="T1" fmla="*/ 2147483646 h 70"/>
              <a:gd name="T2" fmla="*/ 2147483646 w 140"/>
              <a:gd name="T3" fmla="*/ 2147483646 h 70"/>
              <a:gd name="T4" fmla="*/ 0 60000 65536"/>
              <a:gd name="T5" fmla="*/ 0 60000 65536"/>
              <a:gd name="T6" fmla="*/ 0 w 140"/>
              <a:gd name="T7" fmla="*/ 0 h 70"/>
              <a:gd name="T8" fmla="*/ 140 w 140"/>
              <a:gd name="T9" fmla="*/ 70 h 70"/>
            </a:gdLst>
            <a:ahLst/>
            <a:cxnLst>
              <a:cxn ang="T4">
                <a:pos x="T0" y="T1"/>
              </a:cxn>
              <a:cxn ang="T5">
                <a:pos x="T2" y="T3"/>
              </a:cxn>
            </a:cxnLst>
            <a:rect l="T6" t="T7" r="T8" b="T9"/>
            <a:pathLst>
              <a:path w="140" h="70">
                <a:moveTo>
                  <a:pt x="0" y="6"/>
                </a:moveTo>
                <a:cubicBezTo>
                  <a:pt x="49" y="12"/>
                  <a:pt x="140" y="0"/>
                  <a:pt x="140" y="70"/>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79"/>
          <p:cNvSpPr>
            <a:spLocks/>
          </p:cNvSpPr>
          <p:nvPr/>
        </p:nvSpPr>
        <p:spPr bwMode="auto">
          <a:xfrm>
            <a:off x="9718105" y="5088573"/>
            <a:ext cx="284162" cy="90488"/>
          </a:xfrm>
          <a:custGeom>
            <a:avLst/>
            <a:gdLst>
              <a:gd name="T0" fmla="*/ 0 w 141"/>
              <a:gd name="T1" fmla="*/ 0 h 29"/>
              <a:gd name="T2" fmla="*/ 2147483646 w 141"/>
              <a:gd name="T3" fmla="*/ 2147483646 h 29"/>
              <a:gd name="T4" fmla="*/ 0 60000 65536"/>
              <a:gd name="T5" fmla="*/ 0 60000 65536"/>
              <a:gd name="T6" fmla="*/ 0 w 141"/>
              <a:gd name="T7" fmla="*/ 0 h 29"/>
              <a:gd name="T8" fmla="*/ 141 w 141"/>
              <a:gd name="T9" fmla="*/ 29 h 29"/>
            </a:gdLst>
            <a:ahLst/>
            <a:cxnLst>
              <a:cxn ang="T4">
                <a:pos x="T0" y="T1"/>
              </a:cxn>
              <a:cxn ang="T5">
                <a:pos x="T2" y="T3"/>
              </a:cxn>
            </a:cxnLst>
            <a:rect l="T6" t="T7" r="T8" b="T9"/>
            <a:pathLst>
              <a:path w="141" h="29">
                <a:moveTo>
                  <a:pt x="0" y="0"/>
                </a:moveTo>
                <a:cubicBezTo>
                  <a:pt x="46" y="29"/>
                  <a:pt x="92" y="17"/>
                  <a:pt x="141" y="17"/>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Rectangle 80"/>
          <p:cNvSpPr>
            <a:spLocks noChangeArrowheads="1"/>
          </p:cNvSpPr>
          <p:nvPr/>
        </p:nvSpPr>
        <p:spPr bwMode="auto">
          <a:xfrm>
            <a:off x="8440167" y="2402523"/>
            <a:ext cx="2590800" cy="3886200"/>
          </a:xfrm>
          <a:prstGeom prst="rect">
            <a:avLst/>
          </a:prstGeom>
          <a:noFill/>
          <a:ln w="19050">
            <a:pattFill prst="dkDnDiag">
              <a:fgClr>
                <a:schemeClr val="tx1"/>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solidFill>
                <a:srgbClr val="0000CC"/>
              </a:solidFill>
              <a:latin typeface="Times New Roman" panose="02020603050405020304" pitchFamily="18" charset="0"/>
            </a:endParaRPr>
          </a:p>
        </p:txBody>
      </p:sp>
      <p:sp>
        <p:nvSpPr>
          <p:cNvPr id="103" name="Text Box 81"/>
          <p:cNvSpPr txBox="1">
            <a:spLocks noChangeArrowheads="1"/>
          </p:cNvSpPr>
          <p:nvPr/>
        </p:nvSpPr>
        <p:spPr bwMode="auto">
          <a:xfrm>
            <a:off x="8402067" y="2383474"/>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a:solidFill>
                  <a:srgbClr val="0000CC"/>
                </a:solidFill>
                <a:latin typeface="Times New Roman" panose="02020603050405020304" pitchFamily="18" charset="0"/>
              </a:rPr>
              <a:t>P</a:t>
            </a:r>
          </a:p>
        </p:txBody>
      </p:sp>
      <p:sp>
        <p:nvSpPr>
          <p:cNvPr id="104" name="Line 85"/>
          <p:cNvSpPr>
            <a:spLocks noChangeShapeType="1"/>
          </p:cNvSpPr>
          <p:nvPr/>
        </p:nvSpPr>
        <p:spPr bwMode="auto">
          <a:xfrm>
            <a:off x="9697467" y="4498023"/>
            <a:ext cx="533400" cy="1295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 name="AutoShape 87"/>
          <p:cNvSpPr>
            <a:spLocks noChangeArrowheads="1"/>
          </p:cNvSpPr>
          <p:nvPr/>
        </p:nvSpPr>
        <p:spPr bwMode="auto">
          <a:xfrm>
            <a:off x="9678417" y="4494848"/>
            <a:ext cx="76200" cy="76200"/>
          </a:xfrm>
          <a:prstGeom prst="flowChartConnector">
            <a:avLst/>
          </a:prstGeom>
          <a:solidFill>
            <a:srgbClr val="FFFF00"/>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solidFill>
                <a:srgbClr val="0000CC"/>
              </a:solidFill>
              <a:latin typeface="Times New Roman" panose="02020603050405020304" pitchFamily="18" charset="0"/>
            </a:endParaRPr>
          </a:p>
        </p:txBody>
      </p:sp>
      <p:sp>
        <p:nvSpPr>
          <p:cNvPr id="107" name="Line 88"/>
          <p:cNvSpPr>
            <a:spLocks noChangeShapeType="1"/>
          </p:cNvSpPr>
          <p:nvPr/>
        </p:nvSpPr>
        <p:spPr bwMode="auto">
          <a:xfrm>
            <a:off x="8497317" y="4551998"/>
            <a:ext cx="2590800" cy="0"/>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Text Box 90"/>
          <p:cNvSpPr txBox="1">
            <a:spLocks noChangeArrowheads="1"/>
          </p:cNvSpPr>
          <p:nvPr/>
        </p:nvSpPr>
        <p:spPr bwMode="auto">
          <a:xfrm rot="-158617">
            <a:off x="9335517" y="3602673"/>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0000"/>
                </a:solidFill>
                <a:latin typeface="Times New Roman" panose="02020603050405020304" pitchFamily="18" charset="0"/>
              </a:rPr>
              <a:t>i</a:t>
            </a:r>
          </a:p>
        </p:txBody>
      </p:sp>
      <p:sp>
        <p:nvSpPr>
          <p:cNvPr id="109" name="Freeform 91"/>
          <p:cNvSpPr>
            <a:spLocks/>
          </p:cNvSpPr>
          <p:nvPr/>
        </p:nvSpPr>
        <p:spPr bwMode="auto">
          <a:xfrm>
            <a:off x="9718105" y="5164773"/>
            <a:ext cx="284162" cy="90488"/>
          </a:xfrm>
          <a:custGeom>
            <a:avLst/>
            <a:gdLst>
              <a:gd name="T0" fmla="*/ 0 w 141"/>
              <a:gd name="T1" fmla="*/ 0 h 29"/>
              <a:gd name="T2" fmla="*/ 2147483646 w 141"/>
              <a:gd name="T3" fmla="*/ 2147483646 h 29"/>
              <a:gd name="T4" fmla="*/ 0 60000 65536"/>
              <a:gd name="T5" fmla="*/ 0 60000 65536"/>
              <a:gd name="T6" fmla="*/ 0 w 141"/>
              <a:gd name="T7" fmla="*/ 0 h 29"/>
              <a:gd name="T8" fmla="*/ 141 w 141"/>
              <a:gd name="T9" fmla="*/ 29 h 29"/>
            </a:gdLst>
            <a:ahLst/>
            <a:cxnLst>
              <a:cxn ang="T4">
                <a:pos x="T0" y="T1"/>
              </a:cxn>
              <a:cxn ang="T5">
                <a:pos x="T2" y="T3"/>
              </a:cxn>
            </a:cxnLst>
            <a:rect l="T6" t="T7" r="T8" b="T9"/>
            <a:pathLst>
              <a:path w="141" h="29">
                <a:moveTo>
                  <a:pt x="0" y="0"/>
                </a:moveTo>
                <a:cubicBezTo>
                  <a:pt x="46" y="29"/>
                  <a:pt x="92" y="17"/>
                  <a:pt x="141" y="17"/>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Text Box 92"/>
          <p:cNvSpPr txBox="1">
            <a:spLocks noChangeArrowheads="1"/>
          </p:cNvSpPr>
          <p:nvPr/>
        </p:nvSpPr>
        <p:spPr bwMode="auto">
          <a:xfrm>
            <a:off x="9774461" y="528903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dirty="0">
                <a:solidFill>
                  <a:srgbClr val="FF0000"/>
                </a:solidFill>
                <a:latin typeface="Times New Roman" panose="02020603050405020304" pitchFamily="18" charset="0"/>
              </a:rPr>
              <a:t>r</a:t>
            </a:r>
          </a:p>
        </p:txBody>
      </p:sp>
      <p:sp>
        <p:nvSpPr>
          <p:cNvPr id="111" name="Freeform 94"/>
          <p:cNvSpPr>
            <a:spLocks/>
          </p:cNvSpPr>
          <p:nvPr/>
        </p:nvSpPr>
        <p:spPr bwMode="auto">
          <a:xfrm rot="8891052" flipV="1">
            <a:off x="8395717" y="2453323"/>
            <a:ext cx="381000" cy="381000"/>
          </a:xfrm>
          <a:custGeom>
            <a:avLst/>
            <a:gdLst>
              <a:gd name="T0" fmla="*/ 0 w 141"/>
              <a:gd name="T1" fmla="*/ 0 h 29"/>
              <a:gd name="T2" fmla="*/ 2147483646 w 141"/>
              <a:gd name="T3" fmla="*/ 2147483646 h 29"/>
              <a:gd name="T4" fmla="*/ 0 60000 65536"/>
              <a:gd name="T5" fmla="*/ 0 60000 65536"/>
              <a:gd name="T6" fmla="*/ 0 w 141"/>
              <a:gd name="T7" fmla="*/ 0 h 29"/>
              <a:gd name="T8" fmla="*/ 141 w 141"/>
              <a:gd name="T9" fmla="*/ 29 h 29"/>
            </a:gdLst>
            <a:ahLst/>
            <a:cxnLst>
              <a:cxn ang="T4">
                <a:pos x="T0" y="T1"/>
              </a:cxn>
              <a:cxn ang="T5">
                <a:pos x="T2" y="T3"/>
              </a:cxn>
            </a:cxnLst>
            <a:rect l="T6" t="T7" r="T8" b="T9"/>
            <a:pathLst>
              <a:path w="141" h="29">
                <a:moveTo>
                  <a:pt x="0" y="0"/>
                </a:moveTo>
                <a:cubicBezTo>
                  <a:pt x="46" y="29"/>
                  <a:pt x="92" y="17"/>
                  <a:pt x="141" y="17"/>
                </a:cubicBezTo>
              </a:path>
            </a:pathLst>
          </a:custGeom>
          <a:noFill/>
          <a:ln w="190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Text Box 55"/>
          <p:cNvSpPr txBox="1">
            <a:spLocks noChangeArrowheads="1"/>
          </p:cNvSpPr>
          <p:nvPr/>
        </p:nvSpPr>
        <p:spPr bwMode="auto">
          <a:xfrm>
            <a:off x="1324994" y="5246487"/>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i="1" dirty="0">
                <a:solidFill>
                  <a:srgbClr val="FF0000"/>
                </a:solidFill>
                <a:latin typeface="Times New Roman" panose="02020603050405020304" pitchFamily="18" charset="0"/>
              </a:rPr>
              <a:t>4. </a:t>
            </a:r>
            <a:r>
              <a:rPr lang="en-US" altLang="vi-VN" sz="2400" b="1" i="1" dirty="0" err="1">
                <a:solidFill>
                  <a:srgbClr val="FF0000"/>
                </a:solidFill>
                <a:latin typeface="Times New Roman" panose="02020603050405020304" pitchFamily="18" charset="0"/>
              </a:rPr>
              <a:t>Kết</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luận</a:t>
            </a:r>
            <a:r>
              <a:rPr lang="en-US" altLang="vi-VN" sz="2400" i="1" dirty="0">
                <a:solidFill>
                  <a:srgbClr val="FF0000"/>
                </a:solidFill>
                <a:latin typeface="Times New Roman" panose="02020603050405020304" pitchFamily="18" charset="0"/>
              </a:rPr>
              <a:t>:</a:t>
            </a:r>
          </a:p>
        </p:txBody>
      </p:sp>
      <p:sp>
        <p:nvSpPr>
          <p:cNvPr id="113" name="Text Box 56"/>
          <p:cNvSpPr txBox="1">
            <a:spLocks noChangeArrowheads="1"/>
          </p:cNvSpPr>
          <p:nvPr/>
        </p:nvSpPr>
        <p:spPr bwMode="auto">
          <a:xfrm>
            <a:off x="1702686" y="5679020"/>
            <a:ext cx="6167189" cy="11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000" b="1" i="1" dirty="0" err="1">
                <a:solidFill>
                  <a:srgbClr val="0000CC"/>
                </a:solidFill>
                <a:latin typeface="Times New Roman" panose="02020603050405020304" pitchFamily="18" charset="0"/>
              </a:rPr>
              <a:t>Khi</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tia</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sáng</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truyền</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từ</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không</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khí</a:t>
            </a:r>
            <a:r>
              <a:rPr lang="en-US" altLang="vi-VN" sz="2000" b="1" i="1" dirty="0">
                <a:solidFill>
                  <a:srgbClr val="0000CC"/>
                </a:solidFill>
                <a:latin typeface="Times New Roman" panose="02020603050405020304" pitchFamily="18" charset="0"/>
              </a:rPr>
              <a:t> sang </a:t>
            </a:r>
            <a:r>
              <a:rPr lang="en-US" altLang="vi-VN" sz="2000" b="1" i="1" dirty="0" err="1">
                <a:solidFill>
                  <a:srgbClr val="0000CC"/>
                </a:solidFill>
                <a:latin typeface="Times New Roman" panose="02020603050405020304" pitchFamily="18" charset="0"/>
              </a:rPr>
              <a:t>nước</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thì</a:t>
            </a:r>
            <a:r>
              <a:rPr lang="en-US" altLang="vi-VN" sz="2000" b="1" i="1" dirty="0">
                <a:solidFill>
                  <a:srgbClr val="0000CC"/>
                </a:solidFill>
                <a:latin typeface="Times New Roman" panose="02020603050405020304" pitchFamily="18" charset="0"/>
              </a:rPr>
              <a:t>:</a:t>
            </a:r>
          </a:p>
          <a:p>
            <a:pPr algn="just">
              <a:spcBef>
                <a:spcPct val="0"/>
              </a:spcBef>
              <a:buFontTx/>
              <a:buNone/>
            </a:pPr>
            <a:r>
              <a:rPr lang="en-US" altLang="vi-VN" sz="2000" b="1" i="1" dirty="0">
                <a:solidFill>
                  <a:srgbClr val="0000CC"/>
                </a:solidFill>
                <a:latin typeface="Times New Roman" panose="02020603050405020304" pitchFamily="18" charset="0"/>
              </a:rPr>
              <a:t>- Tia </a:t>
            </a:r>
            <a:r>
              <a:rPr lang="en-US" altLang="vi-VN" sz="2000" b="1" i="1" dirty="0" err="1">
                <a:solidFill>
                  <a:srgbClr val="0000CC"/>
                </a:solidFill>
                <a:latin typeface="Times New Roman" panose="02020603050405020304" pitchFamily="18" charset="0"/>
              </a:rPr>
              <a:t>khúc</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xạ</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nằm</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trong</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mặt</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phẳng</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tới</a:t>
            </a:r>
            <a:r>
              <a:rPr lang="en-US" altLang="vi-VN" sz="2000" b="1" i="1" dirty="0">
                <a:solidFill>
                  <a:srgbClr val="0000CC"/>
                </a:solidFill>
                <a:latin typeface="Times New Roman" panose="02020603050405020304" pitchFamily="18" charset="0"/>
              </a:rPr>
              <a:t>.</a:t>
            </a:r>
          </a:p>
          <a:p>
            <a:pPr algn="just">
              <a:spcBef>
                <a:spcPct val="0"/>
              </a:spcBef>
              <a:buFontTx/>
              <a:buNone/>
            </a:pP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Góc</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khúc</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xạ</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nhỏ</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hơn</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góc</a:t>
            </a:r>
            <a:r>
              <a:rPr lang="en-US" altLang="vi-VN" sz="2000" b="1" i="1" dirty="0">
                <a:solidFill>
                  <a:srgbClr val="0000CC"/>
                </a:solidFill>
                <a:latin typeface="Times New Roman" panose="02020603050405020304" pitchFamily="18" charset="0"/>
              </a:rPr>
              <a:t> </a:t>
            </a:r>
            <a:r>
              <a:rPr lang="en-US" altLang="vi-VN" sz="2000" b="1" i="1" dirty="0" err="1">
                <a:solidFill>
                  <a:srgbClr val="0000CC"/>
                </a:solidFill>
                <a:latin typeface="Times New Roman" panose="02020603050405020304" pitchFamily="18" charset="0"/>
              </a:rPr>
              <a:t>tới</a:t>
            </a:r>
            <a:r>
              <a:rPr lang="en-US" altLang="vi-VN" sz="2000" b="1" i="1" dirty="0">
                <a:solidFill>
                  <a:srgbClr val="0000CC"/>
                </a:solidFill>
                <a:latin typeface="Times New Roman" panose="02020603050405020304" pitchFamily="18" charset="0"/>
              </a:rPr>
              <a:t> </a:t>
            </a:r>
            <a:r>
              <a:rPr lang="en-US" altLang="vi-VN" sz="2000" b="1" i="1" dirty="0">
                <a:solidFill>
                  <a:srgbClr val="FF0000"/>
                </a:solidFill>
                <a:latin typeface="Times New Roman" panose="02020603050405020304" pitchFamily="18" charset="0"/>
              </a:rPr>
              <a:t>r &lt; </a:t>
            </a:r>
            <a:r>
              <a:rPr lang="en-US" altLang="vi-VN" sz="2000" b="1" i="1" dirty="0" err="1">
                <a:solidFill>
                  <a:srgbClr val="FF0000"/>
                </a:solidFill>
                <a:latin typeface="Times New Roman" panose="02020603050405020304" pitchFamily="18" charset="0"/>
              </a:rPr>
              <a:t>i</a:t>
            </a:r>
            <a:endParaRPr lang="en-US" altLang="vi-VN" sz="2000" b="1" i="1" dirty="0">
              <a:solidFill>
                <a:srgbClr val="FF0000"/>
              </a:solidFill>
              <a:latin typeface="Times New Roman" panose="02020603050405020304" pitchFamily="18" charset="0"/>
            </a:endParaRPr>
          </a:p>
        </p:txBody>
      </p:sp>
      <p:grpSp>
        <p:nvGrpSpPr>
          <p:cNvPr id="11" name="Nhóm 10">
            <a:extLst>
              <a:ext uri="{FF2B5EF4-FFF2-40B4-BE49-F238E27FC236}">
                <a16:creationId xmlns:a16="http://schemas.microsoft.com/office/drawing/2014/main" id="{D3048A5B-E500-48A5-8DB3-49B34B9CF81B}"/>
              </a:ext>
            </a:extLst>
          </p:cNvPr>
          <p:cNvGrpSpPr/>
          <p:nvPr/>
        </p:nvGrpSpPr>
        <p:grpSpPr>
          <a:xfrm>
            <a:off x="8497318" y="3145473"/>
            <a:ext cx="1211263" cy="1377950"/>
            <a:chOff x="8497318" y="3145473"/>
            <a:chExt cx="1211263" cy="1377950"/>
          </a:xfrm>
        </p:grpSpPr>
        <p:sp>
          <p:nvSpPr>
            <p:cNvPr id="105" name="Line 86"/>
            <p:cNvSpPr>
              <a:spLocks noChangeShapeType="1"/>
            </p:cNvSpPr>
            <p:nvPr/>
          </p:nvSpPr>
          <p:spPr bwMode="auto">
            <a:xfrm>
              <a:off x="8497318" y="3145473"/>
              <a:ext cx="1211263" cy="1377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 name="Đường kết nối Mũi tên Thẳng 5">
              <a:extLst>
                <a:ext uri="{FF2B5EF4-FFF2-40B4-BE49-F238E27FC236}">
                  <a16:creationId xmlns:a16="http://schemas.microsoft.com/office/drawing/2014/main" id="{993A94CE-642D-489B-AD47-B6D9AB0CE0A4}"/>
                </a:ext>
              </a:extLst>
            </p:cNvPr>
            <p:cNvCxnSpPr>
              <a:cxnSpLocks/>
            </p:cNvCxnSpPr>
            <p:nvPr/>
          </p:nvCxnSpPr>
          <p:spPr>
            <a:xfrm>
              <a:off x="8764017" y="3429000"/>
              <a:ext cx="149019" cy="213614"/>
            </a:xfrm>
            <a:prstGeom prst="straightConnector1">
              <a:avLst/>
            </a:prstGeom>
            <a:ln w="28575">
              <a:solidFill>
                <a:srgbClr val="FF5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12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1"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1">
                                            <p:txEl>
                                              <p:pRg st="0" end="0"/>
                                            </p:txEl>
                                          </p:spTgt>
                                        </p:tgtEl>
                                        <p:attrNameLst>
                                          <p:attrName>style.visibility</p:attrName>
                                        </p:attrNameLst>
                                      </p:cBhvr>
                                      <p:to>
                                        <p:strVal val="visible"/>
                                      </p:to>
                                    </p:set>
                                    <p:anim calcmode="lin" valueType="num">
                                      <p:cBhvr additive="base">
                                        <p:cTn id="24"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1">
                                            <p:txEl>
                                              <p:pRg st="0" end="0"/>
                                            </p:txEl>
                                          </p:spTgt>
                                        </p:tgtEl>
                                        <p:attrNameLst>
                                          <p:attrName>ppt_y</p:attrName>
                                        </p:attrNameLst>
                                      </p:cBhvr>
                                      <p:tavLst>
                                        <p:tav tm="0">
                                          <p:val>
                                            <p:strVal val="1+#ppt_h/2"/>
                                          </p:val>
                                        </p:tav>
                                        <p:tav tm="100000">
                                          <p:val>
                                            <p:strVal val="#ppt_y"/>
                                          </p:val>
                                        </p:tav>
                                      </p:tavLst>
                                    </p:anim>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dissolve">
                                      <p:cBhvr>
                                        <p:cTn id="31" dur="500"/>
                                        <p:tgtEl>
                                          <p:spTgt spid="85"/>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strips(downLeft)">
                                      <p:cBhvr>
                                        <p:cTn id="34" dur="500"/>
                                        <p:tgtEl>
                                          <p:spTgt spid="87"/>
                                        </p:tgtEl>
                                      </p:cBhvr>
                                    </p:animEffect>
                                  </p:childTnLst>
                                </p:cTn>
                              </p:par>
                              <p:par>
                                <p:cTn id="35" presetID="3" presetClass="entr" presetSubtype="10" repeatCount="2000"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blinds(horizontal)">
                                      <p:cBhvr>
                                        <p:cTn id="37" dur="500"/>
                                        <p:tgtEl>
                                          <p:spTgt spid="10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box(in)">
                                      <p:cBhvr>
                                        <p:cTn id="40" dur="500"/>
                                        <p:tgtEl>
                                          <p:spTgt spid="98"/>
                                        </p:tgtEl>
                                      </p:cBhvr>
                                    </p:animEffect>
                                  </p:childTnLst>
                                </p:cTn>
                              </p:par>
                              <p:par>
                                <p:cTn id="41" presetID="4" presetClass="entr" presetSubtype="16"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box(in)">
                                      <p:cBhvr>
                                        <p:cTn id="43" dur="500"/>
                                        <p:tgtEl>
                                          <p:spTgt spid="9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1">
                                            <p:txEl>
                                              <p:pRg st="1" end="1"/>
                                            </p:txEl>
                                          </p:spTgt>
                                        </p:tgtEl>
                                        <p:attrNameLst>
                                          <p:attrName>style.visibility</p:attrName>
                                        </p:attrNameLst>
                                      </p:cBhvr>
                                      <p:to>
                                        <p:strVal val="visible"/>
                                      </p:to>
                                    </p:set>
                                    <p:anim calcmode="lin" valueType="num">
                                      <p:cBhvr additive="base">
                                        <p:cTn id="48"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1">
                                            <p:txEl>
                                              <p:pRg st="1" end="1"/>
                                            </p:txEl>
                                          </p:spTgt>
                                        </p:tgtEl>
                                        <p:attrNameLst>
                                          <p:attrName>ppt_y</p:attrName>
                                        </p:attrNameLst>
                                      </p:cBhvr>
                                      <p:tavLst>
                                        <p:tav tm="0">
                                          <p:val>
                                            <p:strVal val="1+#ppt_h/2"/>
                                          </p:val>
                                        </p:tav>
                                        <p:tav tm="100000">
                                          <p:val>
                                            <p:strVal val="#ppt_y"/>
                                          </p:val>
                                        </p:tav>
                                      </p:tavLst>
                                    </p:anim>
                                  </p:childTnLst>
                                </p:cTn>
                              </p:par>
                              <p:par>
                                <p:cTn id="50" presetID="3" presetClass="entr" presetSubtype="10" fill="hold" grpId="0" nodeType="with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blinds(horizontal)">
                                      <p:cBhvr>
                                        <p:cTn id="52" dur="1500"/>
                                        <p:tgtEl>
                                          <p:spTgt spid="10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dissolve">
                                      <p:cBhvr>
                                        <p:cTn id="55" dur="500"/>
                                        <p:tgtEl>
                                          <p:spTgt spid="8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1">
                                            <p:txEl>
                                              <p:pRg st="2" end="2"/>
                                            </p:txEl>
                                          </p:spTgt>
                                        </p:tgtEl>
                                        <p:attrNameLst>
                                          <p:attrName>style.visibility</p:attrName>
                                        </p:attrNameLst>
                                      </p:cBhvr>
                                      <p:to>
                                        <p:strVal val="visible"/>
                                      </p:to>
                                    </p:set>
                                    <p:anim calcmode="lin" valueType="num">
                                      <p:cBhvr additive="base">
                                        <p:cTn id="60" dur="500" fill="hold"/>
                                        <p:tgtEl>
                                          <p:spTgt spid="91">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1">
                                            <p:txEl>
                                              <p:pRg st="2" end="2"/>
                                            </p:txEl>
                                          </p:spTgt>
                                        </p:tgtEl>
                                        <p:attrNameLst>
                                          <p:attrName>ppt_y</p:attrName>
                                        </p:attrNameLst>
                                      </p:cBhvr>
                                      <p:tavLst>
                                        <p:tav tm="0">
                                          <p:val>
                                            <p:strVal val="1+#ppt_h/2"/>
                                          </p:val>
                                        </p:tav>
                                        <p:tav tm="100000">
                                          <p:val>
                                            <p:strVal val="#ppt_y"/>
                                          </p:val>
                                        </p:tav>
                                      </p:tavLst>
                                    </p:anim>
                                  </p:childTnLst>
                                </p:cTn>
                              </p:par>
                              <p:par>
                                <p:cTn id="62" presetID="9" presetClass="entr" presetSubtype="0" repeatCount="7000" fill="hold" grpId="0" nodeType="with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dissolve">
                                      <p:cBhvr>
                                        <p:cTn id="64" dur="500"/>
                                        <p:tgtEl>
                                          <p:spTgt spid="10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1">
                                            <p:txEl>
                                              <p:pRg st="3" end="3"/>
                                            </p:txEl>
                                          </p:spTgt>
                                        </p:tgtEl>
                                        <p:attrNameLst>
                                          <p:attrName>style.visibility</p:attrName>
                                        </p:attrNameLst>
                                      </p:cBhvr>
                                      <p:to>
                                        <p:strVal val="visible"/>
                                      </p:to>
                                    </p:set>
                                    <p:anim calcmode="lin" valueType="num">
                                      <p:cBhvr additive="base">
                                        <p:cTn id="69" dur="500" fill="hold"/>
                                        <p:tgtEl>
                                          <p:spTgt spid="91">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1">
                                            <p:txEl>
                                              <p:pRg st="3" end="3"/>
                                            </p:txEl>
                                          </p:spTgt>
                                        </p:tgtEl>
                                        <p:attrNameLst>
                                          <p:attrName>ppt_y</p:attrName>
                                        </p:attrNameLst>
                                      </p:cBhvr>
                                      <p:tavLst>
                                        <p:tav tm="0">
                                          <p:val>
                                            <p:strVal val="1+#ppt_h/2"/>
                                          </p:val>
                                        </p:tav>
                                        <p:tav tm="100000">
                                          <p:val>
                                            <p:strVal val="#ppt_y"/>
                                          </p:val>
                                        </p:tav>
                                      </p:tavLst>
                                    </p:anim>
                                  </p:childTnLst>
                                </p:cTn>
                              </p:par>
                              <p:par>
                                <p:cTn id="71" presetID="18" presetClass="entr" presetSubtype="12"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strips(downLeft)">
                                      <p:cBhvr>
                                        <p:cTn id="73" dur="2000"/>
                                        <p:tgtEl>
                                          <p:spTgt spid="83"/>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strips(downLeft)">
                                      <p:cBhvr>
                                        <p:cTn id="76" dur="2000"/>
                                        <p:tgtEl>
                                          <p:spTgt spid="84"/>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1">
                                            <p:txEl>
                                              <p:pRg st="4" end="4"/>
                                            </p:txEl>
                                          </p:spTgt>
                                        </p:tgtEl>
                                        <p:attrNameLst>
                                          <p:attrName>style.visibility</p:attrName>
                                        </p:attrNameLst>
                                      </p:cBhvr>
                                      <p:to>
                                        <p:strVal val="visible"/>
                                      </p:to>
                                    </p:set>
                                    <p:anim calcmode="lin" valueType="num">
                                      <p:cBhvr additive="base">
                                        <p:cTn id="85" dur="500" fill="hold"/>
                                        <p:tgtEl>
                                          <p:spTgt spid="91">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1">
                                            <p:txEl>
                                              <p:pRg st="4" end="4"/>
                                            </p:txEl>
                                          </p:spTgt>
                                        </p:tgtEl>
                                        <p:attrNameLst>
                                          <p:attrName>ppt_y</p:attrName>
                                        </p:attrNameLst>
                                      </p:cBhvr>
                                      <p:tavLst>
                                        <p:tav tm="0">
                                          <p:val>
                                            <p:strVal val="1+#ppt_h/2"/>
                                          </p:val>
                                        </p:tav>
                                        <p:tav tm="100000">
                                          <p:val>
                                            <p:strVal val="#ppt_y"/>
                                          </p:val>
                                        </p:tav>
                                      </p:tavLst>
                                    </p:anim>
                                  </p:childTnLst>
                                </p:cTn>
                              </p:par>
                              <p:par>
                                <p:cTn id="87" presetID="1" presetClass="entr" presetSubtype="0"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childTnLst>
                                </p:cTn>
                              </p:par>
                              <p:par>
                                <p:cTn id="89" presetID="30" presetClass="emph" presetSubtype="0" repeatCount="4000" fill="hold" grpId="1" nodeType="withEffect">
                                  <p:stCondLst>
                                    <p:cond delay="0"/>
                                  </p:stCondLst>
                                  <p:childTnLst>
                                    <p:animClr clrSpc="hsl" dir="cw">
                                      <p:cBhvr override="childStyle">
                                        <p:cTn id="90" dur="500" fill="hold"/>
                                        <p:tgtEl>
                                          <p:spTgt spid="100"/>
                                        </p:tgtEl>
                                        <p:attrNameLst>
                                          <p:attrName>style.color</p:attrName>
                                        </p:attrNameLst>
                                      </p:cBhvr>
                                      <p:by>
                                        <p:hsl h="0" s="12549" l="25098"/>
                                      </p:by>
                                    </p:animClr>
                                    <p:animClr clrSpc="hsl" dir="cw">
                                      <p:cBhvr>
                                        <p:cTn id="91" dur="500" fill="hold"/>
                                        <p:tgtEl>
                                          <p:spTgt spid="100"/>
                                        </p:tgtEl>
                                        <p:attrNameLst>
                                          <p:attrName>fillcolor</p:attrName>
                                        </p:attrNameLst>
                                      </p:cBhvr>
                                      <p:by>
                                        <p:hsl h="0" s="12549" l="25098"/>
                                      </p:by>
                                    </p:animClr>
                                    <p:animClr clrSpc="hsl" dir="cw">
                                      <p:cBhvr>
                                        <p:cTn id="92" dur="500" fill="hold"/>
                                        <p:tgtEl>
                                          <p:spTgt spid="100"/>
                                        </p:tgtEl>
                                        <p:attrNameLst>
                                          <p:attrName>stroke.color</p:attrName>
                                        </p:attrNameLst>
                                      </p:cBhvr>
                                      <p:by>
                                        <p:hsl h="0" s="12549" l="25098"/>
                                      </p:by>
                                    </p:animClr>
                                    <p:set>
                                      <p:cBhvr>
                                        <p:cTn id="93" dur="500" fill="hold"/>
                                        <p:tgtEl>
                                          <p:spTgt spid="100"/>
                                        </p:tgtEl>
                                        <p:attrNameLst>
                                          <p:attrName>fill.type</p:attrName>
                                        </p:attrNameLst>
                                      </p:cBhvr>
                                      <p:to>
                                        <p:strVal val="solid"/>
                                      </p:to>
                                    </p:set>
                                  </p:childTnLst>
                                </p:cTn>
                              </p:par>
                              <p:par>
                                <p:cTn id="94" presetID="56" presetClass="entr" presetSubtype="0" fill="hold" grpId="0" nodeType="withEffect">
                                  <p:stCondLst>
                                    <p:cond delay="0"/>
                                  </p:stCondLst>
                                  <p:iterate type="lt">
                                    <p:tmPct val="10000"/>
                                  </p:iterate>
                                  <p:childTnLst>
                                    <p:set>
                                      <p:cBhvr>
                                        <p:cTn id="95" dur="1" fill="hold">
                                          <p:stCondLst>
                                            <p:cond delay="0"/>
                                          </p:stCondLst>
                                        </p:cTn>
                                        <p:tgtEl>
                                          <p:spTgt spid="108"/>
                                        </p:tgtEl>
                                        <p:attrNameLst>
                                          <p:attrName>style.visibility</p:attrName>
                                        </p:attrNameLst>
                                      </p:cBhvr>
                                      <p:to>
                                        <p:strVal val="visible"/>
                                      </p:to>
                                    </p:set>
                                    <p:anim by="(-#ppt_w*2)" calcmode="lin" valueType="num">
                                      <p:cBhvr rctx="PPT">
                                        <p:cTn id="96" dur="500" autoRev="1" fill="hold">
                                          <p:stCondLst>
                                            <p:cond delay="0"/>
                                          </p:stCondLst>
                                        </p:cTn>
                                        <p:tgtEl>
                                          <p:spTgt spid="108"/>
                                        </p:tgtEl>
                                        <p:attrNameLst>
                                          <p:attrName>ppt_w</p:attrName>
                                        </p:attrNameLst>
                                      </p:cBhvr>
                                    </p:anim>
                                    <p:anim by="(#ppt_w*0.50)" calcmode="lin" valueType="num">
                                      <p:cBhvr>
                                        <p:cTn id="97" dur="500" decel="50000" autoRev="1" fill="hold">
                                          <p:stCondLst>
                                            <p:cond delay="0"/>
                                          </p:stCondLst>
                                        </p:cTn>
                                        <p:tgtEl>
                                          <p:spTgt spid="108"/>
                                        </p:tgtEl>
                                        <p:attrNameLst>
                                          <p:attrName>ppt_x</p:attrName>
                                        </p:attrNameLst>
                                      </p:cBhvr>
                                    </p:anim>
                                    <p:anim from="(-#ppt_h/2)" to="(#ppt_y)" calcmode="lin" valueType="num">
                                      <p:cBhvr>
                                        <p:cTn id="98" dur="1000" fill="hold">
                                          <p:stCondLst>
                                            <p:cond delay="0"/>
                                          </p:stCondLst>
                                        </p:cTn>
                                        <p:tgtEl>
                                          <p:spTgt spid="108"/>
                                        </p:tgtEl>
                                        <p:attrNameLst>
                                          <p:attrName>ppt_y</p:attrName>
                                        </p:attrNameLst>
                                      </p:cBhvr>
                                    </p:anim>
                                    <p:animRot by="21600000">
                                      <p:cBhvr>
                                        <p:cTn id="99" dur="1000" fill="hold">
                                          <p:stCondLst>
                                            <p:cond delay="0"/>
                                          </p:stCondLst>
                                        </p:cTn>
                                        <p:tgtEl>
                                          <p:spTgt spid="108"/>
                                        </p:tgtEl>
                                        <p:attrNameLst>
                                          <p:attrName>r</p:attrName>
                                        </p:attrNameLst>
                                      </p:cBhvr>
                                    </p:animRo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91">
                                            <p:txEl>
                                              <p:pRg st="5" end="5"/>
                                            </p:txEl>
                                          </p:spTgt>
                                        </p:tgtEl>
                                        <p:attrNameLst>
                                          <p:attrName>style.visibility</p:attrName>
                                        </p:attrNameLst>
                                      </p:cBhvr>
                                      <p:to>
                                        <p:strVal val="visible"/>
                                      </p:to>
                                    </p:set>
                                    <p:anim calcmode="lin" valueType="num">
                                      <p:cBhvr additive="base">
                                        <p:cTn id="104" dur="500" fill="hold"/>
                                        <p:tgtEl>
                                          <p:spTgt spid="91">
                                            <p:txEl>
                                              <p:pRg st="5" end="5"/>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91">
                                            <p:txEl>
                                              <p:pRg st="5" end="5"/>
                                            </p:txEl>
                                          </p:spTgt>
                                        </p:tgtEl>
                                        <p:attrNameLst>
                                          <p:attrName>ppt_y</p:attrName>
                                        </p:attrNameLst>
                                      </p:cBhvr>
                                      <p:tavLst>
                                        <p:tav tm="0">
                                          <p:val>
                                            <p:strVal val="1+#ppt_h/2"/>
                                          </p:val>
                                        </p:tav>
                                        <p:tav tm="100000">
                                          <p:val>
                                            <p:strVal val="#ppt_y"/>
                                          </p:val>
                                        </p:tav>
                                      </p:tavLst>
                                    </p:anim>
                                  </p:childTnLst>
                                </p:cTn>
                              </p:par>
                              <p:par>
                                <p:cTn id="106" presetID="56" presetClass="entr" presetSubtype="0" fill="hold" grpId="0" nodeType="withEffect">
                                  <p:stCondLst>
                                    <p:cond delay="0"/>
                                  </p:stCondLst>
                                  <p:iterate type="lt">
                                    <p:tmPct val="10000"/>
                                  </p:iterate>
                                  <p:childTnLst>
                                    <p:set>
                                      <p:cBhvr>
                                        <p:cTn id="107" dur="1" fill="hold">
                                          <p:stCondLst>
                                            <p:cond delay="0"/>
                                          </p:stCondLst>
                                        </p:cTn>
                                        <p:tgtEl>
                                          <p:spTgt spid="110"/>
                                        </p:tgtEl>
                                        <p:attrNameLst>
                                          <p:attrName>style.visibility</p:attrName>
                                        </p:attrNameLst>
                                      </p:cBhvr>
                                      <p:to>
                                        <p:strVal val="visible"/>
                                      </p:to>
                                    </p:set>
                                    <p:anim by="(-#ppt_w*2)" calcmode="lin" valueType="num">
                                      <p:cBhvr rctx="PPT">
                                        <p:cTn id="108" dur="500" autoRev="1" fill="hold">
                                          <p:stCondLst>
                                            <p:cond delay="0"/>
                                          </p:stCondLst>
                                        </p:cTn>
                                        <p:tgtEl>
                                          <p:spTgt spid="110"/>
                                        </p:tgtEl>
                                        <p:attrNameLst>
                                          <p:attrName>ppt_w</p:attrName>
                                        </p:attrNameLst>
                                      </p:cBhvr>
                                    </p:anim>
                                    <p:anim by="(#ppt_w*0.50)" calcmode="lin" valueType="num">
                                      <p:cBhvr>
                                        <p:cTn id="109" dur="500" decel="50000" autoRev="1" fill="hold">
                                          <p:stCondLst>
                                            <p:cond delay="0"/>
                                          </p:stCondLst>
                                        </p:cTn>
                                        <p:tgtEl>
                                          <p:spTgt spid="110"/>
                                        </p:tgtEl>
                                        <p:attrNameLst>
                                          <p:attrName>ppt_x</p:attrName>
                                        </p:attrNameLst>
                                      </p:cBhvr>
                                    </p:anim>
                                    <p:anim from="(-#ppt_h/2)" to="(#ppt_y)" calcmode="lin" valueType="num">
                                      <p:cBhvr>
                                        <p:cTn id="110" dur="1000" fill="hold">
                                          <p:stCondLst>
                                            <p:cond delay="0"/>
                                          </p:stCondLst>
                                        </p:cTn>
                                        <p:tgtEl>
                                          <p:spTgt spid="110"/>
                                        </p:tgtEl>
                                        <p:attrNameLst>
                                          <p:attrName>ppt_y</p:attrName>
                                        </p:attrNameLst>
                                      </p:cBhvr>
                                    </p:anim>
                                    <p:animRot by="21600000">
                                      <p:cBhvr>
                                        <p:cTn id="111" dur="1000" fill="hold">
                                          <p:stCondLst>
                                            <p:cond delay="0"/>
                                          </p:stCondLst>
                                        </p:cTn>
                                        <p:tgtEl>
                                          <p:spTgt spid="110"/>
                                        </p:tgtEl>
                                        <p:attrNameLst>
                                          <p:attrName>r</p:attrName>
                                        </p:attrNameLst>
                                      </p:cBhvr>
                                    </p:animRot>
                                  </p:childTnLst>
                                </p:cTn>
                              </p:par>
                              <p:par>
                                <p:cTn id="112" presetID="9" presetClass="entr" presetSubtype="0" fill="hold" grpId="0" nodeType="withEffect">
                                  <p:stCondLst>
                                    <p:cond delay="0"/>
                                  </p:stCondLst>
                                  <p:childTnLst>
                                    <p:set>
                                      <p:cBhvr>
                                        <p:cTn id="113" dur="1" fill="hold">
                                          <p:stCondLst>
                                            <p:cond delay="0"/>
                                          </p:stCondLst>
                                        </p:cTn>
                                        <p:tgtEl>
                                          <p:spTgt spid="109"/>
                                        </p:tgtEl>
                                        <p:attrNameLst>
                                          <p:attrName>style.visibility</p:attrName>
                                        </p:attrNameLst>
                                      </p:cBhvr>
                                      <p:to>
                                        <p:strVal val="visible"/>
                                      </p:to>
                                    </p:set>
                                    <p:animEffect transition="in" filter="dissolve">
                                      <p:cBhvr>
                                        <p:cTn id="114" dur="500"/>
                                        <p:tgtEl>
                                          <p:spTgt spid="109"/>
                                        </p:tgtEl>
                                      </p:cBhvr>
                                    </p:animEffect>
                                  </p:childTnLst>
                                </p:cTn>
                              </p:par>
                              <p:par>
                                <p:cTn id="115" presetID="30" presetClass="emph" presetSubtype="0" repeatCount="5000" fill="hold" grpId="1" nodeType="withEffect">
                                  <p:stCondLst>
                                    <p:cond delay="0"/>
                                  </p:stCondLst>
                                  <p:childTnLst>
                                    <p:animClr clrSpc="hsl" dir="cw">
                                      <p:cBhvr override="childStyle">
                                        <p:cTn id="116" dur="500" fill="hold"/>
                                        <p:tgtEl>
                                          <p:spTgt spid="109"/>
                                        </p:tgtEl>
                                        <p:attrNameLst>
                                          <p:attrName>style.color</p:attrName>
                                        </p:attrNameLst>
                                      </p:cBhvr>
                                      <p:by>
                                        <p:hsl h="0" s="12549" l="25098"/>
                                      </p:by>
                                    </p:animClr>
                                    <p:animClr clrSpc="hsl" dir="cw">
                                      <p:cBhvr>
                                        <p:cTn id="117" dur="500" fill="hold"/>
                                        <p:tgtEl>
                                          <p:spTgt spid="109"/>
                                        </p:tgtEl>
                                        <p:attrNameLst>
                                          <p:attrName>fillcolor</p:attrName>
                                        </p:attrNameLst>
                                      </p:cBhvr>
                                      <p:by>
                                        <p:hsl h="0" s="12549" l="25098"/>
                                      </p:by>
                                    </p:animClr>
                                    <p:animClr clrSpc="hsl" dir="cw">
                                      <p:cBhvr>
                                        <p:cTn id="118" dur="500" fill="hold"/>
                                        <p:tgtEl>
                                          <p:spTgt spid="109"/>
                                        </p:tgtEl>
                                        <p:attrNameLst>
                                          <p:attrName>stroke.color</p:attrName>
                                        </p:attrNameLst>
                                      </p:cBhvr>
                                      <p:by>
                                        <p:hsl h="0" s="12549" l="25098"/>
                                      </p:by>
                                    </p:animClr>
                                    <p:set>
                                      <p:cBhvr>
                                        <p:cTn id="119" dur="500" fill="hold"/>
                                        <p:tgtEl>
                                          <p:spTgt spid="109"/>
                                        </p:tgtEl>
                                        <p:attrNameLst>
                                          <p:attrName>fill.type</p:attrName>
                                        </p:attrNameLst>
                                      </p:cBhvr>
                                      <p:to>
                                        <p:strVal val="solid"/>
                                      </p:to>
                                    </p:set>
                                  </p:childTnLst>
                                </p:cTn>
                              </p:par>
                              <p:par>
                                <p:cTn id="120" presetID="9" presetClass="entr" presetSubtype="0" fill="hold" grpId="0" nodeType="with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dissolve">
                                      <p:cBhvr>
                                        <p:cTn id="122" dur="500"/>
                                        <p:tgtEl>
                                          <p:spTgt spid="101"/>
                                        </p:tgtEl>
                                      </p:cBhvr>
                                    </p:animEffect>
                                  </p:childTnLst>
                                </p:cTn>
                              </p:par>
                              <p:par>
                                <p:cTn id="123" presetID="30" presetClass="emph" presetSubtype="0" repeatCount="5000" fill="hold" grpId="1" nodeType="withEffect">
                                  <p:stCondLst>
                                    <p:cond delay="0"/>
                                  </p:stCondLst>
                                  <p:childTnLst>
                                    <p:animClr clrSpc="hsl" dir="cw">
                                      <p:cBhvr override="childStyle">
                                        <p:cTn id="124" dur="500" fill="hold"/>
                                        <p:tgtEl>
                                          <p:spTgt spid="101"/>
                                        </p:tgtEl>
                                        <p:attrNameLst>
                                          <p:attrName>style.color</p:attrName>
                                        </p:attrNameLst>
                                      </p:cBhvr>
                                      <p:by>
                                        <p:hsl h="0" s="12549" l="25098"/>
                                      </p:by>
                                    </p:animClr>
                                    <p:animClr clrSpc="hsl" dir="cw">
                                      <p:cBhvr>
                                        <p:cTn id="125" dur="500" fill="hold"/>
                                        <p:tgtEl>
                                          <p:spTgt spid="101"/>
                                        </p:tgtEl>
                                        <p:attrNameLst>
                                          <p:attrName>fillcolor</p:attrName>
                                        </p:attrNameLst>
                                      </p:cBhvr>
                                      <p:by>
                                        <p:hsl h="0" s="12549" l="25098"/>
                                      </p:by>
                                    </p:animClr>
                                    <p:animClr clrSpc="hsl" dir="cw">
                                      <p:cBhvr>
                                        <p:cTn id="126" dur="500" fill="hold"/>
                                        <p:tgtEl>
                                          <p:spTgt spid="101"/>
                                        </p:tgtEl>
                                        <p:attrNameLst>
                                          <p:attrName>stroke.color</p:attrName>
                                        </p:attrNameLst>
                                      </p:cBhvr>
                                      <p:by>
                                        <p:hsl h="0" s="12549" l="25098"/>
                                      </p:by>
                                    </p:animClr>
                                    <p:set>
                                      <p:cBhvr>
                                        <p:cTn id="127" dur="500" fill="hold"/>
                                        <p:tgtEl>
                                          <p:spTgt spid="101"/>
                                        </p:tgtEl>
                                        <p:attrNameLst>
                                          <p:attrName>fill.type</p:attrName>
                                        </p:attrNameLst>
                                      </p:cBhvr>
                                      <p:to>
                                        <p:strVal val="solid"/>
                                      </p:to>
                                    </p:se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91">
                                            <p:txEl>
                                              <p:pRg st="6" end="6"/>
                                            </p:txEl>
                                          </p:spTgt>
                                        </p:tgtEl>
                                        <p:attrNameLst>
                                          <p:attrName>style.visibility</p:attrName>
                                        </p:attrNameLst>
                                      </p:cBhvr>
                                      <p:to>
                                        <p:strVal val="visible"/>
                                      </p:to>
                                    </p:set>
                                    <p:anim calcmode="lin" valueType="num">
                                      <p:cBhvr additive="base">
                                        <p:cTn id="132" dur="500" fill="hold"/>
                                        <p:tgtEl>
                                          <p:spTgt spid="91">
                                            <p:txEl>
                                              <p:pRg st="6" end="6"/>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91">
                                            <p:txEl>
                                              <p:pRg st="6" end="6"/>
                                            </p:txEl>
                                          </p:spTgt>
                                        </p:tgtEl>
                                        <p:attrNameLst>
                                          <p:attrName>ppt_y</p:attrName>
                                        </p:attrNameLst>
                                      </p:cBhvr>
                                      <p:tavLst>
                                        <p:tav tm="0">
                                          <p:val>
                                            <p:strVal val="1+#ppt_h/2"/>
                                          </p:val>
                                        </p:tav>
                                        <p:tav tm="100000">
                                          <p:val>
                                            <p:strVal val="#ppt_y"/>
                                          </p:val>
                                        </p:tav>
                                      </p:tavLst>
                                    </p:anim>
                                  </p:childTnLst>
                                </p:cTn>
                              </p:par>
                              <p:par>
                                <p:cTn id="134" presetID="4" presetClass="entr" presetSubtype="16" fill="hold" grpId="0" nodeType="withEffect">
                                  <p:stCondLst>
                                    <p:cond delay="0"/>
                                  </p:stCondLst>
                                  <p:childTnLst>
                                    <p:set>
                                      <p:cBhvr>
                                        <p:cTn id="135" dur="1" fill="hold">
                                          <p:stCondLst>
                                            <p:cond delay="0"/>
                                          </p:stCondLst>
                                        </p:cTn>
                                        <p:tgtEl>
                                          <p:spTgt spid="90"/>
                                        </p:tgtEl>
                                        <p:attrNameLst>
                                          <p:attrName>style.visibility</p:attrName>
                                        </p:attrNameLst>
                                      </p:cBhvr>
                                      <p:to>
                                        <p:strVal val="visible"/>
                                      </p:to>
                                    </p:set>
                                    <p:animEffect transition="in" filter="box(in)">
                                      <p:cBhvr>
                                        <p:cTn id="136" dur="500"/>
                                        <p:tgtEl>
                                          <p:spTgt spid="90"/>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animEffect transition="in" filter="dissolve">
                                      <p:cBhvr>
                                        <p:cTn id="139" dur="500"/>
                                        <p:tgtEl>
                                          <p:spTgt spid="102"/>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103"/>
                                        </p:tgtEl>
                                        <p:attrNameLst>
                                          <p:attrName>style.visibility</p:attrName>
                                        </p:attrNameLst>
                                      </p:cBhvr>
                                      <p:to>
                                        <p:strVal val="visible"/>
                                      </p:to>
                                    </p:set>
                                    <p:animEffect transition="in" filter="box(in)">
                                      <p:cBhvr>
                                        <p:cTn id="142" dur="500"/>
                                        <p:tgtEl>
                                          <p:spTgt spid="103"/>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111"/>
                                        </p:tgtEl>
                                        <p:attrNameLst>
                                          <p:attrName>style.visibility</p:attrName>
                                        </p:attrNameLst>
                                      </p:cBhvr>
                                      <p:to>
                                        <p:strVal val="visible"/>
                                      </p:to>
                                    </p:set>
                                    <p:animEffect transition="in" filter="dissolve">
                                      <p:cBhvr>
                                        <p:cTn id="145" dur="500"/>
                                        <p:tgtEl>
                                          <p:spTgt spid="111"/>
                                        </p:tgtEl>
                                      </p:cBhvr>
                                    </p:animEffect>
                                  </p:childTnLst>
                                </p:cTn>
                              </p:par>
                              <p:par>
                                <p:cTn id="146" presetID="30" presetClass="emph" presetSubtype="0" repeatCount="5000" fill="hold" grpId="1" nodeType="withEffect">
                                  <p:stCondLst>
                                    <p:cond delay="0"/>
                                  </p:stCondLst>
                                  <p:childTnLst>
                                    <p:animClr clrSpc="hsl" dir="cw">
                                      <p:cBhvr override="childStyle">
                                        <p:cTn id="147" dur="500" fill="hold"/>
                                        <p:tgtEl>
                                          <p:spTgt spid="111"/>
                                        </p:tgtEl>
                                        <p:attrNameLst>
                                          <p:attrName>style.color</p:attrName>
                                        </p:attrNameLst>
                                      </p:cBhvr>
                                      <p:by>
                                        <p:hsl h="0" s="12549" l="25098"/>
                                      </p:by>
                                    </p:animClr>
                                    <p:animClr clrSpc="hsl" dir="cw">
                                      <p:cBhvr>
                                        <p:cTn id="148" dur="500" fill="hold"/>
                                        <p:tgtEl>
                                          <p:spTgt spid="111"/>
                                        </p:tgtEl>
                                        <p:attrNameLst>
                                          <p:attrName>fillcolor</p:attrName>
                                        </p:attrNameLst>
                                      </p:cBhvr>
                                      <p:by>
                                        <p:hsl h="0" s="12549" l="25098"/>
                                      </p:by>
                                    </p:animClr>
                                    <p:animClr clrSpc="hsl" dir="cw">
                                      <p:cBhvr>
                                        <p:cTn id="149" dur="500" fill="hold"/>
                                        <p:tgtEl>
                                          <p:spTgt spid="111"/>
                                        </p:tgtEl>
                                        <p:attrNameLst>
                                          <p:attrName>stroke.color</p:attrName>
                                        </p:attrNameLst>
                                      </p:cBhvr>
                                      <p:by>
                                        <p:hsl h="0" s="12549" l="25098"/>
                                      </p:by>
                                    </p:animClr>
                                    <p:set>
                                      <p:cBhvr>
                                        <p:cTn id="150" dur="500" fill="hold"/>
                                        <p:tgtEl>
                                          <p:spTgt spid="111"/>
                                        </p:tgtEl>
                                        <p:attrNameLst>
                                          <p:attrName>fill.type</p:attrName>
                                        </p:attrNameLst>
                                      </p:cBhvr>
                                      <p:to>
                                        <p:strVal val="solid"/>
                                      </p:to>
                                    </p:set>
                                  </p:childTnLst>
                                </p:cTn>
                              </p:par>
                              <p:par>
                                <p:cTn id="151" presetID="2" presetClass="exit" presetSubtype="4" fill="hold" nodeType="withEffect">
                                  <p:stCondLst>
                                    <p:cond delay="0"/>
                                  </p:stCondLst>
                                  <p:childTnLst>
                                    <p:anim calcmode="lin" valueType="num">
                                      <p:cBhvr additive="base">
                                        <p:cTn id="152" dur="2000"/>
                                        <p:tgtEl>
                                          <p:spTgt spid="56"/>
                                        </p:tgtEl>
                                        <p:attrNameLst>
                                          <p:attrName>ppt_x</p:attrName>
                                        </p:attrNameLst>
                                      </p:cBhvr>
                                      <p:tavLst>
                                        <p:tav tm="0">
                                          <p:val>
                                            <p:strVal val="ppt_x"/>
                                          </p:val>
                                        </p:tav>
                                        <p:tav tm="100000">
                                          <p:val>
                                            <p:strVal val="ppt_x"/>
                                          </p:val>
                                        </p:tav>
                                      </p:tavLst>
                                    </p:anim>
                                    <p:anim calcmode="lin" valueType="num">
                                      <p:cBhvr additive="base">
                                        <p:cTn id="153" dur="2000"/>
                                        <p:tgtEl>
                                          <p:spTgt spid="56"/>
                                        </p:tgtEl>
                                        <p:attrNameLst>
                                          <p:attrName>ppt_y</p:attrName>
                                        </p:attrNameLst>
                                      </p:cBhvr>
                                      <p:tavLst>
                                        <p:tav tm="0">
                                          <p:val>
                                            <p:strVal val="ppt_y"/>
                                          </p:val>
                                        </p:tav>
                                        <p:tav tm="100000">
                                          <p:val>
                                            <p:strVal val="1+ppt_h/2"/>
                                          </p:val>
                                        </p:tav>
                                      </p:tavLst>
                                    </p:anim>
                                    <p:set>
                                      <p:cBhvr>
                                        <p:cTn id="154" dur="1" fill="hold">
                                          <p:stCondLst>
                                            <p:cond delay="1999"/>
                                          </p:stCondLst>
                                        </p:cTn>
                                        <p:tgtEl>
                                          <p:spTgt spid="56"/>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112"/>
                                        </p:tgtEl>
                                        <p:attrNameLst>
                                          <p:attrName>style.visibility</p:attrName>
                                        </p:attrNameLst>
                                      </p:cBhvr>
                                      <p:to>
                                        <p:strVal val="visible"/>
                                      </p:to>
                                    </p:set>
                                    <p:animEffect transition="in" filter="blinds(horizontal)">
                                      <p:cBhvr>
                                        <p:cTn id="159" dur="500"/>
                                        <p:tgtEl>
                                          <p:spTgt spid="112"/>
                                        </p:tgtEl>
                                      </p:cBhvr>
                                    </p:animEffect>
                                  </p:childTnLst>
                                </p:cTn>
                              </p:par>
                            </p:childTnLst>
                          </p:cTn>
                        </p:par>
                      </p:childTnLst>
                    </p:cTn>
                  </p:par>
                  <p:par>
                    <p:cTn id="160" fill="hold">
                      <p:stCondLst>
                        <p:cond delay="indefinite"/>
                      </p:stCondLst>
                      <p:childTnLst>
                        <p:par>
                          <p:cTn id="161" fill="hold">
                            <p:stCondLst>
                              <p:cond delay="0"/>
                            </p:stCondLst>
                            <p:childTnLst>
                              <p:par>
                                <p:cTn id="162" presetID="8" presetClass="entr" presetSubtype="16" fill="hold" grpId="0" nodeType="clickEffect">
                                  <p:stCondLst>
                                    <p:cond delay="0"/>
                                  </p:stCondLst>
                                  <p:childTnLst>
                                    <p:set>
                                      <p:cBhvr>
                                        <p:cTn id="163" dur="1" fill="hold">
                                          <p:stCondLst>
                                            <p:cond delay="0"/>
                                          </p:stCondLst>
                                        </p:cTn>
                                        <p:tgtEl>
                                          <p:spTgt spid="113"/>
                                        </p:tgtEl>
                                        <p:attrNameLst>
                                          <p:attrName>style.visibility</p:attrName>
                                        </p:attrNameLst>
                                      </p:cBhvr>
                                      <p:to>
                                        <p:strVal val="visible"/>
                                      </p:to>
                                    </p:set>
                                    <p:animEffect transition="in" filter="diamond(in)">
                                      <p:cBhvr>
                                        <p:cTn id="164"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55" grpId="0"/>
      <p:bldP spid="83" grpId="0" animBg="1"/>
      <p:bldP spid="84" grpId="0" animBg="1"/>
      <p:bldP spid="85" grpId="0"/>
      <p:bldP spid="86" grpId="0"/>
      <p:bldP spid="87" grpId="0"/>
      <p:bldP spid="88" grpId="0"/>
      <p:bldP spid="89" grpId="0"/>
      <p:bldP spid="90" grpId="0" animBg="1"/>
      <p:bldP spid="98" grpId="0"/>
      <p:bldP spid="100" grpId="0" animBg="1"/>
      <p:bldP spid="100" grpId="1" animBg="1"/>
      <p:bldP spid="101" grpId="0" animBg="1"/>
      <p:bldP spid="101" grpId="1" animBg="1"/>
      <p:bldP spid="102" grpId="0" animBg="1"/>
      <p:bldP spid="103" grpId="0"/>
      <p:bldP spid="104" grpId="0" animBg="1"/>
      <p:bldP spid="106" grpId="0" animBg="1"/>
      <p:bldP spid="107" grpId="0" animBg="1"/>
      <p:bldP spid="108" grpId="0"/>
      <p:bldP spid="109" grpId="0" animBg="1"/>
      <p:bldP spid="109" grpId="1" animBg="1"/>
      <p:bldP spid="110" grpId="0"/>
      <p:bldP spid="111" grpId="0" animBg="1"/>
      <p:bldP spid="111" grpId="1" animBg="1"/>
      <p:bldP spid="112" grpId="0"/>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1034716" y="546884"/>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FF0000"/>
                </a:solidFill>
                <a:latin typeface="Times New Roman" panose="02020603050405020304" pitchFamily="18" charset="0"/>
              </a:rPr>
              <a:t>1. </a:t>
            </a:r>
            <a:r>
              <a:rPr lang="en-US" altLang="vi-VN" sz="2400" b="1" dirty="0" err="1">
                <a:solidFill>
                  <a:srgbClr val="FF0000"/>
                </a:solidFill>
                <a:latin typeface="Times New Roman" panose="02020603050405020304" pitchFamily="18" charset="0"/>
              </a:rPr>
              <a:t>Dự</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đoán</a:t>
            </a:r>
            <a:r>
              <a:rPr lang="en-US" altLang="vi-VN" sz="2400" b="1" dirty="0">
                <a:solidFill>
                  <a:srgbClr val="FF0000"/>
                </a:solidFill>
                <a:latin typeface="Times New Roman" panose="02020603050405020304" pitchFamily="18" charset="0"/>
              </a:rPr>
              <a:t>:        </a:t>
            </a:r>
          </a:p>
        </p:txBody>
      </p:sp>
      <p:sp>
        <p:nvSpPr>
          <p:cNvPr id="274443" name="Text Box 11"/>
          <p:cNvSpPr txBox="1">
            <a:spLocks noChangeArrowheads="1"/>
          </p:cNvSpPr>
          <p:nvPr/>
        </p:nvSpPr>
        <p:spPr bwMode="auto">
          <a:xfrm>
            <a:off x="1312878" y="3091882"/>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Chiếu</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tia</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sáng</a:t>
            </a:r>
            <a:r>
              <a:rPr lang="en-US" altLang="vi-VN" sz="2000" dirty="0">
                <a:solidFill>
                  <a:srgbClr val="0000FF"/>
                </a:solidFill>
                <a:latin typeface="Times New Roman" panose="02020603050405020304" pitchFamily="18" charset="0"/>
              </a:rPr>
              <a:t> qua </a:t>
            </a:r>
            <a:r>
              <a:rPr lang="en-US" altLang="vi-VN" sz="2000" dirty="0" err="1">
                <a:solidFill>
                  <a:srgbClr val="0000FF"/>
                </a:solidFill>
                <a:latin typeface="Times New Roman" panose="02020603050405020304" pitchFamily="18" charset="0"/>
              </a:rPr>
              <a:t>đáy</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bình</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vào</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nước</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rồi</a:t>
            </a:r>
            <a:r>
              <a:rPr lang="en-US" altLang="vi-VN" sz="2000" dirty="0">
                <a:solidFill>
                  <a:srgbClr val="0000FF"/>
                </a:solidFill>
                <a:latin typeface="Times New Roman" panose="02020603050405020304" pitchFamily="18" charset="0"/>
              </a:rPr>
              <a:t> sang </a:t>
            </a:r>
            <a:r>
              <a:rPr lang="en-US" altLang="vi-VN" sz="2000" dirty="0" err="1">
                <a:solidFill>
                  <a:srgbClr val="0000FF"/>
                </a:solidFill>
                <a:latin typeface="Times New Roman" panose="02020603050405020304" pitchFamily="18" charset="0"/>
              </a:rPr>
              <a:t>không</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khí</a:t>
            </a:r>
            <a:r>
              <a:rPr lang="en-US" altLang="vi-VN" sz="2000" dirty="0">
                <a:solidFill>
                  <a:srgbClr val="0000FF"/>
                </a:solidFill>
                <a:latin typeface="Times New Roman" panose="02020603050405020304" pitchFamily="18" charset="0"/>
              </a:rPr>
              <a:t>.</a:t>
            </a:r>
          </a:p>
          <a:p>
            <a:pPr>
              <a:spcBef>
                <a:spcPct val="0"/>
              </a:spcBef>
              <a:buFontTx/>
              <a:buNone/>
            </a:pPr>
            <a:endParaRPr lang="en-US" altLang="vi-VN" sz="2000" dirty="0">
              <a:solidFill>
                <a:srgbClr val="0000FF"/>
              </a:solidFill>
              <a:latin typeface="Times New Roman" panose="02020603050405020304" pitchFamily="18" charset="0"/>
            </a:endParaRPr>
          </a:p>
        </p:txBody>
      </p:sp>
      <p:sp>
        <p:nvSpPr>
          <p:cNvPr id="274444" name="Rectangle 12"/>
          <p:cNvSpPr>
            <a:spLocks noChangeArrowheads="1"/>
          </p:cNvSpPr>
          <p:nvPr/>
        </p:nvSpPr>
        <p:spPr bwMode="auto">
          <a:xfrm>
            <a:off x="8464639" y="5068302"/>
            <a:ext cx="2895600" cy="381000"/>
          </a:xfrm>
          <a:prstGeom prst="rect">
            <a:avLst/>
          </a:prstGeom>
          <a:solidFill>
            <a:srgbClr val="FFFFCC"/>
          </a:solidFill>
          <a:ln w="9525">
            <a:miter lim="800000"/>
            <a:headEnd/>
            <a:tailEnd/>
          </a:ln>
          <a:scene3d>
            <a:camera prst="legacyObliqueTopLeft"/>
            <a:lightRig rig="legacyFlat3" dir="t"/>
          </a:scene3d>
          <a:sp3d extrusionH="3630600" prstMaterial="legacyMatte">
            <a:bevelT w="13500" h="13500" prst="angle"/>
            <a:bevelB w="13500" h="13500" prst="angle"/>
            <a:extrusionClr>
              <a:srgbClr val="FFFFCC"/>
            </a:extrusionClr>
            <a:contourClr>
              <a:srgbClr val="FFFFCC"/>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grpSp>
        <p:nvGrpSpPr>
          <p:cNvPr id="2" name="Group 13"/>
          <p:cNvGrpSpPr>
            <a:grpSpLocks noChangeAspect="1"/>
          </p:cNvGrpSpPr>
          <p:nvPr/>
        </p:nvGrpSpPr>
        <p:grpSpPr bwMode="auto">
          <a:xfrm>
            <a:off x="7575640" y="2226678"/>
            <a:ext cx="3514725" cy="2898775"/>
            <a:chOff x="2001" y="1227"/>
            <a:chExt cx="2070" cy="1866"/>
          </a:xfrm>
        </p:grpSpPr>
        <p:sp>
          <p:nvSpPr>
            <p:cNvPr id="14353" name="AutoShape 14"/>
            <p:cNvSpPr>
              <a:spLocks noChangeAspect="1" noChangeArrowheads="1" noTextEdit="1"/>
            </p:cNvSpPr>
            <p:nvPr/>
          </p:nvSpPr>
          <p:spPr bwMode="auto">
            <a:xfrm>
              <a:off x="2001" y="1227"/>
              <a:ext cx="2070" cy="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54" name="Freeform 15"/>
            <p:cNvSpPr>
              <a:spLocks/>
            </p:cNvSpPr>
            <p:nvPr/>
          </p:nvSpPr>
          <p:spPr bwMode="auto">
            <a:xfrm>
              <a:off x="2526" y="2060"/>
              <a:ext cx="1405" cy="951"/>
            </a:xfrm>
            <a:custGeom>
              <a:avLst/>
              <a:gdLst>
                <a:gd name="T0" fmla="*/ 0 w 1405"/>
                <a:gd name="T1" fmla="*/ 37 h 951"/>
                <a:gd name="T2" fmla="*/ 1405 w 1405"/>
                <a:gd name="T3" fmla="*/ 0 h 951"/>
                <a:gd name="T4" fmla="*/ 1405 w 1405"/>
                <a:gd name="T5" fmla="*/ 951 h 951"/>
                <a:gd name="T6" fmla="*/ 0 w 1405"/>
                <a:gd name="T7" fmla="*/ 951 h 951"/>
                <a:gd name="T8" fmla="*/ 0 w 1405"/>
                <a:gd name="T9" fmla="*/ 37 h 951"/>
                <a:gd name="T10" fmla="*/ 0 60000 65536"/>
                <a:gd name="T11" fmla="*/ 0 60000 65536"/>
                <a:gd name="T12" fmla="*/ 0 60000 65536"/>
                <a:gd name="T13" fmla="*/ 0 60000 65536"/>
                <a:gd name="T14" fmla="*/ 0 60000 65536"/>
                <a:gd name="T15" fmla="*/ 0 w 1405"/>
                <a:gd name="T16" fmla="*/ 0 h 951"/>
                <a:gd name="T17" fmla="*/ 1405 w 1405"/>
                <a:gd name="T18" fmla="*/ 951 h 951"/>
              </a:gdLst>
              <a:ahLst/>
              <a:cxnLst>
                <a:cxn ang="T10">
                  <a:pos x="T0" y="T1"/>
                </a:cxn>
                <a:cxn ang="T11">
                  <a:pos x="T2" y="T3"/>
                </a:cxn>
                <a:cxn ang="T12">
                  <a:pos x="T4" y="T5"/>
                </a:cxn>
                <a:cxn ang="T13">
                  <a:pos x="T6" y="T7"/>
                </a:cxn>
                <a:cxn ang="T14">
                  <a:pos x="T8" y="T9"/>
                </a:cxn>
              </a:cxnLst>
              <a:rect l="T15" t="T16" r="T17" b="T18"/>
              <a:pathLst>
                <a:path w="1405" h="951">
                  <a:moveTo>
                    <a:pt x="0" y="37"/>
                  </a:moveTo>
                  <a:lnTo>
                    <a:pt x="1405" y="0"/>
                  </a:lnTo>
                  <a:lnTo>
                    <a:pt x="1405" y="951"/>
                  </a:lnTo>
                  <a:lnTo>
                    <a:pt x="0" y="951"/>
                  </a:lnTo>
                  <a:lnTo>
                    <a:pt x="0" y="37"/>
                  </a:lnTo>
                  <a:close/>
                </a:path>
              </a:pathLst>
            </a:custGeom>
            <a:gradFill rotWithShape="1">
              <a:gsLst>
                <a:gs pos="0">
                  <a:srgbClr val="006464"/>
                </a:gs>
                <a:gs pos="50000">
                  <a:srgbClr val="00D9D9"/>
                </a:gs>
                <a:gs pos="100000">
                  <a:srgbClr val="006464"/>
                </a:gs>
              </a:gsLst>
              <a:lin ang="0" scaled="1"/>
            </a:gradFill>
            <a:ln w="0">
              <a:solidFill>
                <a:srgbClr val="00D9D9"/>
              </a:solidFill>
              <a:round/>
              <a:headEnd/>
              <a:tailEnd/>
            </a:ln>
          </p:spPr>
          <p:txBody>
            <a:bodyPr/>
            <a:lstStyle/>
            <a:p>
              <a:endParaRPr lang="en-US"/>
            </a:p>
          </p:txBody>
        </p:sp>
        <p:sp>
          <p:nvSpPr>
            <p:cNvPr id="14355" name="Freeform 16"/>
            <p:cNvSpPr>
              <a:spLocks/>
            </p:cNvSpPr>
            <p:nvPr/>
          </p:nvSpPr>
          <p:spPr bwMode="auto">
            <a:xfrm>
              <a:off x="2076" y="1770"/>
              <a:ext cx="450" cy="1241"/>
            </a:xfrm>
            <a:custGeom>
              <a:avLst/>
              <a:gdLst>
                <a:gd name="T0" fmla="*/ 0 w 450"/>
                <a:gd name="T1" fmla="*/ 0 h 1241"/>
                <a:gd name="T2" fmla="*/ 450 w 450"/>
                <a:gd name="T3" fmla="*/ 327 h 1241"/>
                <a:gd name="T4" fmla="*/ 450 w 450"/>
                <a:gd name="T5" fmla="*/ 1241 h 1241"/>
                <a:gd name="T6" fmla="*/ 0 w 450"/>
                <a:gd name="T7" fmla="*/ 861 h 1241"/>
                <a:gd name="T8" fmla="*/ 0 w 450"/>
                <a:gd name="T9" fmla="*/ 0 h 1241"/>
                <a:gd name="T10" fmla="*/ 0 60000 65536"/>
                <a:gd name="T11" fmla="*/ 0 60000 65536"/>
                <a:gd name="T12" fmla="*/ 0 60000 65536"/>
                <a:gd name="T13" fmla="*/ 0 60000 65536"/>
                <a:gd name="T14" fmla="*/ 0 60000 65536"/>
                <a:gd name="T15" fmla="*/ 0 w 450"/>
                <a:gd name="T16" fmla="*/ 0 h 1241"/>
                <a:gd name="T17" fmla="*/ 450 w 450"/>
                <a:gd name="T18" fmla="*/ 1241 h 1241"/>
              </a:gdLst>
              <a:ahLst/>
              <a:cxnLst>
                <a:cxn ang="T10">
                  <a:pos x="T0" y="T1"/>
                </a:cxn>
                <a:cxn ang="T11">
                  <a:pos x="T2" y="T3"/>
                </a:cxn>
                <a:cxn ang="T12">
                  <a:pos x="T4" y="T5"/>
                </a:cxn>
                <a:cxn ang="T13">
                  <a:pos x="T6" y="T7"/>
                </a:cxn>
                <a:cxn ang="T14">
                  <a:pos x="T8" y="T9"/>
                </a:cxn>
              </a:cxnLst>
              <a:rect l="T15" t="T16" r="T17" b="T18"/>
              <a:pathLst>
                <a:path w="450" h="1241">
                  <a:moveTo>
                    <a:pt x="0" y="0"/>
                  </a:moveTo>
                  <a:lnTo>
                    <a:pt x="450" y="327"/>
                  </a:lnTo>
                  <a:lnTo>
                    <a:pt x="450" y="1241"/>
                  </a:lnTo>
                  <a:lnTo>
                    <a:pt x="0" y="861"/>
                  </a:lnTo>
                  <a:lnTo>
                    <a:pt x="0" y="0"/>
                  </a:lnTo>
                  <a:close/>
                </a:path>
              </a:pathLst>
            </a:custGeom>
            <a:gradFill rotWithShape="1">
              <a:gsLst>
                <a:gs pos="0">
                  <a:srgbClr val="00D9D9"/>
                </a:gs>
                <a:gs pos="100000">
                  <a:srgbClr val="006464"/>
                </a:gs>
              </a:gsLst>
              <a:path path="rect">
                <a:fillToRect r="100000" b="100000"/>
              </a:path>
            </a:gradFill>
            <a:ln w="0">
              <a:solidFill>
                <a:srgbClr val="00D9D9"/>
              </a:solidFill>
              <a:round/>
              <a:headEnd/>
              <a:tailEnd/>
            </a:ln>
          </p:spPr>
          <p:txBody>
            <a:bodyPr/>
            <a:lstStyle/>
            <a:p>
              <a:endParaRPr lang="en-US"/>
            </a:p>
          </p:txBody>
        </p:sp>
        <p:sp>
          <p:nvSpPr>
            <p:cNvPr id="14356" name="Freeform 17"/>
            <p:cNvSpPr>
              <a:spLocks/>
            </p:cNvSpPr>
            <p:nvPr/>
          </p:nvSpPr>
          <p:spPr bwMode="auto">
            <a:xfrm>
              <a:off x="2076" y="1752"/>
              <a:ext cx="1855" cy="345"/>
            </a:xfrm>
            <a:custGeom>
              <a:avLst/>
              <a:gdLst>
                <a:gd name="T0" fmla="*/ 450 w 1855"/>
                <a:gd name="T1" fmla="*/ 345 h 345"/>
                <a:gd name="T2" fmla="*/ 0 w 1855"/>
                <a:gd name="T3" fmla="*/ 18 h 345"/>
                <a:gd name="T4" fmla="*/ 1414 w 1855"/>
                <a:gd name="T5" fmla="*/ 0 h 345"/>
                <a:gd name="T6" fmla="*/ 1855 w 1855"/>
                <a:gd name="T7" fmla="*/ 308 h 345"/>
                <a:gd name="T8" fmla="*/ 450 w 1855"/>
                <a:gd name="T9" fmla="*/ 345 h 345"/>
                <a:gd name="T10" fmla="*/ 0 60000 65536"/>
                <a:gd name="T11" fmla="*/ 0 60000 65536"/>
                <a:gd name="T12" fmla="*/ 0 60000 65536"/>
                <a:gd name="T13" fmla="*/ 0 60000 65536"/>
                <a:gd name="T14" fmla="*/ 0 60000 65536"/>
                <a:gd name="T15" fmla="*/ 0 w 1855"/>
                <a:gd name="T16" fmla="*/ 0 h 345"/>
                <a:gd name="T17" fmla="*/ 1855 w 1855"/>
                <a:gd name="T18" fmla="*/ 345 h 345"/>
              </a:gdLst>
              <a:ahLst/>
              <a:cxnLst>
                <a:cxn ang="T10">
                  <a:pos x="T0" y="T1"/>
                </a:cxn>
                <a:cxn ang="T11">
                  <a:pos x="T2" y="T3"/>
                </a:cxn>
                <a:cxn ang="T12">
                  <a:pos x="T4" y="T5"/>
                </a:cxn>
                <a:cxn ang="T13">
                  <a:pos x="T6" y="T7"/>
                </a:cxn>
                <a:cxn ang="T14">
                  <a:pos x="T8" y="T9"/>
                </a:cxn>
              </a:cxnLst>
              <a:rect l="T15" t="T16" r="T17" b="T18"/>
              <a:pathLst>
                <a:path w="1855" h="345">
                  <a:moveTo>
                    <a:pt x="450" y="345"/>
                  </a:moveTo>
                  <a:lnTo>
                    <a:pt x="0" y="18"/>
                  </a:lnTo>
                  <a:lnTo>
                    <a:pt x="1414" y="0"/>
                  </a:lnTo>
                  <a:lnTo>
                    <a:pt x="1855" y="308"/>
                  </a:lnTo>
                  <a:lnTo>
                    <a:pt x="450" y="345"/>
                  </a:lnTo>
                  <a:close/>
                </a:path>
              </a:pathLst>
            </a:custGeom>
            <a:gradFill rotWithShape="1">
              <a:gsLst>
                <a:gs pos="0">
                  <a:srgbClr val="00FFFF"/>
                </a:gs>
                <a:gs pos="100000">
                  <a:srgbClr val="007676"/>
                </a:gs>
              </a:gsLst>
              <a:path path="rect">
                <a:fillToRect l="50000" t="50000" r="50000" b="50000"/>
              </a:path>
            </a:gradFill>
            <a:ln w="0">
              <a:solidFill>
                <a:srgbClr val="00FFFF"/>
              </a:solidFill>
              <a:round/>
              <a:headEnd/>
              <a:tailEnd/>
            </a:ln>
          </p:spPr>
          <p:txBody>
            <a:bodyPr/>
            <a:lstStyle/>
            <a:p>
              <a:endParaRPr lang="en-US"/>
            </a:p>
          </p:txBody>
        </p:sp>
        <p:sp>
          <p:nvSpPr>
            <p:cNvPr id="14357" name="Line 18"/>
            <p:cNvSpPr>
              <a:spLocks noChangeShapeType="1"/>
            </p:cNvSpPr>
            <p:nvPr/>
          </p:nvSpPr>
          <p:spPr bwMode="auto">
            <a:xfrm>
              <a:off x="2526" y="1617"/>
              <a:ext cx="1405" cy="1"/>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19"/>
            <p:cNvSpPr>
              <a:spLocks noChangeShapeType="1"/>
            </p:cNvSpPr>
            <p:nvPr/>
          </p:nvSpPr>
          <p:spPr bwMode="auto">
            <a:xfrm>
              <a:off x="3931" y="1617"/>
              <a:ext cx="1" cy="1394"/>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20"/>
            <p:cNvSpPr>
              <a:spLocks noChangeShapeType="1"/>
            </p:cNvSpPr>
            <p:nvPr/>
          </p:nvSpPr>
          <p:spPr bwMode="auto">
            <a:xfrm>
              <a:off x="2526" y="3011"/>
              <a:ext cx="1405" cy="1"/>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Line 21"/>
            <p:cNvSpPr>
              <a:spLocks noChangeShapeType="1"/>
            </p:cNvSpPr>
            <p:nvPr/>
          </p:nvSpPr>
          <p:spPr bwMode="auto">
            <a:xfrm>
              <a:off x="2526" y="1617"/>
              <a:ext cx="1" cy="1394"/>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1" name="Line 22"/>
            <p:cNvSpPr>
              <a:spLocks noChangeShapeType="1"/>
            </p:cNvSpPr>
            <p:nvPr/>
          </p:nvSpPr>
          <p:spPr bwMode="auto">
            <a:xfrm>
              <a:off x="2076" y="1309"/>
              <a:ext cx="450" cy="308"/>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2" name="Line 23"/>
            <p:cNvSpPr>
              <a:spLocks noChangeShapeType="1"/>
            </p:cNvSpPr>
            <p:nvPr/>
          </p:nvSpPr>
          <p:spPr bwMode="auto">
            <a:xfrm>
              <a:off x="2076" y="1309"/>
              <a:ext cx="1414" cy="1"/>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3" name="Line 24"/>
            <p:cNvSpPr>
              <a:spLocks noChangeShapeType="1"/>
            </p:cNvSpPr>
            <p:nvPr/>
          </p:nvSpPr>
          <p:spPr bwMode="auto">
            <a:xfrm>
              <a:off x="3490" y="1309"/>
              <a:ext cx="441" cy="308"/>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4" name="Line 25"/>
            <p:cNvSpPr>
              <a:spLocks noChangeShapeType="1"/>
            </p:cNvSpPr>
            <p:nvPr/>
          </p:nvSpPr>
          <p:spPr bwMode="auto">
            <a:xfrm>
              <a:off x="2076" y="1309"/>
              <a:ext cx="1" cy="1322"/>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5" name="Line 26"/>
            <p:cNvSpPr>
              <a:spLocks noChangeShapeType="1"/>
            </p:cNvSpPr>
            <p:nvPr/>
          </p:nvSpPr>
          <p:spPr bwMode="auto">
            <a:xfrm>
              <a:off x="2076" y="2631"/>
              <a:ext cx="450" cy="380"/>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6" name="Line 27"/>
            <p:cNvSpPr>
              <a:spLocks noChangeShapeType="1"/>
            </p:cNvSpPr>
            <p:nvPr/>
          </p:nvSpPr>
          <p:spPr bwMode="auto">
            <a:xfrm>
              <a:off x="2076" y="2631"/>
              <a:ext cx="1414" cy="1"/>
            </a:xfrm>
            <a:prstGeom prst="line">
              <a:avLst/>
            </a:prstGeom>
            <a:noFill/>
            <a:ln w="14288">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7" name="Line 28"/>
            <p:cNvSpPr>
              <a:spLocks noChangeShapeType="1"/>
            </p:cNvSpPr>
            <p:nvPr/>
          </p:nvSpPr>
          <p:spPr bwMode="auto">
            <a:xfrm>
              <a:off x="3490" y="1309"/>
              <a:ext cx="1" cy="1322"/>
            </a:xfrm>
            <a:prstGeom prst="line">
              <a:avLst/>
            </a:prstGeom>
            <a:noFill/>
            <a:ln w="14288">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8" name="Line 29"/>
            <p:cNvSpPr>
              <a:spLocks noChangeShapeType="1"/>
            </p:cNvSpPr>
            <p:nvPr/>
          </p:nvSpPr>
          <p:spPr bwMode="auto">
            <a:xfrm>
              <a:off x="3490" y="2631"/>
              <a:ext cx="441" cy="380"/>
            </a:xfrm>
            <a:prstGeom prst="line">
              <a:avLst/>
            </a:prstGeom>
            <a:noFill/>
            <a:ln w="14288">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9" name="Oval 30"/>
            <p:cNvSpPr>
              <a:spLocks noChangeArrowheads="1"/>
            </p:cNvSpPr>
            <p:nvPr/>
          </p:nvSpPr>
          <p:spPr bwMode="auto">
            <a:xfrm>
              <a:off x="2507" y="1607"/>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14370" name="Oval 31"/>
            <p:cNvSpPr>
              <a:spLocks noChangeArrowheads="1"/>
            </p:cNvSpPr>
            <p:nvPr/>
          </p:nvSpPr>
          <p:spPr bwMode="auto">
            <a:xfrm>
              <a:off x="3912" y="1607"/>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14371" name="Oval 32"/>
            <p:cNvSpPr>
              <a:spLocks noChangeArrowheads="1"/>
            </p:cNvSpPr>
            <p:nvPr/>
          </p:nvSpPr>
          <p:spPr bwMode="auto">
            <a:xfrm>
              <a:off x="3912" y="2993"/>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14372" name="Oval 33"/>
            <p:cNvSpPr>
              <a:spLocks noChangeArrowheads="1"/>
            </p:cNvSpPr>
            <p:nvPr/>
          </p:nvSpPr>
          <p:spPr bwMode="auto">
            <a:xfrm>
              <a:off x="2507" y="2993"/>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14373" name="Oval 34"/>
            <p:cNvSpPr>
              <a:spLocks noChangeArrowheads="1"/>
            </p:cNvSpPr>
            <p:nvPr/>
          </p:nvSpPr>
          <p:spPr bwMode="auto">
            <a:xfrm>
              <a:off x="2067" y="1290"/>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14374" name="Oval 35"/>
            <p:cNvSpPr>
              <a:spLocks noChangeArrowheads="1"/>
            </p:cNvSpPr>
            <p:nvPr/>
          </p:nvSpPr>
          <p:spPr bwMode="auto">
            <a:xfrm>
              <a:off x="3481" y="1290"/>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14375" name="Oval 36"/>
            <p:cNvSpPr>
              <a:spLocks noChangeArrowheads="1"/>
            </p:cNvSpPr>
            <p:nvPr/>
          </p:nvSpPr>
          <p:spPr bwMode="auto">
            <a:xfrm>
              <a:off x="2067" y="2622"/>
              <a:ext cx="28" cy="27"/>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14376" name="Oval 37"/>
            <p:cNvSpPr>
              <a:spLocks noChangeArrowheads="1"/>
            </p:cNvSpPr>
            <p:nvPr/>
          </p:nvSpPr>
          <p:spPr bwMode="auto">
            <a:xfrm>
              <a:off x="2067" y="1761"/>
              <a:ext cx="28" cy="28"/>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14377" name="Oval 38"/>
            <p:cNvSpPr>
              <a:spLocks noChangeArrowheads="1"/>
            </p:cNvSpPr>
            <p:nvPr/>
          </p:nvSpPr>
          <p:spPr bwMode="auto">
            <a:xfrm>
              <a:off x="3912" y="2051"/>
              <a:ext cx="28" cy="27"/>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sp>
          <p:nvSpPr>
            <p:cNvPr id="14378" name="Oval 39"/>
            <p:cNvSpPr>
              <a:spLocks noChangeArrowheads="1"/>
            </p:cNvSpPr>
            <p:nvPr/>
          </p:nvSpPr>
          <p:spPr bwMode="auto">
            <a:xfrm>
              <a:off x="2507" y="2088"/>
              <a:ext cx="28" cy="27"/>
            </a:xfrm>
            <a:prstGeom prst="ellipse">
              <a:avLst/>
            </a:prstGeom>
            <a:solidFill>
              <a:srgbClr val="0000FF"/>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2400">
                <a:solidFill>
                  <a:srgbClr val="0000CC"/>
                </a:solidFill>
                <a:latin typeface="Times New Roman" panose="02020603050405020304" pitchFamily="18" charset="0"/>
              </a:endParaRPr>
            </a:p>
          </p:txBody>
        </p:sp>
      </p:grpSp>
      <p:sp>
        <p:nvSpPr>
          <p:cNvPr id="274473" name="AutoShape 41"/>
          <p:cNvSpPr>
            <a:spLocks noChangeArrowheads="1"/>
          </p:cNvSpPr>
          <p:nvPr/>
        </p:nvSpPr>
        <p:spPr bwMode="auto">
          <a:xfrm rot="-1650674">
            <a:off x="11233239" y="5328653"/>
            <a:ext cx="381000" cy="493713"/>
          </a:xfrm>
          <a:prstGeom prst="can">
            <a:avLst>
              <a:gd name="adj" fmla="val 32396"/>
            </a:avLst>
          </a:prstGeom>
          <a:solidFill>
            <a:schemeClr val="bg2"/>
          </a:solidFill>
          <a:ln w="28575">
            <a:solidFill>
              <a:srgbClr val="CC00CC"/>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4474" name="Oval 42"/>
          <p:cNvSpPr>
            <a:spLocks noChangeArrowheads="1"/>
          </p:cNvSpPr>
          <p:nvPr/>
        </p:nvSpPr>
        <p:spPr bwMode="auto">
          <a:xfrm rot="2005163">
            <a:off x="11233239" y="5344527"/>
            <a:ext cx="223838" cy="88900"/>
          </a:xfrm>
          <a:prstGeom prst="ellipse">
            <a:avLst/>
          </a:prstGeom>
          <a:solidFill>
            <a:schemeClr val="bg2"/>
          </a:solidFill>
          <a:ln w="9525">
            <a:solidFill>
              <a:srgbClr val="CC00CC"/>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4475" name="Line 43"/>
          <p:cNvSpPr>
            <a:spLocks noChangeShapeType="1"/>
          </p:cNvSpPr>
          <p:nvPr/>
        </p:nvSpPr>
        <p:spPr bwMode="auto">
          <a:xfrm flipH="1" flipV="1">
            <a:off x="9969590" y="3509378"/>
            <a:ext cx="1374775" cy="190182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Text Box 44"/>
          <p:cNvSpPr txBox="1">
            <a:spLocks noChangeArrowheads="1"/>
          </p:cNvSpPr>
          <p:nvPr/>
        </p:nvSpPr>
        <p:spPr bwMode="auto">
          <a:xfrm>
            <a:off x="1263316" y="1057662"/>
            <a:ext cx="10443410" cy="88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dirty="0">
                <a:latin typeface="Times New Roman" panose="02020603050405020304" pitchFamily="18" charset="0"/>
              </a:rPr>
              <a:t>C</a:t>
            </a:r>
            <a:r>
              <a:rPr lang="en-US" altLang="vi-VN" sz="2400" baseline="-25000" dirty="0">
                <a:latin typeface="Times New Roman" panose="02020603050405020304" pitchFamily="18" charset="0"/>
              </a:rPr>
              <a:t>4</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Kết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luận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trên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còn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đúng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trong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trường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hợp</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tia</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sáng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truyền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từ</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nước</a:t>
            </a:r>
            <a:r>
              <a:rPr lang="en-US" altLang="vi-VN" sz="2400" dirty="0">
                <a:latin typeface="Times New Roman" panose="02020603050405020304" pitchFamily="18" charset="0"/>
              </a:rPr>
              <a:t> sang </a:t>
            </a:r>
            <a:r>
              <a:rPr lang="en-US" altLang="vi-VN" sz="2400" dirty="0" err="1">
                <a:latin typeface="Times New Roman" panose="02020603050405020304" pitchFamily="18" charset="0"/>
              </a:rPr>
              <a:t>không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khí</a:t>
            </a:r>
            <a:r>
              <a:rPr lang="en-US" altLang="vi-VN" sz="2400" dirty="0">
                <a:latin typeface="Times New Roman" panose="02020603050405020304" pitchFamily="18" charset="0"/>
              </a:rPr>
              <a:t> hay </a:t>
            </a:r>
            <a:r>
              <a:rPr lang="en-US" altLang="vi-VN" sz="2400" dirty="0" err="1">
                <a:latin typeface="Times New Roman" panose="02020603050405020304" pitchFamily="18" charset="0"/>
              </a:rPr>
              <a:t>không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Đề</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xuất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một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phương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án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thí</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nghiệm</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để</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kiểm</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tra</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dự</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đoán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đó</a:t>
            </a:r>
            <a:r>
              <a:rPr lang="en-US" altLang="vi-VN" sz="2400" dirty="0">
                <a:latin typeface="Times New Roman" panose="02020603050405020304" pitchFamily="18" charset="0"/>
              </a:rPr>
              <a:t>.</a:t>
            </a:r>
          </a:p>
          <a:p>
            <a:pPr>
              <a:spcBef>
                <a:spcPct val="0"/>
              </a:spcBef>
              <a:buFontTx/>
              <a:buNone/>
            </a:pPr>
            <a:endParaRPr lang="en-US" altLang="vi-VN" sz="2400" dirty="0">
              <a:latin typeface="Times New Roman" panose="02020603050405020304" pitchFamily="18" charset="0"/>
            </a:endParaRPr>
          </a:p>
        </p:txBody>
      </p:sp>
      <p:sp>
        <p:nvSpPr>
          <p:cNvPr id="17424" name="Text Box 45"/>
          <p:cNvSpPr txBox="1">
            <a:spLocks noChangeArrowheads="1"/>
          </p:cNvSpPr>
          <p:nvPr/>
        </p:nvSpPr>
        <p:spPr bwMode="auto">
          <a:xfrm>
            <a:off x="1312878" y="1987906"/>
            <a:ext cx="419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000" dirty="0" err="1">
                <a:solidFill>
                  <a:srgbClr val="FF0000"/>
                </a:solidFill>
                <a:latin typeface="Times New Roman" panose="02020603050405020304" pitchFamily="18" charset="0"/>
              </a:rPr>
              <a:t>Dự</a:t>
            </a:r>
            <a:r>
              <a:rPr lang="en-US" altLang="vi-VN" sz="2000" dirty="0">
                <a:solidFill>
                  <a:srgbClr val="FF0000"/>
                </a:solidFill>
                <a:latin typeface="Times New Roman" panose="02020603050405020304" pitchFamily="18" charset="0"/>
              </a:rPr>
              <a:t> </a:t>
            </a:r>
            <a:r>
              <a:rPr lang="en-US" altLang="vi-VN" sz="2000" dirty="0" err="1">
                <a:solidFill>
                  <a:srgbClr val="FF0000"/>
                </a:solidFill>
                <a:latin typeface="Times New Roman" panose="02020603050405020304" pitchFamily="18" charset="0"/>
              </a:rPr>
              <a:t>đoán</a:t>
            </a:r>
            <a:r>
              <a:rPr lang="en-US" altLang="vi-VN" sz="2000" dirty="0">
                <a:solidFill>
                  <a:srgbClr val="FF0000"/>
                </a:solidFill>
                <a:latin typeface="Times New Roman" panose="02020603050405020304" pitchFamily="18" charset="0"/>
              </a:rPr>
              <a:t> </a:t>
            </a:r>
            <a:r>
              <a:rPr lang="en-US" altLang="vi-VN" sz="2000" dirty="0" err="1">
                <a:solidFill>
                  <a:srgbClr val="FF0000"/>
                </a:solidFill>
                <a:latin typeface="Times New Roman" panose="02020603050405020304" pitchFamily="18" charset="0"/>
              </a:rPr>
              <a:t>phương</a:t>
            </a:r>
            <a:r>
              <a:rPr lang="en-US" altLang="vi-VN" sz="2000" dirty="0">
                <a:solidFill>
                  <a:srgbClr val="FF0000"/>
                </a:solidFill>
                <a:latin typeface="Times New Roman" panose="02020603050405020304" pitchFamily="18" charset="0"/>
              </a:rPr>
              <a:t> </a:t>
            </a:r>
            <a:r>
              <a:rPr lang="en-US" altLang="vi-VN" sz="2000" dirty="0" err="1">
                <a:solidFill>
                  <a:srgbClr val="FF0000"/>
                </a:solidFill>
                <a:latin typeface="Times New Roman" panose="02020603050405020304" pitchFamily="18" charset="0"/>
              </a:rPr>
              <a:t>án</a:t>
            </a:r>
            <a:r>
              <a:rPr lang="en-US" altLang="vi-VN" sz="2000" dirty="0">
                <a:solidFill>
                  <a:srgbClr val="FF0000"/>
                </a:solidFill>
                <a:latin typeface="Times New Roman" panose="02020603050405020304" pitchFamily="18" charset="0"/>
              </a:rPr>
              <a:t> TN </a:t>
            </a:r>
            <a:r>
              <a:rPr lang="en-US" altLang="vi-VN" sz="2000" dirty="0" err="1">
                <a:solidFill>
                  <a:srgbClr val="FF0000"/>
                </a:solidFill>
                <a:latin typeface="Times New Roman" panose="02020603050405020304" pitchFamily="18" charset="0"/>
              </a:rPr>
              <a:t>kiểm</a:t>
            </a:r>
            <a:r>
              <a:rPr lang="en-US" altLang="vi-VN" sz="2000" dirty="0">
                <a:solidFill>
                  <a:srgbClr val="FF0000"/>
                </a:solidFill>
                <a:latin typeface="Times New Roman" panose="02020603050405020304" pitchFamily="18" charset="0"/>
              </a:rPr>
              <a:t> </a:t>
            </a:r>
            <a:r>
              <a:rPr lang="en-US" altLang="vi-VN" sz="2000" dirty="0" err="1">
                <a:solidFill>
                  <a:srgbClr val="FF0000"/>
                </a:solidFill>
                <a:latin typeface="Times New Roman" panose="02020603050405020304" pitchFamily="18" charset="0"/>
              </a:rPr>
              <a:t>tra</a:t>
            </a:r>
            <a:r>
              <a:rPr lang="en-US" altLang="vi-VN" sz="2000" dirty="0">
                <a:solidFill>
                  <a:srgbClr val="FF0000"/>
                </a:solidFill>
                <a:latin typeface="Times New Roman" panose="02020603050405020304" pitchFamily="18" charset="0"/>
              </a:rPr>
              <a:t>:</a:t>
            </a:r>
          </a:p>
          <a:p>
            <a:pPr algn="just">
              <a:spcBef>
                <a:spcPct val="0"/>
              </a:spcBef>
              <a:buFontTx/>
              <a:buNone/>
            </a:pPr>
            <a:r>
              <a:rPr lang="en-US" altLang="vi-VN" sz="2000" dirty="0">
                <a:solidFill>
                  <a:srgbClr val="FF0000"/>
                </a:solidFill>
                <a:latin typeface="Times New Roman" panose="02020603050405020304" pitchFamily="18" charset="0"/>
              </a:rPr>
              <a:t> </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Chiếu</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tia</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sáng</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từ</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đáy</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bình</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lên</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rồi</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ra</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không</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khí</a:t>
            </a:r>
            <a:r>
              <a:rPr lang="en-US" altLang="vi-VN" sz="2000" dirty="0">
                <a:solidFill>
                  <a:srgbClr val="0000FF"/>
                </a:solidFill>
                <a:latin typeface="Times New Roman" panose="02020603050405020304" pitchFamily="18" charset="0"/>
              </a:rPr>
              <a:t>.</a:t>
            </a:r>
          </a:p>
        </p:txBody>
      </p:sp>
      <p:sp>
        <p:nvSpPr>
          <p:cNvPr id="43" name="Text Box 13"/>
          <p:cNvSpPr txBox="1">
            <a:spLocks noChangeArrowheads="1"/>
          </p:cNvSpPr>
          <p:nvPr/>
        </p:nvSpPr>
        <p:spPr bwMode="auto">
          <a:xfrm>
            <a:off x="910907" y="36106"/>
            <a:ext cx="10964261" cy="510778"/>
          </a:xfrm>
          <a:prstGeom prst="round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b="1" i="1" dirty="0">
                <a:solidFill>
                  <a:srgbClr val="FF0000"/>
                </a:solidFill>
                <a:latin typeface="Times New Roman" panose="02020603050405020304" pitchFamily="18" charset="0"/>
              </a:rPr>
              <a:t>II. SỰ KHÚC XẠ CỦA TIA SÁNG KHI TRUYỀN TỪ NƯỚC SANG KHÔNG KHÍ</a:t>
            </a:r>
            <a:endParaRPr lang="en-US" altLang="vi-VN" sz="2400"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13981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23"/>
                                        </p:tgtEl>
                                        <p:attrNameLst>
                                          <p:attrName>style.visibility</p:attrName>
                                        </p:attrNameLst>
                                      </p:cBhvr>
                                      <p:to>
                                        <p:strVal val="visible"/>
                                      </p:to>
                                    </p:set>
                                    <p:animEffect transition="in" filter="blinds(horizontal)">
                                      <p:cBhvr>
                                        <p:cTn id="12" dur="500"/>
                                        <p:tgtEl>
                                          <p:spTgt spid="174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24"/>
                                        </p:tgtEl>
                                        <p:attrNameLst>
                                          <p:attrName>style.visibility</p:attrName>
                                        </p:attrNameLst>
                                      </p:cBhvr>
                                      <p:to>
                                        <p:strVal val="visible"/>
                                      </p:to>
                                    </p:set>
                                    <p:animEffect transition="in" filter="blinds(horizontal)">
                                      <p:cBhvr>
                                        <p:cTn id="17" dur="500"/>
                                        <p:tgtEl>
                                          <p:spTgt spid="17424"/>
                                        </p:tgtEl>
                                      </p:cBhvr>
                                    </p:animEffect>
                                  </p:childTnLst>
                                </p:cTn>
                              </p:par>
                              <p:par>
                                <p:cTn id="18" presetID="22" presetClass="entr" presetSubtype="4" repeatCount="10000" fill="hold" grpId="0" nodeType="withEffect">
                                  <p:stCondLst>
                                    <p:cond delay="0"/>
                                  </p:stCondLst>
                                  <p:childTnLst>
                                    <p:set>
                                      <p:cBhvr>
                                        <p:cTn id="19" dur="1" fill="hold">
                                          <p:stCondLst>
                                            <p:cond delay="0"/>
                                          </p:stCondLst>
                                        </p:cTn>
                                        <p:tgtEl>
                                          <p:spTgt spid="274475"/>
                                        </p:tgtEl>
                                        <p:attrNameLst>
                                          <p:attrName>style.visibility</p:attrName>
                                        </p:attrNameLst>
                                      </p:cBhvr>
                                      <p:to>
                                        <p:strVal val="visible"/>
                                      </p:to>
                                    </p:set>
                                    <p:animEffect transition="in" filter="wipe(down)">
                                      <p:cBhvr>
                                        <p:cTn id="20" dur="1000"/>
                                        <p:tgtEl>
                                          <p:spTgt spid="2744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74443"/>
                                        </p:tgtEl>
                                        <p:attrNameLst>
                                          <p:attrName>style.visibility</p:attrName>
                                        </p:attrNameLst>
                                      </p:cBhvr>
                                      <p:to>
                                        <p:strVal val="visible"/>
                                      </p:to>
                                    </p:set>
                                    <p:animEffect transition="in" filter="box(in)">
                                      <p:cBhvr>
                                        <p:cTn id="25" dur="500"/>
                                        <p:tgtEl>
                                          <p:spTgt spid="2744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path" presetSubtype="0" accel="50000" decel="50000" fill="hold" grpId="0" nodeType="clickEffect">
                                  <p:stCondLst>
                                    <p:cond delay="0"/>
                                  </p:stCondLst>
                                  <p:childTnLst>
                                    <p:animMotion origin="layout" path="M 4.44444E-6 -4.44444E-6 L -0.04723 -4.44444E-6 " pathEditMode="relative" rAng="0" ptsTypes="AA">
                                      <p:cBhvr>
                                        <p:cTn id="29" dur="2000" fill="hold"/>
                                        <p:tgtEl>
                                          <p:spTgt spid="274444"/>
                                        </p:tgtEl>
                                        <p:attrNameLst>
                                          <p:attrName>ppt_x</p:attrName>
                                          <p:attrName>ppt_y</p:attrName>
                                        </p:attrNameLst>
                                      </p:cBhvr>
                                      <p:rCtr x="-2361" y="0"/>
                                    </p:animMotion>
                                  </p:childTnLst>
                                </p:cTn>
                              </p:par>
                              <p:par>
                                <p:cTn id="30" presetID="35" presetClass="path" presetSubtype="0" accel="50000" decel="50000" fill="hold" nodeType="withEffect">
                                  <p:stCondLst>
                                    <p:cond delay="0"/>
                                  </p:stCondLst>
                                  <p:childTnLst>
                                    <p:animMotion origin="layout" path="M 2.5E-6 2.59259E-6 L 0.05781 0.00023 " pathEditMode="relative" rAng="0" ptsTypes="AA">
                                      <p:cBhvr>
                                        <p:cTn id="31" dur="2000" fill="hold"/>
                                        <p:tgtEl>
                                          <p:spTgt spid="2"/>
                                        </p:tgtEl>
                                        <p:attrNameLst>
                                          <p:attrName>ppt_x</p:attrName>
                                          <p:attrName>ppt_y</p:attrName>
                                        </p:attrNameLst>
                                      </p:cBhvr>
                                      <p:rCtr x="2882"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1" nodeType="clickEffect">
                                  <p:stCondLst>
                                    <p:cond delay="0"/>
                                  </p:stCondLst>
                                  <p:childTnLst>
                                    <p:set>
                                      <p:cBhvr>
                                        <p:cTn id="35" dur="1" fill="hold">
                                          <p:stCondLst>
                                            <p:cond delay="0"/>
                                          </p:stCondLst>
                                        </p:cTn>
                                        <p:tgtEl>
                                          <p:spTgt spid="274475"/>
                                        </p:tgtEl>
                                        <p:attrNameLst>
                                          <p:attrName>style.visibility</p:attrName>
                                        </p:attrNameLst>
                                      </p:cBhvr>
                                      <p:to>
                                        <p:strVal val="visible"/>
                                      </p:to>
                                    </p:set>
                                    <p:animEffect transition="in" filter="wipe(down)">
                                      <p:cBhvr>
                                        <p:cTn id="36" dur="2000"/>
                                        <p:tgtEl>
                                          <p:spTgt spid="27447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74474"/>
                                        </p:tgtEl>
                                        <p:attrNameLst>
                                          <p:attrName>style.visibility</p:attrName>
                                        </p:attrNameLst>
                                      </p:cBhvr>
                                      <p:to>
                                        <p:strVal val="visible"/>
                                      </p:to>
                                    </p:set>
                                    <p:animEffect transition="in" filter="box(in)">
                                      <p:cBhvr>
                                        <p:cTn id="39" dur="500"/>
                                        <p:tgtEl>
                                          <p:spTgt spid="27447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74473"/>
                                        </p:tgtEl>
                                        <p:attrNameLst>
                                          <p:attrName>style.visibility</p:attrName>
                                        </p:attrNameLst>
                                      </p:cBhvr>
                                      <p:to>
                                        <p:strVal val="visible"/>
                                      </p:to>
                                    </p:set>
                                    <p:animEffect transition="in" filter="box(in)">
                                      <p:cBhvr>
                                        <p:cTn id="42" dur="500"/>
                                        <p:tgtEl>
                                          <p:spTgt spid="274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274443" grpId="0"/>
      <p:bldP spid="274444" grpId="0" animBg="1"/>
      <p:bldP spid="274473" grpId="0" animBg="1"/>
      <p:bldP spid="274474" grpId="0" animBg="1"/>
      <p:bldP spid="274475" grpId="0" animBg="1"/>
      <p:bldP spid="274475" grpId="1" animBg="1"/>
      <p:bldP spid="17423" grpId="0"/>
      <p:bldP spid="174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1034716" y="546884"/>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dirty="0">
                <a:solidFill>
                  <a:srgbClr val="FF0000"/>
                </a:solidFill>
                <a:latin typeface="Times New Roman" panose="02020603050405020304" pitchFamily="18" charset="0"/>
              </a:rPr>
              <a:t>1. </a:t>
            </a:r>
            <a:r>
              <a:rPr lang="en-US" altLang="vi-VN" sz="2400" b="1" i="1" dirty="0" err="1">
                <a:solidFill>
                  <a:srgbClr val="FF0000"/>
                </a:solidFill>
                <a:latin typeface="Times New Roman" panose="02020603050405020304" pitchFamily="18" charset="0"/>
              </a:rPr>
              <a:t>Dự</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đoán</a:t>
            </a:r>
            <a:r>
              <a:rPr lang="en-US" altLang="vi-VN" sz="2400" b="1" i="1" dirty="0">
                <a:solidFill>
                  <a:srgbClr val="FF0000"/>
                </a:solidFill>
                <a:latin typeface="Times New Roman" panose="02020603050405020304" pitchFamily="18" charset="0"/>
              </a:rPr>
              <a:t>:        </a:t>
            </a:r>
          </a:p>
        </p:txBody>
      </p:sp>
      <p:sp>
        <p:nvSpPr>
          <p:cNvPr id="43" name="Text Box 13"/>
          <p:cNvSpPr txBox="1">
            <a:spLocks noChangeArrowheads="1"/>
          </p:cNvSpPr>
          <p:nvPr/>
        </p:nvSpPr>
        <p:spPr bwMode="auto">
          <a:xfrm>
            <a:off x="910907" y="36106"/>
            <a:ext cx="10964261" cy="510778"/>
          </a:xfrm>
          <a:prstGeom prst="round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b="1" i="1" dirty="0">
                <a:solidFill>
                  <a:srgbClr val="FF0000"/>
                </a:solidFill>
                <a:latin typeface="Times New Roman" panose="02020603050405020304" pitchFamily="18" charset="0"/>
              </a:rPr>
              <a:t>II. SỰ KHÚC XẠ CỦA TIA SÁNG KHI TRUYỀN TỪ NƯỚC SANG KHÔNG KHÍ</a:t>
            </a:r>
            <a:endParaRPr lang="en-US" altLang="vi-VN" sz="2400" i="1" dirty="0">
              <a:solidFill>
                <a:srgbClr val="FF0000"/>
              </a:solidFill>
              <a:latin typeface="Times New Roman" panose="02020603050405020304" pitchFamily="18" charset="0"/>
            </a:endParaRPr>
          </a:p>
        </p:txBody>
      </p:sp>
      <p:sp>
        <p:nvSpPr>
          <p:cNvPr id="38" name="Text Box 7"/>
          <p:cNvSpPr txBox="1">
            <a:spLocks noChangeArrowheads="1"/>
          </p:cNvSpPr>
          <p:nvPr/>
        </p:nvSpPr>
        <p:spPr bwMode="auto">
          <a:xfrm>
            <a:off x="1034716" y="1031495"/>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dirty="0">
                <a:solidFill>
                  <a:srgbClr val="FF0000"/>
                </a:solidFill>
                <a:latin typeface="Times New Roman" panose="02020603050405020304" pitchFamily="18" charset="0"/>
              </a:rPr>
              <a:t>2. </a:t>
            </a:r>
            <a:r>
              <a:rPr lang="en-US" altLang="vi-VN" sz="2400" b="1" i="1" dirty="0" err="1">
                <a:solidFill>
                  <a:srgbClr val="FF0000"/>
                </a:solidFill>
                <a:latin typeface="Times New Roman" panose="02020603050405020304" pitchFamily="18" charset="0"/>
              </a:rPr>
              <a:t>Thí</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nghiệm</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kiểm</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tra</a:t>
            </a:r>
            <a:r>
              <a:rPr lang="en-US" altLang="vi-VN" sz="2400" b="1" i="1" dirty="0">
                <a:solidFill>
                  <a:srgbClr val="FF0000"/>
                </a:solidFill>
                <a:latin typeface="Times New Roman" panose="02020603050405020304" pitchFamily="18" charset="0"/>
              </a:rPr>
              <a:t>:        </a:t>
            </a:r>
          </a:p>
        </p:txBody>
      </p:sp>
      <p:grpSp>
        <p:nvGrpSpPr>
          <p:cNvPr id="39" name="Group 11"/>
          <p:cNvGrpSpPr>
            <a:grpSpLocks/>
          </p:cNvGrpSpPr>
          <p:nvPr/>
        </p:nvGrpSpPr>
        <p:grpSpPr bwMode="auto">
          <a:xfrm>
            <a:off x="7923827" y="2608748"/>
            <a:ext cx="3657600" cy="2514600"/>
            <a:chOff x="1872" y="1728"/>
            <a:chExt cx="2304" cy="1584"/>
          </a:xfrm>
        </p:grpSpPr>
        <p:sp>
          <p:nvSpPr>
            <p:cNvPr id="40" name="Line 12"/>
            <p:cNvSpPr>
              <a:spLocks noChangeShapeType="1"/>
            </p:cNvSpPr>
            <p:nvPr/>
          </p:nvSpPr>
          <p:spPr bwMode="auto">
            <a:xfrm>
              <a:off x="1872" y="1728"/>
              <a:ext cx="0" cy="1584"/>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3"/>
            <p:cNvSpPr>
              <a:spLocks noChangeShapeType="1"/>
            </p:cNvSpPr>
            <p:nvPr/>
          </p:nvSpPr>
          <p:spPr bwMode="auto">
            <a:xfrm>
              <a:off x="1872" y="3312"/>
              <a:ext cx="2304"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4"/>
            <p:cNvSpPr>
              <a:spLocks noChangeShapeType="1"/>
            </p:cNvSpPr>
            <p:nvPr/>
          </p:nvSpPr>
          <p:spPr bwMode="auto">
            <a:xfrm flipV="1">
              <a:off x="4176" y="1776"/>
              <a:ext cx="0" cy="1536"/>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Rectangle 15" descr="Narrow horizontal"/>
            <p:cNvSpPr>
              <a:spLocks noChangeArrowheads="1"/>
            </p:cNvSpPr>
            <p:nvPr/>
          </p:nvSpPr>
          <p:spPr bwMode="auto">
            <a:xfrm>
              <a:off x="1872" y="2112"/>
              <a:ext cx="2304" cy="1200"/>
            </a:xfrm>
            <a:prstGeom prst="rect">
              <a:avLst/>
            </a:prstGeom>
            <a:blipFill dpi="0" rotWithShape="0">
              <a:blip r:embed="rId2"/>
              <a:srcRect/>
              <a:tile tx="0" ty="0" sx="100000" sy="100000" flip="none" algn="tl"/>
            </a:blipFill>
            <a:ln w="9525">
              <a:solidFill>
                <a:srgbClr val="0000CC"/>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latin typeface="Times New Roman" panose="02020603050405020304" pitchFamily="18" charset="0"/>
              </a:endParaRPr>
            </a:p>
          </p:txBody>
        </p:sp>
      </p:grpSp>
      <p:sp>
        <p:nvSpPr>
          <p:cNvPr id="45" name="Rectangle 17" descr="Narrow horizontal"/>
          <p:cNvSpPr>
            <a:spLocks noChangeArrowheads="1"/>
          </p:cNvSpPr>
          <p:nvPr/>
        </p:nvSpPr>
        <p:spPr bwMode="auto">
          <a:xfrm rot="10800000">
            <a:off x="8381027" y="3218348"/>
            <a:ext cx="2819400" cy="1905000"/>
          </a:xfrm>
          <a:prstGeom prst="rect">
            <a:avLst/>
          </a:prstGeom>
          <a:blipFill dpi="0" rotWithShape="0">
            <a:blip r:embed="rId3"/>
            <a:srcRect/>
            <a:tile tx="0" ty="0" sx="100000" sy="100000" flip="none" algn="tl"/>
          </a:blip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latin typeface="Times New Roman" panose="02020603050405020304" pitchFamily="18" charset="0"/>
            </a:endParaRPr>
          </a:p>
        </p:txBody>
      </p:sp>
      <p:grpSp>
        <p:nvGrpSpPr>
          <p:cNvPr id="46" name="Group 19"/>
          <p:cNvGrpSpPr>
            <a:grpSpLocks/>
          </p:cNvGrpSpPr>
          <p:nvPr/>
        </p:nvGrpSpPr>
        <p:grpSpPr bwMode="auto">
          <a:xfrm>
            <a:off x="9697064" y="4367698"/>
            <a:ext cx="609600" cy="457200"/>
            <a:chOff x="2544" y="912"/>
            <a:chExt cx="384" cy="288"/>
          </a:xfrm>
        </p:grpSpPr>
        <p:sp>
          <p:nvSpPr>
            <p:cNvPr id="47" name="AutoShape 20"/>
            <p:cNvSpPr>
              <a:spLocks noChangeArrowheads="1"/>
            </p:cNvSpPr>
            <p:nvPr/>
          </p:nvSpPr>
          <p:spPr bwMode="auto">
            <a:xfrm>
              <a:off x="2880" y="1056"/>
              <a:ext cx="48" cy="48"/>
            </a:xfrm>
            <a:prstGeom prst="flowChartConnector">
              <a:avLst/>
            </a:prstGeom>
            <a:solidFill>
              <a:schemeClr val="accent1"/>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latin typeface="Times New Roman" panose="02020603050405020304" pitchFamily="18" charset="0"/>
              </a:endParaRPr>
            </a:p>
          </p:txBody>
        </p:sp>
        <p:sp>
          <p:nvSpPr>
            <p:cNvPr id="48" name="Text Box 21"/>
            <p:cNvSpPr txBox="1">
              <a:spLocks noChangeArrowheads="1"/>
            </p:cNvSpPr>
            <p:nvPr/>
          </p:nvSpPr>
          <p:spPr bwMode="auto">
            <a:xfrm>
              <a:off x="2544" y="91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dirty="0">
                  <a:solidFill>
                    <a:srgbClr val="0000FF"/>
                  </a:solidFill>
                  <a:latin typeface="Times New Roman" panose="02020603050405020304" pitchFamily="18" charset="0"/>
                </a:rPr>
                <a:t>A</a:t>
              </a:r>
            </a:p>
          </p:txBody>
        </p:sp>
      </p:grpSp>
      <p:grpSp>
        <p:nvGrpSpPr>
          <p:cNvPr id="49" name="Group 25"/>
          <p:cNvGrpSpPr>
            <a:grpSpLocks/>
          </p:cNvGrpSpPr>
          <p:nvPr/>
        </p:nvGrpSpPr>
        <p:grpSpPr bwMode="auto">
          <a:xfrm rot="-157497">
            <a:off x="8260378" y="1408599"/>
            <a:ext cx="504825" cy="619125"/>
            <a:chOff x="2754" y="1176"/>
            <a:chExt cx="318" cy="390"/>
          </a:xfrm>
        </p:grpSpPr>
        <p:grpSp>
          <p:nvGrpSpPr>
            <p:cNvPr id="50" name="Group 26"/>
            <p:cNvGrpSpPr>
              <a:grpSpLocks/>
            </p:cNvGrpSpPr>
            <p:nvPr/>
          </p:nvGrpSpPr>
          <p:grpSpPr bwMode="auto">
            <a:xfrm rot="657431">
              <a:off x="2754" y="1176"/>
              <a:ext cx="192" cy="216"/>
              <a:chOff x="3756" y="2016"/>
              <a:chExt cx="192" cy="216"/>
            </a:xfrm>
          </p:grpSpPr>
          <p:sp>
            <p:nvSpPr>
              <p:cNvPr id="52" name="Freeform 27"/>
              <p:cNvSpPr>
                <a:spLocks/>
              </p:cNvSpPr>
              <p:nvPr/>
            </p:nvSpPr>
            <p:spPr bwMode="auto">
              <a:xfrm>
                <a:off x="3756" y="2016"/>
                <a:ext cx="192" cy="82"/>
              </a:xfrm>
              <a:custGeom>
                <a:avLst/>
                <a:gdLst>
                  <a:gd name="T0" fmla="*/ 0 w 192"/>
                  <a:gd name="T1" fmla="*/ 60 h 82"/>
                  <a:gd name="T2" fmla="*/ 192 w 192"/>
                  <a:gd name="T3" fmla="*/ 0 h 82"/>
                  <a:gd name="T4" fmla="*/ 0 60000 65536"/>
                  <a:gd name="T5" fmla="*/ 0 60000 65536"/>
                  <a:gd name="T6" fmla="*/ 0 w 192"/>
                  <a:gd name="T7" fmla="*/ 0 h 82"/>
                  <a:gd name="T8" fmla="*/ 192 w 192"/>
                  <a:gd name="T9" fmla="*/ 82 h 82"/>
                </a:gdLst>
                <a:ahLst/>
                <a:cxnLst>
                  <a:cxn ang="T4">
                    <a:pos x="T0" y="T1"/>
                  </a:cxn>
                  <a:cxn ang="T5">
                    <a:pos x="T2" y="T3"/>
                  </a:cxn>
                </a:cxnLst>
                <a:rect l="T6" t="T7" r="T8" b="T9"/>
                <a:pathLst>
                  <a:path w="192" h="82">
                    <a:moveTo>
                      <a:pt x="0" y="60"/>
                    </a:moveTo>
                    <a:cubicBezTo>
                      <a:pt x="34" y="57"/>
                      <a:pt x="192" y="82"/>
                      <a:pt x="192" y="0"/>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8"/>
              <p:cNvSpPr>
                <a:spLocks/>
              </p:cNvSpPr>
              <p:nvPr/>
            </p:nvSpPr>
            <p:spPr bwMode="auto">
              <a:xfrm>
                <a:off x="3756" y="2076"/>
                <a:ext cx="14" cy="156"/>
              </a:xfrm>
              <a:custGeom>
                <a:avLst/>
                <a:gdLst>
                  <a:gd name="T0" fmla="*/ 0 w 14"/>
                  <a:gd name="T1" fmla="*/ 0 h 156"/>
                  <a:gd name="T2" fmla="*/ 12 w 14"/>
                  <a:gd name="T3" fmla="*/ 156 h 156"/>
                  <a:gd name="T4" fmla="*/ 0 60000 65536"/>
                  <a:gd name="T5" fmla="*/ 0 60000 65536"/>
                  <a:gd name="T6" fmla="*/ 0 w 14"/>
                  <a:gd name="T7" fmla="*/ 0 h 156"/>
                  <a:gd name="T8" fmla="*/ 14 w 14"/>
                  <a:gd name="T9" fmla="*/ 156 h 156"/>
                </a:gdLst>
                <a:ahLst/>
                <a:cxnLst>
                  <a:cxn ang="T4">
                    <a:pos x="T0" y="T1"/>
                  </a:cxn>
                  <a:cxn ang="T5">
                    <a:pos x="T2" y="T3"/>
                  </a:cxn>
                </a:cxnLst>
                <a:rect l="T6" t="T7" r="T8" b="T9"/>
                <a:pathLst>
                  <a:path w="14" h="156">
                    <a:moveTo>
                      <a:pt x="0" y="0"/>
                    </a:moveTo>
                    <a:cubicBezTo>
                      <a:pt x="14" y="116"/>
                      <a:pt x="12" y="64"/>
                      <a:pt x="12" y="156"/>
                    </a:cubicBezTo>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9"/>
              <p:cNvSpPr>
                <a:spLocks/>
              </p:cNvSpPr>
              <p:nvPr/>
            </p:nvSpPr>
            <p:spPr bwMode="auto">
              <a:xfrm>
                <a:off x="3768" y="2076"/>
                <a:ext cx="84" cy="84"/>
              </a:xfrm>
              <a:custGeom>
                <a:avLst/>
                <a:gdLst>
                  <a:gd name="T0" fmla="*/ 84 w 84"/>
                  <a:gd name="T1" fmla="*/ 0 h 84"/>
                  <a:gd name="T2" fmla="*/ 0 w 84"/>
                  <a:gd name="T3" fmla="*/ 84 h 84"/>
                  <a:gd name="T4" fmla="*/ 0 60000 65536"/>
                  <a:gd name="T5" fmla="*/ 0 60000 65536"/>
                  <a:gd name="T6" fmla="*/ 0 w 84"/>
                  <a:gd name="T7" fmla="*/ 0 h 84"/>
                  <a:gd name="T8" fmla="*/ 84 w 84"/>
                  <a:gd name="T9" fmla="*/ 84 h 84"/>
                </a:gdLst>
                <a:ahLst/>
                <a:cxnLst>
                  <a:cxn ang="T4">
                    <a:pos x="T0" y="T1"/>
                  </a:cxn>
                  <a:cxn ang="T5">
                    <a:pos x="T2" y="T3"/>
                  </a:cxn>
                </a:cxnLst>
                <a:rect l="T6" t="T7" r="T8" b="T9"/>
                <a:pathLst>
                  <a:path w="84" h="84">
                    <a:moveTo>
                      <a:pt x="84" y="0"/>
                    </a:moveTo>
                    <a:cubicBezTo>
                      <a:pt x="60" y="72"/>
                      <a:pt x="78" y="84"/>
                      <a:pt x="0" y="84"/>
                    </a:cubicBezTo>
                  </a:path>
                </a:pathLst>
              </a:cu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 name="Line 30"/>
            <p:cNvSpPr>
              <a:spLocks noChangeShapeType="1"/>
            </p:cNvSpPr>
            <p:nvPr/>
          </p:nvSpPr>
          <p:spPr bwMode="auto">
            <a:xfrm rot="975612">
              <a:off x="2880" y="1422"/>
              <a:ext cx="192"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grpSp>
      <p:sp>
        <p:nvSpPr>
          <p:cNvPr id="55" name="Text Box 35"/>
          <p:cNvSpPr txBox="1">
            <a:spLocks noChangeArrowheads="1"/>
          </p:cNvSpPr>
          <p:nvPr/>
        </p:nvSpPr>
        <p:spPr bwMode="auto">
          <a:xfrm>
            <a:off x="1341651" y="1499427"/>
            <a:ext cx="630140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spcBef>
                <a:spcPct val="0"/>
              </a:spcBef>
              <a:buFontTx/>
              <a:buChar char="-"/>
            </a:pPr>
            <a:r>
              <a:rPr lang="en-US" altLang="vi-VN" sz="2400" b="1" i="1" dirty="0" err="1">
                <a:latin typeface="Times New Roman" panose="02020603050405020304" pitchFamily="18" charset="0"/>
              </a:rPr>
              <a:t>Cắm</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đinh</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tại</a:t>
            </a:r>
            <a:r>
              <a:rPr lang="en-US" altLang="vi-VN" sz="2400" b="1" i="1" dirty="0">
                <a:latin typeface="Times New Roman" panose="02020603050405020304" pitchFamily="18" charset="0"/>
              </a:rPr>
              <a:t> A </a:t>
            </a:r>
            <a:r>
              <a:rPr lang="en-US" altLang="vi-VN" sz="2400" b="1" i="1" dirty="0" err="1">
                <a:latin typeface="Times New Roman" panose="02020603050405020304" pitchFamily="18" charset="0"/>
              </a:rPr>
              <a:t>và</a:t>
            </a:r>
            <a:r>
              <a:rPr lang="en-US" altLang="vi-VN" sz="2400" b="1" i="1" dirty="0">
                <a:latin typeface="Times New Roman" panose="02020603050405020304" pitchFamily="18" charset="0"/>
              </a:rPr>
              <a:t> B </a:t>
            </a:r>
            <a:r>
              <a:rPr lang="en-US" altLang="vi-VN" sz="2400" b="1" i="1" dirty="0" err="1">
                <a:latin typeface="Times New Roman" panose="02020603050405020304" pitchFamily="18" charset="0"/>
              </a:rPr>
              <a:t>trên</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miếng</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gỗ</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nhúng</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trong</a:t>
            </a:r>
            <a:r>
              <a:rPr lang="en-US" altLang="vi-VN" sz="2400" b="1" i="1" dirty="0">
                <a:latin typeface="Times New Roman" panose="02020603050405020304" pitchFamily="18" charset="0"/>
              </a:rPr>
              <a:t> </a:t>
            </a:r>
            <a:r>
              <a:rPr lang="en-US" altLang="vi-VN" sz="2400" b="1" i="1" dirty="0" err="1">
                <a:latin typeface="Times New Roman" panose="02020603050405020304" pitchFamily="18" charset="0"/>
              </a:rPr>
              <a:t>nước</a:t>
            </a:r>
            <a:r>
              <a:rPr lang="en-US" altLang="vi-VN" sz="2400" b="1" i="1" dirty="0">
                <a:latin typeface="Times New Roman" panose="02020603050405020304" pitchFamily="18" charset="0"/>
              </a:rPr>
              <a:t>.</a:t>
            </a:r>
          </a:p>
          <a:p>
            <a:pPr marL="342900" indent="-342900" algn="just">
              <a:spcBef>
                <a:spcPct val="0"/>
              </a:spcBef>
              <a:buFontTx/>
              <a:buChar char="-"/>
            </a:pPr>
            <a:r>
              <a:rPr lang="pt-BR" altLang="vi-VN" sz="2400" b="1" i="1" dirty="0">
                <a:latin typeface="Times New Roman" panose="02020603050405020304" pitchFamily="18" charset="0"/>
              </a:rPr>
              <a:t>Tìm vị trí đặt mắt để thấy đinh ghim B che khuất đinh ghim A. </a:t>
            </a:r>
          </a:p>
          <a:p>
            <a:pPr marL="342900" indent="-342900" algn="just">
              <a:spcBef>
                <a:spcPct val="0"/>
              </a:spcBef>
              <a:buFontTx/>
              <a:buChar char="-"/>
            </a:pPr>
            <a:r>
              <a:rPr lang="pt-BR" altLang="vi-VN" sz="2400" b="1" i="1" dirty="0">
                <a:latin typeface="Times New Roman" panose="02020603050405020304" pitchFamily="18" charset="0"/>
              </a:rPr>
              <a:t>Cắm đinh ghim C sao cho nó che khuất đồng thời cả A và B</a:t>
            </a:r>
          </a:p>
          <a:p>
            <a:pPr marL="342900" indent="-342900" algn="just">
              <a:spcBef>
                <a:spcPct val="0"/>
              </a:spcBef>
              <a:buFontTx/>
              <a:buChar char="-"/>
            </a:pPr>
            <a:r>
              <a:rPr lang="pt-BR" altLang="vi-VN" sz="2400" b="1" i="1" dirty="0">
                <a:latin typeface="Times New Roman" panose="02020603050405020304" pitchFamily="18" charset="0"/>
              </a:rPr>
              <a:t>Đường nối  các vị trí của 3 đinh ghim A, B, C là đường truyền tia sáng từ đinh ghim A tới mắt.</a:t>
            </a:r>
            <a:endParaRPr lang="en-US" altLang="vi-VN" sz="2400" b="1" i="1" dirty="0">
              <a:latin typeface="Times New Roman" panose="02020603050405020304" pitchFamily="18" charset="0"/>
            </a:endParaRPr>
          </a:p>
        </p:txBody>
      </p:sp>
      <p:sp>
        <p:nvSpPr>
          <p:cNvPr id="58" name="Line 46"/>
          <p:cNvSpPr>
            <a:spLocks noChangeShapeType="1"/>
          </p:cNvSpPr>
          <p:nvPr/>
        </p:nvSpPr>
        <p:spPr bwMode="auto">
          <a:xfrm>
            <a:off x="9600227" y="3218348"/>
            <a:ext cx="685800" cy="14478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47"/>
          <p:cNvSpPr>
            <a:spLocks noChangeShapeType="1"/>
          </p:cNvSpPr>
          <p:nvPr/>
        </p:nvSpPr>
        <p:spPr bwMode="auto">
          <a:xfrm flipH="1" flipV="1">
            <a:off x="8457227" y="1770548"/>
            <a:ext cx="1143000" cy="14478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36"/>
          <p:cNvSpPr txBox="1">
            <a:spLocks noChangeArrowheads="1"/>
          </p:cNvSpPr>
          <p:nvPr/>
        </p:nvSpPr>
        <p:spPr bwMode="auto">
          <a:xfrm>
            <a:off x="9371627" y="5336073"/>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dirty="0" err="1">
                <a:solidFill>
                  <a:srgbClr val="0000FF"/>
                </a:solidFill>
                <a:latin typeface="Times New Roman" panose="02020603050405020304" pitchFamily="18" charset="0"/>
              </a:rPr>
              <a:t>Hình</a:t>
            </a:r>
            <a:r>
              <a:rPr lang="en-US" altLang="vi-VN" sz="2000" b="1" dirty="0">
                <a:solidFill>
                  <a:srgbClr val="0000FF"/>
                </a:solidFill>
                <a:latin typeface="Times New Roman" panose="02020603050405020304" pitchFamily="18" charset="0"/>
              </a:rPr>
              <a:t> 40.3</a:t>
            </a:r>
          </a:p>
        </p:txBody>
      </p:sp>
      <p:grpSp>
        <p:nvGrpSpPr>
          <p:cNvPr id="26" name="Group 19"/>
          <p:cNvGrpSpPr>
            <a:grpSpLocks/>
          </p:cNvGrpSpPr>
          <p:nvPr/>
        </p:nvGrpSpPr>
        <p:grpSpPr bwMode="auto">
          <a:xfrm>
            <a:off x="9562131" y="2796199"/>
            <a:ext cx="649288" cy="469900"/>
            <a:chOff x="2880" y="808"/>
            <a:chExt cx="409" cy="296"/>
          </a:xfrm>
        </p:grpSpPr>
        <p:sp>
          <p:nvSpPr>
            <p:cNvPr id="27" name="AutoShape 20"/>
            <p:cNvSpPr>
              <a:spLocks noChangeArrowheads="1"/>
            </p:cNvSpPr>
            <p:nvPr/>
          </p:nvSpPr>
          <p:spPr bwMode="auto">
            <a:xfrm>
              <a:off x="2880" y="1056"/>
              <a:ext cx="48" cy="48"/>
            </a:xfrm>
            <a:prstGeom prst="flowChartConnector">
              <a:avLst/>
            </a:prstGeom>
            <a:solidFill>
              <a:schemeClr val="accent1"/>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latin typeface="Times New Roman" panose="02020603050405020304" pitchFamily="18" charset="0"/>
              </a:endParaRPr>
            </a:p>
          </p:txBody>
        </p:sp>
        <p:sp>
          <p:nvSpPr>
            <p:cNvPr id="28" name="Text Box 21"/>
            <p:cNvSpPr txBox="1">
              <a:spLocks noChangeArrowheads="1"/>
            </p:cNvSpPr>
            <p:nvPr/>
          </p:nvSpPr>
          <p:spPr bwMode="auto">
            <a:xfrm>
              <a:off x="2953" y="80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dirty="0">
                  <a:solidFill>
                    <a:srgbClr val="0000FF"/>
                  </a:solidFill>
                  <a:latin typeface="Times New Roman" panose="02020603050405020304" pitchFamily="18" charset="0"/>
                </a:rPr>
                <a:t>B</a:t>
              </a:r>
            </a:p>
          </p:txBody>
        </p:sp>
      </p:grpSp>
      <p:grpSp>
        <p:nvGrpSpPr>
          <p:cNvPr id="31" name="Group 19"/>
          <p:cNvGrpSpPr>
            <a:grpSpLocks/>
          </p:cNvGrpSpPr>
          <p:nvPr/>
        </p:nvGrpSpPr>
        <p:grpSpPr bwMode="auto">
          <a:xfrm>
            <a:off x="8434269" y="1342866"/>
            <a:ext cx="649288" cy="469900"/>
            <a:chOff x="2880" y="808"/>
            <a:chExt cx="409" cy="296"/>
          </a:xfrm>
        </p:grpSpPr>
        <p:sp>
          <p:nvSpPr>
            <p:cNvPr id="32" name="AutoShape 20"/>
            <p:cNvSpPr>
              <a:spLocks noChangeArrowheads="1"/>
            </p:cNvSpPr>
            <p:nvPr/>
          </p:nvSpPr>
          <p:spPr bwMode="auto">
            <a:xfrm>
              <a:off x="2880" y="1056"/>
              <a:ext cx="48" cy="48"/>
            </a:xfrm>
            <a:prstGeom prst="flowChartConnector">
              <a:avLst/>
            </a:prstGeom>
            <a:solidFill>
              <a:schemeClr val="accent1"/>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latin typeface="Times New Roman" panose="02020603050405020304" pitchFamily="18" charset="0"/>
              </a:endParaRPr>
            </a:p>
          </p:txBody>
        </p:sp>
        <p:sp>
          <p:nvSpPr>
            <p:cNvPr id="33" name="Text Box 21"/>
            <p:cNvSpPr txBox="1">
              <a:spLocks noChangeArrowheads="1"/>
            </p:cNvSpPr>
            <p:nvPr/>
          </p:nvSpPr>
          <p:spPr bwMode="auto">
            <a:xfrm>
              <a:off x="2953" y="80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dirty="0">
                  <a:solidFill>
                    <a:srgbClr val="0000FF"/>
                  </a:solidFill>
                  <a:latin typeface="Times New Roman" panose="02020603050405020304" pitchFamily="18" charset="0"/>
                </a:rPr>
                <a:t>C</a:t>
              </a:r>
            </a:p>
          </p:txBody>
        </p:sp>
      </p:grpSp>
    </p:spTree>
    <p:extLst>
      <p:ext uri="{BB962C8B-B14F-4D97-AF65-F5344CB8AC3E}">
        <p14:creationId xmlns:p14="http://schemas.microsoft.com/office/powerpoint/2010/main" val="114883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 calcmode="lin" valueType="num">
                                      <p:cBhvr>
                                        <p:cTn id="7"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barn(inVertical)">
                                      <p:cBhvr>
                                        <p:cTn id="14" dur="500"/>
                                        <p:tgtEl>
                                          <p:spTgt spid="46"/>
                                        </p:tgtEl>
                                      </p:cBhvr>
                                    </p:animEffect>
                                  </p:childTnLst>
                                </p:cTn>
                              </p:par>
                              <p:par>
                                <p:cTn id="15" presetID="16" presetClass="entr" presetSubtype="21"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5">
                                            <p:txEl>
                                              <p:pRg st="1" end="1"/>
                                            </p:txEl>
                                          </p:spTgt>
                                        </p:tgtEl>
                                        <p:attrNameLst>
                                          <p:attrName>style.visibility</p:attrName>
                                        </p:attrNameLst>
                                      </p:cBhvr>
                                      <p:to>
                                        <p:strVal val="visible"/>
                                      </p:to>
                                    </p:set>
                                    <p:anim calcmode="lin" valueType="num">
                                      <p:cBhvr>
                                        <p:cTn id="22" dur="500" fill="hold"/>
                                        <p:tgtEl>
                                          <p:spTgt spid="5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55">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5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5">
                                            <p:txEl>
                                              <p:pRg st="2" end="2"/>
                                            </p:txEl>
                                          </p:spTgt>
                                        </p:tgtEl>
                                        <p:attrNameLst>
                                          <p:attrName>style.visibility</p:attrName>
                                        </p:attrNameLst>
                                      </p:cBhvr>
                                      <p:to>
                                        <p:strVal val="visible"/>
                                      </p:to>
                                    </p:set>
                                    <p:anim calcmode="lin" valueType="num">
                                      <p:cBhvr>
                                        <p:cTn id="34" dur="500" fill="hold"/>
                                        <p:tgtEl>
                                          <p:spTgt spid="55">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55">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5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5">
                                            <p:txEl>
                                              <p:pRg st="3" end="3"/>
                                            </p:txEl>
                                          </p:spTgt>
                                        </p:tgtEl>
                                        <p:attrNameLst>
                                          <p:attrName>style.visibility</p:attrName>
                                        </p:attrNameLst>
                                      </p:cBhvr>
                                      <p:to>
                                        <p:strVal val="visible"/>
                                      </p:to>
                                    </p:set>
                                    <p:anim calcmode="lin" valueType="num">
                                      <p:cBhvr>
                                        <p:cTn id="46" dur="500" fill="hold"/>
                                        <p:tgtEl>
                                          <p:spTgt spid="55">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55">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5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down)">
                                      <p:cBhvr>
                                        <p:cTn id="53" dur="500"/>
                                        <p:tgtEl>
                                          <p:spTgt spid="58"/>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down)">
                                      <p:cBhvr>
                                        <p:cTn id="57" dur="500"/>
                                        <p:tgtEl>
                                          <p:spTgt spid="59"/>
                                        </p:tgtEl>
                                      </p:cBhvr>
                                    </p:animEffect>
                                  </p:childTnLst>
                                </p:cTn>
                              </p:par>
                            </p:childTnLst>
                          </p:cTn>
                        </p:par>
                        <p:par>
                          <p:cTn id="58" fill="hold">
                            <p:stCondLst>
                              <p:cond delay="1000"/>
                            </p:stCondLst>
                            <p:childTnLst>
                              <p:par>
                                <p:cTn id="59" presetID="4" presetClass="exit" presetSubtype="16" fill="hold" grpId="1" nodeType="afterEffect">
                                  <p:stCondLst>
                                    <p:cond delay="0"/>
                                  </p:stCondLst>
                                  <p:childTnLst>
                                    <p:animEffect transition="out" filter="box(in)">
                                      <p:cBhvr>
                                        <p:cTn id="60" dur="10"/>
                                        <p:tgtEl>
                                          <p:spTgt spid="59"/>
                                        </p:tgtEl>
                                      </p:cBhvr>
                                    </p:animEffect>
                                    <p:set>
                                      <p:cBhvr>
                                        <p:cTn id="61" dur="1" fill="hold">
                                          <p:stCondLst>
                                            <p:cond delay="9"/>
                                          </p:stCondLst>
                                        </p:cTn>
                                        <p:tgtEl>
                                          <p:spTgt spid="59"/>
                                        </p:tgtEl>
                                        <p:attrNameLst>
                                          <p:attrName>style.visibility</p:attrName>
                                        </p:attrNameLst>
                                      </p:cBhvr>
                                      <p:to>
                                        <p:strVal val="hidden"/>
                                      </p:to>
                                    </p:set>
                                  </p:childTnLst>
                                </p:cTn>
                              </p:par>
                              <p:par>
                                <p:cTn id="62" presetID="4" presetClass="exit" presetSubtype="16" fill="hold" grpId="1" nodeType="withEffect">
                                  <p:stCondLst>
                                    <p:cond delay="0"/>
                                  </p:stCondLst>
                                  <p:childTnLst>
                                    <p:animEffect transition="out" filter="box(in)">
                                      <p:cBhvr>
                                        <p:cTn id="63" dur="10"/>
                                        <p:tgtEl>
                                          <p:spTgt spid="58"/>
                                        </p:tgtEl>
                                      </p:cBhvr>
                                    </p:animEffect>
                                    <p:set>
                                      <p:cBhvr>
                                        <p:cTn id="64" dur="1" fill="hold">
                                          <p:stCondLst>
                                            <p:cond delay="9"/>
                                          </p:stCondLst>
                                        </p:cTn>
                                        <p:tgtEl>
                                          <p:spTgt spid="58"/>
                                        </p:tgtEl>
                                        <p:attrNameLst>
                                          <p:attrName>style.visibility</p:attrName>
                                        </p:attrNameLst>
                                      </p:cBhvr>
                                      <p:to>
                                        <p:strVal val="hidden"/>
                                      </p:to>
                                    </p:set>
                                  </p:childTnLst>
                                </p:cTn>
                              </p:par>
                            </p:childTnLst>
                          </p:cTn>
                        </p:par>
                        <p:par>
                          <p:cTn id="65" fill="hold">
                            <p:stCondLst>
                              <p:cond delay="1010"/>
                            </p:stCondLst>
                            <p:childTnLst>
                              <p:par>
                                <p:cTn id="66" presetID="22" presetClass="entr" presetSubtype="4" fill="hold" grpId="2"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down)">
                                      <p:cBhvr>
                                        <p:cTn id="68" dur="500"/>
                                        <p:tgtEl>
                                          <p:spTgt spid="58"/>
                                        </p:tgtEl>
                                      </p:cBhvr>
                                    </p:animEffect>
                                  </p:childTnLst>
                                </p:cTn>
                              </p:par>
                            </p:childTnLst>
                          </p:cTn>
                        </p:par>
                        <p:par>
                          <p:cTn id="69" fill="hold">
                            <p:stCondLst>
                              <p:cond delay="1510"/>
                            </p:stCondLst>
                            <p:childTnLst>
                              <p:par>
                                <p:cTn id="70" presetID="22" presetClass="entr" presetSubtype="4" fill="hold" grpId="2"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58" grpId="2" animBg="1"/>
      <p:bldP spid="59" grpId="0" animBg="1"/>
      <p:bldP spid="59" grpId="1" animBg="1"/>
      <p:bldP spid="59"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11"/>
          <p:cNvGrpSpPr>
            <a:grpSpLocks/>
          </p:cNvGrpSpPr>
          <p:nvPr/>
        </p:nvGrpSpPr>
        <p:grpSpPr bwMode="auto">
          <a:xfrm>
            <a:off x="6889566" y="3039813"/>
            <a:ext cx="3657600" cy="2514600"/>
            <a:chOff x="1872" y="1728"/>
            <a:chExt cx="2304" cy="1584"/>
          </a:xfrm>
        </p:grpSpPr>
        <p:sp>
          <p:nvSpPr>
            <p:cNvPr id="41" name="Line 12"/>
            <p:cNvSpPr>
              <a:spLocks noChangeShapeType="1"/>
            </p:cNvSpPr>
            <p:nvPr/>
          </p:nvSpPr>
          <p:spPr bwMode="auto">
            <a:xfrm>
              <a:off x="1872" y="1728"/>
              <a:ext cx="0" cy="1584"/>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3"/>
            <p:cNvSpPr>
              <a:spLocks noChangeShapeType="1"/>
            </p:cNvSpPr>
            <p:nvPr/>
          </p:nvSpPr>
          <p:spPr bwMode="auto">
            <a:xfrm>
              <a:off x="1872" y="3312"/>
              <a:ext cx="2304"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4"/>
            <p:cNvSpPr>
              <a:spLocks noChangeShapeType="1"/>
            </p:cNvSpPr>
            <p:nvPr/>
          </p:nvSpPr>
          <p:spPr bwMode="auto">
            <a:xfrm flipV="1">
              <a:off x="4176" y="1776"/>
              <a:ext cx="0" cy="1536"/>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Rectangle 15" descr="Narrow horizontal"/>
            <p:cNvSpPr>
              <a:spLocks noChangeArrowheads="1"/>
            </p:cNvSpPr>
            <p:nvPr/>
          </p:nvSpPr>
          <p:spPr bwMode="auto">
            <a:xfrm>
              <a:off x="1872" y="2112"/>
              <a:ext cx="2304" cy="1200"/>
            </a:xfrm>
            <a:prstGeom prst="rect">
              <a:avLst/>
            </a:prstGeom>
            <a:blipFill dpi="0" rotWithShape="0">
              <a:blip r:embed="rId2"/>
              <a:srcRect/>
              <a:tile tx="0" ty="0" sx="100000" sy="100000" flip="none" algn="tl"/>
            </a:blipFill>
            <a:ln w="9525">
              <a:solidFill>
                <a:srgbClr val="0000CC"/>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latin typeface="Times New Roman" panose="02020603050405020304" pitchFamily="18" charset="0"/>
              </a:endParaRPr>
            </a:p>
          </p:txBody>
        </p:sp>
      </p:grpSp>
      <p:sp>
        <p:nvSpPr>
          <p:cNvPr id="17411" name="Line 6"/>
          <p:cNvSpPr>
            <a:spLocks noChangeShapeType="1"/>
          </p:cNvSpPr>
          <p:nvPr/>
        </p:nvSpPr>
        <p:spPr bwMode="auto">
          <a:xfrm>
            <a:off x="8756466" y="1723189"/>
            <a:ext cx="0" cy="1905000"/>
          </a:xfrm>
          <a:prstGeom prst="line">
            <a:avLst/>
          </a:prstGeom>
          <a:noFill/>
          <a:ln w="12700">
            <a:solidFill>
              <a:srgbClr val="99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Line 7"/>
          <p:cNvSpPr>
            <a:spLocks noChangeShapeType="1"/>
          </p:cNvSpPr>
          <p:nvPr/>
        </p:nvSpPr>
        <p:spPr bwMode="auto">
          <a:xfrm>
            <a:off x="8756466" y="3628189"/>
            <a:ext cx="0" cy="1447800"/>
          </a:xfrm>
          <a:prstGeom prst="line">
            <a:avLst/>
          </a:prstGeom>
          <a:noFill/>
          <a:ln w="9525">
            <a:solidFill>
              <a:srgbClr val="99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Text Box 8"/>
          <p:cNvSpPr txBox="1">
            <a:spLocks noChangeArrowheads="1"/>
          </p:cNvSpPr>
          <p:nvPr/>
        </p:nvSpPr>
        <p:spPr bwMode="auto">
          <a:xfrm>
            <a:off x="7156266" y="1977189"/>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FF0000"/>
                </a:solidFill>
                <a:latin typeface="Times New Roman" panose="02020603050405020304" pitchFamily="18" charset="0"/>
              </a:rPr>
              <a:t>C</a:t>
            </a:r>
          </a:p>
        </p:txBody>
      </p:sp>
      <p:sp>
        <p:nvSpPr>
          <p:cNvPr id="17414" name="Text Box 9"/>
          <p:cNvSpPr txBox="1">
            <a:spLocks noChangeArrowheads="1"/>
          </p:cNvSpPr>
          <p:nvPr/>
        </p:nvSpPr>
        <p:spPr bwMode="auto">
          <a:xfrm>
            <a:off x="9366066" y="494899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a:solidFill>
                  <a:srgbClr val="FF0000"/>
                </a:solidFill>
                <a:latin typeface="Times New Roman" panose="02020603050405020304" pitchFamily="18" charset="0"/>
              </a:rPr>
              <a:t>A</a:t>
            </a:r>
          </a:p>
        </p:txBody>
      </p:sp>
      <p:sp>
        <p:nvSpPr>
          <p:cNvPr id="258058" name="Text Box 10"/>
          <p:cNvSpPr txBox="1">
            <a:spLocks noChangeArrowheads="1"/>
          </p:cNvSpPr>
          <p:nvPr/>
        </p:nvSpPr>
        <p:spPr bwMode="auto">
          <a:xfrm>
            <a:off x="8748530" y="3313865"/>
            <a:ext cx="465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a:solidFill>
                  <a:srgbClr val="0000CC"/>
                </a:solidFill>
                <a:latin typeface="Times New Roman" panose="02020603050405020304" pitchFamily="18" charset="0"/>
              </a:rPr>
              <a:t>B</a:t>
            </a:r>
          </a:p>
        </p:txBody>
      </p:sp>
      <p:sp>
        <p:nvSpPr>
          <p:cNvPr id="17416" name="Text Box 11"/>
          <p:cNvSpPr txBox="1">
            <a:spLocks noChangeArrowheads="1"/>
          </p:cNvSpPr>
          <p:nvPr/>
        </p:nvSpPr>
        <p:spPr bwMode="auto">
          <a:xfrm>
            <a:off x="8451666" y="155809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a:solidFill>
                  <a:srgbClr val="0000CC"/>
                </a:solidFill>
                <a:latin typeface="Times New Roman" panose="02020603050405020304" pitchFamily="18" charset="0"/>
              </a:rPr>
              <a:t>N</a:t>
            </a:r>
          </a:p>
        </p:txBody>
      </p:sp>
      <p:sp>
        <p:nvSpPr>
          <p:cNvPr id="17417" name="Text Box 12"/>
          <p:cNvSpPr txBox="1">
            <a:spLocks noChangeArrowheads="1"/>
          </p:cNvSpPr>
          <p:nvPr/>
        </p:nvSpPr>
        <p:spPr bwMode="auto">
          <a:xfrm>
            <a:off x="8623116" y="504424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a:solidFill>
                  <a:srgbClr val="0000CC"/>
                </a:solidFill>
                <a:latin typeface="Times New Roman" panose="02020603050405020304" pitchFamily="18" charset="0"/>
              </a:rPr>
              <a:t>N'</a:t>
            </a:r>
          </a:p>
        </p:txBody>
      </p:sp>
      <p:sp>
        <p:nvSpPr>
          <p:cNvPr id="17418" name="Line 13"/>
          <p:cNvSpPr>
            <a:spLocks noChangeShapeType="1"/>
          </p:cNvSpPr>
          <p:nvPr/>
        </p:nvSpPr>
        <p:spPr bwMode="auto">
          <a:xfrm flipV="1">
            <a:off x="7461066" y="3653589"/>
            <a:ext cx="2590800" cy="38100"/>
          </a:xfrm>
          <a:prstGeom prst="line">
            <a:avLst/>
          </a:prstGeom>
          <a:noFill/>
          <a:ln w="12700">
            <a:pattFill prst="dk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62" name="Text Box 14"/>
          <p:cNvSpPr txBox="1">
            <a:spLocks noChangeArrowheads="1"/>
          </p:cNvSpPr>
          <p:nvPr/>
        </p:nvSpPr>
        <p:spPr bwMode="auto">
          <a:xfrm>
            <a:off x="1493653" y="2354262"/>
            <a:ext cx="39624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a:solidFill>
                  <a:srgbClr val="0000FF"/>
                </a:solidFill>
              </a:rPr>
              <a:t>- Điểm tới : B</a:t>
            </a:r>
          </a:p>
          <a:p>
            <a:pPr eaLnBrk="1" hangingPunct="1">
              <a:spcBef>
                <a:spcPct val="50000"/>
              </a:spcBef>
              <a:buFontTx/>
              <a:buNone/>
            </a:pPr>
            <a:r>
              <a:rPr lang="en-US" altLang="vi-VN" sz="2000">
                <a:solidFill>
                  <a:srgbClr val="0000FF"/>
                </a:solidFill>
                <a:latin typeface="Times New Roman" panose="02020603050405020304" pitchFamily="18" charset="0"/>
              </a:rPr>
              <a:t>- Tia tới : AB</a:t>
            </a:r>
          </a:p>
          <a:p>
            <a:pPr eaLnBrk="1" hangingPunct="1">
              <a:spcBef>
                <a:spcPct val="50000"/>
              </a:spcBef>
              <a:buFontTx/>
              <a:buNone/>
            </a:pPr>
            <a:r>
              <a:rPr lang="en-US" altLang="vi-VN" sz="2000">
                <a:solidFill>
                  <a:srgbClr val="0000FF"/>
                </a:solidFill>
                <a:latin typeface="Times New Roman" panose="02020603050405020304" pitchFamily="18" charset="0"/>
              </a:rPr>
              <a:t>- Tia Khúc xạ : BC</a:t>
            </a:r>
          </a:p>
          <a:p>
            <a:pPr eaLnBrk="1" hangingPunct="1">
              <a:spcBef>
                <a:spcPct val="50000"/>
              </a:spcBef>
              <a:buFontTx/>
              <a:buChar char="-"/>
            </a:pPr>
            <a:r>
              <a:rPr lang="en-US" altLang="vi-VN" sz="2000">
                <a:solidFill>
                  <a:srgbClr val="0000FF"/>
                </a:solidFill>
                <a:latin typeface="Times New Roman" panose="02020603050405020304" pitchFamily="18" charset="0"/>
              </a:rPr>
              <a:t>Góc tới : ABN’, kí hiệu là </a:t>
            </a:r>
            <a:r>
              <a:rPr lang="en-US" altLang="vi-VN" sz="2000">
                <a:solidFill>
                  <a:srgbClr val="FF0066"/>
                </a:solidFill>
                <a:latin typeface="Times New Roman" panose="02020603050405020304" pitchFamily="18" charset="0"/>
              </a:rPr>
              <a:t>i</a:t>
            </a:r>
          </a:p>
          <a:p>
            <a:pPr eaLnBrk="1" hangingPunct="1">
              <a:spcBef>
                <a:spcPct val="50000"/>
              </a:spcBef>
              <a:buFontTx/>
              <a:buChar char="-"/>
            </a:pPr>
            <a:r>
              <a:rPr lang="en-US" altLang="vi-VN" sz="2000">
                <a:solidFill>
                  <a:srgbClr val="0000FF"/>
                </a:solidFill>
                <a:latin typeface="Times New Roman" panose="02020603050405020304" pitchFamily="18" charset="0"/>
              </a:rPr>
              <a:t>Góc khúc xạ : CBN, kí hiệu là </a:t>
            </a:r>
            <a:r>
              <a:rPr lang="en-US" altLang="vi-VN" sz="2000">
                <a:solidFill>
                  <a:srgbClr val="FF0066"/>
                </a:solidFill>
                <a:latin typeface="Times New Roman" panose="02020603050405020304" pitchFamily="18" charset="0"/>
              </a:rPr>
              <a:t>r</a:t>
            </a:r>
          </a:p>
        </p:txBody>
      </p:sp>
      <p:grpSp>
        <p:nvGrpSpPr>
          <p:cNvPr id="2" name="Group 15"/>
          <p:cNvGrpSpPr>
            <a:grpSpLocks/>
          </p:cNvGrpSpPr>
          <p:nvPr/>
        </p:nvGrpSpPr>
        <p:grpSpPr bwMode="auto">
          <a:xfrm>
            <a:off x="2644591" y="3660774"/>
            <a:ext cx="533400" cy="76200"/>
            <a:chOff x="1776" y="3552"/>
            <a:chExt cx="336" cy="48"/>
          </a:xfrm>
        </p:grpSpPr>
        <p:sp>
          <p:nvSpPr>
            <p:cNvPr id="17446" name="Line 16"/>
            <p:cNvSpPr>
              <a:spLocks noChangeShapeType="1"/>
            </p:cNvSpPr>
            <p:nvPr/>
          </p:nvSpPr>
          <p:spPr bwMode="auto">
            <a:xfrm flipV="1">
              <a:off x="1776" y="3552"/>
              <a:ext cx="144" cy="48"/>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Line 17"/>
            <p:cNvSpPr>
              <a:spLocks noChangeShapeType="1"/>
            </p:cNvSpPr>
            <p:nvPr/>
          </p:nvSpPr>
          <p:spPr bwMode="auto">
            <a:xfrm>
              <a:off x="1920" y="3552"/>
              <a:ext cx="192" cy="48"/>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8"/>
          <p:cNvGrpSpPr>
            <a:grpSpLocks/>
          </p:cNvGrpSpPr>
          <p:nvPr/>
        </p:nvGrpSpPr>
        <p:grpSpPr bwMode="auto">
          <a:xfrm>
            <a:off x="3155766" y="4137024"/>
            <a:ext cx="533400" cy="76200"/>
            <a:chOff x="1776" y="3552"/>
            <a:chExt cx="336" cy="48"/>
          </a:xfrm>
        </p:grpSpPr>
        <p:sp>
          <p:nvSpPr>
            <p:cNvPr id="17444" name="Line 19"/>
            <p:cNvSpPr>
              <a:spLocks noChangeShapeType="1"/>
            </p:cNvSpPr>
            <p:nvPr/>
          </p:nvSpPr>
          <p:spPr bwMode="auto">
            <a:xfrm flipV="1">
              <a:off x="1776" y="3552"/>
              <a:ext cx="144" cy="48"/>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20"/>
            <p:cNvSpPr>
              <a:spLocks noChangeShapeType="1"/>
            </p:cNvSpPr>
            <p:nvPr/>
          </p:nvSpPr>
          <p:spPr bwMode="auto">
            <a:xfrm>
              <a:off x="1920" y="3552"/>
              <a:ext cx="192" cy="48"/>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22" name="Text Box 22"/>
          <p:cNvSpPr txBox="1">
            <a:spLocks noChangeArrowheads="1"/>
          </p:cNvSpPr>
          <p:nvPr/>
        </p:nvSpPr>
        <p:spPr bwMode="auto">
          <a:xfrm>
            <a:off x="7118166" y="3444039"/>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FF0066"/>
                </a:solidFill>
                <a:latin typeface="Times New Roman" panose="02020603050405020304" pitchFamily="18" charset="0"/>
              </a:rPr>
              <a:t>P</a:t>
            </a:r>
          </a:p>
        </p:txBody>
      </p:sp>
      <p:sp>
        <p:nvSpPr>
          <p:cNvPr id="17423" name="Text Box 23"/>
          <p:cNvSpPr txBox="1">
            <a:spLocks noChangeArrowheads="1"/>
          </p:cNvSpPr>
          <p:nvPr/>
        </p:nvSpPr>
        <p:spPr bwMode="auto">
          <a:xfrm>
            <a:off x="10051866" y="3405939"/>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FF0066"/>
                </a:solidFill>
                <a:latin typeface="Times New Roman" panose="02020603050405020304" pitchFamily="18" charset="0"/>
              </a:rPr>
              <a:t>Q</a:t>
            </a:r>
          </a:p>
        </p:txBody>
      </p:sp>
      <p:sp>
        <p:nvSpPr>
          <p:cNvPr id="258072" name="Freeform 24"/>
          <p:cNvSpPr>
            <a:spLocks/>
          </p:cNvSpPr>
          <p:nvPr/>
        </p:nvSpPr>
        <p:spPr bwMode="auto">
          <a:xfrm rot="12381770" flipV="1">
            <a:off x="8445316" y="3009064"/>
            <a:ext cx="285750" cy="336550"/>
          </a:xfrm>
          <a:custGeom>
            <a:avLst/>
            <a:gdLst>
              <a:gd name="T0" fmla="*/ 0 w 140"/>
              <a:gd name="T1" fmla="*/ 2147483646 h 70"/>
              <a:gd name="T2" fmla="*/ 2147483646 w 140"/>
              <a:gd name="T3" fmla="*/ 2147483646 h 70"/>
              <a:gd name="T4" fmla="*/ 0 60000 65536"/>
              <a:gd name="T5" fmla="*/ 0 60000 65536"/>
              <a:gd name="T6" fmla="*/ 0 w 140"/>
              <a:gd name="T7" fmla="*/ 0 h 70"/>
              <a:gd name="T8" fmla="*/ 140 w 140"/>
              <a:gd name="T9" fmla="*/ 70 h 70"/>
            </a:gdLst>
            <a:ahLst/>
            <a:cxnLst>
              <a:cxn ang="T4">
                <a:pos x="T0" y="T1"/>
              </a:cxn>
              <a:cxn ang="T5">
                <a:pos x="T2" y="T3"/>
              </a:cxn>
            </a:cxnLst>
            <a:rect l="T6" t="T7" r="T8" b="T9"/>
            <a:pathLst>
              <a:path w="140" h="70">
                <a:moveTo>
                  <a:pt x="0" y="6"/>
                </a:moveTo>
                <a:cubicBezTo>
                  <a:pt x="49" y="12"/>
                  <a:pt x="140" y="0"/>
                  <a:pt x="140" y="7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073" name="Freeform 25"/>
          <p:cNvSpPr>
            <a:spLocks/>
          </p:cNvSpPr>
          <p:nvPr/>
        </p:nvSpPr>
        <p:spPr bwMode="auto">
          <a:xfrm>
            <a:off x="8758054" y="4266364"/>
            <a:ext cx="284162" cy="90488"/>
          </a:xfrm>
          <a:custGeom>
            <a:avLst/>
            <a:gdLst>
              <a:gd name="T0" fmla="*/ 0 w 141"/>
              <a:gd name="T1" fmla="*/ 0 h 29"/>
              <a:gd name="T2" fmla="*/ 2147483646 w 141"/>
              <a:gd name="T3" fmla="*/ 2147483646 h 29"/>
              <a:gd name="T4" fmla="*/ 0 60000 65536"/>
              <a:gd name="T5" fmla="*/ 0 60000 65536"/>
              <a:gd name="T6" fmla="*/ 0 w 141"/>
              <a:gd name="T7" fmla="*/ 0 h 29"/>
              <a:gd name="T8" fmla="*/ 141 w 141"/>
              <a:gd name="T9" fmla="*/ 29 h 29"/>
            </a:gdLst>
            <a:ahLst/>
            <a:cxnLst>
              <a:cxn ang="T4">
                <a:pos x="T0" y="T1"/>
              </a:cxn>
              <a:cxn ang="T5">
                <a:pos x="T2" y="T3"/>
              </a:cxn>
            </a:cxnLst>
            <a:rect l="T6" t="T7" r="T8" b="T9"/>
            <a:pathLst>
              <a:path w="141" h="29">
                <a:moveTo>
                  <a:pt x="0" y="0"/>
                </a:moveTo>
                <a:cubicBezTo>
                  <a:pt x="46" y="29"/>
                  <a:pt x="92" y="17"/>
                  <a:pt x="141" y="17"/>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074" name="Rectangle 26"/>
          <p:cNvSpPr>
            <a:spLocks noChangeArrowheads="1"/>
          </p:cNvSpPr>
          <p:nvPr/>
        </p:nvSpPr>
        <p:spPr bwMode="auto">
          <a:xfrm>
            <a:off x="7480116" y="1539039"/>
            <a:ext cx="2590800" cy="3886200"/>
          </a:xfrm>
          <a:prstGeom prst="rect">
            <a:avLst/>
          </a:prstGeom>
          <a:noFill/>
          <a:ln w="19050">
            <a:pattFill prst="dkDnDiag">
              <a:fgClr>
                <a:schemeClr val="tx1"/>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solidFill>
                <a:srgbClr val="0000CC"/>
              </a:solidFill>
              <a:latin typeface="Times New Roman" panose="02020603050405020304" pitchFamily="18" charset="0"/>
            </a:endParaRPr>
          </a:p>
        </p:txBody>
      </p:sp>
      <p:sp>
        <p:nvSpPr>
          <p:cNvPr id="17427" name="Text Box 27"/>
          <p:cNvSpPr txBox="1">
            <a:spLocks noChangeArrowheads="1"/>
          </p:cNvSpPr>
          <p:nvPr/>
        </p:nvSpPr>
        <p:spPr bwMode="auto">
          <a:xfrm>
            <a:off x="7442016" y="151999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a:solidFill>
                  <a:srgbClr val="0000CC"/>
                </a:solidFill>
                <a:latin typeface="Times New Roman" panose="02020603050405020304" pitchFamily="18" charset="0"/>
              </a:rPr>
              <a:t>P</a:t>
            </a:r>
          </a:p>
        </p:txBody>
      </p:sp>
      <p:sp>
        <p:nvSpPr>
          <p:cNvPr id="258077" name="Line 29"/>
          <p:cNvSpPr>
            <a:spLocks noChangeShapeType="1"/>
          </p:cNvSpPr>
          <p:nvPr/>
        </p:nvSpPr>
        <p:spPr bwMode="auto">
          <a:xfrm>
            <a:off x="8737416" y="3634539"/>
            <a:ext cx="533400" cy="1295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78" name="Line 30"/>
          <p:cNvSpPr>
            <a:spLocks noChangeShapeType="1"/>
          </p:cNvSpPr>
          <p:nvPr/>
        </p:nvSpPr>
        <p:spPr bwMode="auto">
          <a:xfrm>
            <a:off x="7537267" y="2281989"/>
            <a:ext cx="1211263" cy="1377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AutoShape 31"/>
          <p:cNvSpPr>
            <a:spLocks noChangeArrowheads="1"/>
          </p:cNvSpPr>
          <p:nvPr/>
        </p:nvSpPr>
        <p:spPr bwMode="auto">
          <a:xfrm>
            <a:off x="8718366" y="3631364"/>
            <a:ext cx="76200" cy="76200"/>
          </a:xfrm>
          <a:prstGeom prst="flowChartConnector">
            <a:avLst/>
          </a:prstGeom>
          <a:solidFill>
            <a:srgbClr val="FFFF00"/>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solidFill>
                <a:srgbClr val="0000CC"/>
              </a:solidFill>
              <a:latin typeface="Times New Roman" panose="02020603050405020304" pitchFamily="18" charset="0"/>
            </a:endParaRPr>
          </a:p>
        </p:txBody>
      </p:sp>
      <p:sp>
        <p:nvSpPr>
          <p:cNvPr id="17432" name="Line 32"/>
          <p:cNvSpPr>
            <a:spLocks noChangeShapeType="1"/>
          </p:cNvSpPr>
          <p:nvPr/>
        </p:nvSpPr>
        <p:spPr bwMode="auto">
          <a:xfrm>
            <a:off x="7480116" y="3672639"/>
            <a:ext cx="2590800" cy="0"/>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a:lstStyle/>
          <a:p>
            <a:endParaRPr lang="en-US"/>
          </a:p>
        </p:txBody>
      </p:sp>
      <p:sp>
        <p:nvSpPr>
          <p:cNvPr id="258081" name="Text Box 33"/>
          <p:cNvSpPr txBox="1">
            <a:spLocks noChangeArrowheads="1"/>
          </p:cNvSpPr>
          <p:nvPr/>
        </p:nvSpPr>
        <p:spPr bwMode="auto">
          <a:xfrm>
            <a:off x="8299266" y="264711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0000"/>
                </a:solidFill>
                <a:latin typeface="Times New Roman" panose="02020603050405020304" pitchFamily="18" charset="0"/>
              </a:rPr>
              <a:t>r</a:t>
            </a:r>
          </a:p>
        </p:txBody>
      </p:sp>
      <p:sp>
        <p:nvSpPr>
          <p:cNvPr id="258083" name="Text Box 35"/>
          <p:cNvSpPr txBox="1">
            <a:spLocks noChangeArrowheads="1"/>
          </p:cNvSpPr>
          <p:nvPr/>
        </p:nvSpPr>
        <p:spPr bwMode="auto">
          <a:xfrm>
            <a:off x="8756466" y="433939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0000"/>
                </a:solidFill>
                <a:latin typeface="Times New Roman" panose="02020603050405020304" pitchFamily="18" charset="0"/>
              </a:rPr>
              <a:t>i</a:t>
            </a:r>
          </a:p>
        </p:txBody>
      </p:sp>
      <p:sp>
        <p:nvSpPr>
          <p:cNvPr id="17435" name="Freeform 36"/>
          <p:cNvSpPr>
            <a:spLocks/>
          </p:cNvSpPr>
          <p:nvPr/>
        </p:nvSpPr>
        <p:spPr bwMode="auto">
          <a:xfrm rot="8891052" flipV="1">
            <a:off x="7435666" y="1589839"/>
            <a:ext cx="381000" cy="381000"/>
          </a:xfrm>
          <a:custGeom>
            <a:avLst/>
            <a:gdLst>
              <a:gd name="T0" fmla="*/ 0 w 141"/>
              <a:gd name="T1" fmla="*/ 0 h 29"/>
              <a:gd name="T2" fmla="*/ 2147483646 w 141"/>
              <a:gd name="T3" fmla="*/ 2147483646 h 29"/>
              <a:gd name="T4" fmla="*/ 0 60000 65536"/>
              <a:gd name="T5" fmla="*/ 0 60000 65536"/>
              <a:gd name="T6" fmla="*/ 0 w 141"/>
              <a:gd name="T7" fmla="*/ 0 h 29"/>
              <a:gd name="T8" fmla="*/ 141 w 141"/>
              <a:gd name="T9" fmla="*/ 29 h 29"/>
            </a:gdLst>
            <a:ahLst/>
            <a:cxnLst>
              <a:cxn ang="T4">
                <a:pos x="T0" y="T1"/>
              </a:cxn>
              <a:cxn ang="T5">
                <a:pos x="T2" y="T3"/>
              </a:cxn>
            </a:cxnLst>
            <a:rect l="T6" t="T7" r="T8" b="T9"/>
            <a:pathLst>
              <a:path w="141" h="29">
                <a:moveTo>
                  <a:pt x="0" y="0"/>
                </a:moveTo>
                <a:cubicBezTo>
                  <a:pt x="46" y="29"/>
                  <a:pt x="92" y="17"/>
                  <a:pt x="141" y="17"/>
                </a:cubicBezTo>
              </a:path>
            </a:pathLst>
          </a:custGeom>
          <a:noFill/>
          <a:ln w="190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6" name="Text Box 38"/>
          <p:cNvSpPr txBox="1">
            <a:spLocks noChangeArrowheads="1"/>
          </p:cNvSpPr>
          <p:nvPr/>
        </p:nvSpPr>
        <p:spPr bwMode="auto">
          <a:xfrm>
            <a:off x="1357313" y="318838"/>
            <a:ext cx="9940340" cy="830997"/>
          </a:xfrm>
          <a:prstGeom prst="rect">
            <a:avLst/>
          </a:prstGeom>
          <a:gradFill rotWithShape="1">
            <a:gsLst>
              <a:gs pos="0">
                <a:srgbClr val="A4FAF8"/>
              </a:gs>
              <a:gs pos="100000">
                <a:srgbClr val="FFFF00"/>
              </a:gs>
            </a:gsLst>
            <a:path path="shape">
              <a:fillToRect l="50000" t="50000" r="50000" b="50000"/>
            </a:path>
          </a:gradFill>
          <a:ln w="38100" cmpd="dbl">
            <a:solidFill>
              <a:srgbClr val="FF0066"/>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vi-VN" sz="2400" b="1" dirty="0">
                <a:solidFill>
                  <a:srgbClr val="FF0000"/>
                </a:solidFill>
                <a:latin typeface="Times New Roman" panose="02020603050405020304" pitchFamily="18" charset="0"/>
              </a:rPr>
              <a:t>C</a:t>
            </a:r>
            <a:r>
              <a:rPr lang="en-US" altLang="vi-VN" sz="2400" b="1" baseline="-25000" dirty="0">
                <a:solidFill>
                  <a:srgbClr val="FF0000"/>
                </a:solidFill>
                <a:latin typeface="Times New Roman" panose="02020603050405020304" pitchFamily="18" charset="0"/>
              </a:rPr>
              <a:t>6</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Nhận</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xét</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về</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đường</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truyền</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của</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tia</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sáng</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chỉ</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ra</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điểm</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tới</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tia</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tới</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tia</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khúc</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xạ</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vẽ</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pháp</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tuyến</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tại</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điểm</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tới</a:t>
            </a:r>
            <a:r>
              <a:rPr lang="en-US" altLang="vi-VN" sz="2400" b="1" dirty="0">
                <a:solidFill>
                  <a:srgbClr val="0000CC"/>
                </a:solidFill>
                <a:latin typeface="Times New Roman" panose="02020603050405020304" pitchFamily="18" charset="0"/>
              </a:rPr>
              <a:t>. So </a:t>
            </a:r>
            <a:r>
              <a:rPr lang="en-US" altLang="vi-VN" sz="2400" b="1" dirty="0" err="1">
                <a:solidFill>
                  <a:srgbClr val="0000CC"/>
                </a:solidFill>
                <a:latin typeface="Times New Roman" panose="02020603050405020304" pitchFamily="18" charset="0"/>
              </a:rPr>
              <a:t>sánh</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độ</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lớn</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góc</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khúc</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xạ</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và</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góc</a:t>
            </a:r>
            <a:r>
              <a:rPr lang="en-US" altLang="vi-VN" sz="2400" b="1" dirty="0">
                <a:solidFill>
                  <a:srgbClr val="0000CC"/>
                </a:solidFill>
                <a:latin typeface="Times New Roman" panose="02020603050405020304" pitchFamily="18" charset="0"/>
              </a:rPr>
              <a:t> </a:t>
            </a:r>
            <a:r>
              <a:rPr lang="en-US" altLang="vi-VN" sz="2400" b="1" dirty="0" err="1">
                <a:solidFill>
                  <a:srgbClr val="0000CC"/>
                </a:solidFill>
                <a:latin typeface="Times New Roman" panose="02020603050405020304" pitchFamily="18" charset="0"/>
              </a:rPr>
              <a:t>tới</a:t>
            </a:r>
            <a:r>
              <a:rPr lang="en-US" altLang="vi-VN" sz="2400" b="1" dirty="0">
                <a:solidFill>
                  <a:srgbClr val="0000CC"/>
                </a:solidFill>
                <a:latin typeface="Times New Roman" panose="02020603050405020304" pitchFamily="18" charset="0"/>
              </a:rPr>
              <a:t>?</a:t>
            </a:r>
            <a:r>
              <a:rPr lang="en-US" altLang="vi-VN" sz="2400" b="1" baseline="-25000" dirty="0">
                <a:solidFill>
                  <a:srgbClr val="0000CC"/>
                </a:solidFill>
                <a:latin typeface="Times New Roman" panose="02020603050405020304" pitchFamily="18" charset="0"/>
              </a:rPr>
              <a:t> </a:t>
            </a:r>
            <a:endParaRPr lang="en-US" altLang="vi-VN" sz="2400" b="1" dirty="0">
              <a:solidFill>
                <a:srgbClr val="0000CC"/>
              </a:solidFill>
              <a:latin typeface="Times New Roman" panose="02020603050405020304" pitchFamily="18" charset="0"/>
            </a:endParaRPr>
          </a:p>
        </p:txBody>
      </p:sp>
      <p:sp>
        <p:nvSpPr>
          <p:cNvPr id="258088" name="Line 40"/>
          <p:cNvSpPr>
            <a:spLocks noChangeShapeType="1"/>
          </p:cNvSpPr>
          <p:nvPr/>
        </p:nvSpPr>
        <p:spPr bwMode="auto">
          <a:xfrm flipH="1" flipV="1">
            <a:off x="9116829" y="4567989"/>
            <a:ext cx="228600" cy="533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8089" name="Line 41"/>
          <p:cNvSpPr>
            <a:spLocks noChangeShapeType="1"/>
          </p:cNvSpPr>
          <p:nvPr/>
        </p:nvSpPr>
        <p:spPr bwMode="auto">
          <a:xfrm flipH="1" flipV="1">
            <a:off x="7751579" y="2510589"/>
            <a:ext cx="533400" cy="609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8090" name="Freeform 42"/>
          <p:cNvSpPr>
            <a:spLocks/>
          </p:cNvSpPr>
          <p:nvPr/>
        </p:nvSpPr>
        <p:spPr bwMode="auto">
          <a:xfrm rot="13346709" flipV="1">
            <a:off x="8448491" y="2912228"/>
            <a:ext cx="234950" cy="401637"/>
          </a:xfrm>
          <a:custGeom>
            <a:avLst/>
            <a:gdLst>
              <a:gd name="T0" fmla="*/ 0 w 140"/>
              <a:gd name="T1" fmla="*/ 2147483646 h 70"/>
              <a:gd name="T2" fmla="*/ 2147483646 w 140"/>
              <a:gd name="T3" fmla="*/ 2147483646 h 70"/>
              <a:gd name="T4" fmla="*/ 0 60000 65536"/>
              <a:gd name="T5" fmla="*/ 0 60000 65536"/>
              <a:gd name="T6" fmla="*/ 0 w 140"/>
              <a:gd name="T7" fmla="*/ 0 h 70"/>
              <a:gd name="T8" fmla="*/ 140 w 140"/>
              <a:gd name="T9" fmla="*/ 70 h 70"/>
            </a:gdLst>
            <a:ahLst/>
            <a:cxnLst>
              <a:cxn ang="T4">
                <a:pos x="T0" y="T1"/>
              </a:cxn>
              <a:cxn ang="T5">
                <a:pos x="T2" y="T3"/>
              </a:cxn>
            </a:cxnLst>
            <a:rect l="T6" t="T7" r="T8" b="T9"/>
            <a:pathLst>
              <a:path w="140" h="70">
                <a:moveTo>
                  <a:pt x="0" y="6"/>
                </a:moveTo>
                <a:cubicBezTo>
                  <a:pt x="49" y="12"/>
                  <a:pt x="140" y="0"/>
                  <a:pt x="140" y="7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091" name="Text Box 43"/>
          <p:cNvSpPr txBox="1">
            <a:spLocks noChangeArrowheads="1"/>
          </p:cNvSpPr>
          <p:nvPr/>
        </p:nvSpPr>
        <p:spPr bwMode="auto">
          <a:xfrm>
            <a:off x="1431741" y="1782761"/>
            <a:ext cx="4572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000" dirty="0">
                <a:solidFill>
                  <a:srgbClr val="0000FF"/>
                </a:solidFill>
                <a:latin typeface="Times New Roman" panose="02020603050405020304" pitchFamily="18" charset="0"/>
              </a:rPr>
              <a:t>* Tia </a:t>
            </a:r>
            <a:r>
              <a:rPr lang="en-US" altLang="vi-VN" sz="2000" dirty="0" err="1">
                <a:solidFill>
                  <a:srgbClr val="0000FF"/>
                </a:solidFill>
                <a:latin typeface="Times New Roman" panose="02020603050405020304" pitchFamily="18" charset="0"/>
              </a:rPr>
              <a:t>sáng</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bị</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gãy</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khúc</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tại</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mặt</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phân</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cách</a:t>
            </a:r>
            <a:r>
              <a:rPr lang="en-US" altLang="vi-VN" sz="2000" dirty="0">
                <a:solidFill>
                  <a:srgbClr val="0000FF"/>
                </a:solidFill>
                <a:latin typeface="Times New Roman" panose="02020603050405020304" pitchFamily="18" charset="0"/>
              </a:rPr>
              <a:t>.</a:t>
            </a:r>
          </a:p>
        </p:txBody>
      </p:sp>
      <p:sp>
        <p:nvSpPr>
          <p:cNvPr id="258092" name="Text Box 44"/>
          <p:cNvSpPr txBox="1">
            <a:spLocks noChangeArrowheads="1"/>
          </p:cNvSpPr>
          <p:nvPr/>
        </p:nvSpPr>
        <p:spPr bwMode="auto">
          <a:xfrm>
            <a:off x="1265052" y="4776787"/>
            <a:ext cx="45719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en-US" altLang="vi-VN" sz="2000" dirty="0">
                <a:solidFill>
                  <a:srgbClr val="0000FF"/>
                </a:solidFill>
                <a:latin typeface="Times New Roman" panose="02020603050405020304" pitchFamily="18" charset="0"/>
              </a:rPr>
              <a:t>   * </a:t>
            </a:r>
            <a:r>
              <a:rPr lang="en-US" altLang="vi-VN" sz="2000" dirty="0" err="1">
                <a:solidFill>
                  <a:srgbClr val="0000FF"/>
                </a:solidFill>
                <a:latin typeface="Times New Roman" panose="02020603050405020304" pitchFamily="18" charset="0"/>
              </a:rPr>
              <a:t>Góc</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khúc</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xạ</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lớn</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hơn</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góc</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tới</a:t>
            </a:r>
            <a:r>
              <a:rPr lang="en-US" altLang="vi-VN" sz="2000" dirty="0">
                <a:solidFill>
                  <a:srgbClr val="0000FF"/>
                </a:solidFill>
                <a:latin typeface="Times New Roman" panose="02020603050405020304" pitchFamily="18" charset="0"/>
              </a:rPr>
              <a:t>: </a:t>
            </a:r>
            <a:r>
              <a:rPr lang="en-US" altLang="vi-VN" sz="2000" dirty="0">
                <a:solidFill>
                  <a:srgbClr val="FF0000"/>
                </a:solidFill>
                <a:latin typeface="Times New Roman" panose="02020603050405020304" pitchFamily="18" charset="0"/>
              </a:rPr>
              <a:t>r&gt;</a:t>
            </a:r>
            <a:r>
              <a:rPr lang="en-US" altLang="vi-VN" sz="2000" dirty="0" err="1">
                <a:solidFill>
                  <a:srgbClr val="FF0000"/>
                </a:solidFill>
                <a:latin typeface="Times New Roman" panose="02020603050405020304" pitchFamily="18" charset="0"/>
              </a:rPr>
              <a:t>i</a:t>
            </a:r>
            <a:r>
              <a:rPr lang="en-US" altLang="vi-VN" sz="2000" dirty="0">
                <a:solidFill>
                  <a:srgbClr val="FF0000"/>
                </a:solidFill>
                <a:latin typeface="Times New Roman" panose="02020603050405020304" pitchFamily="18" charset="0"/>
              </a:rPr>
              <a:t> </a:t>
            </a:r>
            <a:endParaRPr lang="en-US" altLang="vi-VN" sz="2000" b="1" dirty="0">
              <a:solidFill>
                <a:srgbClr val="FF0000"/>
              </a:solidFill>
              <a:latin typeface="Times New Roman" panose="02020603050405020304" pitchFamily="18" charset="0"/>
            </a:endParaRPr>
          </a:p>
        </p:txBody>
      </p:sp>
      <p:sp>
        <p:nvSpPr>
          <p:cNvPr id="258093" name="Text Box 45"/>
          <p:cNvSpPr txBox="1">
            <a:spLocks noChangeArrowheads="1"/>
          </p:cNvSpPr>
          <p:nvPr/>
        </p:nvSpPr>
        <p:spPr bwMode="auto">
          <a:xfrm>
            <a:off x="9137466" y="289159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0000"/>
                </a:solidFill>
                <a:latin typeface="Times New Roman" panose="02020603050405020304" pitchFamily="18" charset="0"/>
              </a:rPr>
              <a:t>r &gt; i</a:t>
            </a:r>
          </a:p>
        </p:txBody>
      </p:sp>
    </p:spTree>
    <p:extLst>
      <p:ext uri="{BB962C8B-B14F-4D97-AF65-F5344CB8AC3E}">
        <p14:creationId xmlns:p14="http://schemas.microsoft.com/office/powerpoint/2010/main" val="1807777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8091"/>
                                        </p:tgtEl>
                                        <p:attrNameLst>
                                          <p:attrName>style.visibility</p:attrName>
                                        </p:attrNameLst>
                                      </p:cBhvr>
                                      <p:to>
                                        <p:strVal val="visible"/>
                                      </p:to>
                                    </p:set>
                                    <p:animEffect transition="in" filter="box(in)">
                                      <p:cBhvr>
                                        <p:cTn id="7" dur="500"/>
                                        <p:tgtEl>
                                          <p:spTgt spid="258091"/>
                                        </p:tgtEl>
                                      </p:cBhvr>
                                    </p:animEffect>
                                  </p:childTnLst>
                                </p:cTn>
                              </p:par>
                              <p:par>
                                <p:cTn id="8" presetID="35" presetClass="emph" presetSubtype="0" repeatCount="3000" fill="hold" grpId="0" nodeType="withEffect">
                                  <p:stCondLst>
                                    <p:cond delay="0"/>
                                  </p:stCondLst>
                                  <p:childTnLst>
                                    <p:anim calcmode="discrete" valueType="str">
                                      <p:cBhvr>
                                        <p:cTn id="9" dur="800" fill="hold"/>
                                        <p:tgtEl>
                                          <p:spTgt spid="258088"/>
                                        </p:tgtEl>
                                        <p:attrNameLst>
                                          <p:attrName>style.visibility</p:attrName>
                                        </p:attrNameLst>
                                      </p:cBhvr>
                                      <p:tavLst>
                                        <p:tav tm="0">
                                          <p:val>
                                            <p:strVal val="hidden"/>
                                          </p:val>
                                        </p:tav>
                                        <p:tav tm="50000">
                                          <p:val>
                                            <p:strVal val="visible"/>
                                          </p:val>
                                        </p:tav>
                                      </p:tavLst>
                                    </p:anim>
                                  </p:childTnLst>
                                </p:cTn>
                              </p:par>
                              <p:par>
                                <p:cTn id="10" presetID="35" presetClass="emph" presetSubtype="0" repeatCount="3000" fill="hold" grpId="0" nodeType="withEffect">
                                  <p:stCondLst>
                                    <p:cond delay="0"/>
                                  </p:stCondLst>
                                  <p:childTnLst>
                                    <p:anim calcmode="discrete" valueType="str">
                                      <p:cBhvr>
                                        <p:cTn id="11" dur="800" fill="hold"/>
                                        <p:tgtEl>
                                          <p:spTgt spid="258077"/>
                                        </p:tgtEl>
                                        <p:attrNameLst>
                                          <p:attrName>style.visibility</p:attrName>
                                        </p:attrNameLst>
                                      </p:cBhvr>
                                      <p:tavLst>
                                        <p:tav tm="0">
                                          <p:val>
                                            <p:strVal val="hidden"/>
                                          </p:val>
                                        </p:tav>
                                        <p:tav tm="50000">
                                          <p:val>
                                            <p:strVal val="visible"/>
                                          </p:val>
                                        </p:tav>
                                      </p:tavLst>
                                    </p:anim>
                                  </p:childTnLst>
                                </p:cTn>
                              </p:par>
                              <p:par>
                                <p:cTn id="12" presetID="35" presetClass="emph" presetSubtype="0" repeatCount="3000" fill="hold" grpId="0" nodeType="withEffect">
                                  <p:stCondLst>
                                    <p:cond delay="0"/>
                                  </p:stCondLst>
                                  <p:childTnLst>
                                    <p:anim calcmode="discrete" valueType="str">
                                      <p:cBhvr>
                                        <p:cTn id="13" dur="800" fill="hold"/>
                                        <p:tgtEl>
                                          <p:spTgt spid="258089"/>
                                        </p:tgtEl>
                                        <p:attrNameLst>
                                          <p:attrName>style.visibility</p:attrName>
                                        </p:attrNameLst>
                                      </p:cBhvr>
                                      <p:tavLst>
                                        <p:tav tm="0">
                                          <p:val>
                                            <p:strVal val="hidden"/>
                                          </p:val>
                                        </p:tav>
                                        <p:tav tm="50000">
                                          <p:val>
                                            <p:strVal val="visible"/>
                                          </p:val>
                                        </p:tav>
                                      </p:tavLst>
                                    </p:anim>
                                  </p:childTnLst>
                                </p:cTn>
                              </p:par>
                              <p:par>
                                <p:cTn id="14" presetID="35" presetClass="emph" presetSubtype="0" repeatCount="3000" fill="hold" grpId="0" nodeType="withEffect">
                                  <p:stCondLst>
                                    <p:cond delay="0"/>
                                  </p:stCondLst>
                                  <p:childTnLst>
                                    <p:anim calcmode="discrete" valueType="str">
                                      <p:cBhvr>
                                        <p:cTn id="15" dur="800" fill="hold"/>
                                        <p:tgtEl>
                                          <p:spTgt spid="258078"/>
                                        </p:tgtEl>
                                        <p:attrNameLst>
                                          <p:attrName>style.visibility</p:attrName>
                                        </p:attrNameLst>
                                      </p:cBhvr>
                                      <p:tavLst>
                                        <p:tav tm="0">
                                          <p:val>
                                            <p:strVal val="hidden"/>
                                          </p:val>
                                        </p:tav>
                                        <p:tav tm="50000">
                                          <p:val>
                                            <p:strVal val="visible"/>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58062">
                                            <p:txEl>
                                              <p:pRg st="0" end="0"/>
                                            </p:txEl>
                                          </p:spTgt>
                                        </p:tgtEl>
                                        <p:attrNameLst>
                                          <p:attrName>style.visibility</p:attrName>
                                        </p:attrNameLst>
                                      </p:cBhvr>
                                      <p:to>
                                        <p:strVal val="visible"/>
                                      </p:to>
                                    </p:set>
                                    <p:anim calcmode="lin" valueType="num">
                                      <p:cBhvr additive="base">
                                        <p:cTn id="20" dur="500" fill="hold"/>
                                        <p:tgtEl>
                                          <p:spTgt spid="25806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58062">
                                            <p:txEl>
                                              <p:pRg st="0" end="0"/>
                                            </p:txEl>
                                          </p:spTgt>
                                        </p:tgtEl>
                                        <p:attrNameLst>
                                          <p:attrName>ppt_y</p:attrName>
                                        </p:attrNameLst>
                                      </p:cBhvr>
                                      <p:tavLst>
                                        <p:tav tm="0">
                                          <p:val>
                                            <p:strVal val="1+#ppt_h/2"/>
                                          </p:val>
                                        </p:tav>
                                        <p:tav tm="100000">
                                          <p:val>
                                            <p:strVal val="#ppt_y"/>
                                          </p:val>
                                        </p:tav>
                                      </p:tavLst>
                                    </p:anim>
                                  </p:childTnLst>
                                </p:cTn>
                              </p:par>
                              <p:par>
                                <p:cTn id="22" presetID="8" presetClass="emph" presetSubtype="0" fill="hold" grpId="0" nodeType="withEffect">
                                  <p:stCondLst>
                                    <p:cond delay="0"/>
                                  </p:stCondLst>
                                  <p:childTnLst>
                                    <p:animRot by="21600000">
                                      <p:cBhvr>
                                        <p:cTn id="23" dur="2000" fill="hold"/>
                                        <p:tgtEl>
                                          <p:spTgt spid="258058"/>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58062">
                                            <p:txEl>
                                              <p:pRg st="1" end="1"/>
                                            </p:txEl>
                                          </p:spTgt>
                                        </p:tgtEl>
                                        <p:attrNameLst>
                                          <p:attrName>style.visibility</p:attrName>
                                        </p:attrNameLst>
                                      </p:cBhvr>
                                      <p:to>
                                        <p:strVal val="visible"/>
                                      </p:to>
                                    </p:set>
                                    <p:anim calcmode="lin" valueType="num">
                                      <p:cBhvr additive="base">
                                        <p:cTn id="28" dur="500" fill="hold"/>
                                        <p:tgtEl>
                                          <p:spTgt spid="25806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58062">
                                            <p:txEl>
                                              <p:pRg st="1" end="1"/>
                                            </p:txEl>
                                          </p:spTgt>
                                        </p:tgtEl>
                                        <p:attrNameLst>
                                          <p:attrName>ppt_y</p:attrName>
                                        </p:attrNameLst>
                                      </p:cBhvr>
                                      <p:tavLst>
                                        <p:tav tm="0">
                                          <p:val>
                                            <p:strVal val="1+#ppt_h/2"/>
                                          </p:val>
                                        </p:tav>
                                        <p:tav tm="100000">
                                          <p:val>
                                            <p:strVal val="#ppt_y"/>
                                          </p:val>
                                        </p:tav>
                                      </p:tavLst>
                                    </p:anim>
                                  </p:childTnLst>
                                </p:cTn>
                              </p:par>
                              <p:par>
                                <p:cTn id="30" presetID="35" presetClass="emph" presetSubtype="0" repeatCount="5000" fill="hold" grpId="1" nodeType="withEffect">
                                  <p:stCondLst>
                                    <p:cond delay="0"/>
                                  </p:stCondLst>
                                  <p:childTnLst>
                                    <p:anim calcmode="discrete" valueType="str">
                                      <p:cBhvr>
                                        <p:cTn id="31" dur="1000" fill="hold"/>
                                        <p:tgtEl>
                                          <p:spTgt spid="258088"/>
                                        </p:tgtEl>
                                        <p:attrNameLst>
                                          <p:attrName>style.visibility</p:attrName>
                                        </p:attrNameLst>
                                      </p:cBhvr>
                                      <p:tavLst>
                                        <p:tav tm="0">
                                          <p:val>
                                            <p:strVal val="hidden"/>
                                          </p:val>
                                        </p:tav>
                                        <p:tav tm="50000">
                                          <p:val>
                                            <p:strVal val="visible"/>
                                          </p:val>
                                        </p:tav>
                                      </p:tavLst>
                                    </p:anim>
                                  </p:childTnLst>
                                </p:cTn>
                              </p:par>
                              <p:par>
                                <p:cTn id="32" presetID="35" presetClass="emph" presetSubtype="0" repeatCount="5000" fill="hold" grpId="1" nodeType="withEffect">
                                  <p:stCondLst>
                                    <p:cond delay="0"/>
                                  </p:stCondLst>
                                  <p:childTnLst>
                                    <p:anim calcmode="discrete" valueType="str">
                                      <p:cBhvr>
                                        <p:cTn id="33" dur="1000" fill="hold"/>
                                        <p:tgtEl>
                                          <p:spTgt spid="258077"/>
                                        </p:tgtEl>
                                        <p:attrNameLst>
                                          <p:attrName>style.visibility</p:attrName>
                                        </p:attrNameLst>
                                      </p:cBhvr>
                                      <p:tavLst>
                                        <p:tav tm="0">
                                          <p:val>
                                            <p:strVal val="hidden"/>
                                          </p:val>
                                        </p:tav>
                                        <p:tav tm="50000">
                                          <p:val>
                                            <p:strVal val="visible"/>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58062">
                                            <p:txEl>
                                              <p:pRg st="2" end="2"/>
                                            </p:txEl>
                                          </p:spTgt>
                                        </p:tgtEl>
                                        <p:attrNameLst>
                                          <p:attrName>style.visibility</p:attrName>
                                        </p:attrNameLst>
                                      </p:cBhvr>
                                      <p:to>
                                        <p:strVal val="visible"/>
                                      </p:to>
                                    </p:set>
                                    <p:anim calcmode="lin" valueType="num">
                                      <p:cBhvr additive="base">
                                        <p:cTn id="38" dur="500" fill="hold"/>
                                        <p:tgtEl>
                                          <p:spTgt spid="258062">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58062">
                                            <p:txEl>
                                              <p:pRg st="2" end="2"/>
                                            </p:txEl>
                                          </p:spTgt>
                                        </p:tgtEl>
                                        <p:attrNameLst>
                                          <p:attrName>ppt_y</p:attrName>
                                        </p:attrNameLst>
                                      </p:cBhvr>
                                      <p:tavLst>
                                        <p:tav tm="0">
                                          <p:val>
                                            <p:strVal val="1+#ppt_h/2"/>
                                          </p:val>
                                        </p:tav>
                                        <p:tav tm="100000">
                                          <p:val>
                                            <p:strVal val="#ppt_y"/>
                                          </p:val>
                                        </p:tav>
                                      </p:tavLst>
                                    </p:anim>
                                  </p:childTnLst>
                                </p:cTn>
                              </p:par>
                              <p:par>
                                <p:cTn id="40" presetID="35" presetClass="emph" presetSubtype="0" repeatCount="5000" fill="hold" grpId="1" nodeType="withEffect">
                                  <p:stCondLst>
                                    <p:cond delay="0"/>
                                  </p:stCondLst>
                                  <p:childTnLst>
                                    <p:anim calcmode="discrete" valueType="str">
                                      <p:cBhvr>
                                        <p:cTn id="41" dur="1000" fill="hold"/>
                                        <p:tgtEl>
                                          <p:spTgt spid="258089"/>
                                        </p:tgtEl>
                                        <p:attrNameLst>
                                          <p:attrName>style.visibility</p:attrName>
                                        </p:attrNameLst>
                                      </p:cBhvr>
                                      <p:tavLst>
                                        <p:tav tm="0">
                                          <p:val>
                                            <p:strVal val="hidden"/>
                                          </p:val>
                                        </p:tav>
                                        <p:tav tm="50000">
                                          <p:val>
                                            <p:strVal val="visible"/>
                                          </p:val>
                                        </p:tav>
                                      </p:tavLst>
                                    </p:anim>
                                  </p:childTnLst>
                                </p:cTn>
                              </p:par>
                              <p:par>
                                <p:cTn id="42" presetID="35" presetClass="emph" presetSubtype="0" repeatCount="5000" fill="hold" grpId="1" nodeType="withEffect">
                                  <p:stCondLst>
                                    <p:cond delay="0"/>
                                  </p:stCondLst>
                                  <p:childTnLst>
                                    <p:anim calcmode="discrete" valueType="str">
                                      <p:cBhvr>
                                        <p:cTn id="43" dur="1000" fill="hold"/>
                                        <p:tgtEl>
                                          <p:spTgt spid="258078"/>
                                        </p:tgtEl>
                                        <p:attrNameLst>
                                          <p:attrName>style.visibility</p:attrName>
                                        </p:attrNameLst>
                                      </p:cBhvr>
                                      <p:tavLst>
                                        <p:tav tm="0">
                                          <p:val>
                                            <p:strVal val="hidden"/>
                                          </p:val>
                                        </p:tav>
                                        <p:tav tm="50000">
                                          <p:val>
                                            <p:strVal val="visible"/>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411"/>
                                        </p:tgtEl>
                                        <p:attrNameLst>
                                          <p:attrName>style.visibility</p:attrName>
                                        </p:attrNameLst>
                                      </p:cBhvr>
                                      <p:to>
                                        <p:strVal val="visible"/>
                                      </p:to>
                                    </p:set>
                                    <p:anim calcmode="lin" valueType="num">
                                      <p:cBhvr>
                                        <p:cTn id="48" dur="500" fill="hold"/>
                                        <p:tgtEl>
                                          <p:spTgt spid="17411"/>
                                        </p:tgtEl>
                                        <p:attrNameLst>
                                          <p:attrName>ppt_w</p:attrName>
                                        </p:attrNameLst>
                                      </p:cBhvr>
                                      <p:tavLst>
                                        <p:tav tm="0">
                                          <p:val>
                                            <p:fltVal val="0"/>
                                          </p:val>
                                        </p:tav>
                                        <p:tav tm="100000">
                                          <p:val>
                                            <p:strVal val="#ppt_w"/>
                                          </p:val>
                                        </p:tav>
                                      </p:tavLst>
                                    </p:anim>
                                    <p:anim calcmode="lin" valueType="num">
                                      <p:cBhvr>
                                        <p:cTn id="49" dur="500" fill="hold"/>
                                        <p:tgtEl>
                                          <p:spTgt spid="17411"/>
                                        </p:tgtEl>
                                        <p:attrNameLst>
                                          <p:attrName>ppt_h</p:attrName>
                                        </p:attrNameLst>
                                      </p:cBhvr>
                                      <p:tavLst>
                                        <p:tav tm="0">
                                          <p:val>
                                            <p:fltVal val="0"/>
                                          </p:val>
                                        </p:tav>
                                        <p:tav tm="100000">
                                          <p:val>
                                            <p:strVal val="#ppt_h"/>
                                          </p:val>
                                        </p:tav>
                                      </p:tavLst>
                                    </p:anim>
                                    <p:animEffect transition="in" filter="fade">
                                      <p:cBhvr>
                                        <p:cTn id="50" dur="500"/>
                                        <p:tgtEl>
                                          <p:spTgt spid="174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7412"/>
                                        </p:tgtEl>
                                        <p:attrNameLst>
                                          <p:attrName>style.visibility</p:attrName>
                                        </p:attrNameLst>
                                      </p:cBhvr>
                                      <p:to>
                                        <p:strVal val="visible"/>
                                      </p:to>
                                    </p:set>
                                    <p:anim calcmode="lin" valueType="num">
                                      <p:cBhvr>
                                        <p:cTn id="53" dur="500" fill="hold"/>
                                        <p:tgtEl>
                                          <p:spTgt spid="17412"/>
                                        </p:tgtEl>
                                        <p:attrNameLst>
                                          <p:attrName>ppt_w</p:attrName>
                                        </p:attrNameLst>
                                      </p:cBhvr>
                                      <p:tavLst>
                                        <p:tav tm="0">
                                          <p:val>
                                            <p:fltVal val="0"/>
                                          </p:val>
                                        </p:tav>
                                        <p:tav tm="100000">
                                          <p:val>
                                            <p:strVal val="#ppt_w"/>
                                          </p:val>
                                        </p:tav>
                                      </p:tavLst>
                                    </p:anim>
                                    <p:anim calcmode="lin" valueType="num">
                                      <p:cBhvr>
                                        <p:cTn id="54" dur="500" fill="hold"/>
                                        <p:tgtEl>
                                          <p:spTgt spid="17412"/>
                                        </p:tgtEl>
                                        <p:attrNameLst>
                                          <p:attrName>ppt_h</p:attrName>
                                        </p:attrNameLst>
                                      </p:cBhvr>
                                      <p:tavLst>
                                        <p:tav tm="0">
                                          <p:val>
                                            <p:fltVal val="0"/>
                                          </p:val>
                                        </p:tav>
                                        <p:tav tm="100000">
                                          <p:val>
                                            <p:strVal val="#ppt_h"/>
                                          </p:val>
                                        </p:tav>
                                      </p:tavLst>
                                    </p:anim>
                                    <p:animEffect transition="in" filter="fade">
                                      <p:cBhvr>
                                        <p:cTn id="55" dur="500"/>
                                        <p:tgtEl>
                                          <p:spTgt spid="1741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7416"/>
                                        </p:tgtEl>
                                        <p:attrNameLst>
                                          <p:attrName>style.visibility</p:attrName>
                                        </p:attrNameLst>
                                      </p:cBhvr>
                                      <p:to>
                                        <p:strVal val="visible"/>
                                      </p:to>
                                    </p:set>
                                    <p:anim calcmode="lin" valueType="num">
                                      <p:cBhvr>
                                        <p:cTn id="58" dur="500" fill="hold"/>
                                        <p:tgtEl>
                                          <p:spTgt spid="17416"/>
                                        </p:tgtEl>
                                        <p:attrNameLst>
                                          <p:attrName>ppt_w</p:attrName>
                                        </p:attrNameLst>
                                      </p:cBhvr>
                                      <p:tavLst>
                                        <p:tav tm="0">
                                          <p:val>
                                            <p:fltVal val="0"/>
                                          </p:val>
                                        </p:tav>
                                        <p:tav tm="100000">
                                          <p:val>
                                            <p:strVal val="#ppt_w"/>
                                          </p:val>
                                        </p:tav>
                                      </p:tavLst>
                                    </p:anim>
                                    <p:anim calcmode="lin" valueType="num">
                                      <p:cBhvr>
                                        <p:cTn id="59" dur="500" fill="hold"/>
                                        <p:tgtEl>
                                          <p:spTgt spid="17416"/>
                                        </p:tgtEl>
                                        <p:attrNameLst>
                                          <p:attrName>ppt_h</p:attrName>
                                        </p:attrNameLst>
                                      </p:cBhvr>
                                      <p:tavLst>
                                        <p:tav tm="0">
                                          <p:val>
                                            <p:fltVal val="0"/>
                                          </p:val>
                                        </p:tav>
                                        <p:tav tm="100000">
                                          <p:val>
                                            <p:strVal val="#ppt_h"/>
                                          </p:val>
                                        </p:tav>
                                      </p:tavLst>
                                    </p:anim>
                                    <p:animEffect transition="in" filter="fade">
                                      <p:cBhvr>
                                        <p:cTn id="60" dur="500"/>
                                        <p:tgtEl>
                                          <p:spTgt spid="1741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7417"/>
                                        </p:tgtEl>
                                        <p:attrNameLst>
                                          <p:attrName>style.visibility</p:attrName>
                                        </p:attrNameLst>
                                      </p:cBhvr>
                                      <p:to>
                                        <p:strVal val="visible"/>
                                      </p:to>
                                    </p:set>
                                    <p:anim calcmode="lin" valueType="num">
                                      <p:cBhvr>
                                        <p:cTn id="63" dur="500" fill="hold"/>
                                        <p:tgtEl>
                                          <p:spTgt spid="17417"/>
                                        </p:tgtEl>
                                        <p:attrNameLst>
                                          <p:attrName>ppt_w</p:attrName>
                                        </p:attrNameLst>
                                      </p:cBhvr>
                                      <p:tavLst>
                                        <p:tav tm="0">
                                          <p:val>
                                            <p:fltVal val="0"/>
                                          </p:val>
                                        </p:tav>
                                        <p:tav tm="100000">
                                          <p:val>
                                            <p:strVal val="#ppt_w"/>
                                          </p:val>
                                        </p:tav>
                                      </p:tavLst>
                                    </p:anim>
                                    <p:anim calcmode="lin" valueType="num">
                                      <p:cBhvr>
                                        <p:cTn id="64" dur="500" fill="hold"/>
                                        <p:tgtEl>
                                          <p:spTgt spid="17417"/>
                                        </p:tgtEl>
                                        <p:attrNameLst>
                                          <p:attrName>ppt_h</p:attrName>
                                        </p:attrNameLst>
                                      </p:cBhvr>
                                      <p:tavLst>
                                        <p:tav tm="0">
                                          <p:val>
                                            <p:fltVal val="0"/>
                                          </p:val>
                                        </p:tav>
                                        <p:tav tm="100000">
                                          <p:val>
                                            <p:strVal val="#ppt_h"/>
                                          </p:val>
                                        </p:tav>
                                      </p:tavLst>
                                    </p:anim>
                                    <p:animEffect transition="in" filter="fade">
                                      <p:cBhvr>
                                        <p:cTn id="65" dur="500"/>
                                        <p:tgtEl>
                                          <p:spTgt spid="1741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58062">
                                            <p:txEl>
                                              <p:pRg st="3" end="3"/>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56" presetClass="entr" presetSubtype="0" fill="hold" grpId="0" nodeType="withEffect">
                                  <p:stCondLst>
                                    <p:cond delay="0"/>
                                  </p:stCondLst>
                                  <p:iterate type="lt">
                                    <p:tmPct val="10000"/>
                                  </p:iterate>
                                  <p:childTnLst>
                                    <p:set>
                                      <p:cBhvr>
                                        <p:cTn id="73" dur="1" fill="hold">
                                          <p:stCondLst>
                                            <p:cond delay="0"/>
                                          </p:stCondLst>
                                        </p:cTn>
                                        <p:tgtEl>
                                          <p:spTgt spid="258083"/>
                                        </p:tgtEl>
                                        <p:attrNameLst>
                                          <p:attrName>style.visibility</p:attrName>
                                        </p:attrNameLst>
                                      </p:cBhvr>
                                      <p:to>
                                        <p:strVal val="visible"/>
                                      </p:to>
                                    </p:set>
                                    <p:anim by="(-#ppt_w*2)" calcmode="lin" valueType="num">
                                      <p:cBhvr rctx="PPT">
                                        <p:cTn id="74" dur="500" autoRev="1" fill="hold">
                                          <p:stCondLst>
                                            <p:cond delay="0"/>
                                          </p:stCondLst>
                                        </p:cTn>
                                        <p:tgtEl>
                                          <p:spTgt spid="258083"/>
                                        </p:tgtEl>
                                        <p:attrNameLst>
                                          <p:attrName>ppt_w</p:attrName>
                                        </p:attrNameLst>
                                      </p:cBhvr>
                                    </p:anim>
                                    <p:anim by="(#ppt_w*0.50)" calcmode="lin" valueType="num">
                                      <p:cBhvr>
                                        <p:cTn id="75" dur="500" decel="50000" autoRev="1" fill="hold">
                                          <p:stCondLst>
                                            <p:cond delay="0"/>
                                          </p:stCondLst>
                                        </p:cTn>
                                        <p:tgtEl>
                                          <p:spTgt spid="258083"/>
                                        </p:tgtEl>
                                        <p:attrNameLst>
                                          <p:attrName>ppt_x</p:attrName>
                                        </p:attrNameLst>
                                      </p:cBhvr>
                                    </p:anim>
                                    <p:anim from="(-#ppt_h/2)" to="(#ppt_y)" calcmode="lin" valueType="num">
                                      <p:cBhvr>
                                        <p:cTn id="76" dur="1000" fill="hold">
                                          <p:stCondLst>
                                            <p:cond delay="0"/>
                                          </p:stCondLst>
                                        </p:cTn>
                                        <p:tgtEl>
                                          <p:spTgt spid="258083"/>
                                        </p:tgtEl>
                                        <p:attrNameLst>
                                          <p:attrName>ppt_y</p:attrName>
                                        </p:attrNameLst>
                                      </p:cBhvr>
                                    </p:anim>
                                    <p:animRot by="21600000">
                                      <p:cBhvr>
                                        <p:cTn id="77" dur="1000" fill="hold">
                                          <p:stCondLst>
                                            <p:cond delay="0"/>
                                          </p:stCondLst>
                                        </p:cTn>
                                        <p:tgtEl>
                                          <p:spTgt spid="258083"/>
                                        </p:tgtEl>
                                        <p:attrNameLst>
                                          <p:attrName>r</p:attrName>
                                        </p:attrNameLst>
                                      </p:cBhvr>
                                    </p:animRot>
                                  </p:childTnLst>
                                </p:cTn>
                              </p:par>
                              <p:par>
                                <p:cTn id="78" presetID="21" presetClass="entr" presetSubtype="1" fill="hold" grpId="1" nodeType="withEffect">
                                  <p:stCondLst>
                                    <p:cond delay="0"/>
                                  </p:stCondLst>
                                  <p:childTnLst>
                                    <p:set>
                                      <p:cBhvr>
                                        <p:cTn id="79" dur="1" fill="hold">
                                          <p:stCondLst>
                                            <p:cond delay="0"/>
                                          </p:stCondLst>
                                        </p:cTn>
                                        <p:tgtEl>
                                          <p:spTgt spid="258073"/>
                                        </p:tgtEl>
                                        <p:attrNameLst>
                                          <p:attrName>style.visibility</p:attrName>
                                        </p:attrNameLst>
                                      </p:cBhvr>
                                      <p:to>
                                        <p:strVal val="visible"/>
                                      </p:to>
                                    </p:set>
                                    <p:animEffect transition="in" filter="wheel(1)">
                                      <p:cBhvr>
                                        <p:cTn id="80" dur="2000"/>
                                        <p:tgtEl>
                                          <p:spTgt spid="258073"/>
                                        </p:tgtEl>
                                      </p:cBhvr>
                                    </p:animEffect>
                                  </p:childTnLst>
                                </p:cTn>
                              </p:par>
                              <p:par>
                                <p:cTn id="81" presetID="26" presetClass="emph" presetSubtype="0" repeatCount="5000" fill="hold" grpId="0" nodeType="withEffect">
                                  <p:stCondLst>
                                    <p:cond delay="0"/>
                                  </p:stCondLst>
                                  <p:childTnLst>
                                    <p:animEffect transition="out" filter="fade">
                                      <p:cBhvr>
                                        <p:cTn id="82" dur="1000" tmFilter="0, 0; .2, .5; .8, .5; 1, 0"/>
                                        <p:tgtEl>
                                          <p:spTgt spid="258073"/>
                                        </p:tgtEl>
                                      </p:cBhvr>
                                    </p:animEffect>
                                    <p:animScale>
                                      <p:cBhvr>
                                        <p:cTn id="83" dur="500" autoRev="1" fill="hold"/>
                                        <p:tgtEl>
                                          <p:spTgt spid="258073"/>
                                        </p:tgtEl>
                                      </p:cBhvr>
                                      <p:by x="105000" y="105000"/>
                                    </p:animScale>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258062">
                                            <p:txEl>
                                              <p:pRg st="4" end="4"/>
                                            </p:txEl>
                                          </p:spTgt>
                                        </p:tgtEl>
                                        <p:attrNameLst>
                                          <p:attrName>style.visibility</p:attrName>
                                        </p:attrNameLst>
                                      </p:cBhvr>
                                      <p:to>
                                        <p:strVal val="visible"/>
                                      </p:to>
                                    </p:set>
                                    <p:anim calcmode="lin" valueType="num">
                                      <p:cBhvr additive="base">
                                        <p:cTn id="88" dur="500" fill="hold"/>
                                        <p:tgtEl>
                                          <p:spTgt spid="258062">
                                            <p:txEl>
                                              <p:pRg st="4" end="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58062">
                                            <p:txEl>
                                              <p:pRg st="4" end="4"/>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additive="base">
                                        <p:cTn id="92" dur="500" fill="hold"/>
                                        <p:tgtEl>
                                          <p:spTgt spid="3"/>
                                        </p:tgtEl>
                                        <p:attrNameLst>
                                          <p:attrName>ppt_x</p:attrName>
                                        </p:attrNameLst>
                                      </p:cBhvr>
                                      <p:tavLst>
                                        <p:tav tm="0">
                                          <p:val>
                                            <p:strVal val="#ppt_x"/>
                                          </p:val>
                                        </p:tav>
                                        <p:tav tm="100000">
                                          <p:val>
                                            <p:strVal val="#ppt_x"/>
                                          </p:val>
                                        </p:tav>
                                      </p:tavLst>
                                    </p:anim>
                                    <p:anim calcmode="lin" valueType="num">
                                      <p:cBhvr additive="base">
                                        <p:cTn id="93" dur="500" fill="hold"/>
                                        <p:tgtEl>
                                          <p:spTgt spid="3"/>
                                        </p:tgtEl>
                                        <p:attrNameLst>
                                          <p:attrName>ppt_y</p:attrName>
                                        </p:attrNameLst>
                                      </p:cBhvr>
                                      <p:tavLst>
                                        <p:tav tm="0">
                                          <p:val>
                                            <p:strVal val="1+#ppt_h/2"/>
                                          </p:val>
                                        </p:tav>
                                        <p:tav tm="100000">
                                          <p:val>
                                            <p:strVal val="#ppt_y"/>
                                          </p:val>
                                        </p:tav>
                                      </p:tavLst>
                                    </p:anim>
                                  </p:childTnLst>
                                </p:cTn>
                              </p:par>
                              <p:par>
                                <p:cTn id="94" presetID="21" presetClass="entr" presetSubtype="1" fill="hold" grpId="1" nodeType="withEffect">
                                  <p:stCondLst>
                                    <p:cond delay="0"/>
                                  </p:stCondLst>
                                  <p:childTnLst>
                                    <p:set>
                                      <p:cBhvr>
                                        <p:cTn id="95" dur="1" fill="hold">
                                          <p:stCondLst>
                                            <p:cond delay="0"/>
                                          </p:stCondLst>
                                        </p:cTn>
                                        <p:tgtEl>
                                          <p:spTgt spid="258072"/>
                                        </p:tgtEl>
                                        <p:attrNameLst>
                                          <p:attrName>style.visibility</p:attrName>
                                        </p:attrNameLst>
                                      </p:cBhvr>
                                      <p:to>
                                        <p:strVal val="visible"/>
                                      </p:to>
                                    </p:set>
                                    <p:animEffect transition="in" filter="wheel(1)">
                                      <p:cBhvr>
                                        <p:cTn id="96" dur="2000"/>
                                        <p:tgtEl>
                                          <p:spTgt spid="258072"/>
                                        </p:tgtEl>
                                      </p:cBhvr>
                                    </p:animEffect>
                                  </p:childTnLst>
                                </p:cTn>
                              </p:par>
                              <p:par>
                                <p:cTn id="97" presetID="26" presetClass="emph" presetSubtype="0" repeatCount="5000" fill="hold" grpId="0" nodeType="withEffect">
                                  <p:stCondLst>
                                    <p:cond delay="0"/>
                                  </p:stCondLst>
                                  <p:childTnLst>
                                    <p:animEffect transition="out" filter="fade">
                                      <p:cBhvr>
                                        <p:cTn id="98" dur="1000" tmFilter="0, 0; .2, .5; .8, .5; 1, 0"/>
                                        <p:tgtEl>
                                          <p:spTgt spid="258072"/>
                                        </p:tgtEl>
                                      </p:cBhvr>
                                    </p:animEffect>
                                    <p:animScale>
                                      <p:cBhvr>
                                        <p:cTn id="99" dur="500" autoRev="1" fill="hold"/>
                                        <p:tgtEl>
                                          <p:spTgt spid="258072"/>
                                        </p:tgtEl>
                                      </p:cBhvr>
                                      <p:by x="105000" y="105000"/>
                                    </p:animScale>
                                  </p:childTnLst>
                                </p:cTn>
                              </p:par>
                              <p:par>
                                <p:cTn id="100" presetID="21" presetClass="entr" presetSubtype="1" fill="hold" grpId="1" nodeType="withEffect">
                                  <p:stCondLst>
                                    <p:cond delay="0"/>
                                  </p:stCondLst>
                                  <p:childTnLst>
                                    <p:set>
                                      <p:cBhvr>
                                        <p:cTn id="101" dur="1" fill="hold">
                                          <p:stCondLst>
                                            <p:cond delay="0"/>
                                          </p:stCondLst>
                                        </p:cTn>
                                        <p:tgtEl>
                                          <p:spTgt spid="258090"/>
                                        </p:tgtEl>
                                        <p:attrNameLst>
                                          <p:attrName>style.visibility</p:attrName>
                                        </p:attrNameLst>
                                      </p:cBhvr>
                                      <p:to>
                                        <p:strVal val="visible"/>
                                      </p:to>
                                    </p:set>
                                    <p:animEffect transition="in" filter="wheel(1)">
                                      <p:cBhvr>
                                        <p:cTn id="102" dur="2000"/>
                                        <p:tgtEl>
                                          <p:spTgt spid="258090"/>
                                        </p:tgtEl>
                                      </p:cBhvr>
                                    </p:animEffect>
                                  </p:childTnLst>
                                </p:cTn>
                              </p:par>
                              <p:par>
                                <p:cTn id="103" presetID="26" presetClass="emph" presetSubtype="0" repeatCount="5000" fill="hold" grpId="0" nodeType="withEffect">
                                  <p:stCondLst>
                                    <p:cond delay="0"/>
                                  </p:stCondLst>
                                  <p:childTnLst>
                                    <p:animEffect transition="out" filter="fade">
                                      <p:cBhvr>
                                        <p:cTn id="104" dur="1000" tmFilter="0, 0; .2, .5; .8, .5; 1, 0"/>
                                        <p:tgtEl>
                                          <p:spTgt spid="258090"/>
                                        </p:tgtEl>
                                      </p:cBhvr>
                                    </p:animEffect>
                                    <p:animScale>
                                      <p:cBhvr>
                                        <p:cTn id="105" dur="500" autoRev="1" fill="hold"/>
                                        <p:tgtEl>
                                          <p:spTgt spid="258090"/>
                                        </p:tgtEl>
                                      </p:cBhvr>
                                      <p:by x="105000" y="105000"/>
                                    </p:animScale>
                                  </p:childTnLst>
                                </p:cTn>
                              </p:par>
                              <p:par>
                                <p:cTn id="106" presetID="56" presetClass="entr" presetSubtype="0" fill="hold" grpId="0" nodeType="withEffect">
                                  <p:stCondLst>
                                    <p:cond delay="0"/>
                                  </p:stCondLst>
                                  <p:iterate type="lt">
                                    <p:tmPct val="10000"/>
                                  </p:iterate>
                                  <p:childTnLst>
                                    <p:set>
                                      <p:cBhvr>
                                        <p:cTn id="107" dur="1" fill="hold">
                                          <p:stCondLst>
                                            <p:cond delay="0"/>
                                          </p:stCondLst>
                                        </p:cTn>
                                        <p:tgtEl>
                                          <p:spTgt spid="258081"/>
                                        </p:tgtEl>
                                        <p:attrNameLst>
                                          <p:attrName>style.visibility</p:attrName>
                                        </p:attrNameLst>
                                      </p:cBhvr>
                                      <p:to>
                                        <p:strVal val="visible"/>
                                      </p:to>
                                    </p:set>
                                    <p:anim by="(-#ppt_w*2)" calcmode="lin" valueType="num">
                                      <p:cBhvr rctx="PPT">
                                        <p:cTn id="108" dur="500" autoRev="1" fill="hold">
                                          <p:stCondLst>
                                            <p:cond delay="0"/>
                                          </p:stCondLst>
                                        </p:cTn>
                                        <p:tgtEl>
                                          <p:spTgt spid="258081"/>
                                        </p:tgtEl>
                                        <p:attrNameLst>
                                          <p:attrName>ppt_w</p:attrName>
                                        </p:attrNameLst>
                                      </p:cBhvr>
                                    </p:anim>
                                    <p:anim by="(#ppt_w*0.50)" calcmode="lin" valueType="num">
                                      <p:cBhvr>
                                        <p:cTn id="109" dur="500" decel="50000" autoRev="1" fill="hold">
                                          <p:stCondLst>
                                            <p:cond delay="0"/>
                                          </p:stCondLst>
                                        </p:cTn>
                                        <p:tgtEl>
                                          <p:spTgt spid="258081"/>
                                        </p:tgtEl>
                                        <p:attrNameLst>
                                          <p:attrName>ppt_x</p:attrName>
                                        </p:attrNameLst>
                                      </p:cBhvr>
                                    </p:anim>
                                    <p:anim from="(-#ppt_h/2)" to="(#ppt_y)" calcmode="lin" valueType="num">
                                      <p:cBhvr>
                                        <p:cTn id="110" dur="1000" fill="hold">
                                          <p:stCondLst>
                                            <p:cond delay="0"/>
                                          </p:stCondLst>
                                        </p:cTn>
                                        <p:tgtEl>
                                          <p:spTgt spid="258081"/>
                                        </p:tgtEl>
                                        <p:attrNameLst>
                                          <p:attrName>ppt_y</p:attrName>
                                        </p:attrNameLst>
                                      </p:cBhvr>
                                    </p:anim>
                                    <p:animRot by="21600000">
                                      <p:cBhvr>
                                        <p:cTn id="111" dur="1000" fill="hold">
                                          <p:stCondLst>
                                            <p:cond delay="0"/>
                                          </p:stCondLst>
                                        </p:cTn>
                                        <p:tgtEl>
                                          <p:spTgt spid="258081"/>
                                        </p:tgtEl>
                                        <p:attrNameLst>
                                          <p:attrName>r</p:attrName>
                                        </p:attrNameLst>
                                      </p:cBhvr>
                                    </p:animRo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6" presetClass="entr" presetSubtype="0" fill="hold" grpId="0" nodeType="clickEffect">
                                  <p:stCondLst>
                                    <p:cond delay="0"/>
                                  </p:stCondLst>
                                  <p:iterate type="lt">
                                    <p:tmPct val="10000"/>
                                  </p:iterate>
                                  <p:childTnLst>
                                    <p:set>
                                      <p:cBhvr>
                                        <p:cTn id="115" dur="1" fill="hold">
                                          <p:stCondLst>
                                            <p:cond delay="0"/>
                                          </p:stCondLst>
                                        </p:cTn>
                                        <p:tgtEl>
                                          <p:spTgt spid="258092"/>
                                        </p:tgtEl>
                                        <p:attrNameLst>
                                          <p:attrName>style.visibility</p:attrName>
                                        </p:attrNameLst>
                                      </p:cBhvr>
                                      <p:to>
                                        <p:strVal val="visible"/>
                                      </p:to>
                                    </p:set>
                                    <p:anim by="(-#ppt_w*2)" calcmode="lin" valueType="num">
                                      <p:cBhvr rctx="PPT">
                                        <p:cTn id="116" dur="500" autoRev="1" fill="hold">
                                          <p:stCondLst>
                                            <p:cond delay="0"/>
                                          </p:stCondLst>
                                        </p:cTn>
                                        <p:tgtEl>
                                          <p:spTgt spid="258092"/>
                                        </p:tgtEl>
                                        <p:attrNameLst>
                                          <p:attrName>ppt_w</p:attrName>
                                        </p:attrNameLst>
                                      </p:cBhvr>
                                    </p:anim>
                                    <p:anim by="(#ppt_w*0.50)" calcmode="lin" valueType="num">
                                      <p:cBhvr>
                                        <p:cTn id="117" dur="500" decel="50000" autoRev="1" fill="hold">
                                          <p:stCondLst>
                                            <p:cond delay="0"/>
                                          </p:stCondLst>
                                        </p:cTn>
                                        <p:tgtEl>
                                          <p:spTgt spid="258092"/>
                                        </p:tgtEl>
                                        <p:attrNameLst>
                                          <p:attrName>ppt_x</p:attrName>
                                        </p:attrNameLst>
                                      </p:cBhvr>
                                    </p:anim>
                                    <p:anim from="(-#ppt_h/2)" to="(#ppt_y)" calcmode="lin" valueType="num">
                                      <p:cBhvr>
                                        <p:cTn id="118" dur="1000" fill="hold">
                                          <p:stCondLst>
                                            <p:cond delay="0"/>
                                          </p:stCondLst>
                                        </p:cTn>
                                        <p:tgtEl>
                                          <p:spTgt spid="258092"/>
                                        </p:tgtEl>
                                        <p:attrNameLst>
                                          <p:attrName>ppt_y</p:attrName>
                                        </p:attrNameLst>
                                      </p:cBhvr>
                                    </p:anim>
                                    <p:animRot by="21600000">
                                      <p:cBhvr>
                                        <p:cTn id="119" dur="1000" fill="hold">
                                          <p:stCondLst>
                                            <p:cond delay="0"/>
                                          </p:stCondLst>
                                        </p:cTn>
                                        <p:tgtEl>
                                          <p:spTgt spid="258092"/>
                                        </p:tgtEl>
                                        <p:attrNameLst>
                                          <p:attrName>r</p:attrName>
                                        </p:attrNameLst>
                                      </p:cBhvr>
                                    </p:animRot>
                                  </p:childTnLst>
                                </p:cTn>
                              </p:par>
                              <p:par>
                                <p:cTn id="120" presetID="2" presetClass="exit" presetSubtype="4" fill="hold" grpId="0" nodeType="withEffect">
                                  <p:stCondLst>
                                    <p:cond delay="0"/>
                                  </p:stCondLst>
                                  <p:childTnLst>
                                    <p:anim calcmode="lin" valueType="num">
                                      <p:cBhvr additive="base">
                                        <p:cTn id="121" dur="1000"/>
                                        <p:tgtEl>
                                          <p:spTgt spid="258074"/>
                                        </p:tgtEl>
                                        <p:attrNameLst>
                                          <p:attrName>ppt_x</p:attrName>
                                        </p:attrNameLst>
                                      </p:cBhvr>
                                      <p:tavLst>
                                        <p:tav tm="0">
                                          <p:val>
                                            <p:strVal val="ppt_x"/>
                                          </p:val>
                                        </p:tav>
                                        <p:tav tm="100000">
                                          <p:val>
                                            <p:strVal val="ppt_x"/>
                                          </p:val>
                                        </p:tav>
                                      </p:tavLst>
                                    </p:anim>
                                    <p:anim calcmode="lin" valueType="num">
                                      <p:cBhvr additive="base">
                                        <p:cTn id="122" dur="1000"/>
                                        <p:tgtEl>
                                          <p:spTgt spid="258074"/>
                                        </p:tgtEl>
                                        <p:attrNameLst>
                                          <p:attrName>ppt_y</p:attrName>
                                        </p:attrNameLst>
                                      </p:cBhvr>
                                      <p:tavLst>
                                        <p:tav tm="0">
                                          <p:val>
                                            <p:strVal val="ppt_y"/>
                                          </p:val>
                                        </p:tav>
                                        <p:tav tm="100000">
                                          <p:val>
                                            <p:strVal val="1+ppt_h/2"/>
                                          </p:val>
                                        </p:tav>
                                      </p:tavLst>
                                    </p:anim>
                                    <p:set>
                                      <p:cBhvr>
                                        <p:cTn id="123" dur="1" fill="hold">
                                          <p:stCondLst>
                                            <p:cond delay="999"/>
                                          </p:stCondLst>
                                        </p:cTn>
                                        <p:tgtEl>
                                          <p:spTgt spid="258074"/>
                                        </p:tgtEl>
                                        <p:attrNameLst>
                                          <p:attrName>style.visibility</p:attrName>
                                        </p:attrNameLst>
                                      </p:cBhvr>
                                      <p:to>
                                        <p:strVal val="hidden"/>
                                      </p:to>
                                    </p:set>
                                  </p:childTnLst>
                                </p:cTn>
                              </p:par>
                              <p:par>
                                <p:cTn id="124" presetID="10" presetClass="entr" presetSubtype="0" repeatCount="2000" fill="hold" grpId="0" nodeType="withEffect">
                                  <p:stCondLst>
                                    <p:cond delay="0"/>
                                  </p:stCondLst>
                                  <p:childTnLst>
                                    <p:set>
                                      <p:cBhvr>
                                        <p:cTn id="125" dur="1" fill="hold">
                                          <p:stCondLst>
                                            <p:cond delay="0"/>
                                          </p:stCondLst>
                                        </p:cTn>
                                        <p:tgtEl>
                                          <p:spTgt spid="258093"/>
                                        </p:tgtEl>
                                        <p:attrNameLst>
                                          <p:attrName>style.visibility</p:attrName>
                                        </p:attrNameLst>
                                      </p:cBhvr>
                                      <p:to>
                                        <p:strVal val="visible"/>
                                      </p:to>
                                    </p:set>
                                    <p:animEffect transition="in" filter="fade">
                                      <p:cBhvr>
                                        <p:cTn id="126" dur="2000"/>
                                        <p:tgtEl>
                                          <p:spTgt spid="258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258058" grpId="0"/>
      <p:bldP spid="17416" grpId="0"/>
      <p:bldP spid="17417" grpId="0"/>
      <p:bldP spid="258072" grpId="0" animBg="1"/>
      <p:bldP spid="258072" grpId="1" animBg="1"/>
      <p:bldP spid="258073" grpId="0" animBg="1"/>
      <p:bldP spid="258073" grpId="1" animBg="1"/>
      <p:bldP spid="258074" grpId="0" animBg="1"/>
      <p:bldP spid="258077" grpId="0" animBg="1"/>
      <p:bldP spid="258077" grpId="1" animBg="1"/>
      <p:bldP spid="258078" grpId="0" animBg="1"/>
      <p:bldP spid="258078" grpId="1" animBg="1"/>
      <p:bldP spid="258081" grpId="0"/>
      <p:bldP spid="258083" grpId="0"/>
      <p:bldP spid="258088" grpId="0" animBg="1"/>
      <p:bldP spid="258088" grpId="1" animBg="1"/>
      <p:bldP spid="258089" grpId="0" animBg="1"/>
      <p:bldP spid="258089" grpId="1" animBg="1"/>
      <p:bldP spid="258090" grpId="0" animBg="1"/>
      <p:bldP spid="258090" grpId="1" animBg="1"/>
      <p:bldP spid="258091" grpId="0"/>
      <p:bldP spid="258092" grpId="0"/>
      <p:bldP spid="2580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1034716" y="546884"/>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dirty="0">
                <a:solidFill>
                  <a:srgbClr val="FF0000"/>
                </a:solidFill>
                <a:latin typeface="Times New Roman" panose="02020603050405020304" pitchFamily="18" charset="0"/>
              </a:rPr>
              <a:t>1. </a:t>
            </a:r>
            <a:r>
              <a:rPr lang="en-US" altLang="vi-VN" sz="2400" b="1" i="1" dirty="0" err="1">
                <a:solidFill>
                  <a:srgbClr val="FF0000"/>
                </a:solidFill>
                <a:latin typeface="Times New Roman" panose="02020603050405020304" pitchFamily="18" charset="0"/>
              </a:rPr>
              <a:t>Dự</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đoán</a:t>
            </a:r>
            <a:r>
              <a:rPr lang="en-US" altLang="vi-VN" sz="2400" b="1" i="1" dirty="0">
                <a:solidFill>
                  <a:srgbClr val="FF0000"/>
                </a:solidFill>
                <a:latin typeface="Times New Roman" panose="02020603050405020304" pitchFamily="18" charset="0"/>
              </a:rPr>
              <a:t>:        </a:t>
            </a:r>
          </a:p>
        </p:txBody>
      </p:sp>
      <p:sp>
        <p:nvSpPr>
          <p:cNvPr id="43" name="Text Box 13"/>
          <p:cNvSpPr txBox="1">
            <a:spLocks noChangeArrowheads="1"/>
          </p:cNvSpPr>
          <p:nvPr/>
        </p:nvSpPr>
        <p:spPr bwMode="auto">
          <a:xfrm>
            <a:off x="910907" y="36106"/>
            <a:ext cx="10964261" cy="510778"/>
          </a:xfrm>
          <a:prstGeom prst="round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2400" b="1" i="1" dirty="0">
                <a:solidFill>
                  <a:srgbClr val="FF0000"/>
                </a:solidFill>
                <a:latin typeface="Times New Roman" panose="02020603050405020304" pitchFamily="18" charset="0"/>
              </a:rPr>
              <a:t>II. SỰ KHÚC XẠ CỦA TIA SÁNG KHI TRUYỀN TỪ NƯỚC SANG KHÔNG KHÍ</a:t>
            </a:r>
            <a:endParaRPr lang="en-US" altLang="vi-VN" sz="2400" i="1" dirty="0">
              <a:solidFill>
                <a:srgbClr val="FF0000"/>
              </a:solidFill>
              <a:latin typeface="Times New Roman" panose="02020603050405020304" pitchFamily="18" charset="0"/>
            </a:endParaRPr>
          </a:p>
        </p:txBody>
      </p:sp>
      <p:sp>
        <p:nvSpPr>
          <p:cNvPr id="38" name="Text Box 7"/>
          <p:cNvSpPr txBox="1">
            <a:spLocks noChangeArrowheads="1"/>
          </p:cNvSpPr>
          <p:nvPr/>
        </p:nvSpPr>
        <p:spPr bwMode="auto">
          <a:xfrm>
            <a:off x="1034716" y="1031495"/>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dirty="0">
                <a:solidFill>
                  <a:srgbClr val="FF0000"/>
                </a:solidFill>
                <a:latin typeface="Times New Roman" panose="02020603050405020304" pitchFamily="18" charset="0"/>
              </a:rPr>
              <a:t>2. </a:t>
            </a:r>
            <a:r>
              <a:rPr lang="en-US" altLang="vi-VN" sz="2400" b="1" i="1" dirty="0" err="1">
                <a:solidFill>
                  <a:srgbClr val="FF0000"/>
                </a:solidFill>
                <a:latin typeface="Times New Roman" panose="02020603050405020304" pitchFamily="18" charset="0"/>
              </a:rPr>
              <a:t>Thí</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nghiệm</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kiểm</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tra</a:t>
            </a:r>
            <a:r>
              <a:rPr lang="en-US" altLang="vi-VN" sz="2400" b="1" i="1" dirty="0">
                <a:solidFill>
                  <a:srgbClr val="FF0000"/>
                </a:solidFill>
                <a:latin typeface="Times New Roman" panose="02020603050405020304" pitchFamily="18" charset="0"/>
              </a:rPr>
              <a:t>:        </a:t>
            </a:r>
          </a:p>
        </p:txBody>
      </p:sp>
      <p:sp>
        <p:nvSpPr>
          <p:cNvPr id="25" name="Text Box 43"/>
          <p:cNvSpPr txBox="1">
            <a:spLocks noChangeArrowheads="1"/>
          </p:cNvSpPr>
          <p:nvPr/>
        </p:nvSpPr>
        <p:spPr bwMode="auto">
          <a:xfrm>
            <a:off x="1053323" y="1495422"/>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dirty="0">
                <a:solidFill>
                  <a:srgbClr val="FF0000"/>
                </a:solidFill>
                <a:latin typeface="Times New Roman" panose="02020603050405020304" pitchFamily="18" charset="0"/>
              </a:rPr>
              <a:t>3. </a:t>
            </a:r>
            <a:r>
              <a:rPr lang="en-US" altLang="vi-VN" sz="2400" b="1" i="1" dirty="0" err="1">
                <a:solidFill>
                  <a:srgbClr val="FF0000"/>
                </a:solidFill>
                <a:latin typeface="Times New Roman" panose="02020603050405020304" pitchFamily="18" charset="0"/>
              </a:rPr>
              <a:t>Kết</a:t>
            </a:r>
            <a:r>
              <a:rPr lang="en-US" altLang="vi-VN" sz="2400" b="1" i="1" dirty="0">
                <a:solidFill>
                  <a:srgbClr val="FF0000"/>
                </a:solidFill>
                <a:latin typeface="Times New Roman" panose="02020603050405020304" pitchFamily="18" charset="0"/>
              </a:rPr>
              <a:t> </a:t>
            </a:r>
            <a:r>
              <a:rPr lang="en-US" altLang="vi-VN" sz="2400" b="1" i="1" dirty="0" err="1">
                <a:solidFill>
                  <a:srgbClr val="FF0000"/>
                </a:solidFill>
                <a:latin typeface="Times New Roman" panose="02020603050405020304" pitchFamily="18" charset="0"/>
              </a:rPr>
              <a:t>luận</a:t>
            </a:r>
            <a:r>
              <a:rPr lang="en-US" altLang="vi-VN" sz="2400" b="1" i="1" dirty="0">
                <a:solidFill>
                  <a:srgbClr val="FF0000"/>
                </a:solidFill>
                <a:latin typeface="Times New Roman" panose="02020603050405020304" pitchFamily="18" charset="0"/>
              </a:rPr>
              <a:t>:</a:t>
            </a:r>
          </a:p>
        </p:txBody>
      </p:sp>
      <p:sp>
        <p:nvSpPr>
          <p:cNvPr id="28" name="Text Box 46"/>
          <p:cNvSpPr txBox="1">
            <a:spLocks noChangeArrowheads="1"/>
          </p:cNvSpPr>
          <p:nvPr/>
        </p:nvSpPr>
        <p:spPr bwMode="auto">
          <a:xfrm>
            <a:off x="1379536" y="2027694"/>
            <a:ext cx="638979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vi-VN" sz="2400" b="1" i="1" dirty="0" err="1">
                <a:solidFill>
                  <a:srgbClr val="0000CC"/>
                </a:solidFill>
                <a:latin typeface="Times New Roman" panose="02020603050405020304" pitchFamily="18" charset="0"/>
              </a:rPr>
              <a:t>Khi</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tia</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sáng</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truyền</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từ</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nước</a:t>
            </a:r>
            <a:r>
              <a:rPr lang="en-US" altLang="vi-VN" sz="2400" b="1" i="1" dirty="0">
                <a:solidFill>
                  <a:srgbClr val="0000CC"/>
                </a:solidFill>
                <a:latin typeface="Times New Roman" panose="02020603050405020304" pitchFamily="18" charset="0"/>
              </a:rPr>
              <a:t> sang </a:t>
            </a:r>
            <a:r>
              <a:rPr lang="en-US" altLang="vi-VN" sz="2400" b="1" i="1" dirty="0" err="1">
                <a:solidFill>
                  <a:srgbClr val="0000CC"/>
                </a:solidFill>
                <a:latin typeface="Times New Roman" panose="02020603050405020304" pitchFamily="18" charset="0"/>
              </a:rPr>
              <a:t>không</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khí</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thì</a:t>
            </a:r>
            <a:r>
              <a:rPr lang="en-US" altLang="vi-VN" sz="2400" b="1" i="1" dirty="0">
                <a:solidFill>
                  <a:srgbClr val="0000CC"/>
                </a:solidFill>
                <a:latin typeface="Times New Roman" panose="02020603050405020304" pitchFamily="18" charset="0"/>
              </a:rPr>
              <a:t>:</a:t>
            </a:r>
          </a:p>
          <a:p>
            <a:pPr marL="342900" indent="-342900" algn="just">
              <a:lnSpc>
                <a:spcPct val="150000"/>
              </a:lnSpc>
              <a:spcBef>
                <a:spcPct val="0"/>
              </a:spcBef>
              <a:buFontTx/>
              <a:buChar char="-"/>
            </a:pPr>
            <a:r>
              <a:rPr lang="en-US" altLang="vi-VN" sz="2400" b="1" i="1" dirty="0">
                <a:solidFill>
                  <a:srgbClr val="0000CC"/>
                </a:solidFill>
                <a:latin typeface="Times New Roman" panose="02020603050405020304" pitchFamily="18" charset="0"/>
              </a:rPr>
              <a:t>Tia </a:t>
            </a:r>
            <a:r>
              <a:rPr lang="en-US" altLang="vi-VN" sz="2400" b="1" i="1" dirty="0" err="1">
                <a:solidFill>
                  <a:srgbClr val="0000CC"/>
                </a:solidFill>
                <a:latin typeface="Times New Roman" panose="02020603050405020304" pitchFamily="18" charset="0"/>
              </a:rPr>
              <a:t>khúc</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xạ</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nằm</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trong</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mặt</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phẳng</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tới</a:t>
            </a:r>
            <a:endParaRPr lang="en-US" altLang="vi-VN" sz="2400" b="1" i="1" dirty="0">
              <a:solidFill>
                <a:srgbClr val="0000CC"/>
              </a:solidFill>
              <a:latin typeface="Times New Roman" panose="02020603050405020304" pitchFamily="18" charset="0"/>
            </a:endParaRPr>
          </a:p>
          <a:p>
            <a:pPr marL="342900" indent="-342900" algn="just">
              <a:lnSpc>
                <a:spcPct val="150000"/>
              </a:lnSpc>
              <a:spcBef>
                <a:spcPct val="0"/>
              </a:spcBef>
              <a:buFontTx/>
              <a:buChar char="-"/>
            </a:pPr>
            <a:r>
              <a:rPr lang="en-US" altLang="vi-VN" sz="2400" b="1" i="1" dirty="0" err="1">
                <a:solidFill>
                  <a:srgbClr val="0000CC"/>
                </a:solidFill>
                <a:latin typeface="Times New Roman" panose="02020603050405020304" pitchFamily="18" charset="0"/>
              </a:rPr>
              <a:t>Góc</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khúc</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xạ</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lớn</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hơn</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góc</a:t>
            </a:r>
            <a:r>
              <a:rPr lang="en-US" altLang="vi-VN" sz="2400" b="1" i="1" dirty="0">
                <a:solidFill>
                  <a:srgbClr val="0000CC"/>
                </a:solidFill>
                <a:latin typeface="Times New Roman" panose="02020603050405020304" pitchFamily="18" charset="0"/>
              </a:rPr>
              <a:t> </a:t>
            </a:r>
            <a:r>
              <a:rPr lang="en-US" altLang="vi-VN" sz="2400" b="1" i="1" dirty="0" err="1">
                <a:solidFill>
                  <a:srgbClr val="0000CC"/>
                </a:solidFill>
                <a:latin typeface="Times New Roman" panose="02020603050405020304" pitchFamily="18" charset="0"/>
              </a:rPr>
              <a:t>tới</a:t>
            </a:r>
            <a:r>
              <a:rPr lang="en-US" altLang="vi-VN" sz="2400" b="1" i="1" dirty="0">
                <a:solidFill>
                  <a:srgbClr val="0000CC"/>
                </a:solidFill>
                <a:latin typeface="Times New Roman" panose="02020603050405020304" pitchFamily="18" charset="0"/>
              </a:rPr>
              <a:t>: </a:t>
            </a:r>
            <a:r>
              <a:rPr lang="en-US" altLang="vi-VN" sz="2400" b="1" i="1" dirty="0">
                <a:solidFill>
                  <a:srgbClr val="FF0000"/>
                </a:solidFill>
                <a:latin typeface="Times New Roman" panose="02020603050405020304" pitchFamily="18" charset="0"/>
              </a:rPr>
              <a:t>r&gt;</a:t>
            </a:r>
            <a:r>
              <a:rPr lang="en-US" altLang="vi-VN" sz="2400" b="1" i="1" dirty="0" err="1">
                <a:solidFill>
                  <a:srgbClr val="FF0000"/>
                </a:solidFill>
                <a:latin typeface="Times New Roman" panose="02020603050405020304" pitchFamily="18" charset="0"/>
              </a:rPr>
              <a:t>i</a:t>
            </a:r>
            <a:endParaRPr lang="en-US" altLang="vi-VN" sz="2400" b="1" i="1" dirty="0">
              <a:solidFill>
                <a:srgbClr val="FF0000"/>
              </a:solidFill>
              <a:latin typeface="Times New Roman" panose="02020603050405020304" pitchFamily="18" charset="0"/>
            </a:endParaRPr>
          </a:p>
          <a:p>
            <a:pPr algn="just">
              <a:lnSpc>
                <a:spcPct val="150000"/>
              </a:lnSpc>
              <a:spcBef>
                <a:spcPct val="0"/>
              </a:spcBef>
              <a:buNone/>
            </a:pPr>
            <a:endParaRPr lang="en-US" altLang="vi-VN" sz="2400" b="1" i="1" dirty="0">
              <a:solidFill>
                <a:srgbClr val="0000CC"/>
              </a:solidFill>
              <a:latin typeface="Times New Roman" panose="02020603050405020304" pitchFamily="18" charset="0"/>
            </a:endParaRPr>
          </a:p>
          <a:p>
            <a:pPr algn="just">
              <a:lnSpc>
                <a:spcPct val="150000"/>
              </a:lnSpc>
              <a:spcBef>
                <a:spcPct val="0"/>
              </a:spcBef>
              <a:buFontTx/>
              <a:buNone/>
            </a:pPr>
            <a:endParaRPr lang="en-US" altLang="vi-VN" sz="2400" b="1" i="1" dirty="0">
              <a:latin typeface="Times New Roman" panose="02020603050405020304" pitchFamily="18" charset="0"/>
            </a:endParaRPr>
          </a:p>
        </p:txBody>
      </p:sp>
      <p:sp>
        <p:nvSpPr>
          <p:cNvPr id="29" name="Line 48"/>
          <p:cNvSpPr>
            <a:spLocks noChangeShapeType="1"/>
          </p:cNvSpPr>
          <p:nvPr/>
        </p:nvSpPr>
        <p:spPr bwMode="auto">
          <a:xfrm>
            <a:off x="9655278" y="987424"/>
            <a:ext cx="0" cy="1905000"/>
          </a:xfrm>
          <a:prstGeom prst="line">
            <a:avLst/>
          </a:prstGeom>
          <a:noFill/>
          <a:ln w="12700">
            <a:solidFill>
              <a:srgbClr val="99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9"/>
          <p:cNvSpPr>
            <a:spLocks noChangeShapeType="1"/>
          </p:cNvSpPr>
          <p:nvPr/>
        </p:nvSpPr>
        <p:spPr bwMode="auto">
          <a:xfrm>
            <a:off x="9655278" y="2892424"/>
            <a:ext cx="0" cy="1447800"/>
          </a:xfrm>
          <a:prstGeom prst="line">
            <a:avLst/>
          </a:prstGeom>
          <a:noFill/>
          <a:ln w="9525">
            <a:solidFill>
              <a:srgbClr val="99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50"/>
          <p:cNvSpPr txBox="1">
            <a:spLocks noChangeArrowheads="1"/>
          </p:cNvSpPr>
          <p:nvPr/>
        </p:nvSpPr>
        <p:spPr bwMode="auto">
          <a:xfrm>
            <a:off x="8055078" y="1241424"/>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FF0000"/>
                </a:solidFill>
                <a:latin typeface="Times New Roman" panose="02020603050405020304" pitchFamily="18" charset="0"/>
              </a:rPr>
              <a:t>C</a:t>
            </a:r>
          </a:p>
        </p:txBody>
      </p:sp>
      <p:sp>
        <p:nvSpPr>
          <p:cNvPr id="32" name="Text Box 51"/>
          <p:cNvSpPr txBox="1">
            <a:spLocks noChangeArrowheads="1"/>
          </p:cNvSpPr>
          <p:nvPr/>
        </p:nvSpPr>
        <p:spPr bwMode="auto">
          <a:xfrm>
            <a:off x="10264878" y="4213225"/>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a:solidFill>
                  <a:srgbClr val="FF0000"/>
                </a:solidFill>
                <a:latin typeface="Times New Roman" panose="02020603050405020304" pitchFamily="18" charset="0"/>
              </a:rPr>
              <a:t>A</a:t>
            </a:r>
          </a:p>
        </p:txBody>
      </p:sp>
      <p:sp>
        <p:nvSpPr>
          <p:cNvPr id="33" name="Text Box 52"/>
          <p:cNvSpPr txBox="1">
            <a:spLocks noChangeArrowheads="1"/>
          </p:cNvSpPr>
          <p:nvPr/>
        </p:nvSpPr>
        <p:spPr bwMode="auto">
          <a:xfrm>
            <a:off x="9647342" y="2578100"/>
            <a:ext cx="465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a:solidFill>
                  <a:srgbClr val="0000CC"/>
                </a:solidFill>
                <a:latin typeface="Times New Roman" panose="02020603050405020304" pitchFamily="18" charset="0"/>
              </a:rPr>
              <a:t>B</a:t>
            </a:r>
          </a:p>
        </p:txBody>
      </p:sp>
      <p:sp>
        <p:nvSpPr>
          <p:cNvPr id="34" name="Text Box 53"/>
          <p:cNvSpPr txBox="1">
            <a:spLocks noChangeArrowheads="1"/>
          </p:cNvSpPr>
          <p:nvPr/>
        </p:nvSpPr>
        <p:spPr bwMode="auto">
          <a:xfrm>
            <a:off x="9350478" y="8223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a:solidFill>
                  <a:srgbClr val="0000CC"/>
                </a:solidFill>
                <a:latin typeface="Times New Roman" panose="02020603050405020304" pitchFamily="18" charset="0"/>
              </a:rPr>
              <a:t>N</a:t>
            </a:r>
          </a:p>
        </p:txBody>
      </p:sp>
      <p:sp>
        <p:nvSpPr>
          <p:cNvPr id="35" name="Text Box 54"/>
          <p:cNvSpPr txBox="1">
            <a:spLocks noChangeArrowheads="1"/>
          </p:cNvSpPr>
          <p:nvPr/>
        </p:nvSpPr>
        <p:spPr bwMode="auto">
          <a:xfrm>
            <a:off x="9521928" y="4308475"/>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a:solidFill>
                  <a:srgbClr val="0000CC"/>
                </a:solidFill>
                <a:latin typeface="Times New Roman" panose="02020603050405020304" pitchFamily="18" charset="0"/>
              </a:rPr>
              <a:t>N'</a:t>
            </a:r>
          </a:p>
        </p:txBody>
      </p:sp>
      <p:sp>
        <p:nvSpPr>
          <p:cNvPr id="36" name="Line 55"/>
          <p:cNvSpPr>
            <a:spLocks noChangeShapeType="1"/>
          </p:cNvSpPr>
          <p:nvPr/>
        </p:nvSpPr>
        <p:spPr bwMode="auto">
          <a:xfrm flipV="1">
            <a:off x="8359878" y="2917824"/>
            <a:ext cx="2590800" cy="38100"/>
          </a:xfrm>
          <a:prstGeom prst="line">
            <a:avLst/>
          </a:prstGeom>
          <a:noFill/>
          <a:ln w="12700">
            <a:pattFill prst="dkDnDiag">
              <a:fgClr>
                <a:schemeClr val="tx1"/>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Text Box 56"/>
          <p:cNvSpPr txBox="1">
            <a:spLocks noChangeArrowheads="1"/>
          </p:cNvSpPr>
          <p:nvPr/>
        </p:nvSpPr>
        <p:spPr bwMode="auto">
          <a:xfrm>
            <a:off x="8016978" y="2708274"/>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FF0066"/>
                </a:solidFill>
                <a:latin typeface="Times New Roman" panose="02020603050405020304" pitchFamily="18" charset="0"/>
              </a:rPr>
              <a:t>P</a:t>
            </a:r>
          </a:p>
        </p:txBody>
      </p:sp>
      <p:sp>
        <p:nvSpPr>
          <p:cNvPr id="60" name="Text Box 57"/>
          <p:cNvSpPr txBox="1">
            <a:spLocks noChangeArrowheads="1"/>
          </p:cNvSpPr>
          <p:nvPr/>
        </p:nvSpPr>
        <p:spPr bwMode="auto">
          <a:xfrm>
            <a:off x="10950678" y="2670174"/>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FF0066"/>
                </a:solidFill>
                <a:latin typeface="Times New Roman" panose="02020603050405020304" pitchFamily="18" charset="0"/>
              </a:rPr>
              <a:t>Q</a:t>
            </a:r>
          </a:p>
        </p:txBody>
      </p:sp>
      <p:sp>
        <p:nvSpPr>
          <p:cNvPr id="61" name="Freeform 58"/>
          <p:cNvSpPr>
            <a:spLocks/>
          </p:cNvSpPr>
          <p:nvPr/>
        </p:nvSpPr>
        <p:spPr bwMode="auto">
          <a:xfrm rot="15124325" flipV="1">
            <a:off x="9418741" y="2289175"/>
            <a:ext cx="100013" cy="436562"/>
          </a:xfrm>
          <a:custGeom>
            <a:avLst/>
            <a:gdLst>
              <a:gd name="T0" fmla="*/ 0 w 140"/>
              <a:gd name="T1" fmla="*/ 2147483646 h 70"/>
              <a:gd name="T2" fmla="*/ 2147483646 w 140"/>
              <a:gd name="T3" fmla="*/ 2147483646 h 70"/>
              <a:gd name="T4" fmla="*/ 0 60000 65536"/>
              <a:gd name="T5" fmla="*/ 0 60000 65536"/>
              <a:gd name="T6" fmla="*/ 0 w 140"/>
              <a:gd name="T7" fmla="*/ 0 h 70"/>
              <a:gd name="T8" fmla="*/ 140 w 140"/>
              <a:gd name="T9" fmla="*/ 70 h 70"/>
            </a:gdLst>
            <a:ahLst/>
            <a:cxnLst>
              <a:cxn ang="T4">
                <a:pos x="T0" y="T1"/>
              </a:cxn>
              <a:cxn ang="T5">
                <a:pos x="T2" y="T3"/>
              </a:cxn>
            </a:cxnLst>
            <a:rect l="T6" t="T7" r="T8" b="T9"/>
            <a:pathLst>
              <a:path w="140" h="70">
                <a:moveTo>
                  <a:pt x="0" y="6"/>
                </a:moveTo>
                <a:cubicBezTo>
                  <a:pt x="49" y="12"/>
                  <a:pt x="140" y="0"/>
                  <a:pt x="140" y="7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59"/>
          <p:cNvSpPr>
            <a:spLocks/>
          </p:cNvSpPr>
          <p:nvPr/>
        </p:nvSpPr>
        <p:spPr bwMode="auto">
          <a:xfrm>
            <a:off x="9656866" y="3530599"/>
            <a:ext cx="284162" cy="90488"/>
          </a:xfrm>
          <a:custGeom>
            <a:avLst/>
            <a:gdLst>
              <a:gd name="T0" fmla="*/ 0 w 141"/>
              <a:gd name="T1" fmla="*/ 0 h 29"/>
              <a:gd name="T2" fmla="*/ 2147483646 w 141"/>
              <a:gd name="T3" fmla="*/ 2147483646 h 29"/>
              <a:gd name="T4" fmla="*/ 0 60000 65536"/>
              <a:gd name="T5" fmla="*/ 0 60000 65536"/>
              <a:gd name="T6" fmla="*/ 0 w 141"/>
              <a:gd name="T7" fmla="*/ 0 h 29"/>
              <a:gd name="T8" fmla="*/ 141 w 141"/>
              <a:gd name="T9" fmla="*/ 29 h 29"/>
            </a:gdLst>
            <a:ahLst/>
            <a:cxnLst>
              <a:cxn ang="T4">
                <a:pos x="T0" y="T1"/>
              </a:cxn>
              <a:cxn ang="T5">
                <a:pos x="T2" y="T3"/>
              </a:cxn>
            </a:cxnLst>
            <a:rect l="T6" t="T7" r="T8" b="T9"/>
            <a:pathLst>
              <a:path w="141" h="29">
                <a:moveTo>
                  <a:pt x="0" y="0"/>
                </a:moveTo>
                <a:cubicBezTo>
                  <a:pt x="46" y="29"/>
                  <a:pt x="92" y="17"/>
                  <a:pt x="141" y="17"/>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Rectangle 60"/>
          <p:cNvSpPr>
            <a:spLocks noChangeArrowheads="1"/>
          </p:cNvSpPr>
          <p:nvPr/>
        </p:nvSpPr>
        <p:spPr bwMode="auto">
          <a:xfrm>
            <a:off x="8378928" y="803274"/>
            <a:ext cx="2590800" cy="3886200"/>
          </a:xfrm>
          <a:prstGeom prst="rect">
            <a:avLst/>
          </a:prstGeom>
          <a:noFill/>
          <a:ln w="19050">
            <a:pattFill prst="dkDnDiag">
              <a:fgClr>
                <a:schemeClr val="tx1"/>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solidFill>
                <a:srgbClr val="0000CC"/>
              </a:solidFill>
              <a:latin typeface="Times New Roman" panose="02020603050405020304" pitchFamily="18" charset="0"/>
            </a:endParaRPr>
          </a:p>
        </p:txBody>
      </p:sp>
      <p:sp>
        <p:nvSpPr>
          <p:cNvPr id="64" name="Text Box 61"/>
          <p:cNvSpPr txBox="1">
            <a:spLocks noChangeArrowheads="1"/>
          </p:cNvSpPr>
          <p:nvPr/>
        </p:nvSpPr>
        <p:spPr bwMode="auto">
          <a:xfrm>
            <a:off x="8340828" y="7842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a:solidFill>
                  <a:srgbClr val="0000CC"/>
                </a:solidFill>
                <a:latin typeface="Times New Roman" panose="02020603050405020304" pitchFamily="18" charset="0"/>
              </a:rPr>
              <a:t>P</a:t>
            </a:r>
          </a:p>
        </p:txBody>
      </p:sp>
      <p:sp>
        <p:nvSpPr>
          <p:cNvPr id="65" name="Line 62"/>
          <p:cNvSpPr>
            <a:spLocks noChangeShapeType="1"/>
          </p:cNvSpPr>
          <p:nvPr/>
        </p:nvSpPr>
        <p:spPr bwMode="auto">
          <a:xfrm>
            <a:off x="9636228" y="2898774"/>
            <a:ext cx="533400" cy="1295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3"/>
          <p:cNvSpPr>
            <a:spLocks noChangeShapeType="1"/>
          </p:cNvSpPr>
          <p:nvPr/>
        </p:nvSpPr>
        <p:spPr bwMode="auto">
          <a:xfrm>
            <a:off x="8436079" y="1546224"/>
            <a:ext cx="1211263" cy="1377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AutoShape 64"/>
          <p:cNvSpPr>
            <a:spLocks noChangeArrowheads="1"/>
          </p:cNvSpPr>
          <p:nvPr/>
        </p:nvSpPr>
        <p:spPr bwMode="auto">
          <a:xfrm>
            <a:off x="9617178" y="2895599"/>
            <a:ext cx="76200" cy="76200"/>
          </a:xfrm>
          <a:prstGeom prst="flowChartConnector">
            <a:avLst/>
          </a:prstGeom>
          <a:solidFill>
            <a:srgbClr val="FFFF00"/>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2400">
              <a:solidFill>
                <a:srgbClr val="0000CC"/>
              </a:solidFill>
              <a:latin typeface="Times New Roman" panose="02020603050405020304" pitchFamily="18" charset="0"/>
            </a:endParaRPr>
          </a:p>
        </p:txBody>
      </p:sp>
      <p:sp>
        <p:nvSpPr>
          <p:cNvPr id="68" name="Line 65"/>
          <p:cNvSpPr>
            <a:spLocks noChangeShapeType="1"/>
          </p:cNvSpPr>
          <p:nvPr/>
        </p:nvSpPr>
        <p:spPr bwMode="auto">
          <a:xfrm>
            <a:off x="8378928" y="2936874"/>
            <a:ext cx="25908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Text Box 66"/>
          <p:cNvSpPr txBox="1">
            <a:spLocks noChangeArrowheads="1"/>
          </p:cNvSpPr>
          <p:nvPr/>
        </p:nvSpPr>
        <p:spPr bwMode="auto">
          <a:xfrm>
            <a:off x="9198078" y="191135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0000"/>
                </a:solidFill>
                <a:latin typeface="Times New Roman" panose="02020603050405020304" pitchFamily="18" charset="0"/>
              </a:rPr>
              <a:t>r</a:t>
            </a:r>
          </a:p>
        </p:txBody>
      </p:sp>
      <p:sp>
        <p:nvSpPr>
          <p:cNvPr id="70" name="Text Box 67"/>
          <p:cNvSpPr txBox="1">
            <a:spLocks noChangeArrowheads="1"/>
          </p:cNvSpPr>
          <p:nvPr/>
        </p:nvSpPr>
        <p:spPr bwMode="auto">
          <a:xfrm>
            <a:off x="9655278" y="36036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000" b="1">
                <a:solidFill>
                  <a:srgbClr val="FF0000"/>
                </a:solidFill>
                <a:latin typeface="Times New Roman" panose="02020603050405020304" pitchFamily="18" charset="0"/>
              </a:rPr>
              <a:t>i</a:t>
            </a:r>
          </a:p>
        </p:txBody>
      </p:sp>
      <p:sp>
        <p:nvSpPr>
          <p:cNvPr id="71" name="Freeform 68"/>
          <p:cNvSpPr>
            <a:spLocks/>
          </p:cNvSpPr>
          <p:nvPr/>
        </p:nvSpPr>
        <p:spPr bwMode="auto">
          <a:xfrm rot="8891052" flipV="1">
            <a:off x="8334478" y="854074"/>
            <a:ext cx="381000" cy="381000"/>
          </a:xfrm>
          <a:custGeom>
            <a:avLst/>
            <a:gdLst>
              <a:gd name="T0" fmla="*/ 0 w 141"/>
              <a:gd name="T1" fmla="*/ 0 h 29"/>
              <a:gd name="T2" fmla="*/ 2147483646 w 141"/>
              <a:gd name="T3" fmla="*/ 2147483646 h 29"/>
              <a:gd name="T4" fmla="*/ 0 60000 65536"/>
              <a:gd name="T5" fmla="*/ 0 60000 65536"/>
              <a:gd name="T6" fmla="*/ 0 w 141"/>
              <a:gd name="T7" fmla="*/ 0 h 29"/>
              <a:gd name="T8" fmla="*/ 141 w 141"/>
              <a:gd name="T9" fmla="*/ 29 h 29"/>
            </a:gdLst>
            <a:ahLst/>
            <a:cxnLst>
              <a:cxn ang="T4">
                <a:pos x="T0" y="T1"/>
              </a:cxn>
              <a:cxn ang="T5">
                <a:pos x="T2" y="T3"/>
              </a:cxn>
            </a:cxnLst>
            <a:rect l="T6" t="T7" r="T8" b="T9"/>
            <a:pathLst>
              <a:path w="141" h="29">
                <a:moveTo>
                  <a:pt x="0" y="0"/>
                </a:moveTo>
                <a:cubicBezTo>
                  <a:pt x="46" y="29"/>
                  <a:pt x="92" y="17"/>
                  <a:pt x="141" y="17"/>
                </a:cubicBezTo>
              </a:path>
            </a:pathLst>
          </a:custGeom>
          <a:noFill/>
          <a:ln w="190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Line 69"/>
          <p:cNvSpPr>
            <a:spLocks noChangeShapeType="1"/>
          </p:cNvSpPr>
          <p:nvPr/>
        </p:nvSpPr>
        <p:spPr bwMode="auto">
          <a:xfrm flipH="1" flipV="1">
            <a:off x="10015641" y="3832224"/>
            <a:ext cx="228600" cy="533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 name="Line 70"/>
          <p:cNvSpPr>
            <a:spLocks noChangeShapeType="1"/>
          </p:cNvSpPr>
          <p:nvPr/>
        </p:nvSpPr>
        <p:spPr bwMode="auto">
          <a:xfrm flipH="1" flipV="1">
            <a:off x="8650391" y="1774824"/>
            <a:ext cx="533400" cy="609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 name="Freeform 71"/>
          <p:cNvSpPr>
            <a:spLocks/>
          </p:cNvSpPr>
          <p:nvPr/>
        </p:nvSpPr>
        <p:spPr bwMode="auto">
          <a:xfrm rot="15124325" flipV="1">
            <a:off x="9421916" y="2236787"/>
            <a:ext cx="100012" cy="436562"/>
          </a:xfrm>
          <a:custGeom>
            <a:avLst/>
            <a:gdLst>
              <a:gd name="T0" fmla="*/ 0 w 140"/>
              <a:gd name="T1" fmla="*/ 2147483646 h 70"/>
              <a:gd name="T2" fmla="*/ 2147483646 w 140"/>
              <a:gd name="T3" fmla="*/ 2147483646 h 70"/>
              <a:gd name="T4" fmla="*/ 0 60000 65536"/>
              <a:gd name="T5" fmla="*/ 0 60000 65536"/>
              <a:gd name="T6" fmla="*/ 0 w 140"/>
              <a:gd name="T7" fmla="*/ 0 h 70"/>
              <a:gd name="T8" fmla="*/ 140 w 140"/>
              <a:gd name="T9" fmla="*/ 70 h 70"/>
            </a:gdLst>
            <a:ahLst/>
            <a:cxnLst>
              <a:cxn ang="T4">
                <a:pos x="T0" y="T1"/>
              </a:cxn>
              <a:cxn ang="T5">
                <a:pos x="T2" y="T3"/>
              </a:cxn>
            </a:cxnLst>
            <a:rect l="T6" t="T7" r="T8" b="T9"/>
            <a:pathLst>
              <a:path w="140" h="70">
                <a:moveTo>
                  <a:pt x="0" y="6"/>
                </a:moveTo>
                <a:cubicBezTo>
                  <a:pt x="49" y="12"/>
                  <a:pt x="140" y="0"/>
                  <a:pt x="140" y="7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65575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by="(-#ppt_w*2)" calcmode="lin" valueType="num">
                                      <p:cBhvr rctx="PPT">
                                        <p:cTn id="12" dur="250" autoRev="1" fill="hold">
                                          <p:stCondLst>
                                            <p:cond delay="0"/>
                                          </p:stCondLst>
                                        </p:cTn>
                                        <p:tgtEl>
                                          <p:spTgt spid="28"/>
                                        </p:tgtEl>
                                        <p:attrNameLst>
                                          <p:attrName>ppt_w</p:attrName>
                                        </p:attrNameLst>
                                      </p:cBhvr>
                                    </p:anim>
                                    <p:anim by="(#ppt_w*0.50)" calcmode="lin" valueType="num">
                                      <p:cBhvr>
                                        <p:cTn id="13" dur="250" decel="50000" autoRev="1" fill="hold">
                                          <p:stCondLst>
                                            <p:cond delay="0"/>
                                          </p:stCondLst>
                                        </p:cTn>
                                        <p:tgtEl>
                                          <p:spTgt spid="28"/>
                                        </p:tgtEl>
                                        <p:attrNameLst>
                                          <p:attrName>ppt_x</p:attrName>
                                        </p:attrNameLst>
                                      </p:cBhvr>
                                    </p:anim>
                                    <p:anim from="(-#ppt_h/2)" to="(#ppt_y)" calcmode="lin" valueType="num">
                                      <p:cBhvr>
                                        <p:cTn id="14" dur="500" fill="hold">
                                          <p:stCondLst>
                                            <p:cond delay="0"/>
                                          </p:stCondLst>
                                        </p:cTn>
                                        <p:tgtEl>
                                          <p:spTgt spid="28"/>
                                        </p:tgtEl>
                                        <p:attrNameLst>
                                          <p:attrName>ppt_y</p:attrName>
                                        </p:attrNameLst>
                                      </p:cBhvr>
                                    </p:anim>
                                    <p:animRot by="21600000">
                                      <p:cBhvr>
                                        <p:cTn id="15" dur="500"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1542</Words>
  <Application>Microsoft Office PowerPoint</Application>
  <PresentationFormat>Màn hình rộng</PresentationFormat>
  <Paragraphs>259</Paragraphs>
  <Slides>22</Slides>
  <Notes>0</Notes>
  <HiddenSlides>0</HiddenSlides>
  <MMClips>8</MMClips>
  <ScaleCrop>false</ScaleCrop>
  <HeadingPairs>
    <vt:vector size="8" baseType="variant">
      <vt:variant>
        <vt:lpstr>Phông được Dùng</vt:lpstr>
      </vt:variant>
      <vt:variant>
        <vt:i4>7</vt:i4>
      </vt:variant>
      <vt:variant>
        <vt:lpstr>Chủ đề</vt:lpstr>
      </vt:variant>
      <vt:variant>
        <vt:i4>1</vt:i4>
      </vt:variant>
      <vt:variant>
        <vt:lpstr>Máy chủ nhúng OLE</vt:lpstr>
      </vt:variant>
      <vt:variant>
        <vt:i4>1</vt:i4>
      </vt:variant>
      <vt:variant>
        <vt:lpstr>Tiêu đề Bản chiếu</vt:lpstr>
      </vt:variant>
      <vt:variant>
        <vt:i4>22</vt:i4>
      </vt:variant>
    </vt:vector>
  </HeadingPairs>
  <TitlesOfParts>
    <vt:vector size="31" baseType="lpstr">
      <vt:lpstr>Arial</vt:lpstr>
      <vt:lpstr>Calibri</vt:lpstr>
      <vt:lpstr>Calibri Light</vt:lpstr>
      <vt:lpstr>Cambria Math</vt:lpstr>
      <vt:lpstr>Times New Roman</vt:lpstr>
      <vt:lpstr>VNI-Times</vt:lpstr>
      <vt:lpstr>Wingdings</vt:lpstr>
      <vt:lpstr>Office Theme</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binh tran</cp:lastModifiedBy>
  <cp:revision>45</cp:revision>
  <dcterms:created xsi:type="dcterms:W3CDTF">2022-02-16T01:59:08Z</dcterms:created>
  <dcterms:modified xsi:type="dcterms:W3CDTF">2022-02-24T06:08:10Z</dcterms:modified>
</cp:coreProperties>
</file>