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62" r:id="rId8"/>
    <p:sldId id="275" r:id="rId9"/>
    <p:sldId id="276" r:id="rId10"/>
    <p:sldId id="264" r:id="rId11"/>
    <p:sldId id="279" r:id="rId12"/>
    <p:sldId id="266" r:id="rId13"/>
    <p:sldId id="280" r:id="rId14"/>
    <p:sldId id="281" r:id="rId15"/>
    <p:sldId id="282" r:id="rId16"/>
    <p:sldId id="283" r:id="rId17"/>
    <p:sldId id="28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3333CC"/>
    <a:srgbClr val="0DB338"/>
    <a:srgbClr val="009900"/>
    <a:srgbClr val="006600"/>
    <a:srgbClr val="3399FF"/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>
      <p:cViewPr varScale="1">
        <p:scale>
          <a:sx n="76" d="100"/>
          <a:sy n="76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8E88-A96D-4AC6-8BB6-CDBB2CC1F7C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B345-50BE-48CA-B937-A2E44810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10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2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682625"/>
            <a:ext cx="1676400" cy="688975"/>
          </a:xfrm>
        </p:spPr>
        <p:txBody>
          <a:bodyPr>
            <a:no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05" y="2059412"/>
            <a:ext cx="8382000" cy="1752600"/>
          </a:xfr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smtClean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 MẠCH SONG SONG</a:t>
            </a:r>
            <a:endParaRPr lang="en-US" sz="4800" b="1" cap="all">
              <a:ln w="0">
                <a:solidFill>
                  <a:srgbClr val="006600"/>
                </a:solidFill>
              </a:ln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3810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0" y="1219200"/>
            <a:ext cx="3810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2514600" cy="657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5334000" cy="1657070"/>
          </a:xfrm>
          <a:prstGeom prst="rect">
            <a:avLst/>
          </a:prstGeom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4267200" y="3632982"/>
            <a:ext cx="3882737" cy="2158218"/>
            <a:chOff x="384" y="672"/>
            <a:chExt cx="4752" cy="3120"/>
          </a:xfrm>
        </p:grpSpPr>
        <p:pic>
          <p:nvPicPr>
            <p:cNvPr id="12" name="Picture 2" descr="Pind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1644" r="26569" b="46941"/>
            <a:stretch>
              <a:fillRect/>
            </a:stretch>
          </p:blipFill>
          <p:spPr bwMode="auto">
            <a:xfrm>
              <a:off x="528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Pind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1644" r="26569" b="46941"/>
            <a:stretch>
              <a:fillRect/>
            </a:stretch>
          </p:blipFill>
          <p:spPr bwMode="auto">
            <a:xfrm>
              <a:off x="1632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ongtacm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44978" r="23996" b="29916"/>
            <a:stretch>
              <a:fillRect/>
            </a:stretch>
          </p:blipFill>
          <p:spPr bwMode="auto">
            <a:xfrm>
              <a:off x="3072" y="720"/>
              <a:ext cx="158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bongdendeghe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12500" r="21014" b="41072"/>
            <a:stretch>
              <a:fillRect/>
            </a:stretch>
          </p:blipFill>
          <p:spPr bwMode="auto">
            <a:xfrm>
              <a:off x="1872" y="2544"/>
              <a:ext cx="206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736" y="1056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4464" y="1008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5136" y="1008"/>
              <a:ext cx="0" cy="17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4080" y="2784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384" y="2832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384" y="1104"/>
              <a:ext cx="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384" y="110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13" descr="bongdendeghe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12500" r="21014" b="41072"/>
            <a:stretch>
              <a:fillRect/>
            </a:stretch>
          </p:blipFill>
          <p:spPr bwMode="auto">
            <a:xfrm>
              <a:off x="1728" y="1344"/>
              <a:ext cx="206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>
              <a:off x="1392" y="2208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1392" y="2208"/>
              <a:ext cx="0" cy="13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>
              <a:off x="1392" y="3552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3552" y="2208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4080" y="2208"/>
              <a:ext cx="0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>
              <a:off x="3600" y="35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5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2819400" cy="65035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  <a:endParaRPr lang="en-US" sz="2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267015" y="869344"/>
            <a:ext cx="84201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C4: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220V. 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220V.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54"/>
          <p:cNvGrpSpPr>
            <a:grpSpLocks/>
          </p:cNvGrpSpPr>
          <p:nvPr/>
        </p:nvGrpSpPr>
        <p:grpSpPr bwMode="auto">
          <a:xfrm>
            <a:off x="7315200" y="2328234"/>
            <a:ext cx="800100" cy="381000"/>
            <a:chOff x="2136" y="3900"/>
            <a:chExt cx="504" cy="240"/>
          </a:xfrm>
        </p:grpSpPr>
        <p:sp>
          <p:nvSpPr>
            <p:cNvPr id="49" name="Oval 55"/>
            <p:cNvSpPr>
              <a:spLocks noChangeArrowheads="1"/>
            </p:cNvSpPr>
            <p:nvPr/>
          </p:nvSpPr>
          <p:spPr bwMode="auto">
            <a:xfrm>
              <a:off x="2256" y="390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latin typeface=".VnTimeH" pitchFamily="34" charset="0"/>
                </a:rPr>
                <a:t>M</a:t>
              </a:r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2496" y="4032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2136" y="4032"/>
              <a:ext cx="144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291023" y="3231659"/>
            <a:ext cx="8022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884487" y="3999019"/>
            <a:ext cx="2994025" cy="1386050"/>
            <a:chOff x="1344" y="489"/>
            <a:chExt cx="3130" cy="1532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494" y="672"/>
              <a:ext cx="35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496" y="624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808" y="1673"/>
              <a:ext cx="0" cy="3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871" y="1751"/>
              <a:ext cx="0" cy="19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2858" y="1824"/>
              <a:ext cx="1606" cy="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4474" y="1004"/>
              <a:ext cx="0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352" y="1824"/>
              <a:ext cx="1351" cy="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695" y="1672"/>
              <a:ext cx="0" cy="3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757" y="1750"/>
              <a:ext cx="0" cy="193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4067" y="976"/>
              <a:ext cx="57" cy="6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352" y="960"/>
              <a:ext cx="0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4067" y="709"/>
              <a:ext cx="329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1666" y="956"/>
              <a:ext cx="57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2856" y="1248"/>
              <a:ext cx="33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856" y="624"/>
              <a:ext cx="37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3496" y="1248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344" y="986"/>
              <a:ext cx="3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4092" y="1004"/>
              <a:ext cx="3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3233" y="489"/>
              <a:ext cx="271" cy="288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3168" y="1078"/>
              <a:ext cx="377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2518" y="528"/>
              <a:ext cx="342" cy="144"/>
              <a:chOff x="2252" y="3264"/>
              <a:chExt cx="436" cy="144"/>
            </a:xfrm>
          </p:grpSpPr>
          <p:sp>
            <p:nvSpPr>
              <p:cNvPr id="55" name="Rectangle 28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>
                <a:off x="2252" y="326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0"/>
            <p:cNvGrpSpPr>
              <a:grpSpLocks/>
            </p:cNvGrpSpPr>
            <p:nvPr/>
          </p:nvGrpSpPr>
          <p:grpSpPr bwMode="auto">
            <a:xfrm>
              <a:off x="2518" y="1152"/>
              <a:ext cx="342" cy="144"/>
              <a:chOff x="2252" y="3264"/>
              <a:chExt cx="436" cy="144"/>
            </a:xfrm>
          </p:grpSpPr>
          <p:sp>
            <p:nvSpPr>
              <p:cNvPr id="53" name="Rectangle 31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43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32"/>
              <p:cNvSpPr>
                <a:spLocks noChangeShapeType="1"/>
              </p:cNvSpPr>
              <p:nvPr/>
            </p:nvSpPr>
            <p:spPr bwMode="auto">
              <a:xfrm>
                <a:off x="2252" y="326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285" y="624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2292" y="1231"/>
              <a:ext cx="22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693" y="615"/>
              <a:ext cx="263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1703" y="986"/>
              <a:ext cx="263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954" y="624"/>
              <a:ext cx="225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961" y="1261"/>
              <a:ext cx="2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2179" y="528"/>
              <a:ext cx="188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179" y="1165"/>
              <a:ext cx="151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722" y="624"/>
              <a:ext cx="376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 flipV="1">
              <a:off x="3722" y="1008"/>
              <a:ext cx="37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2016" y="624"/>
              <a:ext cx="547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2" name="Text Box 44"/>
            <p:cNvSpPr txBox="1">
              <a:spLocks noChangeArrowheads="1"/>
            </p:cNvSpPr>
            <p:nvPr/>
          </p:nvSpPr>
          <p:spPr bwMode="auto">
            <a:xfrm>
              <a:off x="2016" y="1296"/>
              <a:ext cx="695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7" name="TextBox 46"/>
          <p:cNvSpPr txBox="1"/>
          <p:nvPr/>
        </p:nvSpPr>
        <p:spPr>
          <a:xfrm>
            <a:off x="267015" y="413478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0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46"/>
          <p:cNvSpPr txBox="1"/>
          <p:nvPr/>
        </p:nvSpPr>
        <p:spPr>
          <a:xfrm>
            <a:off x="3319775" y="2970058"/>
            <a:ext cx="902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0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334999" y="5400231"/>
            <a:ext cx="6588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334999" y="5731581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altLang="en-US" sz="1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44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648" y="56438"/>
            <a:ext cx="2819400" cy="86836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</a:t>
            </a:r>
            <a:endParaRPr lang="en-US" sz="2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0" y="887278"/>
            <a:ext cx="5715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</a:t>
            </a:r>
            <a:r>
              <a:rPr lang="en-US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vi-V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5.2b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So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887278"/>
            <a:ext cx="3429001" cy="1017722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94" y="1905000"/>
            <a:ext cx="3429002" cy="13716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391552" y="5982164"/>
            <a:ext cx="6752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R’tđ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72348"/>
            <a:ext cx="21190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</a:t>
            </a:r>
            <a:r>
              <a:rPr lang="en-US" sz="2200" baseline="-250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 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l-GR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defRPr/>
            </a:pP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R’tđ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=?</a:t>
            </a:r>
          </a:p>
          <a:p>
            <a:pPr marL="514350" indent="-514350" algn="just">
              <a:defRPr/>
            </a:pP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R’tđ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R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Đường nối Thẳng 3"/>
          <p:cNvCxnSpPr/>
          <p:nvPr/>
        </p:nvCxnSpPr>
        <p:spPr>
          <a:xfrm>
            <a:off x="2119020" y="3195602"/>
            <a:ext cx="0" cy="366239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/>
              <p:cNvSpPr/>
              <p:nvPr/>
            </p:nvSpPr>
            <p:spPr>
              <a:xfrm>
                <a:off x="4182106" y="4161357"/>
                <a:ext cx="1107996" cy="57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06" y="4161357"/>
                <a:ext cx="1107996" cy="573234"/>
              </a:xfrm>
              <a:prstGeom prst="rect">
                <a:avLst/>
              </a:prstGeom>
              <a:blipFill rotWithShape="0">
                <a:blip r:embed="rId8"/>
                <a:stretch>
                  <a:fillRect l="-1099" b="-74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ình chữ nhật 9"/>
          <p:cNvSpPr/>
          <p:nvPr/>
        </p:nvSpPr>
        <p:spPr>
          <a:xfrm>
            <a:off x="5250197" y="4217023"/>
            <a:ext cx="11015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15(</a:t>
            </a:r>
            <a:r>
              <a:rPr lang="el-GR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Hình chữ nhật 10"/>
          <p:cNvSpPr/>
          <p:nvPr/>
        </p:nvSpPr>
        <p:spPr>
          <a:xfrm>
            <a:off x="2172336" y="3083901"/>
            <a:ext cx="7970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Hình chữ nhật 11"/>
          <p:cNvSpPr/>
          <p:nvPr/>
        </p:nvSpPr>
        <p:spPr>
          <a:xfrm>
            <a:off x="2172336" y="3448037"/>
            <a:ext cx="13211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R</a:t>
            </a:r>
            <a:r>
              <a:rPr lang="en-US" sz="2200" baseline="-250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2391552" y="3836060"/>
            <a:ext cx="4689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/>
              <p:cNvSpPr/>
              <p:nvPr/>
            </p:nvSpPr>
            <p:spPr>
              <a:xfrm>
                <a:off x="2781157" y="4181218"/>
                <a:ext cx="1424749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200" baseline="-250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157" y="4181218"/>
                <a:ext cx="1424749" cy="613309"/>
              </a:xfrm>
              <a:prstGeom prst="rect">
                <a:avLst/>
              </a:prstGeom>
              <a:blipFill rotWithShape="0">
                <a:blip r:embed="rId9"/>
                <a:stretch>
                  <a:fillRect l="-5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2172336" y="4704512"/>
            <a:ext cx="1507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</a:t>
            </a:r>
            <a:r>
              <a:rPr lang="en-US" sz="2200" baseline="-250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R</a:t>
            </a:r>
            <a:r>
              <a:rPr lang="en-US" sz="2200" baseline="-250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Hình chữ nhật 15"/>
          <p:cNvSpPr/>
          <p:nvPr/>
        </p:nvSpPr>
        <p:spPr>
          <a:xfrm>
            <a:off x="2394865" y="5126489"/>
            <a:ext cx="47756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defRPr/>
            </a:pP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/>
              <p:cNvSpPr/>
              <p:nvPr/>
            </p:nvSpPr>
            <p:spPr>
              <a:xfrm>
                <a:off x="2757357" y="5503329"/>
                <a:ext cx="1592039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R’</a:t>
                </a:r>
                <a:r>
                  <a:rPr lang="en-US" sz="2200" baseline="-25000" dirty="0" err="1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200" baseline="-250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17" name="Hình chữ nhậ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57" y="5503329"/>
                <a:ext cx="1592039" cy="615040"/>
              </a:xfrm>
              <a:prstGeom prst="rect">
                <a:avLst/>
              </a:prstGeom>
              <a:blipFill rotWithShape="0">
                <a:blip r:embed="rId10"/>
                <a:stretch>
                  <a:fillRect l="-49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ình chữ nhật 18"/>
              <p:cNvSpPr/>
              <p:nvPr/>
            </p:nvSpPr>
            <p:spPr>
              <a:xfrm>
                <a:off x="4362540" y="5483153"/>
                <a:ext cx="1107996" cy="578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19" name="Hình chữ nhậ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40" y="5483153"/>
                <a:ext cx="1107996" cy="578043"/>
              </a:xfrm>
              <a:prstGeom prst="rect">
                <a:avLst/>
              </a:prstGeom>
              <a:blipFill rotWithShape="0">
                <a:blip r:embed="rId11"/>
                <a:stretch>
                  <a:fillRect l="-1105" b="-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ình chữ nhật 19"/>
          <p:cNvSpPr/>
          <p:nvPr/>
        </p:nvSpPr>
        <p:spPr>
          <a:xfrm>
            <a:off x="5293415" y="5529489"/>
            <a:ext cx="11015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10(</a:t>
            </a:r>
            <a:r>
              <a:rPr lang="el-GR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9060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08200" y="1087160"/>
            <a:ext cx="4991100" cy="523220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+...+ I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2557" y="1948551"/>
            <a:ext cx="4991100" cy="523220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=...= U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57541"/>
              </p:ext>
            </p:extLst>
          </p:nvPr>
        </p:nvGraphicFramePr>
        <p:xfrm>
          <a:off x="2122556" y="2782022"/>
          <a:ext cx="497674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1447560" imgH="431640" progId="Equation.DSMT4">
                  <p:embed/>
                </p:oleObj>
              </mc:Choice>
              <mc:Fallback>
                <p:oleObj name="Equation" r:id="rId4" imgW="1447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556" y="2782022"/>
                        <a:ext cx="4976743" cy="1143000"/>
                      </a:xfrm>
                      <a:prstGeom prst="rect">
                        <a:avLst/>
                      </a:prstGeom>
                      <a:solidFill>
                        <a:srgbClr val="0DB33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100" y="54358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7374822" y="1370897"/>
            <a:ext cx="1769178" cy="5487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-152400" y="1370195"/>
            <a:ext cx="1769178" cy="5487805"/>
          </a:xfrm>
          <a:prstGeom prst="rect">
            <a:avLst/>
          </a:prstGeom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15887" y="4127349"/>
            <a:ext cx="65532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122556" y="5291464"/>
            <a:ext cx="4991101" cy="609600"/>
          </a:xfrm>
          <a:prstGeom prst="rect">
            <a:avLst/>
          </a:prstGeom>
          <a:solidFill>
            <a:srgbClr val="0DB33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=R/n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út Hành động: Kết thúc 1">
            <a:hlinkClick r:id="" action="ppaction://hlinkshowjump?jump=lastslide" highlightClick="1"/>
          </p:cNvPr>
          <p:cNvSpPr/>
          <p:nvPr/>
        </p:nvSpPr>
        <p:spPr>
          <a:xfrm>
            <a:off x="8763000" y="6536082"/>
            <a:ext cx="381000" cy="32191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66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301" y="533767"/>
            <a:ext cx="6290121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15Ω, R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10Ω,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12V.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đương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26365" y="42932"/>
            <a:ext cx="2352054" cy="507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 SBT</a:t>
            </a:r>
          </a:p>
        </p:txBody>
      </p:sp>
      <p:sp>
        <p:nvSpPr>
          <p:cNvPr id="19460" name="Hộp_Văn_Bản 14"/>
          <p:cNvSpPr txBox="1">
            <a:spLocks noChangeArrowheads="1"/>
          </p:cNvSpPr>
          <p:nvPr/>
        </p:nvSpPr>
        <p:spPr bwMode="auto">
          <a:xfrm>
            <a:off x="1989271" y="1989624"/>
            <a:ext cx="7024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2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2152" y="2362147"/>
            <a:ext cx="132992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l-GR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12A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="1" baseline="-25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 </a:t>
            </a:r>
          </a:p>
        </p:txBody>
      </p:sp>
      <p:sp>
        <p:nvSpPr>
          <p:cNvPr id="19463" name="Hộp_Văn_Bản 13"/>
          <p:cNvSpPr txBox="1">
            <a:spLocks noChangeArrowheads="1"/>
          </p:cNvSpPr>
          <p:nvPr/>
        </p:nvSpPr>
        <p:spPr bwMode="auto">
          <a:xfrm>
            <a:off x="186152" y="1948725"/>
            <a:ext cx="11496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altLang="en-US" sz="2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6"/>
          <p:cNvCxnSpPr/>
          <p:nvPr/>
        </p:nvCxnSpPr>
        <p:spPr>
          <a:xfrm>
            <a:off x="1966319" y="2069795"/>
            <a:ext cx="0" cy="4788205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_Văn_Bản 11"/>
          <p:cNvSpPr txBox="1">
            <a:spLocks noChangeArrowheads="1"/>
          </p:cNvSpPr>
          <p:nvPr/>
        </p:nvSpPr>
        <p:spPr bwMode="auto">
          <a:xfrm>
            <a:off x="1911875" y="3207431"/>
            <a:ext cx="52485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út Hành động: Tiến hoặc Tiếp 22">
            <a:hlinkClick r:id="" action="ppaction://hlinkshowjump?jump=lastslide" highlightClick="1"/>
          </p:cNvPr>
          <p:cNvSpPr/>
          <p:nvPr/>
        </p:nvSpPr>
        <p:spPr>
          <a:xfrm>
            <a:off x="8729101" y="6497073"/>
            <a:ext cx="40005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350"/>
          </a:p>
        </p:txBody>
      </p:sp>
      <p:sp>
        <p:nvSpPr>
          <p:cNvPr id="2" name="Hình chữ nhật 1"/>
          <p:cNvSpPr>
            <a:spLocks noChangeArrowheads="1"/>
          </p:cNvSpPr>
          <p:nvPr/>
        </p:nvSpPr>
        <p:spPr bwMode="auto">
          <a:xfrm>
            <a:off x="2586447" y="4130931"/>
            <a:ext cx="235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000" baseline="-25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U</a:t>
            </a:r>
            <a:r>
              <a:rPr lang="en-US" altLang="en-US" sz="2000" baseline="-25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000" baseline="-25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V</a:t>
            </a:r>
            <a:endParaRPr lang="vi-VN" altLang="vi-VN" sz="2000" dirty="0">
              <a:solidFill>
                <a:srgbClr val="3333CC"/>
              </a:solidFill>
            </a:endParaRPr>
          </a:p>
        </p:txBody>
      </p:sp>
      <p:sp>
        <p:nvSpPr>
          <p:cNvPr id="54" name="Hộp_Văn_Bản 11"/>
          <p:cNvSpPr txBox="1">
            <a:spLocks noChangeArrowheads="1"/>
          </p:cNvSpPr>
          <p:nvPr/>
        </p:nvSpPr>
        <p:spPr bwMode="auto">
          <a:xfrm>
            <a:off x="1925472" y="2294031"/>
            <a:ext cx="59947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Giải SBT Vật Lí 9 | Giải bài tập Sách bài tập Vật Lí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01" y="388358"/>
            <a:ext cx="2800350" cy="16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Nhóm 6"/>
          <p:cNvGrpSpPr/>
          <p:nvPr/>
        </p:nvGrpSpPr>
        <p:grpSpPr>
          <a:xfrm>
            <a:off x="2489924" y="1965931"/>
            <a:ext cx="7062840" cy="461665"/>
            <a:chOff x="1503203" y="2251406"/>
            <a:chExt cx="7062840" cy="461665"/>
          </a:xfrm>
        </p:grpSpPr>
        <p:sp>
          <p:nvSpPr>
            <p:cNvPr id="21" name="Hình chữ nhật 20"/>
            <p:cNvSpPr>
              <a:spLocks noChangeArrowheads="1"/>
            </p:cNvSpPr>
            <p:nvPr/>
          </p:nvSpPr>
          <p:spPr bwMode="auto">
            <a:xfrm>
              <a:off x="1503203" y="2251406"/>
              <a:ext cx="70628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vi-VN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2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</a:t>
              </a:r>
              <a:r>
                <a:rPr lang="en-US" altLang="vi-VN" sz="2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200" baseline="-250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)// (      </a:t>
              </a:r>
              <a:r>
                <a:rPr lang="en-US" altLang="en-US" sz="22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200" baseline="-250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  <a:endParaRPr lang="vi-VN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Nhóm 3"/>
            <p:cNvGrpSpPr/>
            <p:nvPr/>
          </p:nvGrpSpPr>
          <p:grpSpPr>
            <a:xfrm>
              <a:off x="4133021" y="2339834"/>
              <a:ext cx="411592" cy="307777"/>
              <a:chOff x="3017530" y="2578860"/>
              <a:chExt cx="411592" cy="307777"/>
            </a:xfrm>
          </p:grpSpPr>
          <p:sp>
            <p:nvSpPr>
              <p:cNvPr id="51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55" name="TextBox 15"/>
              <p:cNvSpPr txBox="1">
                <a:spLocks noChangeArrowheads="1"/>
              </p:cNvSpPr>
              <p:nvPr/>
            </p:nvSpPr>
            <p:spPr bwMode="auto">
              <a:xfrm>
                <a:off x="3017530" y="2578860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A2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Nhóm 51"/>
            <p:cNvGrpSpPr/>
            <p:nvPr/>
          </p:nvGrpSpPr>
          <p:grpSpPr>
            <a:xfrm>
              <a:off x="2653467" y="2336049"/>
              <a:ext cx="411592" cy="307777"/>
              <a:chOff x="3017530" y="2578860"/>
              <a:chExt cx="411592" cy="307777"/>
            </a:xfrm>
          </p:grpSpPr>
          <p:sp>
            <p:nvSpPr>
              <p:cNvPr id="56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57" name="TextBox 15"/>
              <p:cNvSpPr txBox="1">
                <a:spLocks noChangeArrowheads="1"/>
              </p:cNvSpPr>
              <p:nvPr/>
            </p:nvSpPr>
            <p:spPr bwMode="auto">
              <a:xfrm>
                <a:off x="3017530" y="2578860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A1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Nhóm 57"/>
            <p:cNvGrpSpPr/>
            <p:nvPr/>
          </p:nvGrpSpPr>
          <p:grpSpPr>
            <a:xfrm>
              <a:off x="1827786" y="2357310"/>
              <a:ext cx="411592" cy="307777"/>
              <a:chOff x="3068051" y="2592849"/>
              <a:chExt cx="411592" cy="307777"/>
            </a:xfrm>
          </p:grpSpPr>
          <p:sp>
            <p:nvSpPr>
              <p:cNvPr id="59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60" name="TextBox 15"/>
              <p:cNvSpPr txBox="1">
                <a:spLocks noChangeArrowheads="1"/>
              </p:cNvSpPr>
              <p:nvPr/>
            </p:nvSpPr>
            <p:spPr bwMode="auto">
              <a:xfrm>
                <a:off x="3068051" y="2592849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ình chữ nhật 60"/>
              <p:cNvSpPr/>
              <p:nvPr/>
            </p:nvSpPr>
            <p:spPr>
              <a:xfrm>
                <a:off x="4011196" y="2684229"/>
                <a:ext cx="1107996" cy="578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1" name="Hình chữ nhật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196" y="2684229"/>
                <a:ext cx="1107996" cy="578043"/>
              </a:xfrm>
              <a:prstGeom prst="rect">
                <a:avLst/>
              </a:prstGeom>
              <a:blipFill rotWithShape="0">
                <a:blip r:embed="rId3"/>
                <a:stretch>
                  <a:fillRect l="-1099" b="-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Hình chữ nhật 61"/>
          <p:cNvSpPr/>
          <p:nvPr/>
        </p:nvSpPr>
        <p:spPr>
          <a:xfrm>
            <a:off x="5079287" y="2739895"/>
            <a:ext cx="9605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6(</a:t>
            </a:r>
            <a:r>
              <a:rPr lang="el-GR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ình chữ nhật 62"/>
              <p:cNvSpPr/>
              <p:nvPr/>
            </p:nvSpPr>
            <p:spPr>
              <a:xfrm>
                <a:off x="2610247" y="2704090"/>
                <a:ext cx="1424749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200" baseline="-250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3" name="Hình chữ nhật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47" y="2704090"/>
                <a:ext cx="1424749" cy="613309"/>
              </a:xfrm>
              <a:prstGeom prst="rect">
                <a:avLst/>
              </a:prstGeom>
              <a:blipFill rotWithShape="0">
                <a:blip r:embed="rId4"/>
                <a:stretch>
                  <a:fillRect l="-5556" b="-1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2603776" y="3579321"/>
                <a:ext cx="1276055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 I</a:t>
                </a:r>
                <a:r>
                  <a:rPr lang="en-US" sz="2200" baseline="-250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76" y="3579321"/>
                <a:ext cx="1276055" cy="615040"/>
              </a:xfrm>
              <a:prstGeom prst="rect">
                <a:avLst/>
              </a:prstGeom>
              <a:blipFill rotWithShape="0">
                <a:blip r:embed="rId5"/>
                <a:stretch>
                  <a:fillRect l="-6220" b="-9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ình chữ nhật 64"/>
              <p:cNvSpPr/>
              <p:nvPr/>
            </p:nvSpPr>
            <p:spPr>
              <a:xfrm>
                <a:off x="3852174" y="3558988"/>
                <a:ext cx="721672" cy="57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5" name="Hình chữ nhật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174" y="3558988"/>
                <a:ext cx="721672" cy="573234"/>
              </a:xfrm>
              <a:prstGeom prst="rect">
                <a:avLst/>
              </a:prstGeom>
              <a:blipFill rotWithShape="0">
                <a:blip r:embed="rId6"/>
                <a:stretch>
                  <a:fillRect l="-1695" b="-74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Hình chữ nhật 65"/>
          <p:cNvSpPr/>
          <p:nvPr/>
        </p:nvSpPr>
        <p:spPr>
          <a:xfrm>
            <a:off x="4590770" y="3617210"/>
            <a:ext cx="9605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2(A)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1898604" y="5731977"/>
            <a:ext cx="709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0,8A</a:t>
            </a:r>
            <a:endParaRPr lang="en-US" sz="2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ình chữ nhật 67"/>
              <p:cNvSpPr/>
              <p:nvPr/>
            </p:nvSpPr>
            <p:spPr>
              <a:xfrm>
                <a:off x="2618537" y="4547566"/>
                <a:ext cx="851067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8" name="Hình chữ nhật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37" y="4547566"/>
                <a:ext cx="851067" cy="613309"/>
              </a:xfrm>
              <a:prstGeom prst="rect">
                <a:avLst/>
              </a:prstGeom>
              <a:blipFill rotWithShape="0">
                <a:blip r:embed="rId7"/>
                <a:stretch>
                  <a:fillRect l="-93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ình chữ nhật 68"/>
              <p:cNvSpPr/>
              <p:nvPr/>
            </p:nvSpPr>
            <p:spPr>
              <a:xfrm>
                <a:off x="3469604" y="4539472"/>
                <a:ext cx="721672" cy="57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9" name="Hình chữ nhật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604" y="4539472"/>
                <a:ext cx="721672" cy="573234"/>
              </a:xfrm>
              <a:prstGeom prst="rect">
                <a:avLst/>
              </a:prstGeom>
              <a:blipFill rotWithShape="0">
                <a:blip r:embed="rId8"/>
                <a:stretch>
                  <a:fillRect l="-1681" b="-74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Hình chữ nhật 69"/>
          <p:cNvSpPr/>
          <p:nvPr/>
        </p:nvSpPr>
        <p:spPr>
          <a:xfrm>
            <a:off x="4214956" y="4582643"/>
            <a:ext cx="1159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0,8(A)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ình chữ nhật 70"/>
              <p:cNvSpPr/>
              <p:nvPr/>
            </p:nvSpPr>
            <p:spPr>
              <a:xfrm>
                <a:off x="2628975" y="5123522"/>
                <a:ext cx="780535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71" name="Hình chữ nhật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75" y="5123522"/>
                <a:ext cx="780535" cy="613309"/>
              </a:xfrm>
              <a:prstGeom prst="rect">
                <a:avLst/>
              </a:prstGeom>
              <a:blipFill rotWithShape="0">
                <a:blip r:embed="rId9"/>
                <a:stretch>
                  <a:fillRect l="-10156" b="-9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ình chữ nhật 71"/>
              <p:cNvSpPr/>
              <p:nvPr/>
            </p:nvSpPr>
            <p:spPr>
              <a:xfrm>
                <a:off x="3480042" y="5115428"/>
                <a:ext cx="721672" cy="57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72" name="Hình chữ nhậ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042" y="5115428"/>
                <a:ext cx="721672" cy="573234"/>
              </a:xfrm>
              <a:prstGeom prst="rect">
                <a:avLst/>
              </a:prstGeom>
              <a:blipFill rotWithShape="0">
                <a:blip r:embed="rId10"/>
                <a:stretch>
                  <a:fillRect l="-1695" b="-85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Hình chữ nhật 72"/>
          <p:cNvSpPr/>
          <p:nvPr/>
        </p:nvSpPr>
        <p:spPr>
          <a:xfrm>
            <a:off x="4225394" y="5158599"/>
            <a:ext cx="1159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1,2(A)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59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4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301" y="533767"/>
            <a:ext cx="6648299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5Ω , R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10Ω,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0,6A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26365" y="42932"/>
            <a:ext cx="2352054" cy="507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 SBT</a:t>
            </a:r>
          </a:p>
        </p:txBody>
      </p:sp>
      <p:sp>
        <p:nvSpPr>
          <p:cNvPr id="19460" name="Hộp_Văn_Bản 14"/>
          <p:cNvSpPr txBox="1">
            <a:spLocks noChangeArrowheads="1"/>
          </p:cNvSpPr>
          <p:nvPr/>
        </p:nvSpPr>
        <p:spPr bwMode="auto">
          <a:xfrm>
            <a:off x="1989271" y="1989624"/>
            <a:ext cx="7024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2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2152" y="2362147"/>
            <a:ext cx="15761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l-GR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0,6A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Hộp_Văn_Bản 13"/>
          <p:cNvSpPr txBox="1">
            <a:spLocks noChangeArrowheads="1"/>
          </p:cNvSpPr>
          <p:nvPr/>
        </p:nvSpPr>
        <p:spPr bwMode="auto">
          <a:xfrm>
            <a:off x="186152" y="1948725"/>
            <a:ext cx="11496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altLang="en-US" sz="2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6"/>
          <p:cNvCxnSpPr/>
          <p:nvPr/>
        </p:nvCxnSpPr>
        <p:spPr>
          <a:xfrm>
            <a:off x="1966319" y="2069795"/>
            <a:ext cx="0" cy="4788205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út Hành động: Tiến hoặc Tiếp 22">
            <a:hlinkClick r:id="" action="ppaction://hlinkshowjump?jump=lastslide" highlightClick="1"/>
          </p:cNvPr>
          <p:cNvSpPr/>
          <p:nvPr/>
        </p:nvSpPr>
        <p:spPr>
          <a:xfrm>
            <a:off x="8729101" y="6497073"/>
            <a:ext cx="40005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350"/>
          </a:p>
        </p:txBody>
      </p:sp>
      <p:sp>
        <p:nvSpPr>
          <p:cNvPr id="54" name="Hộp_Văn_Bản 11"/>
          <p:cNvSpPr txBox="1">
            <a:spLocks noChangeArrowheads="1"/>
          </p:cNvSpPr>
          <p:nvPr/>
        </p:nvSpPr>
        <p:spPr bwMode="auto">
          <a:xfrm>
            <a:off x="1943103" y="2941332"/>
            <a:ext cx="59947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vi-VN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2489924" y="1965931"/>
            <a:ext cx="7062840" cy="461665"/>
            <a:chOff x="1503203" y="2251406"/>
            <a:chExt cx="7062840" cy="461665"/>
          </a:xfrm>
        </p:grpSpPr>
        <p:sp>
          <p:nvSpPr>
            <p:cNvPr id="21" name="Hình chữ nhật 20"/>
            <p:cNvSpPr>
              <a:spLocks noChangeArrowheads="1"/>
            </p:cNvSpPr>
            <p:nvPr/>
          </p:nvSpPr>
          <p:spPr bwMode="auto">
            <a:xfrm>
              <a:off x="1503203" y="2251406"/>
              <a:ext cx="70628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vi-VN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2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</a:t>
              </a:r>
              <a:r>
                <a:rPr lang="en-US" altLang="vi-VN" sz="2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200" baseline="-250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)//</a:t>
              </a:r>
              <a:r>
                <a:rPr lang="en-US" altLang="en-US" sz="2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200" baseline="-250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  <a:endParaRPr lang="vi-VN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Nhóm 51"/>
            <p:cNvGrpSpPr/>
            <p:nvPr/>
          </p:nvGrpSpPr>
          <p:grpSpPr>
            <a:xfrm>
              <a:off x="2676642" y="2348626"/>
              <a:ext cx="411592" cy="307777"/>
              <a:chOff x="3040705" y="2591437"/>
              <a:chExt cx="411592" cy="307777"/>
            </a:xfrm>
          </p:grpSpPr>
          <p:sp>
            <p:nvSpPr>
              <p:cNvPr id="56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57" name="TextBox 15"/>
              <p:cNvSpPr txBox="1">
                <a:spLocks noChangeArrowheads="1"/>
              </p:cNvSpPr>
              <p:nvPr/>
            </p:nvSpPr>
            <p:spPr bwMode="auto">
              <a:xfrm>
                <a:off x="3040705" y="2591437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A1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Nhóm 57"/>
            <p:cNvGrpSpPr/>
            <p:nvPr/>
          </p:nvGrpSpPr>
          <p:grpSpPr>
            <a:xfrm>
              <a:off x="1827786" y="2357310"/>
              <a:ext cx="411592" cy="307777"/>
              <a:chOff x="3068051" y="2592849"/>
              <a:chExt cx="411592" cy="307777"/>
            </a:xfrm>
          </p:grpSpPr>
          <p:sp>
            <p:nvSpPr>
              <p:cNvPr id="59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60" name="TextBox 15"/>
              <p:cNvSpPr txBox="1">
                <a:spLocks noChangeArrowheads="1"/>
              </p:cNvSpPr>
              <p:nvPr/>
            </p:nvSpPr>
            <p:spPr bwMode="auto">
              <a:xfrm>
                <a:off x="3068051" y="2592849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1" name="Hình chữ nhật 60"/>
          <p:cNvSpPr/>
          <p:nvPr/>
        </p:nvSpPr>
        <p:spPr>
          <a:xfrm>
            <a:off x="4640123" y="3327466"/>
            <a:ext cx="11192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0,6 .5</a:t>
            </a:r>
            <a:endParaRPr lang="vi-VN" sz="2200" dirty="0"/>
          </a:p>
        </p:txBody>
      </p:sp>
      <p:sp>
        <p:nvSpPr>
          <p:cNvPr id="62" name="Hình chữ nhật 61"/>
          <p:cNvSpPr/>
          <p:nvPr/>
        </p:nvSpPr>
        <p:spPr>
          <a:xfrm>
            <a:off x="5665985" y="3327465"/>
            <a:ext cx="9605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3(V)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chữ nhật 62"/>
          <p:cNvSpPr/>
          <p:nvPr/>
        </p:nvSpPr>
        <p:spPr>
          <a:xfrm>
            <a:off x="2597313" y="3302807"/>
            <a:ext cx="22829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2444116" y="5304967"/>
                <a:ext cx="919354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đ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16" y="5304967"/>
                <a:ext cx="919354" cy="615040"/>
              </a:xfrm>
              <a:prstGeom prst="rect">
                <a:avLst/>
              </a:prstGeom>
              <a:blipFill rotWithShape="0">
                <a:blip r:embed="rId2"/>
                <a:stretch>
                  <a:fillRect l="-8609" b="-9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ình chữ nhật 7"/>
          <p:cNvSpPr/>
          <p:nvPr/>
        </p:nvSpPr>
        <p:spPr>
          <a:xfrm>
            <a:off x="2253310" y="4954374"/>
            <a:ext cx="6875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ình chữ nhật 71"/>
              <p:cNvSpPr/>
              <p:nvPr/>
            </p:nvSpPr>
            <p:spPr>
              <a:xfrm>
                <a:off x="3390909" y="5329201"/>
                <a:ext cx="941283" cy="614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72" name="Hình chữ nhậ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9" y="5329201"/>
                <a:ext cx="941283" cy="614399"/>
              </a:xfrm>
              <a:prstGeom prst="rect">
                <a:avLst/>
              </a:prstGeom>
              <a:blipFill rotWithShape="0">
                <a:blip r:embed="rId3"/>
                <a:stretch>
                  <a:fillRect l="-1290" b="-9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Hình chữ nhật 72"/>
          <p:cNvSpPr/>
          <p:nvPr/>
        </p:nvSpPr>
        <p:spPr>
          <a:xfrm>
            <a:off x="4297835" y="5397044"/>
            <a:ext cx="1159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0,9(A)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iải SBT Vật Lí 9 | Giải bài tập Sách bài tập Vật Lí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96" y="304801"/>
            <a:ext cx="2295525" cy="18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ình chữ nhật 47"/>
              <p:cNvSpPr/>
              <p:nvPr/>
            </p:nvSpPr>
            <p:spPr>
              <a:xfrm>
                <a:off x="3814934" y="4230299"/>
                <a:ext cx="989373" cy="578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48" name="Hình chữ nhậ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934" y="4230299"/>
                <a:ext cx="989373" cy="578043"/>
              </a:xfrm>
              <a:prstGeom prst="rect">
                <a:avLst/>
              </a:prstGeom>
              <a:blipFill rotWithShape="0">
                <a:blip r:embed="rId5"/>
                <a:stretch>
                  <a:fillRect l="-1235" b="-73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ình chữ nhật 48"/>
              <p:cNvSpPr/>
              <p:nvPr/>
            </p:nvSpPr>
            <p:spPr>
              <a:xfrm>
                <a:off x="4883025" y="4285965"/>
                <a:ext cx="1056700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defRPr/>
                </a:pP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Hình chữ nhậ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025" y="4285965"/>
                <a:ext cx="1056700" cy="571118"/>
              </a:xfrm>
              <a:prstGeom prst="rect">
                <a:avLst/>
              </a:prstGeom>
              <a:blipFill rotWithShape="0">
                <a:blip r:embed="rId6"/>
                <a:stretch>
                  <a:fillRect l="-7514" r="-6358" b="-85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ình chữ nhật 49"/>
              <p:cNvSpPr/>
              <p:nvPr/>
            </p:nvSpPr>
            <p:spPr>
              <a:xfrm>
                <a:off x="2413985" y="4250160"/>
                <a:ext cx="1424749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200" baseline="-250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50" name="Hình chữ nhậ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85" y="4250160"/>
                <a:ext cx="1424749" cy="613309"/>
              </a:xfrm>
              <a:prstGeom prst="rect">
                <a:avLst/>
              </a:prstGeom>
              <a:blipFill rotWithShape="0">
                <a:blip r:embed="rId7"/>
                <a:stretch>
                  <a:fillRect l="-5556" b="-9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Hình chữ nhật 52"/>
          <p:cNvSpPr/>
          <p:nvPr/>
        </p:nvSpPr>
        <p:spPr>
          <a:xfrm>
            <a:off x="1989271" y="3738981"/>
            <a:ext cx="6875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716352" y="2406586"/>
            <a:ext cx="21675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=0,6A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12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1" grpId="0"/>
      <p:bldP spid="62" grpId="0"/>
      <p:bldP spid="63" grpId="0"/>
      <p:bldP spid="64" grpId="0"/>
      <p:bldP spid="72" grpId="0"/>
      <p:bldP spid="73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301" y="533767"/>
            <a:ext cx="664829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20Ω, R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30Ω,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1,2A.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200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26365" y="42932"/>
            <a:ext cx="2352054" cy="507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 SBT</a:t>
            </a:r>
          </a:p>
        </p:txBody>
      </p:sp>
      <p:sp>
        <p:nvSpPr>
          <p:cNvPr id="19460" name="Hộp_Văn_Bản 14"/>
          <p:cNvSpPr txBox="1">
            <a:spLocks noChangeArrowheads="1"/>
          </p:cNvSpPr>
          <p:nvPr/>
        </p:nvSpPr>
        <p:spPr bwMode="auto">
          <a:xfrm>
            <a:off x="1989271" y="1989624"/>
            <a:ext cx="7024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2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2152" y="2362147"/>
            <a:ext cx="15761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1,2A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US" altLang="en-US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</a:p>
        </p:txBody>
      </p:sp>
      <p:sp>
        <p:nvSpPr>
          <p:cNvPr id="19463" name="Hộp_Văn_Bản 13"/>
          <p:cNvSpPr txBox="1">
            <a:spLocks noChangeArrowheads="1"/>
          </p:cNvSpPr>
          <p:nvPr/>
        </p:nvSpPr>
        <p:spPr bwMode="auto">
          <a:xfrm>
            <a:off x="186152" y="1948725"/>
            <a:ext cx="11496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altLang="en-US" sz="2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6"/>
          <p:cNvCxnSpPr/>
          <p:nvPr/>
        </p:nvCxnSpPr>
        <p:spPr>
          <a:xfrm>
            <a:off x="1966319" y="2069795"/>
            <a:ext cx="0" cy="4788205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út Hành động: Tiến hoặc Tiếp 22">
            <a:hlinkClick r:id="" action="ppaction://hlinkshowjump?jump=lastslide" highlightClick="1"/>
          </p:cNvPr>
          <p:cNvSpPr/>
          <p:nvPr/>
        </p:nvSpPr>
        <p:spPr>
          <a:xfrm>
            <a:off x="8729101" y="6497073"/>
            <a:ext cx="40005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350"/>
          </a:p>
        </p:txBody>
      </p:sp>
      <p:sp>
        <p:nvSpPr>
          <p:cNvPr id="61" name="Hình chữ nhật 60"/>
          <p:cNvSpPr/>
          <p:nvPr/>
        </p:nvSpPr>
        <p:spPr>
          <a:xfrm>
            <a:off x="4953061" y="3172619"/>
            <a:ext cx="12602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 .12</a:t>
            </a:r>
            <a:endParaRPr lang="vi-VN" sz="2200" dirty="0"/>
          </a:p>
        </p:txBody>
      </p:sp>
      <p:sp>
        <p:nvSpPr>
          <p:cNvPr id="62" name="Hình chữ nhật 61"/>
          <p:cNvSpPr/>
          <p:nvPr/>
        </p:nvSpPr>
        <p:spPr>
          <a:xfrm>
            <a:off x="6159897" y="3160836"/>
            <a:ext cx="13003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14,4(V)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chữ nhật 62"/>
          <p:cNvSpPr/>
          <p:nvPr/>
        </p:nvSpPr>
        <p:spPr>
          <a:xfrm>
            <a:off x="2406154" y="3191337"/>
            <a:ext cx="2824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=U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aseline="-250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baseline="-250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</a:t>
            </a:r>
            <a:r>
              <a:rPr lang="en-US" sz="2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ình chữ nhật 47"/>
              <p:cNvSpPr/>
              <p:nvPr/>
            </p:nvSpPr>
            <p:spPr>
              <a:xfrm>
                <a:off x="3845065" y="2465198"/>
                <a:ext cx="1107996" cy="57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20+30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48" name="Hình chữ nhậ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065" y="2465198"/>
                <a:ext cx="1107996" cy="573234"/>
              </a:xfrm>
              <a:prstGeom prst="rect">
                <a:avLst/>
              </a:prstGeom>
              <a:blipFill rotWithShape="0">
                <a:blip r:embed="rId2"/>
                <a:stretch>
                  <a:fillRect l="-1099" b="-85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ình chữ nhật 48"/>
              <p:cNvSpPr/>
              <p:nvPr/>
            </p:nvSpPr>
            <p:spPr>
              <a:xfrm>
                <a:off x="4913156" y="2520864"/>
                <a:ext cx="11304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defRPr/>
                </a:pP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1A04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rgbClr val="1A04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Hình chữ nhậ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56" y="2520864"/>
                <a:ext cx="1130438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7027" t="-10000" r="-5946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ình chữ nhật 49"/>
              <p:cNvSpPr/>
              <p:nvPr/>
            </p:nvSpPr>
            <p:spPr>
              <a:xfrm>
                <a:off x="2444116" y="2485059"/>
                <a:ext cx="1424749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tđ</a:t>
                </a:r>
                <a:r>
                  <a:rPr lang="en-US" sz="2200" baseline="-250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50" name="Hình chữ nhậ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16" y="2485059"/>
                <a:ext cx="1424749" cy="613309"/>
              </a:xfrm>
              <a:prstGeom prst="rect">
                <a:avLst/>
              </a:prstGeom>
              <a:blipFill rotWithShape="0">
                <a:blip r:embed="rId4"/>
                <a:stretch>
                  <a:fillRect l="-5556" b="-1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Giải SBT Vật Lí 9 | Giải bài tập Sách bài tập Vật Lí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76" y="419645"/>
            <a:ext cx="23050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Nhóm 35"/>
          <p:cNvGrpSpPr/>
          <p:nvPr/>
        </p:nvGrpSpPr>
        <p:grpSpPr>
          <a:xfrm>
            <a:off x="2596813" y="1966230"/>
            <a:ext cx="7062840" cy="461665"/>
            <a:chOff x="1503203" y="2251406"/>
            <a:chExt cx="7062840" cy="461665"/>
          </a:xfrm>
        </p:grpSpPr>
        <p:sp>
          <p:nvSpPr>
            <p:cNvPr id="37" name="Hình chữ nhật 36"/>
            <p:cNvSpPr>
              <a:spLocks noChangeArrowheads="1"/>
            </p:cNvSpPr>
            <p:nvPr/>
          </p:nvSpPr>
          <p:spPr bwMode="auto">
            <a:xfrm>
              <a:off x="1503203" y="2251406"/>
              <a:ext cx="70628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vi-VN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2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</a:t>
              </a:r>
              <a:r>
                <a:rPr lang="en-US" altLang="vi-VN" sz="2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vi-VN" sz="2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200" baseline="-250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)// (      </a:t>
              </a:r>
              <a:r>
                <a:rPr lang="en-US" altLang="en-US" sz="2200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nt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200" baseline="-250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2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  <a:endParaRPr lang="vi-VN" alt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Nhóm 37"/>
            <p:cNvGrpSpPr/>
            <p:nvPr/>
          </p:nvGrpSpPr>
          <p:grpSpPr>
            <a:xfrm>
              <a:off x="4133021" y="2339834"/>
              <a:ext cx="411592" cy="307777"/>
              <a:chOff x="3017530" y="2578860"/>
              <a:chExt cx="411592" cy="307777"/>
            </a:xfrm>
          </p:grpSpPr>
          <p:sp>
            <p:nvSpPr>
              <p:cNvPr id="45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46" name="TextBox 15"/>
              <p:cNvSpPr txBox="1">
                <a:spLocks noChangeArrowheads="1"/>
              </p:cNvSpPr>
              <p:nvPr/>
            </p:nvSpPr>
            <p:spPr bwMode="auto">
              <a:xfrm>
                <a:off x="3017530" y="2578860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A2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Nhóm 38"/>
            <p:cNvGrpSpPr/>
            <p:nvPr/>
          </p:nvGrpSpPr>
          <p:grpSpPr>
            <a:xfrm>
              <a:off x="2653467" y="2336049"/>
              <a:ext cx="411592" cy="307777"/>
              <a:chOff x="3017530" y="2578860"/>
              <a:chExt cx="411592" cy="307777"/>
            </a:xfrm>
          </p:grpSpPr>
          <p:sp>
            <p:nvSpPr>
              <p:cNvPr id="43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44" name="TextBox 15"/>
              <p:cNvSpPr txBox="1">
                <a:spLocks noChangeArrowheads="1"/>
              </p:cNvSpPr>
              <p:nvPr/>
            </p:nvSpPr>
            <p:spPr bwMode="auto">
              <a:xfrm>
                <a:off x="3017530" y="2578860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A1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Nhóm 39"/>
            <p:cNvGrpSpPr/>
            <p:nvPr/>
          </p:nvGrpSpPr>
          <p:grpSpPr>
            <a:xfrm>
              <a:off x="1827786" y="2357310"/>
              <a:ext cx="411592" cy="307777"/>
              <a:chOff x="3068051" y="2592849"/>
              <a:chExt cx="411592" cy="307777"/>
            </a:xfrm>
          </p:grpSpPr>
          <p:sp>
            <p:nvSpPr>
              <p:cNvPr id="41" name="Oval 9"/>
              <p:cNvSpPr/>
              <p:nvPr/>
            </p:nvSpPr>
            <p:spPr bwMode="auto">
              <a:xfrm>
                <a:off x="3077576" y="2610778"/>
                <a:ext cx="291500" cy="2728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CA" sz="2200"/>
              </a:p>
            </p:txBody>
          </p:sp>
          <p:sp>
            <p:nvSpPr>
              <p:cNvPr id="42" name="TextBox 15"/>
              <p:cNvSpPr txBox="1">
                <a:spLocks noChangeArrowheads="1"/>
              </p:cNvSpPr>
              <p:nvPr/>
            </p:nvSpPr>
            <p:spPr bwMode="auto">
              <a:xfrm>
                <a:off x="3068051" y="2592849"/>
                <a:ext cx="4115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CA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Hình chữ nhật 46"/>
          <p:cNvSpPr/>
          <p:nvPr/>
        </p:nvSpPr>
        <p:spPr>
          <a:xfrm>
            <a:off x="2075168" y="4875216"/>
            <a:ext cx="7053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0,48</a:t>
            </a:r>
            <a:r>
              <a:rPr lang="vi-VN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ình chữ nhật 50"/>
              <p:cNvSpPr/>
              <p:nvPr/>
            </p:nvSpPr>
            <p:spPr>
              <a:xfrm>
                <a:off x="2444116" y="3655370"/>
                <a:ext cx="921599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51" name="Hình chữ nhậ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16" y="3655370"/>
                <a:ext cx="921599" cy="613309"/>
              </a:xfrm>
              <a:prstGeom prst="rect">
                <a:avLst/>
              </a:prstGeom>
              <a:blipFill rotWithShape="0">
                <a:blip r:embed="rId6"/>
                <a:stretch>
                  <a:fillRect l="-8609" b="-1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ình chữ nhật 54"/>
              <p:cNvSpPr/>
              <p:nvPr/>
            </p:nvSpPr>
            <p:spPr>
              <a:xfrm>
                <a:off x="3295183" y="3647276"/>
                <a:ext cx="1000595" cy="57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14,42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55" name="Hình chữ nhậ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83" y="3647276"/>
                <a:ext cx="1000595" cy="573234"/>
              </a:xfrm>
              <a:prstGeom prst="rect">
                <a:avLst/>
              </a:prstGeom>
              <a:blipFill rotWithShape="0">
                <a:blip r:embed="rId7"/>
                <a:stretch>
                  <a:fillRect l="-1220" b="-85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Hình chữ nhật 64"/>
          <p:cNvSpPr/>
          <p:nvPr/>
        </p:nvSpPr>
        <p:spPr>
          <a:xfrm>
            <a:off x="4040535" y="3690447"/>
            <a:ext cx="13003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0,72(A)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ình chữ nhật 65"/>
              <p:cNvSpPr/>
              <p:nvPr/>
            </p:nvSpPr>
            <p:spPr>
              <a:xfrm>
                <a:off x="2454554" y="4231326"/>
                <a:ext cx="851067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1A04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6" name="Hình chữ nhật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554" y="4231326"/>
                <a:ext cx="851067" cy="613309"/>
              </a:xfrm>
              <a:prstGeom prst="rect">
                <a:avLst/>
              </a:prstGeom>
              <a:blipFill rotWithShape="0">
                <a:blip r:embed="rId8"/>
                <a:stretch>
                  <a:fillRect l="-9353" b="-9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ình chữ nhật 66"/>
              <p:cNvSpPr/>
              <p:nvPr/>
            </p:nvSpPr>
            <p:spPr>
              <a:xfrm>
                <a:off x="3305621" y="4223232"/>
                <a:ext cx="881973" cy="572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solidFill>
                      <a:srgbClr val="1A04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14,4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1A04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67" name="Hình chữ nhậ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21" y="4223232"/>
                <a:ext cx="881973" cy="572529"/>
              </a:xfrm>
              <a:prstGeom prst="rect">
                <a:avLst/>
              </a:prstGeom>
              <a:blipFill rotWithShape="0">
                <a:blip r:embed="rId9"/>
                <a:stretch>
                  <a:fillRect l="-1379" b="-74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ình chữ nhật 67"/>
          <p:cNvSpPr/>
          <p:nvPr/>
        </p:nvSpPr>
        <p:spPr>
          <a:xfrm>
            <a:off x="4050973" y="4266403"/>
            <a:ext cx="13003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en-US" sz="2200" dirty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smtClean="0">
                <a:solidFill>
                  <a:srgbClr val="1A0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0,48(A)</a:t>
            </a:r>
            <a:endParaRPr lang="en-US" sz="2200" dirty="0">
              <a:solidFill>
                <a:srgbClr val="1A04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47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48" grpId="0"/>
      <p:bldP spid="49" grpId="0"/>
      <p:bldP spid="50" grpId="0"/>
      <p:bldP spid="51" grpId="0"/>
      <p:bldP spid="55" grpId="0"/>
      <p:bldP spid="65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301" y="533767"/>
            <a:ext cx="908669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hai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vi-V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15Ω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2A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10Ω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1A.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26365" y="42932"/>
            <a:ext cx="2352054" cy="507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 SBT</a:t>
            </a:r>
          </a:p>
        </p:txBody>
      </p:sp>
      <p:sp>
        <p:nvSpPr>
          <p:cNvPr id="19460" name="Hộp_Văn_Bản 14"/>
          <p:cNvSpPr txBox="1">
            <a:spLocks noChangeArrowheads="1"/>
          </p:cNvSpPr>
          <p:nvPr/>
        </p:nvSpPr>
        <p:spPr bwMode="auto">
          <a:xfrm>
            <a:off x="2315181" y="1647294"/>
            <a:ext cx="1792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endParaRPr lang="vi-VN" altLang="en-US" sz="20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6"/>
          <p:cNvCxnSpPr/>
          <p:nvPr/>
        </p:nvCxnSpPr>
        <p:spPr>
          <a:xfrm>
            <a:off x="2077224" y="1641763"/>
            <a:ext cx="0" cy="4788205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út Hành động: Tiến hoặc Tiếp 22">
            <a:hlinkClick r:id="" action="ppaction://hlinkshowjump?jump=lastslide" highlightClick="1"/>
          </p:cNvPr>
          <p:cNvSpPr/>
          <p:nvPr/>
        </p:nvSpPr>
        <p:spPr>
          <a:xfrm>
            <a:off x="8729101" y="6497073"/>
            <a:ext cx="40005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350"/>
          </a:p>
        </p:txBody>
      </p:sp>
      <p:sp>
        <p:nvSpPr>
          <p:cNvPr id="47" name="Hình chữ nhật 46"/>
          <p:cNvSpPr/>
          <p:nvPr/>
        </p:nvSpPr>
        <p:spPr>
          <a:xfrm>
            <a:off x="2109422" y="2141993"/>
            <a:ext cx="70539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008000"/>
                </a:solidFill>
                <a:latin typeface="+mj-lt"/>
              </a:rPr>
              <a:t>Hiệu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thế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tối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đa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đặt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vào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hai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đầu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trở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R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1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là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:</a:t>
            </a:r>
          </a:p>
          <a:p>
            <a:r>
              <a:rPr lang="vi-VN" sz="2400" dirty="0">
                <a:solidFill>
                  <a:srgbClr val="008000"/>
                </a:solidFill>
                <a:latin typeface="+mj-lt"/>
              </a:rPr>
              <a:t>U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1max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= R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1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.I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1max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= 15.2 = 30V</a:t>
            </a:r>
          </a:p>
          <a:p>
            <a:r>
              <a:rPr lang="vi-VN" sz="2400" dirty="0" err="1">
                <a:solidFill>
                  <a:srgbClr val="008000"/>
                </a:solidFill>
                <a:latin typeface="+mj-lt"/>
              </a:rPr>
              <a:t>Hiệu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thế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tối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đa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đặt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vào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hai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đầu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trở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R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2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là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:</a:t>
            </a:r>
          </a:p>
          <a:p>
            <a:r>
              <a:rPr lang="vi-VN" sz="2400" dirty="0">
                <a:solidFill>
                  <a:srgbClr val="008000"/>
                </a:solidFill>
                <a:latin typeface="+mj-lt"/>
              </a:rPr>
              <a:t>U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2max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= R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2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.I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2max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= 10.1 = 10V</a:t>
            </a:r>
          </a:p>
          <a:p>
            <a:r>
              <a:rPr lang="vi-VN" sz="2400" dirty="0" err="1">
                <a:solidFill>
                  <a:srgbClr val="008000"/>
                </a:solidFill>
                <a:latin typeface="+mj-lt"/>
              </a:rPr>
              <a:t>Vì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hai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trở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ghép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song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song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nên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hiệu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thế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giữa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hai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đầu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các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trở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phải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bằng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nhau.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Vì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vậy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hiệu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điện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thế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tối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đa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có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thể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đặt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vào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hai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đầu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đoạn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mạch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08000"/>
                </a:solidFill>
                <a:latin typeface="+mj-lt"/>
              </a:rPr>
              <a:t>là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:</a:t>
            </a:r>
          </a:p>
          <a:p>
            <a:r>
              <a:rPr lang="vi-VN" sz="2400" dirty="0" err="1">
                <a:solidFill>
                  <a:srgbClr val="008000"/>
                </a:solidFill>
                <a:latin typeface="+mj-lt"/>
              </a:rPr>
              <a:t>U</a:t>
            </a:r>
            <a:r>
              <a:rPr lang="vi-VN" sz="2400" baseline="-25000" dirty="0" err="1">
                <a:solidFill>
                  <a:srgbClr val="008000"/>
                </a:solidFill>
                <a:latin typeface="+mj-lt"/>
              </a:rPr>
              <a:t>max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= U</a:t>
            </a:r>
            <a:r>
              <a:rPr lang="vi-VN" sz="2400" baseline="-25000" dirty="0">
                <a:solidFill>
                  <a:srgbClr val="008000"/>
                </a:solidFill>
                <a:latin typeface="+mj-lt"/>
              </a:rPr>
              <a:t>2max</a:t>
            </a:r>
            <a:r>
              <a:rPr lang="vi-VN" sz="2400" dirty="0">
                <a:solidFill>
                  <a:srgbClr val="008000"/>
                </a:solidFill>
                <a:latin typeface="+mj-lt"/>
              </a:rPr>
              <a:t> = 10 </a:t>
            </a:r>
            <a:r>
              <a:rPr lang="vi-VN" sz="2400" dirty="0" smtClean="0">
                <a:solidFill>
                  <a:srgbClr val="008000"/>
                </a:solidFill>
                <a:latin typeface="+mj-lt"/>
              </a:rPr>
              <a:t>V</a:t>
            </a:r>
            <a:endParaRPr lang="en-US" sz="2400" dirty="0" smtClean="0">
              <a:solidFill>
                <a:srgbClr val="008000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684104" y="1862737"/>
            <a:ext cx="175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80" marR="30480" indent="-457200" algn="just">
              <a:spcAft>
                <a:spcPts val="0"/>
              </a:spcAft>
              <a:buAutoNum type="alphaUcPeriod"/>
            </a:pP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40V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10V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30V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25V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87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301" y="533767"/>
            <a:ext cx="6191099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5.4,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36V,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3A, R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30Ω.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nhiêu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26365" y="42932"/>
            <a:ext cx="2352054" cy="507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TẬP SBT</a:t>
            </a:r>
          </a:p>
        </p:txBody>
      </p:sp>
      <p:cxnSp>
        <p:nvCxnSpPr>
          <p:cNvPr id="16" name="Straight Connector 16"/>
          <p:cNvCxnSpPr/>
          <p:nvPr/>
        </p:nvCxnSpPr>
        <p:spPr>
          <a:xfrm>
            <a:off x="2209800" y="1905000"/>
            <a:ext cx="0" cy="4788205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út Hành động: Tiến hoặc Tiếp 22">
            <a:hlinkClick r:id="" action="ppaction://hlinkshowjump?jump=lastslide" highlightClick="1"/>
          </p:cNvPr>
          <p:cNvSpPr/>
          <p:nvPr/>
        </p:nvSpPr>
        <p:spPr>
          <a:xfrm>
            <a:off x="8729101" y="6497073"/>
            <a:ext cx="400050" cy="342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350"/>
          </a:p>
        </p:txBody>
      </p:sp>
      <p:pic>
        <p:nvPicPr>
          <p:cNvPr id="10" name="Ảnh 9" descr="Giải SBT Vật Lí 9 | Giải bài tập Sách bài tập Vật Lí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766"/>
            <a:ext cx="2590800" cy="1582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ình chữ nhật 2"/>
          <p:cNvSpPr/>
          <p:nvPr/>
        </p:nvSpPr>
        <p:spPr>
          <a:xfrm>
            <a:off x="58345" y="2550748"/>
            <a:ext cx="1828800" cy="2436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aseline="-25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30Ω</a:t>
            </a:r>
            <a:endParaRPr lang="en-US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400" baseline="-25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36V</a:t>
            </a:r>
            <a:endParaRPr lang="en-US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baseline="-25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3A</a:t>
            </a: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R</a:t>
            </a:r>
            <a:r>
              <a:rPr lang="vi-VN" sz="2400" baseline="-25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?</a:t>
            </a:r>
            <a:endParaRPr lang="vi-VN" sz="2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I</a:t>
            </a:r>
            <a:r>
              <a:rPr lang="vi-VN" sz="2400" baseline="-25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vi-VN" sz="24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baseline="-25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vi-VN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?</a:t>
            </a:r>
            <a:endParaRPr lang="vi-VN" sz="2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-26124" y="2090237"/>
            <a:ext cx="1400383" cy="460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2209800" y="2004255"/>
            <a:ext cx="80887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Ảnh 14" descr="Giải SBT Vật Lí 9 | Giải bài tập Sách bài tập Vật Lí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67" y="2823104"/>
            <a:ext cx="135923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Ảnh 13" descr="Giải SBT Vật Lí 9 | Giải bài tập Sách bài tập Vật Lí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83" y="3750132"/>
            <a:ext cx="279803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Ảnh 12" descr="Giải SBT Vật Lí 9 | Giải bài tập Sách bài tập Vật Lí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32" y="4841054"/>
            <a:ext cx="151173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Ảnh 11" descr="Giải SBT Vật Lí 9 | Giải bài tập Sách bài tập Vật Lí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28" y="5617690"/>
            <a:ext cx="1524996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3902" y="2464549"/>
            <a:ext cx="6365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tương đương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50201" y="3239237"/>
            <a:ext cx="63651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nên ta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9241" y="4315152"/>
            <a:ext cx="63651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nên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U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U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U</a:t>
            </a:r>
            <a:r>
              <a:rPr kumimoji="0" lang="vi-VN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36V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76965" y="5581549"/>
            <a:ext cx="6365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vi-VN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21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593725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cap="all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94968" y="1268361"/>
            <a:ext cx="8458200" cy="41910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7239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rgbClr val="009900"/>
                </a:solidFill>
                <a:latin typeface="Arial" charset="0"/>
              </a:rPr>
              <a:t>Học phần ghi nhớ SGK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Làm c</a:t>
            </a: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ác </a:t>
            </a:r>
            <a:r>
              <a:rPr lang="en-US" altLang="en-US" sz="3200">
                <a:solidFill>
                  <a:srgbClr val="FF0000"/>
                </a:solidFill>
                <a:latin typeface="Arial" charset="0"/>
              </a:rPr>
              <a:t>bài tập sách bài tập.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3200">
                <a:solidFill>
                  <a:srgbClr val="FF0066"/>
                </a:solidFill>
                <a:latin typeface="Arial" charset="0"/>
              </a:rPr>
              <a:t>Tìm hiểu trước bài 6 sách giáo khoa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45" y="4765982"/>
            <a:ext cx="1825855" cy="209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0297" y="5245919"/>
            <a:ext cx="1333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6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3505200" cy="3276600"/>
          </a:xfrm>
        </p:spPr>
      </p:pic>
      <p:sp>
        <p:nvSpPr>
          <p:cNvPr id="6" name="Cloud Callout 5"/>
          <p:cNvSpPr/>
          <p:nvPr/>
        </p:nvSpPr>
        <p:spPr>
          <a:xfrm>
            <a:off x="-1" y="401642"/>
            <a:ext cx="6477000" cy="3200400"/>
          </a:xfrm>
          <a:prstGeom prst="cloudCallout">
            <a:avLst>
              <a:gd name="adj1" fmla="val 42999"/>
              <a:gd name="adj2" fmla="val 61225"/>
            </a:avLst>
          </a:prstGeom>
          <a:solidFill>
            <a:srgbClr val="0099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đoạn mạch song song, điện trở tương đương của đoạn mạch có bằng tổng các điện trở thành phần không?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0482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" y="56520"/>
            <a:ext cx="8991600" cy="71005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CƯỜNG ĐỘ DÒNG ĐIỆN VÀ HIỆU ĐIỆN THẾ TRONG ĐOẠN MẠCH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" y="751597"/>
            <a:ext cx="8991600" cy="99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Nhớ lại kiến thức lớp 7 (đoạn mạch gồm hai bóng đèn mắc song song)</a:t>
            </a:r>
          </a:p>
          <a:p>
            <a:pPr marL="0" indent="0" algn="just">
              <a:buNone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38862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altLang="en-US" sz="2400" b="1" smtClean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ường </a:t>
            </a:r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độ dòng điện chạy qua mạch chính bằng tổng các cường độ dòng điện chạy qua các mạch rẽ: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09900" y="4814887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800" b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304800" y="5287962"/>
            <a:ext cx="8458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điện thế giữa hai đầu đoạn mạch bằng hiệu điện thế giữa hại đầu mỗi mạch rẽ: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3162300" y="6140450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600" b="1" baseline="-250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600" b="1" baseline="-250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600" b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231159" y="1447800"/>
            <a:ext cx="5064125" cy="2605088"/>
            <a:chOff x="1488" y="1104"/>
            <a:chExt cx="3190" cy="1728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488" y="1104"/>
              <a:ext cx="2880" cy="1728"/>
              <a:chOff x="384" y="672"/>
              <a:chExt cx="4752" cy="3120"/>
            </a:xfrm>
          </p:grpSpPr>
          <p:pic>
            <p:nvPicPr>
              <p:cNvPr id="13" name="Picture 2" descr="Pinda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528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 descr="Pinda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4" t="31644" r="26569" b="46941"/>
              <a:stretch>
                <a:fillRect/>
              </a:stretch>
            </p:blipFill>
            <p:spPr bwMode="auto">
              <a:xfrm>
                <a:off x="1632" y="672"/>
                <a:ext cx="115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5" descr="bongdendeghe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55" y="25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5136" y="1008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H="1">
                <a:off x="4080" y="2784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H="1">
                <a:off x="384" y="2832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V="1">
                <a:off x="384" y="1104"/>
                <a:ext cx="0" cy="172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384" y="110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Picture 13" descr="bongdendeghep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t="12500" r="21014" b="41072"/>
              <a:stretch>
                <a:fillRect/>
              </a:stretch>
            </p:blipFill>
            <p:spPr bwMode="auto">
              <a:xfrm>
                <a:off x="1728" y="1344"/>
                <a:ext cx="2064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H="1">
                <a:off x="139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1392" y="2208"/>
                <a:ext cx="0" cy="13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392" y="3552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4080" y="2208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600" y="350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" name="Picture 11" descr="congtacdo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18" t="43306" r="13289" b="38284"/>
              <a:stretch>
                <a:fillRect/>
              </a:stretch>
            </p:blipFill>
            <p:spPr bwMode="auto">
              <a:xfrm>
                <a:off x="3036" y="860"/>
                <a:ext cx="1632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2710" y="1017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4464" y="100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 rot="-16200000">
                <a:off x="4848" y="196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rot="-10800000">
                <a:off x="3792" y="350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 rot="-10800000">
                <a:off x="3744" y="2208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3503" y="1688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3495" y="2400"/>
              <a:ext cx="2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4390" y="1676"/>
              <a:ext cx="288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1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4" y="1397609"/>
            <a:ext cx="6183389" cy="563562"/>
          </a:xfrm>
        </p:spPr>
        <p:txBody>
          <a:bodyPr>
            <a:normAutofit/>
          </a:bodyPr>
          <a:lstStyle/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Đoạn mạch gồm hai điện trở mắc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71" y="3356633"/>
            <a:ext cx="7395307" cy="837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và cho biết các điện trở R</a:t>
            </a:r>
            <a:r>
              <a:rPr lang="en-US" alt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alt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mắc như thế nào với nhau. Nêu vai trò của vôn kế và ampe kế trong mạch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262656" y="4017257"/>
            <a:ext cx="8847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R</a:t>
            </a:r>
            <a:r>
              <a:rPr lang="en-US" altLang="en-US" sz="24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</a:t>
            </a:r>
            <a:r>
              <a:rPr lang="en-US" altLang="en-US" sz="24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mắc song song với nhau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28600" y="4556411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Vôn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V đo hiệu điện thế giữa hai đầu 2 điện trở và hiệu điện thế giữa 2 đầu nguồn điện 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90086" y="5440112"/>
            <a:ext cx="88539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Ampe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A</a:t>
            </a:r>
            <a:r>
              <a:rPr lang="en-US" altLang="en-US" sz="2400" baseline="-25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cường độ dòng điện chạy qua mạch chính 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47625" y="5927129"/>
            <a:ext cx="792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hệ thức(1),(2) vẫn đúng đối với đoạn mạch gồm 2 điện trở mắc song song. </a:t>
            </a: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3420655"/>
            <a:ext cx="609600" cy="519113"/>
          </a:xfrm>
          <a:prstGeom prst="rect">
            <a:avLst/>
          </a:prstGeom>
          <a:solidFill>
            <a:srgbClr val="0DB338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09102" y="1464812"/>
            <a:ext cx="2395726" cy="2193983"/>
            <a:chOff x="3733800" y="1856601"/>
            <a:chExt cx="5257800" cy="2486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3733800" y="1856601"/>
              <a:ext cx="5257800" cy="2486799"/>
              <a:chOff x="4736306" y="1704201"/>
              <a:chExt cx="2895600" cy="1800999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4736306" y="1849758"/>
                <a:ext cx="2895600" cy="1371600"/>
                <a:chOff x="4736306" y="1849758"/>
                <a:chExt cx="2895600" cy="1371600"/>
              </a:xfrm>
            </p:grpSpPr>
            <p:cxnSp>
              <p:nvCxnSpPr>
                <p:cNvPr id="80" name="Straight Connector 79"/>
                <p:cNvCxnSpPr>
                  <a:stCxn id="66" idx="6"/>
                </p:cNvCxnSpPr>
                <p:nvPr/>
              </p:nvCxnSpPr>
              <p:spPr>
                <a:xfrm>
                  <a:off x="6946106" y="1967876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Group 114"/>
                <p:cNvGrpSpPr/>
                <p:nvPr/>
              </p:nvGrpSpPr>
              <p:grpSpPr>
                <a:xfrm>
                  <a:off x="4736306" y="1849758"/>
                  <a:ext cx="2895600" cy="1371600"/>
                  <a:chOff x="4724400" y="1828800"/>
                  <a:chExt cx="2895600" cy="1371600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6010275" y="1912635"/>
                    <a:ext cx="695325" cy="68565"/>
                    <a:chOff x="6324600" y="1981200"/>
                    <a:chExt cx="695325" cy="68565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6953250" y="1981200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5" name="Straight Connector 64"/>
                    <p:cNvCxnSpPr>
                      <a:stCxn id="61" idx="2"/>
                    </p:cNvCxnSpPr>
                    <p:nvPr/>
                  </p:nvCxnSpPr>
                  <p:spPr>
                    <a:xfrm flipH="1" flipV="1">
                      <a:off x="6324600" y="2015482"/>
                      <a:ext cx="628650" cy="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4876800" y="1946918"/>
                    <a:ext cx="90487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5781675" y="1828800"/>
                    <a:ext cx="152400" cy="1181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6867524" y="1863839"/>
                    <a:ext cx="66676" cy="159501"/>
                    <a:chOff x="6867524" y="1863839"/>
                    <a:chExt cx="66676" cy="159501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6867525" y="1912635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flipH="1">
                      <a:off x="6867524" y="1863839"/>
                      <a:ext cx="66676" cy="159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" name="Oval 80"/>
                  <p:cNvSpPr/>
                  <p:nvPr/>
                </p:nvSpPr>
                <p:spPr>
                  <a:xfrm>
                    <a:off x="4724400" y="2343329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6" name="Straight Connector 85"/>
                  <p:cNvCxnSpPr>
                    <a:endCxn id="81" idx="0"/>
                  </p:cNvCxnSpPr>
                  <p:nvPr/>
                </p:nvCxnSpPr>
                <p:spPr>
                  <a:xfrm>
                    <a:off x="4876800" y="1946917"/>
                    <a:ext cx="0" cy="396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>
                    <a:stCxn id="81" idx="4"/>
                  </p:cNvCxnSpPr>
                  <p:nvPr/>
                </p:nvCxnSpPr>
                <p:spPr>
                  <a:xfrm>
                    <a:off x="4876800" y="2648129"/>
                    <a:ext cx="0" cy="4760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Rectangle 88"/>
                  <p:cNvSpPr/>
                  <p:nvPr/>
                </p:nvSpPr>
                <p:spPr>
                  <a:xfrm>
                    <a:off x="6374796" y="30480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6374796" y="27432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5" name="Straight Connector 94"/>
                  <p:cNvCxnSpPr>
                    <a:stCxn id="89" idx="1"/>
                  </p:cNvCxnSpPr>
                  <p:nvPr/>
                </p:nvCxnSpPr>
                <p:spPr>
                  <a:xfrm flipH="1">
                    <a:off x="4876800" y="31242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stCxn id="91" idx="1"/>
                  </p:cNvCxnSpPr>
                  <p:nvPr/>
                </p:nvCxnSpPr>
                <p:spPr>
                  <a:xfrm flipH="1">
                    <a:off x="4876800" y="28194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>
                    <a:stCxn id="89" idx="3"/>
                  </p:cNvCxnSpPr>
                  <p:nvPr/>
                </p:nvCxnSpPr>
                <p:spPr>
                  <a:xfrm>
                    <a:off x="6831996" y="31242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7620000" y="1946917"/>
                    <a:ext cx="0" cy="11772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91" idx="3"/>
                  </p:cNvCxnSpPr>
                  <p:nvPr/>
                </p:nvCxnSpPr>
                <p:spPr>
                  <a:xfrm>
                    <a:off x="6831996" y="28194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4876800" y="1946917"/>
                    <a:ext cx="381000" cy="3390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/>
                  <p:cNvSpPr/>
                  <p:nvPr/>
                </p:nvSpPr>
                <p:spPr>
                  <a:xfrm>
                    <a:off x="6069996" y="2133600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endParaRPr 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9" name="Straight Connector 108"/>
                  <p:cNvCxnSpPr>
                    <a:stCxn id="107" idx="2"/>
                  </p:cNvCxnSpPr>
                  <p:nvPr/>
                </p:nvCxnSpPr>
                <p:spPr>
                  <a:xfrm flipH="1">
                    <a:off x="5257800" y="2286000"/>
                    <a:ext cx="8121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>
                    <a:stCxn id="107" idx="6"/>
                  </p:cNvCxnSpPr>
                  <p:nvPr/>
                </p:nvCxnSpPr>
                <p:spPr>
                  <a:xfrm>
                    <a:off x="6374796" y="2286000"/>
                    <a:ext cx="85120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V="1">
                    <a:off x="7225998" y="1946918"/>
                    <a:ext cx="394002" cy="33908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TextBox 115"/>
              <p:cNvSpPr txBox="1"/>
              <p:nvPr/>
            </p:nvSpPr>
            <p:spPr>
              <a:xfrm>
                <a:off x="5638800" y="1704201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400800" y="1752600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875542" y="1752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43246" y="2466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519446" y="3228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498845" y="1932801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936645" y="1904810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H="1">
              <a:off x="7206920" y="2104601"/>
              <a:ext cx="121070" cy="220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921372" y="1870882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altLang="en-US" sz="2800" b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auto">
          <a:xfrm>
            <a:off x="1071332" y="2430179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6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6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 baseline="-25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2600" b="1" baseline="-2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626" y="56520"/>
            <a:ext cx="8991600" cy="71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CƯỜNG ĐỘ DÒNG ĐIỆN VÀ HIỆU ĐIỆN THẾ TRONG ĐOẠN MẠCH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26504" y="659258"/>
            <a:ext cx="8991600" cy="7767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Nhớ lại kiến thức lớp 7 (đoạn mạch gồm hai bóng đèn mắc song song)</a:t>
            </a:r>
          </a:p>
        </p:txBody>
      </p:sp>
    </p:spTree>
    <p:extLst>
      <p:ext uri="{BB962C8B-B14F-4D97-AF65-F5344CB8AC3E}">
        <p14:creationId xmlns:p14="http://schemas.microsoft.com/office/powerpoint/2010/main" val="10319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  <p:bldP spid="43" grpId="1"/>
      <p:bldP spid="44" grpId="0"/>
      <p:bldP spid="44" grpId="1"/>
      <p:bldP spid="45" grpId="0"/>
      <p:bldP spid="45" grpId="1"/>
      <p:bldP spid="47" grpId="1" build="allAtOnce"/>
      <p:bldP spid="47" grpId="2" build="allAtOnce"/>
      <p:bldP spid="50" grpId="0" animBg="1"/>
      <p:bldP spid="50" grpId="1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63888" y="320675"/>
            <a:ext cx="1331912" cy="1127125"/>
            <a:chOff x="1776" y="976"/>
            <a:chExt cx="839" cy="71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776" y="1365"/>
              <a:ext cx="2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298" y="1365"/>
              <a:ext cx="2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312" y="1340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21" y="97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66" y="1334"/>
              <a:ext cx="1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57" y="977"/>
              <a:ext cx="1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090" y="1182"/>
              <a:ext cx="1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80"/>
          <p:cNvSpPr txBox="1">
            <a:spLocks noChangeArrowheads="1"/>
          </p:cNvSpPr>
          <p:nvPr/>
        </p:nvSpPr>
        <p:spPr bwMode="auto">
          <a:xfrm>
            <a:off x="990600" y="623887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minh: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4800" y="623887"/>
            <a:ext cx="609600" cy="519113"/>
          </a:xfrm>
          <a:prstGeom prst="rect">
            <a:avLst/>
          </a:prstGeom>
          <a:solidFill>
            <a:srgbClr val="0DB338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025445" y="1947770"/>
            <a:ext cx="49530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</a:t>
            </a: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luật Ôm ta có:</a:t>
            </a:r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3586301" y="2674374"/>
            <a:ext cx="1593574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84"/>
          <p:cNvSpPr>
            <a:spLocks noChangeArrowheads="1"/>
          </p:cNvSpPr>
          <p:nvPr/>
        </p:nvSpPr>
        <p:spPr bwMode="auto">
          <a:xfrm>
            <a:off x="3586163" y="3292577"/>
            <a:ext cx="1905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=I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85"/>
          <p:cNvSpPr>
            <a:spLocks noChangeArrowheads="1"/>
          </p:cNvSpPr>
          <p:nvPr/>
        </p:nvSpPr>
        <p:spPr bwMode="auto">
          <a:xfrm>
            <a:off x="685800" y="4114800"/>
            <a:ext cx="2743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    song song     , ta có U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=U</a:t>
            </a:r>
            <a:r>
              <a:rPr lang="en-US" altLang="en-US" sz="2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suy ra: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49916"/>
              </p:ext>
            </p:extLst>
          </p:nvPr>
        </p:nvGraphicFramePr>
        <p:xfrm>
          <a:off x="2266950" y="4495800"/>
          <a:ext cx="4591050" cy="135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1511280" imgH="444240" progId="Equation.DSMT4">
                  <p:embed/>
                </p:oleObj>
              </mc:Choice>
              <mc:Fallback>
                <p:oleObj name="Equation" r:id="rId3" imgW="1511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950" y="4495800"/>
                        <a:ext cx="4591050" cy="135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100388" y="4038600"/>
            <a:ext cx="481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95388" y="4038600"/>
            <a:ext cx="481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2"/>
          <a:stretch/>
        </p:blipFill>
        <p:spPr>
          <a:xfrm>
            <a:off x="7374822" y="1370897"/>
            <a:ext cx="1769178" cy="54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1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43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4" y="1397609"/>
            <a:ext cx="6183389" cy="563562"/>
          </a:xfrm>
        </p:spPr>
        <p:txBody>
          <a:bodyPr>
            <a:normAutofit/>
          </a:bodyPr>
          <a:lstStyle/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Đoạn mạch gồm hai điện trở mắc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09102" y="1464812"/>
            <a:ext cx="2395726" cy="2193983"/>
            <a:chOff x="3733800" y="1856601"/>
            <a:chExt cx="5257800" cy="2486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3733800" y="1856601"/>
              <a:ext cx="5257800" cy="2486799"/>
              <a:chOff x="4736306" y="1704201"/>
              <a:chExt cx="2895600" cy="1800999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4736306" y="1849758"/>
                <a:ext cx="2895600" cy="1371600"/>
                <a:chOff x="4736306" y="1849758"/>
                <a:chExt cx="2895600" cy="1371600"/>
              </a:xfrm>
            </p:grpSpPr>
            <p:cxnSp>
              <p:nvCxnSpPr>
                <p:cNvPr id="80" name="Straight Connector 79"/>
                <p:cNvCxnSpPr>
                  <a:stCxn id="66" idx="6"/>
                </p:cNvCxnSpPr>
                <p:nvPr/>
              </p:nvCxnSpPr>
              <p:spPr>
                <a:xfrm>
                  <a:off x="6946106" y="1967876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Group 114"/>
                <p:cNvGrpSpPr/>
                <p:nvPr/>
              </p:nvGrpSpPr>
              <p:grpSpPr>
                <a:xfrm>
                  <a:off x="4736306" y="1849758"/>
                  <a:ext cx="2895600" cy="1371600"/>
                  <a:chOff x="4724400" y="1828800"/>
                  <a:chExt cx="2895600" cy="1371600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6010275" y="1912635"/>
                    <a:ext cx="695325" cy="68565"/>
                    <a:chOff x="6324600" y="1981200"/>
                    <a:chExt cx="695325" cy="68565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6953250" y="1981200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5" name="Straight Connector 64"/>
                    <p:cNvCxnSpPr>
                      <a:stCxn id="61" idx="2"/>
                    </p:cNvCxnSpPr>
                    <p:nvPr/>
                  </p:nvCxnSpPr>
                  <p:spPr>
                    <a:xfrm flipH="1" flipV="1">
                      <a:off x="6324600" y="2015482"/>
                      <a:ext cx="628650" cy="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4876800" y="1946918"/>
                    <a:ext cx="90487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5781675" y="1828800"/>
                    <a:ext cx="152400" cy="1181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6867524" y="1863839"/>
                    <a:ext cx="66676" cy="159501"/>
                    <a:chOff x="6867524" y="1863839"/>
                    <a:chExt cx="66676" cy="159501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6867525" y="1912635"/>
                      <a:ext cx="66675" cy="685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flipH="1">
                      <a:off x="6867524" y="1863839"/>
                      <a:ext cx="66676" cy="159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1" name="Oval 80"/>
                  <p:cNvSpPr/>
                  <p:nvPr/>
                </p:nvSpPr>
                <p:spPr>
                  <a:xfrm>
                    <a:off x="4724400" y="2343329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6" name="Straight Connector 85"/>
                  <p:cNvCxnSpPr>
                    <a:endCxn id="81" idx="0"/>
                  </p:cNvCxnSpPr>
                  <p:nvPr/>
                </p:nvCxnSpPr>
                <p:spPr>
                  <a:xfrm>
                    <a:off x="4876800" y="1946917"/>
                    <a:ext cx="0" cy="3964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>
                    <a:stCxn id="81" idx="4"/>
                  </p:cNvCxnSpPr>
                  <p:nvPr/>
                </p:nvCxnSpPr>
                <p:spPr>
                  <a:xfrm>
                    <a:off x="4876800" y="2648129"/>
                    <a:ext cx="0" cy="4760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Rectangle 88"/>
                  <p:cNvSpPr/>
                  <p:nvPr/>
                </p:nvSpPr>
                <p:spPr>
                  <a:xfrm>
                    <a:off x="6374796" y="30480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6374796" y="2743200"/>
                    <a:ext cx="4572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5" name="Straight Connector 94"/>
                  <p:cNvCxnSpPr>
                    <a:stCxn id="89" idx="1"/>
                  </p:cNvCxnSpPr>
                  <p:nvPr/>
                </p:nvCxnSpPr>
                <p:spPr>
                  <a:xfrm flipH="1">
                    <a:off x="4876800" y="31242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stCxn id="91" idx="1"/>
                  </p:cNvCxnSpPr>
                  <p:nvPr/>
                </p:nvCxnSpPr>
                <p:spPr>
                  <a:xfrm flipH="1">
                    <a:off x="4876800" y="2819400"/>
                    <a:ext cx="14979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>
                    <a:stCxn id="89" idx="3"/>
                  </p:cNvCxnSpPr>
                  <p:nvPr/>
                </p:nvCxnSpPr>
                <p:spPr>
                  <a:xfrm>
                    <a:off x="6831996" y="31242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7620000" y="1946917"/>
                    <a:ext cx="0" cy="11772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91" idx="3"/>
                  </p:cNvCxnSpPr>
                  <p:nvPr/>
                </p:nvCxnSpPr>
                <p:spPr>
                  <a:xfrm>
                    <a:off x="6831996" y="2819400"/>
                    <a:ext cx="7880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4876800" y="1946917"/>
                    <a:ext cx="381000" cy="3390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/>
                  <p:cNvSpPr/>
                  <p:nvPr/>
                </p:nvSpPr>
                <p:spPr>
                  <a:xfrm>
                    <a:off x="6069996" y="2133600"/>
                    <a:ext cx="304800" cy="3048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endParaRPr lang="en-US" sz="1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9" name="Straight Connector 108"/>
                  <p:cNvCxnSpPr>
                    <a:stCxn id="107" idx="2"/>
                  </p:cNvCxnSpPr>
                  <p:nvPr/>
                </p:nvCxnSpPr>
                <p:spPr>
                  <a:xfrm flipH="1">
                    <a:off x="5257800" y="2286000"/>
                    <a:ext cx="8121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>
                    <a:stCxn id="107" idx="6"/>
                  </p:cNvCxnSpPr>
                  <p:nvPr/>
                </p:nvCxnSpPr>
                <p:spPr>
                  <a:xfrm>
                    <a:off x="6374796" y="2286000"/>
                    <a:ext cx="85120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V="1">
                    <a:off x="7225998" y="1946918"/>
                    <a:ext cx="394002" cy="33908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TextBox 115"/>
              <p:cNvSpPr txBox="1"/>
              <p:nvPr/>
            </p:nvSpPr>
            <p:spPr>
              <a:xfrm>
                <a:off x="5638800" y="1704201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400800" y="1752600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875542" y="1752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443246" y="2466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519446" y="3228201"/>
                <a:ext cx="338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2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498845" y="1932801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936645" y="1904810"/>
                <a:ext cx="1916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 flipH="1">
              <a:off x="7206920" y="2104601"/>
              <a:ext cx="121070" cy="220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921372" y="1870882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altLang="en-US" sz="2800" b="1" baseline="-250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auto">
          <a:xfrm>
            <a:off x="1071332" y="2430179"/>
            <a:ext cx="2743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U</a:t>
            </a:r>
            <a:r>
              <a:rPr lang="en-US" altLang="en-US" sz="26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600" b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600" b="1" baseline="-25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2600" b="1" baseline="-2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626" y="56520"/>
            <a:ext cx="8991600" cy="71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CƯỜNG ĐỘ DÒNG ĐIỆN VÀ HIỆU ĐIỆN THẾ TRONG ĐOẠN MẠCH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26504" y="659258"/>
            <a:ext cx="8991600" cy="7767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Nhớ lại kiến thức lớp 7 (đoạn mạch gồm hai bóng đèn mắc song song)</a:t>
            </a:r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1219200" y="2975878"/>
            <a:ext cx="1600200" cy="1127125"/>
            <a:chOff x="1776" y="976"/>
            <a:chExt cx="839" cy="710"/>
          </a:xfrm>
        </p:grpSpPr>
        <p:sp>
          <p:nvSpPr>
            <p:cNvPr id="53" name="Line 4"/>
            <p:cNvSpPr>
              <a:spLocks noChangeShapeType="1"/>
            </p:cNvSpPr>
            <p:nvPr/>
          </p:nvSpPr>
          <p:spPr bwMode="auto">
            <a:xfrm>
              <a:off x="1776" y="1365"/>
              <a:ext cx="2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2298" y="1365"/>
              <a:ext cx="2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2312" y="1340"/>
              <a:ext cx="30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2321" y="976"/>
              <a:ext cx="28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600" i="1" baseline="-250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1866" y="1334"/>
              <a:ext cx="1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1857" y="977"/>
              <a:ext cx="1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i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3600" i="1" baseline="-250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2090" y="1182"/>
              <a:ext cx="1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6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Hình chữ nhật 4"/>
          <p:cNvSpPr/>
          <p:nvPr/>
        </p:nvSpPr>
        <p:spPr>
          <a:xfrm>
            <a:off x="3144438" y="3305145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13465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6" y="74957"/>
            <a:ext cx="9032874" cy="51019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ĐIỆN TRỞ TƯƠNG ĐƯƠNG CỦA ĐOẠN MẠCH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2" y="537369"/>
            <a:ext cx="8955088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thức tính điện trở tương đương của đoạn mạch gồm hai điện trở mắc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09600" y="1792287"/>
            <a:ext cx="6477000" cy="1027113"/>
            <a:chOff x="480" y="2210"/>
            <a:chExt cx="4080" cy="647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480" y="2352"/>
              <a:ext cx="384" cy="291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  <a:endPara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38"/>
            <p:cNvGrpSpPr>
              <a:grpSpLocks noChangeAspect="1"/>
            </p:cNvGrpSpPr>
            <p:nvPr/>
          </p:nvGrpSpPr>
          <p:grpSpPr bwMode="auto">
            <a:xfrm>
              <a:off x="3168" y="2210"/>
              <a:ext cx="1392" cy="647"/>
              <a:chOff x="2496" y="3360"/>
              <a:chExt cx="1608" cy="747"/>
            </a:xfrm>
          </p:grpSpPr>
          <p:sp>
            <p:nvSpPr>
              <p:cNvPr id="8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3360"/>
                <a:ext cx="1608" cy="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Line 40"/>
              <p:cNvSpPr>
                <a:spLocks noChangeShapeType="1"/>
              </p:cNvSpPr>
              <p:nvPr/>
            </p:nvSpPr>
            <p:spPr bwMode="auto">
              <a:xfrm>
                <a:off x="2546" y="3701"/>
                <a:ext cx="234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41"/>
              <p:cNvSpPr>
                <a:spLocks noChangeShapeType="1"/>
              </p:cNvSpPr>
              <p:nvPr/>
            </p:nvSpPr>
            <p:spPr bwMode="auto">
              <a:xfrm>
                <a:off x="3101" y="3701"/>
                <a:ext cx="308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42"/>
              <p:cNvSpPr>
                <a:spLocks noChangeShapeType="1"/>
              </p:cNvSpPr>
              <p:nvPr/>
            </p:nvSpPr>
            <p:spPr bwMode="auto">
              <a:xfrm>
                <a:off x="3697" y="3701"/>
                <a:ext cx="341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43"/>
              <p:cNvSpPr>
                <a:spLocks noChangeArrowheads="1"/>
              </p:cNvSpPr>
              <p:nvPr/>
            </p:nvSpPr>
            <p:spPr bwMode="auto">
              <a:xfrm>
                <a:off x="3906" y="3893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44"/>
              <p:cNvSpPr>
                <a:spLocks noChangeArrowheads="1"/>
              </p:cNvSpPr>
              <p:nvPr/>
            </p:nvSpPr>
            <p:spPr bwMode="auto">
              <a:xfrm>
                <a:off x="3290" y="3894"/>
                <a:ext cx="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45"/>
              <p:cNvSpPr>
                <a:spLocks noChangeArrowheads="1"/>
              </p:cNvSpPr>
              <p:nvPr/>
            </p:nvSpPr>
            <p:spPr bwMode="auto">
              <a:xfrm>
                <a:off x="3792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46"/>
              <p:cNvSpPr>
                <a:spLocks noChangeArrowheads="1"/>
              </p:cNvSpPr>
              <p:nvPr/>
            </p:nvSpPr>
            <p:spPr bwMode="auto">
              <a:xfrm>
                <a:off x="3179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2587" y="3375"/>
                <a:ext cx="148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48"/>
              <p:cNvSpPr>
                <a:spLocks noChangeArrowheads="1"/>
              </p:cNvSpPr>
              <p:nvPr/>
            </p:nvSpPr>
            <p:spPr bwMode="auto">
              <a:xfrm>
                <a:off x="3726" y="3736"/>
                <a:ext cx="182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49"/>
              <p:cNvSpPr>
                <a:spLocks noChangeArrowheads="1"/>
              </p:cNvSpPr>
              <p:nvPr/>
            </p:nvSpPr>
            <p:spPr bwMode="auto">
              <a:xfrm>
                <a:off x="3130" y="3736"/>
                <a:ext cx="201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50"/>
              <p:cNvSpPr>
                <a:spLocks noChangeArrowheads="1"/>
              </p:cNvSpPr>
              <p:nvPr/>
            </p:nvSpPr>
            <p:spPr bwMode="auto">
              <a:xfrm>
                <a:off x="2576" y="3737"/>
                <a:ext cx="324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3200" i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28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</a:p>
            </p:txBody>
          </p:sp>
          <p:sp>
            <p:nvSpPr>
              <p:cNvPr id="20" name="Rectangle 51"/>
              <p:cNvSpPr>
                <a:spLocks noChangeArrowheads="1"/>
              </p:cNvSpPr>
              <p:nvPr/>
            </p:nvSpPr>
            <p:spPr bwMode="auto">
              <a:xfrm>
                <a:off x="3470" y="3508"/>
                <a:ext cx="16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2861" y="3508"/>
                <a:ext cx="16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 Box 53"/>
            <p:cNvSpPr txBox="1">
              <a:spLocks noChangeArrowheads="1"/>
            </p:cNvSpPr>
            <p:nvPr/>
          </p:nvSpPr>
          <p:spPr bwMode="auto">
            <a:xfrm>
              <a:off x="901" y="2331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công thức:</a:t>
              </a:r>
            </a:p>
          </p:txBody>
        </p:sp>
      </p:grp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457200" y="425767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Vì  I = I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2078037" y="3954462"/>
            <a:ext cx="6477000" cy="1074738"/>
            <a:chOff x="1440" y="3120"/>
            <a:chExt cx="4080" cy="677"/>
          </a:xfrm>
        </p:grpSpPr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1440" y="3168"/>
              <a:ext cx="2277" cy="629"/>
              <a:chOff x="1584" y="2688"/>
              <a:chExt cx="2277" cy="629"/>
            </a:xfrm>
          </p:grpSpPr>
          <p:sp>
            <p:nvSpPr>
              <p:cNvPr id="41" name="Text Box 62"/>
              <p:cNvSpPr txBox="1">
                <a:spLocks noChangeArrowheads="1"/>
              </p:cNvSpPr>
              <p:nvPr/>
            </p:nvSpPr>
            <p:spPr bwMode="auto">
              <a:xfrm>
                <a:off x="1584" y="283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:</a:t>
                </a:r>
              </a:p>
            </p:txBody>
          </p:sp>
          <p:grpSp>
            <p:nvGrpSpPr>
              <p:cNvPr id="42" name="Group 63"/>
              <p:cNvGrpSpPr>
                <a:grpSpLocks noChangeAspect="1"/>
              </p:cNvGrpSpPr>
              <p:nvPr/>
            </p:nvGrpSpPr>
            <p:grpSpPr bwMode="auto">
              <a:xfrm>
                <a:off x="2421" y="2688"/>
                <a:ext cx="1440" cy="629"/>
                <a:chOff x="2448" y="2688"/>
                <a:chExt cx="1440" cy="629"/>
              </a:xfrm>
            </p:grpSpPr>
            <p:sp>
              <p:nvSpPr>
                <p:cNvPr id="43" name="AutoShape 6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48" y="2688"/>
                  <a:ext cx="1440" cy="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Line 65"/>
                <p:cNvSpPr>
                  <a:spLocks noChangeShapeType="1"/>
                </p:cNvSpPr>
                <p:nvPr/>
              </p:nvSpPr>
              <p:spPr bwMode="auto">
                <a:xfrm>
                  <a:off x="2492" y="2984"/>
                  <a:ext cx="227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Line 66"/>
                <p:cNvSpPr>
                  <a:spLocks noChangeShapeType="1"/>
                </p:cNvSpPr>
                <p:nvPr/>
              </p:nvSpPr>
              <p:spPr bwMode="auto">
                <a:xfrm>
                  <a:off x="2998" y="2984"/>
                  <a:ext cx="26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67"/>
                <p:cNvSpPr>
                  <a:spLocks noChangeShapeType="1"/>
                </p:cNvSpPr>
                <p:nvPr/>
              </p:nvSpPr>
              <p:spPr bwMode="auto">
                <a:xfrm>
                  <a:off x="3515" y="2984"/>
                  <a:ext cx="228" cy="1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68"/>
                <p:cNvSpPr>
                  <a:spLocks noChangeArrowheads="1"/>
                </p:cNvSpPr>
                <p:nvPr/>
              </p:nvSpPr>
              <p:spPr bwMode="auto">
                <a:xfrm>
                  <a:off x="3765" y="3107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16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69"/>
                <p:cNvSpPr>
                  <a:spLocks noChangeArrowheads="1"/>
                </p:cNvSpPr>
                <p:nvPr/>
              </p:nvSpPr>
              <p:spPr bwMode="auto">
                <a:xfrm>
                  <a:off x="3162" y="3152"/>
                  <a:ext cx="6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16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70"/>
                <p:cNvSpPr>
                  <a:spLocks noChangeArrowheads="1"/>
                </p:cNvSpPr>
                <p:nvPr/>
              </p:nvSpPr>
              <p:spPr bwMode="auto">
                <a:xfrm>
                  <a:off x="3553" y="3015"/>
                  <a:ext cx="137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71"/>
                <p:cNvSpPr>
                  <a:spLocks noChangeArrowheads="1"/>
                </p:cNvSpPr>
                <p:nvPr/>
              </p:nvSpPr>
              <p:spPr bwMode="auto">
                <a:xfrm>
                  <a:off x="3508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72"/>
                <p:cNvSpPr>
                  <a:spLocks noChangeArrowheads="1"/>
                </p:cNvSpPr>
                <p:nvPr/>
              </p:nvSpPr>
              <p:spPr bwMode="auto">
                <a:xfrm>
                  <a:off x="3023" y="3015"/>
                  <a:ext cx="137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73"/>
                <p:cNvSpPr>
                  <a:spLocks noChangeArrowheads="1"/>
                </p:cNvSpPr>
                <p:nvPr/>
              </p:nvSpPr>
              <p:spPr bwMode="auto">
                <a:xfrm>
                  <a:off x="3011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4"/>
                <p:cNvSpPr>
                  <a:spLocks noChangeArrowheads="1"/>
                </p:cNvSpPr>
                <p:nvPr/>
              </p:nvSpPr>
              <p:spPr bwMode="auto">
                <a:xfrm>
                  <a:off x="2530" y="3015"/>
                  <a:ext cx="255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sz="2800" i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td</a:t>
                  </a:r>
                  <a:endParaRPr lang="en-US" altLang="en-US" sz="2400" baseline="-25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5"/>
                <p:cNvSpPr>
                  <a:spLocks noChangeArrowheads="1"/>
                </p:cNvSpPr>
                <p:nvPr/>
              </p:nvSpPr>
              <p:spPr bwMode="auto">
                <a:xfrm>
                  <a:off x="2485" y="2702"/>
                  <a:ext cx="16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 i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6"/>
                <p:cNvSpPr>
                  <a:spLocks noChangeArrowheads="1"/>
                </p:cNvSpPr>
                <p:nvPr/>
              </p:nvSpPr>
              <p:spPr bwMode="auto">
                <a:xfrm>
                  <a:off x="3319" y="2817"/>
                  <a:ext cx="127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7"/>
                <p:cNvSpPr>
                  <a:spLocks noChangeArrowheads="1"/>
                </p:cNvSpPr>
                <p:nvPr/>
              </p:nvSpPr>
              <p:spPr bwMode="auto">
                <a:xfrm>
                  <a:off x="2789" y="2817"/>
                  <a:ext cx="127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8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lang="en-US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5" name="Group 78"/>
            <p:cNvGrpSpPr>
              <a:grpSpLocks noChangeAspect="1"/>
            </p:cNvGrpSpPr>
            <p:nvPr/>
          </p:nvGrpSpPr>
          <p:grpSpPr bwMode="auto">
            <a:xfrm>
              <a:off x="4176" y="3120"/>
              <a:ext cx="1344" cy="605"/>
              <a:chOff x="2496" y="3360"/>
              <a:chExt cx="1344" cy="605"/>
            </a:xfrm>
          </p:grpSpPr>
          <p:sp>
            <p:nvSpPr>
              <p:cNvPr id="27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3360"/>
                <a:ext cx="1344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80"/>
              <p:cNvSpPr>
                <a:spLocks noChangeShapeType="1"/>
              </p:cNvSpPr>
              <p:nvPr/>
            </p:nvSpPr>
            <p:spPr bwMode="auto">
              <a:xfrm>
                <a:off x="2538" y="3645"/>
                <a:ext cx="19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81"/>
              <p:cNvSpPr>
                <a:spLocks noChangeShapeType="1"/>
              </p:cNvSpPr>
              <p:nvPr/>
            </p:nvSpPr>
            <p:spPr bwMode="auto">
              <a:xfrm>
                <a:off x="3001" y="3645"/>
                <a:ext cx="25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82"/>
              <p:cNvSpPr>
                <a:spLocks noChangeShapeType="1"/>
              </p:cNvSpPr>
              <p:nvPr/>
            </p:nvSpPr>
            <p:spPr bwMode="auto">
              <a:xfrm>
                <a:off x="3499" y="3645"/>
                <a:ext cx="286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83"/>
              <p:cNvSpPr>
                <a:spLocks noChangeArrowheads="1"/>
              </p:cNvSpPr>
              <p:nvPr/>
            </p:nvSpPr>
            <p:spPr bwMode="auto">
              <a:xfrm>
                <a:off x="3674" y="380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84"/>
              <p:cNvSpPr>
                <a:spLocks noChangeArrowheads="1"/>
              </p:cNvSpPr>
              <p:nvPr/>
            </p:nvSpPr>
            <p:spPr bwMode="auto">
              <a:xfrm>
                <a:off x="3159" y="380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85"/>
              <p:cNvSpPr>
                <a:spLocks noChangeArrowheads="1"/>
              </p:cNvSpPr>
              <p:nvPr/>
            </p:nvSpPr>
            <p:spPr bwMode="auto">
              <a:xfrm>
                <a:off x="3579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86"/>
              <p:cNvSpPr>
                <a:spLocks noChangeArrowheads="1"/>
              </p:cNvSpPr>
              <p:nvPr/>
            </p:nvSpPr>
            <p:spPr bwMode="auto">
              <a:xfrm>
                <a:off x="3067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87"/>
              <p:cNvSpPr>
                <a:spLocks noChangeArrowheads="1"/>
              </p:cNvSpPr>
              <p:nvPr/>
            </p:nvSpPr>
            <p:spPr bwMode="auto">
              <a:xfrm>
                <a:off x="2573" y="3374"/>
                <a:ext cx="109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88"/>
              <p:cNvSpPr>
                <a:spLocks noChangeArrowheads="1"/>
              </p:cNvSpPr>
              <p:nvPr/>
            </p:nvSpPr>
            <p:spPr bwMode="auto">
              <a:xfrm>
                <a:off x="3524" y="3675"/>
                <a:ext cx="13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89"/>
              <p:cNvSpPr>
                <a:spLocks noChangeArrowheads="1"/>
              </p:cNvSpPr>
              <p:nvPr/>
            </p:nvSpPr>
            <p:spPr bwMode="auto">
              <a:xfrm>
                <a:off x="3026" y="3675"/>
                <a:ext cx="13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90"/>
              <p:cNvSpPr>
                <a:spLocks noChangeArrowheads="1"/>
              </p:cNvSpPr>
              <p:nvPr/>
            </p:nvSpPr>
            <p:spPr bwMode="auto">
              <a:xfrm>
                <a:off x="2563" y="3675"/>
                <a:ext cx="24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700" i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</a:t>
                </a:r>
                <a:endParaRPr lang="en-US" altLang="en-US" sz="24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91"/>
              <p:cNvSpPr>
                <a:spLocks noChangeArrowheads="1"/>
              </p:cNvSpPr>
              <p:nvPr/>
            </p:nvSpPr>
            <p:spPr bwMode="auto">
              <a:xfrm>
                <a:off x="3310" y="3483"/>
                <a:ext cx="12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92"/>
              <p:cNvSpPr>
                <a:spLocks noChangeArrowheads="1"/>
              </p:cNvSpPr>
              <p:nvPr/>
            </p:nvSpPr>
            <p:spPr bwMode="auto">
              <a:xfrm>
                <a:off x="2801" y="3483"/>
                <a:ext cx="12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7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6" name="Object 93"/>
            <p:cNvGraphicFramePr>
              <a:graphicFrameLocks noChangeAspect="1"/>
            </p:cNvGraphicFramePr>
            <p:nvPr/>
          </p:nvGraphicFramePr>
          <p:xfrm>
            <a:off x="3828" y="3360"/>
            <a:ext cx="25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Equation" r:id="rId3" imgW="190440" imgH="152280" progId="Equation.3">
                    <p:embed/>
                  </p:oleObj>
                </mc:Choice>
                <mc:Fallback>
                  <p:oleObj name="Equation" r:id="rId3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" y="3360"/>
                          <a:ext cx="252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Text Box 94"/>
          <p:cNvSpPr txBox="1">
            <a:spLocks noChangeArrowheads="1"/>
          </p:cNvSpPr>
          <p:nvPr/>
        </p:nvSpPr>
        <p:spPr bwMode="auto">
          <a:xfrm>
            <a:off x="457200" y="3200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có: U = U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U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8" name="Group 95"/>
          <p:cNvGrpSpPr>
            <a:grpSpLocks/>
          </p:cNvGrpSpPr>
          <p:nvPr/>
        </p:nvGrpSpPr>
        <p:grpSpPr bwMode="auto">
          <a:xfrm>
            <a:off x="3429000" y="3048000"/>
            <a:ext cx="4495800" cy="838200"/>
            <a:chOff x="2592" y="2160"/>
            <a:chExt cx="2832" cy="528"/>
          </a:xfrm>
        </p:grpSpPr>
        <p:grpSp>
          <p:nvGrpSpPr>
            <p:cNvPr id="59" name="Group 96"/>
            <p:cNvGrpSpPr>
              <a:grpSpLocks noChangeAspect="1"/>
            </p:cNvGrpSpPr>
            <p:nvPr/>
          </p:nvGrpSpPr>
          <p:grpSpPr bwMode="auto">
            <a:xfrm>
              <a:off x="4712" y="2160"/>
              <a:ext cx="712" cy="528"/>
              <a:chOff x="1104" y="2016"/>
              <a:chExt cx="712" cy="528"/>
            </a:xfrm>
          </p:grpSpPr>
          <p:sp>
            <p:nvSpPr>
              <p:cNvPr id="81" name="AutoShape 97"/>
              <p:cNvSpPr>
                <a:spLocks noChangeAspect="1" noChangeArrowheads="1" noTextEdit="1"/>
              </p:cNvSpPr>
              <p:nvPr/>
            </p:nvSpPr>
            <p:spPr bwMode="auto">
              <a:xfrm>
                <a:off x="1104" y="2016"/>
                <a:ext cx="71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Line 98"/>
              <p:cNvSpPr>
                <a:spLocks noChangeShapeType="1"/>
              </p:cNvSpPr>
              <p:nvPr/>
            </p:nvSpPr>
            <p:spPr bwMode="auto">
              <a:xfrm>
                <a:off x="1507" y="2257"/>
                <a:ext cx="268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99"/>
              <p:cNvSpPr>
                <a:spLocks noChangeArrowheads="1"/>
              </p:cNvSpPr>
              <p:nvPr/>
            </p:nvSpPr>
            <p:spPr bwMode="auto">
              <a:xfrm>
                <a:off x="1531" y="2283"/>
                <a:ext cx="209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2300" i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td</a:t>
                </a:r>
                <a:endParaRPr lang="en-US" altLang="en-US" sz="24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100"/>
              <p:cNvSpPr>
                <a:spLocks noChangeArrowheads="1"/>
              </p:cNvSpPr>
              <p:nvPr/>
            </p:nvSpPr>
            <p:spPr bwMode="auto">
              <a:xfrm>
                <a:off x="1529" y="202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Rectangle 101"/>
              <p:cNvSpPr>
                <a:spLocks noChangeArrowheads="1"/>
              </p:cNvSpPr>
              <p:nvPr/>
            </p:nvSpPr>
            <p:spPr bwMode="auto">
              <a:xfrm>
                <a:off x="1149" y="2142"/>
                <a:ext cx="6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Rectangle 102"/>
              <p:cNvSpPr>
                <a:spLocks noChangeArrowheads="1"/>
              </p:cNvSpPr>
              <p:nvPr/>
            </p:nvSpPr>
            <p:spPr bwMode="auto">
              <a:xfrm>
                <a:off x="1313" y="212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103"/>
            <p:cNvGrpSpPr>
              <a:grpSpLocks noChangeAspect="1"/>
            </p:cNvGrpSpPr>
            <p:nvPr/>
          </p:nvGrpSpPr>
          <p:grpSpPr bwMode="auto">
            <a:xfrm>
              <a:off x="2840" y="2160"/>
              <a:ext cx="854" cy="513"/>
              <a:chOff x="2256" y="1776"/>
              <a:chExt cx="854" cy="513"/>
            </a:xfrm>
          </p:grpSpPr>
          <p:sp>
            <p:nvSpPr>
              <p:cNvPr id="72" name="AutoShape 104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1776"/>
                <a:ext cx="854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Line 105"/>
              <p:cNvSpPr>
                <a:spLocks noChangeShapeType="1"/>
              </p:cNvSpPr>
              <p:nvPr/>
            </p:nvSpPr>
            <p:spPr bwMode="auto">
              <a:xfrm>
                <a:off x="2719" y="2017"/>
                <a:ext cx="25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106"/>
              <p:cNvSpPr>
                <a:spLocks noChangeArrowheads="1"/>
              </p:cNvSpPr>
              <p:nvPr/>
            </p:nvSpPr>
            <p:spPr bwMode="auto">
              <a:xfrm>
                <a:off x="3003" y="1902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107"/>
              <p:cNvSpPr>
                <a:spLocks noChangeArrowheads="1"/>
              </p:cNvSpPr>
              <p:nvPr/>
            </p:nvSpPr>
            <p:spPr bwMode="auto">
              <a:xfrm>
                <a:off x="2872" y="215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108"/>
              <p:cNvSpPr>
                <a:spLocks noChangeArrowheads="1"/>
              </p:cNvSpPr>
              <p:nvPr/>
            </p:nvSpPr>
            <p:spPr bwMode="auto">
              <a:xfrm>
                <a:off x="2384" y="2013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109"/>
              <p:cNvSpPr>
                <a:spLocks noChangeArrowheads="1"/>
              </p:cNvSpPr>
              <p:nvPr/>
            </p:nvSpPr>
            <p:spPr bwMode="auto">
              <a:xfrm>
                <a:off x="2743" y="2043"/>
                <a:ext cx="11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110"/>
              <p:cNvSpPr>
                <a:spLocks noChangeArrowheads="1"/>
              </p:cNvSpPr>
              <p:nvPr/>
            </p:nvSpPr>
            <p:spPr bwMode="auto">
              <a:xfrm>
                <a:off x="2731" y="178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111"/>
              <p:cNvSpPr>
                <a:spLocks noChangeArrowheads="1"/>
              </p:cNvSpPr>
              <p:nvPr/>
            </p:nvSpPr>
            <p:spPr bwMode="auto">
              <a:xfrm>
                <a:off x="2300" y="1902"/>
                <a:ext cx="6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112"/>
              <p:cNvSpPr>
                <a:spLocks noChangeArrowheads="1"/>
              </p:cNvSpPr>
              <p:nvPr/>
            </p:nvSpPr>
            <p:spPr bwMode="auto">
              <a:xfrm>
                <a:off x="2525" y="188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113"/>
            <p:cNvGrpSpPr>
              <a:grpSpLocks noChangeAspect="1"/>
            </p:cNvGrpSpPr>
            <p:nvPr/>
          </p:nvGrpSpPr>
          <p:grpSpPr bwMode="auto">
            <a:xfrm>
              <a:off x="3752" y="2160"/>
              <a:ext cx="895" cy="513"/>
              <a:chOff x="3665" y="2016"/>
              <a:chExt cx="895" cy="513"/>
            </a:xfrm>
          </p:grpSpPr>
          <p:sp>
            <p:nvSpPr>
              <p:cNvPr id="63" name="AutoShape 114"/>
              <p:cNvSpPr>
                <a:spLocks noChangeAspect="1" noChangeArrowheads="1" noTextEdit="1"/>
              </p:cNvSpPr>
              <p:nvPr/>
            </p:nvSpPr>
            <p:spPr bwMode="auto">
              <a:xfrm>
                <a:off x="3665" y="2016"/>
                <a:ext cx="895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115"/>
              <p:cNvSpPr>
                <a:spLocks noChangeShapeType="1"/>
              </p:cNvSpPr>
              <p:nvPr/>
            </p:nvSpPr>
            <p:spPr bwMode="auto">
              <a:xfrm>
                <a:off x="4155" y="2257"/>
                <a:ext cx="277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116"/>
              <p:cNvSpPr>
                <a:spLocks noChangeArrowheads="1"/>
              </p:cNvSpPr>
              <p:nvPr/>
            </p:nvSpPr>
            <p:spPr bwMode="auto">
              <a:xfrm>
                <a:off x="4466" y="2142"/>
                <a:ext cx="4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117"/>
              <p:cNvSpPr>
                <a:spLocks noChangeArrowheads="1"/>
              </p:cNvSpPr>
              <p:nvPr/>
            </p:nvSpPr>
            <p:spPr bwMode="auto">
              <a:xfrm>
                <a:off x="4324" y="2394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118"/>
              <p:cNvSpPr>
                <a:spLocks noChangeArrowheads="1"/>
              </p:cNvSpPr>
              <p:nvPr/>
            </p:nvSpPr>
            <p:spPr bwMode="auto">
              <a:xfrm>
                <a:off x="3809" y="2253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Rectangle 119"/>
              <p:cNvSpPr>
                <a:spLocks noChangeArrowheads="1"/>
              </p:cNvSpPr>
              <p:nvPr/>
            </p:nvSpPr>
            <p:spPr bwMode="auto">
              <a:xfrm>
                <a:off x="4179" y="2283"/>
                <a:ext cx="11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ectangle 120"/>
              <p:cNvSpPr>
                <a:spLocks noChangeArrowheads="1"/>
              </p:cNvSpPr>
              <p:nvPr/>
            </p:nvSpPr>
            <p:spPr bwMode="auto">
              <a:xfrm>
                <a:off x="4181" y="2028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Rectangle 121"/>
              <p:cNvSpPr>
                <a:spLocks noChangeArrowheads="1"/>
              </p:cNvSpPr>
              <p:nvPr/>
            </p:nvSpPr>
            <p:spPr bwMode="auto">
              <a:xfrm>
                <a:off x="3709" y="2142"/>
                <a:ext cx="6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Rectangle 122"/>
              <p:cNvSpPr>
                <a:spLocks noChangeArrowheads="1"/>
              </p:cNvSpPr>
              <p:nvPr/>
            </p:nvSpPr>
            <p:spPr bwMode="auto">
              <a:xfrm>
                <a:off x="3961" y="2121"/>
                <a:ext cx="105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23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2" name="Object 123"/>
            <p:cNvGraphicFramePr>
              <a:graphicFrameLocks noChangeAspect="1"/>
            </p:cNvGraphicFramePr>
            <p:nvPr/>
          </p:nvGraphicFramePr>
          <p:xfrm>
            <a:off x="2592" y="2317"/>
            <a:ext cx="25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6" name="Equation" r:id="rId5" imgW="190440" imgH="152280" progId="Equation.3">
                    <p:embed/>
                  </p:oleObj>
                </mc:Choice>
                <mc:Fallback>
                  <p:oleObj name="Equation" r:id="rId5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317"/>
                          <a:ext cx="252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62312"/>
              </p:ext>
            </p:extLst>
          </p:nvPr>
        </p:nvGraphicFramePr>
        <p:xfrm>
          <a:off x="3107328" y="5137150"/>
          <a:ext cx="314107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6" imgW="1104840" imgH="444240" progId="Equation.DSMT4">
                  <p:embed/>
                </p:oleObj>
              </mc:Choice>
              <mc:Fallback>
                <p:oleObj name="Equation" r:id="rId6" imgW="110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7328" y="5137150"/>
                        <a:ext cx="3141072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5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6" y="74957"/>
            <a:ext cx="9032874" cy="51019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ĐIỆN TRỞ TƯƠNG ĐƯƠNG CỦA ĐOẠN MẠCH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2" y="537369"/>
            <a:ext cx="8955088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8"/>
          <p:cNvGrpSpPr>
            <a:grpSpLocks noChangeAspect="1"/>
          </p:cNvGrpSpPr>
          <p:nvPr/>
        </p:nvGrpSpPr>
        <p:grpSpPr bwMode="auto">
          <a:xfrm>
            <a:off x="990600" y="1447248"/>
            <a:ext cx="2514600" cy="1027113"/>
            <a:chOff x="2496" y="3360"/>
            <a:chExt cx="1608" cy="747"/>
          </a:xfrm>
        </p:grpSpPr>
        <p:sp>
          <p:nvSpPr>
            <p:cNvPr id="8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496" y="3360"/>
              <a:ext cx="160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2546" y="3701"/>
              <a:ext cx="234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3101" y="3701"/>
              <a:ext cx="30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3697" y="3701"/>
              <a:ext cx="34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3906" y="3893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3290" y="389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3792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3179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2587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3726" y="3736"/>
              <a:ext cx="18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9"/>
            <p:cNvSpPr>
              <a:spLocks noChangeArrowheads="1"/>
            </p:cNvSpPr>
            <p:nvPr/>
          </p:nvSpPr>
          <p:spPr bwMode="auto">
            <a:xfrm>
              <a:off x="3130" y="3736"/>
              <a:ext cx="20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2576" y="3737"/>
              <a:ext cx="32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8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3470" y="3508"/>
              <a:ext cx="16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2861" y="3508"/>
              <a:ext cx="16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551288"/>
              </p:ext>
            </p:extLst>
          </p:nvPr>
        </p:nvGraphicFramePr>
        <p:xfrm>
          <a:off x="4525483" y="1313167"/>
          <a:ext cx="314107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" imgW="1104840" imgH="444240" progId="Equation.DSMT4">
                  <p:embed/>
                </p:oleObj>
              </mc:Choice>
              <mc:Fallback>
                <p:oleObj name="Equation" r:id="rId3" imgW="110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5483" y="1313167"/>
                        <a:ext cx="3141072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Content Placeholder 2"/>
          <p:cNvSpPr txBox="1">
            <a:spLocks/>
          </p:cNvSpPr>
          <p:nvPr/>
        </p:nvSpPr>
        <p:spPr>
          <a:xfrm>
            <a:off x="3781129" y="1650746"/>
            <a:ext cx="601959" cy="48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7779133" y="1650746"/>
            <a:ext cx="760375" cy="48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(4’)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12712" y="2454127"/>
            <a:ext cx="8229600" cy="43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2.Thí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410683" y="27544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6" name="Nhóm 135"/>
          <p:cNvGrpSpPr/>
          <p:nvPr/>
        </p:nvGrpSpPr>
        <p:grpSpPr>
          <a:xfrm>
            <a:off x="410683" y="3224726"/>
            <a:ext cx="3816829" cy="3054390"/>
            <a:chOff x="410683" y="3224726"/>
            <a:chExt cx="3816829" cy="3054390"/>
          </a:xfrm>
        </p:grpSpPr>
        <p:grpSp>
          <p:nvGrpSpPr>
            <p:cNvPr id="92" name="Group 3"/>
            <p:cNvGrpSpPr/>
            <p:nvPr/>
          </p:nvGrpSpPr>
          <p:grpSpPr>
            <a:xfrm>
              <a:off x="410683" y="3364832"/>
              <a:ext cx="3816829" cy="2914284"/>
              <a:chOff x="3681298" y="1878929"/>
              <a:chExt cx="5310314" cy="2421875"/>
            </a:xfrm>
          </p:grpSpPr>
          <p:grpSp>
            <p:nvGrpSpPr>
              <p:cNvPr id="93" name="Group 4"/>
              <p:cNvGrpSpPr/>
              <p:nvPr/>
            </p:nvGrpSpPr>
            <p:grpSpPr>
              <a:xfrm>
                <a:off x="3681298" y="1878929"/>
                <a:ext cx="5310314" cy="2421875"/>
                <a:chOff x="4707384" y="1720372"/>
                <a:chExt cx="2924514" cy="1753980"/>
              </a:xfrm>
            </p:grpSpPr>
            <p:grpSp>
              <p:nvGrpSpPr>
                <p:cNvPr id="95" name="Group 6"/>
                <p:cNvGrpSpPr/>
                <p:nvPr/>
              </p:nvGrpSpPr>
              <p:grpSpPr>
                <a:xfrm>
                  <a:off x="4707384" y="1871159"/>
                  <a:ext cx="2924514" cy="1350198"/>
                  <a:chOff x="4707389" y="1871160"/>
                  <a:chExt cx="2924517" cy="1350198"/>
                </a:xfrm>
              </p:grpSpPr>
              <p:cxnSp>
                <p:nvCxnSpPr>
                  <p:cNvPr id="103" name="Straight Connector 14"/>
                  <p:cNvCxnSpPr>
                    <a:stCxn id="124" idx="6"/>
                  </p:cNvCxnSpPr>
                  <p:nvPr/>
                </p:nvCxnSpPr>
                <p:spPr>
                  <a:xfrm>
                    <a:off x="6946106" y="1967876"/>
                    <a:ext cx="6858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4" name="Group 15"/>
                  <p:cNvGrpSpPr/>
                  <p:nvPr/>
                </p:nvGrpSpPr>
                <p:grpSpPr>
                  <a:xfrm>
                    <a:off x="4707389" y="1871160"/>
                    <a:ext cx="2924517" cy="1350198"/>
                    <a:chOff x="4695483" y="1850202"/>
                    <a:chExt cx="2924517" cy="1350198"/>
                  </a:xfrm>
                </p:grpSpPr>
                <p:grpSp>
                  <p:nvGrpSpPr>
                    <p:cNvPr id="105" name="Group 16"/>
                    <p:cNvGrpSpPr/>
                    <p:nvPr/>
                  </p:nvGrpSpPr>
                  <p:grpSpPr>
                    <a:xfrm>
                      <a:off x="6010275" y="1912635"/>
                      <a:ext cx="695325" cy="68565"/>
                      <a:chOff x="6324600" y="1981200"/>
                      <a:chExt cx="695325" cy="68565"/>
                    </a:xfrm>
                  </p:grpSpPr>
                  <p:sp>
                    <p:nvSpPr>
                      <p:cNvPr id="126" name="Oval 37"/>
                      <p:cNvSpPr/>
                      <p:nvPr/>
                    </p:nvSpPr>
                    <p:spPr>
                      <a:xfrm>
                        <a:off x="6953250" y="1981200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7" name="Straight Connector 38"/>
                      <p:cNvCxnSpPr>
                        <a:stCxn id="126" idx="2"/>
                      </p:cNvCxnSpPr>
                      <p:nvPr/>
                    </p:nvCxnSpPr>
                    <p:spPr>
                      <a:xfrm flipH="1" flipV="1">
                        <a:off x="6324600" y="2015482"/>
                        <a:ext cx="628650" cy="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6" name="Straight Connector 17"/>
                    <p:cNvCxnSpPr/>
                    <p:nvPr/>
                  </p:nvCxnSpPr>
                  <p:spPr>
                    <a:xfrm flipH="1">
                      <a:off x="4876800" y="1946918"/>
                      <a:ext cx="90487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8"/>
                    <p:cNvCxnSpPr/>
                    <p:nvPr/>
                  </p:nvCxnSpPr>
                  <p:spPr>
                    <a:xfrm flipV="1">
                      <a:off x="5781675" y="1850202"/>
                      <a:ext cx="143025" cy="96716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8" name="Group 19"/>
                    <p:cNvGrpSpPr/>
                    <p:nvPr/>
                  </p:nvGrpSpPr>
                  <p:grpSpPr>
                    <a:xfrm>
                      <a:off x="6867524" y="1863839"/>
                      <a:ext cx="66676" cy="159501"/>
                      <a:chOff x="6867524" y="1863839"/>
                      <a:chExt cx="66676" cy="159501"/>
                    </a:xfrm>
                  </p:grpSpPr>
                  <p:sp>
                    <p:nvSpPr>
                      <p:cNvPr id="124" name="Oval 35"/>
                      <p:cNvSpPr/>
                      <p:nvPr/>
                    </p:nvSpPr>
                    <p:spPr>
                      <a:xfrm>
                        <a:off x="6867525" y="1912635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5" name="Straight Connector 36"/>
                      <p:cNvCxnSpPr/>
                      <p:nvPr/>
                    </p:nvCxnSpPr>
                    <p:spPr>
                      <a:xfrm flipH="1">
                        <a:off x="6867524" y="1863839"/>
                        <a:ext cx="66676" cy="15950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9" name="Oval 20"/>
                    <p:cNvSpPr/>
                    <p:nvPr/>
                  </p:nvSpPr>
                  <p:spPr>
                    <a:xfrm>
                      <a:off x="4695483" y="2343329"/>
                      <a:ext cx="357539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10" name="Straight Connector 21"/>
                    <p:cNvCxnSpPr>
                      <a:endCxn id="109" idx="0"/>
                    </p:cNvCxnSpPr>
                    <p:nvPr/>
                  </p:nvCxnSpPr>
                  <p:spPr>
                    <a:xfrm flipH="1">
                      <a:off x="4874253" y="1946917"/>
                      <a:ext cx="2550" cy="39641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22"/>
                    <p:cNvCxnSpPr>
                      <a:stCxn id="109" idx="4"/>
                    </p:cNvCxnSpPr>
                    <p:nvPr/>
                  </p:nvCxnSpPr>
                  <p:spPr>
                    <a:xfrm>
                      <a:off x="4874253" y="2648129"/>
                      <a:ext cx="2547" cy="47607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Rectangle 23"/>
                    <p:cNvSpPr/>
                    <p:nvPr/>
                  </p:nvSpPr>
                  <p:spPr>
                    <a:xfrm>
                      <a:off x="6374796" y="3048000"/>
                      <a:ext cx="457200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24"/>
                    <p:cNvSpPr/>
                    <p:nvPr/>
                  </p:nvSpPr>
                  <p:spPr>
                    <a:xfrm>
                      <a:off x="6374796" y="2743200"/>
                      <a:ext cx="457200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4" name="Straight Connector 25"/>
                    <p:cNvCxnSpPr>
                      <a:stCxn id="112" idx="1"/>
                    </p:cNvCxnSpPr>
                    <p:nvPr/>
                  </p:nvCxnSpPr>
                  <p:spPr>
                    <a:xfrm flipH="1">
                      <a:off x="4876800" y="3124200"/>
                      <a:ext cx="149799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26"/>
                    <p:cNvCxnSpPr>
                      <a:stCxn id="113" idx="1"/>
                    </p:cNvCxnSpPr>
                    <p:nvPr/>
                  </p:nvCxnSpPr>
                  <p:spPr>
                    <a:xfrm flipH="1">
                      <a:off x="4876800" y="2819400"/>
                      <a:ext cx="149799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27"/>
                    <p:cNvCxnSpPr>
                      <a:stCxn id="112" idx="3"/>
                    </p:cNvCxnSpPr>
                    <p:nvPr/>
                  </p:nvCxnSpPr>
                  <p:spPr>
                    <a:xfrm>
                      <a:off x="6831996" y="3124200"/>
                      <a:ext cx="78800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28"/>
                    <p:cNvCxnSpPr/>
                    <p:nvPr/>
                  </p:nvCxnSpPr>
                  <p:spPr>
                    <a:xfrm>
                      <a:off x="7620000" y="1946917"/>
                      <a:ext cx="0" cy="11772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29"/>
                    <p:cNvCxnSpPr>
                      <a:stCxn id="113" idx="3"/>
                    </p:cNvCxnSpPr>
                    <p:nvPr/>
                  </p:nvCxnSpPr>
                  <p:spPr>
                    <a:xfrm>
                      <a:off x="6831996" y="2819400"/>
                      <a:ext cx="78800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30"/>
                    <p:cNvCxnSpPr/>
                    <p:nvPr/>
                  </p:nvCxnSpPr>
                  <p:spPr>
                    <a:xfrm>
                      <a:off x="4876800" y="1946917"/>
                      <a:ext cx="381000" cy="3390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Oval 31"/>
                    <p:cNvSpPr/>
                    <p:nvPr/>
                  </p:nvSpPr>
                  <p:spPr>
                    <a:xfrm>
                      <a:off x="6069996" y="2133600"/>
                      <a:ext cx="382465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1" name="Straight Connector 32"/>
                    <p:cNvCxnSpPr>
                      <a:stCxn id="120" idx="2"/>
                    </p:cNvCxnSpPr>
                    <p:nvPr/>
                  </p:nvCxnSpPr>
                  <p:spPr>
                    <a:xfrm flipH="1">
                      <a:off x="5257802" y="2286000"/>
                      <a:ext cx="81219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33"/>
                    <p:cNvCxnSpPr>
                      <a:stCxn id="120" idx="6"/>
                    </p:cNvCxnSpPr>
                    <p:nvPr/>
                  </p:nvCxnSpPr>
                  <p:spPr>
                    <a:xfrm>
                      <a:off x="6452462" y="2286000"/>
                      <a:ext cx="77353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34"/>
                    <p:cNvCxnSpPr/>
                    <p:nvPr/>
                  </p:nvCxnSpPr>
                  <p:spPr>
                    <a:xfrm flipV="1">
                      <a:off x="7225998" y="1946918"/>
                      <a:ext cx="394002" cy="33908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6" name="TextBox 7"/>
                <p:cNvSpPr txBox="1"/>
                <p:nvPr/>
              </p:nvSpPr>
              <p:spPr>
                <a:xfrm>
                  <a:off x="5532496" y="1720372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TextBox 8"/>
                <p:cNvSpPr txBox="1"/>
                <p:nvPr/>
              </p:nvSpPr>
              <p:spPr>
                <a:xfrm>
                  <a:off x="6400794" y="1752600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TextBox 9"/>
                <p:cNvSpPr txBox="1"/>
                <p:nvPr/>
              </p:nvSpPr>
              <p:spPr>
                <a:xfrm>
                  <a:off x="6875535" y="1752600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10"/>
                <p:cNvSpPr/>
                <p:nvPr/>
              </p:nvSpPr>
              <p:spPr>
                <a:xfrm>
                  <a:off x="6284425" y="2529033"/>
                  <a:ext cx="770355" cy="2222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=10</a:t>
                  </a:r>
                  <a:r>
                    <a:rPr lang="el-GR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Ω</a:t>
                  </a:r>
                  <a:endParaRPr lang="en-US" dirty="0"/>
                </a:p>
              </p:txBody>
            </p:sp>
            <p:sp>
              <p:nvSpPr>
                <p:cNvPr id="100" name="Rectangle 11"/>
                <p:cNvSpPr/>
                <p:nvPr/>
              </p:nvSpPr>
              <p:spPr>
                <a:xfrm>
                  <a:off x="6245694" y="3252067"/>
                  <a:ext cx="799834" cy="2222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=15</a:t>
                  </a:r>
                  <a:r>
                    <a:rPr lang="el-GR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Ω</a:t>
                  </a:r>
                  <a:endParaRPr lang="en-US" dirty="0"/>
                </a:p>
              </p:txBody>
            </p:sp>
            <p:sp>
              <p:nvSpPr>
                <p:cNvPr id="101" name="TextBox 12"/>
                <p:cNvSpPr txBox="1"/>
                <p:nvPr/>
              </p:nvSpPr>
              <p:spPr>
                <a:xfrm>
                  <a:off x="6498837" y="1932801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102" name="TextBox 13"/>
                <p:cNvSpPr txBox="1"/>
                <p:nvPr/>
              </p:nvSpPr>
              <p:spPr>
                <a:xfrm>
                  <a:off x="6936645" y="1904810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4" name="Straight Connector 5"/>
              <p:cNvCxnSpPr/>
              <p:nvPr/>
            </p:nvCxnSpPr>
            <p:spPr>
              <a:xfrm flipH="1">
                <a:off x="7206920" y="2104601"/>
                <a:ext cx="121070" cy="220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Rectangle 10"/>
            <p:cNvSpPr/>
            <p:nvPr/>
          </p:nvSpPr>
          <p:spPr>
            <a:xfrm>
              <a:off x="2847614" y="3224726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U=6V</a:t>
              </a:r>
              <a:endParaRPr lang="en-US" dirty="0"/>
            </a:p>
          </p:txBody>
        </p:sp>
      </p:grpSp>
      <p:grpSp>
        <p:nvGrpSpPr>
          <p:cNvPr id="137" name="Nhóm 136"/>
          <p:cNvGrpSpPr/>
          <p:nvPr/>
        </p:nvGrpSpPr>
        <p:grpSpPr>
          <a:xfrm>
            <a:off x="4590256" y="3112263"/>
            <a:ext cx="3816829" cy="2881499"/>
            <a:chOff x="410683" y="3145393"/>
            <a:chExt cx="3816829" cy="2881499"/>
          </a:xfrm>
        </p:grpSpPr>
        <p:grpSp>
          <p:nvGrpSpPr>
            <p:cNvPr id="138" name="Group 3"/>
            <p:cNvGrpSpPr/>
            <p:nvPr/>
          </p:nvGrpSpPr>
          <p:grpSpPr>
            <a:xfrm>
              <a:off x="410683" y="3418381"/>
              <a:ext cx="3816829" cy="2608511"/>
              <a:chOff x="3681293" y="1923430"/>
              <a:chExt cx="5310307" cy="2167767"/>
            </a:xfrm>
          </p:grpSpPr>
          <p:grpSp>
            <p:nvGrpSpPr>
              <p:cNvPr id="141" name="Group 4"/>
              <p:cNvGrpSpPr/>
              <p:nvPr/>
            </p:nvGrpSpPr>
            <p:grpSpPr>
              <a:xfrm>
                <a:off x="3681293" y="1923430"/>
                <a:ext cx="5310307" cy="2167767"/>
                <a:chOff x="4707389" y="1752600"/>
                <a:chExt cx="2924517" cy="1569949"/>
              </a:xfrm>
            </p:grpSpPr>
            <p:grpSp>
              <p:nvGrpSpPr>
                <p:cNvPr id="143" name="Group 6"/>
                <p:cNvGrpSpPr/>
                <p:nvPr/>
              </p:nvGrpSpPr>
              <p:grpSpPr>
                <a:xfrm>
                  <a:off x="4707389" y="1871992"/>
                  <a:ext cx="2924517" cy="1139369"/>
                  <a:chOff x="4707389" y="1871992"/>
                  <a:chExt cx="2924517" cy="1139369"/>
                </a:xfrm>
              </p:grpSpPr>
              <p:cxnSp>
                <p:nvCxnSpPr>
                  <p:cNvPr id="151" name="Straight Connector 14"/>
                  <p:cNvCxnSpPr>
                    <a:stCxn id="172" idx="6"/>
                  </p:cNvCxnSpPr>
                  <p:nvPr/>
                </p:nvCxnSpPr>
                <p:spPr>
                  <a:xfrm>
                    <a:off x="6946106" y="1967876"/>
                    <a:ext cx="6858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2" name="Group 15"/>
                  <p:cNvGrpSpPr/>
                  <p:nvPr/>
                </p:nvGrpSpPr>
                <p:grpSpPr>
                  <a:xfrm>
                    <a:off x="4707389" y="1871992"/>
                    <a:ext cx="2924517" cy="1139369"/>
                    <a:chOff x="4695483" y="1851034"/>
                    <a:chExt cx="2924517" cy="1139369"/>
                  </a:xfrm>
                </p:grpSpPr>
                <p:grpSp>
                  <p:nvGrpSpPr>
                    <p:cNvPr id="153" name="Group 16"/>
                    <p:cNvGrpSpPr/>
                    <p:nvPr/>
                  </p:nvGrpSpPr>
                  <p:grpSpPr>
                    <a:xfrm>
                      <a:off x="6010275" y="1912635"/>
                      <a:ext cx="695325" cy="68565"/>
                      <a:chOff x="6324600" y="1981200"/>
                      <a:chExt cx="695325" cy="68565"/>
                    </a:xfrm>
                  </p:grpSpPr>
                  <p:sp>
                    <p:nvSpPr>
                      <p:cNvPr id="174" name="Oval 37"/>
                      <p:cNvSpPr/>
                      <p:nvPr/>
                    </p:nvSpPr>
                    <p:spPr>
                      <a:xfrm>
                        <a:off x="6953250" y="1981200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5" name="Straight Connector 38"/>
                      <p:cNvCxnSpPr>
                        <a:stCxn id="174" idx="2"/>
                      </p:cNvCxnSpPr>
                      <p:nvPr/>
                    </p:nvCxnSpPr>
                    <p:spPr>
                      <a:xfrm flipH="1" flipV="1">
                        <a:off x="6324600" y="2015482"/>
                        <a:ext cx="628650" cy="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4" name="Straight Connector 17"/>
                    <p:cNvCxnSpPr/>
                    <p:nvPr/>
                  </p:nvCxnSpPr>
                  <p:spPr>
                    <a:xfrm flipH="1">
                      <a:off x="4876800" y="1946918"/>
                      <a:ext cx="90487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8"/>
                    <p:cNvCxnSpPr/>
                    <p:nvPr/>
                  </p:nvCxnSpPr>
                  <p:spPr>
                    <a:xfrm flipV="1">
                      <a:off x="5781675" y="1851034"/>
                      <a:ext cx="145957" cy="10342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6" name="Group 19"/>
                    <p:cNvGrpSpPr/>
                    <p:nvPr/>
                  </p:nvGrpSpPr>
                  <p:grpSpPr>
                    <a:xfrm>
                      <a:off x="6867524" y="1863839"/>
                      <a:ext cx="66676" cy="159501"/>
                      <a:chOff x="6867524" y="1863839"/>
                      <a:chExt cx="66676" cy="159501"/>
                    </a:xfrm>
                  </p:grpSpPr>
                  <p:sp>
                    <p:nvSpPr>
                      <p:cNvPr id="172" name="Oval 35"/>
                      <p:cNvSpPr/>
                      <p:nvPr/>
                    </p:nvSpPr>
                    <p:spPr>
                      <a:xfrm>
                        <a:off x="6867525" y="1912635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73" name="Straight Connector 36"/>
                      <p:cNvCxnSpPr/>
                      <p:nvPr/>
                    </p:nvCxnSpPr>
                    <p:spPr>
                      <a:xfrm flipH="1">
                        <a:off x="6867524" y="1863839"/>
                        <a:ext cx="66676" cy="15950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7" name="Oval 20"/>
                    <p:cNvSpPr/>
                    <p:nvPr/>
                  </p:nvSpPr>
                  <p:spPr>
                    <a:xfrm>
                      <a:off x="4695483" y="2343329"/>
                      <a:ext cx="357539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58" name="Straight Connector 21"/>
                    <p:cNvCxnSpPr>
                      <a:endCxn id="157" idx="0"/>
                    </p:cNvCxnSpPr>
                    <p:nvPr/>
                  </p:nvCxnSpPr>
                  <p:spPr>
                    <a:xfrm flipH="1">
                      <a:off x="4874253" y="1946917"/>
                      <a:ext cx="2550" cy="39641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22"/>
                    <p:cNvCxnSpPr/>
                    <p:nvPr/>
                  </p:nvCxnSpPr>
                  <p:spPr>
                    <a:xfrm>
                      <a:off x="4874253" y="2629342"/>
                      <a:ext cx="2547" cy="29560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Rectangle 23"/>
                    <p:cNvSpPr/>
                    <p:nvPr/>
                  </p:nvSpPr>
                  <p:spPr>
                    <a:xfrm>
                      <a:off x="6366591" y="2894263"/>
                      <a:ext cx="382900" cy="961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62" name="Straight Connector 25"/>
                    <p:cNvCxnSpPr/>
                    <p:nvPr/>
                  </p:nvCxnSpPr>
                  <p:spPr>
                    <a:xfrm flipH="1">
                      <a:off x="4877374" y="2931845"/>
                      <a:ext cx="149799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27"/>
                    <p:cNvCxnSpPr/>
                    <p:nvPr/>
                  </p:nvCxnSpPr>
                  <p:spPr>
                    <a:xfrm>
                      <a:off x="6745302" y="2931845"/>
                      <a:ext cx="86680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28"/>
                    <p:cNvCxnSpPr/>
                    <p:nvPr/>
                  </p:nvCxnSpPr>
                  <p:spPr>
                    <a:xfrm>
                      <a:off x="7600779" y="1941419"/>
                      <a:ext cx="0" cy="97296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30"/>
                    <p:cNvCxnSpPr/>
                    <p:nvPr/>
                  </p:nvCxnSpPr>
                  <p:spPr>
                    <a:xfrm>
                      <a:off x="4876800" y="1946917"/>
                      <a:ext cx="381000" cy="3390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8" name="Oval 31"/>
                    <p:cNvSpPr/>
                    <p:nvPr/>
                  </p:nvSpPr>
                  <p:spPr>
                    <a:xfrm>
                      <a:off x="6069996" y="2133600"/>
                      <a:ext cx="382465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69" name="Straight Connector 32"/>
                    <p:cNvCxnSpPr>
                      <a:stCxn id="168" idx="2"/>
                    </p:cNvCxnSpPr>
                    <p:nvPr/>
                  </p:nvCxnSpPr>
                  <p:spPr>
                    <a:xfrm flipH="1">
                      <a:off x="5257802" y="2286000"/>
                      <a:ext cx="81219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33"/>
                    <p:cNvCxnSpPr>
                      <a:stCxn id="168" idx="6"/>
                    </p:cNvCxnSpPr>
                    <p:nvPr/>
                  </p:nvCxnSpPr>
                  <p:spPr>
                    <a:xfrm>
                      <a:off x="6452462" y="2286000"/>
                      <a:ext cx="77353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34"/>
                    <p:cNvCxnSpPr/>
                    <p:nvPr/>
                  </p:nvCxnSpPr>
                  <p:spPr>
                    <a:xfrm flipV="1">
                      <a:off x="7225998" y="1946918"/>
                      <a:ext cx="394002" cy="33908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4" name="TextBox 7"/>
                <p:cNvSpPr txBox="1"/>
                <p:nvPr/>
              </p:nvSpPr>
              <p:spPr>
                <a:xfrm>
                  <a:off x="5580950" y="1794301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TextBox 8"/>
                <p:cNvSpPr txBox="1"/>
                <p:nvPr/>
              </p:nvSpPr>
              <p:spPr>
                <a:xfrm>
                  <a:off x="6400800" y="1752600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TextBox 9"/>
                <p:cNvSpPr txBox="1"/>
                <p:nvPr/>
              </p:nvSpPr>
              <p:spPr>
                <a:xfrm>
                  <a:off x="6875542" y="1752600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0"/>
                <p:cNvSpPr/>
                <p:nvPr/>
              </p:nvSpPr>
              <p:spPr>
                <a:xfrm>
                  <a:off x="6245054" y="3081740"/>
                  <a:ext cx="279182" cy="2408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</a:t>
                  </a:r>
                  <a:endParaRPr lang="en-US" sz="2000" dirty="0"/>
                </a:p>
              </p:txBody>
            </p:sp>
            <p:sp>
              <p:nvSpPr>
                <p:cNvPr id="149" name="TextBox 12"/>
                <p:cNvSpPr txBox="1"/>
                <p:nvPr/>
              </p:nvSpPr>
              <p:spPr>
                <a:xfrm>
                  <a:off x="6498845" y="1932801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150" name="TextBox 13"/>
                <p:cNvSpPr txBox="1"/>
                <p:nvPr/>
              </p:nvSpPr>
              <p:spPr>
                <a:xfrm>
                  <a:off x="6936645" y="1904810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42" name="Straight Connector 5"/>
              <p:cNvCxnSpPr/>
              <p:nvPr/>
            </p:nvCxnSpPr>
            <p:spPr>
              <a:xfrm flipH="1">
                <a:off x="7206920" y="2104601"/>
                <a:ext cx="121070" cy="220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 10"/>
            <p:cNvSpPr/>
            <p:nvPr/>
          </p:nvSpPr>
          <p:spPr>
            <a:xfrm>
              <a:off x="2770487" y="3145393"/>
              <a:ext cx="8290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U=6V</a:t>
              </a:r>
              <a:endParaRPr lang="en-US" sz="2000" dirty="0"/>
            </a:p>
          </p:txBody>
        </p:sp>
      </p:grpSp>
      <p:sp>
        <p:nvSpPr>
          <p:cNvPr id="176" name="Rectangle 11"/>
          <p:cNvSpPr/>
          <p:nvPr/>
        </p:nvSpPr>
        <p:spPr>
          <a:xfrm>
            <a:off x="6860240" y="5605544"/>
            <a:ext cx="822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r>
              <a:rPr lang="el-GR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9" name="Straight Connector 18"/>
          <p:cNvCxnSpPr/>
          <p:nvPr/>
        </p:nvCxnSpPr>
        <p:spPr>
          <a:xfrm>
            <a:off x="1816122" y="3786163"/>
            <a:ext cx="3268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Nhóm 131"/>
          <p:cNvGrpSpPr/>
          <p:nvPr/>
        </p:nvGrpSpPr>
        <p:grpSpPr>
          <a:xfrm>
            <a:off x="413266" y="3240084"/>
            <a:ext cx="3816829" cy="3041582"/>
            <a:chOff x="410683" y="3237534"/>
            <a:chExt cx="3816829" cy="3041582"/>
          </a:xfrm>
        </p:grpSpPr>
        <p:grpSp>
          <p:nvGrpSpPr>
            <p:cNvPr id="133" name="Group 3"/>
            <p:cNvGrpSpPr/>
            <p:nvPr/>
          </p:nvGrpSpPr>
          <p:grpSpPr>
            <a:xfrm>
              <a:off x="410683" y="3364832"/>
              <a:ext cx="3816829" cy="2914284"/>
              <a:chOff x="3681298" y="1878929"/>
              <a:chExt cx="5310314" cy="2421875"/>
            </a:xfrm>
          </p:grpSpPr>
          <p:grpSp>
            <p:nvGrpSpPr>
              <p:cNvPr id="140" name="Group 4"/>
              <p:cNvGrpSpPr/>
              <p:nvPr/>
            </p:nvGrpSpPr>
            <p:grpSpPr>
              <a:xfrm>
                <a:off x="3681298" y="1878929"/>
                <a:ext cx="5310314" cy="2421875"/>
                <a:chOff x="4707384" y="1720372"/>
                <a:chExt cx="2924514" cy="1753980"/>
              </a:xfrm>
            </p:grpSpPr>
            <p:grpSp>
              <p:nvGrpSpPr>
                <p:cNvPr id="161" name="Group 6"/>
                <p:cNvGrpSpPr/>
                <p:nvPr/>
              </p:nvGrpSpPr>
              <p:grpSpPr>
                <a:xfrm>
                  <a:off x="4707384" y="1884796"/>
                  <a:ext cx="2924514" cy="1336561"/>
                  <a:chOff x="4707389" y="1884797"/>
                  <a:chExt cx="2924517" cy="1336561"/>
                </a:xfrm>
              </p:grpSpPr>
              <p:cxnSp>
                <p:nvCxnSpPr>
                  <p:cNvPr id="183" name="Straight Connector 14"/>
                  <p:cNvCxnSpPr>
                    <a:stCxn id="204" idx="6"/>
                  </p:cNvCxnSpPr>
                  <p:nvPr/>
                </p:nvCxnSpPr>
                <p:spPr>
                  <a:xfrm>
                    <a:off x="6946106" y="1967876"/>
                    <a:ext cx="6858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4" name="Group 15"/>
                  <p:cNvGrpSpPr/>
                  <p:nvPr/>
                </p:nvGrpSpPr>
                <p:grpSpPr>
                  <a:xfrm>
                    <a:off x="4707389" y="1884797"/>
                    <a:ext cx="2924517" cy="1336561"/>
                    <a:chOff x="4695483" y="1863839"/>
                    <a:chExt cx="2924517" cy="1336561"/>
                  </a:xfrm>
                </p:grpSpPr>
                <p:grpSp>
                  <p:nvGrpSpPr>
                    <p:cNvPr id="185" name="Group 16"/>
                    <p:cNvGrpSpPr/>
                    <p:nvPr/>
                  </p:nvGrpSpPr>
                  <p:grpSpPr>
                    <a:xfrm>
                      <a:off x="6010275" y="1912635"/>
                      <a:ext cx="695325" cy="68565"/>
                      <a:chOff x="6324600" y="1981200"/>
                      <a:chExt cx="695325" cy="68565"/>
                    </a:xfrm>
                  </p:grpSpPr>
                  <p:sp>
                    <p:nvSpPr>
                      <p:cNvPr id="206" name="Oval 37"/>
                      <p:cNvSpPr/>
                      <p:nvPr/>
                    </p:nvSpPr>
                    <p:spPr>
                      <a:xfrm>
                        <a:off x="6953250" y="1981200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7" name="Straight Connector 38"/>
                      <p:cNvCxnSpPr>
                        <a:stCxn id="206" idx="2"/>
                      </p:cNvCxnSpPr>
                      <p:nvPr/>
                    </p:nvCxnSpPr>
                    <p:spPr>
                      <a:xfrm flipH="1" flipV="1">
                        <a:off x="6324600" y="2015482"/>
                        <a:ext cx="628650" cy="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6" name="Straight Connector 17"/>
                    <p:cNvCxnSpPr/>
                    <p:nvPr/>
                  </p:nvCxnSpPr>
                  <p:spPr>
                    <a:xfrm flipH="1">
                      <a:off x="4876800" y="1946918"/>
                      <a:ext cx="90487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8" name="Group 19"/>
                    <p:cNvGrpSpPr/>
                    <p:nvPr/>
                  </p:nvGrpSpPr>
                  <p:grpSpPr>
                    <a:xfrm>
                      <a:off x="6867524" y="1863839"/>
                      <a:ext cx="66676" cy="159501"/>
                      <a:chOff x="6867524" y="1863839"/>
                      <a:chExt cx="66676" cy="159501"/>
                    </a:xfrm>
                  </p:grpSpPr>
                  <p:sp>
                    <p:nvSpPr>
                      <p:cNvPr id="204" name="Oval 35"/>
                      <p:cNvSpPr/>
                      <p:nvPr/>
                    </p:nvSpPr>
                    <p:spPr>
                      <a:xfrm>
                        <a:off x="6867525" y="1912635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5" name="Straight Connector 36"/>
                      <p:cNvCxnSpPr/>
                      <p:nvPr/>
                    </p:nvCxnSpPr>
                    <p:spPr>
                      <a:xfrm flipH="1">
                        <a:off x="6867524" y="1863839"/>
                        <a:ext cx="66676" cy="15950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9" name="Oval 20"/>
                    <p:cNvSpPr/>
                    <p:nvPr/>
                  </p:nvSpPr>
                  <p:spPr>
                    <a:xfrm>
                      <a:off x="4695483" y="2343329"/>
                      <a:ext cx="357539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90" name="Straight Connector 21"/>
                    <p:cNvCxnSpPr>
                      <a:endCxn id="189" idx="0"/>
                    </p:cNvCxnSpPr>
                    <p:nvPr/>
                  </p:nvCxnSpPr>
                  <p:spPr>
                    <a:xfrm flipH="1">
                      <a:off x="4874253" y="1946917"/>
                      <a:ext cx="2550" cy="39641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22"/>
                    <p:cNvCxnSpPr>
                      <a:stCxn id="189" idx="4"/>
                    </p:cNvCxnSpPr>
                    <p:nvPr/>
                  </p:nvCxnSpPr>
                  <p:spPr>
                    <a:xfrm>
                      <a:off x="4874253" y="2648129"/>
                      <a:ext cx="2547" cy="47607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2" name="Rectangle 23"/>
                    <p:cNvSpPr/>
                    <p:nvPr/>
                  </p:nvSpPr>
                  <p:spPr>
                    <a:xfrm>
                      <a:off x="6374796" y="3048000"/>
                      <a:ext cx="457200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Rectangle 24"/>
                    <p:cNvSpPr/>
                    <p:nvPr/>
                  </p:nvSpPr>
                  <p:spPr>
                    <a:xfrm>
                      <a:off x="6374796" y="2743200"/>
                      <a:ext cx="457200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4" name="Straight Connector 25"/>
                    <p:cNvCxnSpPr>
                      <a:stCxn id="192" idx="1"/>
                    </p:cNvCxnSpPr>
                    <p:nvPr/>
                  </p:nvCxnSpPr>
                  <p:spPr>
                    <a:xfrm flipH="1">
                      <a:off x="4876800" y="3124200"/>
                      <a:ext cx="149799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26"/>
                    <p:cNvCxnSpPr>
                      <a:stCxn id="193" idx="1"/>
                    </p:cNvCxnSpPr>
                    <p:nvPr/>
                  </p:nvCxnSpPr>
                  <p:spPr>
                    <a:xfrm flipH="1">
                      <a:off x="4876800" y="2819400"/>
                      <a:ext cx="149799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27"/>
                    <p:cNvCxnSpPr>
                      <a:stCxn id="192" idx="3"/>
                    </p:cNvCxnSpPr>
                    <p:nvPr/>
                  </p:nvCxnSpPr>
                  <p:spPr>
                    <a:xfrm>
                      <a:off x="6831996" y="3124200"/>
                      <a:ext cx="78800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28"/>
                    <p:cNvCxnSpPr/>
                    <p:nvPr/>
                  </p:nvCxnSpPr>
                  <p:spPr>
                    <a:xfrm>
                      <a:off x="7620000" y="1946917"/>
                      <a:ext cx="0" cy="11772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29"/>
                    <p:cNvCxnSpPr>
                      <a:stCxn id="193" idx="3"/>
                    </p:cNvCxnSpPr>
                    <p:nvPr/>
                  </p:nvCxnSpPr>
                  <p:spPr>
                    <a:xfrm>
                      <a:off x="6831996" y="2819400"/>
                      <a:ext cx="78800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30"/>
                    <p:cNvCxnSpPr/>
                    <p:nvPr/>
                  </p:nvCxnSpPr>
                  <p:spPr>
                    <a:xfrm>
                      <a:off x="4876800" y="1946917"/>
                      <a:ext cx="381000" cy="3390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0" name="Oval 31"/>
                    <p:cNvSpPr/>
                    <p:nvPr/>
                  </p:nvSpPr>
                  <p:spPr>
                    <a:xfrm>
                      <a:off x="6069996" y="2133600"/>
                      <a:ext cx="382465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01" name="Straight Connector 32"/>
                    <p:cNvCxnSpPr>
                      <a:stCxn id="200" idx="2"/>
                    </p:cNvCxnSpPr>
                    <p:nvPr/>
                  </p:nvCxnSpPr>
                  <p:spPr>
                    <a:xfrm flipH="1">
                      <a:off x="5257802" y="2286000"/>
                      <a:ext cx="81219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33"/>
                    <p:cNvCxnSpPr>
                      <a:stCxn id="200" idx="6"/>
                    </p:cNvCxnSpPr>
                    <p:nvPr/>
                  </p:nvCxnSpPr>
                  <p:spPr>
                    <a:xfrm>
                      <a:off x="6452462" y="2286000"/>
                      <a:ext cx="77353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34"/>
                    <p:cNvCxnSpPr/>
                    <p:nvPr/>
                  </p:nvCxnSpPr>
                  <p:spPr>
                    <a:xfrm flipV="1">
                      <a:off x="7225998" y="1946918"/>
                      <a:ext cx="394002" cy="33908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63" name="TextBox 7"/>
                <p:cNvSpPr txBox="1"/>
                <p:nvPr/>
              </p:nvSpPr>
              <p:spPr>
                <a:xfrm>
                  <a:off x="5532496" y="1720372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6" name="TextBox 8"/>
                <p:cNvSpPr txBox="1"/>
                <p:nvPr/>
              </p:nvSpPr>
              <p:spPr>
                <a:xfrm>
                  <a:off x="6400794" y="1752600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TextBox 9"/>
                <p:cNvSpPr txBox="1"/>
                <p:nvPr/>
              </p:nvSpPr>
              <p:spPr>
                <a:xfrm>
                  <a:off x="6875535" y="1752600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9" name="Rectangle 10"/>
                <p:cNvSpPr/>
                <p:nvPr/>
              </p:nvSpPr>
              <p:spPr>
                <a:xfrm>
                  <a:off x="6284425" y="2529033"/>
                  <a:ext cx="770355" cy="2222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=10</a:t>
                  </a:r>
                  <a:r>
                    <a:rPr lang="el-GR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Ω</a:t>
                  </a:r>
                  <a:endParaRPr lang="en-US" dirty="0"/>
                </a:p>
              </p:txBody>
            </p:sp>
            <p:sp>
              <p:nvSpPr>
                <p:cNvPr id="180" name="Rectangle 11"/>
                <p:cNvSpPr/>
                <p:nvPr/>
              </p:nvSpPr>
              <p:spPr>
                <a:xfrm>
                  <a:off x="6245694" y="3252067"/>
                  <a:ext cx="799834" cy="2222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en-US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en-US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=15</a:t>
                  </a:r>
                  <a:r>
                    <a:rPr lang="el-GR" alt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Ω</a:t>
                  </a:r>
                  <a:endParaRPr lang="en-US" dirty="0"/>
                </a:p>
              </p:txBody>
            </p:sp>
            <p:sp>
              <p:nvSpPr>
                <p:cNvPr id="181" name="TextBox 12"/>
                <p:cNvSpPr txBox="1"/>
                <p:nvPr/>
              </p:nvSpPr>
              <p:spPr>
                <a:xfrm>
                  <a:off x="6498837" y="1932801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182" name="TextBox 13"/>
                <p:cNvSpPr txBox="1"/>
                <p:nvPr/>
              </p:nvSpPr>
              <p:spPr>
                <a:xfrm>
                  <a:off x="6936645" y="1904810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48" name="Straight Connector 5"/>
              <p:cNvCxnSpPr/>
              <p:nvPr/>
            </p:nvCxnSpPr>
            <p:spPr>
              <a:xfrm flipH="1">
                <a:off x="7206920" y="2104601"/>
                <a:ext cx="121070" cy="220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Rectangle 10"/>
            <p:cNvSpPr/>
            <p:nvPr/>
          </p:nvSpPr>
          <p:spPr>
            <a:xfrm>
              <a:off x="2838137" y="3237534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U=6V</a:t>
              </a:r>
              <a:endParaRPr lang="en-US" dirty="0"/>
            </a:p>
          </p:txBody>
        </p:sp>
      </p:grpSp>
      <p:sp>
        <p:nvSpPr>
          <p:cNvPr id="208" name="Rectangle 10"/>
          <p:cNvSpPr/>
          <p:nvPr/>
        </p:nvSpPr>
        <p:spPr>
          <a:xfrm>
            <a:off x="859974" y="4478723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I=1A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09" name="Nhóm 208"/>
          <p:cNvGrpSpPr/>
          <p:nvPr/>
        </p:nvGrpSpPr>
        <p:grpSpPr>
          <a:xfrm>
            <a:off x="4590256" y="3106148"/>
            <a:ext cx="3816829" cy="2894025"/>
            <a:chOff x="410683" y="3132867"/>
            <a:chExt cx="3816829" cy="2894025"/>
          </a:xfrm>
        </p:grpSpPr>
        <p:grpSp>
          <p:nvGrpSpPr>
            <p:cNvPr id="210" name="Group 3"/>
            <p:cNvGrpSpPr/>
            <p:nvPr/>
          </p:nvGrpSpPr>
          <p:grpSpPr>
            <a:xfrm>
              <a:off x="410683" y="3418381"/>
              <a:ext cx="3816829" cy="2608511"/>
              <a:chOff x="3681293" y="1923430"/>
              <a:chExt cx="5310307" cy="2167767"/>
            </a:xfrm>
          </p:grpSpPr>
          <p:grpSp>
            <p:nvGrpSpPr>
              <p:cNvPr id="212" name="Group 4"/>
              <p:cNvGrpSpPr/>
              <p:nvPr/>
            </p:nvGrpSpPr>
            <p:grpSpPr>
              <a:xfrm>
                <a:off x="3681293" y="1923430"/>
                <a:ext cx="5310307" cy="2167767"/>
                <a:chOff x="4707389" y="1752600"/>
                <a:chExt cx="2924517" cy="1569949"/>
              </a:xfrm>
            </p:grpSpPr>
            <p:grpSp>
              <p:nvGrpSpPr>
                <p:cNvPr id="214" name="Group 6"/>
                <p:cNvGrpSpPr/>
                <p:nvPr/>
              </p:nvGrpSpPr>
              <p:grpSpPr>
                <a:xfrm>
                  <a:off x="4707389" y="1884797"/>
                  <a:ext cx="2924517" cy="1126564"/>
                  <a:chOff x="4707389" y="1884797"/>
                  <a:chExt cx="2924517" cy="1126564"/>
                </a:xfrm>
              </p:grpSpPr>
              <p:cxnSp>
                <p:nvCxnSpPr>
                  <p:cNvPr id="221" name="Straight Connector 14"/>
                  <p:cNvCxnSpPr>
                    <a:stCxn id="239" idx="6"/>
                  </p:cNvCxnSpPr>
                  <p:nvPr/>
                </p:nvCxnSpPr>
                <p:spPr>
                  <a:xfrm>
                    <a:off x="6946106" y="1967876"/>
                    <a:ext cx="6858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2" name="Group 15"/>
                  <p:cNvGrpSpPr/>
                  <p:nvPr/>
                </p:nvGrpSpPr>
                <p:grpSpPr>
                  <a:xfrm>
                    <a:off x="4707389" y="1884797"/>
                    <a:ext cx="2924517" cy="1126564"/>
                    <a:chOff x="4695483" y="1863839"/>
                    <a:chExt cx="2924517" cy="1126564"/>
                  </a:xfrm>
                </p:grpSpPr>
                <p:grpSp>
                  <p:nvGrpSpPr>
                    <p:cNvPr id="223" name="Group 16"/>
                    <p:cNvGrpSpPr/>
                    <p:nvPr/>
                  </p:nvGrpSpPr>
                  <p:grpSpPr>
                    <a:xfrm>
                      <a:off x="6010275" y="1912635"/>
                      <a:ext cx="695325" cy="68565"/>
                      <a:chOff x="6324600" y="1981200"/>
                      <a:chExt cx="695325" cy="68565"/>
                    </a:xfrm>
                  </p:grpSpPr>
                  <p:sp>
                    <p:nvSpPr>
                      <p:cNvPr id="241" name="Oval 37"/>
                      <p:cNvSpPr/>
                      <p:nvPr/>
                    </p:nvSpPr>
                    <p:spPr>
                      <a:xfrm>
                        <a:off x="6953250" y="1981200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2" name="Straight Connector 38"/>
                      <p:cNvCxnSpPr>
                        <a:stCxn id="241" idx="2"/>
                      </p:cNvCxnSpPr>
                      <p:nvPr/>
                    </p:nvCxnSpPr>
                    <p:spPr>
                      <a:xfrm flipH="1" flipV="1">
                        <a:off x="6324600" y="2015482"/>
                        <a:ext cx="628650" cy="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4" name="Straight Connector 17"/>
                    <p:cNvCxnSpPr/>
                    <p:nvPr/>
                  </p:nvCxnSpPr>
                  <p:spPr>
                    <a:xfrm flipH="1">
                      <a:off x="4876800" y="1946918"/>
                      <a:ext cx="90487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18"/>
                    <p:cNvCxnSpPr/>
                    <p:nvPr/>
                  </p:nvCxnSpPr>
                  <p:spPr>
                    <a:xfrm flipV="1">
                      <a:off x="5772078" y="1945830"/>
                      <a:ext cx="292528" cy="108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6" name="Group 19"/>
                    <p:cNvGrpSpPr/>
                    <p:nvPr/>
                  </p:nvGrpSpPr>
                  <p:grpSpPr>
                    <a:xfrm>
                      <a:off x="6867524" y="1863839"/>
                      <a:ext cx="66676" cy="159501"/>
                      <a:chOff x="6867524" y="1863839"/>
                      <a:chExt cx="66676" cy="159501"/>
                    </a:xfrm>
                  </p:grpSpPr>
                  <p:sp>
                    <p:nvSpPr>
                      <p:cNvPr id="239" name="Oval 35"/>
                      <p:cNvSpPr/>
                      <p:nvPr/>
                    </p:nvSpPr>
                    <p:spPr>
                      <a:xfrm>
                        <a:off x="6867525" y="1912635"/>
                        <a:ext cx="66675" cy="6856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0" name="Straight Connector 36"/>
                      <p:cNvCxnSpPr/>
                      <p:nvPr/>
                    </p:nvCxnSpPr>
                    <p:spPr>
                      <a:xfrm flipH="1">
                        <a:off x="6867524" y="1863839"/>
                        <a:ext cx="66676" cy="159501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27" name="Oval 20"/>
                    <p:cNvSpPr/>
                    <p:nvPr/>
                  </p:nvSpPr>
                  <p:spPr>
                    <a:xfrm>
                      <a:off x="4695483" y="2343329"/>
                      <a:ext cx="357539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28" name="Straight Connector 21"/>
                    <p:cNvCxnSpPr>
                      <a:endCxn id="227" idx="0"/>
                    </p:cNvCxnSpPr>
                    <p:nvPr/>
                  </p:nvCxnSpPr>
                  <p:spPr>
                    <a:xfrm flipH="1">
                      <a:off x="4874253" y="1946917"/>
                      <a:ext cx="2550" cy="39641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"/>
                    <p:cNvCxnSpPr/>
                    <p:nvPr/>
                  </p:nvCxnSpPr>
                  <p:spPr>
                    <a:xfrm>
                      <a:off x="4874253" y="2629342"/>
                      <a:ext cx="2547" cy="29560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0" name="Rectangle 23"/>
                    <p:cNvSpPr/>
                    <p:nvPr/>
                  </p:nvSpPr>
                  <p:spPr>
                    <a:xfrm>
                      <a:off x="6366591" y="2894263"/>
                      <a:ext cx="382900" cy="961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31" name="Straight Connector 25"/>
                    <p:cNvCxnSpPr/>
                    <p:nvPr/>
                  </p:nvCxnSpPr>
                  <p:spPr>
                    <a:xfrm flipH="1">
                      <a:off x="4877374" y="2931845"/>
                      <a:ext cx="149799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7"/>
                    <p:cNvCxnSpPr/>
                    <p:nvPr/>
                  </p:nvCxnSpPr>
                  <p:spPr>
                    <a:xfrm>
                      <a:off x="6745302" y="2931845"/>
                      <a:ext cx="86680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Straight Connector 28"/>
                    <p:cNvCxnSpPr/>
                    <p:nvPr/>
                  </p:nvCxnSpPr>
                  <p:spPr>
                    <a:xfrm>
                      <a:off x="7600779" y="1941419"/>
                      <a:ext cx="0" cy="97296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30"/>
                    <p:cNvCxnSpPr/>
                    <p:nvPr/>
                  </p:nvCxnSpPr>
                  <p:spPr>
                    <a:xfrm>
                      <a:off x="4876800" y="1946917"/>
                      <a:ext cx="381000" cy="3390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5" name="Oval 31"/>
                    <p:cNvSpPr/>
                    <p:nvPr/>
                  </p:nvSpPr>
                  <p:spPr>
                    <a:xfrm>
                      <a:off x="6069996" y="2133600"/>
                      <a:ext cx="382465" cy="304800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36" name="Straight Connector 32"/>
                    <p:cNvCxnSpPr>
                      <a:stCxn id="235" idx="2"/>
                    </p:cNvCxnSpPr>
                    <p:nvPr/>
                  </p:nvCxnSpPr>
                  <p:spPr>
                    <a:xfrm flipH="1">
                      <a:off x="5257802" y="2286000"/>
                      <a:ext cx="81219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Straight Connector 33"/>
                    <p:cNvCxnSpPr>
                      <a:stCxn id="235" idx="6"/>
                    </p:cNvCxnSpPr>
                    <p:nvPr/>
                  </p:nvCxnSpPr>
                  <p:spPr>
                    <a:xfrm>
                      <a:off x="6452462" y="2286000"/>
                      <a:ext cx="77353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34"/>
                    <p:cNvCxnSpPr/>
                    <p:nvPr/>
                  </p:nvCxnSpPr>
                  <p:spPr>
                    <a:xfrm flipV="1">
                      <a:off x="7225998" y="1946918"/>
                      <a:ext cx="394002" cy="33908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15" name="TextBox 7"/>
                <p:cNvSpPr txBox="1"/>
                <p:nvPr/>
              </p:nvSpPr>
              <p:spPr>
                <a:xfrm>
                  <a:off x="5580950" y="1794301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TextBox 8"/>
                <p:cNvSpPr txBox="1"/>
                <p:nvPr/>
              </p:nvSpPr>
              <p:spPr>
                <a:xfrm>
                  <a:off x="6400800" y="1752600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TextBox 9"/>
                <p:cNvSpPr txBox="1"/>
                <p:nvPr/>
              </p:nvSpPr>
              <p:spPr>
                <a:xfrm>
                  <a:off x="6875542" y="1752600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Rectangle 10"/>
                <p:cNvSpPr/>
                <p:nvPr/>
              </p:nvSpPr>
              <p:spPr>
                <a:xfrm>
                  <a:off x="6245054" y="3081740"/>
                  <a:ext cx="279182" cy="2408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</a:t>
                  </a:r>
                  <a:endParaRPr lang="en-US" sz="2000" dirty="0"/>
                </a:p>
              </p:txBody>
            </p:sp>
            <p:sp>
              <p:nvSpPr>
                <p:cNvPr id="219" name="TextBox 12"/>
                <p:cNvSpPr txBox="1"/>
                <p:nvPr/>
              </p:nvSpPr>
              <p:spPr>
                <a:xfrm>
                  <a:off x="6498845" y="1932801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220" name="TextBox 13"/>
                <p:cNvSpPr txBox="1"/>
                <p:nvPr/>
              </p:nvSpPr>
              <p:spPr>
                <a:xfrm>
                  <a:off x="6936645" y="1904810"/>
                  <a:ext cx="19167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13" name="Straight Connector 5"/>
              <p:cNvCxnSpPr/>
              <p:nvPr/>
            </p:nvCxnSpPr>
            <p:spPr>
              <a:xfrm flipH="1">
                <a:off x="7206920" y="2104601"/>
                <a:ext cx="121070" cy="220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Rectangle 10"/>
            <p:cNvSpPr/>
            <p:nvPr/>
          </p:nvSpPr>
          <p:spPr>
            <a:xfrm>
              <a:off x="2786203" y="3132867"/>
              <a:ext cx="8290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U=6V</a:t>
              </a:r>
              <a:endParaRPr lang="en-US" sz="2000" dirty="0"/>
            </a:p>
          </p:txBody>
        </p:sp>
      </p:grpSp>
      <p:sp>
        <p:nvSpPr>
          <p:cNvPr id="243" name="Rectangle 10"/>
          <p:cNvSpPr/>
          <p:nvPr/>
        </p:nvSpPr>
        <p:spPr>
          <a:xfrm>
            <a:off x="5070985" y="4521556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I=1A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6" name="Rectangle 10"/>
          <p:cNvSpPr/>
          <p:nvPr/>
        </p:nvSpPr>
        <p:spPr>
          <a:xfrm>
            <a:off x="2654341" y="3989743"/>
            <a:ext cx="829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U=6V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7" name="Rectangle 10"/>
          <p:cNvSpPr/>
          <p:nvPr/>
        </p:nvSpPr>
        <p:spPr>
          <a:xfrm>
            <a:off x="6890165" y="3953999"/>
            <a:ext cx="829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U=6V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76" grpId="0"/>
      <p:bldP spid="208" grpId="0"/>
      <p:bldP spid="243" grpId="0"/>
      <p:bldP spid="246" grpId="0"/>
      <p:bldP spid="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6" y="74957"/>
            <a:ext cx="9032874" cy="51019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ĐIỆN TRỞ TƯƠNG ĐƯƠNG CỦA ĐOẠN MẠCH SONG SONG</a:t>
            </a:r>
            <a:endParaRPr lang="en-US" sz="2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2" y="537369"/>
            <a:ext cx="8955088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8"/>
          <p:cNvGrpSpPr>
            <a:grpSpLocks noChangeAspect="1"/>
          </p:cNvGrpSpPr>
          <p:nvPr/>
        </p:nvGrpSpPr>
        <p:grpSpPr bwMode="auto">
          <a:xfrm>
            <a:off x="990600" y="1447248"/>
            <a:ext cx="2514600" cy="1027113"/>
            <a:chOff x="2496" y="3360"/>
            <a:chExt cx="1608" cy="747"/>
          </a:xfrm>
        </p:grpSpPr>
        <p:sp>
          <p:nvSpPr>
            <p:cNvPr id="8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496" y="3360"/>
              <a:ext cx="160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0"/>
            <p:cNvSpPr>
              <a:spLocks noChangeShapeType="1"/>
            </p:cNvSpPr>
            <p:nvPr/>
          </p:nvSpPr>
          <p:spPr bwMode="auto">
            <a:xfrm>
              <a:off x="2546" y="3701"/>
              <a:ext cx="234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41"/>
            <p:cNvSpPr>
              <a:spLocks noChangeShapeType="1"/>
            </p:cNvSpPr>
            <p:nvPr/>
          </p:nvSpPr>
          <p:spPr bwMode="auto">
            <a:xfrm>
              <a:off x="3101" y="3701"/>
              <a:ext cx="30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3697" y="3701"/>
              <a:ext cx="341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3906" y="3893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3290" y="389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3792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3179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2587" y="3375"/>
              <a:ext cx="14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3726" y="3736"/>
              <a:ext cx="18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9"/>
            <p:cNvSpPr>
              <a:spLocks noChangeArrowheads="1"/>
            </p:cNvSpPr>
            <p:nvPr/>
          </p:nvSpPr>
          <p:spPr bwMode="auto">
            <a:xfrm>
              <a:off x="3130" y="3736"/>
              <a:ext cx="20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2576" y="3737"/>
              <a:ext cx="32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3200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en-US" sz="28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3470" y="3508"/>
              <a:ext cx="16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2861" y="3508"/>
              <a:ext cx="168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7" name="Object 86"/>
          <p:cNvGraphicFramePr>
            <a:graphicFrameLocks noChangeAspect="1"/>
          </p:cNvGraphicFramePr>
          <p:nvPr>
            <p:extLst/>
          </p:nvPr>
        </p:nvGraphicFramePr>
        <p:xfrm>
          <a:off x="4525483" y="1313167"/>
          <a:ext cx="314107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" imgW="1104840" imgH="444240" progId="Equation.DSMT4">
                  <p:embed/>
                </p:oleObj>
              </mc:Choice>
              <mc:Fallback>
                <p:oleObj name="Equation" r:id="rId3" imgW="110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5483" y="1313167"/>
                        <a:ext cx="3141072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Content Placeholder 2"/>
          <p:cNvSpPr txBox="1">
            <a:spLocks/>
          </p:cNvSpPr>
          <p:nvPr/>
        </p:nvSpPr>
        <p:spPr>
          <a:xfrm>
            <a:off x="3781129" y="1650746"/>
            <a:ext cx="601959" cy="48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7779133" y="1650746"/>
            <a:ext cx="760375" cy="48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(4’)</a:t>
            </a:r>
            <a:endParaRPr 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12712" y="2454127"/>
            <a:ext cx="8229600" cy="436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2.Thí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10"/>
          <p:cNvSpPr txBox="1">
            <a:spLocks noChangeArrowheads="1"/>
          </p:cNvSpPr>
          <p:nvPr/>
        </p:nvSpPr>
        <p:spPr bwMode="auto">
          <a:xfrm>
            <a:off x="131763" y="2904233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24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en-US" altLang="en-US" sz="2400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1587</Words>
  <Application>Microsoft Office PowerPoint</Application>
  <PresentationFormat>Trình chiếu Trên màn hình (4:3)</PresentationFormat>
  <Paragraphs>364</Paragraphs>
  <Slides>18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.VnTimeH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Bài 5</vt:lpstr>
      <vt:lpstr>Bản trình bày PowerPoint</vt:lpstr>
      <vt:lpstr>I. CƯỜNG ĐỘ DÒNG ĐIỆN VÀ HIỆU ĐIỆN THẾ TRONG ĐOẠN MẠCH SONG SONG</vt:lpstr>
      <vt:lpstr>2. Đoạn mạch gồm hai điện trở mắc song song</vt:lpstr>
      <vt:lpstr>Bản trình bày PowerPoint</vt:lpstr>
      <vt:lpstr>2. Đoạn mạch gồm hai điện trở mắc song song</vt:lpstr>
      <vt:lpstr>II. ĐIỆN TRỞ TƯƠNG ĐƯƠNG CỦA ĐOẠN MẠCH SONG SONG</vt:lpstr>
      <vt:lpstr>II. ĐIỆN TRỞ TƯƠNG ĐƯƠNG CỦA ĐOẠN MẠCH SONG SONG</vt:lpstr>
      <vt:lpstr>II. ĐIỆN TRỞ TƯƠNG ĐƯƠNG CỦA ĐOẠN MẠCH SONG SONG</vt:lpstr>
      <vt:lpstr>III. VẬN DỤNG</vt:lpstr>
      <vt:lpstr>III. VẬN DỤNG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</dc:title>
  <dc:creator>user</dc:creator>
  <cp:lastModifiedBy>PC</cp:lastModifiedBy>
  <cp:revision>58</cp:revision>
  <dcterms:created xsi:type="dcterms:W3CDTF">2015-09-14T06:17:16Z</dcterms:created>
  <dcterms:modified xsi:type="dcterms:W3CDTF">2021-09-21T04:31:10Z</dcterms:modified>
</cp:coreProperties>
</file>