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1" r:id="rId4"/>
    <p:sldId id="272" r:id="rId5"/>
    <p:sldId id="260"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34" autoAdjust="0"/>
    <p:restoredTop sz="94660"/>
  </p:normalViewPr>
  <p:slideViewPr>
    <p:cSldViewPr snapToGrid="0">
      <p:cViewPr varScale="1">
        <p:scale>
          <a:sx n="67" d="100"/>
          <a:sy n="67" d="100"/>
        </p:scale>
        <p:origin x="4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8FD8C958-AF5C-4E96-A8D9-E2929E419DC8}" type="datetimeFigureOut">
              <a:rPr lang="vi-VN" smtClean="0"/>
              <a:t>17/11/2021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845379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FD8C958-AF5C-4E96-A8D9-E2929E419DC8}" type="datetimeFigureOut">
              <a:rPr lang="vi-VN" smtClean="0"/>
              <a:t>17/11/2021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2011577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FD8C958-AF5C-4E96-A8D9-E2929E419DC8}" type="datetimeFigureOut">
              <a:rPr lang="vi-VN" smtClean="0"/>
              <a:t>17/11/2021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1199406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FD8C958-AF5C-4E96-A8D9-E2929E419DC8}" type="datetimeFigureOut">
              <a:rPr lang="vi-VN" smtClean="0"/>
              <a:t>17/11/2021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3065419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FD8C958-AF5C-4E96-A8D9-E2929E419DC8}" type="datetimeFigureOut">
              <a:rPr lang="vi-VN" smtClean="0"/>
              <a:t>17/11/2021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3704279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8FD8C958-AF5C-4E96-A8D9-E2929E419DC8}" type="datetimeFigureOut">
              <a:rPr lang="vi-VN" smtClean="0"/>
              <a:t>17/11/2021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372074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8FD8C958-AF5C-4E96-A8D9-E2929E419DC8}" type="datetimeFigureOut">
              <a:rPr lang="vi-VN" smtClean="0"/>
              <a:t>17/11/2021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1427506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8FD8C958-AF5C-4E96-A8D9-E2929E419DC8}" type="datetimeFigureOut">
              <a:rPr lang="vi-VN" smtClean="0"/>
              <a:t>17/11/2021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1696762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8C958-AF5C-4E96-A8D9-E2929E419DC8}" type="datetimeFigureOut">
              <a:rPr lang="vi-VN" smtClean="0"/>
              <a:t>17/11/2021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4156959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D8C958-AF5C-4E96-A8D9-E2929E419DC8}" type="datetimeFigureOut">
              <a:rPr lang="vi-VN" smtClean="0"/>
              <a:t>17/11/2021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878816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D8C958-AF5C-4E96-A8D9-E2929E419DC8}" type="datetimeFigureOut">
              <a:rPr lang="vi-VN" smtClean="0"/>
              <a:t>17/11/2021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5FFA04F-AB1B-4A80-8B30-4281FA9B033A}" type="slidenum">
              <a:rPr lang="vi-VN" smtClean="0"/>
              <a:t>‹#›</a:t>
            </a:fld>
            <a:endParaRPr lang="vi-VN"/>
          </a:p>
        </p:txBody>
      </p:sp>
    </p:spTree>
    <p:extLst>
      <p:ext uri="{BB962C8B-B14F-4D97-AF65-F5344CB8AC3E}">
        <p14:creationId xmlns:p14="http://schemas.microsoft.com/office/powerpoint/2010/main" val="142849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8C958-AF5C-4E96-A8D9-E2929E419DC8}" type="datetimeFigureOut">
              <a:rPr lang="vi-VN" smtClean="0"/>
              <a:t>17/11/2021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FFA04F-AB1B-4A80-8B30-4281FA9B033A}" type="slidenum">
              <a:rPr lang="vi-VN" smtClean="0"/>
              <a:t>‹#›</a:t>
            </a:fld>
            <a:endParaRPr lang="vi-VN"/>
          </a:p>
        </p:txBody>
      </p:sp>
    </p:spTree>
    <p:extLst>
      <p:ext uri="{BB962C8B-B14F-4D97-AF65-F5344CB8AC3E}">
        <p14:creationId xmlns:p14="http://schemas.microsoft.com/office/powerpoint/2010/main" val="41968038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1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39.png"/><Relationship Id="rId7" Type="http://schemas.openxmlformats.org/officeDocument/2006/relationships/image" Target="../media/image43.png"/><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4" Type="http://schemas.openxmlformats.org/officeDocument/2006/relationships/image" Target="../media/image40.png"/><Relationship Id="rId9" Type="http://schemas.openxmlformats.org/officeDocument/2006/relationships/image" Target="../media/image45.png"/></Relationships>
</file>

<file path=ppt/slides/_rels/slide1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3" Type="http://schemas.openxmlformats.org/officeDocument/2006/relationships/image" Target="../media/image35.png"/><Relationship Id="rId3" Type="http://schemas.openxmlformats.org/officeDocument/2006/relationships/image" Target="../media/image4.png"/><Relationship Id="rId12" Type="http://schemas.openxmlformats.org/officeDocument/2006/relationships/image" Target="../media/image34.png"/><Relationship Id="rId2" Type="http://schemas.openxmlformats.org/officeDocument/2006/relationships/image" Target="../media/image3.png"/><Relationship Id="rId16" Type="http://schemas.openxmlformats.org/officeDocument/2006/relationships/image" Target="../media/image38.png"/><Relationship Id="rId1" Type="http://schemas.openxmlformats.org/officeDocument/2006/relationships/slideLayout" Target="../slideLayouts/slideLayout2.xml"/><Relationship Id="rId11" Type="http://schemas.openxmlformats.org/officeDocument/2006/relationships/image" Target="../media/image33.png"/><Relationship Id="rId15" Type="http://schemas.openxmlformats.org/officeDocument/2006/relationships/image" Target="../media/image37.png"/><Relationship Id="rId10" Type="http://schemas.openxmlformats.org/officeDocument/2006/relationships/image" Target="../media/image32.png"/><Relationship Id="rId4" Type="http://schemas.openxmlformats.org/officeDocument/2006/relationships/image" Target="../media/image5.png"/><Relationship Id="rId9" Type="http://schemas.openxmlformats.org/officeDocument/2006/relationships/image" Target="../media/image31.png"/><Relationship Id="rId14" Type="http://schemas.openxmlformats.org/officeDocument/2006/relationships/image" Target="../media/image3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3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104045" y="533443"/>
            <a:ext cx="10244535" cy="1938992"/>
          </a:xfrm>
          <a:prstGeom prst="rect">
            <a:avLst/>
          </a:prstGeom>
          <a:solidFill>
            <a:schemeClr val="accent2">
              <a:lumMod val="20000"/>
              <a:lumOff val="80000"/>
            </a:schemeClr>
          </a:solidFill>
        </p:spPr>
        <p:txBody>
          <a:bodyPr wrap="square">
            <a:spAutoFit/>
          </a:bodyPr>
          <a:lstStyle/>
          <a:p>
            <a:pPr lvl="0"/>
            <a:r>
              <a:rPr lang="vi-VN" sz="2000" b="1" u="sng" dirty="0" smtClean="0">
                <a:solidFill>
                  <a:srgbClr val="FF0000"/>
                </a:solidFill>
                <a:latin typeface="+mj-lt"/>
              </a:rPr>
              <a:t>6.</a:t>
            </a:r>
            <a:r>
              <a:rPr lang="en-US" sz="2000" b="1" u="sng" dirty="0" smtClean="0">
                <a:solidFill>
                  <a:srgbClr val="FF0000"/>
                </a:solidFill>
                <a:latin typeface="+mj-lt"/>
              </a:rPr>
              <a:t>1</a:t>
            </a:r>
            <a:r>
              <a:rPr lang="vi-VN" sz="2000" b="1" dirty="0" smtClean="0">
                <a:latin typeface="+mj-lt"/>
              </a:rPr>
              <a:t>:</a:t>
            </a:r>
            <a:r>
              <a:rPr lang="en-US" sz="2000" b="1" dirty="0" smtClean="0">
                <a:latin typeface="+mj-lt"/>
              </a:rPr>
              <a:t> </a:t>
            </a:r>
            <a:r>
              <a:rPr lang="vi-VN" sz="2000" b="1" dirty="0" smtClean="0">
                <a:solidFill>
                  <a:srgbClr val="000000"/>
                </a:solidFill>
                <a:latin typeface="+mj-lt"/>
                <a:ea typeface="Times New Roman" panose="02020603050405020304" pitchFamily="18" charset="0"/>
                <a:cs typeface="Times New Roman" panose="02020603050405020304" pitchFamily="18" charset="0"/>
              </a:rPr>
              <a:t>Hai </a:t>
            </a:r>
            <a:r>
              <a:rPr lang="vi-VN" sz="2000" b="1" dirty="0" err="1">
                <a:solidFill>
                  <a:srgbClr val="000000"/>
                </a:solidFill>
                <a:latin typeface="+mj-lt"/>
                <a:ea typeface="Times New Roman" panose="02020603050405020304" pitchFamily="18" charset="0"/>
                <a:cs typeface="Times New Roman" panose="02020603050405020304" pitchFamily="18" charset="0"/>
              </a:rPr>
              <a:t>điện</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trở</a:t>
            </a:r>
            <a:r>
              <a:rPr lang="vi-VN" sz="2000" b="1" dirty="0">
                <a:solidFill>
                  <a:srgbClr val="000000"/>
                </a:solidFill>
                <a:latin typeface="+mj-lt"/>
                <a:ea typeface="Times New Roman" panose="02020603050405020304" pitchFamily="18" charset="0"/>
                <a:cs typeface="Times New Roman" panose="02020603050405020304" pitchFamily="18" charset="0"/>
              </a:rPr>
              <a:t> R</a:t>
            </a:r>
            <a:r>
              <a:rPr lang="vi-VN" sz="2000" b="1" baseline="-30000" dirty="0">
                <a:solidFill>
                  <a:srgbClr val="000000"/>
                </a:solidFill>
                <a:latin typeface="+mj-lt"/>
                <a:ea typeface="Times New Roman" panose="02020603050405020304" pitchFamily="18" charset="0"/>
                <a:cs typeface="Times New Roman" panose="02020603050405020304" pitchFamily="18" charset="0"/>
              </a:rPr>
              <a:t>1</a:t>
            </a:r>
            <a:r>
              <a:rPr lang="vi-VN" sz="2000" b="1" dirty="0">
                <a:solidFill>
                  <a:srgbClr val="000000"/>
                </a:solidFill>
                <a:latin typeface="+mj-lt"/>
                <a:ea typeface="Times New Roman" panose="02020603050405020304" pitchFamily="18" charset="0"/>
                <a:cs typeface="Times New Roman" panose="02020603050405020304" pitchFamily="18" charset="0"/>
              </a:rPr>
              <a:t> = R</a:t>
            </a:r>
            <a:r>
              <a:rPr lang="vi-VN" sz="2000" b="1" baseline="-30000" dirty="0">
                <a:solidFill>
                  <a:srgbClr val="000000"/>
                </a:solidFill>
                <a:latin typeface="+mj-lt"/>
                <a:ea typeface="Times New Roman" panose="02020603050405020304" pitchFamily="18" charset="0"/>
                <a:cs typeface="Times New Roman" panose="02020603050405020304" pitchFamily="18" charset="0"/>
              </a:rPr>
              <a:t>2</a:t>
            </a:r>
            <a:r>
              <a:rPr lang="vi-VN" sz="2000" b="1" dirty="0">
                <a:solidFill>
                  <a:srgbClr val="000000"/>
                </a:solidFill>
                <a:latin typeface="+mj-lt"/>
                <a:ea typeface="Times New Roman" panose="02020603050405020304" pitchFamily="18" charset="0"/>
                <a:cs typeface="Times New Roman" panose="02020603050405020304" pitchFamily="18" charset="0"/>
              </a:rPr>
              <a:t> = 20Ω </a:t>
            </a:r>
            <a:r>
              <a:rPr lang="vi-VN" sz="2000" b="1" dirty="0" err="1">
                <a:solidFill>
                  <a:srgbClr val="000000"/>
                </a:solidFill>
                <a:latin typeface="+mj-lt"/>
                <a:ea typeface="Times New Roman" panose="02020603050405020304" pitchFamily="18" charset="0"/>
                <a:cs typeface="Times New Roman" panose="02020603050405020304" pitchFamily="18" charset="0"/>
              </a:rPr>
              <a:t>được</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mắc</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vào</a:t>
            </a:r>
            <a:r>
              <a:rPr lang="vi-VN" sz="2000" b="1" dirty="0">
                <a:solidFill>
                  <a:srgbClr val="000000"/>
                </a:solidFill>
                <a:latin typeface="+mj-lt"/>
                <a:ea typeface="Times New Roman" panose="02020603050405020304" pitchFamily="18" charset="0"/>
                <a:cs typeface="Times New Roman" panose="02020603050405020304" pitchFamily="18" charset="0"/>
              </a:rPr>
              <a:t> hai </a:t>
            </a:r>
            <a:r>
              <a:rPr lang="vi-VN" sz="2000" b="1" dirty="0" err="1">
                <a:solidFill>
                  <a:srgbClr val="000000"/>
                </a:solidFill>
                <a:latin typeface="+mj-lt"/>
                <a:ea typeface="Times New Roman" panose="02020603050405020304" pitchFamily="18" charset="0"/>
                <a:cs typeface="Times New Roman" panose="02020603050405020304" pitchFamily="18" charset="0"/>
              </a:rPr>
              <a:t>điểm</a:t>
            </a:r>
            <a:r>
              <a:rPr lang="vi-VN" sz="2000" b="1" dirty="0">
                <a:solidFill>
                  <a:srgbClr val="000000"/>
                </a:solidFill>
                <a:latin typeface="+mj-lt"/>
                <a:ea typeface="Times New Roman" panose="02020603050405020304" pitchFamily="18" charset="0"/>
                <a:cs typeface="Times New Roman" panose="02020603050405020304" pitchFamily="18" charset="0"/>
              </a:rPr>
              <a:t> A, B.</a:t>
            </a:r>
            <a:endParaRPr lang="vi-VN" sz="2000" b="1" dirty="0">
              <a:latin typeface="+mj-lt"/>
            </a:endParaRPr>
          </a:p>
          <a:p>
            <a:pPr lvl="0" algn="just" eaLnBrk="0" fontAlgn="base" hangingPunct="0">
              <a:spcBef>
                <a:spcPct val="0"/>
              </a:spcBef>
              <a:spcAft>
                <a:spcPct val="0"/>
              </a:spcAft>
            </a:pPr>
            <a:r>
              <a:rPr lang="en-US" sz="2000" b="1" dirty="0" smtClean="0">
                <a:latin typeface="+mj-lt"/>
              </a:rPr>
              <a:t> </a:t>
            </a:r>
            <a:r>
              <a:rPr lang="vi-VN" sz="2000" b="1" dirty="0">
                <a:solidFill>
                  <a:srgbClr val="000000"/>
                </a:solidFill>
                <a:latin typeface="+mj-lt"/>
                <a:ea typeface="Times New Roman" panose="02020603050405020304" pitchFamily="18" charset="0"/>
                <a:cs typeface="Times New Roman" panose="02020603050405020304" pitchFamily="18" charset="0"/>
              </a:rPr>
              <a:t>a) </a:t>
            </a:r>
            <a:r>
              <a:rPr lang="vi-VN" sz="2000" b="1" dirty="0" err="1">
                <a:solidFill>
                  <a:srgbClr val="000000"/>
                </a:solidFill>
                <a:latin typeface="+mj-lt"/>
                <a:ea typeface="Times New Roman" panose="02020603050405020304" pitchFamily="18" charset="0"/>
                <a:cs typeface="Times New Roman" panose="02020603050405020304" pitchFamily="18" charset="0"/>
              </a:rPr>
              <a:t>Tính</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điện</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trở</a:t>
            </a:r>
            <a:r>
              <a:rPr lang="vi-VN" sz="2000" b="1" dirty="0">
                <a:solidFill>
                  <a:srgbClr val="000000"/>
                </a:solidFill>
                <a:latin typeface="+mj-lt"/>
                <a:ea typeface="Times New Roman" panose="02020603050405020304" pitchFamily="18" charset="0"/>
                <a:cs typeface="Times New Roman" panose="02020603050405020304" pitchFamily="18" charset="0"/>
              </a:rPr>
              <a:t> tương đương </a:t>
            </a:r>
            <a:r>
              <a:rPr lang="vi-VN" sz="2000" b="1" dirty="0" err="1">
                <a:solidFill>
                  <a:srgbClr val="000000"/>
                </a:solidFill>
                <a:latin typeface="+mj-lt"/>
                <a:ea typeface="Times New Roman" panose="02020603050405020304" pitchFamily="18" charset="0"/>
                <a:cs typeface="Times New Roman" panose="02020603050405020304" pitchFamily="18" charset="0"/>
              </a:rPr>
              <a:t>R</a:t>
            </a:r>
            <a:r>
              <a:rPr lang="vi-VN" sz="2000" b="1" baseline="-30000" dirty="0" err="1">
                <a:solidFill>
                  <a:srgbClr val="000000"/>
                </a:solidFill>
                <a:latin typeface="+mj-lt"/>
                <a:ea typeface="Times New Roman" panose="02020603050405020304" pitchFamily="18" charset="0"/>
                <a:cs typeface="Times New Roman" panose="02020603050405020304" pitchFamily="18" charset="0"/>
              </a:rPr>
              <a:t>tđ</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của</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đoạn</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mạch</a:t>
            </a:r>
            <a:r>
              <a:rPr lang="vi-VN" sz="2000" b="1" dirty="0">
                <a:solidFill>
                  <a:srgbClr val="000000"/>
                </a:solidFill>
                <a:latin typeface="+mj-lt"/>
                <a:ea typeface="Times New Roman" panose="02020603050405020304" pitchFamily="18" charset="0"/>
                <a:cs typeface="Times New Roman" panose="02020603050405020304" pitchFamily="18" charset="0"/>
              </a:rPr>
              <a:t> AB khi R</a:t>
            </a:r>
            <a:r>
              <a:rPr lang="vi-VN" sz="2000" b="1" baseline="-30000" dirty="0">
                <a:solidFill>
                  <a:srgbClr val="000000"/>
                </a:solidFill>
                <a:latin typeface="+mj-lt"/>
                <a:ea typeface="Times New Roman" panose="02020603050405020304" pitchFamily="18" charset="0"/>
                <a:cs typeface="Times New Roman" panose="02020603050405020304" pitchFamily="18" charset="0"/>
              </a:rPr>
              <a:t>1</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mắc</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nối</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tiếp</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với</a:t>
            </a:r>
            <a:r>
              <a:rPr lang="vi-VN" sz="2000" b="1" dirty="0">
                <a:solidFill>
                  <a:srgbClr val="000000"/>
                </a:solidFill>
                <a:latin typeface="+mj-lt"/>
                <a:ea typeface="Times New Roman" panose="02020603050405020304" pitchFamily="18" charset="0"/>
                <a:cs typeface="Times New Roman" panose="02020603050405020304" pitchFamily="18" charset="0"/>
              </a:rPr>
              <a:t> R</a:t>
            </a:r>
            <a:r>
              <a:rPr lang="vi-VN" sz="2000" b="1" baseline="-30000" dirty="0">
                <a:solidFill>
                  <a:srgbClr val="000000"/>
                </a:solidFill>
                <a:latin typeface="+mj-lt"/>
                <a:ea typeface="Times New Roman" panose="02020603050405020304" pitchFamily="18" charset="0"/>
                <a:cs typeface="Times New Roman" panose="02020603050405020304" pitchFamily="18" charset="0"/>
              </a:rPr>
              <a:t>2</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R</a:t>
            </a:r>
            <a:r>
              <a:rPr lang="vi-VN" sz="2000" b="1" baseline="-30000" dirty="0" err="1">
                <a:solidFill>
                  <a:srgbClr val="000000"/>
                </a:solidFill>
                <a:latin typeface="+mj-lt"/>
                <a:ea typeface="Times New Roman" panose="02020603050405020304" pitchFamily="18" charset="0"/>
                <a:cs typeface="Times New Roman" panose="02020603050405020304" pitchFamily="18" charset="0"/>
              </a:rPr>
              <a:t>tđ</a:t>
            </a:r>
            <a:r>
              <a:rPr lang="vi-VN" sz="2000" b="1" dirty="0" err="1">
                <a:solidFill>
                  <a:srgbClr val="000000"/>
                </a:solidFill>
                <a:latin typeface="+mj-lt"/>
                <a:ea typeface="Times New Roman" panose="02020603050405020304" pitchFamily="18" charset="0"/>
                <a:cs typeface="Times New Roman" panose="02020603050405020304" pitchFamily="18" charset="0"/>
              </a:rPr>
              <a:t>lớn</a:t>
            </a:r>
            <a:r>
              <a:rPr lang="vi-VN" sz="2000" b="1" dirty="0">
                <a:solidFill>
                  <a:srgbClr val="000000"/>
                </a:solidFill>
                <a:latin typeface="+mj-lt"/>
                <a:ea typeface="Times New Roman" panose="02020603050405020304" pitchFamily="18" charset="0"/>
                <a:cs typeface="Times New Roman" panose="02020603050405020304" pitchFamily="18" charset="0"/>
              </a:rPr>
              <a:t> hơn hay </a:t>
            </a:r>
            <a:r>
              <a:rPr lang="vi-VN" sz="2000" b="1" dirty="0" err="1">
                <a:solidFill>
                  <a:srgbClr val="000000"/>
                </a:solidFill>
                <a:latin typeface="+mj-lt"/>
                <a:ea typeface="Times New Roman" panose="02020603050405020304" pitchFamily="18" charset="0"/>
                <a:cs typeface="Times New Roman" panose="02020603050405020304" pitchFamily="18" charset="0"/>
              </a:rPr>
              <a:t>nhỏ</a:t>
            </a:r>
            <a:r>
              <a:rPr lang="vi-VN" sz="2000" b="1" dirty="0">
                <a:solidFill>
                  <a:srgbClr val="000000"/>
                </a:solidFill>
                <a:latin typeface="+mj-lt"/>
                <a:ea typeface="Times New Roman" panose="02020603050405020304" pitchFamily="18" charset="0"/>
                <a:cs typeface="Times New Roman" panose="02020603050405020304" pitchFamily="18" charset="0"/>
              </a:rPr>
              <a:t> hơn </a:t>
            </a:r>
            <a:r>
              <a:rPr lang="vi-VN" sz="2000" b="1" dirty="0" err="1">
                <a:solidFill>
                  <a:srgbClr val="000000"/>
                </a:solidFill>
                <a:latin typeface="+mj-lt"/>
                <a:ea typeface="Times New Roman" panose="02020603050405020304" pitchFamily="18" charset="0"/>
                <a:cs typeface="Times New Roman" panose="02020603050405020304" pitchFamily="18" charset="0"/>
              </a:rPr>
              <a:t>mỗi</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điện</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trở</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thành</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phần</a:t>
            </a:r>
            <a:r>
              <a:rPr lang="vi-VN" sz="2000" b="1" dirty="0">
                <a:solidFill>
                  <a:srgbClr val="000000"/>
                </a:solidFill>
                <a:latin typeface="+mj-lt"/>
                <a:ea typeface="Times New Roman" panose="02020603050405020304" pitchFamily="18" charset="0"/>
                <a:cs typeface="Times New Roman" panose="02020603050405020304" pitchFamily="18" charset="0"/>
              </a:rPr>
              <a:t>?</a:t>
            </a:r>
            <a:endParaRPr lang="vi-VN" sz="2000" b="1" dirty="0">
              <a:latin typeface="+mj-lt"/>
            </a:endParaRPr>
          </a:p>
          <a:p>
            <a:pPr lvl="0" algn="just" eaLnBrk="0" fontAlgn="base" hangingPunct="0">
              <a:spcBef>
                <a:spcPct val="0"/>
              </a:spcBef>
              <a:spcAft>
                <a:spcPct val="0"/>
              </a:spcAft>
            </a:pPr>
            <a:r>
              <a:rPr lang="vi-VN" sz="2000" b="1" dirty="0">
                <a:solidFill>
                  <a:srgbClr val="000000"/>
                </a:solidFill>
                <a:latin typeface="+mj-lt"/>
                <a:ea typeface="Times New Roman" panose="02020603050405020304" pitchFamily="18" charset="0"/>
                <a:cs typeface="Times New Roman" panose="02020603050405020304" pitchFamily="18" charset="0"/>
              </a:rPr>
              <a:t>b) </a:t>
            </a:r>
            <a:r>
              <a:rPr lang="vi-VN" sz="2000" b="1" dirty="0" err="1">
                <a:solidFill>
                  <a:srgbClr val="000000"/>
                </a:solidFill>
                <a:latin typeface="+mj-lt"/>
                <a:ea typeface="Times New Roman" panose="02020603050405020304" pitchFamily="18" charset="0"/>
                <a:cs typeface="Times New Roman" panose="02020603050405020304" pitchFamily="18" charset="0"/>
              </a:rPr>
              <a:t>Nếu</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mắc</a:t>
            </a:r>
            <a:r>
              <a:rPr lang="vi-VN" sz="2000" b="1" dirty="0">
                <a:solidFill>
                  <a:srgbClr val="000000"/>
                </a:solidFill>
                <a:latin typeface="+mj-lt"/>
                <a:ea typeface="Times New Roman" panose="02020603050405020304" pitchFamily="18" charset="0"/>
                <a:cs typeface="Times New Roman" panose="02020603050405020304" pitchFamily="18" charset="0"/>
              </a:rPr>
              <a:t> R</a:t>
            </a:r>
            <a:r>
              <a:rPr lang="vi-VN" sz="2000" b="1" baseline="-30000" dirty="0">
                <a:solidFill>
                  <a:srgbClr val="000000"/>
                </a:solidFill>
                <a:latin typeface="+mj-lt"/>
                <a:ea typeface="Times New Roman" panose="02020603050405020304" pitchFamily="18" charset="0"/>
                <a:cs typeface="Times New Roman" panose="02020603050405020304" pitchFamily="18" charset="0"/>
              </a:rPr>
              <a:t>1</a:t>
            </a:r>
            <a:r>
              <a:rPr lang="vi-VN" sz="2000" b="1" dirty="0">
                <a:solidFill>
                  <a:srgbClr val="000000"/>
                </a:solidFill>
                <a:latin typeface="+mj-lt"/>
                <a:ea typeface="Times New Roman" panose="02020603050405020304" pitchFamily="18" charset="0"/>
                <a:cs typeface="Times New Roman" panose="02020603050405020304" pitchFamily="18" charset="0"/>
              </a:rPr>
              <a:t>song song </a:t>
            </a:r>
            <a:r>
              <a:rPr lang="vi-VN" sz="2000" b="1" dirty="0" err="1">
                <a:solidFill>
                  <a:srgbClr val="000000"/>
                </a:solidFill>
                <a:latin typeface="+mj-lt"/>
                <a:ea typeface="Times New Roman" panose="02020603050405020304" pitchFamily="18" charset="0"/>
                <a:cs typeface="Times New Roman" panose="02020603050405020304" pitchFamily="18" charset="0"/>
              </a:rPr>
              <a:t>với</a:t>
            </a:r>
            <a:r>
              <a:rPr lang="vi-VN" sz="2000" b="1" dirty="0">
                <a:solidFill>
                  <a:srgbClr val="000000"/>
                </a:solidFill>
                <a:latin typeface="+mj-lt"/>
                <a:ea typeface="Times New Roman" panose="02020603050405020304" pitchFamily="18" charset="0"/>
                <a:cs typeface="Times New Roman" panose="02020603050405020304" pitchFamily="18" charset="0"/>
              </a:rPr>
              <a:t> R</a:t>
            </a:r>
            <a:r>
              <a:rPr lang="vi-VN" sz="2000" b="1" baseline="-30000" dirty="0">
                <a:solidFill>
                  <a:srgbClr val="000000"/>
                </a:solidFill>
                <a:latin typeface="+mj-lt"/>
                <a:ea typeface="Times New Roman" panose="02020603050405020304" pitchFamily="18" charset="0"/>
                <a:cs typeface="Times New Roman" panose="02020603050405020304" pitchFamily="18" charset="0"/>
              </a:rPr>
              <a:t>2</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thì</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điện</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trở</a:t>
            </a:r>
            <a:r>
              <a:rPr lang="vi-VN" sz="2000" b="1" dirty="0">
                <a:solidFill>
                  <a:srgbClr val="000000"/>
                </a:solidFill>
                <a:latin typeface="+mj-lt"/>
                <a:ea typeface="Times New Roman" panose="02020603050405020304" pitchFamily="18" charset="0"/>
                <a:cs typeface="Times New Roman" panose="02020603050405020304" pitchFamily="18" charset="0"/>
              </a:rPr>
              <a:t> tương </a:t>
            </a:r>
            <a:r>
              <a:rPr lang="vi-VN" sz="2000" b="1" dirty="0" err="1">
                <a:solidFill>
                  <a:srgbClr val="000000"/>
                </a:solidFill>
                <a:latin typeface="+mj-lt"/>
                <a:ea typeface="Times New Roman" panose="02020603050405020304" pitchFamily="18" charset="0"/>
                <a:cs typeface="Times New Roman" panose="02020603050405020304" pitchFamily="18" charset="0"/>
              </a:rPr>
              <a:t>đường</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R'</a:t>
            </a:r>
            <a:r>
              <a:rPr lang="vi-VN" sz="2000" b="1" baseline="-30000" dirty="0" err="1">
                <a:solidFill>
                  <a:srgbClr val="000000"/>
                </a:solidFill>
                <a:latin typeface="+mj-lt"/>
                <a:ea typeface="Times New Roman" panose="02020603050405020304" pitchFamily="18" charset="0"/>
                <a:cs typeface="Times New Roman" panose="02020603050405020304" pitchFamily="18" charset="0"/>
              </a:rPr>
              <a:t>tđ</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của</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đoạn</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mạch</a:t>
            </a:r>
            <a:r>
              <a:rPr lang="vi-VN" sz="2000" b="1" dirty="0">
                <a:solidFill>
                  <a:srgbClr val="000000"/>
                </a:solidFill>
                <a:latin typeface="+mj-lt"/>
                <a:ea typeface="Times New Roman" panose="02020603050405020304" pitchFamily="18" charset="0"/>
                <a:cs typeface="Times New Roman" panose="02020603050405020304" pitchFamily="18" charset="0"/>
              </a:rPr>
              <a:t> khi </a:t>
            </a:r>
            <a:r>
              <a:rPr lang="vi-VN" sz="2000" b="1" dirty="0" err="1">
                <a:solidFill>
                  <a:srgbClr val="000000"/>
                </a:solidFill>
                <a:latin typeface="+mj-lt"/>
                <a:ea typeface="Times New Roman" panose="02020603050405020304" pitchFamily="18" charset="0"/>
                <a:cs typeface="Times New Roman" panose="02020603050405020304" pitchFamily="18" charset="0"/>
              </a:rPr>
              <a:t>đó</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là</a:t>
            </a:r>
            <a:r>
              <a:rPr lang="vi-VN" sz="2000" b="1" dirty="0">
                <a:solidFill>
                  <a:srgbClr val="000000"/>
                </a:solidFill>
                <a:latin typeface="+mj-lt"/>
                <a:ea typeface="Times New Roman" panose="02020603050405020304" pitchFamily="18" charset="0"/>
                <a:cs typeface="Times New Roman" panose="02020603050405020304" pitchFamily="18" charset="0"/>
              </a:rPr>
              <a:t> bao nhiêu? </a:t>
            </a:r>
            <a:r>
              <a:rPr lang="vi-VN" sz="2000" b="1" dirty="0" err="1">
                <a:solidFill>
                  <a:srgbClr val="000000"/>
                </a:solidFill>
                <a:latin typeface="+mj-lt"/>
                <a:ea typeface="Times New Roman" panose="02020603050405020304" pitchFamily="18" charset="0"/>
                <a:cs typeface="Times New Roman" panose="02020603050405020304" pitchFamily="18" charset="0"/>
              </a:rPr>
              <a:t>R'</a:t>
            </a:r>
            <a:r>
              <a:rPr lang="vi-VN" sz="2000" b="1" baseline="-30000" dirty="0" err="1">
                <a:solidFill>
                  <a:srgbClr val="000000"/>
                </a:solidFill>
                <a:latin typeface="+mj-lt"/>
                <a:ea typeface="Times New Roman" panose="02020603050405020304" pitchFamily="18" charset="0"/>
                <a:cs typeface="Times New Roman" panose="02020603050405020304" pitchFamily="18" charset="0"/>
              </a:rPr>
              <a:t>tđ</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lớn</a:t>
            </a:r>
            <a:r>
              <a:rPr lang="vi-VN" sz="2000" b="1" dirty="0">
                <a:solidFill>
                  <a:srgbClr val="000000"/>
                </a:solidFill>
                <a:latin typeface="+mj-lt"/>
                <a:ea typeface="Times New Roman" panose="02020603050405020304" pitchFamily="18" charset="0"/>
                <a:cs typeface="Times New Roman" panose="02020603050405020304" pitchFamily="18" charset="0"/>
              </a:rPr>
              <a:t> hơn hay </a:t>
            </a:r>
            <a:r>
              <a:rPr lang="vi-VN" sz="2000" b="1" dirty="0" err="1">
                <a:solidFill>
                  <a:srgbClr val="000000"/>
                </a:solidFill>
                <a:latin typeface="+mj-lt"/>
                <a:ea typeface="Times New Roman" panose="02020603050405020304" pitchFamily="18" charset="0"/>
                <a:cs typeface="Times New Roman" panose="02020603050405020304" pitchFamily="18" charset="0"/>
              </a:rPr>
              <a:t>nhỏ</a:t>
            </a:r>
            <a:r>
              <a:rPr lang="vi-VN" sz="2000" b="1" dirty="0">
                <a:solidFill>
                  <a:srgbClr val="000000"/>
                </a:solidFill>
                <a:latin typeface="+mj-lt"/>
                <a:ea typeface="Times New Roman" panose="02020603050405020304" pitchFamily="18" charset="0"/>
                <a:cs typeface="Times New Roman" panose="02020603050405020304" pitchFamily="18" charset="0"/>
              </a:rPr>
              <a:t> hơn </a:t>
            </a:r>
            <a:r>
              <a:rPr lang="vi-VN" sz="2000" b="1" dirty="0" err="1">
                <a:solidFill>
                  <a:srgbClr val="000000"/>
                </a:solidFill>
                <a:latin typeface="+mj-lt"/>
                <a:ea typeface="Times New Roman" panose="02020603050405020304" pitchFamily="18" charset="0"/>
                <a:cs typeface="Times New Roman" panose="02020603050405020304" pitchFamily="18" charset="0"/>
              </a:rPr>
              <a:t>mỗi</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điện</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trở</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thành</a:t>
            </a:r>
            <a:r>
              <a:rPr lang="vi-VN" sz="2000" b="1" dirty="0">
                <a:solidFill>
                  <a:srgbClr val="000000"/>
                </a:solidFill>
                <a:latin typeface="+mj-lt"/>
                <a:ea typeface="Times New Roman" panose="02020603050405020304" pitchFamily="18" charset="0"/>
                <a:cs typeface="Times New Roman" panose="02020603050405020304" pitchFamily="18" charset="0"/>
              </a:rPr>
              <a:t> </a:t>
            </a:r>
            <a:r>
              <a:rPr lang="vi-VN" sz="2000" b="1" dirty="0" err="1">
                <a:solidFill>
                  <a:srgbClr val="000000"/>
                </a:solidFill>
                <a:latin typeface="+mj-lt"/>
                <a:ea typeface="Times New Roman" panose="02020603050405020304" pitchFamily="18" charset="0"/>
                <a:cs typeface="Times New Roman" panose="02020603050405020304" pitchFamily="18" charset="0"/>
              </a:rPr>
              <a:t>phần</a:t>
            </a:r>
            <a:r>
              <a:rPr lang="vi-VN" sz="2000" b="1" dirty="0" smtClean="0">
                <a:solidFill>
                  <a:srgbClr val="000000"/>
                </a:solidFill>
                <a:latin typeface="+mj-lt"/>
                <a:ea typeface="Times New Roman" panose="02020603050405020304" pitchFamily="18" charset="0"/>
                <a:cs typeface="Times New Roman" panose="02020603050405020304" pitchFamily="18" charset="0"/>
              </a:rPr>
              <a:t>?</a:t>
            </a:r>
            <a:endParaRPr lang="en-US" sz="2000" b="1" dirty="0" smtClean="0">
              <a:solidFill>
                <a:srgbClr val="000000"/>
              </a:solidFill>
              <a:latin typeface="+mj-lt"/>
              <a:ea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lang="en-US" sz="2000" b="1" dirty="0" smtClean="0">
                <a:solidFill>
                  <a:srgbClr val="000000"/>
                </a:solidFill>
                <a:latin typeface="Times New Roman" panose="02020603050405020304" pitchFamily="18" charset="0"/>
                <a:cs typeface="Times New Roman" panose="02020603050405020304" pitchFamily="18" charset="0"/>
              </a:rPr>
              <a:t>c) </a:t>
            </a:r>
            <a:r>
              <a:rPr lang="en-US" sz="2000" b="1" dirty="0" err="1" smtClean="0">
                <a:solidFill>
                  <a:srgbClr val="000000"/>
                </a:solidFill>
                <a:latin typeface="Times New Roman" panose="02020603050405020304" pitchFamily="18" charset="0"/>
                <a:cs typeface="Times New Roman" panose="02020603050405020304" pitchFamily="18" charset="0"/>
              </a:rPr>
              <a:t>Tính</a:t>
            </a:r>
            <a:r>
              <a:rPr lang="en-US" sz="2000" b="1" dirty="0" smtClean="0">
                <a:solidFill>
                  <a:srgbClr val="000000"/>
                </a:solidFill>
                <a:latin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cs typeface="Times New Roman" panose="02020603050405020304" pitchFamily="18" charset="0"/>
              </a:rPr>
              <a:t>tỉ</a:t>
            </a:r>
            <a:r>
              <a:rPr lang="en-US" sz="2000" b="1" dirty="0" smtClean="0">
                <a:solidFill>
                  <a:srgbClr val="000000"/>
                </a:solidFill>
                <a:latin typeface="Times New Roman" panose="02020603050405020304" pitchFamily="18" charset="0"/>
                <a:cs typeface="Times New Roman" panose="02020603050405020304" pitchFamily="18" charset="0"/>
              </a:rPr>
              <a:t> </a:t>
            </a:r>
            <a:r>
              <a:rPr lang="en-US" sz="2000" b="1" dirty="0" err="1" smtClean="0">
                <a:solidFill>
                  <a:srgbClr val="000000"/>
                </a:solidFill>
                <a:latin typeface="Times New Roman" panose="02020603050405020304" pitchFamily="18" charset="0"/>
                <a:cs typeface="Times New Roman" panose="02020603050405020304" pitchFamily="18" charset="0"/>
              </a:rPr>
              <a:t>số</a:t>
            </a:r>
            <a:r>
              <a:rPr lang="en-US" sz="2000" b="1" dirty="0" smtClean="0">
                <a:solidFill>
                  <a:srgbClr val="000000"/>
                </a:solidFill>
                <a:latin typeface="Times New Roman" panose="02020603050405020304" pitchFamily="18" charset="0"/>
                <a:cs typeface="Times New Roman" panose="02020603050405020304" pitchFamily="18" charset="0"/>
              </a:rPr>
              <a:t> </a:t>
            </a:r>
            <a:r>
              <a:rPr lang="vi-VN"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000" b="1" baseline="-30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tđ</a:t>
            </a:r>
            <a:r>
              <a:rPr lang="vi-VN"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a:t>
            </a:r>
            <a:r>
              <a:rPr lang="en-US" sz="20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b="1" baseline="-300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tđ</a:t>
            </a:r>
            <a:endParaRPr lang="vi-VN" sz="2000" b="1" dirty="0">
              <a:latin typeface="Times New Roman" panose="02020603050405020304" pitchFamily="18" charset="0"/>
              <a:cs typeface="Times New Roman" panose="02020603050405020304" pitchFamily="18" charset="0"/>
            </a:endParaRPr>
          </a:p>
        </p:txBody>
      </p:sp>
      <p:sp>
        <p:nvSpPr>
          <p:cNvPr id="95" name="Hình chữ nhật 94"/>
          <p:cNvSpPr/>
          <p:nvPr/>
        </p:nvSpPr>
        <p:spPr>
          <a:xfrm>
            <a:off x="1104046" y="2472436"/>
            <a:ext cx="1189172" cy="461665"/>
          </a:xfrm>
          <a:prstGeom prst="rect">
            <a:avLst/>
          </a:prstGeom>
        </p:spPr>
        <p:txBody>
          <a:bodyPr wrap="none">
            <a:spAutoFit/>
          </a:bodyPr>
          <a:lstStyle/>
          <a:p>
            <a:pPr lvl="0"/>
            <a:r>
              <a:rPr lang="pt-BR" sz="2400" b="1" u="sng" dirty="0">
                <a:solidFill>
                  <a:srgbClr val="00B050"/>
                </a:solidFill>
                <a:latin typeface="+mj-lt"/>
                <a:cs typeface="Times New Roman" panose="02020603050405020304" pitchFamily="18" charset="0"/>
              </a:rPr>
              <a:t>Tóm tắt</a:t>
            </a:r>
            <a:r>
              <a:rPr lang="pt-BR" sz="2400" b="1" dirty="0">
                <a:solidFill>
                  <a:srgbClr val="00B050"/>
                </a:solidFill>
                <a:latin typeface="+mj-lt"/>
                <a:cs typeface="Times New Roman" panose="02020603050405020304" pitchFamily="18" charset="0"/>
              </a:rPr>
              <a:t>:</a:t>
            </a:r>
          </a:p>
        </p:txBody>
      </p:sp>
      <p:cxnSp>
        <p:nvCxnSpPr>
          <p:cNvPr id="96" name="Đường nối Thẳng 95"/>
          <p:cNvCxnSpPr/>
          <p:nvPr/>
        </p:nvCxnSpPr>
        <p:spPr>
          <a:xfrm>
            <a:off x="3222478" y="2472435"/>
            <a:ext cx="0" cy="4578393"/>
          </a:xfrm>
          <a:prstGeom prst="line">
            <a:avLst/>
          </a:prstGeom>
          <a:ln w="38100"/>
        </p:spPr>
        <p:style>
          <a:lnRef idx="1">
            <a:schemeClr val="dk1"/>
          </a:lnRef>
          <a:fillRef idx="0">
            <a:schemeClr val="dk1"/>
          </a:fillRef>
          <a:effectRef idx="0">
            <a:schemeClr val="dk1"/>
          </a:effectRef>
          <a:fontRef idx="minor">
            <a:schemeClr val="tx1"/>
          </a:fontRef>
        </p:style>
      </p:cxnSp>
      <p:sp>
        <p:nvSpPr>
          <p:cNvPr id="97" name="Hình chữ nhật 96"/>
          <p:cNvSpPr/>
          <p:nvPr/>
        </p:nvSpPr>
        <p:spPr>
          <a:xfrm>
            <a:off x="3386270" y="2472435"/>
            <a:ext cx="731290" cy="461665"/>
          </a:xfrm>
          <a:prstGeom prst="rect">
            <a:avLst/>
          </a:prstGeom>
        </p:spPr>
        <p:txBody>
          <a:bodyPr wrap="none">
            <a:spAutoFit/>
          </a:bodyPr>
          <a:lstStyle/>
          <a:p>
            <a:pPr lvl="0"/>
            <a:r>
              <a:rPr lang="pt-BR" sz="2400" b="1" u="sng" dirty="0" smtClean="0">
                <a:solidFill>
                  <a:srgbClr val="00B050"/>
                </a:solidFill>
                <a:latin typeface="+mj-lt"/>
                <a:cs typeface="Times New Roman" panose="02020603050405020304" pitchFamily="18" charset="0"/>
              </a:rPr>
              <a:t>Giải</a:t>
            </a:r>
            <a:r>
              <a:rPr lang="pt-BR" sz="2400" b="1" dirty="0" smtClean="0">
                <a:solidFill>
                  <a:srgbClr val="00B050"/>
                </a:solidFill>
                <a:latin typeface="+mj-lt"/>
                <a:cs typeface="Times New Roman" panose="02020603050405020304" pitchFamily="18" charset="0"/>
              </a:rPr>
              <a:t>:</a:t>
            </a:r>
            <a:endParaRPr lang="pt-BR" sz="2400" b="1" dirty="0">
              <a:solidFill>
                <a:srgbClr val="00B050"/>
              </a:solidFill>
              <a:latin typeface="+mj-lt"/>
              <a:cs typeface="Times New Roman" panose="02020603050405020304" pitchFamily="18" charset="0"/>
            </a:endParaRPr>
          </a:p>
        </p:txBody>
      </p:sp>
      <p:sp>
        <p:nvSpPr>
          <p:cNvPr id="76" name="Nút Hành động: Kết thúc 75">
            <a:hlinkClick r:id="" action="ppaction://hlinkshowjump?jump=lastslide" highlightClick="1"/>
          </p:cNvPr>
          <p:cNvSpPr/>
          <p:nvPr/>
        </p:nvSpPr>
        <p:spPr>
          <a:xfrm>
            <a:off x="11887200" y="6608618"/>
            <a:ext cx="304800" cy="24938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b="1"/>
          </a:p>
        </p:txBody>
      </p:sp>
      <p:sp>
        <p:nvSpPr>
          <p:cNvPr id="10"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3" name="Hình chữ nhật 2"/>
          <p:cNvSpPr/>
          <p:nvPr/>
        </p:nvSpPr>
        <p:spPr>
          <a:xfrm>
            <a:off x="1104045" y="2903322"/>
            <a:ext cx="2282225" cy="2704651"/>
          </a:xfrm>
          <a:prstGeom prst="rect">
            <a:avLst/>
          </a:prstGeom>
        </p:spPr>
        <p:txBody>
          <a:bodyPr wrap="square">
            <a:spAutoFit/>
          </a:bodyPr>
          <a:lstStyle/>
          <a:p>
            <a:pPr marL="30480" marR="30480" algn="just">
              <a:lnSpc>
                <a:spcPct val="107000"/>
              </a:lnSpc>
              <a:spcAft>
                <a:spcPts val="0"/>
              </a:spcAft>
            </a:pP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0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20Ω</a:t>
            </a:r>
            <a:endParaRPr lang="vi-VN" sz="2000" b="1" dirty="0">
              <a:solidFill>
                <a:srgbClr val="0070C0"/>
              </a:solidFill>
              <a:ea typeface="Arial" panose="020B0604020202020204" pitchFamily="34" charset="0"/>
              <a:cs typeface="Times New Roman" panose="02020603050405020304" pitchFamily="18" charset="0"/>
            </a:endParaRPr>
          </a:p>
          <a:p>
            <a:pPr marL="30480" marR="30480" algn="just">
              <a:lnSpc>
                <a:spcPct val="107000"/>
              </a:lnSpc>
              <a:spcAft>
                <a:spcPts val="0"/>
              </a:spcAft>
            </a:pPr>
            <a:r>
              <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2000" b="1" baseline="-250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nt</a:t>
            </a:r>
            <a:r>
              <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vi-VN"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tđ</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vi-VN"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SS </a:t>
            </a:r>
            <a:r>
              <a:rPr lang="vi-VN"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tđ</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R</a:t>
            </a:r>
            <a:r>
              <a:rPr lang="vi-VN" sz="2000" b="1" baseline="-25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R</a:t>
            </a:r>
            <a:r>
              <a:rPr lang="vi-VN" sz="2000" b="1" baseline="-25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vi-VN" sz="2000" b="1" dirty="0">
              <a:solidFill>
                <a:srgbClr val="FF0000"/>
              </a:solidFill>
              <a:ea typeface="Arial" panose="020B0604020202020204" pitchFamily="34" charset="0"/>
              <a:cs typeface="Times New Roman" panose="02020603050405020304" pitchFamily="18" charset="0"/>
            </a:endParaRPr>
          </a:p>
          <a:p>
            <a:pPr marL="30480" marR="30480" algn="just">
              <a:lnSpc>
                <a:spcPct val="107000"/>
              </a:lnSpc>
              <a:spcAft>
                <a:spcPts val="0"/>
              </a:spcAft>
            </a:pP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vi-VN"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tđ</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vi-VN"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SS </a:t>
            </a:r>
            <a:r>
              <a:rPr lang="vi-VN"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tđ</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R</a:t>
            </a:r>
            <a:r>
              <a:rPr lang="vi-VN" sz="2000" b="1" baseline="-25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R</a:t>
            </a:r>
            <a:r>
              <a:rPr lang="vi-VN" sz="2000" b="1" baseline="-25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vi-VN" sz="2000" b="1" dirty="0">
              <a:solidFill>
                <a:srgbClr val="FF0000"/>
              </a:solidFill>
              <a:ea typeface="Arial" panose="020B0604020202020204" pitchFamily="34" charset="0"/>
              <a:cs typeface="Times New Roman" panose="02020603050405020304" pitchFamily="18" charset="0"/>
            </a:endParaRPr>
          </a:p>
          <a:p>
            <a:pPr marL="30480" marR="30480" algn="just">
              <a:lnSpc>
                <a:spcPct val="107000"/>
              </a:lnSpc>
              <a:spcAft>
                <a:spcPts val="0"/>
              </a:spcAft>
            </a:pP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 </a:t>
            </a:r>
            <a:r>
              <a:rPr lang="vi-VN"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tđ</a:t>
            </a:r>
            <a:r>
              <a:rPr lang="vi-VN"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tđ</a:t>
            </a:r>
            <a:r>
              <a:rPr lang="en-US" sz="2000" b="1" baseline="-250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 </a:t>
            </a:r>
            <a:endParaRPr lang="en-US"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7412" name="Ảnh 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53780" y="3800342"/>
            <a:ext cx="3752557" cy="853586"/>
          </a:xfrm>
          <a:prstGeom prst="rect">
            <a:avLst/>
          </a:prstGeom>
          <a:noFill/>
          <a:extLst>
            <a:ext uri="{909E8E84-426E-40DD-AFC4-6F175D3DCCD1}">
              <a14:hiddenFill xmlns:a14="http://schemas.microsoft.com/office/drawing/2010/main">
                <a:solidFill>
                  <a:srgbClr val="FFFFFF"/>
                </a:solidFill>
              </a14:hiddenFill>
            </a:ext>
          </a:extLst>
        </p:spPr>
      </p:pic>
      <p:pic>
        <p:nvPicPr>
          <p:cNvPr id="17411" name="Ảnh 1"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77607" y="5597024"/>
            <a:ext cx="1482046" cy="818213"/>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8" name="Hình chữ nhật 7"/>
          <p:cNvSpPr/>
          <p:nvPr/>
        </p:nvSpPr>
        <p:spPr>
          <a:xfrm>
            <a:off x="3311121" y="2915905"/>
            <a:ext cx="6362965" cy="400110"/>
          </a:xfrm>
          <a:prstGeom prst="rect">
            <a:avLst/>
          </a:prstGeom>
        </p:spPr>
        <p:txBody>
          <a:bodyPr wrap="square">
            <a:spAutoFit/>
          </a:bodyPr>
          <a:lstStyle/>
          <a:p>
            <a:r>
              <a:rPr lang="vi-VN" sz="2000" b="1" dirty="0">
                <a:solidFill>
                  <a:srgbClr val="0070C0"/>
                </a:solidFill>
                <a:ea typeface="Times New Roman" panose="02020603050405020304" pitchFamily="18" charset="0"/>
                <a:cs typeface="Times New Roman" panose="02020603050405020304" pitchFamily="18" charset="0"/>
              </a:rPr>
              <a:t>a</a:t>
            </a:r>
            <a:r>
              <a:rPr lang="vi-VN" sz="2000" b="1" dirty="0" smtClean="0">
                <a:solidFill>
                  <a:srgbClr val="0070C0"/>
                </a:solidFill>
                <a:ea typeface="Times New Roman" panose="02020603050405020304" pitchFamily="18" charset="0"/>
                <a:cs typeface="Times New Roman" panose="02020603050405020304" pitchFamily="18" charset="0"/>
              </a:rPr>
              <a:t>)</a:t>
            </a:r>
            <a:r>
              <a:rPr lang="en-US" sz="2000" b="1" dirty="0" smtClean="0">
                <a:solidFill>
                  <a:srgbClr val="0070C0"/>
                </a:solidFill>
                <a:ea typeface="Times New Roman" panose="02020603050405020304" pitchFamily="18" charset="0"/>
                <a:cs typeface="Times New Roman" panose="02020603050405020304" pitchFamily="18" charset="0"/>
              </a:rPr>
              <a:t> </a:t>
            </a:r>
            <a:r>
              <a:rPr lang="vi-VN" sz="2000" b="1" dirty="0" smtClean="0">
                <a:solidFill>
                  <a:srgbClr val="0070C0"/>
                </a:solidFill>
                <a:ea typeface="Times New Roman" panose="02020603050405020304" pitchFamily="18" charset="0"/>
                <a:cs typeface="Times New Roman" panose="02020603050405020304" pitchFamily="18" charset="0"/>
              </a:rPr>
              <a:t>R</a:t>
            </a:r>
            <a:r>
              <a:rPr lang="en-US" sz="2000" b="1" baseline="-30000" dirty="0" smtClean="0">
                <a:solidFill>
                  <a:srgbClr val="0070C0"/>
                </a:solidFill>
                <a:ea typeface="Times New Roman" panose="02020603050405020304" pitchFamily="18" charset="0"/>
                <a:cs typeface="Times New Roman" panose="02020603050405020304" pitchFamily="18" charset="0"/>
              </a:rPr>
              <a:t>nt</a:t>
            </a:r>
            <a:r>
              <a:rPr lang="vi-VN" sz="2000" b="1" dirty="0" smtClean="0">
                <a:solidFill>
                  <a:srgbClr val="0070C0"/>
                </a:solidFill>
                <a:ea typeface="Times New Roman" panose="02020603050405020304" pitchFamily="18" charset="0"/>
                <a:cs typeface="Times New Roman" panose="02020603050405020304" pitchFamily="18" charset="0"/>
              </a:rPr>
              <a:t> của đoạn mạch AB là</a:t>
            </a:r>
            <a:r>
              <a:rPr lang="en-US" sz="2000" b="1" dirty="0" smtClean="0">
                <a:solidFill>
                  <a:srgbClr val="0070C0"/>
                </a:solidFill>
                <a:ea typeface="Times New Roman" panose="02020603050405020304" pitchFamily="18" charset="0"/>
                <a:cs typeface="Times New Roman" panose="02020603050405020304" pitchFamily="18" charset="0"/>
              </a:rPr>
              <a:t>:</a:t>
            </a:r>
            <a:endParaRPr lang="vi-VN" sz="2000" b="1" dirty="0" smtClean="0">
              <a:solidFill>
                <a:srgbClr val="0070C0"/>
              </a:solidFill>
            </a:endParaRPr>
          </a:p>
        </p:txBody>
      </p:sp>
      <p:sp>
        <p:nvSpPr>
          <p:cNvPr id="9" name="Hình chữ nhật 8"/>
          <p:cNvSpPr/>
          <p:nvPr/>
        </p:nvSpPr>
        <p:spPr>
          <a:xfrm>
            <a:off x="6852848" y="2903443"/>
            <a:ext cx="1731564" cy="400110"/>
          </a:xfrm>
          <a:prstGeom prst="rect">
            <a:avLst/>
          </a:prstGeom>
        </p:spPr>
        <p:txBody>
          <a:bodyPr wrap="none">
            <a:spAutoFit/>
          </a:bodyPr>
          <a:lstStyle/>
          <a:p>
            <a:r>
              <a:rPr lang="vi-VN" sz="2000" b="1" dirty="0" smtClean="0">
                <a:solidFill>
                  <a:srgbClr val="0070C0"/>
                </a:solidFill>
                <a:ea typeface="Times New Roman" panose="02020603050405020304" pitchFamily="18" charset="0"/>
                <a:cs typeface="Times New Roman" panose="02020603050405020304" pitchFamily="18" charset="0"/>
              </a:rPr>
              <a:t>R</a:t>
            </a:r>
            <a:r>
              <a:rPr lang="en-US" sz="2000" b="1" baseline="-30000" dirty="0" smtClean="0">
                <a:solidFill>
                  <a:srgbClr val="0070C0"/>
                </a:solidFill>
                <a:ea typeface="Times New Roman" panose="02020603050405020304" pitchFamily="18" charset="0"/>
                <a:cs typeface="Times New Roman" panose="02020603050405020304" pitchFamily="18" charset="0"/>
              </a:rPr>
              <a:t>nt</a:t>
            </a:r>
            <a:r>
              <a:rPr lang="vi-VN" sz="2000" b="1" dirty="0">
                <a:solidFill>
                  <a:srgbClr val="0070C0"/>
                </a:solidFill>
                <a:ea typeface="Times New Roman" panose="02020603050405020304" pitchFamily="18" charset="0"/>
                <a:cs typeface="Times New Roman" panose="02020603050405020304" pitchFamily="18" charset="0"/>
              </a:rPr>
              <a:t> = R</a:t>
            </a:r>
            <a:r>
              <a:rPr lang="vi-VN" sz="2000" b="1" baseline="-30000" dirty="0">
                <a:solidFill>
                  <a:srgbClr val="0070C0"/>
                </a:solidFill>
                <a:ea typeface="Times New Roman" panose="02020603050405020304" pitchFamily="18" charset="0"/>
                <a:cs typeface="Times New Roman" panose="02020603050405020304" pitchFamily="18" charset="0"/>
              </a:rPr>
              <a:t>1</a:t>
            </a:r>
            <a:r>
              <a:rPr lang="vi-VN" sz="2000" b="1" dirty="0">
                <a:solidFill>
                  <a:srgbClr val="0070C0"/>
                </a:solidFill>
                <a:ea typeface="Times New Roman" panose="02020603050405020304" pitchFamily="18" charset="0"/>
                <a:cs typeface="Times New Roman" panose="02020603050405020304" pitchFamily="18" charset="0"/>
              </a:rPr>
              <a:t> + R</a:t>
            </a:r>
            <a:r>
              <a:rPr lang="vi-VN" sz="2000" b="1" baseline="-30000" dirty="0">
                <a:solidFill>
                  <a:srgbClr val="0070C0"/>
                </a:solidFill>
                <a:ea typeface="Times New Roman" panose="02020603050405020304" pitchFamily="18" charset="0"/>
                <a:cs typeface="Times New Roman" panose="02020603050405020304" pitchFamily="18" charset="0"/>
              </a:rPr>
              <a:t>2</a:t>
            </a:r>
            <a:r>
              <a:rPr lang="vi-VN" sz="2000" b="1" dirty="0">
                <a:solidFill>
                  <a:srgbClr val="0070C0"/>
                </a:solidFill>
                <a:ea typeface="Times New Roman" panose="02020603050405020304" pitchFamily="18" charset="0"/>
                <a:cs typeface="Times New Roman" panose="02020603050405020304" pitchFamily="18" charset="0"/>
              </a:rPr>
              <a:t> </a:t>
            </a:r>
            <a:endParaRPr lang="vi-VN" sz="2000" b="1" dirty="0">
              <a:solidFill>
                <a:srgbClr val="0070C0"/>
              </a:solidFill>
            </a:endParaRPr>
          </a:p>
        </p:txBody>
      </p:sp>
      <p:sp>
        <p:nvSpPr>
          <p:cNvPr id="11" name="Hình chữ nhật 10"/>
          <p:cNvSpPr/>
          <p:nvPr/>
        </p:nvSpPr>
        <p:spPr>
          <a:xfrm>
            <a:off x="8576670" y="2903322"/>
            <a:ext cx="1335622" cy="400110"/>
          </a:xfrm>
          <a:prstGeom prst="rect">
            <a:avLst/>
          </a:prstGeom>
        </p:spPr>
        <p:txBody>
          <a:bodyPr wrap="none">
            <a:spAutoFit/>
          </a:bodyPr>
          <a:lstStyle/>
          <a:p>
            <a:r>
              <a:rPr lang="vi-VN" sz="2000" b="1" dirty="0">
                <a:solidFill>
                  <a:srgbClr val="0070C0"/>
                </a:solidFill>
                <a:ea typeface="Times New Roman" panose="02020603050405020304" pitchFamily="18" charset="0"/>
                <a:cs typeface="Times New Roman" panose="02020603050405020304" pitchFamily="18" charset="0"/>
              </a:rPr>
              <a:t>= 20 + 20 </a:t>
            </a:r>
            <a:endParaRPr lang="vi-VN" sz="2000" b="1" dirty="0">
              <a:solidFill>
                <a:srgbClr val="0070C0"/>
              </a:solidFill>
            </a:endParaRPr>
          </a:p>
        </p:txBody>
      </p:sp>
      <p:sp>
        <p:nvSpPr>
          <p:cNvPr id="12" name="Hình chữ nhật 11"/>
          <p:cNvSpPr/>
          <p:nvPr/>
        </p:nvSpPr>
        <p:spPr>
          <a:xfrm>
            <a:off x="3537232" y="3377455"/>
            <a:ext cx="5194051" cy="400110"/>
          </a:xfrm>
          <a:prstGeom prst="rect">
            <a:avLst/>
          </a:prstGeom>
        </p:spPr>
        <p:txBody>
          <a:bodyPr wrap="none">
            <a:spAutoFit/>
          </a:bodyPr>
          <a:lstStyle/>
          <a:p>
            <a:pPr lvl="0" eaLnBrk="0" fontAlgn="base" hangingPunct="0">
              <a:spcBef>
                <a:spcPct val="0"/>
              </a:spcBef>
              <a:spcAft>
                <a:spcPct val="0"/>
              </a:spcAft>
            </a:pPr>
            <a:r>
              <a:rPr lang="vi-VN" sz="2000" b="1" dirty="0">
                <a:solidFill>
                  <a:srgbClr val="0070C0"/>
                </a:solidFill>
                <a:ea typeface="Times New Roman" panose="02020603050405020304" pitchFamily="18" charset="0"/>
                <a:cs typeface="Times New Roman" panose="02020603050405020304" pitchFamily="18" charset="0"/>
              </a:rPr>
              <a:t>Vậy R</a:t>
            </a:r>
            <a:r>
              <a:rPr lang="vi-VN" sz="2000" b="1" baseline="-30000" dirty="0">
                <a:solidFill>
                  <a:srgbClr val="0070C0"/>
                </a:solidFill>
                <a:ea typeface="Times New Roman" panose="02020603050405020304" pitchFamily="18" charset="0"/>
                <a:cs typeface="Times New Roman" panose="02020603050405020304" pitchFamily="18" charset="0"/>
              </a:rPr>
              <a:t>tđ</a:t>
            </a:r>
            <a:r>
              <a:rPr lang="vi-VN" sz="2000" b="1" dirty="0">
                <a:solidFill>
                  <a:srgbClr val="0070C0"/>
                </a:solidFill>
                <a:ea typeface="Times New Roman" panose="02020603050405020304" pitchFamily="18" charset="0"/>
                <a:cs typeface="Times New Roman" panose="02020603050405020304" pitchFamily="18" charset="0"/>
              </a:rPr>
              <a:t> lớn </a:t>
            </a:r>
            <a:r>
              <a:rPr lang="vi-VN" sz="2000" b="1" dirty="0" smtClean="0">
                <a:solidFill>
                  <a:srgbClr val="0070C0"/>
                </a:solidFill>
                <a:ea typeface="Times New Roman" panose="02020603050405020304" pitchFamily="18" charset="0"/>
                <a:cs typeface="Times New Roman" panose="02020603050405020304" pitchFamily="18" charset="0"/>
              </a:rPr>
              <a:t>hơn </a:t>
            </a:r>
            <a:r>
              <a:rPr lang="vi-VN" sz="2000" b="1" dirty="0">
                <a:solidFill>
                  <a:srgbClr val="0070C0"/>
                </a:solidFill>
                <a:ea typeface="Times New Roman" panose="02020603050405020304" pitchFamily="18" charset="0"/>
                <a:cs typeface="Times New Roman" panose="02020603050405020304" pitchFamily="18" charset="0"/>
              </a:rPr>
              <a:t>mỗi điện trở thành phần.</a:t>
            </a:r>
            <a:endParaRPr lang="vi-VN" sz="2000" b="1" dirty="0">
              <a:solidFill>
                <a:srgbClr val="0070C0"/>
              </a:solidFill>
            </a:endParaRPr>
          </a:p>
        </p:txBody>
      </p:sp>
      <p:sp>
        <p:nvSpPr>
          <p:cNvPr id="13" name="Hình chữ nhật 12"/>
          <p:cNvSpPr/>
          <p:nvPr/>
        </p:nvSpPr>
        <p:spPr>
          <a:xfrm>
            <a:off x="3343412" y="3828874"/>
            <a:ext cx="3320140" cy="400110"/>
          </a:xfrm>
          <a:prstGeom prst="rect">
            <a:avLst/>
          </a:prstGeom>
        </p:spPr>
        <p:txBody>
          <a:bodyPr wrap="none">
            <a:spAutoFit/>
          </a:bodyPr>
          <a:lstStyle/>
          <a:p>
            <a:r>
              <a:rPr lang="vi-VN" sz="2000" b="1" dirty="0">
                <a:solidFill>
                  <a:srgbClr val="0070C0"/>
                </a:solidFill>
                <a:ea typeface="Times New Roman" panose="02020603050405020304" pitchFamily="18" charset="0"/>
                <a:cs typeface="Times New Roman" panose="02020603050405020304" pitchFamily="18" charset="0"/>
              </a:rPr>
              <a:t>b) </a:t>
            </a:r>
            <a:r>
              <a:rPr lang="vi-VN" sz="2000" b="1" dirty="0" smtClean="0">
                <a:solidFill>
                  <a:srgbClr val="0070C0"/>
                </a:solidFill>
                <a:ea typeface="Times New Roman" panose="02020603050405020304" pitchFamily="18" charset="0"/>
                <a:cs typeface="Times New Roman" panose="02020603050405020304" pitchFamily="18" charset="0"/>
              </a:rPr>
              <a:t> R</a:t>
            </a:r>
            <a:r>
              <a:rPr lang="en-US" sz="2000" b="1" baseline="-30000" dirty="0" smtClean="0">
                <a:solidFill>
                  <a:srgbClr val="0070C0"/>
                </a:solidFill>
                <a:ea typeface="Times New Roman" panose="02020603050405020304" pitchFamily="18" charset="0"/>
                <a:cs typeface="Times New Roman" panose="02020603050405020304" pitchFamily="18" charset="0"/>
              </a:rPr>
              <a:t>//</a:t>
            </a:r>
            <a:r>
              <a:rPr lang="vi-VN" sz="2000" b="1" dirty="0">
                <a:solidFill>
                  <a:srgbClr val="0070C0"/>
                </a:solidFill>
                <a:ea typeface="Times New Roman" panose="02020603050405020304" pitchFamily="18" charset="0"/>
                <a:cs typeface="Times New Roman" panose="02020603050405020304" pitchFamily="18" charset="0"/>
              </a:rPr>
              <a:t> </a:t>
            </a:r>
            <a:r>
              <a:rPr lang="en-US" sz="2000" b="1" dirty="0" smtClean="0">
                <a:solidFill>
                  <a:srgbClr val="0070C0"/>
                </a:solidFill>
                <a:ea typeface="Times New Roman" panose="02020603050405020304" pitchFamily="18" charset="0"/>
                <a:cs typeface="Times New Roman" panose="02020603050405020304" pitchFamily="18" charset="0"/>
              </a:rPr>
              <a:t>của đoạn mạch AB là: </a:t>
            </a:r>
            <a:endParaRPr lang="vi-VN" sz="2000" b="1" dirty="0">
              <a:solidFill>
                <a:srgbClr val="0070C0"/>
              </a:solidFill>
            </a:endParaRPr>
          </a:p>
        </p:txBody>
      </p:sp>
      <p:sp>
        <p:nvSpPr>
          <p:cNvPr id="14" name="Hình chữ nhật 13"/>
          <p:cNvSpPr/>
          <p:nvPr/>
        </p:nvSpPr>
        <p:spPr>
          <a:xfrm>
            <a:off x="3623638" y="4738145"/>
            <a:ext cx="5245347" cy="400110"/>
          </a:xfrm>
          <a:prstGeom prst="rect">
            <a:avLst/>
          </a:prstGeom>
        </p:spPr>
        <p:txBody>
          <a:bodyPr wrap="none">
            <a:spAutoFit/>
          </a:bodyPr>
          <a:lstStyle/>
          <a:p>
            <a:r>
              <a:rPr lang="vi-VN" sz="2000" b="1" dirty="0" err="1">
                <a:solidFill>
                  <a:srgbClr val="0070C0"/>
                </a:solidFill>
                <a:ea typeface="Times New Roman" panose="02020603050405020304" pitchFamily="18" charset="0"/>
                <a:cs typeface="Times New Roman" panose="02020603050405020304" pitchFamily="18" charset="0"/>
              </a:rPr>
              <a:t>Vậy</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R'</a:t>
            </a:r>
            <a:r>
              <a:rPr lang="vi-VN" sz="2000" b="1" baseline="-30000" dirty="0" err="1">
                <a:solidFill>
                  <a:srgbClr val="0070C0"/>
                </a:solidFill>
                <a:ea typeface="Times New Roman" panose="02020603050405020304" pitchFamily="18" charset="0"/>
                <a:cs typeface="Times New Roman" panose="02020603050405020304" pitchFamily="18" charset="0"/>
              </a:rPr>
              <a:t>tđ</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nhỏ</a:t>
            </a:r>
            <a:r>
              <a:rPr lang="vi-VN" sz="2000" b="1" dirty="0">
                <a:solidFill>
                  <a:srgbClr val="0070C0"/>
                </a:solidFill>
                <a:ea typeface="Times New Roman" panose="02020603050405020304" pitchFamily="18" charset="0"/>
                <a:cs typeface="Times New Roman" panose="02020603050405020304" pitchFamily="18" charset="0"/>
              </a:rPr>
              <a:t> hơn </a:t>
            </a:r>
            <a:r>
              <a:rPr lang="vi-VN" sz="2000" b="1" dirty="0" err="1">
                <a:solidFill>
                  <a:srgbClr val="0070C0"/>
                </a:solidFill>
                <a:ea typeface="Times New Roman" panose="02020603050405020304" pitchFamily="18" charset="0"/>
                <a:cs typeface="Times New Roman" panose="02020603050405020304" pitchFamily="18" charset="0"/>
              </a:rPr>
              <a:t>mỗi</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điện</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trở</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thành</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phần</a:t>
            </a:r>
            <a:endParaRPr lang="vi-VN" sz="2000" b="1" dirty="0">
              <a:solidFill>
                <a:srgbClr val="0070C0"/>
              </a:solidFill>
            </a:endParaRPr>
          </a:p>
        </p:txBody>
      </p:sp>
      <p:sp>
        <p:nvSpPr>
          <p:cNvPr id="15" name="Hình chữ nhật 14"/>
          <p:cNvSpPr/>
          <p:nvPr/>
        </p:nvSpPr>
        <p:spPr>
          <a:xfrm>
            <a:off x="3537232" y="5249770"/>
            <a:ext cx="3329758" cy="400110"/>
          </a:xfrm>
          <a:prstGeom prst="rect">
            <a:avLst/>
          </a:prstGeom>
        </p:spPr>
        <p:txBody>
          <a:bodyPr wrap="none">
            <a:spAutoFit/>
          </a:bodyPr>
          <a:lstStyle/>
          <a:p>
            <a:pPr lvl="0" eaLnBrk="0" fontAlgn="base" hangingPunct="0">
              <a:spcBef>
                <a:spcPct val="0"/>
              </a:spcBef>
              <a:spcAft>
                <a:spcPct val="0"/>
              </a:spcAft>
            </a:pPr>
            <a:r>
              <a:rPr lang="vi-VN" sz="2000" b="1" dirty="0">
                <a:solidFill>
                  <a:srgbClr val="0070C0"/>
                </a:solidFill>
                <a:ea typeface="Times New Roman" panose="02020603050405020304" pitchFamily="18" charset="0"/>
                <a:cs typeface="Times New Roman" panose="02020603050405020304" pitchFamily="18" charset="0"/>
              </a:rPr>
              <a:t>c) </a:t>
            </a:r>
            <a:r>
              <a:rPr lang="vi-VN" sz="2000" b="1" dirty="0" err="1">
                <a:solidFill>
                  <a:srgbClr val="0070C0"/>
                </a:solidFill>
                <a:ea typeface="Times New Roman" panose="02020603050405020304" pitchFamily="18" charset="0"/>
                <a:cs typeface="Times New Roman" panose="02020603050405020304" pitchFamily="18" charset="0"/>
              </a:rPr>
              <a:t>Tỉ</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số</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giữa</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R</a:t>
            </a:r>
            <a:r>
              <a:rPr lang="vi-VN" sz="2000" b="1" baseline="-30000" dirty="0" err="1">
                <a:solidFill>
                  <a:srgbClr val="0070C0"/>
                </a:solidFill>
                <a:ea typeface="Times New Roman" panose="02020603050405020304" pitchFamily="18" charset="0"/>
                <a:cs typeface="Times New Roman" panose="02020603050405020304" pitchFamily="18" charset="0"/>
              </a:rPr>
              <a:t>tđ</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và</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R'</a:t>
            </a:r>
            <a:r>
              <a:rPr lang="vi-VN" sz="2000" b="1" baseline="-30000" dirty="0" err="1">
                <a:solidFill>
                  <a:srgbClr val="0070C0"/>
                </a:solidFill>
                <a:ea typeface="Times New Roman" panose="02020603050405020304" pitchFamily="18" charset="0"/>
                <a:cs typeface="Times New Roman" panose="02020603050405020304" pitchFamily="18" charset="0"/>
              </a:rPr>
              <a:t>tđ</a:t>
            </a:r>
            <a:r>
              <a:rPr lang="vi-VN" sz="2000" b="1" dirty="0">
                <a:solidFill>
                  <a:srgbClr val="0070C0"/>
                </a:solidFill>
                <a:ea typeface="Times New Roman" panose="02020603050405020304" pitchFamily="18" charset="0"/>
                <a:cs typeface="Times New Roman" panose="02020603050405020304" pitchFamily="18" charset="0"/>
              </a:rPr>
              <a:t> </a:t>
            </a:r>
            <a:r>
              <a:rPr lang="vi-VN" sz="2000" b="1" dirty="0" err="1">
                <a:solidFill>
                  <a:srgbClr val="0070C0"/>
                </a:solidFill>
                <a:ea typeface="Times New Roman" panose="02020603050405020304" pitchFamily="18" charset="0"/>
                <a:cs typeface="Times New Roman" panose="02020603050405020304" pitchFamily="18" charset="0"/>
              </a:rPr>
              <a:t>là</a:t>
            </a:r>
            <a:r>
              <a:rPr lang="vi-VN" sz="2000" b="1" dirty="0">
                <a:solidFill>
                  <a:srgbClr val="0070C0"/>
                </a:solidFill>
                <a:ea typeface="Times New Roman" panose="02020603050405020304" pitchFamily="18" charset="0"/>
                <a:cs typeface="Times New Roman" panose="02020603050405020304" pitchFamily="18" charset="0"/>
              </a:rPr>
              <a:t>:</a:t>
            </a:r>
            <a:endParaRPr lang="vi-VN" sz="2000" b="1" dirty="0">
              <a:solidFill>
                <a:srgbClr val="0070C0"/>
              </a:solidFill>
            </a:endParaRPr>
          </a:p>
        </p:txBody>
      </p:sp>
      <p:sp>
        <p:nvSpPr>
          <p:cNvPr id="5" name="Rectangle 4"/>
          <p:cNvSpPr/>
          <p:nvPr/>
        </p:nvSpPr>
        <p:spPr>
          <a:xfrm>
            <a:off x="9762728" y="2940392"/>
            <a:ext cx="962123" cy="369332"/>
          </a:xfrm>
          <a:prstGeom prst="rect">
            <a:avLst/>
          </a:prstGeom>
        </p:spPr>
        <p:txBody>
          <a:bodyPr wrap="none">
            <a:spAutoFit/>
          </a:bodyPr>
          <a:lstStyle/>
          <a:p>
            <a:r>
              <a:rPr lang="vi-VN" b="1" dirty="0">
                <a:solidFill>
                  <a:srgbClr val="0070C0"/>
                </a:solidFill>
                <a:ea typeface="Times New Roman" panose="02020603050405020304" pitchFamily="18" charset="0"/>
                <a:cs typeface="Times New Roman" panose="02020603050405020304" pitchFamily="18" charset="0"/>
              </a:rPr>
              <a:t>= 40</a:t>
            </a:r>
            <a:r>
              <a:rPr lang="en-US" b="1" dirty="0">
                <a:solidFill>
                  <a:srgbClr val="0070C0"/>
                </a:solidFill>
                <a:ea typeface="Times New Roman" panose="02020603050405020304" pitchFamily="18" charset="0"/>
                <a:cs typeface="Times New Roman" panose="02020603050405020304" pitchFamily="18" charset="0"/>
              </a:rPr>
              <a:t>(</a:t>
            </a:r>
            <a:r>
              <a:rPr lang="vi-VN" b="1" dirty="0">
                <a:solidFill>
                  <a:srgbClr val="0070C0"/>
                </a:solidFill>
                <a:ea typeface="Times New Roman" panose="02020603050405020304" pitchFamily="18" charset="0"/>
                <a:cs typeface="Times New Roman" panose="02020603050405020304" pitchFamily="18" charset="0"/>
              </a:rPr>
              <a:t>Ω</a:t>
            </a:r>
            <a:r>
              <a:rPr lang="en-US" b="1" dirty="0">
                <a:solidFill>
                  <a:srgbClr val="0070C0"/>
                </a:solidFill>
                <a:ea typeface="Times New Roman" panose="02020603050405020304" pitchFamily="18" charset="0"/>
                <a:cs typeface="Times New Roman" panose="02020603050405020304" pitchFamily="18" charset="0"/>
              </a:rPr>
              <a:t>)</a:t>
            </a:r>
            <a:endParaRPr lang="vi-VN" b="1" dirty="0">
              <a:solidFill>
                <a:srgbClr val="0070C0"/>
              </a:solidFill>
            </a:endParaRPr>
          </a:p>
        </p:txBody>
      </p:sp>
    </p:spTree>
    <p:extLst>
      <p:ext uri="{BB962C8B-B14F-4D97-AF65-F5344CB8AC3E}">
        <p14:creationId xmlns:p14="http://schemas.microsoft.com/office/powerpoint/2010/main" val="157388922"/>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barn(inVertical)">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barn(inVertical)">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barn(inVertical)">
                                      <p:cBhvr>
                                        <p:cTn id="57" dur="5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barn(inVertical)">
                                      <p:cBhvr>
                                        <p:cTn id="62" dur="500"/>
                                        <p:tgtEl>
                                          <p:spTgt spid="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Effect transition="in" filter="barn(inVertical)">
                                      <p:cBhvr>
                                        <p:cTn id="67" dur="500"/>
                                        <p:tgtEl>
                                          <p:spTgt spid="12"/>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barn(inVertical)">
                                      <p:cBhvr>
                                        <p:cTn id="72" dur="500"/>
                                        <p:tgtEl>
                                          <p:spTgt spid="13"/>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17412"/>
                                        </p:tgtEl>
                                        <p:attrNameLst>
                                          <p:attrName>style.visibility</p:attrName>
                                        </p:attrNameLst>
                                      </p:cBhvr>
                                      <p:to>
                                        <p:strVal val="visible"/>
                                      </p:to>
                                    </p:set>
                                    <p:animEffect transition="in" filter="barn(inVertical)">
                                      <p:cBhvr>
                                        <p:cTn id="77" dur="500"/>
                                        <p:tgtEl>
                                          <p:spTgt spid="17412"/>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4"/>
                                        </p:tgtEl>
                                        <p:attrNameLst>
                                          <p:attrName>style.visibility</p:attrName>
                                        </p:attrNameLst>
                                      </p:cBhvr>
                                      <p:to>
                                        <p:strVal val="visible"/>
                                      </p:to>
                                    </p:set>
                                    <p:animEffect transition="in" filter="barn(inVertical)">
                                      <p:cBhvr>
                                        <p:cTn id="82" dur="500"/>
                                        <p:tgtEl>
                                          <p:spTgt spid="14"/>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barn(inVertical)">
                                      <p:cBhvr>
                                        <p:cTn id="87" dur="500"/>
                                        <p:tgtEl>
                                          <p:spTgt spid="15"/>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nodeType="clickEffect">
                                  <p:stCondLst>
                                    <p:cond delay="0"/>
                                  </p:stCondLst>
                                  <p:childTnLst>
                                    <p:set>
                                      <p:cBhvr>
                                        <p:cTn id="91" dur="1" fill="hold">
                                          <p:stCondLst>
                                            <p:cond delay="0"/>
                                          </p:stCondLst>
                                        </p:cTn>
                                        <p:tgtEl>
                                          <p:spTgt spid="17411"/>
                                        </p:tgtEl>
                                        <p:attrNameLst>
                                          <p:attrName>style.visibility</p:attrName>
                                        </p:attrNameLst>
                                      </p:cBhvr>
                                      <p:to>
                                        <p:strVal val="visible"/>
                                      </p:to>
                                    </p:set>
                                    <p:animEffect transition="in" filter="barn(inVertical)">
                                      <p:cBhvr>
                                        <p:cTn id="92"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P spid="13" grpId="0"/>
      <p:bldP spid="14" grpId="0"/>
      <p:bldP spid="15"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057216" y="497751"/>
            <a:ext cx="10148154" cy="1938992"/>
          </a:xfrm>
          <a:prstGeom prst="rect">
            <a:avLst/>
          </a:prstGeom>
          <a:solidFill>
            <a:schemeClr val="accent2">
              <a:lumMod val="20000"/>
              <a:lumOff val="80000"/>
            </a:schemeClr>
          </a:solidFill>
        </p:spPr>
        <p:txBody>
          <a:bodyPr wrap="square">
            <a:spAutoFit/>
          </a:bodyPr>
          <a:lstStyle/>
          <a:p>
            <a:r>
              <a:rPr lang="vi-VN" sz="2000" b="1" u="sng" dirty="0">
                <a:solidFill>
                  <a:srgbClr val="FF0000"/>
                </a:solidFill>
              </a:rPr>
              <a:t>Bài </a:t>
            </a:r>
            <a:r>
              <a:rPr lang="vi-VN" sz="2000" b="1" u="sng" dirty="0" smtClean="0">
                <a:solidFill>
                  <a:srgbClr val="FF0000"/>
                </a:solidFill>
              </a:rPr>
              <a:t>10</a:t>
            </a:r>
            <a:r>
              <a:rPr lang="en-US" sz="2000" b="1" u="sng" dirty="0" smtClean="0">
                <a:solidFill>
                  <a:srgbClr val="FF0000"/>
                </a:solidFill>
              </a:rPr>
              <a:t>:</a:t>
            </a:r>
            <a:r>
              <a:rPr lang="vi-VN" sz="2000" b="1" u="sng" dirty="0" smtClean="0">
                <a:solidFill>
                  <a:srgbClr val="FF0000"/>
                </a:solidFill>
              </a:rPr>
              <a:t> </a:t>
            </a:r>
            <a:r>
              <a:rPr lang="vi-VN" sz="2000" b="1" dirty="0"/>
              <a:t>Khi mắc nối tiếp hai điện trở R</a:t>
            </a:r>
            <a:r>
              <a:rPr lang="vi-VN" sz="2000" b="1" baseline="-25000" dirty="0"/>
              <a:t>1</a:t>
            </a:r>
            <a:r>
              <a:rPr lang="vi-VN" sz="2000" b="1" dirty="0"/>
              <a:t> và R</a:t>
            </a:r>
            <a:r>
              <a:rPr lang="vi-VN" sz="2000" b="1" baseline="-25000" dirty="0"/>
              <a:t>2</a:t>
            </a:r>
            <a:r>
              <a:rPr lang="vi-VN" sz="2000" b="1" dirty="0"/>
              <a:t> vào hiệu điện thế 1,2V thì dòng điện chạy qua chúng có cường độ I = 0,12A</a:t>
            </a:r>
          </a:p>
          <a:p>
            <a:r>
              <a:rPr lang="vi-VN" sz="2000" b="1" dirty="0"/>
              <a:t>a) Tính điện trở tương đương của đoạn mạch nối tiếp này.</a:t>
            </a:r>
          </a:p>
          <a:p>
            <a:r>
              <a:rPr lang="vi-VN" sz="2000" b="1" dirty="0"/>
              <a:t>b) Nếu mắc song song hai điện trở nói trên vào một hiệu điện thế thì dòng điện chạy qua điện trở R</a:t>
            </a:r>
            <a:r>
              <a:rPr lang="vi-VN" sz="2000" b="1" baseline="-25000" dirty="0"/>
              <a:t>1</a:t>
            </a:r>
            <a:r>
              <a:rPr lang="vi-VN" sz="2000" b="1" dirty="0"/>
              <a:t> có cường độ I</a:t>
            </a:r>
            <a:r>
              <a:rPr lang="vi-VN" sz="2000" b="1" baseline="-25000" dirty="0"/>
              <a:t>1</a:t>
            </a:r>
            <a:r>
              <a:rPr lang="vi-VN" sz="2000" b="1" dirty="0"/>
              <a:t> gấp 1,5 lần cường độ I</a:t>
            </a:r>
            <a:r>
              <a:rPr lang="vi-VN" sz="2000" b="1" baseline="-25000" dirty="0"/>
              <a:t>2</a:t>
            </a:r>
            <a:r>
              <a:rPr lang="vi-VN" sz="2000" b="1" dirty="0"/>
              <a:t> của dòng điện chạy qua điện trở R</a:t>
            </a:r>
            <a:r>
              <a:rPr lang="vi-VN" sz="2000" b="1" baseline="-25000" dirty="0"/>
              <a:t>2</a:t>
            </a:r>
            <a:r>
              <a:rPr lang="vi-VN" sz="2000" b="1" dirty="0"/>
              <a:t>. Hãy tính điện trở R</a:t>
            </a:r>
            <a:r>
              <a:rPr lang="vi-VN" sz="2000" b="1" baseline="-25000" dirty="0"/>
              <a:t>1</a:t>
            </a:r>
            <a:r>
              <a:rPr lang="vi-VN" sz="2000" b="1" dirty="0"/>
              <a:t> và R</a:t>
            </a:r>
            <a:r>
              <a:rPr lang="vi-VN" sz="2000" b="1" baseline="-25000" dirty="0"/>
              <a:t>2</a:t>
            </a:r>
            <a:r>
              <a:rPr lang="vi-VN" sz="2000" b="1" dirty="0"/>
              <a:t>.</a:t>
            </a:r>
          </a:p>
        </p:txBody>
      </p:sp>
      <p:sp>
        <p:nvSpPr>
          <p:cNvPr id="76" name="Nút Hành động: Kết thúc 75">
            <a:hlinkClick r:id="" action="ppaction://hlinkshowjump?jump=lastslide" highlightClick="1"/>
          </p:cNvPr>
          <p:cNvSpPr/>
          <p:nvPr/>
        </p:nvSpPr>
        <p:spPr>
          <a:xfrm>
            <a:off x="11887200" y="6608618"/>
            <a:ext cx="304800" cy="24938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2"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10" name="Rectangle 2"/>
          <p:cNvSpPr>
            <a:spLocks noChangeArrowheads="1"/>
          </p:cNvSpPr>
          <p:nvPr/>
        </p:nvSpPr>
        <p:spPr bwMode="auto">
          <a:xfrm>
            <a:off x="2807411" y="2945418"/>
            <a:ext cx="620073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vi-VN"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 </a:t>
            </a:r>
            <a:r>
              <a:rPr lang="en-US" altLang="vi-VN" sz="20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Đ</a:t>
            </a:r>
            <a:r>
              <a:rPr kumimoji="0" lang="vi-VN"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iện trở tương đương của đoạn mạch</a:t>
            </a:r>
            <a:r>
              <a:rPr kumimoji="0" lang="en-US"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nối</a:t>
            </a:r>
            <a:r>
              <a:rPr kumimoji="0" lang="en-US" altLang="vi-VN" sz="2000" b="1" i="0" u="none" strike="noStrike" cap="none" normalizeH="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tiếp</a:t>
            </a:r>
            <a:r>
              <a:rPr kumimoji="0" lang="vi-VN"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t>
            </a:r>
            <a:endParaRPr kumimoji="0" lang="vi-VN" altLang="vi-VN" sz="2000" b="1" i="0" u="none" strike="noStrike" cap="none" normalizeH="0" baseline="0" dirty="0" smtClean="0">
              <a:ln>
                <a:noFill/>
              </a:ln>
              <a:solidFill>
                <a:srgbClr val="0070C0"/>
              </a:solidFill>
              <a:effectLst/>
            </a:endParaRPr>
          </a:p>
        </p:txBody>
      </p:sp>
      <p:sp>
        <p:nvSpPr>
          <p:cNvPr id="14" name="Rectangle 3"/>
          <p:cNvSpPr>
            <a:spLocks noChangeArrowheads="1"/>
          </p:cNvSpPr>
          <p:nvPr/>
        </p:nvSpPr>
        <p:spPr bwMode="auto">
          <a:xfrm rot="10800000" flipV="1">
            <a:off x="3088062" y="5123135"/>
            <a:ext cx="361316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kumimoji="0" lang="vi-VN"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Cambria Math" panose="02040503050406030204" pitchFamily="18" charset="0"/>
              </a:rPr>
              <a:t>⇒</a:t>
            </a:r>
            <a:r>
              <a:rPr kumimoji="0" lang="vi-VN"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R</a:t>
            </a:r>
            <a:r>
              <a:rPr kumimoji="0" lang="vi-VN" altLang="vi-VN" sz="2000" b="1" i="0" u="none" strike="noStrike" cap="none" normalizeH="0" baseline="-3000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2</a:t>
            </a:r>
            <a:r>
              <a:rPr kumimoji="0" lang="vi-VN"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 1,5.4 = 6</a:t>
            </a:r>
            <a:r>
              <a:rPr kumimoji="0" lang="en-US"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t>
            </a:r>
            <a:r>
              <a:rPr kumimoji="0" lang="vi-VN"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Ω</a:t>
            </a:r>
            <a:r>
              <a:rPr kumimoji="0" lang="en-US"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t>
            </a:r>
            <a:endParaRPr kumimoji="0" lang="vi-VN" altLang="vi-VN" sz="2000" b="1" i="0" u="none" strike="noStrike" cap="none" normalizeH="0" baseline="0" dirty="0" smtClean="0">
              <a:ln>
                <a:noFill/>
              </a:ln>
              <a:solidFill>
                <a:srgbClr val="0070C0"/>
              </a:solidFill>
              <a:effectLst/>
              <a:latin typeface="Arial" panose="020B0604020202020204" pitchFamily="34" charset="0"/>
            </a:endParaRPr>
          </a:p>
        </p:txBody>
      </p:sp>
      <p:sp>
        <p:nvSpPr>
          <p:cNvPr id="15" name="Rectangle 14"/>
          <p:cNvSpPr/>
          <p:nvPr/>
        </p:nvSpPr>
        <p:spPr>
          <a:xfrm>
            <a:off x="970060" y="2462961"/>
            <a:ext cx="1986241" cy="4093428"/>
          </a:xfrm>
          <a:prstGeom prst="rect">
            <a:avLst/>
          </a:prstGeom>
        </p:spPr>
        <p:txBody>
          <a:bodyPr wrap="square">
            <a:spAutoFit/>
          </a:bodyPr>
          <a:lstStyle/>
          <a:p>
            <a:pPr lvl="0" eaLnBrk="0" fontAlgn="base" hangingPunct="0">
              <a:spcBef>
                <a:spcPct val="0"/>
              </a:spcBef>
              <a:spcAft>
                <a:spcPct val="0"/>
              </a:spcAft>
            </a:pPr>
            <a:r>
              <a:rPr lang="vi-VN" altLang="vi-VN" sz="2000" b="1" u="sng" dirty="0">
                <a:solidFill>
                  <a:srgbClr val="008000"/>
                </a:solidFill>
                <a:ea typeface="Times New Roman" panose="02020603050405020304" pitchFamily="18" charset="0"/>
                <a:cs typeface="Times New Roman" panose="02020603050405020304" pitchFamily="18" charset="0"/>
              </a:rPr>
              <a:t>Tóm tắt:</a:t>
            </a:r>
            <a:endParaRPr kumimoji="0" lang="vi-VN" altLang="vi-VN" sz="2000" b="1" i="0" u="sng" strike="noStrike" cap="none" normalizeH="0" baseline="0" dirty="0" smtClean="0">
              <a:ln>
                <a:noFill/>
              </a:ln>
              <a:solidFill>
                <a:schemeClr val="tx1"/>
              </a:solidFill>
              <a:effectLst/>
            </a:endParaRPr>
          </a:p>
          <a:p>
            <a:pPr lvl="0" eaLnBrk="0" fontAlgn="base" hangingPunct="0">
              <a:lnSpc>
                <a:spcPct val="150000"/>
              </a:lnSpc>
              <a:spcBef>
                <a:spcPct val="0"/>
              </a:spcBef>
              <a:spcAft>
                <a:spcPct val="0"/>
              </a:spcAft>
            </a:pPr>
            <a:r>
              <a:rPr lang="vi-VN" altLang="vi-VN" sz="2000" b="1" dirty="0" smtClean="0">
                <a:solidFill>
                  <a:srgbClr val="0070C0"/>
                </a:solidFill>
                <a:ea typeface="Times New Roman" panose="02020603050405020304" pitchFamily="18" charset="0"/>
                <a:cs typeface="Times New Roman" panose="02020603050405020304" pitchFamily="18" charset="0"/>
              </a:rPr>
              <a:t>U </a:t>
            </a:r>
            <a:r>
              <a:rPr lang="vi-VN" altLang="vi-VN" sz="2000" b="1" dirty="0">
                <a:solidFill>
                  <a:srgbClr val="0070C0"/>
                </a:solidFill>
                <a:ea typeface="Times New Roman" panose="02020603050405020304" pitchFamily="18" charset="0"/>
                <a:cs typeface="Times New Roman" panose="02020603050405020304" pitchFamily="18" charset="0"/>
              </a:rPr>
              <a:t>= 1,2 </a:t>
            </a:r>
            <a:r>
              <a:rPr lang="vi-VN" altLang="vi-VN" sz="2000" b="1" dirty="0" smtClean="0">
                <a:solidFill>
                  <a:srgbClr val="0070C0"/>
                </a:solidFill>
                <a:ea typeface="Times New Roman" panose="02020603050405020304" pitchFamily="18" charset="0"/>
                <a:cs typeface="Times New Roman" panose="02020603050405020304" pitchFamily="18" charset="0"/>
              </a:rPr>
              <a:t>V</a:t>
            </a:r>
            <a:endParaRPr lang="en-US" altLang="vi-VN" sz="2000" b="1" dirty="0" smtClean="0">
              <a:solidFill>
                <a:srgbClr val="0070C0"/>
              </a:solidFill>
              <a:ea typeface="Times New Roman" panose="02020603050405020304" pitchFamily="18" charset="0"/>
              <a:cs typeface="Times New Roman" panose="02020603050405020304" pitchFamily="18" charset="0"/>
            </a:endParaRPr>
          </a:p>
          <a:p>
            <a:pPr lvl="0" eaLnBrk="0" fontAlgn="base" hangingPunct="0">
              <a:lnSpc>
                <a:spcPct val="150000"/>
              </a:lnSpc>
              <a:spcBef>
                <a:spcPct val="0"/>
              </a:spcBef>
              <a:spcAft>
                <a:spcPct val="0"/>
              </a:spcAft>
            </a:pPr>
            <a:r>
              <a:rPr lang="vi-VN" altLang="vi-VN" sz="2000" b="1" dirty="0" smtClean="0">
                <a:solidFill>
                  <a:srgbClr val="0070C0"/>
                </a:solidFill>
                <a:ea typeface="Times New Roman" panose="02020603050405020304" pitchFamily="18" charset="0"/>
                <a:cs typeface="Times New Roman" panose="02020603050405020304" pitchFamily="18" charset="0"/>
              </a:rPr>
              <a:t> </a:t>
            </a:r>
            <a:r>
              <a:rPr lang="vi-VN" altLang="vi-VN" sz="2000" b="1" dirty="0">
                <a:solidFill>
                  <a:srgbClr val="0070C0"/>
                </a:solidFill>
                <a:ea typeface="Times New Roman" panose="02020603050405020304" pitchFamily="18" charset="0"/>
                <a:cs typeface="Times New Roman" panose="02020603050405020304" pitchFamily="18" charset="0"/>
              </a:rPr>
              <a:t>I = 0,12 </a:t>
            </a:r>
            <a:r>
              <a:rPr lang="vi-VN" altLang="vi-VN" sz="2000" b="1" dirty="0" smtClean="0">
                <a:solidFill>
                  <a:srgbClr val="0070C0"/>
                </a:solidFill>
                <a:ea typeface="Times New Roman" panose="02020603050405020304" pitchFamily="18" charset="0"/>
                <a:cs typeface="Times New Roman" panose="02020603050405020304" pitchFamily="18" charset="0"/>
              </a:rPr>
              <a:t>A</a:t>
            </a:r>
            <a:endParaRPr lang="en-US" altLang="vi-VN" sz="2000" b="1" dirty="0" smtClean="0">
              <a:solidFill>
                <a:srgbClr val="0070C0"/>
              </a:solidFill>
              <a:ea typeface="Times New Roman" panose="02020603050405020304" pitchFamily="18" charset="0"/>
              <a:cs typeface="Times New Roman" panose="02020603050405020304" pitchFamily="18" charset="0"/>
            </a:endParaRPr>
          </a:p>
          <a:p>
            <a:pPr eaLnBrk="0" fontAlgn="base" hangingPunct="0">
              <a:lnSpc>
                <a:spcPct val="150000"/>
              </a:lnSpc>
              <a:spcBef>
                <a:spcPct val="0"/>
              </a:spcBef>
              <a:spcAft>
                <a:spcPct val="0"/>
              </a:spcAft>
            </a:pPr>
            <a:r>
              <a:rPr lang="en-US" altLang="vi-VN" sz="2000" b="1" dirty="0" smtClean="0">
                <a:solidFill>
                  <a:srgbClr val="0070C0"/>
                </a:solidFill>
                <a:ea typeface="Times New Roman" panose="02020603050405020304" pitchFamily="18" charset="0"/>
                <a:cs typeface="Times New Roman" panose="02020603050405020304" pitchFamily="18" charset="0"/>
              </a:rPr>
              <a:t>a/ </a:t>
            </a:r>
            <a:r>
              <a:rPr lang="vi-VN" altLang="vi-VN" sz="2000" b="1" dirty="0" smtClean="0">
                <a:solidFill>
                  <a:srgbClr val="0070C0"/>
                </a:solidFill>
                <a:ea typeface="Times New Roman" panose="02020603050405020304" pitchFamily="18" charset="0"/>
                <a:cs typeface="Times New Roman" panose="02020603050405020304" pitchFamily="18" charset="0"/>
              </a:rPr>
              <a:t>R</a:t>
            </a:r>
            <a:r>
              <a:rPr lang="vi-VN" altLang="vi-VN" sz="2000" b="1" baseline="-30000" dirty="0" smtClean="0">
                <a:solidFill>
                  <a:srgbClr val="0070C0"/>
                </a:solidFill>
                <a:ea typeface="Times New Roman" panose="02020603050405020304" pitchFamily="18" charset="0"/>
                <a:cs typeface="Times New Roman" panose="02020603050405020304" pitchFamily="18" charset="0"/>
              </a:rPr>
              <a:t>1</a:t>
            </a:r>
            <a:r>
              <a:rPr lang="vi-VN" altLang="vi-VN" sz="2000" b="1" dirty="0" smtClean="0">
                <a:solidFill>
                  <a:srgbClr val="0070C0"/>
                </a:solidFill>
                <a:ea typeface="Times New Roman" panose="02020603050405020304" pitchFamily="18" charset="0"/>
                <a:cs typeface="Times New Roman" panose="02020603050405020304" pitchFamily="18" charset="0"/>
              </a:rPr>
              <a:t> </a:t>
            </a:r>
            <a:r>
              <a:rPr lang="en-US" altLang="vi-VN" sz="2000" b="1" dirty="0" smtClean="0">
                <a:solidFill>
                  <a:srgbClr val="0070C0"/>
                </a:solidFill>
                <a:ea typeface="Times New Roman" panose="02020603050405020304" pitchFamily="18" charset="0"/>
                <a:cs typeface="Times New Roman" panose="02020603050405020304" pitchFamily="18" charset="0"/>
              </a:rPr>
              <a:t>nt </a:t>
            </a:r>
            <a:r>
              <a:rPr lang="vi-VN" altLang="vi-VN" sz="2000" b="1" dirty="0" smtClean="0">
                <a:solidFill>
                  <a:srgbClr val="0070C0"/>
                </a:solidFill>
                <a:ea typeface="Times New Roman" panose="02020603050405020304" pitchFamily="18" charset="0"/>
                <a:cs typeface="Times New Roman" panose="02020603050405020304" pitchFamily="18" charset="0"/>
              </a:rPr>
              <a:t>R</a:t>
            </a:r>
            <a:r>
              <a:rPr lang="vi-VN" altLang="vi-VN" sz="2000" b="1" baseline="-30000" dirty="0" smtClean="0">
                <a:solidFill>
                  <a:srgbClr val="0070C0"/>
                </a:solidFill>
                <a:ea typeface="Times New Roman" panose="02020603050405020304" pitchFamily="18" charset="0"/>
                <a:cs typeface="Times New Roman" panose="02020603050405020304" pitchFamily="18" charset="0"/>
              </a:rPr>
              <a:t>2</a:t>
            </a:r>
            <a:endParaRPr lang="en-US" altLang="vi-VN" sz="2000" b="1" dirty="0" smtClean="0">
              <a:solidFill>
                <a:srgbClr val="0070C0"/>
              </a:solidFill>
              <a:ea typeface="Times New Roman" panose="02020603050405020304" pitchFamily="18" charset="0"/>
              <a:cs typeface="Times New Roman" panose="02020603050405020304" pitchFamily="18" charset="0"/>
            </a:endParaRPr>
          </a:p>
          <a:p>
            <a:pPr eaLnBrk="0" fontAlgn="base" hangingPunct="0">
              <a:lnSpc>
                <a:spcPct val="150000"/>
              </a:lnSpc>
              <a:spcBef>
                <a:spcPct val="0"/>
              </a:spcBef>
              <a:spcAft>
                <a:spcPct val="0"/>
              </a:spcAft>
            </a:pPr>
            <a:r>
              <a:rPr lang="en-US" altLang="vi-VN" sz="2000" b="1" dirty="0" smtClean="0">
                <a:solidFill>
                  <a:srgbClr val="FF0000"/>
                </a:solidFill>
                <a:ea typeface="Times New Roman" panose="02020603050405020304" pitchFamily="18" charset="0"/>
                <a:cs typeface="Times New Roman" panose="02020603050405020304" pitchFamily="18" charset="0"/>
              </a:rPr>
              <a:t>     </a:t>
            </a:r>
            <a:r>
              <a:rPr lang="vi-VN" altLang="vi-VN" sz="2000" b="1" dirty="0" smtClean="0">
                <a:solidFill>
                  <a:srgbClr val="FF0000"/>
                </a:solidFill>
                <a:ea typeface="Times New Roman" panose="02020603050405020304" pitchFamily="18" charset="0"/>
                <a:cs typeface="Times New Roman" panose="02020603050405020304" pitchFamily="18" charset="0"/>
              </a:rPr>
              <a:t>R</a:t>
            </a:r>
            <a:r>
              <a:rPr lang="vi-VN" altLang="vi-VN" sz="2000" b="1" baseline="-30000" dirty="0" smtClean="0">
                <a:solidFill>
                  <a:srgbClr val="FF0000"/>
                </a:solidFill>
                <a:ea typeface="Times New Roman" panose="02020603050405020304" pitchFamily="18" charset="0"/>
                <a:cs typeface="Times New Roman" panose="02020603050405020304" pitchFamily="18" charset="0"/>
              </a:rPr>
              <a:t>tđ</a:t>
            </a:r>
            <a:r>
              <a:rPr lang="vi-VN" altLang="vi-VN" sz="2000" b="1" dirty="0" smtClean="0">
                <a:solidFill>
                  <a:srgbClr val="FF0000"/>
                </a:solidFill>
                <a:ea typeface="Times New Roman" panose="02020603050405020304" pitchFamily="18" charset="0"/>
                <a:cs typeface="Times New Roman" panose="02020603050405020304" pitchFamily="18" charset="0"/>
              </a:rPr>
              <a:t> = ? </a:t>
            </a:r>
            <a:endParaRPr lang="en-US" altLang="vi-VN" sz="2000" b="1" dirty="0" smtClean="0">
              <a:solidFill>
                <a:srgbClr val="FF0000"/>
              </a:solidFill>
              <a:ea typeface="Times New Roman" panose="02020603050405020304" pitchFamily="18" charset="0"/>
              <a:cs typeface="Times New Roman" panose="02020603050405020304" pitchFamily="18" charset="0"/>
            </a:endParaRPr>
          </a:p>
          <a:p>
            <a:pPr lvl="0" eaLnBrk="0" fontAlgn="base" hangingPunct="0">
              <a:lnSpc>
                <a:spcPct val="150000"/>
              </a:lnSpc>
              <a:spcBef>
                <a:spcPct val="0"/>
              </a:spcBef>
              <a:spcAft>
                <a:spcPct val="0"/>
              </a:spcAft>
            </a:pPr>
            <a:r>
              <a:rPr lang="vi-VN" altLang="vi-VN" sz="2000" b="1" dirty="0" smtClean="0">
                <a:solidFill>
                  <a:srgbClr val="0070C0"/>
                </a:solidFill>
                <a:ea typeface="Times New Roman" panose="02020603050405020304" pitchFamily="18" charset="0"/>
                <a:cs typeface="Times New Roman" panose="02020603050405020304" pitchFamily="18" charset="0"/>
              </a:rPr>
              <a:t>b</a:t>
            </a:r>
            <a:r>
              <a:rPr lang="en-US" altLang="vi-VN" sz="2000" b="1" dirty="0" smtClean="0">
                <a:solidFill>
                  <a:srgbClr val="0070C0"/>
                </a:solidFill>
                <a:ea typeface="Times New Roman" panose="02020603050405020304" pitchFamily="18" charset="0"/>
                <a:cs typeface="Times New Roman" panose="02020603050405020304" pitchFamily="18" charset="0"/>
              </a:rPr>
              <a:t>/</a:t>
            </a:r>
            <a:r>
              <a:rPr lang="vi-VN" altLang="vi-VN" sz="2000" b="1" dirty="0" smtClean="0">
                <a:solidFill>
                  <a:srgbClr val="0070C0"/>
                </a:solidFill>
                <a:ea typeface="Times New Roman" panose="02020603050405020304" pitchFamily="18" charset="0"/>
                <a:cs typeface="Times New Roman" panose="02020603050405020304" pitchFamily="18" charset="0"/>
              </a:rPr>
              <a:t> </a:t>
            </a:r>
            <a:r>
              <a:rPr lang="vi-VN" altLang="vi-VN" sz="2000" b="1" dirty="0">
                <a:solidFill>
                  <a:srgbClr val="0070C0"/>
                </a:solidFill>
                <a:ea typeface="Times New Roman" panose="02020603050405020304" pitchFamily="18" charset="0"/>
                <a:cs typeface="Times New Roman" panose="02020603050405020304" pitchFamily="18" charset="0"/>
              </a:rPr>
              <a:t>R</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a:t>
            </a:r>
            <a:r>
              <a:rPr lang="en-US" altLang="vi-VN" sz="2000" b="1" dirty="0" smtClean="0">
                <a:solidFill>
                  <a:srgbClr val="0070C0"/>
                </a:solidFill>
                <a:ea typeface="Times New Roman" panose="02020603050405020304" pitchFamily="18" charset="0"/>
                <a:cs typeface="Times New Roman" panose="02020603050405020304" pitchFamily="18" charset="0"/>
              </a:rPr>
              <a:t>//</a:t>
            </a:r>
            <a:r>
              <a:rPr lang="vi-VN" altLang="vi-VN" sz="2000" b="1" dirty="0" smtClean="0">
                <a:solidFill>
                  <a:srgbClr val="0070C0"/>
                </a:solidFill>
                <a:ea typeface="Times New Roman" panose="02020603050405020304" pitchFamily="18" charset="0"/>
                <a:cs typeface="Times New Roman" panose="02020603050405020304" pitchFamily="18" charset="0"/>
              </a:rPr>
              <a:t>R</a:t>
            </a:r>
            <a:r>
              <a:rPr lang="vi-VN" altLang="vi-VN" sz="2000" b="1" baseline="-30000" dirty="0" smtClean="0">
                <a:solidFill>
                  <a:srgbClr val="0070C0"/>
                </a:solidFill>
                <a:ea typeface="Times New Roman" panose="02020603050405020304" pitchFamily="18" charset="0"/>
                <a:cs typeface="Times New Roman" panose="02020603050405020304" pitchFamily="18" charset="0"/>
              </a:rPr>
              <a:t>2</a:t>
            </a:r>
            <a:endParaRPr lang="en-US" altLang="vi-VN" sz="2000" b="1" dirty="0" smtClean="0">
              <a:solidFill>
                <a:srgbClr val="0070C0"/>
              </a:solidFill>
              <a:ea typeface="Times New Roman" panose="02020603050405020304" pitchFamily="18" charset="0"/>
              <a:cs typeface="Times New Roman" panose="02020603050405020304" pitchFamily="18" charset="0"/>
            </a:endParaRPr>
          </a:p>
          <a:p>
            <a:pPr lvl="0" eaLnBrk="0" fontAlgn="base" hangingPunct="0">
              <a:lnSpc>
                <a:spcPct val="150000"/>
              </a:lnSpc>
              <a:spcBef>
                <a:spcPct val="0"/>
              </a:spcBef>
              <a:spcAft>
                <a:spcPct val="0"/>
              </a:spcAft>
            </a:pPr>
            <a:r>
              <a:rPr lang="vi-VN" altLang="vi-VN" sz="2000" b="1" dirty="0" smtClean="0">
                <a:solidFill>
                  <a:srgbClr val="0070C0"/>
                </a:solidFill>
                <a:ea typeface="Times New Roman" panose="02020603050405020304" pitchFamily="18" charset="0"/>
                <a:cs typeface="Times New Roman" panose="02020603050405020304" pitchFamily="18" charset="0"/>
              </a:rPr>
              <a:t> </a:t>
            </a:r>
            <a:r>
              <a:rPr lang="en-US" altLang="vi-VN" sz="2000" b="1" dirty="0" smtClean="0">
                <a:solidFill>
                  <a:srgbClr val="0070C0"/>
                </a:solidFill>
                <a:ea typeface="Times New Roman" panose="02020603050405020304" pitchFamily="18" charset="0"/>
                <a:cs typeface="Times New Roman" panose="02020603050405020304" pitchFamily="18" charset="0"/>
              </a:rPr>
              <a:t>     </a:t>
            </a:r>
            <a:r>
              <a:rPr lang="vi-VN" altLang="vi-VN" sz="2000" b="1" dirty="0" smtClean="0">
                <a:solidFill>
                  <a:srgbClr val="0070C0"/>
                </a:solidFill>
                <a:ea typeface="Times New Roman" panose="02020603050405020304" pitchFamily="18" charset="0"/>
                <a:cs typeface="Times New Roman" panose="02020603050405020304" pitchFamily="18" charset="0"/>
              </a:rPr>
              <a:t>I</a:t>
            </a:r>
            <a:r>
              <a:rPr lang="vi-VN" altLang="vi-VN" sz="2000" b="1" baseline="-30000" dirty="0" smtClean="0">
                <a:solidFill>
                  <a:srgbClr val="0070C0"/>
                </a:solidFill>
                <a:ea typeface="Times New Roman" panose="02020603050405020304" pitchFamily="18" charset="0"/>
                <a:cs typeface="Times New Roman" panose="02020603050405020304" pitchFamily="18" charset="0"/>
              </a:rPr>
              <a:t>1</a:t>
            </a:r>
            <a:r>
              <a:rPr lang="vi-VN" altLang="vi-VN" sz="2000" b="1" dirty="0" smtClean="0">
                <a:solidFill>
                  <a:srgbClr val="0070C0"/>
                </a:solidFill>
                <a:ea typeface="Times New Roman" panose="02020603050405020304" pitchFamily="18" charset="0"/>
                <a:cs typeface="Times New Roman" panose="02020603050405020304" pitchFamily="18" charset="0"/>
              </a:rPr>
              <a:t> = 1,5I</a:t>
            </a:r>
            <a:r>
              <a:rPr lang="vi-VN" altLang="vi-VN" sz="2000" b="1" baseline="-30000" dirty="0" smtClean="0">
                <a:solidFill>
                  <a:srgbClr val="0070C0"/>
                </a:solidFill>
                <a:ea typeface="Times New Roman" panose="02020603050405020304" pitchFamily="18" charset="0"/>
                <a:cs typeface="Times New Roman" panose="02020603050405020304" pitchFamily="18" charset="0"/>
              </a:rPr>
              <a:t>2</a:t>
            </a:r>
            <a:endParaRPr lang="en-US" altLang="vi-VN" sz="2000" b="1" baseline="-30000" dirty="0" smtClean="0">
              <a:solidFill>
                <a:srgbClr val="0070C0"/>
              </a:solidFill>
              <a:ea typeface="Times New Roman" panose="02020603050405020304" pitchFamily="18" charset="0"/>
              <a:cs typeface="Times New Roman" panose="02020603050405020304" pitchFamily="18" charset="0"/>
            </a:endParaRPr>
          </a:p>
          <a:p>
            <a:pPr lvl="0" eaLnBrk="0" fontAlgn="base" hangingPunct="0">
              <a:lnSpc>
                <a:spcPct val="150000"/>
              </a:lnSpc>
              <a:spcBef>
                <a:spcPct val="0"/>
              </a:spcBef>
              <a:spcAft>
                <a:spcPct val="0"/>
              </a:spcAft>
            </a:pPr>
            <a:r>
              <a:rPr lang="vi-VN" altLang="vi-VN" sz="2000" b="1" dirty="0" smtClean="0">
                <a:solidFill>
                  <a:srgbClr val="0070C0"/>
                </a:solidFill>
                <a:ea typeface="Times New Roman" panose="02020603050405020304" pitchFamily="18" charset="0"/>
                <a:cs typeface="Times New Roman" panose="02020603050405020304" pitchFamily="18" charset="0"/>
              </a:rPr>
              <a:t> </a:t>
            </a:r>
            <a:r>
              <a:rPr lang="en-US" altLang="vi-VN" sz="2000" b="1" dirty="0" smtClean="0">
                <a:solidFill>
                  <a:srgbClr val="0070C0"/>
                </a:solidFill>
                <a:ea typeface="Times New Roman" panose="02020603050405020304" pitchFamily="18" charset="0"/>
                <a:cs typeface="Times New Roman" panose="02020603050405020304" pitchFamily="18" charset="0"/>
              </a:rPr>
              <a:t>     </a:t>
            </a:r>
            <a:r>
              <a:rPr lang="vi-VN" altLang="vi-VN" sz="2000" b="1" dirty="0" smtClean="0">
                <a:solidFill>
                  <a:srgbClr val="FF0000"/>
                </a:solidFill>
                <a:ea typeface="Times New Roman" panose="02020603050405020304" pitchFamily="18" charset="0"/>
                <a:cs typeface="Times New Roman" panose="02020603050405020304" pitchFamily="18" charset="0"/>
              </a:rPr>
              <a:t>R</a:t>
            </a:r>
            <a:r>
              <a:rPr lang="vi-VN" altLang="vi-VN" sz="2000" b="1" baseline="-30000" dirty="0" smtClean="0">
                <a:solidFill>
                  <a:srgbClr val="FF0000"/>
                </a:solidFill>
                <a:ea typeface="Times New Roman" panose="02020603050405020304" pitchFamily="18" charset="0"/>
                <a:cs typeface="Times New Roman" panose="02020603050405020304" pitchFamily="18" charset="0"/>
              </a:rPr>
              <a:t>1</a:t>
            </a:r>
            <a:r>
              <a:rPr lang="vi-VN" altLang="vi-VN" sz="2000" b="1" dirty="0" smtClean="0">
                <a:solidFill>
                  <a:srgbClr val="FF0000"/>
                </a:solidFill>
                <a:ea typeface="Times New Roman" panose="02020603050405020304" pitchFamily="18" charset="0"/>
                <a:cs typeface="Times New Roman" panose="02020603050405020304" pitchFamily="18" charset="0"/>
              </a:rPr>
              <a:t> = ?</a:t>
            </a:r>
            <a:endParaRPr lang="en-US" altLang="vi-VN" sz="2000" b="1" dirty="0" smtClean="0">
              <a:solidFill>
                <a:srgbClr val="FF0000"/>
              </a:solidFill>
              <a:ea typeface="Times New Roman" panose="02020603050405020304" pitchFamily="18" charset="0"/>
              <a:cs typeface="Times New Roman" panose="02020603050405020304" pitchFamily="18" charset="0"/>
            </a:endParaRPr>
          </a:p>
          <a:p>
            <a:pPr lvl="0" eaLnBrk="0" fontAlgn="base" hangingPunct="0">
              <a:lnSpc>
                <a:spcPct val="150000"/>
              </a:lnSpc>
              <a:spcBef>
                <a:spcPct val="0"/>
              </a:spcBef>
              <a:spcAft>
                <a:spcPct val="0"/>
              </a:spcAft>
            </a:pPr>
            <a:r>
              <a:rPr lang="vi-VN" altLang="vi-VN" sz="2000" b="1" dirty="0" smtClean="0">
                <a:solidFill>
                  <a:srgbClr val="FF0000"/>
                </a:solidFill>
                <a:ea typeface="Times New Roman" panose="02020603050405020304" pitchFamily="18" charset="0"/>
                <a:cs typeface="Times New Roman" panose="02020603050405020304" pitchFamily="18" charset="0"/>
              </a:rPr>
              <a:t> </a:t>
            </a:r>
            <a:r>
              <a:rPr lang="en-US" altLang="vi-VN" sz="2000" b="1" dirty="0" smtClean="0">
                <a:solidFill>
                  <a:srgbClr val="FF0000"/>
                </a:solidFill>
                <a:ea typeface="Times New Roman" panose="02020603050405020304" pitchFamily="18" charset="0"/>
                <a:cs typeface="Times New Roman" panose="02020603050405020304" pitchFamily="18" charset="0"/>
              </a:rPr>
              <a:t>     </a:t>
            </a:r>
            <a:r>
              <a:rPr lang="vi-VN" altLang="vi-VN" sz="2000" b="1" dirty="0" smtClean="0">
                <a:solidFill>
                  <a:srgbClr val="FF0000"/>
                </a:solidFill>
                <a:ea typeface="Times New Roman" panose="02020603050405020304" pitchFamily="18" charset="0"/>
                <a:cs typeface="Times New Roman" panose="02020603050405020304" pitchFamily="18" charset="0"/>
              </a:rPr>
              <a:t>R</a:t>
            </a:r>
            <a:r>
              <a:rPr lang="vi-VN" altLang="vi-VN" sz="2000" b="1" baseline="-30000" dirty="0" smtClean="0">
                <a:solidFill>
                  <a:srgbClr val="FF0000"/>
                </a:solidFill>
                <a:ea typeface="Times New Roman" panose="02020603050405020304" pitchFamily="18" charset="0"/>
                <a:cs typeface="Times New Roman" panose="02020603050405020304" pitchFamily="18" charset="0"/>
              </a:rPr>
              <a:t>2</a:t>
            </a:r>
            <a:r>
              <a:rPr lang="vi-VN" altLang="vi-VN" sz="2000" b="1" dirty="0" smtClean="0">
                <a:solidFill>
                  <a:srgbClr val="FF0000"/>
                </a:solidFill>
                <a:ea typeface="Times New Roman" panose="02020603050405020304" pitchFamily="18" charset="0"/>
                <a:cs typeface="Times New Roman" panose="02020603050405020304" pitchFamily="18" charset="0"/>
              </a:rPr>
              <a:t> = ?</a:t>
            </a:r>
            <a:endParaRPr lang="vi-VN" sz="2000" b="1" dirty="0">
              <a:solidFill>
                <a:srgbClr val="FF0000"/>
              </a:solidFill>
            </a:endParaRPr>
          </a:p>
        </p:txBody>
      </p:sp>
      <p:sp>
        <p:nvSpPr>
          <p:cNvPr id="16" name="Rectangle 15"/>
          <p:cNvSpPr/>
          <p:nvPr/>
        </p:nvSpPr>
        <p:spPr>
          <a:xfrm>
            <a:off x="2771271" y="2505209"/>
            <a:ext cx="1191352" cy="400110"/>
          </a:xfrm>
          <a:prstGeom prst="rect">
            <a:avLst/>
          </a:prstGeom>
        </p:spPr>
        <p:txBody>
          <a:bodyPr wrap="none">
            <a:spAutoFit/>
          </a:bodyPr>
          <a:lstStyle/>
          <a:p>
            <a:pPr lvl="0" eaLnBrk="0" fontAlgn="base" hangingPunct="0">
              <a:spcBef>
                <a:spcPct val="0"/>
              </a:spcBef>
              <a:spcAft>
                <a:spcPct val="0"/>
              </a:spcAft>
            </a:pPr>
            <a:r>
              <a:rPr lang="vi-VN" altLang="vi-VN" sz="2000" b="1" u="sng" dirty="0">
                <a:solidFill>
                  <a:srgbClr val="008000"/>
                </a:solidFill>
                <a:ea typeface="Times New Roman" panose="02020603050405020304" pitchFamily="18" charset="0"/>
                <a:cs typeface="Times New Roman" panose="02020603050405020304" pitchFamily="18" charset="0"/>
              </a:rPr>
              <a:t>Lời giải:</a:t>
            </a:r>
            <a:endParaRPr kumimoji="0" lang="vi-VN" altLang="vi-VN" sz="2000" b="0" i="0" u="sng" strike="noStrike" cap="none" normalizeH="0" baseline="0" dirty="0" smtClean="0">
              <a:ln>
                <a:noFill/>
              </a:ln>
              <a:solidFill>
                <a:schemeClr val="tx1"/>
              </a:solidFill>
              <a:effectLst/>
            </a:endParaRPr>
          </a:p>
        </p:txBody>
      </p:sp>
      <p:cxnSp>
        <p:nvCxnSpPr>
          <p:cNvPr id="26" name="Đường nối Thẳng 95"/>
          <p:cNvCxnSpPr/>
          <p:nvPr/>
        </p:nvCxnSpPr>
        <p:spPr>
          <a:xfrm>
            <a:off x="2771271" y="2462961"/>
            <a:ext cx="6287" cy="4219888"/>
          </a:xfrm>
          <a:prstGeom prst="line">
            <a:avLst/>
          </a:prstGeom>
          <a:ln w="38100"/>
        </p:spPr>
        <p:style>
          <a:lnRef idx="1">
            <a:schemeClr val="dk1"/>
          </a:lnRef>
          <a:fillRef idx="0">
            <a:schemeClr val="dk1"/>
          </a:fillRef>
          <a:effectRef idx="0">
            <a:schemeClr val="dk1"/>
          </a:effectRef>
          <a:fontRef idx="minor">
            <a:schemeClr val="tx1"/>
          </a:fontRef>
        </p:style>
      </p:cxnSp>
      <p:sp>
        <p:nvSpPr>
          <p:cNvPr id="17" name="Rectangle 16"/>
          <p:cNvSpPr/>
          <p:nvPr/>
        </p:nvSpPr>
        <p:spPr>
          <a:xfrm>
            <a:off x="2807411" y="3962699"/>
            <a:ext cx="1418978" cy="400110"/>
          </a:xfrm>
          <a:prstGeom prst="rect">
            <a:avLst/>
          </a:prstGeom>
        </p:spPr>
        <p:txBody>
          <a:bodyPr wrap="none">
            <a:spAutoFit/>
          </a:bodyPr>
          <a:lstStyle/>
          <a:p>
            <a:r>
              <a:rPr lang="vi-VN" altLang="vi-VN" sz="2000" b="1" dirty="0">
                <a:solidFill>
                  <a:srgbClr val="0070C0"/>
                </a:solidFill>
                <a:ea typeface="Times New Roman" panose="02020603050405020304" pitchFamily="18" charset="0"/>
                <a:cs typeface="Times New Roman" panose="02020603050405020304" pitchFamily="18" charset="0"/>
              </a:rPr>
              <a:t>b) U</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U</a:t>
            </a:r>
            <a:r>
              <a:rPr lang="vi-VN" altLang="vi-VN" sz="2000" b="1" baseline="-30000" dirty="0">
                <a:solidFill>
                  <a:srgbClr val="0070C0"/>
                </a:solidFill>
                <a:ea typeface="Times New Roman" panose="02020603050405020304" pitchFamily="18" charset="0"/>
                <a:cs typeface="Times New Roman" panose="02020603050405020304" pitchFamily="18" charset="0"/>
              </a:rPr>
              <a:t>2</a:t>
            </a:r>
            <a:r>
              <a:rPr lang="vi-VN" altLang="vi-VN" sz="2000" b="1" dirty="0">
                <a:solidFill>
                  <a:srgbClr val="0070C0"/>
                </a:solidFill>
                <a:ea typeface="Times New Roman" panose="02020603050405020304" pitchFamily="18" charset="0"/>
                <a:cs typeface="Times New Roman" panose="02020603050405020304" pitchFamily="18" charset="0"/>
              </a:rPr>
              <a:t> </a:t>
            </a:r>
            <a:endParaRPr lang="vi-VN" sz="2000" b="1" dirty="0">
              <a:solidFill>
                <a:srgbClr val="0070C0"/>
              </a:solidFill>
            </a:endParaRPr>
          </a:p>
        </p:txBody>
      </p:sp>
      <p:sp>
        <p:nvSpPr>
          <p:cNvPr id="18" name="Rectangle 17"/>
          <p:cNvSpPr/>
          <p:nvPr/>
        </p:nvSpPr>
        <p:spPr>
          <a:xfrm>
            <a:off x="4234980" y="3972572"/>
            <a:ext cx="1907895" cy="400110"/>
          </a:xfrm>
          <a:prstGeom prst="rect">
            <a:avLst/>
          </a:prstGeom>
        </p:spPr>
        <p:txBody>
          <a:bodyPr wrap="none">
            <a:spAutoFit/>
          </a:bodyPr>
          <a:lstStyle/>
          <a:p>
            <a:pPr lvl="0" algn="just" eaLnBrk="0" fontAlgn="base" hangingPunct="0">
              <a:spcBef>
                <a:spcPct val="0"/>
              </a:spcBef>
              <a:spcAft>
                <a:spcPct val="0"/>
              </a:spcAft>
            </a:pPr>
            <a:r>
              <a:rPr lang="en-US" altLang="vi-VN" sz="2000" b="1" dirty="0" smtClean="0">
                <a:solidFill>
                  <a:srgbClr val="0070C0"/>
                </a:solidFill>
                <a:ea typeface="Times New Roman" panose="02020603050405020304" pitchFamily="18" charset="0"/>
                <a:cs typeface="Cambria Math" panose="02040503050406030204" pitchFamily="18" charset="0"/>
                <a:sym typeface="Wingdings" panose="05000000000000000000" pitchFamily="2" charset="2"/>
              </a:rPr>
              <a:t> </a:t>
            </a:r>
            <a:r>
              <a:rPr lang="vi-VN" altLang="vi-VN" sz="2000" b="1" dirty="0" smtClean="0">
                <a:solidFill>
                  <a:srgbClr val="0070C0"/>
                </a:solidFill>
                <a:ea typeface="Times New Roman" panose="02020603050405020304" pitchFamily="18" charset="0"/>
                <a:cs typeface="Times New Roman" panose="02020603050405020304" pitchFamily="18" charset="0"/>
              </a:rPr>
              <a:t> </a:t>
            </a:r>
            <a:r>
              <a:rPr lang="vi-VN" altLang="vi-VN" sz="2000" b="1" dirty="0">
                <a:solidFill>
                  <a:srgbClr val="0070C0"/>
                </a:solidFill>
                <a:ea typeface="Times New Roman" panose="02020603050405020304" pitchFamily="18" charset="0"/>
                <a:cs typeface="Times New Roman" panose="02020603050405020304" pitchFamily="18" charset="0"/>
              </a:rPr>
              <a:t>I</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.R</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I</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.R</a:t>
            </a:r>
            <a:r>
              <a:rPr lang="vi-VN" altLang="vi-VN" sz="2000" b="1" baseline="-30000" dirty="0">
                <a:solidFill>
                  <a:srgbClr val="0070C0"/>
                </a:solidFill>
                <a:ea typeface="Times New Roman" panose="02020603050405020304" pitchFamily="18" charset="0"/>
                <a:cs typeface="Times New Roman" panose="02020603050405020304" pitchFamily="18" charset="0"/>
              </a:rPr>
              <a:t>2</a:t>
            </a:r>
            <a:endParaRPr kumimoji="0" lang="vi-VN" altLang="vi-VN" sz="2000" b="1" i="0" u="none" strike="noStrike" cap="none" normalizeH="0" baseline="0" dirty="0" smtClean="0">
              <a:ln>
                <a:noFill/>
              </a:ln>
              <a:solidFill>
                <a:srgbClr val="0070C0"/>
              </a:solidFill>
              <a:effectLst/>
            </a:endParaRPr>
          </a:p>
        </p:txBody>
      </p:sp>
      <p:sp>
        <p:nvSpPr>
          <p:cNvPr id="20" name="Rectangle 19"/>
          <p:cNvSpPr/>
          <p:nvPr/>
        </p:nvSpPr>
        <p:spPr>
          <a:xfrm>
            <a:off x="6102408" y="3972572"/>
            <a:ext cx="2263761" cy="400110"/>
          </a:xfrm>
          <a:prstGeom prst="rect">
            <a:avLst/>
          </a:prstGeom>
        </p:spPr>
        <p:txBody>
          <a:bodyPr wrap="none">
            <a:spAutoFit/>
          </a:bodyPr>
          <a:lstStyle/>
          <a:p>
            <a:r>
              <a:rPr lang="en-US" altLang="vi-VN" sz="2000" b="1" dirty="0" smtClean="0">
                <a:solidFill>
                  <a:srgbClr val="0070C0"/>
                </a:solidFill>
                <a:ea typeface="Times New Roman" panose="02020603050405020304" pitchFamily="18" charset="0"/>
                <a:cs typeface="Times New Roman" panose="02020603050405020304" pitchFamily="18" charset="0"/>
                <a:sym typeface="Wingdings" panose="05000000000000000000" pitchFamily="2" charset="2"/>
              </a:rPr>
              <a:t> </a:t>
            </a:r>
            <a:r>
              <a:rPr lang="vi-VN" altLang="vi-VN" sz="2000" b="1" dirty="0" smtClean="0">
                <a:solidFill>
                  <a:srgbClr val="0070C0"/>
                </a:solidFill>
                <a:ea typeface="Times New Roman" panose="02020603050405020304" pitchFamily="18" charset="0"/>
                <a:cs typeface="Times New Roman" panose="02020603050405020304" pitchFamily="18" charset="0"/>
              </a:rPr>
              <a:t> </a:t>
            </a:r>
            <a:r>
              <a:rPr lang="vi-VN" altLang="vi-VN" sz="2000" b="1" dirty="0">
                <a:solidFill>
                  <a:srgbClr val="0070C0"/>
                </a:solidFill>
                <a:ea typeface="Times New Roman" panose="02020603050405020304" pitchFamily="18" charset="0"/>
                <a:cs typeface="Times New Roman" panose="02020603050405020304" pitchFamily="18" charset="0"/>
              </a:rPr>
              <a:t>1,5I</a:t>
            </a:r>
            <a:r>
              <a:rPr lang="vi-VN" altLang="vi-VN" sz="2000" b="1" baseline="-30000" dirty="0">
                <a:solidFill>
                  <a:srgbClr val="0070C0"/>
                </a:solidFill>
                <a:ea typeface="Times New Roman" panose="02020603050405020304" pitchFamily="18" charset="0"/>
                <a:cs typeface="Times New Roman" panose="02020603050405020304" pitchFamily="18" charset="0"/>
              </a:rPr>
              <a:t>2</a:t>
            </a:r>
            <a:r>
              <a:rPr lang="vi-VN" altLang="vi-VN" sz="2000" b="1" dirty="0">
                <a:solidFill>
                  <a:srgbClr val="0070C0"/>
                </a:solidFill>
                <a:ea typeface="Times New Roman" panose="02020603050405020304" pitchFamily="18" charset="0"/>
                <a:cs typeface="Times New Roman" panose="02020603050405020304" pitchFamily="18" charset="0"/>
              </a:rPr>
              <a:t>.R</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I</a:t>
            </a:r>
            <a:r>
              <a:rPr lang="vi-VN" altLang="vi-VN" sz="2000" b="1" baseline="-30000" dirty="0">
                <a:solidFill>
                  <a:srgbClr val="0070C0"/>
                </a:solidFill>
                <a:ea typeface="Times New Roman" panose="02020603050405020304" pitchFamily="18" charset="0"/>
                <a:cs typeface="Times New Roman" panose="02020603050405020304" pitchFamily="18" charset="0"/>
              </a:rPr>
              <a:t>2</a:t>
            </a:r>
            <a:r>
              <a:rPr lang="vi-VN" altLang="vi-VN" sz="2000" b="1" dirty="0">
                <a:solidFill>
                  <a:srgbClr val="0070C0"/>
                </a:solidFill>
                <a:ea typeface="Times New Roman" panose="02020603050405020304" pitchFamily="18" charset="0"/>
                <a:cs typeface="Times New Roman" panose="02020603050405020304" pitchFamily="18" charset="0"/>
              </a:rPr>
              <a:t>.R</a:t>
            </a:r>
            <a:r>
              <a:rPr lang="vi-VN" altLang="vi-VN" sz="2000" b="1" baseline="-30000" dirty="0">
                <a:solidFill>
                  <a:srgbClr val="0070C0"/>
                </a:solidFill>
                <a:ea typeface="Times New Roman" panose="02020603050405020304" pitchFamily="18" charset="0"/>
                <a:cs typeface="Times New Roman" panose="02020603050405020304" pitchFamily="18" charset="0"/>
              </a:rPr>
              <a:t>2</a:t>
            </a:r>
            <a:endParaRPr lang="vi-VN" sz="2000" b="1" dirty="0">
              <a:solidFill>
                <a:srgbClr val="0070C0"/>
              </a:solidFill>
            </a:endParaRPr>
          </a:p>
        </p:txBody>
      </p:sp>
      <p:sp>
        <p:nvSpPr>
          <p:cNvPr id="21" name="Rectangle 20"/>
          <p:cNvSpPr/>
          <p:nvPr/>
        </p:nvSpPr>
        <p:spPr>
          <a:xfrm>
            <a:off x="8366169" y="3962699"/>
            <a:ext cx="1792478" cy="400110"/>
          </a:xfrm>
          <a:prstGeom prst="rect">
            <a:avLst/>
          </a:prstGeom>
        </p:spPr>
        <p:txBody>
          <a:bodyPr wrap="none">
            <a:spAutoFit/>
          </a:bodyPr>
          <a:lstStyle/>
          <a:p>
            <a:pPr lvl="0" algn="just" eaLnBrk="0" fontAlgn="base" hangingPunct="0">
              <a:spcBef>
                <a:spcPct val="0"/>
              </a:spcBef>
              <a:spcAft>
                <a:spcPct val="0"/>
              </a:spcAft>
            </a:pPr>
            <a:r>
              <a:rPr lang="en-US" altLang="vi-VN" sz="2000" b="1" dirty="0" smtClean="0">
                <a:solidFill>
                  <a:srgbClr val="0070C0"/>
                </a:solidFill>
                <a:ea typeface="Times New Roman" panose="02020603050405020304" pitchFamily="18" charset="0"/>
                <a:cs typeface="Times New Roman" panose="02020603050405020304" pitchFamily="18" charset="0"/>
                <a:sym typeface="Wingdings" panose="05000000000000000000" pitchFamily="2" charset="2"/>
              </a:rPr>
              <a:t> </a:t>
            </a:r>
            <a:r>
              <a:rPr lang="vi-VN" altLang="vi-VN" sz="2000" b="1" dirty="0" smtClean="0">
                <a:solidFill>
                  <a:srgbClr val="0070C0"/>
                </a:solidFill>
                <a:ea typeface="Times New Roman" panose="02020603050405020304" pitchFamily="18" charset="0"/>
                <a:cs typeface="Times New Roman" panose="02020603050405020304" pitchFamily="18" charset="0"/>
              </a:rPr>
              <a:t> </a:t>
            </a:r>
            <a:r>
              <a:rPr lang="vi-VN" altLang="vi-VN" sz="2000" b="1" dirty="0">
                <a:solidFill>
                  <a:srgbClr val="0070C0"/>
                </a:solidFill>
                <a:ea typeface="Times New Roman" panose="02020603050405020304" pitchFamily="18" charset="0"/>
                <a:cs typeface="Times New Roman" panose="02020603050405020304" pitchFamily="18" charset="0"/>
              </a:rPr>
              <a:t>1,5R</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R</a:t>
            </a:r>
            <a:r>
              <a:rPr lang="vi-VN" altLang="vi-VN" sz="2000" b="1" baseline="-30000" dirty="0">
                <a:solidFill>
                  <a:srgbClr val="0070C0"/>
                </a:solidFill>
                <a:ea typeface="Times New Roman" panose="02020603050405020304" pitchFamily="18" charset="0"/>
                <a:cs typeface="Times New Roman" panose="02020603050405020304" pitchFamily="18" charset="0"/>
              </a:rPr>
              <a:t>2</a:t>
            </a:r>
            <a:endParaRPr kumimoji="0" lang="vi-VN" altLang="vi-VN" sz="2000" b="1" i="0" u="none" strike="noStrike" cap="none" normalizeH="0" baseline="0" dirty="0" smtClean="0">
              <a:ln>
                <a:noFill/>
              </a:ln>
              <a:solidFill>
                <a:srgbClr val="0070C0"/>
              </a:solidFill>
              <a:effectLst/>
            </a:endParaRPr>
          </a:p>
        </p:txBody>
      </p:sp>
      <p:sp>
        <p:nvSpPr>
          <p:cNvPr id="23" name="Rectangle 22"/>
          <p:cNvSpPr/>
          <p:nvPr/>
        </p:nvSpPr>
        <p:spPr>
          <a:xfrm>
            <a:off x="2912080" y="4490102"/>
            <a:ext cx="3789143" cy="400110"/>
          </a:xfrm>
          <a:prstGeom prst="rect">
            <a:avLst/>
          </a:prstGeom>
        </p:spPr>
        <p:txBody>
          <a:bodyPr wrap="square">
            <a:spAutoFit/>
          </a:bodyPr>
          <a:lstStyle/>
          <a:p>
            <a:r>
              <a:rPr lang="en-US" altLang="vi-VN" sz="2000" b="1" dirty="0">
                <a:solidFill>
                  <a:srgbClr val="0070C0"/>
                </a:solidFill>
                <a:ea typeface="Times New Roman" panose="02020603050405020304" pitchFamily="18" charset="0"/>
                <a:cs typeface="Times New Roman" panose="02020603050405020304" pitchFamily="18" charset="0"/>
              </a:rPr>
              <a:t>Thay </a:t>
            </a:r>
            <a:r>
              <a:rPr lang="vi-VN" altLang="vi-VN" sz="2000" b="1" dirty="0">
                <a:solidFill>
                  <a:srgbClr val="0070C0"/>
                </a:solidFill>
                <a:ea typeface="Times New Roman" panose="02020603050405020304" pitchFamily="18" charset="0"/>
                <a:cs typeface="Times New Roman" panose="02020603050405020304" pitchFamily="18" charset="0"/>
              </a:rPr>
              <a:t>(2) </a:t>
            </a:r>
            <a:r>
              <a:rPr lang="vi-VN" altLang="vi-VN" sz="2000" b="1" dirty="0" smtClean="0">
                <a:solidFill>
                  <a:srgbClr val="0070C0"/>
                </a:solidFill>
                <a:ea typeface="Times New Roman" panose="02020603050405020304" pitchFamily="18" charset="0"/>
                <a:cs typeface="Times New Roman" panose="02020603050405020304" pitchFamily="18" charset="0"/>
              </a:rPr>
              <a:t>vào</a:t>
            </a:r>
            <a:r>
              <a:rPr lang="en-US" altLang="vi-VN" sz="2000" b="1" dirty="0" smtClean="0">
                <a:solidFill>
                  <a:srgbClr val="0070C0"/>
                </a:solidFill>
                <a:ea typeface="Times New Roman" panose="02020603050405020304" pitchFamily="18" charset="0"/>
                <a:cs typeface="Times New Roman" panose="02020603050405020304" pitchFamily="18" charset="0"/>
              </a:rPr>
              <a:t> </a:t>
            </a:r>
            <a:r>
              <a:rPr lang="en-US" altLang="vi-VN" sz="2000" b="1" dirty="0" smtClean="0">
                <a:solidFill>
                  <a:srgbClr val="0070C0"/>
                </a:solidFill>
                <a:latin typeface="Arial" panose="020B0604020202020204" pitchFamily="34" charset="0"/>
                <a:ea typeface="Times New Roman" panose="02020603050405020304" pitchFamily="18" charset="0"/>
                <a:cs typeface="Times New Roman" panose="02020603050405020304" pitchFamily="18" charset="0"/>
              </a:rPr>
              <a:t>(1) </a:t>
            </a:r>
            <a:r>
              <a:rPr lang="vi-VN" altLang="vi-VN" sz="2000" b="1" dirty="0" smtClean="0">
                <a:solidFill>
                  <a:srgbClr val="0070C0"/>
                </a:solidFill>
                <a:ea typeface="Times New Roman" panose="02020603050405020304" pitchFamily="18" charset="0"/>
                <a:cs typeface="Times New Roman" panose="02020603050405020304" pitchFamily="18" charset="0"/>
              </a:rPr>
              <a:t>ta được</a:t>
            </a:r>
            <a:r>
              <a:rPr lang="en-US" altLang="vi-VN" sz="2000" b="1" dirty="0" smtClean="0">
                <a:solidFill>
                  <a:srgbClr val="0070C0"/>
                </a:solidFill>
                <a:ea typeface="Times New Roman" panose="02020603050405020304" pitchFamily="18" charset="0"/>
                <a:cs typeface="Times New Roman" panose="02020603050405020304" pitchFamily="18" charset="0"/>
              </a:rPr>
              <a:t>:</a:t>
            </a:r>
            <a:endParaRPr lang="vi-VN" sz="2000" b="1" dirty="0">
              <a:solidFill>
                <a:srgbClr val="0070C0"/>
              </a:solidFill>
            </a:endParaRPr>
          </a:p>
        </p:txBody>
      </p:sp>
      <p:sp>
        <p:nvSpPr>
          <p:cNvPr id="24" name="Rectangle 23"/>
          <p:cNvSpPr/>
          <p:nvPr/>
        </p:nvSpPr>
        <p:spPr>
          <a:xfrm>
            <a:off x="5919719" y="4469138"/>
            <a:ext cx="2037737" cy="400110"/>
          </a:xfrm>
          <a:prstGeom prst="rect">
            <a:avLst/>
          </a:prstGeom>
        </p:spPr>
        <p:txBody>
          <a:bodyPr wrap="none">
            <a:spAutoFit/>
          </a:bodyPr>
          <a:lstStyle/>
          <a:p>
            <a:r>
              <a:rPr lang="vi-VN" altLang="vi-VN" sz="2000" b="1" dirty="0">
                <a:solidFill>
                  <a:srgbClr val="0070C0"/>
                </a:solidFill>
                <a:ea typeface="Times New Roman" panose="02020603050405020304" pitchFamily="18" charset="0"/>
                <a:cs typeface="Times New Roman" panose="02020603050405020304" pitchFamily="18" charset="0"/>
              </a:rPr>
              <a:t>R</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+ 1,5R</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10 </a:t>
            </a:r>
            <a:endParaRPr lang="vi-VN" sz="2000" b="1" dirty="0">
              <a:solidFill>
                <a:srgbClr val="0070C0"/>
              </a:solidFill>
            </a:endParaRPr>
          </a:p>
        </p:txBody>
      </p:sp>
      <p:sp>
        <p:nvSpPr>
          <p:cNvPr id="25" name="Rectangle 24"/>
          <p:cNvSpPr/>
          <p:nvPr/>
        </p:nvSpPr>
        <p:spPr>
          <a:xfrm>
            <a:off x="7854613" y="4488245"/>
            <a:ext cx="1797287" cy="400110"/>
          </a:xfrm>
          <a:prstGeom prst="rect">
            <a:avLst/>
          </a:prstGeom>
        </p:spPr>
        <p:txBody>
          <a:bodyPr wrap="none">
            <a:spAutoFit/>
          </a:bodyPr>
          <a:lstStyle/>
          <a:p>
            <a:r>
              <a:rPr lang="en-US" altLang="vi-VN" sz="2000" b="1" dirty="0" smtClean="0">
                <a:solidFill>
                  <a:srgbClr val="0070C0"/>
                </a:solidFill>
                <a:ea typeface="Times New Roman" panose="02020603050405020304" pitchFamily="18" charset="0"/>
                <a:cs typeface="Cambria Math" panose="02040503050406030204" pitchFamily="18" charset="0"/>
                <a:sym typeface="Wingdings" panose="05000000000000000000" pitchFamily="2" charset="2"/>
              </a:rPr>
              <a:t> </a:t>
            </a:r>
            <a:r>
              <a:rPr lang="vi-VN" altLang="vi-VN" sz="2000" b="1" dirty="0" smtClean="0">
                <a:solidFill>
                  <a:srgbClr val="0070C0"/>
                </a:solidFill>
                <a:ea typeface="Times New Roman" panose="02020603050405020304" pitchFamily="18" charset="0"/>
                <a:cs typeface="Times New Roman" panose="02020603050405020304" pitchFamily="18" charset="0"/>
              </a:rPr>
              <a:t>2,5R</a:t>
            </a:r>
            <a:r>
              <a:rPr lang="vi-VN" altLang="vi-VN" sz="2000" b="1" baseline="-30000" dirty="0" smtClean="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10 </a:t>
            </a:r>
            <a:endParaRPr lang="vi-VN" sz="2000" b="1" dirty="0">
              <a:solidFill>
                <a:srgbClr val="0070C0"/>
              </a:solidFill>
            </a:endParaRPr>
          </a:p>
        </p:txBody>
      </p:sp>
      <p:sp>
        <p:nvSpPr>
          <p:cNvPr id="27" name="Rectangle 26"/>
          <p:cNvSpPr/>
          <p:nvPr/>
        </p:nvSpPr>
        <p:spPr>
          <a:xfrm>
            <a:off x="7514784" y="3414749"/>
            <a:ext cx="530915" cy="369332"/>
          </a:xfrm>
          <a:prstGeom prst="rect">
            <a:avLst/>
          </a:prstGeom>
        </p:spPr>
        <p:txBody>
          <a:bodyPr wrap="none">
            <a:spAutoFit/>
          </a:bodyPr>
          <a:lstStyle/>
          <a:p>
            <a:r>
              <a:rPr lang="en-US" altLang="vi-VN"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(1)</a:t>
            </a:r>
            <a:r>
              <a:rPr lang="vi-VN" altLang="vi-VN" dirty="0">
                <a:solidFill>
                  <a:srgbClr val="0070C0"/>
                </a:solidFill>
                <a:ea typeface="Times New Roman" panose="02020603050405020304" pitchFamily="18" charset="0"/>
                <a:cs typeface="Times New Roman" panose="02020603050405020304" pitchFamily="18" charset="0"/>
              </a:rPr>
              <a:t> </a:t>
            </a:r>
            <a:endParaRPr lang="vi-VN" dirty="0">
              <a:solidFill>
                <a:srgbClr val="0070C0"/>
              </a:solidFill>
            </a:endParaRPr>
          </a:p>
        </p:txBody>
      </p:sp>
      <p:sp>
        <p:nvSpPr>
          <p:cNvPr id="28" name="Rectangle 27"/>
          <p:cNvSpPr/>
          <p:nvPr/>
        </p:nvSpPr>
        <p:spPr>
          <a:xfrm>
            <a:off x="9520242" y="4478372"/>
            <a:ext cx="1685127" cy="369332"/>
          </a:xfrm>
          <a:prstGeom prst="rect">
            <a:avLst/>
          </a:prstGeom>
        </p:spPr>
        <p:txBody>
          <a:bodyPr wrap="square">
            <a:spAutoFit/>
          </a:bodyPr>
          <a:lstStyle/>
          <a:p>
            <a:pPr lvl="0" algn="just" eaLnBrk="0" fontAlgn="base" hangingPunct="0">
              <a:spcBef>
                <a:spcPct val="0"/>
              </a:spcBef>
              <a:spcAft>
                <a:spcPct val="0"/>
              </a:spcAft>
            </a:pPr>
            <a:r>
              <a:rPr lang="en-US" altLang="vi-VN" b="1" dirty="0">
                <a:solidFill>
                  <a:srgbClr val="0070C0"/>
                </a:solidFill>
                <a:latin typeface="Arial" panose="020B0604020202020204" pitchFamily="34" charset="0"/>
                <a:ea typeface="Times New Roman" panose="02020603050405020304" pitchFamily="18" charset="0"/>
                <a:cs typeface="Cambria Math" panose="02040503050406030204" pitchFamily="18" charset="0"/>
                <a:sym typeface="Wingdings" panose="05000000000000000000" pitchFamily="2" charset="2"/>
              </a:rPr>
              <a:t> </a:t>
            </a:r>
            <a:r>
              <a:rPr lang="vi-VN" altLang="vi-VN" b="1" dirty="0">
                <a:solidFill>
                  <a:srgbClr val="0070C0"/>
                </a:solidFill>
                <a:ea typeface="Times New Roman" panose="02020603050405020304" pitchFamily="18" charset="0"/>
                <a:cs typeface="Times New Roman" panose="02020603050405020304" pitchFamily="18" charset="0"/>
              </a:rPr>
              <a:t>R</a:t>
            </a:r>
            <a:r>
              <a:rPr lang="vi-VN" altLang="vi-VN" b="1" baseline="-30000" dirty="0">
                <a:solidFill>
                  <a:srgbClr val="0070C0"/>
                </a:solidFill>
                <a:ea typeface="Times New Roman" panose="02020603050405020304" pitchFamily="18" charset="0"/>
                <a:cs typeface="Times New Roman" panose="02020603050405020304" pitchFamily="18" charset="0"/>
              </a:rPr>
              <a:t>1</a:t>
            </a:r>
            <a:r>
              <a:rPr lang="vi-VN" altLang="vi-VN" b="1" dirty="0">
                <a:solidFill>
                  <a:srgbClr val="0070C0"/>
                </a:solidFill>
                <a:ea typeface="Times New Roman" panose="02020603050405020304" pitchFamily="18" charset="0"/>
                <a:cs typeface="Times New Roman" panose="02020603050405020304" pitchFamily="18" charset="0"/>
              </a:rPr>
              <a:t> = </a:t>
            </a:r>
            <a:r>
              <a:rPr lang="vi-VN" altLang="vi-VN" b="1" dirty="0" smtClean="0">
                <a:solidFill>
                  <a:srgbClr val="0070C0"/>
                </a:solidFill>
                <a:ea typeface="Times New Roman" panose="02020603050405020304" pitchFamily="18" charset="0"/>
                <a:cs typeface="Times New Roman" panose="02020603050405020304" pitchFamily="18" charset="0"/>
              </a:rPr>
              <a:t>4</a:t>
            </a:r>
            <a:r>
              <a:rPr lang="en-US" altLang="vi-VN" b="1" dirty="0" smtClean="0">
                <a:solidFill>
                  <a:srgbClr val="0070C0"/>
                </a:solidFill>
                <a:ea typeface="Times New Roman" panose="02020603050405020304" pitchFamily="18" charset="0"/>
                <a:cs typeface="Times New Roman" panose="02020603050405020304" pitchFamily="18" charset="0"/>
              </a:rPr>
              <a:t>(</a:t>
            </a:r>
            <a:r>
              <a:rPr lang="vi-VN" altLang="vi-VN" b="1" dirty="0" smtClean="0">
                <a:solidFill>
                  <a:srgbClr val="0070C0"/>
                </a:solidFill>
                <a:ea typeface="Times New Roman" panose="02020603050405020304" pitchFamily="18" charset="0"/>
                <a:cs typeface="Times New Roman" panose="02020603050405020304" pitchFamily="18" charset="0"/>
              </a:rPr>
              <a:t>Ω</a:t>
            </a:r>
            <a:r>
              <a:rPr lang="en-US" altLang="vi-VN" b="1" dirty="0" smtClean="0">
                <a:solidFill>
                  <a:srgbClr val="0070C0"/>
                </a:solidFill>
                <a:ea typeface="Times New Roman" panose="02020603050405020304" pitchFamily="18" charset="0"/>
                <a:cs typeface="Times New Roman" panose="02020603050405020304" pitchFamily="18" charset="0"/>
              </a:rPr>
              <a:t>)</a:t>
            </a:r>
            <a:endParaRPr lang="vi-VN" altLang="vi-VN" b="1" dirty="0">
              <a:solidFill>
                <a:srgbClr val="0070C0"/>
              </a:solidFill>
            </a:endParaRPr>
          </a:p>
        </p:txBody>
      </p:sp>
      <p:sp>
        <p:nvSpPr>
          <p:cNvPr id="37" name="Rectangle 2"/>
          <p:cNvSpPr>
            <a:spLocks noChangeArrowheads="1"/>
          </p:cNvSpPr>
          <p:nvPr/>
        </p:nvSpPr>
        <p:spPr bwMode="auto">
          <a:xfrm>
            <a:off x="2956301" y="5871063"/>
            <a:ext cx="720234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Vậy</a:t>
            </a:r>
            <a:r>
              <a:rPr kumimoji="0" lang="vi-VN"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altLang="vi-VN" sz="20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đ</a:t>
            </a:r>
            <a:r>
              <a:rPr kumimoji="0" lang="vi-VN"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iện trở</a:t>
            </a:r>
            <a:r>
              <a:rPr kumimoji="0" lang="en-US"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vi-VN" altLang="vi-VN" sz="2000" b="1" dirty="0" smtClean="0">
                <a:solidFill>
                  <a:srgbClr val="0070C0"/>
                </a:solidFill>
                <a:ea typeface="Times New Roman" panose="02020603050405020304" pitchFamily="18" charset="0"/>
                <a:cs typeface="Times New Roman" panose="02020603050405020304" pitchFamily="18" charset="0"/>
              </a:rPr>
              <a:t>R</a:t>
            </a:r>
            <a:r>
              <a:rPr lang="vi-VN" altLang="vi-VN" sz="2000" b="1" baseline="-30000" dirty="0" smtClean="0">
                <a:solidFill>
                  <a:srgbClr val="0070C0"/>
                </a:solidFill>
                <a:ea typeface="Times New Roman" panose="02020603050405020304" pitchFamily="18" charset="0"/>
                <a:cs typeface="Times New Roman" panose="02020603050405020304" pitchFamily="18" charset="0"/>
              </a:rPr>
              <a:t>1</a:t>
            </a:r>
            <a:r>
              <a:rPr lang="vi-VN" altLang="vi-VN" sz="2000" b="1" dirty="0" smtClean="0">
                <a:solidFill>
                  <a:srgbClr val="0070C0"/>
                </a:solidFill>
                <a:ea typeface="Times New Roman" panose="02020603050405020304" pitchFamily="18" charset="0"/>
                <a:cs typeface="Times New Roman" panose="02020603050405020304" pitchFamily="18" charset="0"/>
              </a:rPr>
              <a:t> = 4Ω</a:t>
            </a:r>
            <a:r>
              <a:rPr lang="en-US" altLang="vi-VN" sz="2000" b="1" dirty="0" smtClean="0">
                <a:solidFill>
                  <a:srgbClr val="0070C0"/>
                </a:solidFill>
                <a:ea typeface="Times New Roman" panose="02020603050405020304" pitchFamily="18" charset="0"/>
                <a:cs typeface="Times New Roman" panose="02020603050405020304" pitchFamily="18" charset="0"/>
              </a:rPr>
              <a:t>; </a:t>
            </a:r>
            <a:r>
              <a:rPr lang="vi-VN" altLang="vi-VN" sz="2000" b="1" dirty="0" smtClean="0">
                <a:solidFill>
                  <a:srgbClr val="0070C0"/>
                </a:solidFill>
                <a:ea typeface="Times New Roman" panose="02020603050405020304" pitchFamily="18" charset="0"/>
                <a:cs typeface="Times New Roman" panose="02020603050405020304" pitchFamily="18" charset="0"/>
              </a:rPr>
              <a:t>R</a:t>
            </a:r>
            <a:r>
              <a:rPr lang="en-US" altLang="vi-VN" sz="2000" b="1" baseline="-30000" dirty="0" smtClean="0">
                <a:solidFill>
                  <a:srgbClr val="0070C0"/>
                </a:solidFill>
                <a:ea typeface="Times New Roman" panose="02020603050405020304" pitchFamily="18" charset="0"/>
                <a:cs typeface="Times New Roman" panose="02020603050405020304" pitchFamily="18" charset="0"/>
              </a:rPr>
              <a:t>2</a:t>
            </a:r>
            <a:r>
              <a:rPr lang="vi-VN" altLang="vi-VN" sz="2000" b="1" dirty="0" smtClean="0">
                <a:solidFill>
                  <a:srgbClr val="0070C0"/>
                </a:solidFill>
                <a:ea typeface="Times New Roman" panose="02020603050405020304" pitchFamily="18" charset="0"/>
                <a:cs typeface="Times New Roman" panose="02020603050405020304" pitchFamily="18" charset="0"/>
              </a:rPr>
              <a:t> = </a:t>
            </a:r>
            <a:r>
              <a:rPr lang="en-US" altLang="vi-VN" sz="2000" b="1" dirty="0" smtClean="0">
                <a:solidFill>
                  <a:srgbClr val="0070C0"/>
                </a:solidFill>
                <a:ea typeface="Times New Roman" panose="02020603050405020304" pitchFamily="18" charset="0"/>
                <a:cs typeface="Times New Roman" panose="02020603050405020304" pitchFamily="18" charset="0"/>
              </a:rPr>
              <a:t>6</a:t>
            </a:r>
            <a:r>
              <a:rPr lang="vi-VN" altLang="vi-VN" sz="2000" b="1" dirty="0" smtClean="0">
                <a:solidFill>
                  <a:srgbClr val="0070C0"/>
                </a:solidFill>
                <a:ea typeface="Times New Roman" panose="02020603050405020304" pitchFamily="18" charset="0"/>
                <a:cs typeface="Times New Roman" panose="02020603050405020304" pitchFamily="18" charset="0"/>
              </a:rPr>
              <a:t>Ω</a:t>
            </a:r>
            <a:endParaRPr lang="vi-VN" altLang="vi-VN" sz="2000" b="1" dirty="0" smtClean="0">
              <a:solidFill>
                <a:srgbClr val="0070C0"/>
              </a:solidFill>
            </a:endParaRPr>
          </a:p>
        </p:txBody>
      </p:sp>
      <p:sp>
        <p:nvSpPr>
          <p:cNvPr id="29" name="Rectangle 28"/>
          <p:cNvSpPr/>
          <p:nvPr/>
        </p:nvSpPr>
        <p:spPr>
          <a:xfrm>
            <a:off x="3180269" y="3401958"/>
            <a:ext cx="1864613" cy="461665"/>
          </a:xfrm>
          <a:prstGeom prst="rect">
            <a:avLst/>
          </a:prstGeom>
        </p:spPr>
        <p:txBody>
          <a:bodyPr wrap="none">
            <a:spAutoFit/>
          </a:bodyPr>
          <a:lstStyle/>
          <a:p>
            <a:pPr lvl="0" eaLnBrk="0" fontAlgn="base" hangingPunct="0">
              <a:spcBef>
                <a:spcPct val="0"/>
              </a:spcBef>
              <a:spcAft>
                <a:spcPct val="0"/>
              </a:spcAft>
            </a:pPr>
            <a:r>
              <a:rPr lang="vi-VN" altLang="vi-VN" sz="2400" b="1" dirty="0" smtClean="0">
                <a:solidFill>
                  <a:srgbClr val="0070C0"/>
                </a:solidFill>
                <a:ea typeface="Times New Roman" panose="02020603050405020304" pitchFamily="18" charset="0"/>
                <a:cs typeface="Times New Roman" panose="02020603050405020304" pitchFamily="18" charset="0"/>
              </a:rPr>
              <a:t>R</a:t>
            </a:r>
            <a:r>
              <a:rPr lang="vi-VN" altLang="vi-VN" sz="2400" b="1" dirty="0">
                <a:solidFill>
                  <a:srgbClr val="0070C0"/>
                </a:solidFill>
                <a:ea typeface="Times New Roman" panose="02020603050405020304" pitchFamily="18" charset="0"/>
                <a:cs typeface="Times New Roman" panose="02020603050405020304" pitchFamily="18" charset="0"/>
              </a:rPr>
              <a:t> = </a:t>
            </a:r>
            <a:r>
              <a:rPr lang="vi-VN" altLang="vi-VN" sz="2400" b="1" dirty="0" smtClean="0">
                <a:solidFill>
                  <a:srgbClr val="0070C0"/>
                </a:solidFill>
                <a:ea typeface="Times New Roman" panose="02020603050405020304" pitchFamily="18" charset="0"/>
                <a:cs typeface="Times New Roman" panose="02020603050405020304" pitchFamily="18" charset="0"/>
              </a:rPr>
              <a:t>R</a:t>
            </a:r>
            <a:r>
              <a:rPr lang="en-US" altLang="vi-VN" sz="2400" b="1" baseline="-30000" dirty="0" smtClean="0">
                <a:solidFill>
                  <a:srgbClr val="0070C0"/>
                </a:solidFill>
                <a:ea typeface="Times New Roman" panose="02020603050405020304" pitchFamily="18" charset="0"/>
                <a:cs typeface="Times New Roman" panose="02020603050405020304" pitchFamily="18" charset="0"/>
              </a:rPr>
              <a:t>1</a:t>
            </a:r>
            <a:r>
              <a:rPr lang="vi-VN" altLang="vi-VN" sz="2400" b="1" dirty="0">
                <a:solidFill>
                  <a:srgbClr val="0070C0"/>
                </a:solidFill>
                <a:ea typeface="Times New Roman" panose="02020603050405020304" pitchFamily="18" charset="0"/>
                <a:cs typeface="Times New Roman" panose="02020603050405020304" pitchFamily="18" charset="0"/>
              </a:rPr>
              <a:t> + </a:t>
            </a:r>
            <a:r>
              <a:rPr lang="vi-VN" altLang="vi-VN" sz="2400" b="1" dirty="0" smtClean="0">
                <a:solidFill>
                  <a:srgbClr val="0070C0"/>
                </a:solidFill>
                <a:ea typeface="Times New Roman" panose="02020603050405020304" pitchFamily="18" charset="0"/>
                <a:cs typeface="Times New Roman" panose="02020603050405020304" pitchFamily="18" charset="0"/>
              </a:rPr>
              <a:t>R</a:t>
            </a:r>
            <a:r>
              <a:rPr lang="en-US" altLang="vi-VN" sz="2400" b="1" baseline="-30000" dirty="0" smtClean="0">
                <a:solidFill>
                  <a:srgbClr val="0070C0"/>
                </a:solidFill>
                <a:ea typeface="Times New Roman" panose="02020603050405020304" pitchFamily="18" charset="0"/>
                <a:cs typeface="Times New Roman" panose="02020603050405020304" pitchFamily="18" charset="0"/>
              </a:rPr>
              <a:t>2</a:t>
            </a:r>
            <a:r>
              <a:rPr lang="vi-VN" altLang="vi-VN" sz="2400" b="1" dirty="0">
                <a:solidFill>
                  <a:srgbClr val="0070C0"/>
                </a:solidFill>
                <a:ea typeface="Times New Roman" panose="02020603050405020304" pitchFamily="18" charset="0"/>
                <a:cs typeface="Times New Roman" panose="02020603050405020304" pitchFamily="18" charset="0"/>
              </a:rPr>
              <a:t> </a:t>
            </a:r>
            <a:endParaRPr kumimoji="0" lang="vi-VN" altLang="vi-VN" sz="2400" b="1" i="0" u="none" strike="noStrike" cap="none" normalizeH="0" baseline="0" dirty="0" smtClean="0">
              <a:ln>
                <a:noFill/>
              </a:ln>
              <a:solidFill>
                <a:srgbClr val="0070C0"/>
              </a:solidFill>
              <a:effectLst/>
            </a:endParaRPr>
          </a:p>
        </p:txBody>
      </p:sp>
      <mc:AlternateContent xmlns:mc="http://schemas.openxmlformats.org/markup-compatibility/2006">
        <mc:Choice xmlns:a14="http://schemas.microsoft.com/office/drawing/2010/main" Requires="a14">
          <p:sp>
            <p:nvSpPr>
              <p:cNvPr id="30" name="Rectangle 29"/>
              <p:cNvSpPr/>
              <p:nvPr/>
            </p:nvSpPr>
            <p:spPr>
              <a:xfrm>
                <a:off x="4882918" y="3321647"/>
                <a:ext cx="697627" cy="622286"/>
              </a:xfrm>
              <a:prstGeom prst="rect">
                <a:avLst/>
              </a:prstGeom>
            </p:spPr>
            <p:txBody>
              <a:bodyPr wrap="none">
                <a:spAutoFit/>
              </a:bodyPr>
              <a:lstStyle/>
              <a:p>
                <a:pPr lvl="0" eaLnBrk="0" fontAlgn="base" hangingPunct="0">
                  <a:spcBef>
                    <a:spcPct val="0"/>
                  </a:spcBef>
                  <a:spcAft>
                    <a:spcPct val="0"/>
                  </a:spcAft>
                </a:pPr>
                <a:r>
                  <a:rPr lang="vi-VN" altLang="vi-VN" sz="2400" b="1" dirty="0" smtClean="0">
                    <a:solidFill>
                      <a:srgbClr val="0070C0"/>
                    </a:solidFill>
                    <a:ea typeface="Times New Roman" panose="02020603050405020304" pitchFamily="18" charset="0"/>
                    <a:cs typeface="Times New Roman" panose="02020603050405020304" pitchFamily="18" charset="0"/>
                  </a:rPr>
                  <a:t> = </a:t>
                </a:r>
                <a14:m>
                  <m:oMath xmlns:m="http://schemas.openxmlformats.org/officeDocument/2006/math">
                    <m:f>
                      <m:fPr>
                        <m:ctrlPr>
                          <a:rPr lang="vi-VN" altLang="vi-VN" sz="2400" b="1" i="1" smtClean="0">
                            <a:solidFill>
                              <a:srgbClr val="0070C0"/>
                            </a:solidFill>
                            <a:latin typeface="Cambria Math" panose="02040503050406030204" pitchFamily="18" charset="0"/>
                            <a:cs typeface="Times New Roman" panose="02020603050405020304" pitchFamily="18" charset="0"/>
                          </a:rPr>
                        </m:ctrlPr>
                      </m:fPr>
                      <m:num>
                        <m:r>
                          <a:rPr lang="en-US" altLang="vi-VN" sz="2400" b="1" i="1" smtClean="0">
                            <a:solidFill>
                              <a:srgbClr val="0070C0"/>
                            </a:solidFill>
                            <a:latin typeface="Cambria Math" panose="02040503050406030204" pitchFamily="18" charset="0"/>
                            <a:cs typeface="Times New Roman" panose="02020603050405020304" pitchFamily="18" charset="0"/>
                          </a:rPr>
                          <m:t>𝑼</m:t>
                        </m:r>
                      </m:num>
                      <m:den>
                        <m:r>
                          <a:rPr lang="en-US" altLang="vi-VN" sz="2400" b="1" i="1" smtClean="0">
                            <a:solidFill>
                              <a:srgbClr val="0070C0"/>
                            </a:solidFill>
                            <a:latin typeface="Cambria Math" panose="02040503050406030204" pitchFamily="18" charset="0"/>
                            <a:cs typeface="Times New Roman" panose="02020603050405020304" pitchFamily="18" charset="0"/>
                          </a:rPr>
                          <m:t>𝑰</m:t>
                        </m:r>
                      </m:den>
                    </m:f>
                  </m:oMath>
                </a14:m>
                <a:endParaRPr kumimoji="0" lang="vi-VN" altLang="vi-VN" sz="2400" b="1" i="0" u="none" strike="noStrike" cap="none" normalizeH="0" baseline="0" dirty="0" smtClean="0">
                  <a:ln>
                    <a:noFill/>
                  </a:ln>
                  <a:solidFill>
                    <a:srgbClr val="0070C0"/>
                  </a:solidFill>
                  <a:effectLst/>
                </a:endParaRPr>
              </a:p>
            </p:txBody>
          </p:sp>
        </mc:Choice>
        <mc:Fallback>
          <p:sp>
            <p:nvSpPr>
              <p:cNvPr id="30" name="Rectangle 29"/>
              <p:cNvSpPr>
                <a:spLocks noRot="1" noChangeAspect="1" noMove="1" noResize="1" noEditPoints="1" noAdjustHandles="1" noChangeArrowheads="1" noChangeShapeType="1" noTextEdit="1"/>
              </p:cNvSpPr>
              <p:nvPr/>
            </p:nvSpPr>
            <p:spPr>
              <a:xfrm>
                <a:off x="4882918" y="3321647"/>
                <a:ext cx="697627" cy="622286"/>
              </a:xfrm>
              <a:prstGeom prst="rect">
                <a:avLst/>
              </a:prstGeom>
              <a:blipFill>
                <a:blip r:embed="rId2"/>
                <a:stretch>
                  <a:fillRect l="-877" b="-8824"/>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31" name="Rectangle 30"/>
              <p:cNvSpPr/>
              <p:nvPr/>
            </p:nvSpPr>
            <p:spPr>
              <a:xfrm>
                <a:off x="5511033" y="3313612"/>
                <a:ext cx="984565" cy="654346"/>
              </a:xfrm>
              <a:prstGeom prst="rect">
                <a:avLst/>
              </a:prstGeom>
            </p:spPr>
            <p:txBody>
              <a:bodyPr wrap="none">
                <a:spAutoFit/>
              </a:bodyPr>
              <a:lstStyle/>
              <a:p>
                <a:pPr lvl="0" eaLnBrk="0" fontAlgn="base" hangingPunct="0">
                  <a:spcBef>
                    <a:spcPct val="0"/>
                  </a:spcBef>
                  <a:spcAft>
                    <a:spcPct val="0"/>
                  </a:spcAft>
                </a:pPr>
                <a:r>
                  <a:rPr lang="vi-VN" altLang="vi-VN" sz="2400" b="1" dirty="0" smtClean="0">
                    <a:solidFill>
                      <a:srgbClr val="0070C0"/>
                    </a:solidFill>
                    <a:ea typeface="Times New Roman" panose="02020603050405020304" pitchFamily="18" charset="0"/>
                    <a:cs typeface="Times New Roman" panose="02020603050405020304" pitchFamily="18" charset="0"/>
                  </a:rPr>
                  <a:t> = </a:t>
                </a:r>
                <a14:m>
                  <m:oMath xmlns:m="http://schemas.openxmlformats.org/officeDocument/2006/math">
                    <m:f>
                      <m:fPr>
                        <m:ctrlPr>
                          <a:rPr lang="vi-VN" altLang="vi-VN" sz="2400" b="1" i="1" smtClean="0">
                            <a:solidFill>
                              <a:srgbClr val="0070C0"/>
                            </a:solidFill>
                            <a:latin typeface="Cambria Math" panose="02040503050406030204" pitchFamily="18" charset="0"/>
                            <a:cs typeface="Times New Roman" panose="02020603050405020304" pitchFamily="18" charset="0"/>
                          </a:rPr>
                        </m:ctrlPr>
                      </m:fPr>
                      <m:num>
                        <m:r>
                          <a:rPr lang="en-US" altLang="vi-VN" sz="2400" b="1" i="1" smtClean="0">
                            <a:solidFill>
                              <a:srgbClr val="0070C0"/>
                            </a:solidFill>
                            <a:latin typeface="Cambria Math" panose="02040503050406030204" pitchFamily="18" charset="0"/>
                            <a:cs typeface="Times New Roman" panose="02020603050405020304" pitchFamily="18" charset="0"/>
                          </a:rPr>
                          <m:t>𝟏</m:t>
                        </m:r>
                        <m:r>
                          <a:rPr lang="en-US" altLang="vi-VN" sz="2400" b="1" i="1" smtClean="0">
                            <a:solidFill>
                              <a:srgbClr val="0070C0"/>
                            </a:solidFill>
                            <a:latin typeface="Cambria Math" panose="02040503050406030204" pitchFamily="18" charset="0"/>
                            <a:cs typeface="Times New Roman" panose="02020603050405020304" pitchFamily="18" charset="0"/>
                          </a:rPr>
                          <m:t>,</m:t>
                        </m:r>
                        <m:r>
                          <a:rPr lang="en-US" altLang="vi-VN" sz="2400" b="1" i="1" smtClean="0">
                            <a:solidFill>
                              <a:srgbClr val="0070C0"/>
                            </a:solidFill>
                            <a:latin typeface="Cambria Math" panose="02040503050406030204" pitchFamily="18" charset="0"/>
                            <a:cs typeface="Times New Roman" panose="02020603050405020304" pitchFamily="18" charset="0"/>
                          </a:rPr>
                          <m:t>𝟐</m:t>
                        </m:r>
                      </m:num>
                      <m:den>
                        <m:r>
                          <a:rPr lang="en-US" altLang="vi-VN" sz="2400" b="1" i="1" smtClean="0">
                            <a:solidFill>
                              <a:srgbClr val="0070C0"/>
                            </a:solidFill>
                            <a:latin typeface="Cambria Math" panose="02040503050406030204" pitchFamily="18" charset="0"/>
                            <a:cs typeface="Times New Roman" panose="02020603050405020304" pitchFamily="18" charset="0"/>
                          </a:rPr>
                          <m:t>𝟎</m:t>
                        </m:r>
                        <m:r>
                          <a:rPr lang="en-US" altLang="vi-VN" sz="2400" b="1" i="1" smtClean="0">
                            <a:solidFill>
                              <a:srgbClr val="0070C0"/>
                            </a:solidFill>
                            <a:latin typeface="Cambria Math" panose="02040503050406030204" pitchFamily="18" charset="0"/>
                            <a:cs typeface="Times New Roman" panose="02020603050405020304" pitchFamily="18" charset="0"/>
                          </a:rPr>
                          <m:t>,</m:t>
                        </m:r>
                        <m:r>
                          <a:rPr lang="en-US" altLang="vi-VN" sz="2400" b="1" i="1" smtClean="0">
                            <a:solidFill>
                              <a:srgbClr val="0070C0"/>
                            </a:solidFill>
                            <a:latin typeface="Cambria Math" panose="02040503050406030204" pitchFamily="18" charset="0"/>
                            <a:cs typeface="Times New Roman" panose="02020603050405020304" pitchFamily="18" charset="0"/>
                          </a:rPr>
                          <m:t>𝟏𝟐</m:t>
                        </m:r>
                      </m:den>
                    </m:f>
                  </m:oMath>
                </a14:m>
                <a:endParaRPr kumimoji="0" lang="vi-VN" altLang="vi-VN" sz="2400" b="1" i="0" u="none" strike="noStrike" cap="none" normalizeH="0" baseline="0" dirty="0" smtClean="0">
                  <a:ln>
                    <a:noFill/>
                  </a:ln>
                  <a:solidFill>
                    <a:srgbClr val="0070C0"/>
                  </a:solidFill>
                  <a:effectLst/>
                </a:endParaRPr>
              </a:p>
            </p:txBody>
          </p:sp>
        </mc:Choice>
        <mc:Fallback>
          <p:sp>
            <p:nvSpPr>
              <p:cNvPr id="31" name="Rectangle 30"/>
              <p:cNvSpPr>
                <a:spLocks noRot="1" noChangeAspect="1" noMove="1" noResize="1" noEditPoints="1" noAdjustHandles="1" noChangeArrowheads="1" noChangeShapeType="1" noTextEdit="1"/>
              </p:cNvSpPr>
              <p:nvPr/>
            </p:nvSpPr>
            <p:spPr>
              <a:xfrm>
                <a:off x="5511033" y="3313612"/>
                <a:ext cx="984565" cy="654346"/>
              </a:xfrm>
              <a:prstGeom prst="rect">
                <a:avLst/>
              </a:prstGeom>
              <a:blipFill>
                <a:blip r:embed="rId3"/>
                <a:stretch>
                  <a:fillRect l="-617" b="-3738"/>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32" name="Rectangle 31"/>
              <p:cNvSpPr/>
              <p:nvPr/>
            </p:nvSpPr>
            <p:spPr>
              <a:xfrm>
                <a:off x="6329526" y="3327922"/>
                <a:ext cx="1111202" cy="461665"/>
              </a:xfrm>
              <a:prstGeom prst="rect">
                <a:avLst/>
              </a:prstGeom>
            </p:spPr>
            <p:txBody>
              <a:bodyPr wrap="none">
                <a:spAutoFit/>
              </a:bodyPr>
              <a:lstStyle/>
              <a:p>
                <a:pPr lvl="0" eaLnBrk="0" fontAlgn="base" hangingPunct="0">
                  <a:spcBef>
                    <a:spcPct val="0"/>
                  </a:spcBef>
                  <a:spcAft>
                    <a:spcPct val="0"/>
                  </a:spcAft>
                </a:pPr>
                <a:r>
                  <a:rPr lang="vi-VN" altLang="vi-VN" sz="2400" b="1" dirty="0" smtClean="0">
                    <a:solidFill>
                      <a:srgbClr val="0070C0"/>
                    </a:solidFill>
                    <a:ea typeface="Times New Roman" panose="02020603050405020304" pitchFamily="18" charset="0"/>
                    <a:cs typeface="Times New Roman" panose="02020603050405020304" pitchFamily="18" charset="0"/>
                  </a:rPr>
                  <a:t> = </a:t>
                </a:r>
                <a14:m>
                  <m:oMath xmlns:m="http://schemas.openxmlformats.org/officeDocument/2006/math">
                    <m:r>
                      <a:rPr lang="en-US" altLang="vi-VN" sz="2400" b="1" i="1" smtClean="0">
                        <a:solidFill>
                          <a:srgbClr val="0070C0"/>
                        </a:solidFill>
                        <a:latin typeface="Cambria Math" panose="02040503050406030204" pitchFamily="18" charset="0"/>
                        <a:cs typeface="Times New Roman" panose="02020603050405020304" pitchFamily="18" charset="0"/>
                      </a:rPr>
                      <m:t>𝟏𝟎</m:t>
                    </m:r>
                    <m:r>
                      <a:rPr lang="el-GR" altLang="vi-VN" sz="2400" b="1" i="1" smtClean="0">
                        <a:solidFill>
                          <a:srgbClr val="0070C0"/>
                        </a:solidFill>
                        <a:latin typeface="Cambria Math" panose="02040503050406030204" pitchFamily="18" charset="0"/>
                        <a:ea typeface="Cambria Math" panose="02040503050406030204" pitchFamily="18" charset="0"/>
                        <a:cs typeface="Times New Roman" panose="02020603050405020304" pitchFamily="18" charset="0"/>
                      </a:rPr>
                      <m:t>Ω</m:t>
                    </m:r>
                  </m:oMath>
                </a14:m>
                <a:endParaRPr kumimoji="0" lang="vi-VN" altLang="vi-VN" sz="2400" b="1" i="0" u="none" strike="noStrike" cap="none" normalizeH="0" baseline="0" dirty="0" smtClean="0">
                  <a:ln>
                    <a:noFill/>
                  </a:ln>
                  <a:solidFill>
                    <a:srgbClr val="0070C0"/>
                  </a:solidFill>
                  <a:effectLst/>
                </a:endParaRPr>
              </a:p>
            </p:txBody>
          </p:sp>
        </mc:Choice>
        <mc:Fallback>
          <p:sp>
            <p:nvSpPr>
              <p:cNvPr id="32" name="Rectangle 31"/>
              <p:cNvSpPr>
                <a:spLocks noRot="1" noChangeAspect="1" noMove="1" noResize="1" noEditPoints="1" noAdjustHandles="1" noChangeArrowheads="1" noChangeShapeType="1" noTextEdit="1"/>
              </p:cNvSpPr>
              <p:nvPr/>
            </p:nvSpPr>
            <p:spPr>
              <a:xfrm>
                <a:off x="6329526" y="3327922"/>
                <a:ext cx="1111202" cy="461665"/>
              </a:xfrm>
              <a:prstGeom prst="rect">
                <a:avLst/>
              </a:prstGeom>
              <a:blipFill>
                <a:blip r:embed="rId4"/>
                <a:stretch>
                  <a:fillRect l="-546" t="-9211" r="-546" b="-30263"/>
                </a:stretch>
              </a:blipFill>
            </p:spPr>
            <p:txBody>
              <a:bodyPr/>
              <a:lstStyle/>
              <a:p>
                <a:r>
                  <a:rPr lang="vi-VN">
                    <a:noFill/>
                  </a:rPr>
                  <a:t> </a:t>
                </a:r>
              </a:p>
            </p:txBody>
          </p:sp>
        </mc:Fallback>
      </mc:AlternateContent>
    </p:spTree>
    <p:extLst>
      <p:ext uri="{BB962C8B-B14F-4D97-AF65-F5344CB8AC3E}">
        <p14:creationId xmlns:p14="http://schemas.microsoft.com/office/powerpoint/2010/main" val="4041559359"/>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5">
                                            <p:txEl>
                                              <p:pRg st="1" end="1"/>
                                            </p:txEl>
                                          </p:spTgt>
                                        </p:tgtEl>
                                        <p:attrNameLst>
                                          <p:attrName>style.visibility</p:attrName>
                                        </p:attrNameLst>
                                      </p:cBhvr>
                                      <p:to>
                                        <p:strVal val="visible"/>
                                      </p:to>
                                    </p:set>
                                    <p:animEffect transition="in" filter="barn(inVertical)">
                                      <p:cBhvr>
                                        <p:cTn id="7" dur="500"/>
                                        <p:tgtEl>
                                          <p:spTgt spid="1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
                                            <p:txEl>
                                              <p:pRg st="2" end="2"/>
                                            </p:txEl>
                                          </p:spTgt>
                                        </p:tgtEl>
                                        <p:attrNameLst>
                                          <p:attrName>style.visibility</p:attrName>
                                        </p:attrNameLst>
                                      </p:cBhvr>
                                      <p:to>
                                        <p:strVal val="visible"/>
                                      </p:to>
                                    </p:set>
                                    <p:animEffect transition="in" filter="barn(inVertical)">
                                      <p:cBhvr>
                                        <p:cTn id="12" dur="500"/>
                                        <p:tgtEl>
                                          <p:spTgt spid="1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5">
                                            <p:txEl>
                                              <p:pRg st="3" end="3"/>
                                            </p:txEl>
                                          </p:spTgt>
                                        </p:tgtEl>
                                        <p:attrNameLst>
                                          <p:attrName>style.visibility</p:attrName>
                                        </p:attrNameLst>
                                      </p:cBhvr>
                                      <p:to>
                                        <p:strVal val="visible"/>
                                      </p:to>
                                    </p:set>
                                    <p:animEffect transition="in" filter="barn(inVertical)">
                                      <p:cBhvr>
                                        <p:cTn id="17" dur="500"/>
                                        <p:tgtEl>
                                          <p:spTgt spid="1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5">
                                            <p:txEl>
                                              <p:pRg st="4" end="4"/>
                                            </p:txEl>
                                          </p:spTgt>
                                        </p:tgtEl>
                                        <p:attrNameLst>
                                          <p:attrName>style.visibility</p:attrName>
                                        </p:attrNameLst>
                                      </p:cBhvr>
                                      <p:to>
                                        <p:strVal val="visible"/>
                                      </p:to>
                                    </p:set>
                                    <p:animEffect transition="in" filter="barn(inVertical)">
                                      <p:cBhvr>
                                        <p:cTn id="22" dur="500"/>
                                        <p:tgtEl>
                                          <p:spTgt spid="1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5">
                                            <p:txEl>
                                              <p:pRg st="5" end="5"/>
                                            </p:txEl>
                                          </p:spTgt>
                                        </p:tgtEl>
                                        <p:attrNameLst>
                                          <p:attrName>style.visibility</p:attrName>
                                        </p:attrNameLst>
                                      </p:cBhvr>
                                      <p:to>
                                        <p:strVal val="visible"/>
                                      </p:to>
                                    </p:set>
                                    <p:animEffect transition="in" filter="barn(inVertical)">
                                      <p:cBhvr>
                                        <p:cTn id="27" dur="500"/>
                                        <p:tgtEl>
                                          <p:spTgt spid="1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5">
                                            <p:txEl>
                                              <p:pRg st="6" end="6"/>
                                            </p:txEl>
                                          </p:spTgt>
                                        </p:tgtEl>
                                        <p:attrNameLst>
                                          <p:attrName>style.visibility</p:attrName>
                                        </p:attrNameLst>
                                      </p:cBhvr>
                                      <p:to>
                                        <p:strVal val="visible"/>
                                      </p:to>
                                    </p:set>
                                    <p:animEffect transition="in" filter="barn(inVertical)">
                                      <p:cBhvr>
                                        <p:cTn id="32" dur="500"/>
                                        <p:tgtEl>
                                          <p:spTgt spid="1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5">
                                            <p:txEl>
                                              <p:pRg st="7" end="7"/>
                                            </p:txEl>
                                          </p:spTgt>
                                        </p:tgtEl>
                                        <p:attrNameLst>
                                          <p:attrName>style.visibility</p:attrName>
                                        </p:attrNameLst>
                                      </p:cBhvr>
                                      <p:to>
                                        <p:strVal val="visible"/>
                                      </p:to>
                                    </p:set>
                                    <p:animEffect transition="in" filter="barn(inVertical)">
                                      <p:cBhvr>
                                        <p:cTn id="37" dur="500"/>
                                        <p:tgtEl>
                                          <p:spTgt spid="1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5">
                                            <p:txEl>
                                              <p:pRg st="8" end="8"/>
                                            </p:txEl>
                                          </p:spTgt>
                                        </p:tgtEl>
                                        <p:attrNameLst>
                                          <p:attrName>style.visibility</p:attrName>
                                        </p:attrNameLst>
                                      </p:cBhvr>
                                      <p:to>
                                        <p:strVal val="visible"/>
                                      </p:to>
                                    </p:set>
                                    <p:animEffect transition="in" filter="barn(inVertical)">
                                      <p:cBhvr>
                                        <p:cTn id="42" dur="500"/>
                                        <p:tgtEl>
                                          <p:spTgt spid="1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arn(inVertical)">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barn(inVertical)">
                                      <p:cBhvr>
                                        <p:cTn id="52" dur="500"/>
                                        <p:tgtEl>
                                          <p:spTgt spid="29"/>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barn(inVertical)">
                                      <p:cBhvr>
                                        <p:cTn id="57" dur="500"/>
                                        <p:tgtEl>
                                          <p:spTgt spid="30"/>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1"/>
                                        </p:tgtEl>
                                        <p:attrNameLst>
                                          <p:attrName>style.visibility</p:attrName>
                                        </p:attrNameLst>
                                      </p:cBhvr>
                                      <p:to>
                                        <p:strVal val="visible"/>
                                      </p:to>
                                    </p:set>
                                    <p:animEffect transition="in" filter="barn(inVertical)">
                                      <p:cBhvr>
                                        <p:cTn id="62" dur="500"/>
                                        <p:tgtEl>
                                          <p:spTgt spid="31"/>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32"/>
                                        </p:tgtEl>
                                        <p:attrNameLst>
                                          <p:attrName>style.visibility</p:attrName>
                                        </p:attrNameLst>
                                      </p:cBhvr>
                                      <p:to>
                                        <p:strVal val="visible"/>
                                      </p:to>
                                    </p:set>
                                    <p:animEffect transition="in" filter="barn(inVertical)">
                                      <p:cBhvr>
                                        <p:cTn id="67" dur="500"/>
                                        <p:tgtEl>
                                          <p:spTgt spid="32"/>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barn(inVertical)">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barn(inVertical)">
                                      <p:cBhvr>
                                        <p:cTn id="77" dur="500"/>
                                        <p:tgtEl>
                                          <p:spTgt spid="18"/>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20"/>
                                        </p:tgtEl>
                                        <p:attrNameLst>
                                          <p:attrName>style.visibility</p:attrName>
                                        </p:attrNameLst>
                                      </p:cBhvr>
                                      <p:to>
                                        <p:strVal val="visible"/>
                                      </p:to>
                                    </p:set>
                                    <p:animEffect transition="in" filter="barn(inVertical)">
                                      <p:cBhvr>
                                        <p:cTn id="82" dur="500"/>
                                        <p:tgtEl>
                                          <p:spTgt spid="20"/>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1"/>
                                        </p:tgtEl>
                                        <p:attrNameLst>
                                          <p:attrName>style.visibility</p:attrName>
                                        </p:attrNameLst>
                                      </p:cBhvr>
                                      <p:to>
                                        <p:strVal val="visible"/>
                                      </p:to>
                                    </p:set>
                                    <p:animEffect transition="in" filter="barn(inVertical)">
                                      <p:cBhvr>
                                        <p:cTn id="87" dur="500"/>
                                        <p:tgtEl>
                                          <p:spTgt spid="21"/>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Effect transition="in" filter="barn(inVertical)">
                                      <p:cBhvr>
                                        <p:cTn id="92" dur="500"/>
                                        <p:tgtEl>
                                          <p:spTgt spid="23"/>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4"/>
                                        </p:tgtEl>
                                        <p:attrNameLst>
                                          <p:attrName>style.visibility</p:attrName>
                                        </p:attrNameLst>
                                      </p:cBhvr>
                                      <p:to>
                                        <p:strVal val="visible"/>
                                      </p:to>
                                    </p:set>
                                    <p:animEffect transition="in" filter="barn(inVertical)">
                                      <p:cBhvr>
                                        <p:cTn id="97" dur="500"/>
                                        <p:tgtEl>
                                          <p:spTgt spid="24"/>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5"/>
                                        </p:tgtEl>
                                        <p:attrNameLst>
                                          <p:attrName>style.visibility</p:attrName>
                                        </p:attrNameLst>
                                      </p:cBhvr>
                                      <p:to>
                                        <p:strVal val="visible"/>
                                      </p:to>
                                    </p:set>
                                    <p:animEffect transition="in" filter="barn(inVertical)">
                                      <p:cBhvr>
                                        <p:cTn id="102" dur="500"/>
                                        <p:tgtEl>
                                          <p:spTgt spid="25"/>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28"/>
                                        </p:tgtEl>
                                        <p:attrNameLst>
                                          <p:attrName>style.visibility</p:attrName>
                                        </p:attrNameLst>
                                      </p:cBhvr>
                                      <p:to>
                                        <p:strVal val="visible"/>
                                      </p:to>
                                    </p:set>
                                    <p:animEffect transition="in" filter="barn(inVertical)">
                                      <p:cBhvr>
                                        <p:cTn id="107" dur="500"/>
                                        <p:tgtEl>
                                          <p:spTgt spid="28"/>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14"/>
                                        </p:tgtEl>
                                        <p:attrNameLst>
                                          <p:attrName>style.visibility</p:attrName>
                                        </p:attrNameLst>
                                      </p:cBhvr>
                                      <p:to>
                                        <p:strVal val="visible"/>
                                      </p:to>
                                    </p:set>
                                    <p:animEffect transition="in" filter="barn(inVertical)">
                                      <p:cBhvr>
                                        <p:cTn id="112" dur="500"/>
                                        <p:tgtEl>
                                          <p:spTgt spid="14"/>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37"/>
                                        </p:tgtEl>
                                        <p:attrNameLst>
                                          <p:attrName>style.visibility</p:attrName>
                                        </p:attrNameLst>
                                      </p:cBhvr>
                                      <p:to>
                                        <p:strVal val="visible"/>
                                      </p:to>
                                    </p:set>
                                    <p:animEffect transition="in" filter="barn(inVertical)">
                                      <p:cBhvr>
                                        <p:cTn id="11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17" grpId="0"/>
      <p:bldP spid="18" grpId="0"/>
      <p:bldP spid="20" grpId="0"/>
      <p:bldP spid="21" grpId="0"/>
      <p:bldP spid="23" grpId="0"/>
      <p:bldP spid="24" grpId="0"/>
      <p:bldP spid="25" grpId="0"/>
      <p:bldP spid="28" grpId="0"/>
      <p:bldP spid="37" grpId="0"/>
      <p:bldP spid="29" grpId="0"/>
      <p:bldP spid="30" grpId="0"/>
      <p:bldP spid="31" grpId="0"/>
      <p:bldP spid="3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104046" y="533443"/>
            <a:ext cx="10148154" cy="1631216"/>
          </a:xfrm>
          <a:prstGeom prst="rect">
            <a:avLst/>
          </a:prstGeom>
          <a:solidFill>
            <a:schemeClr val="accent2">
              <a:lumMod val="20000"/>
              <a:lumOff val="80000"/>
            </a:schemeClr>
          </a:solidFill>
        </p:spPr>
        <p:txBody>
          <a:bodyPr wrap="square">
            <a:spAutoFit/>
          </a:bodyPr>
          <a:lstStyle/>
          <a:p>
            <a:r>
              <a:rPr lang="vi-VN" sz="2000" b="1" u="sng" dirty="0">
                <a:solidFill>
                  <a:srgbClr val="FF0000"/>
                </a:solidFill>
              </a:rPr>
              <a:t>Bài 11:</a:t>
            </a:r>
            <a:r>
              <a:rPr lang="vi-VN" sz="2000" b="1" dirty="0"/>
              <a:t> Cho ba điện trở là R</a:t>
            </a:r>
            <a:r>
              <a:rPr lang="vi-VN" sz="2000" b="1" baseline="-25000" dirty="0"/>
              <a:t>1</a:t>
            </a:r>
            <a:r>
              <a:rPr lang="vi-VN" sz="2000" b="1" dirty="0"/>
              <a:t> = 6Ω ; R</a:t>
            </a:r>
            <a:r>
              <a:rPr lang="vi-VN" sz="2000" b="1" baseline="-25000" dirty="0"/>
              <a:t>2</a:t>
            </a:r>
            <a:r>
              <a:rPr lang="vi-VN" sz="2000" b="1" dirty="0"/>
              <a:t> = 12Ω và R</a:t>
            </a:r>
            <a:r>
              <a:rPr lang="vi-VN" sz="2000" b="1" baseline="-25000" dirty="0"/>
              <a:t>3</a:t>
            </a:r>
            <a:r>
              <a:rPr lang="vi-VN" sz="2000" b="1" dirty="0"/>
              <a:t> = 18Ω. Dùng ba điện trở này mắc thành đoạn mạch song song có hai mạch rẽ, trong đó có một mạch rẽ gồm hai điện trở mắc nối tiếp.</a:t>
            </a:r>
          </a:p>
          <a:p>
            <a:r>
              <a:rPr lang="vi-VN" sz="2000" b="1" dirty="0"/>
              <a:t>a) Vẽ sơ đồ của các đoạn mạch theo yêu cầu đã nêu trên đây</a:t>
            </a:r>
          </a:p>
          <a:p>
            <a:r>
              <a:rPr lang="vi-VN" sz="2000" b="1" dirty="0"/>
              <a:t>b) Tính điện trở tương đương của mỗi đoạn mạch này</a:t>
            </a:r>
          </a:p>
        </p:txBody>
      </p:sp>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2"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pic>
        <p:nvPicPr>
          <p:cNvPr id="6150" name="Ảnh 32"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3911" y="3043812"/>
            <a:ext cx="2856344" cy="1181100"/>
          </a:xfrm>
          <a:prstGeom prst="rect">
            <a:avLst/>
          </a:prstGeom>
          <a:noFill/>
          <a:extLst>
            <a:ext uri="{909E8E84-426E-40DD-AFC4-6F175D3DCCD1}">
              <a14:hiddenFill xmlns:a14="http://schemas.microsoft.com/office/drawing/2010/main">
                <a:solidFill>
                  <a:srgbClr val="FFFFFF"/>
                </a:solidFill>
              </a14:hiddenFill>
            </a:ext>
          </a:extLst>
        </p:spPr>
      </p:pic>
      <p:pic>
        <p:nvPicPr>
          <p:cNvPr id="6149" name="Ảnh 31"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5192" y="4330773"/>
            <a:ext cx="2709428" cy="1133475"/>
          </a:xfrm>
          <a:prstGeom prst="rect">
            <a:avLst/>
          </a:prstGeom>
          <a:noFill/>
          <a:extLst>
            <a:ext uri="{909E8E84-426E-40DD-AFC4-6F175D3DCCD1}">
              <a14:hiddenFill xmlns:a14="http://schemas.microsoft.com/office/drawing/2010/main">
                <a:solidFill>
                  <a:srgbClr val="FFFFFF"/>
                </a:solidFill>
              </a14:hiddenFill>
            </a:ext>
          </a:extLst>
        </p:spPr>
      </p:pic>
      <p:pic>
        <p:nvPicPr>
          <p:cNvPr id="6148" name="Ảnh 30" descr="Giải SBT Vật Lí 9 | Giải bài tập Sách bài tập Vật Lí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5192" y="5391332"/>
            <a:ext cx="2710872" cy="1304925"/>
          </a:xfrm>
          <a:prstGeom prst="rect">
            <a:avLst/>
          </a:prstGeom>
          <a:noFill/>
          <a:extLst>
            <a:ext uri="{909E8E84-426E-40DD-AFC4-6F175D3DCCD1}">
              <a14:hiddenFill xmlns:a14="http://schemas.microsoft.com/office/drawing/2010/main">
                <a:solidFill>
                  <a:srgbClr val="FFFFFF"/>
                </a:solidFill>
              </a14:hiddenFill>
            </a:ext>
          </a:extLst>
        </p:spPr>
      </p:pic>
      <p:pic>
        <p:nvPicPr>
          <p:cNvPr id="6147" name="Ảnh 29" descr="Giải SBT Vật Lí 9 | Giải bài tập Sách bài tập Vật Lí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20102" y="3298970"/>
            <a:ext cx="2847975" cy="552450"/>
          </a:xfrm>
          <a:prstGeom prst="rect">
            <a:avLst/>
          </a:prstGeom>
          <a:noFill/>
          <a:extLst>
            <a:ext uri="{909E8E84-426E-40DD-AFC4-6F175D3DCCD1}">
              <a14:hiddenFill xmlns:a14="http://schemas.microsoft.com/office/drawing/2010/main">
                <a:solidFill>
                  <a:srgbClr val="FFFFFF"/>
                </a:solidFill>
              </a14:hiddenFill>
            </a:ext>
          </a:extLst>
        </p:spPr>
      </p:pic>
      <p:pic>
        <p:nvPicPr>
          <p:cNvPr id="6146" name="Ảnh 28" descr="Giải SBT Vật Lí 9 | Giải bài tập Sách bài tập Vật Lí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90582" y="4366394"/>
            <a:ext cx="2743200" cy="571500"/>
          </a:xfrm>
          <a:prstGeom prst="rect">
            <a:avLst/>
          </a:prstGeom>
          <a:noFill/>
          <a:extLst>
            <a:ext uri="{909E8E84-426E-40DD-AFC4-6F175D3DCCD1}">
              <a14:hiddenFill xmlns:a14="http://schemas.microsoft.com/office/drawing/2010/main">
                <a:solidFill>
                  <a:srgbClr val="FFFFFF"/>
                </a:solidFill>
              </a14:hiddenFill>
            </a:ext>
          </a:extLst>
        </p:spPr>
      </p:pic>
      <p:pic>
        <p:nvPicPr>
          <p:cNvPr id="6145" name="Ảnh 27" descr="Giải SBT Vật Lí 9 | Giải bài tập Sách bài tập Vật Lí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24485" y="5574528"/>
            <a:ext cx="2924175" cy="55245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7"/>
          <p:cNvSpPr>
            <a:spLocks noChangeArrowheads="1"/>
          </p:cNvSpPr>
          <p:nvPr/>
        </p:nvSpPr>
        <p:spPr bwMode="auto">
          <a:xfrm>
            <a:off x="1101743" y="2134540"/>
            <a:ext cx="178077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000" b="1" i="0" u="sng"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Tóm tắt:</a:t>
            </a:r>
            <a:endParaRPr kumimoji="0" lang="vi-VN" altLang="vi-VN" sz="2000" b="1" i="0" u="sng" strike="noStrike" cap="none" normalizeH="0" baseline="0" dirty="0" smtClean="0">
              <a:ln>
                <a:noFill/>
              </a:ln>
              <a:solidFill>
                <a:srgbClr val="00B050"/>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R</a:t>
            </a:r>
            <a:r>
              <a:rPr kumimoji="0" lang="vi-VN" altLang="vi-VN"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 = 6Ω</a:t>
            </a:r>
            <a:endParaRPr kumimoji="0" lang="en-US"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R</a:t>
            </a:r>
            <a:r>
              <a:rPr kumimoji="0" lang="vi-VN" altLang="vi-VN"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2</a:t>
            </a: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 = 12Ω</a:t>
            </a:r>
            <a:endParaRPr kumimoji="0" lang="en-US"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R</a:t>
            </a:r>
            <a:r>
              <a:rPr kumimoji="0" lang="vi-VN" altLang="vi-VN"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3</a:t>
            </a: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 = 18Ω.</a:t>
            </a:r>
            <a:endParaRPr kumimoji="0" lang="vi-VN" altLang="vi-VN" sz="2000" b="1" i="0" u="none" strike="noStrike" cap="none" normalizeH="0" baseline="0" dirty="0" smtClean="0">
              <a:ln>
                <a:noFill/>
              </a:ln>
              <a:solidFill>
                <a:srgbClr val="7030A0"/>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a) Vẽ sơ đồ</a:t>
            </a:r>
            <a:endParaRPr kumimoji="0" lang="vi-VN" altLang="vi-VN" sz="2000" b="1" i="0" u="none" strike="noStrike" cap="none" normalizeH="0" baseline="0" dirty="0" smtClean="0">
              <a:ln>
                <a:noFill/>
              </a:ln>
              <a:solidFill>
                <a:srgbClr val="7030A0"/>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b) R</a:t>
            </a:r>
            <a:r>
              <a:rPr kumimoji="0" lang="vi-VN" altLang="vi-VN"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tđ</a:t>
            </a: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 = ? trong mỗi sơ đồ.</a:t>
            </a:r>
            <a:endParaRPr kumimoji="0" lang="vi-VN" altLang="vi-VN" sz="2000" b="1" i="0" u="none" strike="noStrike" cap="none" normalizeH="0" baseline="0" dirty="0" smtClean="0">
              <a:ln>
                <a:noFill/>
              </a:ln>
              <a:solidFill>
                <a:srgbClr val="7030A0"/>
              </a:solidFill>
              <a:effectLst/>
            </a:endParaRPr>
          </a:p>
        </p:txBody>
      </p:sp>
      <p:sp>
        <p:nvSpPr>
          <p:cNvPr id="14" name="Rectangle 8"/>
          <p:cNvSpPr>
            <a:spLocks noChangeArrowheads="1"/>
          </p:cNvSpPr>
          <p:nvPr/>
        </p:nvSpPr>
        <p:spPr bwMode="auto">
          <a:xfrm rot="10800000" flipV="1">
            <a:off x="6214504" y="4447216"/>
            <a:ext cx="3164453"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(R</a:t>
            </a:r>
            <a:r>
              <a:rPr kumimoji="0" lang="vi-VN" altLang="vi-VN"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3</a:t>
            </a: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 nt R</a:t>
            </a:r>
            <a:r>
              <a:rPr kumimoji="0" lang="vi-VN" altLang="vi-VN"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2</a:t>
            </a: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 //R</a:t>
            </a:r>
            <a:r>
              <a:rPr kumimoji="0" lang="vi-VN" altLang="vi-VN"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a:t>
            </a:r>
            <a:endParaRPr kumimoji="0" lang="vi-VN" altLang="vi-VN" sz="2000" b="1" i="0" u="none" strike="noStrike" cap="none" normalizeH="0" baseline="0" dirty="0" smtClean="0">
              <a:ln>
                <a:noFill/>
              </a:ln>
              <a:solidFill>
                <a:srgbClr val="7030A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altLang="vi-VN" sz="2000" b="1" i="0" u="none" strike="noStrike" cap="none" normalizeH="0" baseline="0" dirty="0" smtClean="0">
              <a:ln>
                <a:noFill/>
              </a:ln>
              <a:solidFill>
                <a:srgbClr val="7030A0"/>
              </a:solidFill>
              <a:effectLst/>
              <a:latin typeface="Arial" panose="020B0604020202020204" pitchFamily="34" charset="0"/>
            </a:endParaRPr>
          </a:p>
        </p:txBody>
      </p:sp>
      <p:sp>
        <p:nvSpPr>
          <p:cNvPr id="15" name="Rectangle 9"/>
          <p:cNvSpPr>
            <a:spLocks noChangeArrowheads="1"/>
          </p:cNvSpPr>
          <p:nvPr/>
        </p:nvSpPr>
        <p:spPr bwMode="auto">
          <a:xfrm>
            <a:off x="6192068" y="5644669"/>
            <a:ext cx="412965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(R</a:t>
            </a:r>
            <a:r>
              <a:rPr kumimoji="0" lang="vi-VN" altLang="vi-VN"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 nt R</a:t>
            </a:r>
            <a:r>
              <a:rPr kumimoji="0" lang="vi-VN" altLang="vi-VN"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3</a:t>
            </a: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 // R</a:t>
            </a:r>
            <a:r>
              <a:rPr kumimoji="0" lang="vi-VN" altLang="vi-VN" sz="2000" b="1" i="0" u="none" strike="noStrike" cap="none" normalizeH="0" baseline="-3000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2</a:t>
            </a:r>
            <a:r>
              <a:rPr kumimoji="0" lang="vi-VN" altLang="vi-VN" sz="2000" b="1" i="0" u="none" strike="noStrike" cap="none" normalizeH="0" baseline="0" dirty="0" smtClean="0">
                <a:ln>
                  <a:noFill/>
                </a:ln>
                <a:solidFill>
                  <a:srgbClr val="7030A0"/>
                </a:solidFill>
                <a:effectLst/>
                <a:latin typeface="Arial" panose="020B0604020202020204" pitchFamily="34" charset="0"/>
                <a:ea typeface="Times New Roman" panose="02020603050405020304" pitchFamily="18" charset="0"/>
                <a:cs typeface="Times New Roman" panose="02020603050405020304" pitchFamily="18" charset="0"/>
              </a:rPr>
              <a:t>:</a:t>
            </a:r>
            <a:endParaRPr kumimoji="0" lang="vi-VN" altLang="vi-VN" sz="2000" b="1" i="0" u="none" strike="noStrike" cap="none" normalizeH="0" baseline="0" dirty="0" smtClean="0">
              <a:ln>
                <a:noFill/>
              </a:ln>
              <a:solidFill>
                <a:srgbClr val="7030A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altLang="vi-VN" sz="2000" b="1" i="0" u="none" strike="noStrike" cap="none" normalizeH="0" baseline="0" dirty="0" smtClean="0">
              <a:ln>
                <a:noFill/>
              </a:ln>
              <a:solidFill>
                <a:srgbClr val="7030A0"/>
              </a:solidFill>
              <a:effectLst/>
              <a:latin typeface="Arial" panose="020B0604020202020204" pitchFamily="34" charset="0"/>
            </a:endParaRPr>
          </a:p>
        </p:txBody>
      </p:sp>
      <p:sp>
        <p:nvSpPr>
          <p:cNvPr id="19" name="Rectangle 13"/>
          <p:cNvSpPr>
            <a:spLocks noChangeArrowheads="1"/>
          </p:cNvSpPr>
          <p:nvPr/>
        </p:nvSpPr>
        <p:spPr bwMode="auto">
          <a:xfrm>
            <a:off x="1104046" y="8057374"/>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0" name="Rectangle 19"/>
          <p:cNvSpPr/>
          <p:nvPr/>
        </p:nvSpPr>
        <p:spPr>
          <a:xfrm>
            <a:off x="2936255" y="2228517"/>
            <a:ext cx="1191352" cy="400110"/>
          </a:xfrm>
          <a:prstGeom prst="rect">
            <a:avLst/>
          </a:prstGeom>
        </p:spPr>
        <p:txBody>
          <a:bodyPr wrap="none">
            <a:spAutoFit/>
          </a:bodyPr>
          <a:lstStyle/>
          <a:p>
            <a:pPr lvl="0" eaLnBrk="0" fontAlgn="base" hangingPunct="0">
              <a:spcBef>
                <a:spcPct val="0"/>
              </a:spcBef>
              <a:spcAft>
                <a:spcPct val="0"/>
              </a:spcAft>
            </a:pPr>
            <a:r>
              <a:rPr lang="vi-VN" altLang="vi-VN" sz="2000" b="1" u="sng" dirty="0">
                <a:solidFill>
                  <a:srgbClr val="008000"/>
                </a:solidFill>
                <a:ea typeface="Times New Roman" panose="02020603050405020304" pitchFamily="18" charset="0"/>
                <a:cs typeface="Times New Roman" panose="02020603050405020304" pitchFamily="18" charset="0"/>
              </a:rPr>
              <a:t>Lời giải:</a:t>
            </a:r>
            <a:endParaRPr lang="vi-VN" altLang="vi-VN" sz="2000" u="sng" dirty="0"/>
          </a:p>
        </p:txBody>
      </p:sp>
      <p:sp>
        <p:nvSpPr>
          <p:cNvPr id="21" name="Rectangle 20"/>
          <p:cNvSpPr/>
          <p:nvPr/>
        </p:nvSpPr>
        <p:spPr>
          <a:xfrm>
            <a:off x="3036834" y="2741834"/>
            <a:ext cx="3982311" cy="400110"/>
          </a:xfrm>
          <a:prstGeom prst="rect">
            <a:avLst/>
          </a:prstGeom>
        </p:spPr>
        <p:txBody>
          <a:bodyPr wrap="square">
            <a:spAutoFit/>
          </a:bodyPr>
          <a:lstStyle/>
          <a:p>
            <a:pPr lvl="0" eaLnBrk="0" fontAlgn="base" hangingPunct="0">
              <a:spcBef>
                <a:spcPct val="0"/>
              </a:spcBef>
              <a:spcAft>
                <a:spcPct val="0"/>
              </a:spcAft>
            </a:pPr>
            <a:r>
              <a:rPr lang="en-US" altLang="vi-VN" sz="2000" b="1" dirty="0" smtClean="0">
                <a:solidFill>
                  <a:srgbClr val="7030A0"/>
                </a:solidFill>
                <a:ea typeface="Times New Roman" panose="02020603050405020304" pitchFamily="18" charset="0"/>
                <a:cs typeface="Times New Roman" panose="02020603050405020304" pitchFamily="18" charset="0"/>
              </a:rPr>
              <a:t>a/</a:t>
            </a:r>
            <a:r>
              <a:rPr lang="vi-VN" altLang="vi-VN" sz="2000" b="1" dirty="0" smtClean="0">
                <a:solidFill>
                  <a:srgbClr val="7030A0"/>
                </a:solidFill>
                <a:ea typeface="Times New Roman" panose="02020603050405020304" pitchFamily="18" charset="0"/>
                <a:cs typeface="Times New Roman" panose="02020603050405020304" pitchFamily="18" charset="0"/>
              </a:rPr>
              <a:t> </a:t>
            </a:r>
            <a:r>
              <a:rPr lang="vi-VN" altLang="vi-VN" sz="2000" b="1" dirty="0">
                <a:solidFill>
                  <a:srgbClr val="7030A0"/>
                </a:solidFill>
                <a:ea typeface="Times New Roman" panose="02020603050405020304" pitchFamily="18" charset="0"/>
                <a:cs typeface="Times New Roman" panose="02020603050405020304" pitchFamily="18" charset="0"/>
              </a:rPr>
              <a:t>Vẽ sơ đồ</a:t>
            </a:r>
            <a:r>
              <a:rPr lang="vi-VN" altLang="vi-VN" sz="2000" b="1" dirty="0" smtClean="0">
                <a:solidFill>
                  <a:srgbClr val="7030A0"/>
                </a:solidFill>
                <a:ea typeface="Times New Roman" panose="02020603050405020304" pitchFamily="18" charset="0"/>
                <a:cs typeface="Times New Roman" panose="02020603050405020304" pitchFamily="18" charset="0"/>
              </a:rPr>
              <a:t>:</a:t>
            </a:r>
            <a:endParaRPr lang="vi-VN" altLang="vi-VN" sz="2000" b="1" dirty="0">
              <a:solidFill>
                <a:srgbClr val="7030A0"/>
              </a:solidFill>
            </a:endParaRPr>
          </a:p>
        </p:txBody>
      </p:sp>
      <p:cxnSp>
        <p:nvCxnSpPr>
          <p:cNvPr id="37" name="Đường nối Thẳng 95"/>
          <p:cNvCxnSpPr/>
          <p:nvPr/>
        </p:nvCxnSpPr>
        <p:spPr>
          <a:xfrm>
            <a:off x="2882513" y="2122634"/>
            <a:ext cx="6287" cy="5106066"/>
          </a:xfrm>
          <a:prstGeom prst="line">
            <a:avLst/>
          </a:prstGeom>
          <a:ln w="38100"/>
        </p:spPr>
        <p:style>
          <a:lnRef idx="1">
            <a:schemeClr val="dk1"/>
          </a:lnRef>
          <a:fillRef idx="0">
            <a:schemeClr val="dk1"/>
          </a:fillRef>
          <a:effectRef idx="0">
            <a:schemeClr val="dk1"/>
          </a:effectRef>
          <a:fontRef idx="minor">
            <a:schemeClr val="tx1"/>
          </a:fontRef>
        </p:style>
      </p:cxnSp>
      <p:sp>
        <p:nvSpPr>
          <p:cNvPr id="23" name="Rectangle 22"/>
          <p:cNvSpPr/>
          <p:nvPr/>
        </p:nvSpPr>
        <p:spPr>
          <a:xfrm>
            <a:off x="6177076" y="3292376"/>
            <a:ext cx="1790875" cy="400110"/>
          </a:xfrm>
          <a:prstGeom prst="rect">
            <a:avLst/>
          </a:prstGeom>
        </p:spPr>
        <p:txBody>
          <a:bodyPr wrap="none">
            <a:spAutoFit/>
          </a:bodyPr>
          <a:lstStyle/>
          <a:p>
            <a:pPr lvl="0" eaLnBrk="0" fontAlgn="base" hangingPunct="0">
              <a:spcBef>
                <a:spcPct val="0"/>
              </a:spcBef>
              <a:spcAft>
                <a:spcPct val="0"/>
              </a:spcAft>
            </a:pPr>
            <a:r>
              <a:rPr lang="vi-VN" altLang="vi-VN" sz="2000" b="1" dirty="0" smtClean="0">
                <a:solidFill>
                  <a:srgbClr val="7030A0"/>
                </a:solidFill>
                <a:ea typeface="Times New Roman" panose="02020603050405020304" pitchFamily="18" charset="0"/>
                <a:cs typeface="Times New Roman" panose="02020603050405020304" pitchFamily="18" charset="0"/>
              </a:rPr>
              <a:t>(</a:t>
            </a:r>
            <a:r>
              <a:rPr lang="vi-VN" altLang="vi-VN" sz="2000" b="1" dirty="0">
                <a:solidFill>
                  <a:srgbClr val="7030A0"/>
                </a:solidFill>
                <a:ea typeface="Times New Roman" panose="02020603050405020304" pitchFamily="18" charset="0"/>
                <a:cs typeface="Times New Roman" panose="02020603050405020304" pitchFamily="18" charset="0"/>
              </a:rPr>
              <a:t>R</a:t>
            </a:r>
            <a:r>
              <a:rPr lang="vi-VN" altLang="vi-VN" sz="2000" b="1" baseline="-30000" dirty="0">
                <a:solidFill>
                  <a:srgbClr val="7030A0"/>
                </a:solidFill>
                <a:ea typeface="Times New Roman" panose="02020603050405020304" pitchFamily="18" charset="0"/>
                <a:cs typeface="Times New Roman" panose="02020603050405020304" pitchFamily="18" charset="0"/>
              </a:rPr>
              <a:t>1</a:t>
            </a:r>
            <a:r>
              <a:rPr lang="vi-VN" altLang="vi-VN" sz="2000" b="1" dirty="0">
                <a:solidFill>
                  <a:srgbClr val="7030A0"/>
                </a:solidFill>
                <a:ea typeface="Times New Roman" panose="02020603050405020304" pitchFamily="18" charset="0"/>
                <a:cs typeface="Times New Roman" panose="02020603050405020304" pitchFamily="18" charset="0"/>
              </a:rPr>
              <a:t> nt R</a:t>
            </a:r>
            <a:r>
              <a:rPr lang="vi-VN" altLang="vi-VN" sz="2000" b="1" baseline="-30000" dirty="0">
                <a:solidFill>
                  <a:srgbClr val="7030A0"/>
                </a:solidFill>
                <a:ea typeface="Times New Roman" panose="02020603050405020304" pitchFamily="18" charset="0"/>
                <a:cs typeface="Times New Roman" panose="02020603050405020304" pitchFamily="18" charset="0"/>
              </a:rPr>
              <a:t>2</a:t>
            </a:r>
            <a:r>
              <a:rPr lang="vi-VN" altLang="vi-VN" sz="2000" b="1" dirty="0">
                <a:solidFill>
                  <a:srgbClr val="7030A0"/>
                </a:solidFill>
                <a:ea typeface="Times New Roman" panose="02020603050405020304" pitchFamily="18" charset="0"/>
                <a:cs typeface="Times New Roman" panose="02020603050405020304" pitchFamily="18" charset="0"/>
              </a:rPr>
              <a:t>) //R</a:t>
            </a:r>
            <a:r>
              <a:rPr lang="vi-VN" altLang="vi-VN" sz="2000" b="1" baseline="-30000" dirty="0">
                <a:solidFill>
                  <a:srgbClr val="7030A0"/>
                </a:solidFill>
                <a:ea typeface="Times New Roman" panose="02020603050405020304" pitchFamily="18" charset="0"/>
                <a:cs typeface="Times New Roman" panose="02020603050405020304" pitchFamily="18" charset="0"/>
              </a:rPr>
              <a:t>3</a:t>
            </a:r>
            <a:endParaRPr lang="vi-VN" altLang="vi-VN" sz="2000" b="1" dirty="0">
              <a:solidFill>
                <a:srgbClr val="7030A0"/>
              </a:solidFill>
            </a:endParaRPr>
          </a:p>
        </p:txBody>
      </p:sp>
      <p:sp>
        <p:nvSpPr>
          <p:cNvPr id="38" name="Rectangle 37"/>
          <p:cNvSpPr/>
          <p:nvPr/>
        </p:nvSpPr>
        <p:spPr>
          <a:xfrm>
            <a:off x="6177076" y="2741834"/>
            <a:ext cx="5158335" cy="400110"/>
          </a:xfrm>
          <a:prstGeom prst="rect">
            <a:avLst/>
          </a:prstGeom>
        </p:spPr>
        <p:txBody>
          <a:bodyPr wrap="none">
            <a:spAutoFit/>
          </a:bodyPr>
          <a:lstStyle/>
          <a:p>
            <a:pPr lvl="0" eaLnBrk="0" fontAlgn="base" hangingPunct="0">
              <a:spcBef>
                <a:spcPct val="0"/>
              </a:spcBef>
              <a:spcAft>
                <a:spcPct val="0"/>
              </a:spcAft>
            </a:pPr>
            <a:r>
              <a:rPr lang="en-US" altLang="vi-VN" sz="2000" b="1" dirty="0" smtClean="0">
                <a:solidFill>
                  <a:srgbClr val="7030A0"/>
                </a:solidFill>
                <a:ea typeface="Times New Roman" panose="02020603050405020304" pitchFamily="18" charset="0"/>
                <a:cs typeface="Times New Roman" panose="02020603050405020304" pitchFamily="18" charset="0"/>
              </a:rPr>
              <a:t>b/ điện trở tương ddowng của mỗi đoạn mạch</a:t>
            </a:r>
            <a:endParaRPr lang="vi-VN" altLang="vi-VN" sz="2000" b="1" dirty="0">
              <a:solidFill>
                <a:srgbClr val="7030A0"/>
              </a:solidFill>
            </a:endParaRPr>
          </a:p>
        </p:txBody>
      </p:sp>
    </p:spTree>
    <p:extLst>
      <p:ext uri="{BB962C8B-B14F-4D97-AF65-F5344CB8AC3E}">
        <p14:creationId xmlns:p14="http://schemas.microsoft.com/office/powerpoint/2010/main" val="1378413615"/>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 calcmode="lin" valueType="num">
                                      <p:cBhvr>
                                        <p:cTn id="7" dur="500" fill="hold"/>
                                        <p:tgtEl>
                                          <p:spTgt spid="10">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0">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0">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0">
                                            <p:txEl>
                                              <p:pRg st="2" end="2"/>
                                            </p:txEl>
                                          </p:spTgt>
                                        </p:tgtEl>
                                        <p:attrNameLst>
                                          <p:attrName>style.visibility</p:attrName>
                                        </p:attrNameLst>
                                      </p:cBhvr>
                                      <p:to>
                                        <p:strVal val="visible"/>
                                      </p:to>
                                    </p:set>
                                    <p:anim calcmode="lin" valueType="num">
                                      <p:cBhvr>
                                        <p:cTn id="14" dur="500" fill="hold"/>
                                        <p:tgtEl>
                                          <p:spTgt spid="10">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0">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0">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0">
                                            <p:txEl>
                                              <p:pRg st="3" end="3"/>
                                            </p:txEl>
                                          </p:spTgt>
                                        </p:tgtEl>
                                        <p:attrNameLst>
                                          <p:attrName>style.visibility</p:attrName>
                                        </p:attrNameLst>
                                      </p:cBhvr>
                                      <p:to>
                                        <p:strVal val="visible"/>
                                      </p:to>
                                    </p:set>
                                    <p:anim calcmode="lin" valueType="num">
                                      <p:cBhvr>
                                        <p:cTn id="21" dur="500" fill="hold"/>
                                        <p:tgtEl>
                                          <p:spTgt spid="10">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0">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0">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0">
                                            <p:txEl>
                                              <p:pRg st="4" end="4"/>
                                            </p:txEl>
                                          </p:spTgt>
                                        </p:tgtEl>
                                        <p:attrNameLst>
                                          <p:attrName>style.visibility</p:attrName>
                                        </p:attrNameLst>
                                      </p:cBhvr>
                                      <p:to>
                                        <p:strVal val="visible"/>
                                      </p:to>
                                    </p:set>
                                    <p:anim calcmode="lin" valueType="num">
                                      <p:cBhvr>
                                        <p:cTn id="28" dur="500" fill="hold"/>
                                        <p:tgtEl>
                                          <p:spTgt spid="10">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10">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10">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0">
                                            <p:txEl>
                                              <p:pRg st="5" end="5"/>
                                            </p:txEl>
                                          </p:spTgt>
                                        </p:tgtEl>
                                        <p:attrNameLst>
                                          <p:attrName>style.visibility</p:attrName>
                                        </p:attrNameLst>
                                      </p:cBhvr>
                                      <p:to>
                                        <p:strVal val="visible"/>
                                      </p:to>
                                    </p:set>
                                    <p:anim calcmode="lin" valueType="num">
                                      <p:cBhvr>
                                        <p:cTn id="35" dur="500" fill="hold"/>
                                        <p:tgtEl>
                                          <p:spTgt spid="10">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10">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10">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barn(inVertical)">
                                      <p:cBhvr>
                                        <p:cTn id="42" dur="500"/>
                                        <p:tgtEl>
                                          <p:spTgt spid="2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6150"/>
                                        </p:tgtEl>
                                        <p:attrNameLst>
                                          <p:attrName>style.visibility</p:attrName>
                                        </p:attrNameLst>
                                      </p:cBhvr>
                                      <p:to>
                                        <p:strVal val="visible"/>
                                      </p:to>
                                    </p:set>
                                    <p:animEffect transition="in" filter="barn(inVertical)">
                                      <p:cBhvr>
                                        <p:cTn id="47" dur="500"/>
                                        <p:tgtEl>
                                          <p:spTgt spid="6150"/>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6149"/>
                                        </p:tgtEl>
                                        <p:attrNameLst>
                                          <p:attrName>style.visibility</p:attrName>
                                        </p:attrNameLst>
                                      </p:cBhvr>
                                      <p:to>
                                        <p:strVal val="visible"/>
                                      </p:to>
                                    </p:set>
                                    <p:animEffect transition="in" filter="barn(inVertical)">
                                      <p:cBhvr>
                                        <p:cTn id="52" dur="500"/>
                                        <p:tgtEl>
                                          <p:spTgt spid="6149"/>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6148"/>
                                        </p:tgtEl>
                                        <p:attrNameLst>
                                          <p:attrName>style.visibility</p:attrName>
                                        </p:attrNameLst>
                                      </p:cBhvr>
                                      <p:to>
                                        <p:strVal val="visible"/>
                                      </p:to>
                                    </p:set>
                                    <p:animEffect transition="in" filter="barn(inVertical)">
                                      <p:cBhvr>
                                        <p:cTn id="57" dur="500"/>
                                        <p:tgtEl>
                                          <p:spTgt spid="6148"/>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8"/>
                                        </p:tgtEl>
                                        <p:attrNameLst>
                                          <p:attrName>style.visibility</p:attrName>
                                        </p:attrNameLst>
                                      </p:cBhvr>
                                      <p:to>
                                        <p:strVal val="visible"/>
                                      </p:to>
                                    </p:set>
                                    <p:animEffect transition="in" filter="barn(inVertical)">
                                      <p:cBhvr>
                                        <p:cTn id="62" dur="500"/>
                                        <p:tgtEl>
                                          <p:spTgt spid="38"/>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barn(inVertical)">
                                      <p:cBhvr>
                                        <p:cTn id="67" dur="500"/>
                                        <p:tgtEl>
                                          <p:spTgt spid="23"/>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6147"/>
                                        </p:tgtEl>
                                        <p:attrNameLst>
                                          <p:attrName>style.visibility</p:attrName>
                                        </p:attrNameLst>
                                      </p:cBhvr>
                                      <p:to>
                                        <p:strVal val="visible"/>
                                      </p:to>
                                    </p:set>
                                    <p:animEffect transition="in" filter="barn(inVertical)">
                                      <p:cBhvr>
                                        <p:cTn id="72" dur="500"/>
                                        <p:tgtEl>
                                          <p:spTgt spid="6147"/>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barn(inVertical)">
                                      <p:cBhvr>
                                        <p:cTn id="77" dur="500"/>
                                        <p:tgtEl>
                                          <p:spTgt spid="14"/>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6146"/>
                                        </p:tgtEl>
                                        <p:attrNameLst>
                                          <p:attrName>style.visibility</p:attrName>
                                        </p:attrNameLst>
                                      </p:cBhvr>
                                      <p:to>
                                        <p:strVal val="visible"/>
                                      </p:to>
                                    </p:set>
                                    <p:animEffect transition="in" filter="barn(inVertical)">
                                      <p:cBhvr>
                                        <p:cTn id="82" dur="500"/>
                                        <p:tgtEl>
                                          <p:spTgt spid="6146"/>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barn(inVertical)">
                                      <p:cBhvr>
                                        <p:cTn id="87" dur="500"/>
                                        <p:tgtEl>
                                          <p:spTgt spid="15"/>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nodeType="clickEffect">
                                  <p:stCondLst>
                                    <p:cond delay="0"/>
                                  </p:stCondLst>
                                  <p:childTnLst>
                                    <p:set>
                                      <p:cBhvr>
                                        <p:cTn id="91" dur="1" fill="hold">
                                          <p:stCondLst>
                                            <p:cond delay="0"/>
                                          </p:stCondLst>
                                        </p:cTn>
                                        <p:tgtEl>
                                          <p:spTgt spid="6145"/>
                                        </p:tgtEl>
                                        <p:attrNameLst>
                                          <p:attrName>style.visibility</p:attrName>
                                        </p:attrNameLst>
                                      </p:cBhvr>
                                      <p:to>
                                        <p:strVal val="visible"/>
                                      </p:to>
                                    </p:set>
                                    <p:animEffect transition="in" filter="barn(inVertical)">
                                      <p:cBhvr>
                                        <p:cTn id="92"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21" grpId="0"/>
      <p:bldP spid="23" grpId="0"/>
      <p:bldP spid="3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104046" y="533443"/>
            <a:ext cx="8107098" cy="1200329"/>
          </a:xfrm>
          <a:prstGeom prst="rect">
            <a:avLst/>
          </a:prstGeom>
          <a:solidFill>
            <a:schemeClr val="accent2">
              <a:lumMod val="20000"/>
              <a:lumOff val="80000"/>
            </a:schemeClr>
          </a:solidFill>
        </p:spPr>
        <p:txBody>
          <a:bodyPr wrap="square">
            <a:spAutoFit/>
          </a:bodyPr>
          <a:lstStyle/>
          <a:p>
            <a:r>
              <a:rPr lang="vi-VN" b="1" dirty="0"/>
              <a:t>Bài 12:</a:t>
            </a:r>
            <a:r>
              <a:rPr lang="vi-VN" dirty="0"/>
              <a:t> Cho mạch điện có sơ đồ như hình 6.5, trong đó điện trở R</a:t>
            </a:r>
            <a:r>
              <a:rPr lang="vi-VN" baseline="-25000" dirty="0"/>
              <a:t>1</a:t>
            </a:r>
            <a:r>
              <a:rPr lang="vi-VN" dirty="0"/>
              <a:t> = 9Ω ; R</a:t>
            </a:r>
            <a:r>
              <a:rPr lang="vi-VN" baseline="-25000" dirty="0"/>
              <a:t>2</a:t>
            </a:r>
            <a:r>
              <a:rPr lang="vi-VN" dirty="0"/>
              <a:t> = 15Ω ; R</a:t>
            </a:r>
            <a:r>
              <a:rPr lang="vi-VN" baseline="-25000" dirty="0"/>
              <a:t>3</a:t>
            </a:r>
            <a:r>
              <a:rPr lang="vi-VN" dirty="0"/>
              <a:t> = 10Ω ; dòng điện đi qua R</a:t>
            </a:r>
            <a:r>
              <a:rPr lang="vi-VN" baseline="-25000" dirty="0"/>
              <a:t>3</a:t>
            </a:r>
            <a:r>
              <a:rPr lang="vi-VN" dirty="0"/>
              <a:t> có dường độ là I</a:t>
            </a:r>
            <a:r>
              <a:rPr lang="vi-VN" baseline="-25000" dirty="0"/>
              <a:t>3</a:t>
            </a:r>
            <a:r>
              <a:rPr lang="vi-VN" dirty="0"/>
              <a:t> = 0,3A</a:t>
            </a:r>
          </a:p>
          <a:p>
            <a:r>
              <a:rPr lang="vi-VN" dirty="0"/>
              <a:t>a) Tính các cường độ dòng điện I</a:t>
            </a:r>
            <a:r>
              <a:rPr lang="vi-VN" baseline="-25000" dirty="0"/>
              <a:t>1</a:t>
            </a:r>
            <a:r>
              <a:rPr lang="vi-VN" dirty="0"/>
              <a:t>, I</a:t>
            </a:r>
            <a:r>
              <a:rPr lang="vi-VN" baseline="-25000" dirty="0"/>
              <a:t>2</a:t>
            </a:r>
            <a:r>
              <a:rPr lang="vi-VN" dirty="0"/>
              <a:t> tương ứng đi qua các điện trở R</a:t>
            </a:r>
            <a:r>
              <a:rPr lang="vi-VN" baseline="-25000" dirty="0"/>
              <a:t>1</a:t>
            </a:r>
            <a:r>
              <a:rPr lang="vi-VN" dirty="0"/>
              <a:t> và R</a:t>
            </a:r>
            <a:r>
              <a:rPr lang="vi-VN" baseline="-25000" dirty="0"/>
              <a:t>2</a:t>
            </a:r>
            <a:endParaRPr lang="vi-VN" dirty="0"/>
          </a:p>
          <a:p>
            <a:r>
              <a:rPr lang="vi-VN" dirty="0"/>
              <a:t>b) Tính hiệu điện thế U giữa hai đầu đoạn mạch AB</a:t>
            </a:r>
          </a:p>
        </p:txBody>
      </p:sp>
      <p:sp>
        <p:nvSpPr>
          <p:cNvPr id="76" name="Nút Hành động: Kết thúc 75">
            <a:hlinkClick r:id="" action="ppaction://hlinkshowjump?jump=lastslide" highlightClick="1"/>
          </p:cNvPr>
          <p:cNvSpPr/>
          <p:nvPr/>
        </p:nvSpPr>
        <p:spPr>
          <a:xfrm>
            <a:off x="11887200" y="6608618"/>
            <a:ext cx="304800" cy="24938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2"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15" name="Rectangle 5"/>
          <p:cNvSpPr>
            <a:spLocks noChangeArrowheads="1"/>
          </p:cNvSpPr>
          <p:nvPr/>
        </p:nvSpPr>
        <p:spPr bwMode="auto">
          <a:xfrm>
            <a:off x="1259840" y="131226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pic>
        <p:nvPicPr>
          <p:cNvPr id="7172" name="Ảnh 33"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53739" y="533443"/>
            <a:ext cx="2562225" cy="1348366"/>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6"/>
          <p:cNvSpPr>
            <a:spLocks noChangeArrowheads="1"/>
          </p:cNvSpPr>
          <p:nvPr/>
        </p:nvSpPr>
        <p:spPr bwMode="auto">
          <a:xfrm>
            <a:off x="7623578" y="4784917"/>
            <a:ext cx="1086678"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kumimoji="0" lang="vi-VN" altLang="vi-VN" sz="2000" b="1" i="0" u="none" strike="noStrike" cap="none" normalizeH="0" baseline="0" dirty="0" smtClean="0">
                <a:ln>
                  <a:noFill/>
                </a:ln>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vi-VN" altLang="vi-VN" sz="2000" b="1" dirty="0" smtClean="0">
                <a:solidFill>
                  <a:srgbClr val="0070C0"/>
                </a:solidFill>
                <a:ea typeface="Times New Roman" panose="02020603050405020304" pitchFamily="18" charset="0"/>
                <a:cs typeface="Times New Roman" panose="02020603050405020304" pitchFamily="18" charset="0"/>
              </a:rPr>
              <a:t>= 7,5V</a:t>
            </a:r>
            <a:endParaRPr kumimoji="0" lang="vi-VN" altLang="vi-VN" sz="2000" b="1" i="0" u="none" strike="noStrike" cap="none" normalizeH="0" baseline="0" dirty="0" smtClean="0">
              <a:ln>
                <a:noFill/>
              </a:ln>
              <a:solidFill>
                <a:srgbClr val="0070C0"/>
              </a:solidFill>
              <a:effectLst/>
              <a:latin typeface="Arial" panose="020B0604020202020204" pitchFamily="34" charset="0"/>
            </a:endParaRPr>
          </a:p>
        </p:txBody>
      </p:sp>
      <p:sp>
        <p:nvSpPr>
          <p:cNvPr id="17" name="Rectangle 16"/>
          <p:cNvSpPr/>
          <p:nvPr/>
        </p:nvSpPr>
        <p:spPr>
          <a:xfrm>
            <a:off x="1104047" y="1769464"/>
            <a:ext cx="1519883" cy="3785652"/>
          </a:xfrm>
          <a:prstGeom prst="rect">
            <a:avLst/>
          </a:prstGeom>
        </p:spPr>
        <p:txBody>
          <a:bodyPr wrap="square">
            <a:spAutoFit/>
          </a:bodyPr>
          <a:lstStyle/>
          <a:p>
            <a:pPr lvl="0" algn="just" eaLnBrk="0" fontAlgn="base" hangingPunct="0">
              <a:lnSpc>
                <a:spcPct val="150000"/>
              </a:lnSpc>
              <a:spcBef>
                <a:spcPct val="0"/>
              </a:spcBef>
              <a:spcAft>
                <a:spcPct val="0"/>
              </a:spcAft>
            </a:pPr>
            <a:r>
              <a:rPr lang="vi-VN" altLang="vi-VN" sz="2000" b="1" u="sng" dirty="0">
                <a:solidFill>
                  <a:srgbClr val="0070C0"/>
                </a:solidFill>
                <a:ea typeface="Times New Roman" panose="02020603050405020304" pitchFamily="18" charset="0"/>
                <a:cs typeface="Times New Roman" panose="02020603050405020304" pitchFamily="18" charset="0"/>
              </a:rPr>
              <a:t>Tóm tắt:</a:t>
            </a:r>
            <a:endParaRPr kumimoji="0" lang="vi-VN" altLang="vi-VN" sz="2000" b="1" i="0" u="sng" strike="noStrike" cap="none" normalizeH="0" baseline="0" dirty="0" smtClean="0">
              <a:ln>
                <a:noFill/>
              </a:ln>
              <a:solidFill>
                <a:srgbClr val="0070C0"/>
              </a:solidFill>
              <a:effectLst/>
            </a:endParaRPr>
          </a:p>
          <a:p>
            <a:pPr lvl="0" algn="just" eaLnBrk="0" fontAlgn="base" hangingPunct="0">
              <a:lnSpc>
                <a:spcPct val="150000"/>
              </a:lnSpc>
              <a:spcBef>
                <a:spcPct val="0"/>
              </a:spcBef>
              <a:spcAft>
                <a:spcPct val="0"/>
              </a:spcAft>
            </a:pPr>
            <a:r>
              <a:rPr lang="vi-VN" altLang="vi-VN" sz="2000" b="1" dirty="0">
                <a:solidFill>
                  <a:srgbClr val="0070C0"/>
                </a:solidFill>
                <a:ea typeface="Times New Roman" panose="02020603050405020304" pitchFamily="18" charset="0"/>
                <a:cs typeface="Times New Roman" panose="02020603050405020304" pitchFamily="18" charset="0"/>
              </a:rPr>
              <a:t>R</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9Ω </a:t>
            </a:r>
            <a:endParaRPr lang="en-US" altLang="vi-VN" sz="2000" b="1" dirty="0" smtClean="0">
              <a:solidFill>
                <a:srgbClr val="0070C0"/>
              </a:solidFill>
              <a:ea typeface="Times New Roman" panose="02020603050405020304" pitchFamily="18" charset="0"/>
              <a:cs typeface="Times New Roman" panose="02020603050405020304" pitchFamily="18" charset="0"/>
            </a:endParaRPr>
          </a:p>
          <a:p>
            <a:pPr lvl="0" algn="just" eaLnBrk="0" fontAlgn="base" hangingPunct="0">
              <a:lnSpc>
                <a:spcPct val="150000"/>
              </a:lnSpc>
              <a:spcBef>
                <a:spcPct val="0"/>
              </a:spcBef>
              <a:spcAft>
                <a:spcPct val="0"/>
              </a:spcAft>
            </a:pPr>
            <a:r>
              <a:rPr lang="vi-VN" altLang="vi-VN" sz="2000" b="1" dirty="0" smtClean="0">
                <a:solidFill>
                  <a:srgbClr val="0070C0"/>
                </a:solidFill>
                <a:ea typeface="Times New Roman" panose="02020603050405020304" pitchFamily="18" charset="0"/>
                <a:cs typeface="Times New Roman" panose="02020603050405020304" pitchFamily="18" charset="0"/>
              </a:rPr>
              <a:t>R</a:t>
            </a:r>
            <a:r>
              <a:rPr lang="vi-VN" altLang="vi-VN" sz="2000" b="1" baseline="-30000" dirty="0" smtClean="0">
                <a:solidFill>
                  <a:srgbClr val="0070C0"/>
                </a:solidFill>
                <a:ea typeface="Times New Roman" panose="02020603050405020304" pitchFamily="18" charset="0"/>
                <a:cs typeface="Times New Roman" panose="02020603050405020304" pitchFamily="18" charset="0"/>
              </a:rPr>
              <a:t>2</a:t>
            </a:r>
            <a:r>
              <a:rPr lang="vi-VN" altLang="vi-VN" sz="2000" b="1" dirty="0">
                <a:solidFill>
                  <a:srgbClr val="0070C0"/>
                </a:solidFill>
                <a:ea typeface="Times New Roman" panose="02020603050405020304" pitchFamily="18" charset="0"/>
                <a:cs typeface="Times New Roman" panose="02020603050405020304" pitchFamily="18" charset="0"/>
              </a:rPr>
              <a:t> = </a:t>
            </a:r>
            <a:r>
              <a:rPr lang="vi-VN" altLang="vi-VN" sz="2000" b="1" dirty="0" smtClean="0">
                <a:solidFill>
                  <a:srgbClr val="0070C0"/>
                </a:solidFill>
                <a:ea typeface="Times New Roman" panose="02020603050405020304" pitchFamily="18" charset="0"/>
                <a:cs typeface="Times New Roman" panose="02020603050405020304" pitchFamily="18" charset="0"/>
              </a:rPr>
              <a:t>15Ω</a:t>
            </a:r>
            <a:endParaRPr lang="en-US" altLang="vi-VN" sz="2000" b="1" dirty="0" smtClean="0">
              <a:solidFill>
                <a:srgbClr val="0070C0"/>
              </a:solidFill>
              <a:ea typeface="Times New Roman" panose="02020603050405020304" pitchFamily="18" charset="0"/>
              <a:cs typeface="Times New Roman" panose="02020603050405020304" pitchFamily="18" charset="0"/>
            </a:endParaRPr>
          </a:p>
          <a:p>
            <a:pPr lvl="0" algn="just" eaLnBrk="0" fontAlgn="base" hangingPunct="0">
              <a:lnSpc>
                <a:spcPct val="150000"/>
              </a:lnSpc>
              <a:spcBef>
                <a:spcPct val="0"/>
              </a:spcBef>
              <a:spcAft>
                <a:spcPct val="0"/>
              </a:spcAft>
            </a:pPr>
            <a:r>
              <a:rPr lang="vi-VN" altLang="vi-VN" sz="2000" b="1" dirty="0" smtClean="0">
                <a:solidFill>
                  <a:srgbClr val="0070C0"/>
                </a:solidFill>
                <a:ea typeface="Times New Roman" panose="02020603050405020304" pitchFamily="18" charset="0"/>
                <a:cs typeface="Times New Roman" panose="02020603050405020304" pitchFamily="18" charset="0"/>
              </a:rPr>
              <a:t>R</a:t>
            </a:r>
            <a:r>
              <a:rPr lang="vi-VN" altLang="vi-VN" sz="2000" b="1" baseline="-30000" dirty="0" smtClean="0">
                <a:solidFill>
                  <a:srgbClr val="0070C0"/>
                </a:solidFill>
                <a:ea typeface="Times New Roman" panose="02020603050405020304" pitchFamily="18" charset="0"/>
                <a:cs typeface="Times New Roman" panose="02020603050405020304" pitchFamily="18" charset="0"/>
              </a:rPr>
              <a:t>3</a:t>
            </a:r>
            <a:r>
              <a:rPr lang="vi-VN" altLang="vi-VN" sz="2000" b="1" dirty="0">
                <a:solidFill>
                  <a:srgbClr val="0070C0"/>
                </a:solidFill>
                <a:ea typeface="Times New Roman" panose="02020603050405020304" pitchFamily="18" charset="0"/>
                <a:cs typeface="Times New Roman" panose="02020603050405020304" pitchFamily="18" charset="0"/>
              </a:rPr>
              <a:t> = </a:t>
            </a:r>
            <a:r>
              <a:rPr lang="vi-VN" altLang="vi-VN" sz="2000" b="1" dirty="0" smtClean="0">
                <a:solidFill>
                  <a:srgbClr val="0070C0"/>
                </a:solidFill>
                <a:ea typeface="Times New Roman" panose="02020603050405020304" pitchFamily="18" charset="0"/>
                <a:cs typeface="Times New Roman" panose="02020603050405020304" pitchFamily="18" charset="0"/>
              </a:rPr>
              <a:t>10Ω</a:t>
            </a:r>
            <a:endParaRPr lang="en-US" altLang="vi-VN" sz="2000" b="1" dirty="0" smtClean="0">
              <a:solidFill>
                <a:srgbClr val="0070C0"/>
              </a:solidFill>
              <a:ea typeface="Times New Roman" panose="02020603050405020304" pitchFamily="18" charset="0"/>
              <a:cs typeface="Times New Roman" panose="02020603050405020304" pitchFamily="18" charset="0"/>
            </a:endParaRPr>
          </a:p>
          <a:p>
            <a:pPr lvl="0" algn="just" eaLnBrk="0" fontAlgn="base" hangingPunct="0">
              <a:lnSpc>
                <a:spcPct val="150000"/>
              </a:lnSpc>
              <a:spcBef>
                <a:spcPct val="0"/>
              </a:spcBef>
              <a:spcAft>
                <a:spcPct val="0"/>
              </a:spcAft>
            </a:pPr>
            <a:r>
              <a:rPr lang="vi-VN" altLang="vi-VN" sz="2000" b="1" dirty="0" smtClean="0">
                <a:solidFill>
                  <a:srgbClr val="0070C0"/>
                </a:solidFill>
                <a:ea typeface="Times New Roman" panose="02020603050405020304" pitchFamily="18" charset="0"/>
                <a:cs typeface="Times New Roman" panose="02020603050405020304" pitchFamily="18" charset="0"/>
              </a:rPr>
              <a:t>I</a:t>
            </a:r>
            <a:r>
              <a:rPr lang="vi-VN" altLang="vi-VN" sz="2000" b="1" baseline="-30000" dirty="0" smtClean="0">
                <a:solidFill>
                  <a:srgbClr val="0070C0"/>
                </a:solidFill>
                <a:ea typeface="Times New Roman" panose="02020603050405020304" pitchFamily="18" charset="0"/>
                <a:cs typeface="Times New Roman" panose="02020603050405020304" pitchFamily="18" charset="0"/>
              </a:rPr>
              <a:t>3</a:t>
            </a:r>
            <a:r>
              <a:rPr lang="vi-VN" altLang="vi-VN" sz="2000" b="1" dirty="0">
                <a:solidFill>
                  <a:srgbClr val="0070C0"/>
                </a:solidFill>
                <a:ea typeface="Times New Roman" panose="02020603050405020304" pitchFamily="18" charset="0"/>
                <a:cs typeface="Times New Roman" panose="02020603050405020304" pitchFamily="18" charset="0"/>
              </a:rPr>
              <a:t> = 0,3A</a:t>
            </a:r>
            <a:endParaRPr kumimoji="0" lang="vi-VN" altLang="vi-VN" sz="2000" b="1" i="0" u="none" strike="noStrike" cap="none" normalizeH="0" baseline="0" dirty="0" smtClean="0">
              <a:ln>
                <a:noFill/>
              </a:ln>
              <a:solidFill>
                <a:srgbClr val="0070C0"/>
              </a:solidFill>
              <a:effectLst/>
            </a:endParaRPr>
          </a:p>
          <a:p>
            <a:pPr lvl="0" algn="just" eaLnBrk="0" fontAlgn="base" hangingPunct="0">
              <a:lnSpc>
                <a:spcPct val="150000"/>
              </a:lnSpc>
              <a:spcBef>
                <a:spcPct val="0"/>
              </a:spcBef>
              <a:spcAft>
                <a:spcPct val="0"/>
              </a:spcAft>
            </a:pPr>
            <a:r>
              <a:rPr lang="en-US" altLang="vi-VN" sz="2000" b="1" dirty="0" smtClean="0">
                <a:solidFill>
                  <a:srgbClr val="FF0000"/>
                </a:solidFill>
                <a:ea typeface="Times New Roman" panose="02020603050405020304" pitchFamily="18" charset="0"/>
                <a:cs typeface="Times New Roman" panose="02020603050405020304" pitchFamily="18" charset="0"/>
              </a:rPr>
              <a:t>a/ </a:t>
            </a:r>
            <a:r>
              <a:rPr lang="vi-VN" altLang="vi-VN" sz="2000" b="1" dirty="0" smtClean="0">
                <a:solidFill>
                  <a:srgbClr val="FF0000"/>
                </a:solidFill>
                <a:ea typeface="Times New Roman" panose="02020603050405020304" pitchFamily="18" charset="0"/>
                <a:cs typeface="Times New Roman" panose="02020603050405020304" pitchFamily="18" charset="0"/>
              </a:rPr>
              <a:t>I</a:t>
            </a:r>
            <a:r>
              <a:rPr lang="vi-VN" altLang="vi-VN" sz="2000" b="1" baseline="-30000" dirty="0" smtClean="0">
                <a:solidFill>
                  <a:srgbClr val="FF0000"/>
                </a:solidFill>
                <a:ea typeface="Times New Roman" panose="02020603050405020304" pitchFamily="18" charset="0"/>
                <a:cs typeface="Times New Roman" panose="02020603050405020304" pitchFamily="18" charset="0"/>
              </a:rPr>
              <a:t>1</a:t>
            </a:r>
            <a:r>
              <a:rPr lang="vi-VN" altLang="vi-VN" sz="2000" b="1" dirty="0">
                <a:solidFill>
                  <a:srgbClr val="FF0000"/>
                </a:solidFill>
                <a:ea typeface="Times New Roman" panose="02020603050405020304" pitchFamily="18" charset="0"/>
                <a:cs typeface="Times New Roman" panose="02020603050405020304" pitchFamily="18" charset="0"/>
              </a:rPr>
              <a:t> = </a:t>
            </a:r>
            <a:r>
              <a:rPr lang="vi-VN" altLang="vi-VN" sz="2000" b="1" dirty="0" smtClean="0">
                <a:solidFill>
                  <a:srgbClr val="FF0000"/>
                </a:solidFill>
                <a:ea typeface="Times New Roman" panose="02020603050405020304" pitchFamily="18" charset="0"/>
                <a:cs typeface="Times New Roman" panose="02020603050405020304" pitchFamily="18" charset="0"/>
              </a:rPr>
              <a:t>? </a:t>
            </a:r>
            <a:endParaRPr lang="en-US" altLang="vi-VN" sz="2000" b="1" dirty="0" smtClean="0">
              <a:solidFill>
                <a:srgbClr val="FF0000"/>
              </a:solidFill>
              <a:ea typeface="Times New Roman" panose="02020603050405020304" pitchFamily="18" charset="0"/>
              <a:cs typeface="Times New Roman" panose="02020603050405020304" pitchFamily="18" charset="0"/>
            </a:endParaRPr>
          </a:p>
          <a:p>
            <a:pPr lvl="0" algn="just" eaLnBrk="0" fontAlgn="base" hangingPunct="0">
              <a:lnSpc>
                <a:spcPct val="150000"/>
              </a:lnSpc>
              <a:spcBef>
                <a:spcPct val="0"/>
              </a:spcBef>
              <a:spcAft>
                <a:spcPct val="0"/>
              </a:spcAft>
            </a:pPr>
            <a:r>
              <a:rPr lang="en-US" altLang="vi-VN" sz="2000" b="1" dirty="0" smtClean="0">
                <a:solidFill>
                  <a:srgbClr val="FF0000"/>
                </a:solidFill>
                <a:ea typeface="Times New Roman" panose="02020603050405020304" pitchFamily="18" charset="0"/>
                <a:cs typeface="Times New Roman" panose="02020603050405020304" pitchFamily="18" charset="0"/>
              </a:rPr>
              <a:t>     </a:t>
            </a:r>
            <a:r>
              <a:rPr lang="vi-VN" altLang="vi-VN" sz="2000" b="1" dirty="0" smtClean="0">
                <a:solidFill>
                  <a:srgbClr val="FF0000"/>
                </a:solidFill>
                <a:ea typeface="Times New Roman" panose="02020603050405020304" pitchFamily="18" charset="0"/>
                <a:cs typeface="Times New Roman" panose="02020603050405020304" pitchFamily="18" charset="0"/>
              </a:rPr>
              <a:t>I</a:t>
            </a:r>
            <a:r>
              <a:rPr lang="vi-VN" altLang="vi-VN" sz="2000" b="1" baseline="-30000" dirty="0" smtClean="0">
                <a:solidFill>
                  <a:srgbClr val="FF0000"/>
                </a:solidFill>
                <a:ea typeface="Times New Roman" panose="02020603050405020304" pitchFamily="18" charset="0"/>
                <a:cs typeface="Times New Roman" panose="02020603050405020304" pitchFamily="18" charset="0"/>
              </a:rPr>
              <a:t>2</a:t>
            </a:r>
            <a:r>
              <a:rPr lang="vi-VN" altLang="vi-VN" sz="2000" b="1" dirty="0">
                <a:solidFill>
                  <a:srgbClr val="FF0000"/>
                </a:solidFill>
                <a:ea typeface="Times New Roman" panose="02020603050405020304" pitchFamily="18" charset="0"/>
                <a:cs typeface="Times New Roman" panose="02020603050405020304" pitchFamily="18" charset="0"/>
              </a:rPr>
              <a:t> = ?</a:t>
            </a:r>
            <a:endParaRPr kumimoji="0" lang="vi-VN" altLang="vi-VN" sz="2000" b="1" i="0" u="none" strike="noStrike" cap="none" normalizeH="0" baseline="0" dirty="0" smtClean="0">
              <a:ln>
                <a:noFill/>
              </a:ln>
              <a:solidFill>
                <a:srgbClr val="FF0000"/>
              </a:solidFill>
              <a:effectLst/>
            </a:endParaRPr>
          </a:p>
          <a:p>
            <a:pPr lvl="0" algn="just" eaLnBrk="0" fontAlgn="base" hangingPunct="0">
              <a:lnSpc>
                <a:spcPct val="150000"/>
              </a:lnSpc>
              <a:spcBef>
                <a:spcPct val="0"/>
              </a:spcBef>
              <a:spcAft>
                <a:spcPct val="0"/>
              </a:spcAft>
            </a:pPr>
            <a:r>
              <a:rPr lang="en-US" altLang="vi-VN" sz="2000" b="1" dirty="0" smtClean="0">
                <a:solidFill>
                  <a:srgbClr val="FF0000"/>
                </a:solidFill>
                <a:ea typeface="Times New Roman" panose="02020603050405020304" pitchFamily="18" charset="0"/>
                <a:cs typeface="Times New Roman" panose="02020603050405020304" pitchFamily="18" charset="0"/>
              </a:rPr>
              <a:t>b/</a:t>
            </a:r>
            <a:r>
              <a:rPr lang="vi-VN" altLang="vi-VN" sz="2000" b="1" dirty="0" smtClean="0">
                <a:solidFill>
                  <a:srgbClr val="FF0000"/>
                </a:solidFill>
                <a:ea typeface="Times New Roman" panose="02020603050405020304" pitchFamily="18" charset="0"/>
                <a:cs typeface="Times New Roman" panose="02020603050405020304" pitchFamily="18" charset="0"/>
              </a:rPr>
              <a:t> </a:t>
            </a:r>
            <a:r>
              <a:rPr lang="vi-VN" altLang="vi-VN" sz="2000" b="1" dirty="0">
                <a:solidFill>
                  <a:srgbClr val="FF0000"/>
                </a:solidFill>
                <a:ea typeface="Times New Roman" panose="02020603050405020304" pitchFamily="18" charset="0"/>
                <a:cs typeface="Times New Roman" panose="02020603050405020304" pitchFamily="18" charset="0"/>
              </a:rPr>
              <a:t>U = ?</a:t>
            </a:r>
            <a:endParaRPr kumimoji="0" lang="vi-VN" altLang="vi-VN" sz="2000" b="1" i="0" u="none" strike="noStrike" cap="none" normalizeH="0" baseline="0" dirty="0" smtClean="0">
              <a:ln>
                <a:noFill/>
              </a:ln>
              <a:solidFill>
                <a:srgbClr val="FF0000"/>
              </a:solidFill>
              <a:effectLst/>
            </a:endParaRPr>
          </a:p>
        </p:txBody>
      </p:sp>
      <p:cxnSp>
        <p:nvCxnSpPr>
          <p:cNvPr id="28" name="Đường nối Thẳng 95"/>
          <p:cNvCxnSpPr/>
          <p:nvPr/>
        </p:nvCxnSpPr>
        <p:spPr>
          <a:xfrm>
            <a:off x="2500873" y="1733772"/>
            <a:ext cx="6287" cy="5106066"/>
          </a:xfrm>
          <a:prstGeom prst="line">
            <a:avLst/>
          </a:prstGeom>
          <a:ln w="38100"/>
        </p:spPr>
        <p:style>
          <a:lnRef idx="1">
            <a:schemeClr val="dk1"/>
          </a:lnRef>
          <a:fillRef idx="0">
            <a:schemeClr val="dk1"/>
          </a:fillRef>
          <a:effectRef idx="0">
            <a:schemeClr val="dk1"/>
          </a:effectRef>
          <a:fontRef idx="minor">
            <a:schemeClr val="tx1"/>
          </a:fontRef>
        </p:style>
      </p:cxnSp>
      <p:sp>
        <p:nvSpPr>
          <p:cNvPr id="18" name="Rectangle 17"/>
          <p:cNvSpPr/>
          <p:nvPr/>
        </p:nvSpPr>
        <p:spPr>
          <a:xfrm>
            <a:off x="2504712" y="1867972"/>
            <a:ext cx="1191352" cy="400110"/>
          </a:xfrm>
          <a:prstGeom prst="rect">
            <a:avLst/>
          </a:prstGeom>
        </p:spPr>
        <p:txBody>
          <a:bodyPr wrap="none">
            <a:spAutoFit/>
          </a:bodyPr>
          <a:lstStyle/>
          <a:p>
            <a:pPr lvl="0" algn="just" eaLnBrk="0" fontAlgn="base" hangingPunct="0">
              <a:spcBef>
                <a:spcPct val="0"/>
              </a:spcBef>
              <a:spcAft>
                <a:spcPct val="0"/>
              </a:spcAft>
            </a:pPr>
            <a:r>
              <a:rPr lang="vi-VN" altLang="vi-VN" sz="2000" b="1" u="sng" dirty="0">
                <a:solidFill>
                  <a:srgbClr val="0070C0"/>
                </a:solidFill>
                <a:ea typeface="Times New Roman" panose="02020603050405020304" pitchFamily="18" charset="0"/>
                <a:cs typeface="Times New Roman" panose="02020603050405020304" pitchFamily="18" charset="0"/>
              </a:rPr>
              <a:t>Lời giải:</a:t>
            </a:r>
            <a:endParaRPr lang="vi-VN" altLang="vi-VN" sz="2000" b="1" u="sng" dirty="0">
              <a:solidFill>
                <a:srgbClr val="0070C0"/>
              </a:solidFill>
            </a:endParaRPr>
          </a:p>
        </p:txBody>
      </p:sp>
      <p:sp>
        <p:nvSpPr>
          <p:cNvPr id="19" name="Rectangle 18"/>
          <p:cNvSpPr/>
          <p:nvPr/>
        </p:nvSpPr>
        <p:spPr>
          <a:xfrm>
            <a:off x="3903986" y="1898187"/>
            <a:ext cx="1804789" cy="369332"/>
          </a:xfrm>
          <a:prstGeom prst="rect">
            <a:avLst/>
          </a:prstGeom>
        </p:spPr>
        <p:txBody>
          <a:bodyPr wrap="none">
            <a:spAutoFit/>
          </a:bodyPr>
          <a:lstStyle/>
          <a:p>
            <a:r>
              <a:rPr lang="vi-VN" altLang="vi-VN" b="1" dirty="0">
                <a:solidFill>
                  <a:srgbClr val="0070C0"/>
                </a:solidFill>
                <a:ea typeface="Times New Roman" panose="02020603050405020304" pitchFamily="18" charset="0"/>
                <a:cs typeface="Times New Roman" panose="02020603050405020304" pitchFamily="18" charset="0"/>
              </a:rPr>
              <a:t>R</a:t>
            </a:r>
            <a:r>
              <a:rPr lang="vi-VN" altLang="vi-VN" b="1" baseline="-30000" dirty="0">
                <a:solidFill>
                  <a:srgbClr val="0070C0"/>
                </a:solidFill>
                <a:ea typeface="Times New Roman" panose="02020603050405020304" pitchFamily="18" charset="0"/>
                <a:cs typeface="Times New Roman" panose="02020603050405020304" pitchFamily="18" charset="0"/>
              </a:rPr>
              <a:t>1</a:t>
            </a:r>
            <a:r>
              <a:rPr lang="vi-VN" altLang="vi-VN" b="1" dirty="0">
                <a:solidFill>
                  <a:srgbClr val="0070C0"/>
                </a:solidFill>
                <a:ea typeface="Times New Roman" panose="02020603050405020304" pitchFamily="18" charset="0"/>
                <a:cs typeface="Times New Roman" panose="02020603050405020304" pitchFamily="18" charset="0"/>
              </a:rPr>
              <a:t> </a:t>
            </a:r>
            <a:r>
              <a:rPr lang="en-US" altLang="vi-VN" b="1" dirty="0" smtClean="0">
                <a:solidFill>
                  <a:srgbClr val="0070C0"/>
                </a:solidFill>
                <a:ea typeface="Times New Roman" panose="02020603050405020304" pitchFamily="18" charset="0"/>
                <a:cs typeface="Times New Roman" panose="02020603050405020304" pitchFamily="18" charset="0"/>
              </a:rPr>
              <a:t>nt</a:t>
            </a:r>
            <a:r>
              <a:rPr lang="vi-VN" altLang="vi-VN" b="1" dirty="0" smtClean="0">
                <a:solidFill>
                  <a:srgbClr val="0070C0"/>
                </a:solidFill>
                <a:ea typeface="Times New Roman" panose="02020603050405020304" pitchFamily="18" charset="0"/>
                <a:cs typeface="Times New Roman" panose="02020603050405020304" pitchFamily="18" charset="0"/>
              </a:rPr>
              <a:t> </a:t>
            </a:r>
            <a:r>
              <a:rPr lang="en-US" altLang="vi-VN" b="1" dirty="0" smtClean="0">
                <a:solidFill>
                  <a:srgbClr val="0070C0"/>
                </a:solidFill>
                <a:ea typeface="Times New Roman" panose="02020603050405020304" pitchFamily="18" charset="0"/>
                <a:cs typeface="Times New Roman" panose="02020603050405020304" pitchFamily="18" charset="0"/>
              </a:rPr>
              <a:t>(</a:t>
            </a:r>
            <a:r>
              <a:rPr lang="vi-VN" altLang="vi-VN" b="1" dirty="0" smtClean="0">
                <a:solidFill>
                  <a:srgbClr val="0070C0"/>
                </a:solidFill>
                <a:ea typeface="Times New Roman" panose="02020603050405020304" pitchFamily="18" charset="0"/>
                <a:cs typeface="Times New Roman" panose="02020603050405020304" pitchFamily="18" charset="0"/>
              </a:rPr>
              <a:t>R</a:t>
            </a:r>
            <a:r>
              <a:rPr lang="vi-VN" altLang="vi-VN" b="1" baseline="-30000" dirty="0" smtClean="0">
                <a:solidFill>
                  <a:srgbClr val="0070C0"/>
                </a:solidFill>
                <a:ea typeface="Times New Roman" panose="02020603050405020304" pitchFamily="18" charset="0"/>
                <a:cs typeface="Times New Roman" panose="02020603050405020304" pitchFamily="18" charset="0"/>
              </a:rPr>
              <a:t>2</a:t>
            </a:r>
            <a:r>
              <a:rPr lang="vi-VN" altLang="vi-VN" b="1" dirty="0">
                <a:solidFill>
                  <a:srgbClr val="0070C0"/>
                </a:solidFill>
                <a:ea typeface="Times New Roman" panose="02020603050405020304" pitchFamily="18" charset="0"/>
                <a:cs typeface="Times New Roman" panose="02020603050405020304" pitchFamily="18" charset="0"/>
              </a:rPr>
              <a:t> </a:t>
            </a:r>
            <a:r>
              <a:rPr lang="en-US" altLang="vi-VN" b="1" dirty="0" smtClean="0">
                <a:solidFill>
                  <a:srgbClr val="0070C0"/>
                </a:solidFill>
                <a:ea typeface="Times New Roman" panose="02020603050405020304" pitchFamily="18" charset="0"/>
                <a:cs typeface="Times New Roman" panose="02020603050405020304" pitchFamily="18" charset="0"/>
              </a:rPr>
              <a:t>//</a:t>
            </a:r>
            <a:r>
              <a:rPr lang="vi-VN" altLang="vi-VN" b="1" dirty="0" smtClean="0">
                <a:solidFill>
                  <a:srgbClr val="0070C0"/>
                </a:solidFill>
                <a:ea typeface="Times New Roman" panose="02020603050405020304" pitchFamily="18" charset="0"/>
                <a:cs typeface="Times New Roman" panose="02020603050405020304" pitchFamily="18" charset="0"/>
              </a:rPr>
              <a:t>R</a:t>
            </a:r>
            <a:r>
              <a:rPr lang="vi-VN" altLang="vi-VN" b="1" baseline="-30000" dirty="0" smtClean="0">
                <a:solidFill>
                  <a:srgbClr val="0070C0"/>
                </a:solidFill>
                <a:ea typeface="Times New Roman" panose="02020603050405020304" pitchFamily="18" charset="0"/>
                <a:cs typeface="Times New Roman" panose="02020603050405020304" pitchFamily="18" charset="0"/>
              </a:rPr>
              <a:t>3</a:t>
            </a:r>
            <a:r>
              <a:rPr lang="vi-VN" altLang="vi-VN" b="1" dirty="0">
                <a:solidFill>
                  <a:srgbClr val="0070C0"/>
                </a:solidFill>
                <a:ea typeface="Times New Roman" panose="02020603050405020304" pitchFamily="18" charset="0"/>
                <a:cs typeface="Times New Roman" panose="02020603050405020304" pitchFamily="18" charset="0"/>
              </a:rPr>
              <a:t> </a:t>
            </a:r>
            <a:r>
              <a:rPr lang="en-US" altLang="vi-VN" b="1" dirty="0">
                <a:solidFill>
                  <a:srgbClr val="0070C0"/>
                </a:solidFill>
                <a:ea typeface="Times New Roman" panose="02020603050405020304" pitchFamily="18" charset="0"/>
                <a:cs typeface="Times New Roman" panose="02020603050405020304" pitchFamily="18" charset="0"/>
              </a:rPr>
              <a:t>)</a:t>
            </a:r>
            <a:r>
              <a:rPr lang="vi-VN" altLang="vi-VN" b="1" dirty="0" smtClean="0">
                <a:solidFill>
                  <a:srgbClr val="0070C0"/>
                </a:solidFill>
                <a:ea typeface="Times New Roman" panose="02020603050405020304" pitchFamily="18" charset="0"/>
                <a:cs typeface="Times New Roman" panose="02020603050405020304" pitchFamily="18" charset="0"/>
              </a:rPr>
              <a:t> </a:t>
            </a:r>
            <a:endParaRPr lang="vi-VN" dirty="0"/>
          </a:p>
        </p:txBody>
      </p:sp>
      <p:sp>
        <p:nvSpPr>
          <p:cNvPr id="20" name="Rectangle 19"/>
          <p:cNvSpPr/>
          <p:nvPr/>
        </p:nvSpPr>
        <p:spPr>
          <a:xfrm>
            <a:off x="2500333" y="2197695"/>
            <a:ext cx="3208442" cy="553998"/>
          </a:xfrm>
          <a:prstGeom prst="rect">
            <a:avLst/>
          </a:prstGeom>
        </p:spPr>
        <p:txBody>
          <a:bodyPr wrap="none">
            <a:spAutoFit/>
          </a:bodyPr>
          <a:lstStyle/>
          <a:p>
            <a:pPr lvl="0" algn="just" eaLnBrk="0" fontAlgn="base" hangingPunct="0">
              <a:lnSpc>
                <a:spcPct val="150000"/>
              </a:lnSpc>
              <a:spcBef>
                <a:spcPct val="0"/>
              </a:spcBef>
              <a:spcAft>
                <a:spcPct val="0"/>
              </a:spcAft>
            </a:pPr>
            <a:r>
              <a:rPr lang="en-US" altLang="vi-VN" sz="20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a/ </a:t>
            </a:r>
            <a:r>
              <a:rPr lang="vi-VN" altLang="vi-VN" sz="2000" b="1" dirty="0">
                <a:solidFill>
                  <a:srgbClr val="0070C0"/>
                </a:solidFill>
                <a:ea typeface="Times New Roman" panose="02020603050405020304" pitchFamily="18" charset="0"/>
                <a:cs typeface="Times New Roman" panose="02020603050405020304" pitchFamily="18" charset="0"/>
              </a:rPr>
              <a:t>U</a:t>
            </a:r>
            <a:r>
              <a:rPr lang="vi-VN" altLang="vi-VN" sz="2000" b="1" baseline="-30000" dirty="0">
                <a:solidFill>
                  <a:srgbClr val="0070C0"/>
                </a:solidFill>
                <a:ea typeface="Times New Roman" panose="02020603050405020304" pitchFamily="18" charset="0"/>
                <a:cs typeface="Times New Roman" panose="02020603050405020304" pitchFamily="18" charset="0"/>
              </a:rPr>
              <a:t>3</a:t>
            </a:r>
            <a:r>
              <a:rPr lang="vi-VN" altLang="vi-VN" sz="2000" b="1" dirty="0">
                <a:solidFill>
                  <a:srgbClr val="0070C0"/>
                </a:solidFill>
                <a:ea typeface="Times New Roman" panose="02020603050405020304" pitchFamily="18" charset="0"/>
                <a:cs typeface="Times New Roman" panose="02020603050405020304" pitchFamily="18" charset="0"/>
              </a:rPr>
              <a:t> = I</a:t>
            </a:r>
            <a:r>
              <a:rPr lang="vi-VN" altLang="vi-VN" sz="2000" b="1" baseline="-30000" dirty="0">
                <a:solidFill>
                  <a:srgbClr val="0070C0"/>
                </a:solidFill>
                <a:ea typeface="Times New Roman" panose="02020603050405020304" pitchFamily="18" charset="0"/>
                <a:cs typeface="Times New Roman" panose="02020603050405020304" pitchFamily="18" charset="0"/>
              </a:rPr>
              <a:t>3</a:t>
            </a:r>
            <a:r>
              <a:rPr lang="vi-VN" altLang="vi-VN" sz="2000" b="1" dirty="0">
                <a:solidFill>
                  <a:srgbClr val="0070C0"/>
                </a:solidFill>
                <a:ea typeface="Times New Roman" panose="02020603050405020304" pitchFamily="18" charset="0"/>
                <a:cs typeface="Times New Roman" panose="02020603050405020304" pitchFamily="18" charset="0"/>
              </a:rPr>
              <a:t>.R</a:t>
            </a:r>
            <a:r>
              <a:rPr lang="vi-VN" altLang="vi-VN" sz="2000" b="1" baseline="-30000" dirty="0">
                <a:solidFill>
                  <a:srgbClr val="0070C0"/>
                </a:solidFill>
                <a:ea typeface="Times New Roman" panose="02020603050405020304" pitchFamily="18" charset="0"/>
                <a:cs typeface="Times New Roman" panose="02020603050405020304" pitchFamily="18" charset="0"/>
              </a:rPr>
              <a:t>3</a:t>
            </a:r>
            <a:r>
              <a:rPr lang="vi-VN" altLang="vi-VN" sz="2000" b="1" dirty="0">
                <a:solidFill>
                  <a:srgbClr val="0070C0"/>
                </a:solidFill>
                <a:ea typeface="Times New Roman" panose="02020603050405020304" pitchFamily="18" charset="0"/>
                <a:cs typeface="Times New Roman" panose="02020603050405020304" pitchFamily="18" charset="0"/>
              </a:rPr>
              <a:t> = 0,3.10 = 3V.</a:t>
            </a:r>
            <a:endParaRPr lang="vi-VN" altLang="vi-VN" sz="2000" b="1" dirty="0">
              <a:solidFill>
                <a:srgbClr val="0070C0"/>
              </a:solidFill>
            </a:endParaRPr>
          </a:p>
        </p:txBody>
      </p:sp>
      <p:sp>
        <p:nvSpPr>
          <p:cNvPr id="21" name="Rectangle 20"/>
          <p:cNvSpPr/>
          <p:nvPr/>
        </p:nvSpPr>
        <p:spPr>
          <a:xfrm>
            <a:off x="6334285" y="2157462"/>
            <a:ext cx="2375971" cy="553998"/>
          </a:xfrm>
          <a:prstGeom prst="rect">
            <a:avLst/>
          </a:prstGeom>
        </p:spPr>
        <p:txBody>
          <a:bodyPr wrap="none">
            <a:spAutoFit/>
          </a:bodyPr>
          <a:lstStyle/>
          <a:p>
            <a:pPr lvl="0" algn="just" eaLnBrk="0" fontAlgn="base" hangingPunct="0">
              <a:lnSpc>
                <a:spcPct val="150000"/>
              </a:lnSpc>
              <a:spcBef>
                <a:spcPct val="0"/>
              </a:spcBef>
              <a:spcAft>
                <a:spcPct val="0"/>
              </a:spcAft>
            </a:pPr>
            <a:r>
              <a:rPr lang="vi-VN" altLang="vi-VN" sz="2000" b="1" dirty="0">
                <a:solidFill>
                  <a:srgbClr val="0070C0"/>
                </a:solidFill>
                <a:ea typeface="Times New Roman" panose="02020603050405020304" pitchFamily="18" charset="0"/>
                <a:cs typeface="Times New Roman" panose="02020603050405020304" pitchFamily="18" charset="0"/>
              </a:rPr>
              <a:t>U</a:t>
            </a:r>
            <a:r>
              <a:rPr lang="vi-VN" altLang="vi-VN" sz="2000" b="1" baseline="-30000" dirty="0">
                <a:solidFill>
                  <a:srgbClr val="0070C0"/>
                </a:solidFill>
                <a:ea typeface="Times New Roman" panose="02020603050405020304" pitchFamily="18" charset="0"/>
                <a:cs typeface="Times New Roman" panose="02020603050405020304" pitchFamily="18" charset="0"/>
              </a:rPr>
              <a:t>23</a:t>
            </a:r>
            <a:r>
              <a:rPr lang="vi-VN" altLang="vi-VN" sz="2000" b="1" dirty="0">
                <a:solidFill>
                  <a:srgbClr val="0070C0"/>
                </a:solidFill>
                <a:ea typeface="Times New Roman" panose="02020603050405020304" pitchFamily="18" charset="0"/>
                <a:cs typeface="Times New Roman" panose="02020603050405020304" pitchFamily="18" charset="0"/>
              </a:rPr>
              <a:t> = U</a:t>
            </a:r>
            <a:r>
              <a:rPr lang="vi-VN" altLang="vi-VN" sz="2000" b="1" baseline="-30000" dirty="0">
                <a:solidFill>
                  <a:srgbClr val="0070C0"/>
                </a:solidFill>
                <a:ea typeface="Times New Roman" panose="02020603050405020304" pitchFamily="18" charset="0"/>
                <a:cs typeface="Times New Roman" panose="02020603050405020304" pitchFamily="18" charset="0"/>
              </a:rPr>
              <a:t>2</a:t>
            </a:r>
            <a:r>
              <a:rPr lang="vi-VN" altLang="vi-VN" sz="2000" b="1" dirty="0">
                <a:solidFill>
                  <a:srgbClr val="0070C0"/>
                </a:solidFill>
                <a:ea typeface="Times New Roman" panose="02020603050405020304" pitchFamily="18" charset="0"/>
                <a:cs typeface="Times New Roman" panose="02020603050405020304" pitchFamily="18" charset="0"/>
              </a:rPr>
              <a:t> = U</a:t>
            </a:r>
            <a:r>
              <a:rPr lang="vi-VN" altLang="vi-VN" sz="2000" b="1" baseline="-30000" dirty="0">
                <a:solidFill>
                  <a:srgbClr val="0070C0"/>
                </a:solidFill>
                <a:ea typeface="Times New Roman" panose="02020603050405020304" pitchFamily="18" charset="0"/>
                <a:cs typeface="Times New Roman" panose="02020603050405020304" pitchFamily="18" charset="0"/>
              </a:rPr>
              <a:t>3</a:t>
            </a:r>
            <a:r>
              <a:rPr lang="vi-VN" altLang="vi-VN" sz="2000" b="1" dirty="0">
                <a:solidFill>
                  <a:srgbClr val="0070C0"/>
                </a:solidFill>
                <a:ea typeface="Times New Roman" panose="02020603050405020304" pitchFamily="18" charset="0"/>
                <a:cs typeface="Times New Roman" panose="02020603050405020304" pitchFamily="18" charset="0"/>
              </a:rPr>
              <a:t> = 3V </a:t>
            </a:r>
            <a:endParaRPr lang="en-US" altLang="vi-VN" sz="20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endParaRPr>
          </a:p>
        </p:txBody>
      </p:sp>
      <p:sp>
        <p:nvSpPr>
          <p:cNvPr id="23" name="Rectangle 22"/>
          <p:cNvSpPr/>
          <p:nvPr/>
        </p:nvSpPr>
        <p:spPr>
          <a:xfrm>
            <a:off x="2751444" y="2807995"/>
            <a:ext cx="3768980" cy="553998"/>
          </a:xfrm>
          <a:prstGeom prst="rect">
            <a:avLst/>
          </a:prstGeom>
        </p:spPr>
        <p:txBody>
          <a:bodyPr wrap="none">
            <a:spAutoFit/>
          </a:bodyPr>
          <a:lstStyle/>
          <a:p>
            <a:pPr lvl="0" algn="just" eaLnBrk="0" fontAlgn="base" hangingPunct="0">
              <a:lnSpc>
                <a:spcPct val="150000"/>
              </a:lnSpc>
              <a:spcBef>
                <a:spcPct val="0"/>
              </a:spcBef>
              <a:spcAft>
                <a:spcPct val="0"/>
              </a:spcAft>
            </a:pPr>
            <a:r>
              <a:rPr lang="vi-VN" altLang="vi-VN" sz="2000" b="1" dirty="0">
                <a:solidFill>
                  <a:srgbClr val="0070C0"/>
                </a:solidFill>
                <a:ea typeface="Times New Roman" panose="02020603050405020304" pitchFamily="18" charset="0"/>
                <a:cs typeface="Times New Roman" panose="02020603050405020304" pitchFamily="18" charset="0"/>
              </a:rPr>
              <a:t>Cường độ dòng điện qua R</a:t>
            </a:r>
            <a:r>
              <a:rPr lang="vi-VN" altLang="vi-VN" sz="2000" b="1" baseline="-30000" dirty="0">
                <a:solidFill>
                  <a:srgbClr val="0070C0"/>
                </a:solidFill>
                <a:ea typeface="Times New Roman" panose="02020603050405020304" pitchFamily="18" charset="0"/>
                <a:cs typeface="Times New Roman" panose="02020603050405020304" pitchFamily="18" charset="0"/>
              </a:rPr>
              <a:t>2</a:t>
            </a:r>
            <a:r>
              <a:rPr lang="vi-VN" altLang="vi-VN" sz="2000" b="1" dirty="0">
                <a:solidFill>
                  <a:srgbClr val="0070C0"/>
                </a:solidFill>
                <a:ea typeface="Times New Roman" panose="02020603050405020304" pitchFamily="18" charset="0"/>
                <a:cs typeface="Times New Roman" panose="02020603050405020304" pitchFamily="18" charset="0"/>
              </a:rPr>
              <a:t>: </a:t>
            </a:r>
            <a:endParaRPr lang="en-US" altLang="vi-VN" sz="20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endParaRPr>
          </a:p>
        </p:txBody>
      </p:sp>
      <p:sp>
        <p:nvSpPr>
          <p:cNvPr id="24" name="Rectangle 23"/>
          <p:cNvSpPr/>
          <p:nvPr/>
        </p:nvSpPr>
        <p:spPr>
          <a:xfrm>
            <a:off x="6386563" y="2916109"/>
            <a:ext cx="1342034" cy="400110"/>
          </a:xfrm>
          <a:prstGeom prst="rect">
            <a:avLst/>
          </a:prstGeom>
        </p:spPr>
        <p:txBody>
          <a:bodyPr wrap="none">
            <a:spAutoFit/>
          </a:bodyPr>
          <a:lstStyle/>
          <a:p>
            <a:r>
              <a:rPr lang="vi-VN" altLang="vi-VN" sz="2000" b="1" dirty="0">
                <a:solidFill>
                  <a:srgbClr val="0070C0"/>
                </a:solidFill>
                <a:ea typeface="Times New Roman" panose="02020603050405020304" pitchFamily="18" charset="0"/>
                <a:cs typeface="Times New Roman" panose="02020603050405020304" pitchFamily="18" charset="0"/>
              </a:rPr>
              <a:t>I</a:t>
            </a:r>
            <a:r>
              <a:rPr lang="vi-VN" altLang="vi-VN" sz="2000" b="1" baseline="-30000" dirty="0">
                <a:solidFill>
                  <a:srgbClr val="0070C0"/>
                </a:solidFill>
                <a:ea typeface="Times New Roman" panose="02020603050405020304" pitchFamily="18" charset="0"/>
                <a:cs typeface="Times New Roman" panose="02020603050405020304" pitchFamily="18" charset="0"/>
              </a:rPr>
              <a:t>2</a:t>
            </a:r>
            <a:r>
              <a:rPr lang="vi-VN" altLang="vi-VN" sz="2000" b="1" dirty="0">
                <a:solidFill>
                  <a:srgbClr val="0070C0"/>
                </a:solidFill>
                <a:ea typeface="Times New Roman" panose="02020603050405020304" pitchFamily="18" charset="0"/>
                <a:cs typeface="Times New Roman" panose="02020603050405020304" pitchFamily="18" charset="0"/>
              </a:rPr>
              <a:t> = U</a:t>
            </a:r>
            <a:r>
              <a:rPr lang="vi-VN" altLang="vi-VN" sz="2000" b="1" baseline="-30000" dirty="0">
                <a:solidFill>
                  <a:srgbClr val="0070C0"/>
                </a:solidFill>
                <a:ea typeface="Times New Roman" panose="02020603050405020304" pitchFamily="18" charset="0"/>
                <a:cs typeface="Times New Roman" panose="02020603050405020304" pitchFamily="18" charset="0"/>
              </a:rPr>
              <a:t>2</a:t>
            </a:r>
            <a:r>
              <a:rPr lang="vi-VN" altLang="vi-VN" sz="2000" b="1" dirty="0">
                <a:solidFill>
                  <a:srgbClr val="0070C0"/>
                </a:solidFill>
                <a:ea typeface="Times New Roman" panose="02020603050405020304" pitchFamily="18" charset="0"/>
                <a:cs typeface="Times New Roman" panose="02020603050405020304" pitchFamily="18" charset="0"/>
              </a:rPr>
              <a:t>/R</a:t>
            </a:r>
            <a:r>
              <a:rPr lang="vi-VN" altLang="vi-VN" sz="2000" b="1" baseline="-30000" dirty="0">
                <a:solidFill>
                  <a:srgbClr val="0070C0"/>
                </a:solidFill>
                <a:ea typeface="Times New Roman" panose="02020603050405020304" pitchFamily="18" charset="0"/>
                <a:cs typeface="Times New Roman" panose="02020603050405020304" pitchFamily="18" charset="0"/>
              </a:rPr>
              <a:t>2</a:t>
            </a:r>
            <a:r>
              <a:rPr lang="vi-VN" altLang="vi-VN" sz="2000" b="1" dirty="0">
                <a:solidFill>
                  <a:srgbClr val="0070C0"/>
                </a:solidFill>
                <a:ea typeface="Times New Roman" panose="02020603050405020304" pitchFamily="18" charset="0"/>
                <a:cs typeface="Times New Roman" panose="02020603050405020304" pitchFamily="18" charset="0"/>
              </a:rPr>
              <a:t> </a:t>
            </a:r>
            <a:endParaRPr lang="vi-VN" sz="2000" dirty="0"/>
          </a:p>
        </p:txBody>
      </p:sp>
      <p:sp>
        <p:nvSpPr>
          <p:cNvPr id="25" name="Rectangle 24"/>
          <p:cNvSpPr/>
          <p:nvPr/>
        </p:nvSpPr>
        <p:spPr>
          <a:xfrm>
            <a:off x="8701940" y="2838064"/>
            <a:ext cx="946093" cy="400110"/>
          </a:xfrm>
          <a:prstGeom prst="rect">
            <a:avLst/>
          </a:prstGeom>
        </p:spPr>
        <p:txBody>
          <a:bodyPr wrap="none">
            <a:spAutoFit/>
          </a:bodyPr>
          <a:lstStyle/>
          <a:p>
            <a:r>
              <a:rPr lang="vi-VN" altLang="vi-VN" sz="2000" b="1" dirty="0">
                <a:solidFill>
                  <a:srgbClr val="0070C0"/>
                </a:solidFill>
                <a:ea typeface="Times New Roman" panose="02020603050405020304" pitchFamily="18" charset="0"/>
                <a:cs typeface="Times New Roman" panose="02020603050405020304" pitchFamily="18" charset="0"/>
              </a:rPr>
              <a:t>= 0,2A</a:t>
            </a:r>
            <a:endParaRPr lang="vi-VN" sz="2000" dirty="0"/>
          </a:p>
        </p:txBody>
      </p:sp>
      <p:sp>
        <p:nvSpPr>
          <p:cNvPr id="26" name="Rectangle 25"/>
          <p:cNvSpPr/>
          <p:nvPr/>
        </p:nvSpPr>
        <p:spPr>
          <a:xfrm>
            <a:off x="7728597" y="2870335"/>
            <a:ext cx="973343" cy="400110"/>
          </a:xfrm>
          <a:prstGeom prst="rect">
            <a:avLst/>
          </a:prstGeom>
        </p:spPr>
        <p:txBody>
          <a:bodyPr wrap="none">
            <a:spAutoFit/>
          </a:bodyPr>
          <a:lstStyle/>
          <a:p>
            <a:r>
              <a:rPr lang="vi-VN" altLang="vi-VN" sz="2000" b="1" dirty="0">
                <a:solidFill>
                  <a:srgbClr val="0070C0"/>
                </a:solidFill>
                <a:ea typeface="Times New Roman" panose="02020603050405020304" pitchFamily="18" charset="0"/>
                <a:cs typeface="Times New Roman" panose="02020603050405020304" pitchFamily="18" charset="0"/>
              </a:rPr>
              <a:t>= 3/15 </a:t>
            </a:r>
            <a:endParaRPr lang="vi-VN" sz="2000" dirty="0"/>
          </a:p>
        </p:txBody>
      </p:sp>
      <p:sp>
        <p:nvSpPr>
          <p:cNvPr id="27" name="Rectangle 26"/>
          <p:cNvSpPr/>
          <p:nvPr/>
        </p:nvSpPr>
        <p:spPr>
          <a:xfrm>
            <a:off x="2751444" y="3470107"/>
            <a:ext cx="3768980" cy="553998"/>
          </a:xfrm>
          <a:prstGeom prst="rect">
            <a:avLst/>
          </a:prstGeom>
        </p:spPr>
        <p:txBody>
          <a:bodyPr wrap="none">
            <a:spAutoFit/>
          </a:bodyPr>
          <a:lstStyle/>
          <a:p>
            <a:pPr lvl="0" algn="just" eaLnBrk="0" fontAlgn="base" hangingPunct="0">
              <a:lnSpc>
                <a:spcPct val="150000"/>
              </a:lnSpc>
              <a:spcBef>
                <a:spcPct val="0"/>
              </a:spcBef>
              <a:spcAft>
                <a:spcPct val="0"/>
              </a:spcAft>
            </a:pPr>
            <a:r>
              <a:rPr lang="vi-VN" altLang="vi-VN" sz="2000" b="1" dirty="0">
                <a:solidFill>
                  <a:srgbClr val="0070C0"/>
                </a:solidFill>
                <a:ea typeface="Times New Roman" panose="02020603050405020304" pitchFamily="18" charset="0"/>
                <a:cs typeface="Times New Roman" panose="02020603050405020304" pitchFamily="18" charset="0"/>
              </a:rPr>
              <a:t>Cường độ dòng điện qua R</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a:t>
            </a:r>
            <a:endParaRPr lang="en-US" altLang="vi-VN" sz="20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endParaRPr>
          </a:p>
        </p:txBody>
      </p:sp>
      <p:sp>
        <p:nvSpPr>
          <p:cNvPr id="29" name="Rectangle 28"/>
          <p:cNvSpPr/>
          <p:nvPr/>
        </p:nvSpPr>
        <p:spPr>
          <a:xfrm>
            <a:off x="6386563" y="3579303"/>
            <a:ext cx="1691489" cy="400110"/>
          </a:xfrm>
          <a:prstGeom prst="rect">
            <a:avLst/>
          </a:prstGeom>
        </p:spPr>
        <p:txBody>
          <a:bodyPr wrap="none">
            <a:spAutoFit/>
          </a:bodyPr>
          <a:lstStyle/>
          <a:p>
            <a:r>
              <a:rPr lang="vi-VN" altLang="vi-VN" sz="2000" b="1" dirty="0">
                <a:solidFill>
                  <a:srgbClr val="0070C0"/>
                </a:solidFill>
                <a:ea typeface="Times New Roman" panose="02020603050405020304" pitchFamily="18" charset="0"/>
                <a:cs typeface="Times New Roman" panose="02020603050405020304" pitchFamily="18" charset="0"/>
              </a:rPr>
              <a:t>I = I</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I</a:t>
            </a:r>
            <a:r>
              <a:rPr lang="vi-VN" altLang="vi-VN" sz="2000" b="1" baseline="-30000" dirty="0">
                <a:solidFill>
                  <a:srgbClr val="0070C0"/>
                </a:solidFill>
                <a:ea typeface="Times New Roman" panose="02020603050405020304" pitchFamily="18" charset="0"/>
                <a:cs typeface="Times New Roman" panose="02020603050405020304" pitchFamily="18" charset="0"/>
              </a:rPr>
              <a:t>2</a:t>
            </a:r>
            <a:r>
              <a:rPr lang="vi-VN" altLang="vi-VN" sz="2000" b="1" dirty="0">
                <a:solidFill>
                  <a:srgbClr val="0070C0"/>
                </a:solidFill>
                <a:ea typeface="Times New Roman" panose="02020603050405020304" pitchFamily="18" charset="0"/>
                <a:cs typeface="Times New Roman" panose="02020603050405020304" pitchFamily="18" charset="0"/>
              </a:rPr>
              <a:t> + I</a:t>
            </a:r>
            <a:r>
              <a:rPr lang="vi-VN" altLang="vi-VN" sz="2000" b="1" baseline="-30000" dirty="0">
                <a:solidFill>
                  <a:srgbClr val="0070C0"/>
                </a:solidFill>
                <a:ea typeface="Times New Roman" panose="02020603050405020304" pitchFamily="18" charset="0"/>
                <a:cs typeface="Times New Roman" panose="02020603050405020304" pitchFamily="18" charset="0"/>
              </a:rPr>
              <a:t>3</a:t>
            </a:r>
            <a:r>
              <a:rPr lang="vi-VN" altLang="vi-VN" sz="2000" b="1" dirty="0">
                <a:solidFill>
                  <a:srgbClr val="0070C0"/>
                </a:solidFill>
                <a:ea typeface="Times New Roman" panose="02020603050405020304" pitchFamily="18" charset="0"/>
                <a:cs typeface="Times New Roman" panose="02020603050405020304" pitchFamily="18" charset="0"/>
              </a:rPr>
              <a:t> </a:t>
            </a:r>
            <a:endParaRPr lang="vi-VN" sz="2000" dirty="0"/>
          </a:p>
        </p:txBody>
      </p:sp>
      <p:sp>
        <p:nvSpPr>
          <p:cNvPr id="30" name="Rectangle 29"/>
          <p:cNvSpPr/>
          <p:nvPr/>
        </p:nvSpPr>
        <p:spPr>
          <a:xfrm>
            <a:off x="8043557" y="3579303"/>
            <a:ext cx="1476686" cy="400110"/>
          </a:xfrm>
          <a:prstGeom prst="rect">
            <a:avLst/>
          </a:prstGeom>
        </p:spPr>
        <p:txBody>
          <a:bodyPr wrap="none">
            <a:spAutoFit/>
          </a:bodyPr>
          <a:lstStyle/>
          <a:p>
            <a:r>
              <a:rPr lang="vi-VN" altLang="vi-VN" sz="2000" b="1" dirty="0">
                <a:solidFill>
                  <a:srgbClr val="0070C0"/>
                </a:solidFill>
                <a:ea typeface="Times New Roman" panose="02020603050405020304" pitchFamily="18" charset="0"/>
                <a:cs typeface="Times New Roman" panose="02020603050405020304" pitchFamily="18" charset="0"/>
              </a:rPr>
              <a:t>= 0,3 + 0,2 </a:t>
            </a:r>
            <a:endParaRPr lang="vi-VN" sz="2000" dirty="0"/>
          </a:p>
        </p:txBody>
      </p:sp>
      <p:sp>
        <p:nvSpPr>
          <p:cNvPr id="31" name="Rectangle 30"/>
          <p:cNvSpPr/>
          <p:nvPr/>
        </p:nvSpPr>
        <p:spPr>
          <a:xfrm>
            <a:off x="9388758" y="3497633"/>
            <a:ext cx="946093" cy="553998"/>
          </a:xfrm>
          <a:prstGeom prst="rect">
            <a:avLst/>
          </a:prstGeom>
        </p:spPr>
        <p:txBody>
          <a:bodyPr wrap="none">
            <a:spAutoFit/>
          </a:bodyPr>
          <a:lstStyle/>
          <a:p>
            <a:pPr lvl="0" algn="just" eaLnBrk="0" fontAlgn="base" hangingPunct="0">
              <a:lnSpc>
                <a:spcPct val="150000"/>
              </a:lnSpc>
              <a:spcBef>
                <a:spcPct val="0"/>
              </a:spcBef>
              <a:spcAft>
                <a:spcPct val="0"/>
              </a:spcAft>
            </a:pPr>
            <a:r>
              <a:rPr lang="vi-VN" altLang="vi-VN" sz="2000" b="1" dirty="0">
                <a:solidFill>
                  <a:srgbClr val="0070C0"/>
                </a:solidFill>
                <a:ea typeface="Times New Roman" panose="02020603050405020304" pitchFamily="18" charset="0"/>
                <a:cs typeface="Times New Roman" panose="02020603050405020304" pitchFamily="18" charset="0"/>
              </a:rPr>
              <a:t>= 0,5A</a:t>
            </a:r>
            <a:endParaRPr lang="vi-VN" altLang="vi-VN" sz="2000" b="1" dirty="0">
              <a:solidFill>
                <a:srgbClr val="0070C0"/>
              </a:solidFill>
            </a:endParaRPr>
          </a:p>
        </p:txBody>
      </p:sp>
      <p:sp>
        <p:nvSpPr>
          <p:cNvPr id="7168" name="Rectangle 7167"/>
          <p:cNvSpPr/>
          <p:nvPr/>
        </p:nvSpPr>
        <p:spPr>
          <a:xfrm>
            <a:off x="2500873" y="4123849"/>
            <a:ext cx="5984459" cy="553998"/>
          </a:xfrm>
          <a:prstGeom prst="rect">
            <a:avLst/>
          </a:prstGeom>
        </p:spPr>
        <p:txBody>
          <a:bodyPr wrap="none">
            <a:spAutoFit/>
          </a:bodyPr>
          <a:lstStyle/>
          <a:p>
            <a:pPr lvl="0" algn="just" eaLnBrk="0" fontAlgn="base" hangingPunct="0">
              <a:lnSpc>
                <a:spcPct val="150000"/>
              </a:lnSpc>
              <a:spcBef>
                <a:spcPct val="0"/>
              </a:spcBef>
              <a:spcAft>
                <a:spcPct val="0"/>
              </a:spcAft>
            </a:pPr>
            <a:r>
              <a:rPr lang="vi-VN" altLang="vi-VN" sz="2000" b="1" dirty="0">
                <a:solidFill>
                  <a:srgbClr val="0070C0"/>
                </a:solidFill>
                <a:ea typeface="Times New Roman" panose="02020603050405020304" pitchFamily="18" charset="0"/>
                <a:cs typeface="Times New Roman" panose="02020603050405020304" pitchFamily="18" charset="0"/>
              </a:rPr>
              <a:t>b</a:t>
            </a:r>
            <a:r>
              <a:rPr lang="en-US" altLang="vi-VN" sz="20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a:t>
            </a:r>
            <a:r>
              <a:rPr lang="vi-VN" altLang="vi-VN" sz="2000" b="1" dirty="0">
                <a:solidFill>
                  <a:srgbClr val="0070C0"/>
                </a:solidFill>
                <a:ea typeface="Times New Roman" panose="02020603050405020304" pitchFamily="18" charset="0"/>
                <a:cs typeface="Times New Roman" panose="02020603050405020304" pitchFamily="18" charset="0"/>
              </a:rPr>
              <a:t> Hiệu điện thế giữa hai đầu đoạn mạch AB là: </a:t>
            </a:r>
            <a:endParaRPr lang="en-US" altLang="vi-VN" sz="20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endParaRPr>
          </a:p>
        </p:txBody>
      </p:sp>
      <p:sp>
        <p:nvSpPr>
          <p:cNvPr id="7170" name="Rectangle 7169"/>
          <p:cNvSpPr/>
          <p:nvPr/>
        </p:nvSpPr>
        <p:spPr>
          <a:xfrm>
            <a:off x="2913545" y="4822283"/>
            <a:ext cx="1923925" cy="400110"/>
          </a:xfrm>
          <a:prstGeom prst="rect">
            <a:avLst/>
          </a:prstGeom>
        </p:spPr>
        <p:txBody>
          <a:bodyPr wrap="none">
            <a:spAutoFit/>
          </a:bodyPr>
          <a:lstStyle/>
          <a:p>
            <a:r>
              <a:rPr lang="vi-VN" altLang="vi-VN" sz="2000" b="1" dirty="0">
                <a:solidFill>
                  <a:srgbClr val="0070C0"/>
                </a:solidFill>
                <a:ea typeface="Times New Roman" panose="02020603050405020304" pitchFamily="18" charset="0"/>
                <a:cs typeface="Times New Roman" panose="02020603050405020304" pitchFamily="18" charset="0"/>
              </a:rPr>
              <a:t>U</a:t>
            </a:r>
            <a:r>
              <a:rPr lang="vi-VN" altLang="vi-VN" sz="2000" b="1" baseline="-30000" dirty="0">
                <a:solidFill>
                  <a:srgbClr val="0070C0"/>
                </a:solidFill>
                <a:ea typeface="Times New Roman" panose="02020603050405020304" pitchFamily="18" charset="0"/>
                <a:cs typeface="Times New Roman" panose="02020603050405020304" pitchFamily="18" charset="0"/>
              </a:rPr>
              <a:t>AB</a:t>
            </a:r>
            <a:r>
              <a:rPr lang="vi-VN" altLang="vi-VN" sz="2000" b="1" dirty="0">
                <a:solidFill>
                  <a:srgbClr val="0070C0"/>
                </a:solidFill>
                <a:ea typeface="Times New Roman" panose="02020603050405020304" pitchFamily="18" charset="0"/>
                <a:cs typeface="Times New Roman" panose="02020603050405020304" pitchFamily="18" charset="0"/>
              </a:rPr>
              <a:t> = U</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U</a:t>
            </a:r>
            <a:r>
              <a:rPr lang="vi-VN" altLang="vi-VN" sz="2000" b="1" baseline="-30000" dirty="0">
                <a:solidFill>
                  <a:srgbClr val="0070C0"/>
                </a:solidFill>
                <a:ea typeface="Times New Roman" panose="02020603050405020304" pitchFamily="18" charset="0"/>
                <a:cs typeface="Times New Roman" panose="02020603050405020304" pitchFamily="18" charset="0"/>
              </a:rPr>
              <a:t>23</a:t>
            </a:r>
            <a:r>
              <a:rPr lang="en-US" altLang="vi-VN" sz="20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endParaRPr lang="vi-VN" sz="2000" dirty="0"/>
          </a:p>
        </p:txBody>
      </p:sp>
      <p:sp>
        <p:nvSpPr>
          <p:cNvPr id="7171" name="Rectangle 7170"/>
          <p:cNvSpPr/>
          <p:nvPr/>
        </p:nvSpPr>
        <p:spPr>
          <a:xfrm>
            <a:off x="4678062" y="4822283"/>
            <a:ext cx="1656223" cy="400110"/>
          </a:xfrm>
          <a:prstGeom prst="rect">
            <a:avLst/>
          </a:prstGeom>
        </p:spPr>
        <p:txBody>
          <a:bodyPr wrap="none">
            <a:spAutoFit/>
          </a:bodyPr>
          <a:lstStyle/>
          <a:p>
            <a:r>
              <a:rPr lang="vi-VN" altLang="vi-VN" sz="2000" b="1" dirty="0">
                <a:solidFill>
                  <a:srgbClr val="0070C0"/>
                </a:solidFill>
                <a:ea typeface="Times New Roman" panose="02020603050405020304" pitchFamily="18" charset="0"/>
                <a:cs typeface="Times New Roman" panose="02020603050405020304" pitchFamily="18" charset="0"/>
              </a:rPr>
              <a:t>= I</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.R</a:t>
            </a:r>
            <a:r>
              <a:rPr lang="vi-VN" altLang="vi-VN" sz="2000" b="1" baseline="-30000" dirty="0">
                <a:solidFill>
                  <a:srgbClr val="0070C0"/>
                </a:solidFill>
                <a:ea typeface="Times New Roman" panose="02020603050405020304" pitchFamily="18" charset="0"/>
                <a:cs typeface="Times New Roman" panose="02020603050405020304" pitchFamily="18" charset="0"/>
              </a:rPr>
              <a:t>1</a:t>
            </a:r>
            <a:r>
              <a:rPr lang="vi-VN" altLang="vi-VN" sz="2000" b="1" dirty="0">
                <a:solidFill>
                  <a:srgbClr val="0070C0"/>
                </a:solidFill>
                <a:ea typeface="Times New Roman" panose="02020603050405020304" pitchFamily="18" charset="0"/>
                <a:cs typeface="Times New Roman" panose="02020603050405020304" pitchFamily="18" charset="0"/>
              </a:rPr>
              <a:t> + U</a:t>
            </a:r>
            <a:r>
              <a:rPr lang="vi-VN" altLang="vi-VN" sz="2000" b="1" baseline="-30000" dirty="0">
                <a:solidFill>
                  <a:srgbClr val="0070C0"/>
                </a:solidFill>
                <a:ea typeface="Times New Roman" panose="02020603050405020304" pitchFamily="18" charset="0"/>
                <a:cs typeface="Times New Roman" panose="02020603050405020304" pitchFamily="18" charset="0"/>
              </a:rPr>
              <a:t>23</a:t>
            </a:r>
            <a:r>
              <a:rPr lang="en-US" altLang="vi-VN" sz="20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endParaRPr lang="vi-VN" sz="2000" dirty="0"/>
          </a:p>
        </p:txBody>
      </p:sp>
      <p:sp>
        <p:nvSpPr>
          <p:cNvPr id="7173" name="Rectangle 7172"/>
          <p:cNvSpPr/>
          <p:nvPr/>
        </p:nvSpPr>
        <p:spPr>
          <a:xfrm>
            <a:off x="6338736" y="4834027"/>
            <a:ext cx="1476686" cy="400110"/>
          </a:xfrm>
          <a:prstGeom prst="rect">
            <a:avLst/>
          </a:prstGeom>
        </p:spPr>
        <p:txBody>
          <a:bodyPr wrap="none">
            <a:spAutoFit/>
          </a:bodyPr>
          <a:lstStyle/>
          <a:p>
            <a:r>
              <a:rPr lang="vi-VN" altLang="vi-VN" sz="2000" b="1" dirty="0">
                <a:solidFill>
                  <a:srgbClr val="0070C0"/>
                </a:solidFill>
                <a:ea typeface="Times New Roman" panose="02020603050405020304" pitchFamily="18" charset="0"/>
                <a:cs typeface="Times New Roman" panose="02020603050405020304" pitchFamily="18" charset="0"/>
              </a:rPr>
              <a:t>= 0,5.9 + 3 </a:t>
            </a:r>
            <a:endParaRPr lang="vi-VN" sz="2000" dirty="0"/>
          </a:p>
        </p:txBody>
      </p:sp>
    </p:spTree>
    <p:extLst>
      <p:ext uri="{BB962C8B-B14F-4D97-AF65-F5344CB8AC3E}">
        <p14:creationId xmlns:p14="http://schemas.microsoft.com/office/powerpoint/2010/main" val="1205989090"/>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anim calcmode="lin" valueType="num">
                                      <p:cBhvr>
                                        <p:cTn id="7" dur="500" fill="hold"/>
                                        <p:tgtEl>
                                          <p:spTgt spid="1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1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7">
                                            <p:txEl>
                                              <p:pRg st="2" end="2"/>
                                            </p:txEl>
                                          </p:spTgt>
                                        </p:tgtEl>
                                        <p:attrNameLst>
                                          <p:attrName>style.visibility</p:attrName>
                                        </p:attrNameLst>
                                      </p:cBhvr>
                                      <p:to>
                                        <p:strVal val="visible"/>
                                      </p:to>
                                    </p:set>
                                    <p:anim calcmode="lin" valueType="num">
                                      <p:cBhvr>
                                        <p:cTn id="14" dur="500" fill="hold"/>
                                        <p:tgtEl>
                                          <p:spTgt spid="17">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17">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1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17">
                                            <p:txEl>
                                              <p:pRg st="3" end="3"/>
                                            </p:txEl>
                                          </p:spTgt>
                                        </p:tgtEl>
                                        <p:attrNameLst>
                                          <p:attrName>style.visibility</p:attrName>
                                        </p:attrNameLst>
                                      </p:cBhvr>
                                      <p:to>
                                        <p:strVal val="visible"/>
                                      </p:to>
                                    </p:set>
                                    <p:anim calcmode="lin" valueType="num">
                                      <p:cBhvr>
                                        <p:cTn id="21" dur="500" fill="hold"/>
                                        <p:tgtEl>
                                          <p:spTgt spid="1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17">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17">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17">
                                            <p:txEl>
                                              <p:pRg st="4" end="4"/>
                                            </p:txEl>
                                          </p:spTgt>
                                        </p:tgtEl>
                                        <p:attrNameLst>
                                          <p:attrName>style.visibility</p:attrName>
                                        </p:attrNameLst>
                                      </p:cBhvr>
                                      <p:to>
                                        <p:strVal val="visible"/>
                                      </p:to>
                                    </p:set>
                                    <p:anim calcmode="lin" valueType="num">
                                      <p:cBhvr>
                                        <p:cTn id="28" dur="500" fill="hold"/>
                                        <p:tgtEl>
                                          <p:spTgt spid="17">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17">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17">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17">
                                            <p:txEl>
                                              <p:pRg st="5" end="5"/>
                                            </p:txEl>
                                          </p:spTgt>
                                        </p:tgtEl>
                                        <p:attrNameLst>
                                          <p:attrName>style.visibility</p:attrName>
                                        </p:attrNameLst>
                                      </p:cBhvr>
                                      <p:to>
                                        <p:strVal val="visible"/>
                                      </p:to>
                                    </p:set>
                                    <p:anim calcmode="lin" valueType="num">
                                      <p:cBhvr>
                                        <p:cTn id="35" dur="500" fill="hold"/>
                                        <p:tgtEl>
                                          <p:spTgt spid="17">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17">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1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17">
                                            <p:txEl>
                                              <p:pRg st="6" end="6"/>
                                            </p:txEl>
                                          </p:spTgt>
                                        </p:tgtEl>
                                        <p:attrNameLst>
                                          <p:attrName>style.visibility</p:attrName>
                                        </p:attrNameLst>
                                      </p:cBhvr>
                                      <p:to>
                                        <p:strVal val="visible"/>
                                      </p:to>
                                    </p:set>
                                    <p:anim calcmode="lin" valueType="num">
                                      <p:cBhvr>
                                        <p:cTn id="42" dur="500" fill="hold"/>
                                        <p:tgtEl>
                                          <p:spTgt spid="17">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17">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17">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17">
                                            <p:txEl>
                                              <p:pRg st="7" end="7"/>
                                            </p:txEl>
                                          </p:spTgt>
                                        </p:tgtEl>
                                        <p:attrNameLst>
                                          <p:attrName>style.visibility</p:attrName>
                                        </p:attrNameLst>
                                      </p:cBhvr>
                                      <p:to>
                                        <p:strVal val="visible"/>
                                      </p:to>
                                    </p:set>
                                    <p:anim calcmode="lin" valueType="num">
                                      <p:cBhvr>
                                        <p:cTn id="49" dur="500" fill="hold"/>
                                        <p:tgtEl>
                                          <p:spTgt spid="17">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17">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17">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anim calcmode="lin" valueType="num">
                                      <p:cBhvr>
                                        <p:cTn id="56" dur="500" fill="hold"/>
                                        <p:tgtEl>
                                          <p:spTgt spid="19"/>
                                        </p:tgtEl>
                                        <p:attrNameLst>
                                          <p:attrName>ppt_w</p:attrName>
                                        </p:attrNameLst>
                                      </p:cBhvr>
                                      <p:tavLst>
                                        <p:tav tm="0">
                                          <p:val>
                                            <p:fltVal val="0"/>
                                          </p:val>
                                        </p:tav>
                                        <p:tav tm="100000">
                                          <p:val>
                                            <p:strVal val="#ppt_w"/>
                                          </p:val>
                                        </p:tav>
                                      </p:tavLst>
                                    </p:anim>
                                    <p:anim calcmode="lin" valueType="num">
                                      <p:cBhvr>
                                        <p:cTn id="57" dur="500" fill="hold"/>
                                        <p:tgtEl>
                                          <p:spTgt spid="19"/>
                                        </p:tgtEl>
                                        <p:attrNameLst>
                                          <p:attrName>ppt_h</p:attrName>
                                        </p:attrNameLst>
                                      </p:cBhvr>
                                      <p:tavLst>
                                        <p:tav tm="0">
                                          <p:val>
                                            <p:fltVal val="0"/>
                                          </p:val>
                                        </p:tav>
                                        <p:tav tm="100000">
                                          <p:val>
                                            <p:strVal val="#ppt_h"/>
                                          </p:val>
                                        </p:tav>
                                      </p:tavLst>
                                    </p:anim>
                                    <p:animEffect transition="in" filter="fade">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p:cTn id="63" dur="500" fill="hold"/>
                                        <p:tgtEl>
                                          <p:spTgt spid="20"/>
                                        </p:tgtEl>
                                        <p:attrNameLst>
                                          <p:attrName>ppt_w</p:attrName>
                                        </p:attrNameLst>
                                      </p:cBhvr>
                                      <p:tavLst>
                                        <p:tav tm="0">
                                          <p:val>
                                            <p:fltVal val="0"/>
                                          </p:val>
                                        </p:tav>
                                        <p:tav tm="100000">
                                          <p:val>
                                            <p:strVal val="#ppt_w"/>
                                          </p:val>
                                        </p:tav>
                                      </p:tavLst>
                                    </p:anim>
                                    <p:anim calcmode="lin" valueType="num">
                                      <p:cBhvr>
                                        <p:cTn id="64" dur="500" fill="hold"/>
                                        <p:tgtEl>
                                          <p:spTgt spid="20"/>
                                        </p:tgtEl>
                                        <p:attrNameLst>
                                          <p:attrName>ppt_h</p:attrName>
                                        </p:attrNameLst>
                                      </p:cBhvr>
                                      <p:tavLst>
                                        <p:tav tm="0">
                                          <p:val>
                                            <p:fltVal val="0"/>
                                          </p:val>
                                        </p:tav>
                                        <p:tav tm="100000">
                                          <p:val>
                                            <p:strVal val="#ppt_h"/>
                                          </p:val>
                                        </p:tav>
                                      </p:tavLst>
                                    </p:anim>
                                    <p:animEffect transition="in" filter="fade">
                                      <p:cBhvr>
                                        <p:cTn id="65" dur="500"/>
                                        <p:tgtEl>
                                          <p:spTgt spid="20"/>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21"/>
                                        </p:tgtEl>
                                        <p:attrNameLst>
                                          <p:attrName>style.visibility</p:attrName>
                                        </p:attrNameLst>
                                      </p:cBhvr>
                                      <p:to>
                                        <p:strVal val="visible"/>
                                      </p:to>
                                    </p:set>
                                    <p:anim calcmode="lin" valueType="num">
                                      <p:cBhvr>
                                        <p:cTn id="70" dur="500" fill="hold"/>
                                        <p:tgtEl>
                                          <p:spTgt spid="21"/>
                                        </p:tgtEl>
                                        <p:attrNameLst>
                                          <p:attrName>ppt_w</p:attrName>
                                        </p:attrNameLst>
                                      </p:cBhvr>
                                      <p:tavLst>
                                        <p:tav tm="0">
                                          <p:val>
                                            <p:fltVal val="0"/>
                                          </p:val>
                                        </p:tav>
                                        <p:tav tm="100000">
                                          <p:val>
                                            <p:strVal val="#ppt_w"/>
                                          </p:val>
                                        </p:tav>
                                      </p:tavLst>
                                    </p:anim>
                                    <p:anim calcmode="lin" valueType="num">
                                      <p:cBhvr>
                                        <p:cTn id="71" dur="500" fill="hold"/>
                                        <p:tgtEl>
                                          <p:spTgt spid="21"/>
                                        </p:tgtEl>
                                        <p:attrNameLst>
                                          <p:attrName>ppt_h</p:attrName>
                                        </p:attrNameLst>
                                      </p:cBhvr>
                                      <p:tavLst>
                                        <p:tav tm="0">
                                          <p:val>
                                            <p:fltVal val="0"/>
                                          </p:val>
                                        </p:tav>
                                        <p:tav tm="100000">
                                          <p:val>
                                            <p:strVal val="#ppt_h"/>
                                          </p:val>
                                        </p:tav>
                                      </p:tavLst>
                                    </p:anim>
                                    <p:animEffect transition="in" filter="fade">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 calcmode="lin" valueType="num">
                                      <p:cBhvr>
                                        <p:cTn id="77" dur="500" fill="hold"/>
                                        <p:tgtEl>
                                          <p:spTgt spid="23"/>
                                        </p:tgtEl>
                                        <p:attrNameLst>
                                          <p:attrName>ppt_w</p:attrName>
                                        </p:attrNameLst>
                                      </p:cBhvr>
                                      <p:tavLst>
                                        <p:tav tm="0">
                                          <p:val>
                                            <p:fltVal val="0"/>
                                          </p:val>
                                        </p:tav>
                                        <p:tav tm="100000">
                                          <p:val>
                                            <p:strVal val="#ppt_w"/>
                                          </p:val>
                                        </p:tav>
                                      </p:tavLst>
                                    </p:anim>
                                    <p:anim calcmode="lin" valueType="num">
                                      <p:cBhvr>
                                        <p:cTn id="78" dur="500" fill="hold"/>
                                        <p:tgtEl>
                                          <p:spTgt spid="23"/>
                                        </p:tgtEl>
                                        <p:attrNameLst>
                                          <p:attrName>ppt_h</p:attrName>
                                        </p:attrNameLst>
                                      </p:cBhvr>
                                      <p:tavLst>
                                        <p:tav tm="0">
                                          <p:val>
                                            <p:fltVal val="0"/>
                                          </p:val>
                                        </p:tav>
                                        <p:tav tm="100000">
                                          <p:val>
                                            <p:strVal val="#ppt_h"/>
                                          </p:val>
                                        </p:tav>
                                      </p:tavLst>
                                    </p:anim>
                                    <p:animEffect transition="in" filter="fade">
                                      <p:cBhvr>
                                        <p:cTn id="79" dur="500"/>
                                        <p:tgtEl>
                                          <p:spTgt spid="23"/>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24"/>
                                        </p:tgtEl>
                                        <p:attrNameLst>
                                          <p:attrName>style.visibility</p:attrName>
                                        </p:attrNameLst>
                                      </p:cBhvr>
                                      <p:to>
                                        <p:strVal val="visible"/>
                                      </p:to>
                                    </p:set>
                                    <p:anim calcmode="lin" valueType="num">
                                      <p:cBhvr>
                                        <p:cTn id="84" dur="500" fill="hold"/>
                                        <p:tgtEl>
                                          <p:spTgt spid="24"/>
                                        </p:tgtEl>
                                        <p:attrNameLst>
                                          <p:attrName>ppt_w</p:attrName>
                                        </p:attrNameLst>
                                      </p:cBhvr>
                                      <p:tavLst>
                                        <p:tav tm="0">
                                          <p:val>
                                            <p:fltVal val="0"/>
                                          </p:val>
                                        </p:tav>
                                        <p:tav tm="100000">
                                          <p:val>
                                            <p:strVal val="#ppt_w"/>
                                          </p:val>
                                        </p:tav>
                                      </p:tavLst>
                                    </p:anim>
                                    <p:anim calcmode="lin" valueType="num">
                                      <p:cBhvr>
                                        <p:cTn id="85" dur="500" fill="hold"/>
                                        <p:tgtEl>
                                          <p:spTgt spid="24"/>
                                        </p:tgtEl>
                                        <p:attrNameLst>
                                          <p:attrName>ppt_h</p:attrName>
                                        </p:attrNameLst>
                                      </p:cBhvr>
                                      <p:tavLst>
                                        <p:tav tm="0">
                                          <p:val>
                                            <p:fltVal val="0"/>
                                          </p:val>
                                        </p:tav>
                                        <p:tav tm="100000">
                                          <p:val>
                                            <p:strVal val="#ppt_h"/>
                                          </p:val>
                                        </p:tav>
                                      </p:tavLst>
                                    </p:anim>
                                    <p:animEffect transition="in" filter="fade">
                                      <p:cBhvr>
                                        <p:cTn id="86" dur="500"/>
                                        <p:tgtEl>
                                          <p:spTgt spid="24"/>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26"/>
                                        </p:tgtEl>
                                        <p:attrNameLst>
                                          <p:attrName>style.visibility</p:attrName>
                                        </p:attrNameLst>
                                      </p:cBhvr>
                                      <p:to>
                                        <p:strVal val="visible"/>
                                      </p:to>
                                    </p:set>
                                    <p:anim calcmode="lin" valueType="num">
                                      <p:cBhvr>
                                        <p:cTn id="91" dur="500" fill="hold"/>
                                        <p:tgtEl>
                                          <p:spTgt spid="26"/>
                                        </p:tgtEl>
                                        <p:attrNameLst>
                                          <p:attrName>ppt_w</p:attrName>
                                        </p:attrNameLst>
                                      </p:cBhvr>
                                      <p:tavLst>
                                        <p:tav tm="0">
                                          <p:val>
                                            <p:fltVal val="0"/>
                                          </p:val>
                                        </p:tav>
                                        <p:tav tm="100000">
                                          <p:val>
                                            <p:strVal val="#ppt_w"/>
                                          </p:val>
                                        </p:tav>
                                      </p:tavLst>
                                    </p:anim>
                                    <p:anim calcmode="lin" valueType="num">
                                      <p:cBhvr>
                                        <p:cTn id="92" dur="500" fill="hold"/>
                                        <p:tgtEl>
                                          <p:spTgt spid="26"/>
                                        </p:tgtEl>
                                        <p:attrNameLst>
                                          <p:attrName>ppt_h</p:attrName>
                                        </p:attrNameLst>
                                      </p:cBhvr>
                                      <p:tavLst>
                                        <p:tav tm="0">
                                          <p:val>
                                            <p:fltVal val="0"/>
                                          </p:val>
                                        </p:tav>
                                        <p:tav tm="100000">
                                          <p:val>
                                            <p:strVal val="#ppt_h"/>
                                          </p:val>
                                        </p:tav>
                                      </p:tavLst>
                                    </p:anim>
                                    <p:animEffect transition="in" filter="fade">
                                      <p:cBhvr>
                                        <p:cTn id="93" dur="500"/>
                                        <p:tgtEl>
                                          <p:spTgt spid="26"/>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25"/>
                                        </p:tgtEl>
                                        <p:attrNameLst>
                                          <p:attrName>style.visibility</p:attrName>
                                        </p:attrNameLst>
                                      </p:cBhvr>
                                      <p:to>
                                        <p:strVal val="visible"/>
                                      </p:to>
                                    </p:set>
                                    <p:anim calcmode="lin" valueType="num">
                                      <p:cBhvr>
                                        <p:cTn id="98" dur="500" fill="hold"/>
                                        <p:tgtEl>
                                          <p:spTgt spid="25"/>
                                        </p:tgtEl>
                                        <p:attrNameLst>
                                          <p:attrName>ppt_w</p:attrName>
                                        </p:attrNameLst>
                                      </p:cBhvr>
                                      <p:tavLst>
                                        <p:tav tm="0">
                                          <p:val>
                                            <p:fltVal val="0"/>
                                          </p:val>
                                        </p:tav>
                                        <p:tav tm="100000">
                                          <p:val>
                                            <p:strVal val="#ppt_w"/>
                                          </p:val>
                                        </p:tav>
                                      </p:tavLst>
                                    </p:anim>
                                    <p:anim calcmode="lin" valueType="num">
                                      <p:cBhvr>
                                        <p:cTn id="99" dur="500" fill="hold"/>
                                        <p:tgtEl>
                                          <p:spTgt spid="25"/>
                                        </p:tgtEl>
                                        <p:attrNameLst>
                                          <p:attrName>ppt_h</p:attrName>
                                        </p:attrNameLst>
                                      </p:cBhvr>
                                      <p:tavLst>
                                        <p:tav tm="0">
                                          <p:val>
                                            <p:fltVal val="0"/>
                                          </p:val>
                                        </p:tav>
                                        <p:tav tm="100000">
                                          <p:val>
                                            <p:strVal val="#ppt_h"/>
                                          </p:val>
                                        </p:tav>
                                      </p:tavLst>
                                    </p:anim>
                                    <p:animEffect transition="in" filter="fade">
                                      <p:cBhvr>
                                        <p:cTn id="100" dur="500"/>
                                        <p:tgtEl>
                                          <p:spTgt spid="25"/>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grpId="0" nodeType="clickEffect">
                                  <p:stCondLst>
                                    <p:cond delay="0"/>
                                  </p:stCondLst>
                                  <p:childTnLst>
                                    <p:set>
                                      <p:cBhvr>
                                        <p:cTn id="104" dur="1" fill="hold">
                                          <p:stCondLst>
                                            <p:cond delay="0"/>
                                          </p:stCondLst>
                                        </p:cTn>
                                        <p:tgtEl>
                                          <p:spTgt spid="27"/>
                                        </p:tgtEl>
                                        <p:attrNameLst>
                                          <p:attrName>style.visibility</p:attrName>
                                        </p:attrNameLst>
                                      </p:cBhvr>
                                      <p:to>
                                        <p:strVal val="visible"/>
                                      </p:to>
                                    </p:set>
                                    <p:anim calcmode="lin" valueType="num">
                                      <p:cBhvr>
                                        <p:cTn id="105" dur="500" fill="hold"/>
                                        <p:tgtEl>
                                          <p:spTgt spid="27"/>
                                        </p:tgtEl>
                                        <p:attrNameLst>
                                          <p:attrName>ppt_w</p:attrName>
                                        </p:attrNameLst>
                                      </p:cBhvr>
                                      <p:tavLst>
                                        <p:tav tm="0">
                                          <p:val>
                                            <p:fltVal val="0"/>
                                          </p:val>
                                        </p:tav>
                                        <p:tav tm="100000">
                                          <p:val>
                                            <p:strVal val="#ppt_w"/>
                                          </p:val>
                                        </p:tav>
                                      </p:tavLst>
                                    </p:anim>
                                    <p:anim calcmode="lin" valueType="num">
                                      <p:cBhvr>
                                        <p:cTn id="106" dur="500" fill="hold"/>
                                        <p:tgtEl>
                                          <p:spTgt spid="27"/>
                                        </p:tgtEl>
                                        <p:attrNameLst>
                                          <p:attrName>ppt_h</p:attrName>
                                        </p:attrNameLst>
                                      </p:cBhvr>
                                      <p:tavLst>
                                        <p:tav tm="0">
                                          <p:val>
                                            <p:fltVal val="0"/>
                                          </p:val>
                                        </p:tav>
                                        <p:tav tm="100000">
                                          <p:val>
                                            <p:strVal val="#ppt_h"/>
                                          </p:val>
                                        </p:tav>
                                      </p:tavLst>
                                    </p:anim>
                                    <p:animEffect transition="in" filter="fade">
                                      <p:cBhvr>
                                        <p:cTn id="107" dur="500"/>
                                        <p:tgtEl>
                                          <p:spTgt spid="27"/>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grpId="0" nodeType="clickEffect">
                                  <p:stCondLst>
                                    <p:cond delay="0"/>
                                  </p:stCondLst>
                                  <p:childTnLst>
                                    <p:set>
                                      <p:cBhvr>
                                        <p:cTn id="111" dur="1" fill="hold">
                                          <p:stCondLst>
                                            <p:cond delay="0"/>
                                          </p:stCondLst>
                                        </p:cTn>
                                        <p:tgtEl>
                                          <p:spTgt spid="29"/>
                                        </p:tgtEl>
                                        <p:attrNameLst>
                                          <p:attrName>style.visibility</p:attrName>
                                        </p:attrNameLst>
                                      </p:cBhvr>
                                      <p:to>
                                        <p:strVal val="visible"/>
                                      </p:to>
                                    </p:set>
                                    <p:anim calcmode="lin" valueType="num">
                                      <p:cBhvr>
                                        <p:cTn id="112" dur="500" fill="hold"/>
                                        <p:tgtEl>
                                          <p:spTgt spid="29"/>
                                        </p:tgtEl>
                                        <p:attrNameLst>
                                          <p:attrName>ppt_w</p:attrName>
                                        </p:attrNameLst>
                                      </p:cBhvr>
                                      <p:tavLst>
                                        <p:tav tm="0">
                                          <p:val>
                                            <p:fltVal val="0"/>
                                          </p:val>
                                        </p:tav>
                                        <p:tav tm="100000">
                                          <p:val>
                                            <p:strVal val="#ppt_w"/>
                                          </p:val>
                                        </p:tav>
                                      </p:tavLst>
                                    </p:anim>
                                    <p:anim calcmode="lin" valueType="num">
                                      <p:cBhvr>
                                        <p:cTn id="113" dur="500" fill="hold"/>
                                        <p:tgtEl>
                                          <p:spTgt spid="29"/>
                                        </p:tgtEl>
                                        <p:attrNameLst>
                                          <p:attrName>ppt_h</p:attrName>
                                        </p:attrNameLst>
                                      </p:cBhvr>
                                      <p:tavLst>
                                        <p:tav tm="0">
                                          <p:val>
                                            <p:fltVal val="0"/>
                                          </p:val>
                                        </p:tav>
                                        <p:tav tm="100000">
                                          <p:val>
                                            <p:strVal val="#ppt_h"/>
                                          </p:val>
                                        </p:tav>
                                      </p:tavLst>
                                    </p:anim>
                                    <p:animEffect transition="in" filter="fade">
                                      <p:cBhvr>
                                        <p:cTn id="114" dur="500"/>
                                        <p:tgtEl>
                                          <p:spTgt spid="29"/>
                                        </p:tgtEl>
                                      </p:cBhvr>
                                    </p:animEffect>
                                  </p:childTnLst>
                                </p:cTn>
                              </p:par>
                            </p:childTnLst>
                          </p:cTn>
                        </p:par>
                      </p:childTnLst>
                    </p:cTn>
                  </p:par>
                  <p:par>
                    <p:cTn id="115" fill="hold">
                      <p:stCondLst>
                        <p:cond delay="indefinite"/>
                      </p:stCondLst>
                      <p:childTnLst>
                        <p:par>
                          <p:cTn id="116" fill="hold">
                            <p:stCondLst>
                              <p:cond delay="0"/>
                            </p:stCondLst>
                            <p:childTnLst>
                              <p:par>
                                <p:cTn id="117" presetID="53" presetClass="entr" presetSubtype="16" fill="hold" grpId="0" nodeType="clickEffect">
                                  <p:stCondLst>
                                    <p:cond delay="0"/>
                                  </p:stCondLst>
                                  <p:childTnLst>
                                    <p:set>
                                      <p:cBhvr>
                                        <p:cTn id="118" dur="1" fill="hold">
                                          <p:stCondLst>
                                            <p:cond delay="0"/>
                                          </p:stCondLst>
                                        </p:cTn>
                                        <p:tgtEl>
                                          <p:spTgt spid="30"/>
                                        </p:tgtEl>
                                        <p:attrNameLst>
                                          <p:attrName>style.visibility</p:attrName>
                                        </p:attrNameLst>
                                      </p:cBhvr>
                                      <p:to>
                                        <p:strVal val="visible"/>
                                      </p:to>
                                    </p:set>
                                    <p:anim calcmode="lin" valueType="num">
                                      <p:cBhvr>
                                        <p:cTn id="119" dur="500" fill="hold"/>
                                        <p:tgtEl>
                                          <p:spTgt spid="30"/>
                                        </p:tgtEl>
                                        <p:attrNameLst>
                                          <p:attrName>ppt_w</p:attrName>
                                        </p:attrNameLst>
                                      </p:cBhvr>
                                      <p:tavLst>
                                        <p:tav tm="0">
                                          <p:val>
                                            <p:fltVal val="0"/>
                                          </p:val>
                                        </p:tav>
                                        <p:tav tm="100000">
                                          <p:val>
                                            <p:strVal val="#ppt_w"/>
                                          </p:val>
                                        </p:tav>
                                      </p:tavLst>
                                    </p:anim>
                                    <p:anim calcmode="lin" valueType="num">
                                      <p:cBhvr>
                                        <p:cTn id="120" dur="500" fill="hold"/>
                                        <p:tgtEl>
                                          <p:spTgt spid="30"/>
                                        </p:tgtEl>
                                        <p:attrNameLst>
                                          <p:attrName>ppt_h</p:attrName>
                                        </p:attrNameLst>
                                      </p:cBhvr>
                                      <p:tavLst>
                                        <p:tav tm="0">
                                          <p:val>
                                            <p:fltVal val="0"/>
                                          </p:val>
                                        </p:tav>
                                        <p:tav tm="100000">
                                          <p:val>
                                            <p:strVal val="#ppt_h"/>
                                          </p:val>
                                        </p:tav>
                                      </p:tavLst>
                                    </p:anim>
                                    <p:animEffect transition="in" filter="fade">
                                      <p:cBhvr>
                                        <p:cTn id="121" dur="500"/>
                                        <p:tgtEl>
                                          <p:spTgt spid="30"/>
                                        </p:tgtEl>
                                      </p:cBhvr>
                                    </p:animEffect>
                                  </p:childTnLst>
                                </p:cTn>
                              </p:par>
                            </p:childTnLst>
                          </p:cTn>
                        </p:par>
                      </p:childTnLst>
                    </p:cTn>
                  </p:par>
                  <p:par>
                    <p:cTn id="122" fill="hold">
                      <p:stCondLst>
                        <p:cond delay="indefinite"/>
                      </p:stCondLst>
                      <p:childTnLst>
                        <p:par>
                          <p:cTn id="123" fill="hold">
                            <p:stCondLst>
                              <p:cond delay="0"/>
                            </p:stCondLst>
                            <p:childTnLst>
                              <p:par>
                                <p:cTn id="124" presetID="53" presetClass="entr" presetSubtype="16" fill="hold" grpId="0" nodeType="clickEffect">
                                  <p:stCondLst>
                                    <p:cond delay="0"/>
                                  </p:stCondLst>
                                  <p:childTnLst>
                                    <p:set>
                                      <p:cBhvr>
                                        <p:cTn id="125" dur="1" fill="hold">
                                          <p:stCondLst>
                                            <p:cond delay="0"/>
                                          </p:stCondLst>
                                        </p:cTn>
                                        <p:tgtEl>
                                          <p:spTgt spid="31"/>
                                        </p:tgtEl>
                                        <p:attrNameLst>
                                          <p:attrName>style.visibility</p:attrName>
                                        </p:attrNameLst>
                                      </p:cBhvr>
                                      <p:to>
                                        <p:strVal val="visible"/>
                                      </p:to>
                                    </p:set>
                                    <p:anim calcmode="lin" valueType="num">
                                      <p:cBhvr>
                                        <p:cTn id="126" dur="500" fill="hold"/>
                                        <p:tgtEl>
                                          <p:spTgt spid="31"/>
                                        </p:tgtEl>
                                        <p:attrNameLst>
                                          <p:attrName>ppt_w</p:attrName>
                                        </p:attrNameLst>
                                      </p:cBhvr>
                                      <p:tavLst>
                                        <p:tav tm="0">
                                          <p:val>
                                            <p:fltVal val="0"/>
                                          </p:val>
                                        </p:tav>
                                        <p:tav tm="100000">
                                          <p:val>
                                            <p:strVal val="#ppt_w"/>
                                          </p:val>
                                        </p:tav>
                                      </p:tavLst>
                                    </p:anim>
                                    <p:anim calcmode="lin" valueType="num">
                                      <p:cBhvr>
                                        <p:cTn id="127" dur="500" fill="hold"/>
                                        <p:tgtEl>
                                          <p:spTgt spid="31"/>
                                        </p:tgtEl>
                                        <p:attrNameLst>
                                          <p:attrName>ppt_h</p:attrName>
                                        </p:attrNameLst>
                                      </p:cBhvr>
                                      <p:tavLst>
                                        <p:tav tm="0">
                                          <p:val>
                                            <p:fltVal val="0"/>
                                          </p:val>
                                        </p:tav>
                                        <p:tav tm="100000">
                                          <p:val>
                                            <p:strVal val="#ppt_h"/>
                                          </p:val>
                                        </p:tav>
                                      </p:tavLst>
                                    </p:anim>
                                    <p:animEffect transition="in" filter="fade">
                                      <p:cBhvr>
                                        <p:cTn id="128" dur="500"/>
                                        <p:tgtEl>
                                          <p:spTgt spid="31"/>
                                        </p:tgtEl>
                                      </p:cBhvr>
                                    </p:animEffect>
                                  </p:childTnLst>
                                </p:cTn>
                              </p:par>
                            </p:childTnLst>
                          </p:cTn>
                        </p:par>
                      </p:childTnLst>
                    </p:cTn>
                  </p:par>
                  <p:par>
                    <p:cTn id="129" fill="hold">
                      <p:stCondLst>
                        <p:cond delay="indefinite"/>
                      </p:stCondLst>
                      <p:childTnLst>
                        <p:par>
                          <p:cTn id="130" fill="hold">
                            <p:stCondLst>
                              <p:cond delay="0"/>
                            </p:stCondLst>
                            <p:childTnLst>
                              <p:par>
                                <p:cTn id="131" presetID="53" presetClass="entr" presetSubtype="16" fill="hold" grpId="0" nodeType="clickEffect">
                                  <p:stCondLst>
                                    <p:cond delay="0"/>
                                  </p:stCondLst>
                                  <p:childTnLst>
                                    <p:set>
                                      <p:cBhvr>
                                        <p:cTn id="132" dur="1" fill="hold">
                                          <p:stCondLst>
                                            <p:cond delay="0"/>
                                          </p:stCondLst>
                                        </p:cTn>
                                        <p:tgtEl>
                                          <p:spTgt spid="7168"/>
                                        </p:tgtEl>
                                        <p:attrNameLst>
                                          <p:attrName>style.visibility</p:attrName>
                                        </p:attrNameLst>
                                      </p:cBhvr>
                                      <p:to>
                                        <p:strVal val="visible"/>
                                      </p:to>
                                    </p:set>
                                    <p:anim calcmode="lin" valueType="num">
                                      <p:cBhvr>
                                        <p:cTn id="133" dur="500" fill="hold"/>
                                        <p:tgtEl>
                                          <p:spTgt spid="7168"/>
                                        </p:tgtEl>
                                        <p:attrNameLst>
                                          <p:attrName>ppt_w</p:attrName>
                                        </p:attrNameLst>
                                      </p:cBhvr>
                                      <p:tavLst>
                                        <p:tav tm="0">
                                          <p:val>
                                            <p:fltVal val="0"/>
                                          </p:val>
                                        </p:tav>
                                        <p:tav tm="100000">
                                          <p:val>
                                            <p:strVal val="#ppt_w"/>
                                          </p:val>
                                        </p:tav>
                                      </p:tavLst>
                                    </p:anim>
                                    <p:anim calcmode="lin" valueType="num">
                                      <p:cBhvr>
                                        <p:cTn id="134" dur="500" fill="hold"/>
                                        <p:tgtEl>
                                          <p:spTgt spid="7168"/>
                                        </p:tgtEl>
                                        <p:attrNameLst>
                                          <p:attrName>ppt_h</p:attrName>
                                        </p:attrNameLst>
                                      </p:cBhvr>
                                      <p:tavLst>
                                        <p:tav tm="0">
                                          <p:val>
                                            <p:fltVal val="0"/>
                                          </p:val>
                                        </p:tav>
                                        <p:tav tm="100000">
                                          <p:val>
                                            <p:strVal val="#ppt_h"/>
                                          </p:val>
                                        </p:tav>
                                      </p:tavLst>
                                    </p:anim>
                                    <p:animEffect transition="in" filter="fade">
                                      <p:cBhvr>
                                        <p:cTn id="135" dur="500"/>
                                        <p:tgtEl>
                                          <p:spTgt spid="7168"/>
                                        </p:tgtEl>
                                      </p:cBhvr>
                                    </p:animEffect>
                                  </p:childTnLst>
                                </p:cTn>
                              </p:par>
                            </p:childTnLst>
                          </p:cTn>
                        </p:par>
                      </p:childTnLst>
                    </p:cTn>
                  </p:par>
                  <p:par>
                    <p:cTn id="136" fill="hold">
                      <p:stCondLst>
                        <p:cond delay="indefinite"/>
                      </p:stCondLst>
                      <p:childTnLst>
                        <p:par>
                          <p:cTn id="137" fill="hold">
                            <p:stCondLst>
                              <p:cond delay="0"/>
                            </p:stCondLst>
                            <p:childTnLst>
                              <p:par>
                                <p:cTn id="138" presetID="53" presetClass="entr" presetSubtype="16" fill="hold" grpId="0" nodeType="clickEffect">
                                  <p:stCondLst>
                                    <p:cond delay="0"/>
                                  </p:stCondLst>
                                  <p:childTnLst>
                                    <p:set>
                                      <p:cBhvr>
                                        <p:cTn id="139" dur="1" fill="hold">
                                          <p:stCondLst>
                                            <p:cond delay="0"/>
                                          </p:stCondLst>
                                        </p:cTn>
                                        <p:tgtEl>
                                          <p:spTgt spid="7170"/>
                                        </p:tgtEl>
                                        <p:attrNameLst>
                                          <p:attrName>style.visibility</p:attrName>
                                        </p:attrNameLst>
                                      </p:cBhvr>
                                      <p:to>
                                        <p:strVal val="visible"/>
                                      </p:to>
                                    </p:set>
                                    <p:anim calcmode="lin" valueType="num">
                                      <p:cBhvr>
                                        <p:cTn id="140" dur="500" fill="hold"/>
                                        <p:tgtEl>
                                          <p:spTgt spid="7170"/>
                                        </p:tgtEl>
                                        <p:attrNameLst>
                                          <p:attrName>ppt_w</p:attrName>
                                        </p:attrNameLst>
                                      </p:cBhvr>
                                      <p:tavLst>
                                        <p:tav tm="0">
                                          <p:val>
                                            <p:fltVal val="0"/>
                                          </p:val>
                                        </p:tav>
                                        <p:tav tm="100000">
                                          <p:val>
                                            <p:strVal val="#ppt_w"/>
                                          </p:val>
                                        </p:tav>
                                      </p:tavLst>
                                    </p:anim>
                                    <p:anim calcmode="lin" valueType="num">
                                      <p:cBhvr>
                                        <p:cTn id="141" dur="500" fill="hold"/>
                                        <p:tgtEl>
                                          <p:spTgt spid="7170"/>
                                        </p:tgtEl>
                                        <p:attrNameLst>
                                          <p:attrName>ppt_h</p:attrName>
                                        </p:attrNameLst>
                                      </p:cBhvr>
                                      <p:tavLst>
                                        <p:tav tm="0">
                                          <p:val>
                                            <p:fltVal val="0"/>
                                          </p:val>
                                        </p:tav>
                                        <p:tav tm="100000">
                                          <p:val>
                                            <p:strVal val="#ppt_h"/>
                                          </p:val>
                                        </p:tav>
                                      </p:tavLst>
                                    </p:anim>
                                    <p:animEffect transition="in" filter="fade">
                                      <p:cBhvr>
                                        <p:cTn id="142" dur="500"/>
                                        <p:tgtEl>
                                          <p:spTgt spid="7170"/>
                                        </p:tgtEl>
                                      </p:cBhvr>
                                    </p:animEffect>
                                  </p:childTnLst>
                                </p:cTn>
                              </p:par>
                            </p:childTnLst>
                          </p:cTn>
                        </p:par>
                      </p:childTnLst>
                    </p:cTn>
                  </p:par>
                  <p:par>
                    <p:cTn id="143" fill="hold">
                      <p:stCondLst>
                        <p:cond delay="indefinite"/>
                      </p:stCondLst>
                      <p:childTnLst>
                        <p:par>
                          <p:cTn id="144" fill="hold">
                            <p:stCondLst>
                              <p:cond delay="0"/>
                            </p:stCondLst>
                            <p:childTnLst>
                              <p:par>
                                <p:cTn id="145" presetID="53" presetClass="entr" presetSubtype="16" fill="hold" grpId="0" nodeType="clickEffect">
                                  <p:stCondLst>
                                    <p:cond delay="0"/>
                                  </p:stCondLst>
                                  <p:childTnLst>
                                    <p:set>
                                      <p:cBhvr>
                                        <p:cTn id="146" dur="1" fill="hold">
                                          <p:stCondLst>
                                            <p:cond delay="0"/>
                                          </p:stCondLst>
                                        </p:cTn>
                                        <p:tgtEl>
                                          <p:spTgt spid="7171"/>
                                        </p:tgtEl>
                                        <p:attrNameLst>
                                          <p:attrName>style.visibility</p:attrName>
                                        </p:attrNameLst>
                                      </p:cBhvr>
                                      <p:to>
                                        <p:strVal val="visible"/>
                                      </p:to>
                                    </p:set>
                                    <p:anim calcmode="lin" valueType="num">
                                      <p:cBhvr>
                                        <p:cTn id="147" dur="500" fill="hold"/>
                                        <p:tgtEl>
                                          <p:spTgt spid="7171"/>
                                        </p:tgtEl>
                                        <p:attrNameLst>
                                          <p:attrName>ppt_w</p:attrName>
                                        </p:attrNameLst>
                                      </p:cBhvr>
                                      <p:tavLst>
                                        <p:tav tm="0">
                                          <p:val>
                                            <p:fltVal val="0"/>
                                          </p:val>
                                        </p:tav>
                                        <p:tav tm="100000">
                                          <p:val>
                                            <p:strVal val="#ppt_w"/>
                                          </p:val>
                                        </p:tav>
                                      </p:tavLst>
                                    </p:anim>
                                    <p:anim calcmode="lin" valueType="num">
                                      <p:cBhvr>
                                        <p:cTn id="148" dur="500" fill="hold"/>
                                        <p:tgtEl>
                                          <p:spTgt spid="7171"/>
                                        </p:tgtEl>
                                        <p:attrNameLst>
                                          <p:attrName>ppt_h</p:attrName>
                                        </p:attrNameLst>
                                      </p:cBhvr>
                                      <p:tavLst>
                                        <p:tav tm="0">
                                          <p:val>
                                            <p:fltVal val="0"/>
                                          </p:val>
                                        </p:tav>
                                        <p:tav tm="100000">
                                          <p:val>
                                            <p:strVal val="#ppt_h"/>
                                          </p:val>
                                        </p:tav>
                                      </p:tavLst>
                                    </p:anim>
                                    <p:animEffect transition="in" filter="fade">
                                      <p:cBhvr>
                                        <p:cTn id="149" dur="500"/>
                                        <p:tgtEl>
                                          <p:spTgt spid="7171"/>
                                        </p:tgtEl>
                                      </p:cBhvr>
                                    </p:animEffect>
                                  </p:childTnLst>
                                </p:cTn>
                              </p:par>
                            </p:childTnLst>
                          </p:cTn>
                        </p:par>
                      </p:childTnLst>
                    </p:cTn>
                  </p:par>
                  <p:par>
                    <p:cTn id="150" fill="hold">
                      <p:stCondLst>
                        <p:cond delay="indefinite"/>
                      </p:stCondLst>
                      <p:childTnLst>
                        <p:par>
                          <p:cTn id="151" fill="hold">
                            <p:stCondLst>
                              <p:cond delay="0"/>
                            </p:stCondLst>
                            <p:childTnLst>
                              <p:par>
                                <p:cTn id="152" presetID="53" presetClass="entr" presetSubtype="16" fill="hold" grpId="0" nodeType="clickEffect">
                                  <p:stCondLst>
                                    <p:cond delay="0"/>
                                  </p:stCondLst>
                                  <p:childTnLst>
                                    <p:set>
                                      <p:cBhvr>
                                        <p:cTn id="153" dur="1" fill="hold">
                                          <p:stCondLst>
                                            <p:cond delay="0"/>
                                          </p:stCondLst>
                                        </p:cTn>
                                        <p:tgtEl>
                                          <p:spTgt spid="7173"/>
                                        </p:tgtEl>
                                        <p:attrNameLst>
                                          <p:attrName>style.visibility</p:attrName>
                                        </p:attrNameLst>
                                      </p:cBhvr>
                                      <p:to>
                                        <p:strVal val="visible"/>
                                      </p:to>
                                    </p:set>
                                    <p:anim calcmode="lin" valueType="num">
                                      <p:cBhvr>
                                        <p:cTn id="154" dur="500" fill="hold"/>
                                        <p:tgtEl>
                                          <p:spTgt spid="7173"/>
                                        </p:tgtEl>
                                        <p:attrNameLst>
                                          <p:attrName>ppt_w</p:attrName>
                                        </p:attrNameLst>
                                      </p:cBhvr>
                                      <p:tavLst>
                                        <p:tav tm="0">
                                          <p:val>
                                            <p:fltVal val="0"/>
                                          </p:val>
                                        </p:tav>
                                        <p:tav tm="100000">
                                          <p:val>
                                            <p:strVal val="#ppt_w"/>
                                          </p:val>
                                        </p:tav>
                                      </p:tavLst>
                                    </p:anim>
                                    <p:anim calcmode="lin" valueType="num">
                                      <p:cBhvr>
                                        <p:cTn id="155" dur="500" fill="hold"/>
                                        <p:tgtEl>
                                          <p:spTgt spid="7173"/>
                                        </p:tgtEl>
                                        <p:attrNameLst>
                                          <p:attrName>ppt_h</p:attrName>
                                        </p:attrNameLst>
                                      </p:cBhvr>
                                      <p:tavLst>
                                        <p:tav tm="0">
                                          <p:val>
                                            <p:fltVal val="0"/>
                                          </p:val>
                                        </p:tav>
                                        <p:tav tm="100000">
                                          <p:val>
                                            <p:strVal val="#ppt_h"/>
                                          </p:val>
                                        </p:tav>
                                      </p:tavLst>
                                    </p:anim>
                                    <p:animEffect transition="in" filter="fade">
                                      <p:cBhvr>
                                        <p:cTn id="156" dur="500"/>
                                        <p:tgtEl>
                                          <p:spTgt spid="7173"/>
                                        </p:tgtEl>
                                      </p:cBhvr>
                                    </p:animEffect>
                                  </p:childTnLst>
                                </p:cTn>
                              </p:par>
                            </p:childTnLst>
                          </p:cTn>
                        </p:par>
                      </p:childTnLst>
                    </p:cTn>
                  </p:par>
                  <p:par>
                    <p:cTn id="157" fill="hold">
                      <p:stCondLst>
                        <p:cond delay="indefinite"/>
                      </p:stCondLst>
                      <p:childTnLst>
                        <p:par>
                          <p:cTn id="158" fill="hold">
                            <p:stCondLst>
                              <p:cond delay="0"/>
                            </p:stCondLst>
                            <p:childTnLst>
                              <p:par>
                                <p:cTn id="159" presetID="53" presetClass="entr" presetSubtype="16" fill="hold" grpId="0" nodeType="clickEffect">
                                  <p:stCondLst>
                                    <p:cond delay="0"/>
                                  </p:stCondLst>
                                  <p:childTnLst>
                                    <p:set>
                                      <p:cBhvr>
                                        <p:cTn id="160" dur="1" fill="hold">
                                          <p:stCondLst>
                                            <p:cond delay="0"/>
                                          </p:stCondLst>
                                        </p:cTn>
                                        <p:tgtEl>
                                          <p:spTgt spid="16"/>
                                        </p:tgtEl>
                                        <p:attrNameLst>
                                          <p:attrName>style.visibility</p:attrName>
                                        </p:attrNameLst>
                                      </p:cBhvr>
                                      <p:to>
                                        <p:strVal val="visible"/>
                                      </p:to>
                                    </p:set>
                                    <p:anim calcmode="lin" valueType="num">
                                      <p:cBhvr>
                                        <p:cTn id="161" dur="500" fill="hold"/>
                                        <p:tgtEl>
                                          <p:spTgt spid="16"/>
                                        </p:tgtEl>
                                        <p:attrNameLst>
                                          <p:attrName>ppt_w</p:attrName>
                                        </p:attrNameLst>
                                      </p:cBhvr>
                                      <p:tavLst>
                                        <p:tav tm="0">
                                          <p:val>
                                            <p:fltVal val="0"/>
                                          </p:val>
                                        </p:tav>
                                        <p:tav tm="100000">
                                          <p:val>
                                            <p:strVal val="#ppt_w"/>
                                          </p:val>
                                        </p:tav>
                                      </p:tavLst>
                                    </p:anim>
                                    <p:anim calcmode="lin" valueType="num">
                                      <p:cBhvr>
                                        <p:cTn id="162" dur="500" fill="hold"/>
                                        <p:tgtEl>
                                          <p:spTgt spid="16"/>
                                        </p:tgtEl>
                                        <p:attrNameLst>
                                          <p:attrName>ppt_h</p:attrName>
                                        </p:attrNameLst>
                                      </p:cBhvr>
                                      <p:tavLst>
                                        <p:tav tm="0">
                                          <p:val>
                                            <p:fltVal val="0"/>
                                          </p:val>
                                        </p:tav>
                                        <p:tav tm="100000">
                                          <p:val>
                                            <p:strVal val="#ppt_h"/>
                                          </p:val>
                                        </p:tav>
                                      </p:tavLst>
                                    </p:anim>
                                    <p:animEffect transition="in" filter="fade">
                                      <p:cBhvr>
                                        <p:cTn id="16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9" grpId="0"/>
      <p:bldP spid="20" grpId="0"/>
      <p:bldP spid="21" grpId="0"/>
      <p:bldP spid="23" grpId="0"/>
      <p:bldP spid="24" grpId="0"/>
      <p:bldP spid="25" grpId="0"/>
      <p:bldP spid="26" grpId="0"/>
      <p:bldP spid="27" grpId="0"/>
      <p:bldP spid="29" grpId="0"/>
      <p:bldP spid="30" grpId="0"/>
      <p:bldP spid="31" grpId="0"/>
      <p:bldP spid="7168" grpId="0"/>
      <p:bldP spid="7170" grpId="0"/>
      <p:bldP spid="7171" grpId="0"/>
      <p:bldP spid="717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975360" y="637815"/>
            <a:ext cx="10148154" cy="1015663"/>
          </a:xfrm>
          <a:prstGeom prst="rect">
            <a:avLst/>
          </a:prstGeom>
          <a:solidFill>
            <a:schemeClr val="accent2">
              <a:lumMod val="20000"/>
              <a:lumOff val="80000"/>
            </a:schemeClr>
          </a:solidFill>
        </p:spPr>
        <p:txBody>
          <a:bodyPr wrap="square">
            <a:spAutoFit/>
          </a:bodyPr>
          <a:lstStyle/>
          <a:p>
            <a:r>
              <a:rPr lang="vi-VN" sz="2000" b="1" u="sng" dirty="0">
                <a:solidFill>
                  <a:srgbClr val="FF0000"/>
                </a:solidFill>
              </a:rPr>
              <a:t>Bài </a:t>
            </a:r>
            <a:r>
              <a:rPr lang="vi-VN" sz="2000" b="1" u="sng" dirty="0" smtClean="0">
                <a:solidFill>
                  <a:srgbClr val="FF0000"/>
                </a:solidFill>
              </a:rPr>
              <a:t>13</a:t>
            </a:r>
            <a:r>
              <a:rPr lang="en-US" sz="2000" b="1" u="sng" dirty="0" smtClean="0">
                <a:solidFill>
                  <a:srgbClr val="FF0000"/>
                </a:solidFill>
              </a:rPr>
              <a:t>:</a:t>
            </a:r>
            <a:r>
              <a:rPr lang="vi-VN" sz="2000" b="1" u="sng" dirty="0" smtClean="0">
                <a:solidFill>
                  <a:srgbClr val="FF0000"/>
                </a:solidFill>
              </a:rPr>
              <a:t> </a:t>
            </a:r>
            <a:r>
              <a:rPr lang="vi-VN" sz="2000" b="1" dirty="0"/>
              <a:t>Hãy chứng minh rằng điện trở tương đương R</a:t>
            </a:r>
            <a:r>
              <a:rPr lang="vi-VN" sz="2000" b="1" baseline="-25000" dirty="0"/>
              <a:t>tđ</a:t>
            </a:r>
            <a:r>
              <a:rPr lang="vi-VN" sz="2000" b="1" dirty="0"/>
              <a:t> của một đoạn mạch song song chẳng hạn gồm 3 điện trở R</a:t>
            </a:r>
            <a:r>
              <a:rPr lang="vi-VN" sz="2000" b="1" baseline="-25000" dirty="0"/>
              <a:t>1</a:t>
            </a:r>
            <a:r>
              <a:rPr lang="vi-VN" sz="2000" b="1" dirty="0"/>
              <a:t>, R</a:t>
            </a:r>
            <a:r>
              <a:rPr lang="vi-VN" sz="2000" b="1" baseline="-25000" dirty="0"/>
              <a:t>2</a:t>
            </a:r>
            <a:r>
              <a:rPr lang="vi-VN" sz="2000" b="1" dirty="0"/>
              <a:t>, R</a:t>
            </a:r>
            <a:r>
              <a:rPr lang="vi-VN" sz="2000" b="1" baseline="-25000" dirty="0"/>
              <a:t>3</a:t>
            </a:r>
            <a:r>
              <a:rPr lang="vi-VN" sz="2000" b="1" dirty="0"/>
              <a:t> mắc song song với nhau, thì nhỏ hơn mỗi điện trở thành phần (R</a:t>
            </a:r>
            <a:r>
              <a:rPr lang="vi-VN" sz="2000" b="1" baseline="-25000" dirty="0"/>
              <a:t>tđ</a:t>
            </a:r>
            <a:r>
              <a:rPr lang="vi-VN" sz="2000" b="1" dirty="0"/>
              <a:t> &lt; R</a:t>
            </a:r>
            <a:r>
              <a:rPr lang="vi-VN" sz="2000" b="1" baseline="-25000" dirty="0"/>
              <a:t>1</a:t>
            </a:r>
            <a:r>
              <a:rPr lang="vi-VN" sz="2000" b="1" dirty="0"/>
              <a:t> ; R</a:t>
            </a:r>
            <a:r>
              <a:rPr lang="vi-VN" sz="2000" b="1" baseline="-25000" dirty="0"/>
              <a:t>tđ</a:t>
            </a:r>
            <a:r>
              <a:rPr lang="vi-VN" sz="2000" b="1" dirty="0"/>
              <a:t> &lt; R</a:t>
            </a:r>
            <a:r>
              <a:rPr lang="vi-VN" sz="2000" b="1" baseline="-25000" dirty="0"/>
              <a:t>2</a:t>
            </a:r>
            <a:r>
              <a:rPr lang="vi-VN" sz="2000" b="1" dirty="0"/>
              <a:t> ; R</a:t>
            </a:r>
            <a:r>
              <a:rPr lang="vi-VN" sz="2000" b="1" baseline="-25000" dirty="0"/>
              <a:t>tđ</a:t>
            </a:r>
            <a:r>
              <a:rPr lang="vi-VN" sz="2000" b="1" dirty="0"/>
              <a:t> &lt; R</a:t>
            </a:r>
            <a:r>
              <a:rPr lang="vi-VN" sz="2000" b="1" baseline="-25000" dirty="0"/>
              <a:t>3</a:t>
            </a:r>
            <a:r>
              <a:rPr lang="vi-VN" sz="2000" b="1" dirty="0"/>
              <a:t>)</a:t>
            </a:r>
          </a:p>
        </p:txBody>
      </p:sp>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2"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10" name="Rectangle 2"/>
          <p:cNvSpPr>
            <a:spLocks noChangeArrowheads="1"/>
          </p:cNvSpPr>
          <p:nvPr/>
        </p:nvSpPr>
        <p:spPr bwMode="auto">
          <a:xfrm>
            <a:off x="3949147" y="1666635"/>
            <a:ext cx="168302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vi-VN" sz="2400" b="1" i="0" u="sng"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Lời giải:</a:t>
            </a:r>
            <a:endParaRPr kumimoji="0" lang="vi-VN" altLang="vi-VN" sz="2400" b="1" i="0" u="sng" strike="noStrike" cap="none" normalizeH="0" baseline="0" dirty="0" smtClean="0">
              <a:ln>
                <a:noFill/>
              </a:ln>
              <a:solidFill>
                <a:srgbClr val="FF0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altLang="vi-VN" sz="2400" b="1" i="0" u="sng" strike="noStrike" cap="none" normalizeH="0" baseline="0" dirty="0" smtClean="0">
              <a:ln>
                <a:noFill/>
              </a:ln>
              <a:solidFill>
                <a:srgbClr val="FF0000"/>
              </a:solidFill>
              <a:effectLst/>
              <a:latin typeface="Arial" panose="020B0604020202020204" pitchFamily="34" charset="0"/>
            </a:endParaRPr>
          </a:p>
        </p:txBody>
      </p:sp>
      <p:sp>
        <p:nvSpPr>
          <p:cNvPr id="14" name="Rectangle 3"/>
          <p:cNvSpPr>
            <a:spLocks noChangeArrowheads="1"/>
          </p:cNvSpPr>
          <p:nvPr/>
        </p:nvSpPr>
        <p:spPr bwMode="auto">
          <a:xfrm>
            <a:off x="975360" y="460574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mc:AlternateContent xmlns:mc="http://schemas.openxmlformats.org/markup-compatibility/2006" xmlns:a14="http://schemas.microsoft.com/office/drawing/2010/main">
        <mc:Choice Requires="a14">
          <p:sp>
            <p:nvSpPr>
              <p:cNvPr id="24" name="Rectangle 2"/>
              <p:cNvSpPr>
                <a:spLocks noChangeArrowheads="1"/>
              </p:cNvSpPr>
              <p:nvPr/>
            </p:nvSpPr>
            <p:spPr bwMode="auto">
              <a:xfrm>
                <a:off x="975360" y="2370579"/>
                <a:ext cx="4073718" cy="671338"/>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en-US" altLang="vi-VN" sz="2400" b="1" i="0" strike="noStrike" cap="none" normalizeH="0" baseline="0" dirty="0" smtClean="0">
                    <a:ln>
                      <a:noFill/>
                    </a:ln>
                    <a:solidFill>
                      <a:srgbClr val="0070C0"/>
                    </a:solidFill>
                    <a:effectLst/>
                    <a:latin typeface="Arial" panose="020B0604020202020204" pitchFamily="34" charset="0"/>
                  </a:rPr>
                  <a:t>Ta có: </a:t>
                </a:r>
                <a14:m>
                  <m:oMath xmlns:m="http://schemas.openxmlformats.org/officeDocument/2006/math">
                    <m:f>
                      <m:fPr>
                        <m:ctrlPr>
                          <a:rPr kumimoji="0" lang="en-US" altLang="vi-VN" sz="2400" b="1" i="1" strike="noStrike" cap="none" normalizeH="0" baseline="0" smtClean="0">
                            <a:ln>
                              <a:noFill/>
                            </a:ln>
                            <a:solidFill>
                              <a:srgbClr val="0070C0"/>
                            </a:solidFill>
                            <a:effectLst/>
                            <a:latin typeface="Cambria Math" panose="02040503050406030204" pitchFamily="18" charset="0"/>
                          </a:rPr>
                        </m:ctrlPr>
                      </m:fPr>
                      <m:num>
                        <m:r>
                          <a:rPr kumimoji="0" lang="en-US" altLang="vi-VN" sz="2400" b="1" i="1" strike="noStrike" cap="none" normalizeH="0" baseline="0" smtClean="0">
                            <a:ln>
                              <a:noFill/>
                            </a:ln>
                            <a:solidFill>
                              <a:srgbClr val="0070C0"/>
                            </a:solidFill>
                            <a:effectLst/>
                            <a:latin typeface="Cambria Math" panose="02040503050406030204" pitchFamily="18" charset="0"/>
                          </a:rPr>
                          <m:t>𝟏</m:t>
                        </m:r>
                      </m:num>
                      <m:den>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𝒕</m:t>
                            </m:r>
                            <m:r>
                              <a:rPr kumimoji="0" lang="en-US" altLang="vi-VN" sz="2400" b="1" i="1" strike="noStrike" cap="none" normalizeH="0" baseline="0" smtClean="0">
                                <a:ln>
                                  <a:noFill/>
                                </a:ln>
                                <a:solidFill>
                                  <a:srgbClr val="0070C0"/>
                                </a:solidFill>
                                <a:effectLst/>
                                <a:latin typeface="Cambria Math" panose="02040503050406030204" pitchFamily="18" charset="0"/>
                              </a:rPr>
                              <m:t>đ</m:t>
                            </m:r>
                          </m:sub>
                        </m:sSub>
                      </m:den>
                    </m:f>
                    <m:r>
                      <a:rPr kumimoji="0" lang="en-US" altLang="vi-VN" sz="2400" b="1" i="1" strike="noStrike" cap="none" normalizeH="0" baseline="0" smtClean="0">
                        <a:ln>
                          <a:noFill/>
                        </a:ln>
                        <a:solidFill>
                          <a:srgbClr val="0070C0"/>
                        </a:solidFill>
                        <a:effectLst/>
                        <a:latin typeface="Cambria Math" panose="02040503050406030204" pitchFamily="18" charset="0"/>
                      </a:rPr>
                      <m:t>=</m:t>
                    </m:r>
                    <m:f>
                      <m:fPr>
                        <m:ctrlPr>
                          <a:rPr kumimoji="0" lang="en-US" altLang="vi-VN" sz="2400" b="1" i="1" strike="noStrike" cap="none" normalizeH="0" baseline="0" smtClean="0">
                            <a:ln>
                              <a:noFill/>
                            </a:ln>
                            <a:solidFill>
                              <a:srgbClr val="0070C0"/>
                            </a:solidFill>
                            <a:effectLst/>
                            <a:latin typeface="Cambria Math" panose="02040503050406030204" pitchFamily="18" charset="0"/>
                          </a:rPr>
                        </m:ctrlPr>
                      </m:fPr>
                      <m:num>
                        <m:r>
                          <a:rPr kumimoji="0" lang="en-US" altLang="vi-VN" sz="2400" b="1" i="1" strike="noStrike" cap="none" normalizeH="0" baseline="0" smtClean="0">
                            <a:ln>
                              <a:noFill/>
                            </a:ln>
                            <a:solidFill>
                              <a:srgbClr val="0070C0"/>
                            </a:solidFill>
                            <a:effectLst/>
                            <a:latin typeface="Cambria Math" panose="02040503050406030204" pitchFamily="18" charset="0"/>
                          </a:rPr>
                          <m:t>𝟏</m:t>
                        </m:r>
                      </m:num>
                      <m:den>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𝟏</m:t>
                            </m:r>
                          </m:sub>
                        </m:sSub>
                      </m:den>
                    </m:f>
                    <m:r>
                      <a:rPr kumimoji="0" lang="en-US" altLang="vi-VN" sz="2400" b="1" i="1" strike="noStrike" cap="none" normalizeH="0" baseline="0" smtClean="0">
                        <a:ln>
                          <a:noFill/>
                        </a:ln>
                        <a:solidFill>
                          <a:srgbClr val="0070C0"/>
                        </a:solidFill>
                        <a:effectLst/>
                        <a:latin typeface="Cambria Math" panose="02040503050406030204" pitchFamily="18" charset="0"/>
                      </a:rPr>
                      <m:t>+</m:t>
                    </m:r>
                    <m:f>
                      <m:fPr>
                        <m:ctrlPr>
                          <a:rPr kumimoji="0" lang="en-US" altLang="vi-VN" sz="2400" b="1" i="1" strike="noStrike" cap="none" normalizeH="0" baseline="0" smtClean="0">
                            <a:ln>
                              <a:noFill/>
                            </a:ln>
                            <a:solidFill>
                              <a:srgbClr val="0070C0"/>
                            </a:solidFill>
                            <a:effectLst/>
                            <a:latin typeface="Cambria Math" panose="02040503050406030204" pitchFamily="18" charset="0"/>
                          </a:rPr>
                        </m:ctrlPr>
                      </m:fPr>
                      <m:num>
                        <m:r>
                          <a:rPr kumimoji="0" lang="en-US" altLang="vi-VN" sz="2400" b="1" i="1" strike="noStrike" cap="none" normalizeH="0" baseline="0" smtClean="0">
                            <a:ln>
                              <a:noFill/>
                            </a:ln>
                            <a:solidFill>
                              <a:srgbClr val="0070C0"/>
                            </a:solidFill>
                            <a:effectLst/>
                            <a:latin typeface="Cambria Math" panose="02040503050406030204" pitchFamily="18" charset="0"/>
                          </a:rPr>
                          <m:t>𝟏</m:t>
                        </m:r>
                      </m:num>
                      <m:den>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𝟐</m:t>
                            </m:r>
                          </m:sub>
                        </m:sSub>
                      </m:den>
                    </m:f>
                  </m:oMath>
                </a14:m>
                <a:r>
                  <a:rPr kumimoji="0" lang="en-US" altLang="vi-VN" sz="2400" b="1" i="0" strike="noStrike" cap="none" normalizeH="0" dirty="0" smtClean="0">
                    <a:ln>
                      <a:noFill/>
                    </a:ln>
                    <a:solidFill>
                      <a:srgbClr val="0070C0"/>
                    </a:solidFill>
                    <a:effectLst/>
                    <a:latin typeface="Arial" panose="020B0604020202020204" pitchFamily="34" charset="0"/>
                  </a:rPr>
                  <a:t> </a:t>
                </a:r>
                <a14:m>
                  <m:oMath xmlns:m="http://schemas.openxmlformats.org/officeDocument/2006/math">
                    <m:r>
                      <a:rPr kumimoji="0" lang="en-US" altLang="vi-VN" sz="2400" b="1" i="1" strike="noStrike" cap="none" normalizeH="0" baseline="0" smtClean="0">
                        <a:ln>
                          <a:noFill/>
                        </a:ln>
                        <a:solidFill>
                          <a:srgbClr val="0070C0"/>
                        </a:solidFill>
                        <a:effectLst/>
                        <a:latin typeface="Cambria Math" panose="02040503050406030204" pitchFamily="18" charset="0"/>
                      </a:rPr>
                      <m:t>+</m:t>
                    </m:r>
                    <m:f>
                      <m:fPr>
                        <m:ctrlPr>
                          <a:rPr kumimoji="0" lang="en-US" altLang="vi-VN" sz="2400" b="1" i="1" strike="noStrike" cap="none" normalizeH="0" baseline="0" smtClean="0">
                            <a:ln>
                              <a:noFill/>
                            </a:ln>
                            <a:solidFill>
                              <a:srgbClr val="0070C0"/>
                            </a:solidFill>
                            <a:effectLst/>
                            <a:latin typeface="Cambria Math" panose="02040503050406030204" pitchFamily="18" charset="0"/>
                          </a:rPr>
                        </m:ctrlPr>
                      </m:fPr>
                      <m:num>
                        <m:r>
                          <a:rPr kumimoji="0" lang="en-US" altLang="vi-VN" sz="2400" b="1" i="1" strike="noStrike" cap="none" normalizeH="0" baseline="0" smtClean="0">
                            <a:ln>
                              <a:noFill/>
                            </a:ln>
                            <a:solidFill>
                              <a:srgbClr val="0070C0"/>
                            </a:solidFill>
                            <a:effectLst/>
                            <a:latin typeface="Cambria Math" panose="02040503050406030204" pitchFamily="18" charset="0"/>
                          </a:rPr>
                          <m:t>𝟏</m:t>
                        </m:r>
                      </m:num>
                      <m:den>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𝟑</m:t>
                            </m:r>
                          </m:sub>
                        </m:sSub>
                      </m:den>
                    </m:f>
                  </m:oMath>
                </a14:m>
                <a:r>
                  <a:rPr kumimoji="0" lang="en-US" altLang="vi-VN" sz="2400" b="1" i="0" strike="noStrike" cap="none" normalizeH="0" dirty="0" smtClean="0">
                    <a:ln>
                      <a:noFill/>
                    </a:ln>
                    <a:solidFill>
                      <a:srgbClr val="0070C0"/>
                    </a:solidFill>
                    <a:effectLst/>
                    <a:latin typeface="Arial" panose="020B0604020202020204" pitchFamily="34" charset="0"/>
                  </a:rPr>
                  <a:t> </a:t>
                </a:r>
                <a:endParaRPr lang="vi-VN" altLang="vi-VN" sz="2400" b="1" dirty="0">
                  <a:solidFill>
                    <a:srgbClr val="0070C0"/>
                  </a:solidFill>
                </a:endParaRPr>
              </a:p>
            </p:txBody>
          </p:sp>
        </mc:Choice>
        <mc:Fallback xmlns="">
          <p:sp>
            <p:nvSpPr>
              <p:cNvPr id="24" name="Rectangle 2"/>
              <p:cNvSpPr>
                <a:spLocks noRot="1" noChangeAspect="1" noMove="1" noResize="1" noEditPoints="1" noAdjustHandles="1" noChangeArrowheads="1" noChangeShapeType="1" noTextEdit="1"/>
              </p:cNvSpPr>
              <p:nvPr/>
            </p:nvSpPr>
            <p:spPr bwMode="auto">
              <a:xfrm>
                <a:off x="975360" y="2370579"/>
                <a:ext cx="4073718" cy="671338"/>
              </a:xfrm>
              <a:prstGeom prst="rect">
                <a:avLst/>
              </a:prstGeom>
              <a:blipFill>
                <a:blip r:embed="rId3"/>
                <a:stretch>
                  <a:fillRect l="-2246" b="-909"/>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Rectangle 2"/>
              <p:cNvSpPr>
                <a:spLocks noChangeArrowheads="1"/>
              </p:cNvSpPr>
              <p:nvPr/>
            </p:nvSpPr>
            <p:spPr bwMode="auto">
              <a:xfrm>
                <a:off x="975360" y="3201576"/>
                <a:ext cx="2072640" cy="671338"/>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en-US" altLang="vi-VN" sz="2400" b="1" i="0" strike="noStrike" cap="none" normalizeH="0" baseline="0" dirty="0" smtClean="0">
                    <a:ln>
                      <a:noFill/>
                    </a:ln>
                    <a:solidFill>
                      <a:srgbClr val="0070C0"/>
                    </a:solidFill>
                    <a:effectLst/>
                    <a:latin typeface="Arial" panose="020B0604020202020204" pitchFamily="34" charset="0"/>
                  </a:rPr>
                  <a:t>Mà</a:t>
                </a:r>
                <a:r>
                  <a:rPr kumimoji="0" lang="en-US" altLang="vi-VN" sz="2400" b="1" i="0" strike="noStrike" cap="none" normalizeH="0" dirty="0" smtClean="0">
                    <a:ln>
                      <a:noFill/>
                    </a:ln>
                    <a:solidFill>
                      <a:srgbClr val="0070C0"/>
                    </a:solidFill>
                    <a:effectLst/>
                    <a:latin typeface="Arial" panose="020B0604020202020204" pitchFamily="34" charset="0"/>
                  </a:rPr>
                  <a:t> </a:t>
                </a:r>
                <a:r>
                  <a:rPr kumimoji="0" lang="en-US" altLang="vi-VN" sz="2400" b="1" i="0" strike="noStrike" cap="none" normalizeH="0" baseline="0" dirty="0" smtClean="0">
                    <a:ln>
                      <a:noFill/>
                    </a:ln>
                    <a:solidFill>
                      <a:srgbClr val="0070C0"/>
                    </a:solidFill>
                    <a:effectLst/>
                    <a:latin typeface="Arial" panose="020B0604020202020204" pitchFamily="34" charset="0"/>
                  </a:rPr>
                  <a:t> </a:t>
                </a:r>
                <a14:m>
                  <m:oMath xmlns:m="http://schemas.openxmlformats.org/officeDocument/2006/math">
                    <m:f>
                      <m:fPr>
                        <m:ctrlPr>
                          <a:rPr kumimoji="0" lang="en-US" altLang="vi-VN" sz="2400" b="1" i="1" strike="noStrike" cap="none" normalizeH="0" baseline="0" smtClean="0">
                            <a:ln>
                              <a:noFill/>
                            </a:ln>
                            <a:solidFill>
                              <a:srgbClr val="0070C0"/>
                            </a:solidFill>
                            <a:effectLst/>
                            <a:latin typeface="Cambria Math" panose="02040503050406030204" pitchFamily="18" charset="0"/>
                          </a:rPr>
                        </m:ctrlPr>
                      </m:fPr>
                      <m:num>
                        <m:r>
                          <a:rPr kumimoji="0" lang="en-US" altLang="vi-VN" sz="2400" b="1" i="1" strike="noStrike" cap="none" normalizeH="0" baseline="0" smtClean="0">
                            <a:ln>
                              <a:noFill/>
                            </a:ln>
                            <a:solidFill>
                              <a:srgbClr val="0070C0"/>
                            </a:solidFill>
                            <a:effectLst/>
                            <a:latin typeface="Cambria Math" panose="02040503050406030204" pitchFamily="18" charset="0"/>
                          </a:rPr>
                          <m:t>𝟏</m:t>
                        </m:r>
                      </m:num>
                      <m:den>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𝒕</m:t>
                            </m:r>
                            <m:r>
                              <a:rPr kumimoji="0" lang="en-US" altLang="vi-VN" sz="2400" b="1" i="1" strike="noStrike" cap="none" normalizeH="0" baseline="0" smtClean="0">
                                <a:ln>
                                  <a:noFill/>
                                </a:ln>
                                <a:solidFill>
                                  <a:srgbClr val="0070C0"/>
                                </a:solidFill>
                                <a:effectLst/>
                                <a:latin typeface="Cambria Math" panose="02040503050406030204" pitchFamily="18" charset="0"/>
                              </a:rPr>
                              <m:t>đ</m:t>
                            </m:r>
                          </m:sub>
                        </m:sSub>
                      </m:den>
                    </m:f>
                    <m:r>
                      <a:rPr kumimoji="0" lang="en-US" altLang="vi-VN" sz="2400" b="1" i="1" strike="noStrike" cap="none" normalizeH="0" baseline="0" smtClean="0">
                        <a:ln>
                          <a:noFill/>
                        </a:ln>
                        <a:solidFill>
                          <a:srgbClr val="0070C0"/>
                        </a:solidFill>
                        <a:effectLst/>
                        <a:latin typeface="Cambria Math" panose="02040503050406030204" pitchFamily="18" charset="0"/>
                      </a:rPr>
                      <m:t>&gt;</m:t>
                    </m:r>
                    <m:f>
                      <m:fPr>
                        <m:ctrlPr>
                          <a:rPr kumimoji="0" lang="en-US" altLang="vi-VN" sz="2400" b="1" i="1" strike="noStrike" cap="none" normalizeH="0" baseline="0" smtClean="0">
                            <a:ln>
                              <a:noFill/>
                            </a:ln>
                            <a:solidFill>
                              <a:srgbClr val="0070C0"/>
                            </a:solidFill>
                            <a:effectLst/>
                            <a:latin typeface="Cambria Math" panose="02040503050406030204" pitchFamily="18" charset="0"/>
                          </a:rPr>
                        </m:ctrlPr>
                      </m:fPr>
                      <m:num>
                        <m:r>
                          <a:rPr kumimoji="0" lang="en-US" altLang="vi-VN" sz="2400" b="1" i="1" strike="noStrike" cap="none" normalizeH="0" baseline="0" smtClean="0">
                            <a:ln>
                              <a:noFill/>
                            </a:ln>
                            <a:solidFill>
                              <a:srgbClr val="0070C0"/>
                            </a:solidFill>
                            <a:effectLst/>
                            <a:latin typeface="Cambria Math" panose="02040503050406030204" pitchFamily="18" charset="0"/>
                          </a:rPr>
                          <m:t>𝟏</m:t>
                        </m:r>
                      </m:num>
                      <m:den>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𝟏</m:t>
                            </m:r>
                          </m:sub>
                        </m:sSub>
                      </m:den>
                    </m:f>
                  </m:oMath>
                </a14:m>
                <a:endParaRPr lang="vi-VN" altLang="vi-VN" sz="2400" b="1" dirty="0">
                  <a:solidFill>
                    <a:srgbClr val="0070C0"/>
                  </a:solidFill>
                </a:endParaRPr>
              </a:p>
            </p:txBody>
          </p:sp>
        </mc:Choice>
        <mc:Fallback xmlns="">
          <p:sp>
            <p:nvSpPr>
              <p:cNvPr id="25" name="Rectangle 2"/>
              <p:cNvSpPr>
                <a:spLocks noRot="1" noChangeAspect="1" noMove="1" noResize="1" noEditPoints="1" noAdjustHandles="1" noChangeArrowheads="1" noChangeShapeType="1" noTextEdit="1"/>
              </p:cNvSpPr>
              <p:nvPr/>
            </p:nvSpPr>
            <p:spPr bwMode="auto">
              <a:xfrm>
                <a:off x="975360" y="3201576"/>
                <a:ext cx="2072640" cy="671338"/>
              </a:xfrm>
              <a:prstGeom prst="rect">
                <a:avLst/>
              </a:prstGeom>
              <a:blipFill>
                <a:blip r:embed="rId4"/>
                <a:stretch>
                  <a:fillRect l="-4412" b="-1818"/>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Rectangle 2"/>
              <p:cNvSpPr>
                <a:spLocks noChangeArrowheads="1"/>
              </p:cNvSpPr>
              <p:nvPr/>
            </p:nvSpPr>
            <p:spPr bwMode="auto">
              <a:xfrm>
                <a:off x="2862471" y="3233485"/>
                <a:ext cx="1987826" cy="46166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en-US" altLang="vi-VN" sz="2400" b="1" i="0" strike="noStrike" cap="none" normalizeH="0" baseline="0" dirty="0" smtClean="0">
                    <a:ln>
                      <a:noFill/>
                    </a:ln>
                    <a:solidFill>
                      <a:srgbClr val="0070C0"/>
                    </a:solidFill>
                    <a:effectLst/>
                    <a:latin typeface="Arial" panose="020B0604020202020204" pitchFamily="34" charset="0"/>
                  </a:rPr>
                  <a:t>=&gt;</a:t>
                </a:r>
                <a14:m>
                  <m:oMath xmlns:m="http://schemas.openxmlformats.org/officeDocument/2006/math">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𝒕</m:t>
                        </m:r>
                        <m:r>
                          <a:rPr kumimoji="0" lang="en-US" altLang="vi-VN" sz="2400" b="1" i="1" strike="noStrike" cap="none" normalizeH="0" baseline="0" smtClean="0">
                            <a:ln>
                              <a:noFill/>
                            </a:ln>
                            <a:solidFill>
                              <a:srgbClr val="0070C0"/>
                            </a:solidFill>
                            <a:effectLst/>
                            <a:latin typeface="Cambria Math" panose="02040503050406030204" pitchFamily="18" charset="0"/>
                          </a:rPr>
                          <m:t>đ</m:t>
                        </m:r>
                      </m:sub>
                    </m:sSub>
                  </m:oMath>
                </a14:m>
                <a:r>
                  <a:rPr kumimoji="0" lang="en-US" altLang="vi-VN" sz="2400" b="1" i="0" strike="noStrike" cap="none" normalizeH="0" baseline="0" dirty="0" smtClean="0">
                    <a:ln>
                      <a:noFill/>
                    </a:ln>
                    <a:solidFill>
                      <a:srgbClr val="0070C0"/>
                    </a:solidFill>
                    <a:effectLst/>
                    <a:latin typeface="Arial" panose="020B0604020202020204" pitchFamily="34" charset="0"/>
                  </a:rPr>
                  <a:t>  &lt; </a:t>
                </a:r>
                <a14:m>
                  <m:oMath xmlns:m="http://schemas.openxmlformats.org/officeDocument/2006/math">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𝟏</m:t>
                        </m:r>
                      </m:sub>
                    </m:sSub>
                  </m:oMath>
                </a14:m>
                <a:r>
                  <a:rPr kumimoji="0" lang="en-US" altLang="vi-VN" sz="2400" b="1" i="0" strike="noStrike" cap="none" normalizeH="0" dirty="0" smtClean="0">
                    <a:ln>
                      <a:noFill/>
                    </a:ln>
                    <a:solidFill>
                      <a:srgbClr val="0070C0"/>
                    </a:solidFill>
                    <a:effectLst/>
                    <a:latin typeface="Arial" panose="020B0604020202020204" pitchFamily="34" charset="0"/>
                  </a:rPr>
                  <a:t> </a:t>
                </a:r>
                <a:r>
                  <a:rPr kumimoji="0" lang="en-US" altLang="vi-VN" sz="2400" b="1" i="0" strike="noStrike" cap="none" normalizeH="0" baseline="0" dirty="0" smtClean="0">
                    <a:ln>
                      <a:noFill/>
                    </a:ln>
                    <a:solidFill>
                      <a:srgbClr val="0070C0"/>
                    </a:solidFill>
                    <a:effectLst/>
                    <a:latin typeface="Arial" panose="020B0604020202020204" pitchFamily="34" charset="0"/>
                  </a:rPr>
                  <a:t> </a:t>
                </a:r>
                <a:endParaRPr lang="vi-VN" altLang="vi-VN" sz="2400" b="1" dirty="0">
                  <a:solidFill>
                    <a:srgbClr val="0070C0"/>
                  </a:solidFill>
                </a:endParaRPr>
              </a:p>
            </p:txBody>
          </p:sp>
        </mc:Choice>
        <mc:Fallback xmlns="">
          <p:sp>
            <p:nvSpPr>
              <p:cNvPr id="26" name="Rectangle 2"/>
              <p:cNvSpPr>
                <a:spLocks noRot="1" noChangeAspect="1" noMove="1" noResize="1" noEditPoints="1" noAdjustHandles="1" noChangeArrowheads="1" noChangeShapeType="1" noTextEdit="1"/>
              </p:cNvSpPr>
              <p:nvPr/>
            </p:nvSpPr>
            <p:spPr bwMode="auto">
              <a:xfrm>
                <a:off x="2862471" y="3233485"/>
                <a:ext cx="1987826" cy="461665"/>
              </a:xfrm>
              <a:prstGeom prst="rect">
                <a:avLst/>
              </a:prstGeom>
              <a:blipFill>
                <a:blip r:embed="rId5"/>
                <a:stretch>
                  <a:fillRect l="-4908" t="-7895" b="-31579"/>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7" name="Rectangle 2"/>
              <p:cNvSpPr>
                <a:spLocks noChangeArrowheads="1"/>
              </p:cNvSpPr>
              <p:nvPr/>
            </p:nvSpPr>
            <p:spPr bwMode="auto">
              <a:xfrm>
                <a:off x="975360" y="3973279"/>
                <a:ext cx="2126122" cy="848437"/>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14:m>
                  <m:oMathPara xmlns:m="http://schemas.openxmlformats.org/officeDocument/2006/math">
                    <m:oMathParaPr>
                      <m:jc m:val="centerGroup"/>
                    </m:oMathParaPr>
                    <m:oMath xmlns:m="http://schemas.openxmlformats.org/officeDocument/2006/math">
                      <m:f>
                        <m:fPr>
                          <m:ctrlPr>
                            <a:rPr kumimoji="0" lang="en-US" altLang="vi-VN" sz="2400" b="1" i="1" strike="noStrike" cap="none" normalizeH="0" baseline="0" smtClean="0">
                              <a:ln>
                                <a:noFill/>
                              </a:ln>
                              <a:solidFill>
                                <a:srgbClr val="0070C0"/>
                              </a:solidFill>
                              <a:effectLst/>
                              <a:latin typeface="Cambria Math" panose="02040503050406030204" pitchFamily="18" charset="0"/>
                            </a:rPr>
                          </m:ctrlPr>
                        </m:fPr>
                        <m:num>
                          <m:r>
                            <a:rPr kumimoji="0" lang="en-US" altLang="vi-VN" sz="2400" b="1" i="1" strike="noStrike" cap="none" normalizeH="0" baseline="0" smtClean="0">
                              <a:ln>
                                <a:noFill/>
                              </a:ln>
                              <a:solidFill>
                                <a:srgbClr val="0070C0"/>
                              </a:solidFill>
                              <a:effectLst/>
                              <a:latin typeface="Cambria Math" panose="02040503050406030204" pitchFamily="18" charset="0"/>
                            </a:rPr>
                            <m:t>𝟏</m:t>
                          </m:r>
                        </m:num>
                        <m:den>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𝒕</m:t>
                              </m:r>
                              <m:r>
                                <a:rPr kumimoji="0" lang="en-US" altLang="vi-VN" sz="2400" b="1" i="1" strike="noStrike" cap="none" normalizeH="0" baseline="0" smtClean="0">
                                  <a:ln>
                                    <a:noFill/>
                                  </a:ln>
                                  <a:solidFill>
                                    <a:srgbClr val="0070C0"/>
                                  </a:solidFill>
                                  <a:effectLst/>
                                  <a:latin typeface="Cambria Math" panose="02040503050406030204" pitchFamily="18" charset="0"/>
                                </a:rPr>
                                <m:t>đ</m:t>
                              </m:r>
                            </m:sub>
                          </m:sSub>
                        </m:den>
                      </m:f>
                      <m:r>
                        <a:rPr kumimoji="0" lang="en-US" altLang="vi-VN" sz="2400" b="1" i="1" strike="noStrike" cap="none" normalizeH="0" baseline="0" smtClean="0">
                          <a:ln>
                            <a:noFill/>
                          </a:ln>
                          <a:solidFill>
                            <a:srgbClr val="0070C0"/>
                          </a:solidFill>
                          <a:effectLst/>
                          <a:latin typeface="Cambria Math" panose="02040503050406030204" pitchFamily="18" charset="0"/>
                        </a:rPr>
                        <m:t>&gt;</m:t>
                      </m:r>
                      <m:f>
                        <m:fPr>
                          <m:ctrlPr>
                            <a:rPr kumimoji="0" lang="en-US" altLang="vi-VN" sz="2400" b="1" i="1" strike="noStrike" cap="none" normalizeH="0" baseline="0" smtClean="0">
                              <a:ln>
                                <a:noFill/>
                              </a:ln>
                              <a:solidFill>
                                <a:srgbClr val="0070C0"/>
                              </a:solidFill>
                              <a:effectLst/>
                              <a:latin typeface="Cambria Math" panose="02040503050406030204" pitchFamily="18" charset="0"/>
                            </a:rPr>
                          </m:ctrlPr>
                        </m:fPr>
                        <m:num>
                          <m:r>
                            <a:rPr kumimoji="0" lang="en-US" altLang="vi-VN" sz="2400" b="1" i="1" strike="noStrike" cap="none" normalizeH="0" baseline="0" smtClean="0">
                              <a:ln>
                                <a:noFill/>
                              </a:ln>
                              <a:solidFill>
                                <a:srgbClr val="0070C0"/>
                              </a:solidFill>
                              <a:effectLst/>
                              <a:latin typeface="Cambria Math" panose="02040503050406030204" pitchFamily="18" charset="0"/>
                            </a:rPr>
                            <m:t>𝟏</m:t>
                          </m:r>
                        </m:num>
                        <m:den>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𝟐</m:t>
                              </m:r>
                            </m:sub>
                          </m:sSub>
                        </m:den>
                      </m:f>
                    </m:oMath>
                  </m:oMathPara>
                </a14:m>
                <a:endParaRPr lang="vi-VN" altLang="vi-VN" sz="2400" b="1" dirty="0">
                  <a:solidFill>
                    <a:srgbClr val="0070C0"/>
                  </a:solidFill>
                </a:endParaRPr>
              </a:p>
            </p:txBody>
          </p:sp>
        </mc:Choice>
        <mc:Fallback xmlns="">
          <p:sp>
            <p:nvSpPr>
              <p:cNvPr id="27" name="Rectangle 2"/>
              <p:cNvSpPr>
                <a:spLocks noRot="1" noChangeAspect="1" noMove="1" noResize="1" noEditPoints="1" noAdjustHandles="1" noChangeArrowheads="1" noChangeShapeType="1" noTextEdit="1"/>
              </p:cNvSpPr>
              <p:nvPr/>
            </p:nvSpPr>
            <p:spPr bwMode="auto">
              <a:xfrm>
                <a:off x="975360" y="3973279"/>
                <a:ext cx="2126122" cy="848437"/>
              </a:xfrm>
              <a:prstGeom prst="rect">
                <a:avLst/>
              </a:prstGeom>
              <a:blipFill>
                <a:blip r:embed="rId6"/>
                <a:stretch>
                  <a:fillRect/>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8" name="Rectangle 2"/>
              <p:cNvSpPr>
                <a:spLocks noChangeArrowheads="1"/>
              </p:cNvSpPr>
              <p:nvPr/>
            </p:nvSpPr>
            <p:spPr bwMode="auto">
              <a:xfrm>
                <a:off x="2862470" y="4210336"/>
                <a:ext cx="2039119" cy="46166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en-US" altLang="vi-VN" sz="2400" b="1" i="0" strike="noStrike" cap="none" normalizeH="0" baseline="0" dirty="0" smtClean="0">
                    <a:ln>
                      <a:noFill/>
                    </a:ln>
                    <a:solidFill>
                      <a:srgbClr val="0070C0"/>
                    </a:solidFill>
                    <a:effectLst/>
                    <a:latin typeface="Arial" panose="020B0604020202020204" pitchFamily="34" charset="0"/>
                  </a:rPr>
                  <a:t>=&gt;</a:t>
                </a:r>
                <a14:m>
                  <m:oMath xmlns:m="http://schemas.openxmlformats.org/officeDocument/2006/math">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𝒕</m:t>
                        </m:r>
                        <m:r>
                          <a:rPr kumimoji="0" lang="en-US" altLang="vi-VN" sz="2400" b="1" i="1" strike="noStrike" cap="none" normalizeH="0" baseline="0" smtClean="0">
                            <a:ln>
                              <a:noFill/>
                            </a:ln>
                            <a:solidFill>
                              <a:srgbClr val="0070C0"/>
                            </a:solidFill>
                            <a:effectLst/>
                            <a:latin typeface="Cambria Math" panose="02040503050406030204" pitchFamily="18" charset="0"/>
                          </a:rPr>
                          <m:t>đ</m:t>
                        </m:r>
                      </m:sub>
                    </m:sSub>
                  </m:oMath>
                </a14:m>
                <a:r>
                  <a:rPr kumimoji="0" lang="en-US" altLang="vi-VN" sz="2400" b="1" i="0" strike="noStrike" cap="none" normalizeH="0" baseline="0" dirty="0" smtClean="0">
                    <a:ln>
                      <a:noFill/>
                    </a:ln>
                    <a:solidFill>
                      <a:srgbClr val="0070C0"/>
                    </a:solidFill>
                    <a:effectLst/>
                    <a:latin typeface="Arial" panose="020B0604020202020204" pitchFamily="34" charset="0"/>
                  </a:rPr>
                  <a:t>  &lt; </a:t>
                </a:r>
                <a14:m>
                  <m:oMath xmlns:m="http://schemas.openxmlformats.org/officeDocument/2006/math">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𝟐</m:t>
                        </m:r>
                      </m:sub>
                    </m:sSub>
                  </m:oMath>
                </a14:m>
                <a:r>
                  <a:rPr kumimoji="0" lang="en-US" altLang="vi-VN" sz="2400" b="1" i="0" strike="noStrike" cap="none" normalizeH="0" dirty="0" smtClean="0">
                    <a:ln>
                      <a:noFill/>
                    </a:ln>
                    <a:solidFill>
                      <a:srgbClr val="0070C0"/>
                    </a:solidFill>
                    <a:effectLst/>
                    <a:latin typeface="Arial" panose="020B0604020202020204" pitchFamily="34" charset="0"/>
                  </a:rPr>
                  <a:t> </a:t>
                </a:r>
                <a:r>
                  <a:rPr kumimoji="0" lang="en-US" altLang="vi-VN" sz="2400" b="1" i="0" strike="noStrike" cap="none" normalizeH="0" baseline="0" dirty="0" smtClean="0">
                    <a:ln>
                      <a:noFill/>
                    </a:ln>
                    <a:solidFill>
                      <a:srgbClr val="0070C0"/>
                    </a:solidFill>
                    <a:effectLst/>
                    <a:latin typeface="Arial" panose="020B0604020202020204" pitchFamily="34" charset="0"/>
                  </a:rPr>
                  <a:t> </a:t>
                </a:r>
                <a:endParaRPr lang="vi-VN" altLang="vi-VN" sz="2400" b="1" dirty="0">
                  <a:solidFill>
                    <a:srgbClr val="0070C0"/>
                  </a:solidFill>
                </a:endParaRPr>
              </a:p>
            </p:txBody>
          </p:sp>
        </mc:Choice>
        <mc:Fallback xmlns="">
          <p:sp>
            <p:nvSpPr>
              <p:cNvPr id="28" name="Rectangle 2"/>
              <p:cNvSpPr>
                <a:spLocks noRot="1" noChangeAspect="1" noMove="1" noResize="1" noEditPoints="1" noAdjustHandles="1" noChangeArrowheads="1" noChangeShapeType="1" noTextEdit="1"/>
              </p:cNvSpPr>
              <p:nvPr/>
            </p:nvSpPr>
            <p:spPr bwMode="auto">
              <a:xfrm>
                <a:off x="2862470" y="4210336"/>
                <a:ext cx="2039119" cy="461665"/>
              </a:xfrm>
              <a:prstGeom prst="rect">
                <a:avLst/>
              </a:prstGeom>
              <a:blipFill>
                <a:blip r:embed="rId7"/>
                <a:stretch>
                  <a:fillRect l="-4790" t="-9333" b="-3200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9" name="Rectangle 2"/>
              <p:cNvSpPr>
                <a:spLocks noChangeArrowheads="1"/>
              </p:cNvSpPr>
              <p:nvPr/>
            </p:nvSpPr>
            <p:spPr bwMode="auto">
              <a:xfrm>
                <a:off x="1028842" y="4982834"/>
                <a:ext cx="2072640" cy="848437"/>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14:m>
                  <m:oMathPara xmlns:m="http://schemas.openxmlformats.org/officeDocument/2006/math">
                    <m:oMathParaPr>
                      <m:jc m:val="centerGroup"/>
                    </m:oMathParaPr>
                    <m:oMath xmlns:m="http://schemas.openxmlformats.org/officeDocument/2006/math">
                      <m:f>
                        <m:fPr>
                          <m:ctrlPr>
                            <a:rPr kumimoji="0" lang="en-US" altLang="vi-VN" sz="2400" b="1" i="1" strike="noStrike" cap="none" normalizeH="0" baseline="0" smtClean="0">
                              <a:ln>
                                <a:noFill/>
                              </a:ln>
                              <a:solidFill>
                                <a:srgbClr val="0070C0"/>
                              </a:solidFill>
                              <a:effectLst/>
                              <a:latin typeface="Cambria Math" panose="02040503050406030204" pitchFamily="18" charset="0"/>
                            </a:rPr>
                          </m:ctrlPr>
                        </m:fPr>
                        <m:num>
                          <m:r>
                            <a:rPr kumimoji="0" lang="en-US" altLang="vi-VN" sz="2400" b="1" i="1" strike="noStrike" cap="none" normalizeH="0" baseline="0" smtClean="0">
                              <a:ln>
                                <a:noFill/>
                              </a:ln>
                              <a:solidFill>
                                <a:srgbClr val="0070C0"/>
                              </a:solidFill>
                              <a:effectLst/>
                              <a:latin typeface="Cambria Math" panose="02040503050406030204" pitchFamily="18" charset="0"/>
                            </a:rPr>
                            <m:t>𝟏</m:t>
                          </m:r>
                        </m:num>
                        <m:den>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𝒕</m:t>
                              </m:r>
                              <m:r>
                                <a:rPr kumimoji="0" lang="en-US" altLang="vi-VN" sz="2400" b="1" i="1" strike="noStrike" cap="none" normalizeH="0" baseline="0" smtClean="0">
                                  <a:ln>
                                    <a:noFill/>
                                  </a:ln>
                                  <a:solidFill>
                                    <a:srgbClr val="0070C0"/>
                                  </a:solidFill>
                                  <a:effectLst/>
                                  <a:latin typeface="Cambria Math" panose="02040503050406030204" pitchFamily="18" charset="0"/>
                                </a:rPr>
                                <m:t>đ</m:t>
                              </m:r>
                            </m:sub>
                          </m:sSub>
                        </m:den>
                      </m:f>
                      <m:r>
                        <a:rPr kumimoji="0" lang="en-US" altLang="vi-VN" sz="2400" b="1" i="1" strike="noStrike" cap="none" normalizeH="0" baseline="0" smtClean="0">
                          <a:ln>
                            <a:noFill/>
                          </a:ln>
                          <a:solidFill>
                            <a:srgbClr val="0070C0"/>
                          </a:solidFill>
                          <a:effectLst/>
                          <a:latin typeface="Cambria Math" panose="02040503050406030204" pitchFamily="18" charset="0"/>
                        </a:rPr>
                        <m:t>&gt;</m:t>
                      </m:r>
                      <m:f>
                        <m:fPr>
                          <m:ctrlPr>
                            <a:rPr kumimoji="0" lang="en-US" altLang="vi-VN" sz="2400" b="1" i="1" strike="noStrike" cap="none" normalizeH="0" baseline="0" smtClean="0">
                              <a:ln>
                                <a:noFill/>
                              </a:ln>
                              <a:solidFill>
                                <a:srgbClr val="0070C0"/>
                              </a:solidFill>
                              <a:effectLst/>
                              <a:latin typeface="Cambria Math" panose="02040503050406030204" pitchFamily="18" charset="0"/>
                            </a:rPr>
                          </m:ctrlPr>
                        </m:fPr>
                        <m:num>
                          <m:r>
                            <a:rPr kumimoji="0" lang="en-US" altLang="vi-VN" sz="2400" b="1" i="1" strike="noStrike" cap="none" normalizeH="0" baseline="0" smtClean="0">
                              <a:ln>
                                <a:noFill/>
                              </a:ln>
                              <a:solidFill>
                                <a:srgbClr val="0070C0"/>
                              </a:solidFill>
                              <a:effectLst/>
                              <a:latin typeface="Cambria Math" panose="02040503050406030204" pitchFamily="18" charset="0"/>
                            </a:rPr>
                            <m:t>𝟏</m:t>
                          </m:r>
                        </m:num>
                        <m:den>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𝟑</m:t>
                              </m:r>
                            </m:sub>
                          </m:sSub>
                        </m:den>
                      </m:f>
                    </m:oMath>
                  </m:oMathPara>
                </a14:m>
                <a:endParaRPr lang="vi-VN" altLang="vi-VN" sz="2400" b="1" dirty="0">
                  <a:solidFill>
                    <a:srgbClr val="0070C0"/>
                  </a:solidFill>
                </a:endParaRPr>
              </a:p>
            </p:txBody>
          </p:sp>
        </mc:Choice>
        <mc:Fallback xmlns="">
          <p:sp>
            <p:nvSpPr>
              <p:cNvPr id="29" name="Rectangle 2"/>
              <p:cNvSpPr>
                <a:spLocks noRot="1" noChangeAspect="1" noMove="1" noResize="1" noEditPoints="1" noAdjustHandles="1" noChangeArrowheads="1" noChangeShapeType="1" noTextEdit="1"/>
              </p:cNvSpPr>
              <p:nvPr/>
            </p:nvSpPr>
            <p:spPr bwMode="auto">
              <a:xfrm>
                <a:off x="1028842" y="4982834"/>
                <a:ext cx="2072640" cy="848437"/>
              </a:xfrm>
              <a:prstGeom prst="rect">
                <a:avLst/>
              </a:prstGeom>
              <a:blipFill>
                <a:blip r:embed="rId8"/>
                <a:stretch>
                  <a:fillRect/>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0" name="Rectangle 2"/>
              <p:cNvSpPr>
                <a:spLocks noChangeArrowheads="1"/>
              </p:cNvSpPr>
              <p:nvPr/>
            </p:nvSpPr>
            <p:spPr bwMode="auto">
              <a:xfrm>
                <a:off x="2862470" y="5109958"/>
                <a:ext cx="1987826" cy="46166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en-US" altLang="vi-VN" sz="2400" b="1" i="0" strike="noStrike" cap="none" normalizeH="0" baseline="0" dirty="0" smtClean="0">
                    <a:ln>
                      <a:noFill/>
                    </a:ln>
                    <a:solidFill>
                      <a:srgbClr val="0070C0"/>
                    </a:solidFill>
                    <a:effectLst/>
                    <a:latin typeface="Arial" panose="020B0604020202020204" pitchFamily="34" charset="0"/>
                  </a:rPr>
                  <a:t>=&gt;</a:t>
                </a:r>
                <a14:m>
                  <m:oMath xmlns:m="http://schemas.openxmlformats.org/officeDocument/2006/math">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𝒕</m:t>
                        </m:r>
                        <m:r>
                          <a:rPr kumimoji="0" lang="en-US" altLang="vi-VN" sz="2400" b="1" i="1" strike="noStrike" cap="none" normalizeH="0" baseline="0" smtClean="0">
                            <a:ln>
                              <a:noFill/>
                            </a:ln>
                            <a:solidFill>
                              <a:srgbClr val="0070C0"/>
                            </a:solidFill>
                            <a:effectLst/>
                            <a:latin typeface="Cambria Math" panose="02040503050406030204" pitchFamily="18" charset="0"/>
                          </a:rPr>
                          <m:t>đ</m:t>
                        </m:r>
                      </m:sub>
                    </m:sSub>
                  </m:oMath>
                </a14:m>
                <a:r>
                  <a:rPr kumimoji="0" lang="en-US" altLang="vi-VN" sz="2400" b="1" i="0" strike="noStrike" cap="none" normalizeH="0" baseline="0" dirty="0" smtClean="0">
                    <a:ln>
                      <a:noFill/>
                    </a:ln>
                    <a:solidFill>
                      <a:srgbClr val="0070C0"/>
                    </a:solidFill>
                    <a:effectLst/>
                    <a:latin typeface="Arial" panose="020B0604020202020204" pitchFamily="34" charset="0"/>
                  </a:rPr>
                  <a:t>  &lt; </a:t>
                </a:r>
                <a14:m>
                  <m:oMath xmlns:m="http://schemas.openxmlformats.org/officeDocument/2006/math">
                    <m:sSub>
                      <m:sSubPr>
                        <m:ctrlPr>
                          <a:rPr kumimoji="0" lang="en-US" altLang="vi-VN" sz="2400" b="1" i="1" strike="noStrike" cap="none" normalizeH="0" baseline="0" smtClean="0">
                            <a:ln>
                              <a:noFill/>
                            </a:ln>
                            <a:solidFill>
                              <a:srgbClr val="0070C0"/>
                            </a:solidFill>
                            <a:effectLst/>
                            <a:latin typeface="Cambria Math" panose="02040503050406030204" pitchFamily="18" charset="0"/>
                          </a:rPr>
                        </m:ctrlPr>
                      </m:sSubPr>
                      <m:e>
                        <m:r>
                          <a:rPr kumimoji="0" lang="en-US" altLang="vi-VN" sz="2400" b="1" i="1" strike="noStrike" cap="none" normalizeH="0" baseline="0" smtClean="0">
                            <a:ln>
                              <a:noFill/>
                            </a:ln>
                            <a:solidFill>
                              <a:srgbClr val="0070C0"/>
                            </a:solidFill>
                            <a:effectLst/>
                            <a:latin typeface="Cambria Math" panose="02040503050406030204" pitchFamily="18" charset="0"/>
                          </a:rPr>
                          <m:t>𝑹</m:t>
                        </m:r>
                      </m:e>
                      <m:sub>
                        <m:r>
                          <a:rPr kumimoji="0" lang="en-US" altLang="vi-VN" sz="2400" b="1" i="1" strike="noStrike" cap="none" normalizeH="0" baseline="0" smtClean="0">
                            <a:ln>
                              <a:noFill/>
                            </a:ln>
                            <a:solidFill>
                              <a:srgbClr val="0070C0"/>
                            </a:solidFill>
                            <a:effectLst/>
                            <a:latin typeface="Cambria Math" panose="02040503050406030204" pitchFamily="18" charset="0"/>
                          </a:rPr>
                          <m:t>𝟑</m:t>
                        </m:r>
                      </m:sub>
                    </m:sSub>
                  </m:oMath>
                </a14:m>
                <a:r>
                  <a:rPr kumimoji="0" lang="en-US" altLang="vi-VN" sz="2400" b="1" i="0" strike="noStrike" cap="none" normalizeH="0" dirty="0" smtClean="0">
                    <a:ln>
                      <a:noFill/>
                    </a:ln>
                    <a:solidFill>
                      <a:srgbClr val="0070C0"/>
                    </a:solidFill>
                    <a:effectLst/>
                    <a:latin typeface="Arial" panose="020B0604020202020204" pitchFamily="34" charset="0"/>
                  </a:rPr>
                  <a:t> </a:t>
                </a:r>
                <a:r>
                  <a:rPr kumimoji="0" lang="en-US" altLang="vi-VN" sz="2400" b="1" i="0" strike="noStrike" cap="none" normalizeH="0" baseline="0" dirty="0" smtClean="0">
                    <a:ln>
                      <a:noFill/>
                    </a:ln>
                    <a:solidFill>
                      <a:srgbClr val="0070C0"/>
                    </a:solidFill>
                    <a:effectLst/>
                    <a:latin typeface="Arial" panose="020B0604020202020204" pitchFamily="34" charset="0"/>
                  </a:rPr>
                  <a:t> </a:t>
                </a:r>
                <a:endParaRPr lang="vi-VN" altLang="vi-VN" sz="2400" b="1" dirty="0">
                  <a:solidFill>
                    <a:srgbClr val="0070C0"/>
                  </a:solidFill>
                </a:endParaRPr>
              </a:p>
            </p:txBody>
          </p:sp>
        </mc:Choice>
        <mc:Fallback xmlns="">
          <p:sp>
            <p:nvSpPr>
              <p:cNvPr id="30" name="Rectangle 2"/>
              <p:cNvSpPr>
                <a:spLocks noRot="1" noChangeAspect="1" noMove="1" noResize="1" noEditPoints="1" noAdjustHandles="1" noChangeArrowheads="1" noChangeShapeType="1" noTextEdit="1"/>
              </p:cNvSpPr>
              <p:nvPr/>
            </p:nvSpPr>
            <p:spPr bwMode="auto">
              <a:xfrm>
                <a:off x="2862470" y="5109958"/>
                <a:ext cx="1987826" cy="461665"/>
              </a:xfrm>
              <a:prstGeom prst="rect">
                <a:avLst/>
              </a:prstGeom>
              <a:blipFill>
                <a:blip r:embed="rId9"/>
                <a:stretch>
                  <a:fillRect l="-4908" t="-7895" b="-31579"/>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spTree>
    <p:extLst>
      <p:ext uri="{BB962C8B-B14F-4D97-AF65-F5344CB8AC3E}">
        <p14:creationId xmlns:p14="http://schemas.microsoft.com/office/powerpoint/2010/main" val="80294839"/>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p:cTn id="7" dur="500" fill="hold"/>
                                        <p:tgtEl>
                                          <p:spTgt spid="24"/>
                                        </p:tgtEl>
                                        <p:attrNameLst>
                                          <p:attrName>ppt_w</p:attrName>
                                        </p:attrNameLst>
                                      </p:cBhvr>
                                      <p:tavLst>
                                        <p:tav tm="0">
                                          <p:val>
                                            <p:fltVal val="0"/>
                                          </p:val>
                                        </p:tav>
                                        <p:tav tm="100000">
                                          <p:val>
                                            <p:strVal val="#ppt_w"/>
                                          </p:val>
                                        </p:tav>
                                      </p:tavLst>
                                    </p:anim>
                                    <p:anim calcmode="lin" valueType="num">
                                      <p:cBhvr>
                                        <p:cTn id="8" dur="500" fill="hold"/>
                                        <p:tgtEl>
                                          <p:spTgt spid="24"/>
                                        </p:tgtEl>
                                        <p:attrNameLst>
                                          <p:attrName>ppt_h</p:attrName>
                                        </p:attrNameLst>
                                      </p:cBhvr>
                                      <p:tavLst>
                                        <p:tav tm="0">
                                          <p:val>
                                            <p:fltVal val="0"/>
                                          </p:val>
                                        </p:tav>
                                        <p:tav tm="100000">
                                          <p:val>
                                            <p:strVal val="#ppt_h"/>
                                          </p:val>
                                        </p:tav>
                                      </p:tavLst>
                                    </p:anim>
                                    <p:animEffect transition="in" filter="fade">
                                      <p:cBhvr>
                                        <p:cTn id="9" dur="500"/>
                                        <p:tgtEl>
                                          <p:spTgt spid="2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5"/>
                                        </p:tgtEl>
                                        <p:attrNameLst>
                                          <p:attrName>style.visibility</p:attrName>
                                        </p:attrNameLst>
                                      </p:cBhvr>
                                      <p:to>
                                        <p:strVal val="visible"/>
                                      </p:to>
                                    </p:set>
                                    <p:anim calcmode="lin" valueType="num">
                                      <p:cBhvr>
                                        <p:cTn id="14" dur="500" fill="hold"/>
                                        <p:tgtEl>
                                          <p:spTgt spid="25"/>
                                        </p:tgtEl>
                                        <p:attrNameLst>
                                          <p:attrName>ppt_w</p:attrName>
                                        </p:attrNameLst>
                                      </p:cBhvr>
                                      <p:tavLst>
                                        <p:tav tm="0">
                                          <p:val>
                                            <p:fltVal val="0"/>
                                          </p:val>
                                        </p:tav>
                                        <p:tav tm="100000">
                                          <p:val>
                                            <p:strVal val="#ppt_w"/>
                                          </p:val>
                                        </p:tav>
                                      </p:tavLst>
                                    </p:anim>
                                    <p:anim calcmode="lin" valueType="num">
                                      <p:cBhvr>
                                        <p:cTn id="15" dur="500" fill="hold"/>
                                        <p:tgtEl>
                                          <p:spTgt spid="25"/>
                                        </p:tgtEl>
                                        <p:attrNameLst>
                                          <p:attrName>ppt_h</p:attrName>
                                        </p:attrNameLst>
                                      </p:cBhvr>
                                      <p:tavLst>
                                        <p:tav tm="0">
                                          <p:val>
                                            <p:fltVal val="0"/>
                                          </p:val>
                                        </p:tav>
                                        <p:tav tm="100000">
                                          <p:val>
                                            <p:strVal val="#ppt_h"/>
                                          </p:val>
                                        </p:tav>
                                      </p:tavLst>
                                    </p:anim>
                                    <p:animEffect transition="in" filter="fade">
                                      <p:cBhvr>
                                        <p:cTn id="16" dur="500"/>
                                        <p:tgtEl>
                                          <p:spTgt spid="2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6"/>
                                        </p:tgtEl>
                                        <p:attrNameLst>
                                          <p:attrName>style.visibility</p:attrName>
                                        </p:attrNameLst>
                                      </p:cBhvr>
                                      <p:to>
                                        <p:strVal val="visible"/>
                                      </p:to>
                                    </p:set>
                                    <p:anim calcmode="lin" valueType="num">
                                      <p:cBhvr>
                                        <p:cTn id="21" dur="500" fill="hold"/>
                                        <p:tgtEl>
                                          <p:spTgt spid="26"/>
                                        </p:tgtEl>
                                        <p:attrNameLst>
                                          <p:attrName>ppt_w</p:attrName>
                                        </p:attrNameLst>
                                      </p:cBhvr>
                                      <p:tavLst>
                                        <p:tav tm="0">
                                          <p:val>
                                            <p:fltVal val="0"/>
                                          </p:val>
                                        </p:tav>
                                        <p:tav tm="100000">
                                          <p:val>
                                            <p:strVal val="#ppt_w"/>
                                          </p:val>
                                        </p:tav>
                                      </p:tavLst>
                                    </p:anim>
                                    <p:anim calcmode="lin" valueType="num">
                                      <p:cBhvr>
                                        <p:cTn id="22" dur="500" fill="hold"/>
                                        <p:tgtEl>
                                          <p:spTgt spid="26"/>
                                        </p:tgtEl>
                                        <p:attrNameLst>
                                          <p:attrName>ppt_h</p:attrName>
                                        </p:attrNameLst>
                                      </p:cBhvr>
                                      <p:tavLst>
                                        <p:tav tm="0">
                                          <p:val>
                                            <p:fltVal val="0"/>
                                          </p:val>
                                        </p:tav>
                                        <p:tav tm="100000">
                                          <p:val>
                                            <p:strVal val="#ppt_h"/>
                                          </p:val>
                                        </p:tav>
                                      </p:tavLst>
                                    </p:anim>
                                    <p:animEffect transition="in" filter="fade">
                                      <p:cBhvr>
                                        <p:cTn id="23" dur="500"/>
                                        <p:tgtEl>
                                          <p:spTgt spid="2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7"/>
                                        </p:tgtEl>
                                        <p:attrNameLst>
                                          <p:attrName>style.visibility</p:attrName>
                                        </p:attrNameLst>
                                      </p:cBhvr>
                                      <p:to>
                                        <p:strVal val="visible"/>
                                      </p:to>
                                    </p:set>
                                    <p:anim calcmode="lin" valueType="num">
                                      <p:cBhvr>
                                        <p:cTn id="28" dur="500" fill="hold"/>
                                        <p:tgtEl>
                                          <p:spTgt spid="27"/>
                                        </p:tgtEl>
                                        <p:attrNameLst>
                                          <p:attrName>ppt_w</p:attrName>
                                        </p:attrNameLst>
                                      </p:cBhvr>
                                      <p:tavLst>
                                        <p:tav tm="0">
                                          <p:val>
                                            <p:fltVal val="0"/>
                                          </p:val>
                                        </p:tav>
                                        <p:tav tm="100000">
                                          <p:val>
                                            <p:strVal val="#ppt_w"/>
                                          </p:val>
                                        </p:tav>
                                      </p:tavLst>
                                    </p:anim>
                                    <p:anim calcmode="lin" valueType="num">
                                      <p:cBhvr>
                                        <p:cTn id="29" dur="500" fill="hold"/>
                                        <p:tgtEl>
                                          <p:spTgt spid="27"/>
                                        </p:tgtEl>
                                        <p:attrNameLst>
                                          <p:attrName>ppt_h</p:attrName>
                                        </p:attrNameLst>
                                      </p:cBhvr>
                                      <p:tavLst>
                                        <p:tav tm="0">
                                          <p:val>
                                            <p:fltVal val="0"/>
                                          </p:val>
                                        </p:tav>
                                        <p:tav tm="100000">
                                          <p:val>
                                            <p:strVal val="#ppt_h"/>
                                          </p:val>
                                        </p:tav>
                                      </p:tavLst>
                                    </p:anim>
                                    <p:animEffect transition="in" filter="fade">
                                      <p:cBhvr>
                                        <p:cTn id="30" dur="500"/>
                                        <p:tgtEl>
                                          <p:spTgt spid="27"/>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anim calcmode="lin" valueType="num">
                                      <p:cBhvr>
                                        <p:cTn id="35" dur="500" fill="hold"/>
                                        <p:tgtEl>
                                          <p:spTgt spid="28"/>
                                        </p:tgtEl>
                                        <p:attrNameLst>
                                          <p:attrName>ppt_w</p:attrName>
                                        </p:attrNameLst>
                                      </p:cBhvr>
                                      <p:tavLst>
                                        <p:tav tm="0">
                                          <p:val>
                                            <p:fltVal val="0"/>
                                          </p:val>
                                        </p:tav>
                                        <p:tav tm="100000">
                                          <p:val>
                                            <p:strVal val="#ppt_w"/>
                                          </p:val>
                                        </p:tav>
                                      </p:tavLst>
                                    </p:anim>
                                    <p:anim calcmode="lin" valueType="num">
                                      <p:cBhvr>
                                        <p:cTn id="36" dur="500" fill="hold"/>
                                        <p:tgtEl>
                                          <p:spTgt spid="28"/>
                                        </p:tgtEl>
                                        <p:attrNameLst>
                                          <p:attrName>ppt_h</p:attrName>
                                        </p:attrNameLst>
                                      </p:cBhvr>
                                      <p:tavLst>
                                        <p:tav tm="0">
                                          <p:val>
                                            <p:fltVal val="0"/>
                                          </p:val>
                                        </p:tav>
                                        <p:tav tm="100000">
                                          <p:val>
                                            <p:strVal val="#ppt_h"/>
                                          </p:val>
                                        </p:tav>
                                      </p:tavLst>
                                    </p:anim>
                                    <p:animEffect transition="in" filter="fade">
                                      <p:cBhvr>
                                        <p:cTn id="37" dur="500"/>
                                        <p:tgtEl>
                                          <p:spTgt spid="28"/>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9"/>
                                        </p:tgtEl>
                                        <p:attrNameLst>
                                          <p:attrName>style.visibility</p:attrName>
                                        </p:attrNameLst>
                                      </p:cBhvr>
                                      <p:to>
                                        <p:strVal val="visible"/>
                                      </p:to>
                                    </p:set>
                                    <p:anim calcmode="lin" valueType="num">
                                      <p:cBhvr>
                                        <p:cTn id="42" dur="500" fill="hold"/>
                                        <p:tgtEl>
                                          <p:spTgt spid="29"/>
                                        </p:tgtEl>
                                        <p:attrNameLst>
                                          <p:attrName>ppt_w</p:attrName>
                                        </p:attrNameLst>
                                      </p:cBhvr>
                                      <p:tavLst>
                                        <p:tav tm="0">
                                          <p:val>
                                            <p:fltVal val="0"/>
                                          </p:val>
                                        </p:tav>
                                        <p:tav tm="100000">
                                          <p:val>
                                            <p:strVal val="#ppt_w"/>
                                          </p:val>
                                        </p:tav>
                                      </p:tavLst>
                                    </p:anim>
                                    <p:anim calcmode="lin" valueType="num">
                                      <p:cBhvr>
                                        <p:cTn id="43" dur="500" fill="hold"/>
                                        <p:tgtEl>
                                          <p:spTgt spid="29"/>
                                        </p:tgtEl>
                                        <p:attrNameLst>
                                          <p:attrName>ppt_h</p:attrName>
                                        </p:attrNameLst>
                                      </p:cBhvr>
                                      <p:tavLst>
                                        <p:tav tm="0">
                                          <p:val>
                                            <p:fltVal val="0"/>
                                          </p:val>
                                        </p:tav>
                                        <p:tav tm="100000">
                                          <p:val>
                                            <p:strVal val="#ppt_h"/>
                                          </p:val>
                                        </p:tav>
                                      </p:tavLst>
                                    </p:anim>
                                    <p:animEffect transition="in" filter="fade">
                                      <p:cBhvr>
                                        <p:cTn id="44" dur="500"/>
                                        <p:tgtEl>
                                          <p:spTgt spid="29"/>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anim calcmode="lin" valueType="num">
                                      <p:cBhvr>
                                        <p:cTn id="49" dur="500" fill="hold"/>
                                        <p:tgtEl>
                                          <p:spTgt spid="30"/>
                                        </p:tgtEl>
                                        <p:attrNameLst>
                                          <p:attrName>ppt_w</p:attrName>
                                        </p:attrNameLst>
                                      </p:cBhvr>
                                      <p:tavLst>
                                        <p:tav tm="0">
                                          <p:val>
                                            <p:fltVal val="0"/>
                                          </p:val>
                                        </p:tav>
                                        <p:tav tm="100000">
                                          <p:val>
                                            <p:strVal val="#ppt_w"/>
                                          </p:val>
                                        </p:tav>
                                      </p:tavLst>
                                    </p:anim>
                                    <p:anim calcmode="lin" valueType="num">
                                      <p:cBhvr>
                                        <p:cTn id="50" dur="500" fill="hold"/>
                                        <p:tgtEl>
                                          <p:spTgt spid="30"/>
                                        </p:tgtEl>
                                        <p:attrNameLst>
                                          <p:attrName>ppt_h</p:attrName>
                                        </p:attrNameLst>
                                      </p:cBhvr>
                                      <p:tavLst>
                                        <p:tav tm="0">
                                          <p:val>
                                            <p:fltVal val="0"/>
                                          </p:val>
                                        </p:tav>
                                        <p:tav tm="100000">
                                          <p:val>
                                            <p:strVal val="#ppt_h"/>
                                          </p:val>
                                        </p:tav>
                                      </p:tavLst>
                                    </p:anim>
                                    <p:animEffect transition="in" filter="fade">
                                      <p:cBhvr>
                                        <p:cTn id="51"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P spid="27" grpId="0"/>
      <p:bldP spid="28" grpId="0"/>
      <p:bldP spid="29" grpId="0"/>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104046" y="533443"/>
            <a:ext cx="8416197" cy="1938992"/>
          </a:xfrm>
          <a:prstGeom prst="rect">
            <a:avLst/>
          </a:prstGeom>
          <a:solidFill>
            <a:schemeClr val="accent2">
              <a:lumMod val="20000"/>
              <a:lumOff val="80000"/>
            </a:schemeClr>
          </a:solidFill>
        </p:spPr>
        <p:txBody>
          <a:bodyPr wrap="square">
            <a:spAutoFit/>
          </a:bodyPr>
          <a:lstStyle/>
          <a:p>
            <a:r>
              <a:rPr lang="vi-VN" sz="2000" b="1" u="sng" dirty="0">
                <a:solidFill>
                  <a:srgbClr val="FF0000"/>
                </a:solidFill>
              </a:rPr>
              <a:t>Bài </a:t>
            </a:r>
            <a:r>
              <a:rPr lang="vi-VN" sz="2000" b="1" u="sng" dirty="0" smtClean="0">
                <a:solidFill>
                  <a:srgbClr val="FF0000"/>
                </a:solidFill>
              </a:rPr>
              <a:t>14</a:t>
            </a:r>
            <a:r>
              <a:rPr lang="en-US" sz="2000" b="1" u="sng" dirty="0" smtClean="0">
                <a:solidFill>
                  <a:srgbClr val="FF0000"/>
                </a:solidFill>
              </a:rPr>
              <a:t>:</a:t>
            </a:r>
            <a:r>
              <a:rPr lang="vi-VN" sz="2000" b="1" u="sng" dirty="0" smtClean="0">
                <a:solidFill>
                  <a:srgbClr val="FF0000"/>
                </a:solidFill>
              </a:rPr>
              <a:t> </a:t>
            </a:r>
            <a:r>
              <a:rPr lang="vi-VN" sz="2000" b="1" dirty="0"/>
              <a:t>Cho mạch điện có sơ đồ như hình 6.6, trong đó các điện trở R</a:t>
            </a:r>
            <a:r>
              <a:rPr lang="vi-VN" sz="2000" b="1" baseline="-25000" dirty="0"/>
              <a:t>1</a:t>
            </a:r>
            <a:r>
              <a:rPr lang="vi-VN" sz="2000" b="1" dirty="0"/>
              <a:t> = 14Ω ; R</a:t>
            </a:r>
            <a:r>
              <a:rPr lang="vi-VN" sz="2000" b="1" baseline="-25000" dirty="0"/>
              <a:t>2</a:t>
            </a:r>
            <a:r>
              <a:rPr lang="vi-VN" sz="2000" b="1" dirty="0"/>
              <a:t> = 8Ω ; R</a:t>
            </a:r>
            <a:r>
              <a:rPr lang="vi-VN" sz="2000" b="1" baseline="-25000" dirty="0"/>
              <a:t>3</a:t>
            </a:r>
            <a:r>
              <a:rPr lang="vi-VN" sz="2000" b="1" dirty="0"/>
              <a:t> = 24Ω ; dòng điện đi qua R</a:t>
            </a:r>
            <a:r>
              <a:rPr lang="vi-VN" sz="2000" b="1" baseline="-25000" dirty="0"/>
              <a:t>1</a:t>
            </a:r>
            <a:r>
              <a:rPr lang="vi-VN" sz="2000" b="1" dirty="0"/>
              <a:t> có cường độ là I</a:t>
            </a:r>
            <a:r>
              <a:rPr lang="vi-VN" sz="2000" b="1" baseline="-25000" dirty="0"/>
              <a:t>1</a:t>
            </a:r>
            <a:r>
              <a:rPr lang="vi-VN" sz="2000" b="1" dirty="0"/>
              <a:t> = 0,4A</a:t>
            </a:r>
          </a:p>
          <a:p>
            <a:r>
              <a:rPr lang="vi-VN" sz="2000" b="1" dirty="0"/>
              <a:t>a) Tính các cường độ dòng điện trên I</a:t>
            </a:r>
            <a:r>
              <a:rPr lang="vi-VN" sz="2000" b="1" baseline="-25000" dirty="0"/>
              <a:t>2</a:t>
            </a:r>
            <a:r>
              <a:rPr lang="vi-VN" sz="2000" b="1" dirty="0"/>
              <a:t> , I</a:t>
            </a:r>
            <a:r>
              <a:rPr lang="vi-VN" sz="2000" b="1" baseline="-25000" dirty="0"/>
              <a:t>3</a:t>
            </a:r>
            <a:r>
              <a:rPr lang="vi-VN" sz="2000" b="1" dirty="0"/>
              <a:t> tương ứng đi qua các điện trở R</a:t>
            </a:r>
            <a:r>
              <a:rPr lang="vi-VN" sz="2000" b="1" baseline="-25000" dirty="0"/>
              <a:t>2</a:t>
            </a:r>
            <a:r>
              <a:rPr lang="vi-VN" sz="2000" b="1" dirty="0"/>
              <a:t> và R</a:t>
            </a:r>
            <a:r>
              <a:rPr lang="vi-VN" sz="2000" b="1" baseline="-25000" dirty="0"/>
              <a:t>3</a:t>
            </a:r>
            <a:endParaRPr lang="vi-VN" sz="2000" b="1" dirty="0"/>
          </a:p>
          <a:p>
            <a:r>
              <a:rPr lang="vi-VN" sz="2000" b="1" dirty="0"/>
              <a:t>b) Tính các hiệu điện thế U</a:t>
            </a:r>
            <a:r>
              <a:rPr lang="vi-VN" sz="2000" b="1" baseline="-25000" dirty="0"/>
              <a:t>AC</a:t>
            </a:r>
            <a:r>
              <a:rPr lang="vi-VN" sz="2000" b="1" dirty="0"/>
              <a:t> ; U</a:t>
            </a:r>
            <a:r>
              <a:rPr lang="vi-VN" sz="2000" b="1" baseline="-25000" dirty="0"/>
              <a:t>CB</a:t>
            </a:r>
            <a:r>
              <a:rPr lang="vi-VN" sz="2000" b="1" dirty="0"/>
              <a:t> và U</a:t>
            </a:r>
            <a:r>
              <a:rPr lang="vi-VN" sz="2000" b="1" baseline="-25000" dirty="0"/>
              <a:t>AB</a:t>
            </a:r>
            <a:endParaRPr lang="vi-VN" sz="2000" b="1" dirty="0"/>
          </a:p>
        </p:txBody>
      </p:sp>
      <p:sp>
        <p:nvSpPr>
          <p:cNvPr id="76" name="Nút Hành động: Kết thúc 75">
            <a:hlinkClick r:id="" action="ppaction://hlinkshowjump?jump=lastslide" highlightClick="1"/>
          </p:cNvPr>
          <p:cNvSpPr/>
          <p:nvPr/>
        </p:nvSpPr>
        <p:spPr>
          <a:xfrm>
            <a:off x="11887200" y="6608618"/>
            <a:ext cx="304800" cy="24938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000"/>
          </a:p>
        </p:txBody>
      </p:sp>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2"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10" name="Rectangle 2"/>
          <p:cNvSpPr>
            <a:spLocks noChangeArrowheads="1"/>
          </p:cNvSpPr>
          <p:nvPr/>
        </p:nvSpPr>
        <p:spPr bwMode="auto">
          <a:xfrm>
            <a:off x="1470756" y="187508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pic>
        <p:nvPicPr>
          <p:cNvPr id="9217" name="Ảnh 35"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0243" y="533443"/>
            <a:ext cx="2543175" cy="1524000"/>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3"/>
          <p:cNvSpPr>
            <a:spLocks noChangeArrowheads="1"/>
          </p:cNvSpPr>
          <p:nvPr/>
        </p:nvSpPr>
        <p:spPr bwMode="auto">
          <a:xfrm>
            <a:off x="6208932" y="5567342"/>
            <a:ext cx="102944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vi-VN" altLang="vi-VN"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 8</a:t>
            </a:r>
            <a:r>
              <a:rPr kumimoji="0" lang="en-US" altLang="vi-VN"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t>
            </a:r>
            <a:r>
              <a:rPr kumimoji="0" lang="vi-VN" altLang="vi-VN"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V</a:t>
            </a:r>
            <a:r>
              <a:rPr kumimoji="0" lang="en-US" altLang="vi-VN"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t>
            </a:r>
            <a:endParaRPr kumimoji="0" lang="vi-VN" altLang="vi-VN" sz="2000" b="1" i="0" u="none" strike="noStrike" cap="none" normalizeH="0" baseline="0" dirty="0" smtClean="0">
              <a:ln>
                <a:noFill/>
              </a:ln>
              <a:solidFill>
                <a:srgbClr val="00B050"/>
              </a:solidFill>
              <a:effectLst/>
              <a:latin typeface="Arial" panose="020B0604020202020204" pitchFamily="34" charset="0"/>
            </a:endParaRPr>
          </a:p>
        </p:txBody>
      </p:sp>
      <p:sp>
        <p:nvSpPr>
          <p:cNvPr id="15" name="Rectangle 14"/>
          <p:cNvSpPr/>
          <p:nvPr/>
        </p:nvSpPr>
        <p:spPr>
          <a:xfrm>
            <a:off x="10292785" y="2093135"/>
            <a:ext cx="1298714" cy="369332"/>
          </a:xfrm>
          <a:prstGeom prst="rect">
            <a:avLst/>
          </a:prstGeom>
        </p:spPr>
        <p:txBody>
          <a:bodyPr wrap="square">
            <a:spAutoFit/>
          </a:bodyPr>
          <a:lstStyle/>
          <a:p>
            <a:r>
              <a:rPr lang="vi-VN" b="1" dirty="0"/>
              <a:t>hình 6.6</a:t>
            </a:r>
            <a:endParaRPr lang="vi-VN" dirty="0"/>
          </a:p>
        </p:txBody>
      </p:sp>
      <p:sp>
        <p:nvSpPr>
          <p:cNvPr id="16" name="Rectangle 15"/>
          <p:cNvSpPr/>
          <p:nvPr/>
        </p:nvSpPr>
        <p:spPr>
          <a:xfrm>
            <a:off x="1104046" y="2519560"/>
            <a:ext cx="1904197" cy="3170099"/>
          </a:xfrm>
          <a:prstGeom prst="rect">
            <a:avLst/>
          </a:prstGeom>
        </p:spPr>
        <p:txBody>
          <a:bodyPr wrap="square">
            <a:spAutoFit/>
          </a:bodyPr>
          <a:lstStyle/>
          <a:p>
            <a:pPr lvl="0" eaLnBrk="0" fontAlgn="base" hangingPunct="0">
              <a:spcBef>
                <a:spcPct val="0"/>
              </a:spcBef>
              <a:spcAft>
                <a:spcPct val="0"/>
              </a:spcAft>
              <a:tabLst>
                <a:tab pos="457200" algn="l"/>
              </a:tabLst>
            </a:pPr>
            <a:r>
              <a:rPr lang="vi-VN" altLang="vi-VN" sz="2000" b="1" u="sng" dirty="0">
                <a:solidFill>
                  <a:srgbClr val="00B050"/>
                </a:solidFill>
                <a:ea typeface="Times New Roman" panose="02020603050405020304" pitchFamily="18" charset="0"/>
                <a:cs typeface="Times New Roman" panose="02020603050405020304" pitchFamily="18" charset="0"/>
              </a:rPr>
              <a:t>Tóm tắt:</a:t>
            </a:r>
            <a:endParaRPr kumimoji="0" lang="vi-VN" altLang="vi-VN" sz="2000" b="1" i="0" u="sng" strike="noStrike" cap="none" normalizeH="0" baseline="0" dirty="0" smtClean="0">
              <a:ln>
                <a:noFill/>
              </a:ln>
              <a:solidFill>
                <a:srgbClr val="00B050"/>
              </a:solidFill>
              <a:effectLst/>
            </a:endParaRPr>
          </a:p>
          <a:p>
            <a:pPr lvl="0" eaLnBrk="0" fontAlgn="base" hangingPunct="0">
              <a:spcBef>
                <a:spcPct val="0"/>
              </a:spcBef>
              <a:spcAft>
                <a:spcPct val="0"/>
              </a:spcAft>
              <a:tabLst>
                <a:tab pos="457200" algn="l"/>
              </a:tabLst>
            </a:pPr>
            <a:r>
              <a:rPr lang="vi-VN" altLang="vi-VN" sz="2000" b="1" dirty="0">
                <a:solidFill>
                  <a:srgbClr val="00B050"/>
                </a:solidFill>
                <a:ea typeface="Times New Roman" panose="02020603050405020304" pitchFamily="18" charset="0"/>
                <a:cs typeface="Times New Roman" panose="02020603050405020304" pitchFamily="18" charset="0"/>
              </a:rPr>
              <a:t>R</a:t>
            </a:r>
            <a:r>
              <a:rPr lang="vi-VN" altLang="vi-VN" sz="2000" b="1" baseline="-30000" dirty="0">
                <a:solidFill>
                  <a:srgbClr val="00B050"/>
                </a:solidFill>
                <a:ea typeface="Times New Roman" panose="02020603050405020304" pitchFamily="18" charset="0"/>
                <a:cs typeface="Times New Roman" panose="02020603050405020304" pitchFamily="18" charset="0"/>
              </a:rPr>
              <a:t>1</a:t>
            </a:r>
            <a:r>
              <a:rPr lang="vi-VN" altLang="vi-VN" sz="2000" b="1" dirty="0">
                <a:solidFill>
                  <a:srgbClr val="00B050"/>
                </a:solidFill>
                <a:ea typeface="Times New Roman" panose="02020603050405020304" pitchFamily="18" charset="0"/>
                <a:cs typeface="Times New Roman" panose="02020603050405020304" pitchFamily="18" charset="0"/>
              </a:rPr>
              <a:t> = </a:t>
            </a:r>
            <a:r>
              <a:rPr lang="vi-VN" altLang="vi-VN" sz="2000" b="1" dirty="0" smtClean="0">
                <a:solidFill>
                  <a:srgbClr val="00B050"/>
                </a:solidFill>
                <a:ea typeface="Times New Roman" panose="02020603050405020304" pitchFamily="18" charset="0"/>
                <a:cs typeface="Times New Roman" panose="02020603050405020304" pitchFamily="18" charset="0"/>
              </a:rPr>
              <a:t>14Ω</a:t>
            </a:r>
            <a:endParaRPr lang="en-US" altLang="vi-VN" sz="2000" b="1" dirty="0" smtClean="0">
              <a:solidFill>
                <a:srgbClr val="00B050"/>
              </a:solidFill>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tabLst>
                <a:tab pos="457200" algn="l"/>
              </a:tabLst>
            </a:pPr>
            <a:r>
              <a:rPr lang="vi-VN" altLang="vi-VN" sz="2000" b="1" dirty="0" smtClean="0">
                <a:solidFill>
                  <a:srgbClr val="00B050"/>
                </a:solidFill>
                <a:ea typeface="Times New Roman" panose="02020603050405020304" pitchFamily="18" charset="0"/>
                <a:cs typeface="Times New Roman" panose="02020603050405020304" pitchFamily="18" charset="0"/>
              </a:rPr>
              <a:t>R</a:t>
            </a:r>
            <a:r>
              <a:rPr lang="vi-VN" altLang="vi-VN" sz="2000" b="1" baseline="-30000" dirty="0" smtClean="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 = 8Ω; </a:t>
            </a:r>
            <a:endParaRPr lang="en-US" altLang="vi-VN" sz="2000" b="1" dirty="0" smtClean="0">
              <a:solidFill>
                <a:srgbClr val="00B050"/>
              </a:solidFill>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tabLst>
                <a:tab pos="457200" algn="l"/>
              </a:tabLst>
            </a:pPr>
            <a:r>
              <a:rPr lang="vi-VN" altLang="vi-VN" sz="2000" b="1" dirty="0" smtClean="0">
                <a:solidFill>
                  <a:srgbClr val="00B050"/>
                </a:solidFill>
                <a:ea typeface="Times New Roman" panose="02020603050405020304" pitchFamily="18" charset="0"/>
                <a:cs typeface="Times New Roman" panose="02020603050405020304" pitchFamily="18" charset="0"/>
              </a:rPr>
              <a:t>R</a:t>
            </a:r>
            <a:r>
              <a:rPr lang="vi-VN" altLang="vi-VN" sz="2000" b="1" baseline="-30000" dirty="0" smtClean="0">
                <a:solidFill>
                  <a:srgbClr val="00B050"/>
                </a:solidFill>
                <a:ea typeface="Times New Roman" panose="02020603050405020304" pitchFamily="18" charset="0"/>
                <a:cs typeface="Times New Roman" panose="02020603050405020304" pitchFamily="18" charset="0"/>
              </a:rPr>
              <a:t>3</a:t>
            </a:r>
            <a:r>
              <a:rPr lang="vi-VN" altLang="vi-VN" sz="2000" b="1" dirty="0">
                <a:solidFill>
                  <a:srgbClr val="00B050"/>
                </a:solidFill>
                <a:ea typeface="Times New Roman" panose="02020603050405020304" pitchFamily="18" charset="0"/>
                <a:cs typeface="Times New Roman" panose="02020603050405020304" pitchFamily="18" charset="0"/>
              </a:rPr>
              <a:t> = 24Ω; </a:t>
            </a:r>
            <a:endParaRPr lang="en-US" altLang="vi-VN" sz="2000" b="1" dirty="0" smtClean="0">
              <a:solidFill>
                <a:srgbClr val="00B050"/>
              </a:solidFill>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tabLst>
                <a:tab pos="457200" algn="l"/>
              </a:tabLst>
            </a:pPr>
            <a:r>
              <a:rPr lang="vi-VN" altLang="vi-VN" sz="2000" b="1" dirty="0" smtClean="0">
                <a:solidFill>
                  <a:srgbClr val="00B050"/>
                </a:solidFill>
                <a:ea typeface="Times New Roman" panose="02020603050405020304" pitchFamily="18" charset="0"/>
                <a:cs typeface="Times New Roman" panose="02020603050405020304" pitchFamily="18" charset="0"/>
              </a:rPr>
              <a:t>I</a:t>
            </a:r>
            <a:r>
              <a:rPr lang="vi-VN" altLang="vi-VN" sz="2000" b="1" baseline="-30000" dirty="0" smtClean="0">
                <a:solidFill>
                  <a:srgbClr val="00B050"/>
                </a:solidFill>
                <a:ea typeface="Times New Roman" panose="02020603050405020304" pitchFamily="18" charset="0"/>
                <a:cs typeface="Times New Roman" panose="02020603050405020304" pitchFamily="18" charset="0"/>
              </a:rPr>
              <a:t>1</a:t>
            </a:r>
            <a:r>
              <a:rPr lang="vi-VN" altLang="vi-VN" sz="2000" b="1" dirty="0">
                <a:solidFill>
                  <a:srgbClr val="00B050"/>
                </a:solidFill>
                <a:ea typeface="Times New Roman" panose="02020603050405020304" pitchFamily="18" charset="0"/>
                <a:cs typeface="Times New Roman" panose="02020603050405020304" pitchFamily="18" charset="0"/>
              </a:rPr>
              <a:t> = 0,4A</a:t>
            </a:r>
            <a:endParaRPr kumimoji="0" lang="vi-VN" altLang="vi-VN" sz="2000" b="1" i="0" u="none" strike="noStrike" cap="none" normalizeH="0" baseline="0" dirty="0" smtClean="0">
              <a:ln>
                <a:noFill/>
              </a:ln>
              <a:solidFill>
                <a:srgbClr val="00B050"/>
              </a:solidFill>
              <a:effectLst/>
            </a:endParaRPr>
          </a:p>
          <a:p>
            <a:pPr lvl="0" eaLnBrk="0" fontAlgn="base" hangingPunct="0">
              <a:spcBef>
                <a:spcPct val="0"/>
              </a:spcBef>
              <a:spcAft>
                <a:spcPct val="0"/>
              </a:spcAft>
              <a:tabLst>
                <a:tab pos="457200" algn="l"/>
              </a:tabLst>
            </a:pPr>
            <a:r>
              <a:rPr lang="en-US" altLang="vi-VN" sz="2000" b="1" dirty="0" smtClean="0">
                <a:solidFill>
                  <a:srgbClr val="FF0000"/>
                </a:solidFill>
                <a:ea typeface="Times New Roman" panose="02020603050405020304" pitchFamily="18" charset="0"/>
                <a:cs typeface="Times New Roman" panose="02020603050405020304" pitchFamily="18" charset="0"/>
              </a:rPr>
              <a:t>a/ </a:t>
            </a:r>
            <a:r>
              <a:rPr lang="vi-VN" altLang="vi-VN" sz="2000" b="1" dirty="0" smtClean="0">
                <a:solidFill>
                  <a:srgbClr val="FF0000"/>
                </a:solidFill>
                <a:ea typeface="Times New Roman" panose="02020603050405020304" pitchFamily="18" charset="0"/>
                <a:cs typeface="Times New Roman" panose="02020603050405020304" pitchFamily="18" charset="0"/>
              </a:rPr>
              <a:t>I</a:t>
            </a:r>
            <a:r>
              <a:rPr lang="vi-VN" altLang="vi-VN" sz="2000" b="1" baseline="-30000" dirty="0" smtClean="0">
                <a:solidFill>
                  <a:srgbClr val="FF0000"/>
                </a:solidFill>
                <a:ea typeface="Times New Roman" panose="02020603050405020304" pitchFamily="18" charset="0"/>
                <a:cs typeface="Times New Roman" panose="02020603050405020304" pitchFamily="18" charset="0"/>
              </a:rPr>
              <a:t>2</a:t>
            </a:r>
            <a:r>
              <a:rPr lang="vi-VN" altLang="vi-VN" sz="2000" b="1" dirty="0">
                <a:solidFill>
                  <a:srgbClr val="FF0000"/>
                </a:solidFill>
                <a:ea typeface="Times New Roman" panose="02020603050405020304" pitchFamily="18" charset="0"/>
                <a:cs typeface="Times New Roman" panose="02020603050405020304" pitchFamily="18" charset="0"/>
              </a:rPr>
              <a:t> = ?; </a:t>
            </a:r>
            <a:endParaRPr lang="en-US" altLang="vi-VN" sz="2000" b="1" dirty="0" smtClean="0">
              <a:solidFill>
                <a:srgbClr val="FF0000"/>
              </a:solidFill>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tabLst>
                <a:tab pos="457200" algn="l"/>
              </a:tabLst>
            </a:pPr>
            <a:r>
              <a:rPr lang="en-US" altLang="vi-VN" sz="2000" b="1" dirty="0" smtClean="0">
                <a:solidFill>
                  <a:srgbClr val="FF0000"/>
                </a:solidFill>
                <a:ea typeface="Times New Roman" panose="02020603050405020304" pitchFamily="18" charset="0"/>
                <a:cs typeface="Times New Roman" panose="02020603050405020304" pitchFamily="18" charset="0"/>
              </a:rPr>
              <a:t>     </a:t>
            </a:r>
            <a:r>
              <a:rPr lang="vi-VN" altLang="vi-VN" sz="2000" b="1" dirty="0" smtClean="0">
                <a:solidFill>
                  <a:srgbClr val="FF0000"/>
                </a:solidFill>
                <a:ea typeface="Times New Roman" panose="02020603050405020304" pitchFamily="18" charset="0"/>
                <a:cs typeface="Times New Roman" panose="02020603050405020304" pitchFamily="18" charset="0"/>
              </a:rPr>
              <a:t>I</a:t>
            </a:r>
            <a:r>
              <a:rPr lang="vi-VN" altLang="vi-VN" sz="2000" b="1" baseline="-30000" dirty="0" smtClean="0">
                <a:solidFill>
                  <a:srgbClr val="FF0000"/>
                </a:solidFill>
                <a:ea typeface="Times New Roman" panose="02020603050405020304" pitchFamily="18" charset="0"/>
                <a:cs typeface="Times New Roman" panose="02020603050405020304" pitchFamily="18" charset="0"/>
              </a:rPr>
              <a:t>3</a:t>
            </a:r>
            <a:r>
              <a:rPr lang="vi-VN" altLang="vi-VN" sz="2000" b="1" dirty="0">
                <a:solidFill>
                  <a:srgbClr val="FF0000"/>
                </a:solidFill>
                <a:ea typeface="Times New Roman" panose="02020603050405020304" pitchFamily="18" charset="0"/>
                <a:cs typeface="Times New Roman" panose="02020603050405020304" pitchFamily="18" charset="0"/>
              </a:rPr>
              <a:t> = ?</a:t>
            </a:r>
            <a:endParaRPr kumimoji="0" lang="vi-VN" altLang="vi-VN" sz="2000" b="1" i="0" u="none" strike="noStrike" cap="none" normalizeH="0" baseline="0" dirty="0" smtClean="0">
              <a:ln>
                <a:noFill/>
              </a:ln>
              <a:solidFill>
                <a:srgbClr val="FF0000"/>
              </a:solidFill>
              <a:effectLst/>
            </a:endParaRPr>
          </a:p>
          <a:p>
            <a:pPr lvl="0" eaLnBrk="0" fontAlgn="base" hangingPunct="0">
              <a:spcBef>
                <a:spcPct val="0"/>
              </a:spcBef>
              <a:spcAft>
                <a:spcPct val="0"/>
              </a:spcAft>
              <a:tabLst>
                <a:tab pos="457200" algn="l"/>
              </a:tabLst>
            </a:pPr>
            <a:r>
              <a:rPr lang="vi-VN" altLang="vi-VN" sz="2000" b="1" dirty="0" smtClean="0">
                <a:solidFill>
                  <a:srgbClr val="FF0000"/>
                </a:solidFill>
                <a:ea typeface="Times New Roman" panose="02020603050405020304" pitchFamily="18" charset="0"/>
                <a:cs typeface="Times New Roman" panose="02020603050405020304" pitchFamily="18" charset="0"/>
              </a:rPr>
              <a:t>b</a:t>
            </a:r>
            <a:r>
              <a:rPr lang="en-US" altLang="vi-VN" sz="2000" b="1" dirty="0" smtClean="0">
                <a:solidFill>
                  <a:srgbClr val="FF0000"/>
                </a:solidFill>
                <a:ea typeface="Times New Roman" panose="02020603050405020304" pitchFamily="18" charset="0"/>
                <a:cs typeface="Times New Roman" panose="02020603050405020304" pitchFamily="18" charset="0"/>
              </a:rPr>
              <a:t>/</a:t>
            </a:r>
            <a:r>
              <a:rPr lang="vi-VN" altLang="vi-VN" sz="2000" b="1" dirty="0" smtClean="0">
                <a:solidFill>
                  <a:srgbClr val="FF0000"/>
                </a:solidFill>
                <a:ea typeface="Times New Roman" panose="02020603050405020304" pitchFamily="18" charset="0"/>
                <a:cs typeface="Times New Roman" panose="02020603050405020304" pitchFamily="18" charset="0"/>
              </a:rPr>
              <a:t> </a:t>
            </a:r>
            <a:r>
              <a:rPr lang="vi-VN" altLang="vi-VN" sz="2000" b="1" dirty="0">
                <a:solidFill>
                  <a:srgbClr val="FF0000"/>
                </a:solidFill>
                <a:ea typeface="Times New Roman" panose="02020603050405020304" pitchFamily="18" charset="0"/>
                <a:cs typeface="Times New Roman" panose="02020603050405020304" pitchFamily="18" charset="0"/>
              </a:rPr>
              <a:t>U</a:t>
            </a:r>
            <a:r>
              <a:rPr lang="vi-VN" altLang="vi-VN" sz="2000" b="1" baseline="-30000" dirty="0">
                <a:solidFill>
                  <a:srgbClr val="FF0000"/>
                </a:solidFill>
                <a:ea typeface="Times New Roman" panose="02020603050405020304" pitchFamily="18" charset="0"/>
                <a:cs typeface="Times New Roman" panose="02020603050405020304" pitchFamily="18" charset="0"/>
              </a:rPr>
              <a:t>AC</a:t>
            </a:r>
            <a:r>
              <a:rPr lang="vi-VN" altLang="vi-VN" sz="2000" b="1" dirty="0">
                <a:solidFill>
                  <a:srgbClr val="FF0000"/>
                </a:solidFill>
                <a:ea typeface="Times New Roman" panose="02020603050405020304" pitchFamily="18" charset="0"/>
                <a:cs typeface="Times New Roman" panose="02020603050405020304" pitchFamily="18" charset="0"/>
              </a:rPr>
              <a:t> = </a:t>
            </a:r>
            <a:r>
              <a:rPr lang="vi-VN" altLang="vi-VN" sz="2000" b="1" dirty="0" smtClean="0">
                <a:solidFill>
                  <a:srgbClr val="FF0000"/>
                </a:solidFill>
                <a:ea typeface="Times New Roman" panose="02020603050405020304" pitchFamily="18" charset="0"/>
                <a:cs typeface="Times New Roman" panose="02020603050405020304" pitchFamily="18" charset="0"/>
              </a:rPr>
              <a:t>?</a:t>
            </a:r>
            <a:endParaRPr lang="en-US" altLang="vi-VN" sz="2000" b="1" dirty="0" smtClean="0">
              <a:solidFill>
                <a:srgbClr val="FF0000"/>
              </a:solidFill>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tabLst>
                <a:tab pos="457200" algn="l"/>
              </a:tabLst>
            </a:pPr>
            <a:r>
              <a:rPr lang="vi-VN" altLang="vi-VN" sz="2000" b="1" dirty="0" smtClean="0">
                <a:solidFill>
                  <a:srgbClr val="FF0000"/>
                </a:solidFill>
                <a:ea typeface="Times New Roman" panose="02020603050405020304" pitchFamily="18" charset="0"/>
                <a:cs typeface="Times New Roman" panose="02020603050405020304" pitchFamily="18" charset="0"/>
              </a:rPr>
              <a:t> </a:t>
            </a:r>
            <a:r>
              <a:rPr lang="en-US" altLang="vi-VN" sz="2000" b="1" dirty="0" smtClean="0">
                <a:solidFill>
                  <a:srgbClr val="FF0000"/>
                </a:solidFill>
                <a:ea typeface="Times New Roman" panose="02020603050405020304" pitchFamily="18" charset="0"/>
                <a:cs typeface="Times New Roman" panose="02020603050405020304" pitchFamily="18" charset="0"/>
              </a:rPr>
              <a:t>    </a:t>
            </a:r>
            <a:r>
              <a:rPr lang="vi-VN" altLang="vi-VN" sz="2000" b="1" dirty="0" smtClean="0">
                <a:solidFill>
                  <a:srgbClr val="FF0000"/>
                </a:solidFill>
                <a:ea typeface="Times New Roman" panose="02020603050405020304" pitchFamily="18" charset="0"/>
                <a:cs typeface="Times New Roman" panose="02020603050405020304" pitchFamily="18" charset="0"/>
              </a:rPr>
              <a:t>U</a:t>
            </a:r>
            <a:r>
              <a:rPr lang="vi-VN" altLang="vi-VN" sz="2000" b="1" baseline="-30000" dirty="0" smtClean="0">
                <a:solidFill>
                  <a:srgbClr val="FF0000"/>
                </a:solidFill>
                <a:ea typeface="Times New Roman" panose="02020603050405020304" pitchFamily="18" charset="0"/>
                <a:cs typeface="Times New Roman" panose="02020603050405020304" pitchFamily="18" charset="0"/>
              </a:rPr>
              <a:t>CB</a:t>
            </a:r>
            <a:r>
              <a:rPr lang="vi-VN" altLang="vi-VN" sz="2000" b="1" dirty="0">
                <a:solidFill>
                  <a:srgbClr val="FF0000"/>
                </a:solidFill>
                <a:ea typeface="Times New Roman" panose="02020603050405020304" pitchFamily="18" charset="0"/>
                <a:cs typeface="Times New Roman" panose="02020603050405020304" pitchFamily="18" charset="0"/>
              </a:rPr>
              <a:t> = </a:t>
            </a:r>
            <a:r>
              <a:rPr lang="vi-VN" altLang="vi-VN" sz="2000" b="1" dirty="0" smtClean="0">
                <a:solidFill>
                  <a:srgbClr val="FF0000"/>
                </a:solidFill>
                <a:ea typeface="Times New Roman" panose="02020603050405020304" pitchFamily="18" charset="0"/>
                <a:cs typeface="Times New Roman" panose="02020603050405020304" pitchFamily="18" charset="0"/>
              </a:rPr>
              <a:t>?</a:t>
            </a:r>
            <a:endParaRPr lang="en-US" altLang="vi-VN" sz="2000" b="1" dirty="0" smtClean="0">
              <a:solidFill>
                <a:srgbClr val="FF0000"/>
              </a:solidFill>
              <a:ea typeface="Times New Roman" panose="02020603050405020304" pitchFamily="18" charset="0"/>
              <a:cs typeface="Times New Roman" panose="02020603050405020304" pitchFamily="18" charset="0"/>
            </a:endParaRPr>
          </a:p>
          <a:p>
            <a:pPr lvl="0" eaLnBrk="0" fontAlgn="base" hangingPunct="0">
              <a:spcBef>
                <a:spcPct val="0"/>
              </a:spcBef>
              <a:spcAft>
                <a:spcPct val="0"/>
              </a:spcAft>
              <a:tabLst>
                <a:tab pos="457200" algn="l"/>
              </a:tabLst>
            </a:pPr>
            <a:r>
              <a:rPr lang="vi-VN" altLang="vi-VN" sz="2000" b="1" dirty="0" smtClean="0">
                <a:solidFill>
                  <a:srgbClr val="FF0000"/>
                </a:solidFill>
                <a:ea typeface="Times New Roman" panose="02020603050405020304" pitchFamily="18" charset="0"/>
                <a:cs typeface="Times New Roman" panose="02020603050405020304" pitchFamily="18" charset="0"/>
              </a:rPr>
              <a:t> </a:t>
            </a:r>
            <a:r>
              <a:rPr lang="en-US" altLang="vi-VN" sz="2000" b="1" dirty="0" smtClean="0">
                <a:solidFill>
                  <a:srgbClr val="FF0000"/>
                </a:solidFill>
                <a:ea typeface="Times New Roman" panose="02020603050405020304" pitchFamily="18" charset="0"/>
                <a:cs typeface="Times New Roman" panose="02020603050405020304" pitchFamily="18" charset="0"/>
              </a:rPr>
              <a:t>    </a:t>
            </a:r>
            <a:r>
              <a:rPr lang="vi-VN" altLang="vi-VN" sz="2000" b="1" dirty="0" smtClean="0">
                <a:solidFill>
                  <a:srgbClr val="FF0000"/>
                </a:solidFill>
                <a:ea typeface="Times New Roman" panose="02020603050405020304" pitchFamily="18" charset="0"/>
                <a:cs typeface="Times New Roman" panose="02020603050405020304" pitchFamily="18" charset="0"/>
              </a:rPr>
              <a:t>U</a:t>
            </a:r>
            <a:r>
              <a:rPr lang="vi-VN" altLang="vi-VN" sz="2000" b="1" baseline="-30000" dirty="0" smtClean="0">
                <a:solidFill>
                  <a:srgbClr val="FF0000"/>
                </a:solidFill>
                <a:ea typeface="Times New Roman" panose="02020603050405020304" pitchFamily="18" charset="0"/>
                <a:cs typeface="Times New Roman" panose="02020603050405020304" pitchFamily="18" charset="0"/>
              </a:rPr>
              <a:t>AB</a:t>
            </a:r>
            <a:r>
              <a:rPr lang="vi-VN" altLang="vi-VN" sz="2000" b="1" dirty="0" smtClean="0">
                <a:solidFill>
                  <a:srgbClr val="FF0000"/>
                </a:solidFill>
                <a:ea typeface="Times New Roman" panose="02020603050405020304" pitchFamily="18" charset="0"/>
                <a:cs typeface="Times New Roman" panose="02020603050405020304" pitchFamily="18" charset="0"/>
              </a:rPr>
              <a:t> = ?</a:t>
            </a:r>
            <a:endParaRPr kumimoji="0" lang="vi-VN" altLang="vi-VN" sz="2000" b="1" i="0" u="none" strike="noStrike" cap="none" normalizeH="0" baseline="0" dirty="0" smtClean="0">
              <a:ln>
                <a:noFill/>
              </a:ln>
              <a:solidFill>
                <a:srgbClr val="FF0000"/>
              </a:solidFill>
              <a:effectLst/>
            </a:endParaRPr>
          </a:p>
        </p:txBody>
      </p:sp>
      <p:cxnSp>
        <p:nvCxnSpPr>
          <p:cNvPr id="26" name="Đường nối Thẳng 95"/>
          <p:cNvCxnSpPr/>
          <p:nvPr/>
        </p:nvCxnSpPr>
        <p:spPr>
          <a:xfrm>
            <a:off x="2593639" y="2462467"/>
            <a:ext cx="6287" cy="5106066"/>
          </a:xfrm>
          <a:prstGeom prst="line">
            <a:avLst/>
          </a:prstGeom>
          <a:ln w="38100"/>
        </p:spPr>
        <p:style>
          <a:lnRef idx="1">
            <a:schemeClr val="dk1"/>
          </a:lnRef>
          <a:fillRef idx="0">
            <a:schemeClr val="dk1"/>
          </a:fillRef>
          <a:effectRef idx="0">
            <a:schemeClr val="dk1"/>
          </a:effectRef>
          <a:fontRef idx="minor">
            <a:schemeClr val="tx1"/>
          </a:fontRef>
        </p:style>
      </p:cxnSp>
      <p:sp>
        <p:nvSpPr>
          <p:cNvPr id="17" name="Rectangle 16"/>
          <p:cNvSpPr/>
          <p:nvPr/>
        </p:nvSpPr>
        <p:spPr>
          <a:xfrm>
            <a:off x="2680791" y="2536389"/>
            <a:ext cx="1191352" cy="400110"/>
          </a:xfrm>
          <a:prstGeom prst="rect">
            <a:avLst/>
          </a:prstGeom>
        </p:spPr>
        <p:txBody>
          <a:bodyPr wrap="none">
            <a:spAutoFit/>
          </a:bodyPr>
          <a:lstStyle/>
          <a:p>
            <a:pPr lvl="0" eaLnBrk="0" fontAlgn="base" hangingPunct="0">
              <a:spcBef>
                <a:spcPct val="0"/>
              </a:spcBef>
              <a:spcAft>
                <a:spcPct val="0"/>
              </a:spcAft>
              <a:tabLst>
                <a:tab pos="457200" algn="l"/>
              </a:tabLst>
            </a:pPr>
            <a:r>
              <a:rPr lang="vi-VN" altLang="vi-VN" sz="2000" b="1" u="sng" dirty="0">
                <a:solidFill>
                  <a:srgbClr val="008000"/>
                </a:solidFill>
                <a:ea typeface="Times New Roman" panose="02020603050405020304" pitchFamily="18" charset="0"/>
                <a:cs typeface="Times New Roman" panose="02020603050405020304" pitchFamily="18" charset="0"/>
              </a:rPr>
              <a:t>Lời giải:</a:t>
            </a:r>
            <a:endParaRPr kumimoji="0" lang="vi-VN" altLang="vi-VN" sz="2000" b="0" i="0" u="sng" strike="noStrike" cap="none" normalizeH="0" baseline="0" dirty="0" smtClean="0">
              <a:ln>
                <a:noFill/>
              </a:ln>
              <a:solidFill>
                <a:schemeClr val="tx1"/>
              </a:solidFill>
              <a:effectLst/>
            </a:endParaRPr>
          </a:p>
        </p:txBody>
      </p:sp>
      <p:sp>
        <p:nvSpPr>
          <p:cNvPr id="18" name="Rectangle 17"/>
          <p:cNvSpPr/>
          <p:nvPr/>
        </p:nvSpPr>
        <p:spPr>
          <a:xfrm>
            <a:off x="4014770" y="2491849"/>
            <a:ext cx="1674689" cy="400110"/>
          </a:xfrm>
          <a:prstGeom prst="rect">
            <a:avLst/>
          </a:prstGeom>
        </p:spPr>
        <p:txBody>
          <a:bodyPr wrap="none">
            <a:spAutoFit/>
          </a:bodyPr>
          <a:lstStyle/>
          <a:p>
            <a:r>
              <a:rPr lang="vi-VN" altLang="vi-VN" sz="2000" b="1" dirty="0" smtClean="0">
                <a:solidFill>
                  <a:srgbClr val="00B050"/>
                </a:solidFill>
                <a:ea typeface="Times New Roman" panose="02020603050405020304" pitchFamily="18" charset="0"/>
                <a:cs typeface="Times New Roman" panose="02020603050405020304" pitchFamily="18" charset="0"/>
              </a:rPr>
              <a:t>R</a:t>
            </a:r>
            <a:r>
              <a:rPr lang="en-US" altLang="vi-VN" sz="2000" b="1" baseline="-30000" dirty="0" smtClean="0">
                <a:solidFill>
                  <a:srgbClr val="00B050"/>
                </a:solidFill>
                <a:ea typeface="Times New Roman" panose="02020603050405020304" pitchFamily="18" charset="0"/>
                <a:cs typeface="Times New Roman" panose="02020603050405020304" pitchFamily="18" charset="0"/>
              </a:rPr>
              <a:t>1</a:t>
            </a:r>
            <a:r>
              <a:rPr lang="vi-VN" altLang="vi-VN" sz="2000" b="1" dirty="0" smtClean="0">
                <a:solidFill>
                  <a:srgbClr val="00B050"/>
                </a:solidFill>
                <a:ea typeface="Times New Roman" panose="02020603050405020304" pitchFamily="18" charset="0"/>
                <a:cs typeface="Times New Roman" panose="02020603050405020304" pitchFamily="18" charset="0"/>
              </a:rPr>
              <a:t> </a:t>
            </a:r>
            <a:r>
              <a:rPr lang="en-US" altLang="vi-VN" sz="2000" b="1" dirty="0" smtClean="0">
                <a:solidFill>
                  <a:srgbClr val="00B050"/>
                </a:solidFill>
                <a:ea typeface="Times New Roman" panose="02020603050405020304" pitchFamily="18" charset="0"/>
                <a:cs typeface="Times New Roman" panose="02020603050405020304" pitchFamily="18" charset="0"/>
              </a:rPr>
              <a:t>nt</a:t>
            </a:r>
            <a:r>
              <a:rPr lang="vi-VN" altLang="vi-VN" sz="2000" b="1" dirty="0" smtClean="0">
                <a:solidFill>
                  <a:srgbClr val="00B050"/>
                </a:solidFill>
                <a:ea typeface="Times New Roman" panose="02020603050405020304" pitchFamily="18" charset="0"/>
                <a:cs typeface="Times New Roman" panose="02020603050405020304" pitchFamily="18" charset="0"/>
              </a:rPr>
              <a:t> </a:t>
            </a:r>
            <a:r>
              <a:rPr lang="vi-VN" altLang="vi-VN" sz="2000" b="1" dirty="0">
                <a:solidFill>
                  <a:srgbClr val="00B050"/>
                </a:solidFill>
                <a:ea typeface="Times New Roman" panose="02020603050405020304" pitchFamily="18" charset="0"/>
                <a:cs typeface="Times New Roman" panose="02020603050405020304" pitchFamily="18" charset="0"/>
              </a:rPr>
              <a:t>R</a:t>
            </a:r>
            <a:r>
              <a:rPr lang="vi-VN" altLang="vi-VN" sz="2000" b="1" baseline="-30000" dirty="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 </a:t>
            </a:r>
            <a:r>
              <a:rPr lang="en-US" altLang="vi-VN" sz="2000" b="1" dirty="0" smtClean="0">
                <a:solidFill>
                  <a:srgbClr val="00B050"/>
                </a:solidFill>
                <a:ea typeface="Times New Roman" panose="02020603050405020304" pitchFamily="18" charset="0"/>
                <a:cs typeface="Times New Roman" panose="02020603050405020304" pitchFamily="18" charset="0"/>
              </a:rPr>
              <a:t>//</a:t>
            </a:r>
            <a:r>
              <a:rPr lang="vi-VN" altLang="vi-VN" sz="2000" b="1" dirty="0" smtClean="0">
                <a:solidFill>
                  <a:srgbClr val="00B050"/>
                </a:solidFill>
                <a:ea typeface="Times New Roman" panose="02020603050405020304" pitchFamily="18" charset="0"/>
                <a:cs typeface="Times New Roman" panose="02020603050405020304" pitchFamily="18" charset="0"/>
              </a:rPr>
              <a:t>R</a:t>
            </a:r>
            <a:r>
              <a:rPr lang="vi-VN" altLang="vi-VN" sz="2000" b="1" baseline="-30000" dirty="0" smtClean="0">
                <a:solidFill>
                  <a:srgbClr val="00B050"/>
                </a:solidFill>
                <a:ea typeface="Times New Roman" panose="02020603050405020304" pitchFamily="18" charset="0"/>
                <a:cs typeface="Times New Roman" panose="02020603050405020304" pitchFamily="18" charset="0"/>
              </a:rPr>
              <a:t>3</a:t>
            </a:r>
            <a:endParaRPr lang="vi-VN" sz="2000" b="1" dirty="0">
              <a:solidFill>
                <a:srgbClr val="00B050"/>
              </a:solidFill>
            </a:endParaRPr>
          </a:p>
        </p:txBody>
      </p:sp>
      <p:sp>
        <p:nvSpPr>
          <p:cNvPr id="19" name="Rectangle 18"/>
          <p:cNvSpPr/>
          <p:nvPr/>
        </p:nvSpPr>
        <p:spPr>
          <a:xfrm>
            <a:off x="2786050" y="2954036"/>
            <a:ext cx="1984839" cy="400110"/>
          </a:xfrm>
          <a:prstGeom prst="rect">
            <a:avLst/>
          </a:prstGeom>
        </p:spPr>
        <p:txBody>
          <a:bodyPr wrap="none">
            <a:spAutoFit/>
          </a:bodyPr>
          <a:lstStyle/>
          <a:p>
            <a:pPr lvl="0" eaLnBrk="0" fontAlgn="base" hangingPunct="0">
              <a:spcBef>
                <a:spcPct val="0"/>
              </a:spcBef>
              <a:spcAft>
                <a:spcPct val="0"/>
              </a:spcAft>
              <a:tabLst>
                <a:tab pos="457200" algn="l"/>
              </a:tabLst>
            </a:pPr>
            <a:r>
              <a:rPr lang="en-US" altLang="vi-VN" sz="2000" b="1" dirty="0" smtClean="0">
                <a:solidFill>
                  <a:srgbClr val="00B050"/>
                </a:solidFill>
                <a:latin typeface="Arial" panose="020B0604020202020204" pitchFamily="34" charset="0"/>
                <a:ea typeface="Times New Roman" panose="02020603050405020304" pitchFamily="18" charset="0"/>
                <a:cs typeface="Times New Roman" panose="02020603050405020304" pitchFamily="18" charset="0"/>
              </a:rPr>
              <a:t>a/ </a:t>
            </a:r>
            <a:r>
              <a:rPr lang="vi-VN" altLang="vi-VN" sz="2000" b="1" dirty="0">
                <a:solidFill>
                  <a:srgbClr val="00B050"/>
                </a:solidFill>
                <a:ea typeface="Times New Roman" panose="02020603050405020304" pitchFamily="18" charset="0"/>
                <a:cs typeface="Times New Roman" panose="02020603050405020304" pitchFamily="18" charset="0"/>
              </a:rPr>
              <a:t>U</a:t>
            </a:r>
            <a:r>
              <a:rPr lang="vi-VN" altLang="vi-VN" sz="2000" b="1" baseline="-30000" dirty="0">
                <a:solidFill>
                  <a:srgbClr val="00B050"/>
                </a:solidFill>
                <a:ea typeface="Times New Roman" panose="02020603050405020304" pitchFamily="18" charset="0"/>
                <a:cs typeface="Times New Roman" panose="02020603050405020304" pitchFamily="18" charset="0"/>
              </a:rPr>
              <a:t>23</a:t>
            </a:r>
            <a:r>
              <a:rPr lang="vi-VN" altLang="vi-VN" sz="2000" b="1" dirty="0">
                <a:solidFill>
                  <a:srgbClr val="00B050"/>
                </a:solidFill>
                <a:ea typeface="Times New Roman" panose="02020603050405020304" pitchFamily="18" charset="0"/>
                <a:cs typeface="Times New Roman" panose="02020603050405020304" pitchFamily="18" charset="0"/>
              </a:rPr>
              <a:t> = U</a:t>
            </a:r>
            <a:r>
              <a:rPr lang="vi-VN" altLang="vi-VN" sz="2000" b="1" baseline="-30000" dirty="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 = U</a:t>
            </a:r>
            <a:r>
              <a:rPr lang="vi-VN" altLang="vi-VN" sz="2000" b="1" baseline="-30000" dirty="0">
                <a:solidFill>
                  <a:srgbClr val="00B050"/>
                </a:solidFill>
                <a:ea typeface="Times New Roman" panose="02020603050405020304" pitchFamily="18" charset="0"/>
                <a:cs typeface="Times New Roman" panose="02020603050405020304" pitchFamily="18" charset="0"/>
              </a:rPr>
              <a:t>3</a:t>
            </a:r>
            <a:endParaRPr kumimoji="0" lang="vi-VN" altLang="vi-VN" sz="2000" b="1" i="0" u="none" strike="noStrike" cap="none" normalizeH="0" baseline="0" dirty="0" smtClean="0">
              <a:ln>
                <a:noFill/>
              </a:ln>
              <a:solidFill>
                <a:srgbClr val="00B050"/>
              </a:solidFill>
              <a:effectLst/>
            </a:endParaRPr>
          </a:p>
        </p:txBody>
      </p:sp>
      <p:sp>
        <p:nvSpPr>
          <p:cNvPr id="20" name="Rectangle 19"/>
          <p:cNvSpPr/>
          <p:nvPr/>
        </p:nvSpPr>
        <p:spPr>
          <a:xfrm>
            <a:off x="4741249" y="2939683"/>
            <a:ext cx="1834156" cy="400110"/>
          </a:xfrm>
          <a:prstGeom prst="rect">
            <a:avLst/>
          </a:prstGeom>
        </p:spPr>
        <p:txBody>
          <a:bodyPr wrap="none">
            <a:spAutoFit/>
          </a:bodyPr>
          <a:lstStyle/>
          <a:p>
            <a:r>
              <a:rPr lang="vi-VN" altLang="vi-VN" sz="2000" b="1" dirty="0">
                <a:solidFill>
                  <a:srgbClr val="00B050"/>
                </a:solidFill>
                <a:ea typeface="Times New Roman" panose="02020603050405020304" pitchFamily="18" charset="0"/>
                <a:cs typeface="Times New Roman" panose="02020603050405020304" pitchFamily="18" charset="0"/>
              </a:rPr>
              <a:t>↔ I</a:t>
            </a:r>
            <a:r>
              <a:rPr lang="vi-VN" altLang="vi-VN" sz="2000" b="1" baseline="-30000" dirty="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.R</a:t>
            </a:r>
            <a:r>
              <a:rPr lang="vi-VN" altLang="vi-VN" sz="2000" b="1" baseline="-30000" dirty="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 = I</a:t>
            </a:r>
            <a:r>
              <a:rPr lang="vi-VN" altLang="vi-VN" sz="2000" b="1" baseline="-30000" dirty="0">
                <a:solidFill>
                  <a:srgbClr val="00B050"/>
                </a:solidFill>
                <a:ea typeface="Times New Roman" panose="02020603050405020304" pitchFamily="18" charset="0"/>
                <a:cs typeface="Times New Roman" panose="02020603050405020304" pitchFamily="18" charset="0"/>
              </a:rPr>
              <a:t>3</a:t>
            </a:r>
            <a:r>
              <a:rPr lang="vi-VN" altLang="vi-VN" sz="2000" b="1" dirty="0">
                <a:solidFill>
                  <a:srgbClr val="00B050"/>
                </a:solidFill>
                <a:ea typeface="Times New Roman" panose="02020603050405020304" pitchFamily="18" charset="0"/>
                <a:cs typeface="Times New Roman" panose="02020603050405020304" pitchFamily="18" charset="0"/>
              </a:rPr>
              <a:t>.R</a:t>
            </a:r>
            <a:r>
              <a:rPr lang="vi-VN" altLang="vi-VN" sz="2000" b="1" baseline="-30000" dirty="0">
                <a:solidFill>
                  <a:srgbClr val="00B050"/>
                </a:solidFill>
                <a:ea typeface="Times New Roman" panose="02020603050405020304" pitchFamily="18" charset="0"/>
                <a:cs typeface="Times New Roman" panose="02020603050405020304" pitchFamily="18" charset="0"/>
              </a:rPr>
              <a:t>3</a:t>
            </a:r>
            <a:endParaRPr lang="vi-VN" sz="2000" b="1" dirty="0">
              <a:solidFill>
                <a:srgbClr val="00B050"/>
              </a:solidFill>
            </a:endParaRPr>
          </a:p>
        </p:txBody>
      </p:sp>
      <p:sp>
        <p:nvSpPr>
          <p:cNvPr id="21" name="Rectangle 20"/>
          <p:cNvSpPr/>
          <p:nvPr/>
        </p:nvSpPr>
        <p:spPr>
          <a:xfrm>
            <a:off x="6555400" y="2895636"/>
            <a:ext cx="1771639" cy="400110"/>
          </a:xfrm>
          <a:prstGeom prst="rect">
            <a:avLst/>
          </a:prstGeom>
        </p:spPr>
        <p:txBody>
          <a:bodyPr wrap="none">
            <a:spAutoFit/>
          </a:bodyPr>
          <a:lstStyle/>
          <a:p>
            <a:r>
              <a:rPr lang="vi-VN" altLang="vi-VN" sz="2000" b="1" dirty="0">
                <a:solidFill>
                  <a:srgbClr val="00B050"/>
                </a:solidFill>
                <a:ea typeface="Times New Roman" panose="02020603050405020304" pitchFamily="18" charset="0"/>
                <a:cs typeface="Times New Roman" panose="02020603050405020304" pitchFamily="18" charset="0"/>
              </a:rPr>
              <a:t>↔ I</a:t>
            </a:r>
            <a:r>
              <a:rPr lang="vi-VN" altLang="vi-VN" sz="2000" b="1" baseline="-30000" dirty="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.8 = I</a:t>
            </a:r>
            <a:r>
              <a:rPr lang="vi-VN" altLang="vi-VN" sz="2000" b="1" baseline="-30000" dirty="0">
                <a:solidFill>
                  <a:srgbClr val="00B050"/>
                </a:solidFill>
                <a:ea typeface="Times New Roman" panose="02020603050405020304" pitchFamily="18" charset="0"/>
                <a:cs typeface="Times New Roman" panose="02020603050405020304" pitchFamily="18" charset="0"/>
              </a:rPr>
              <a:t>3</a:t>
            </a:r>
            <a:r>
              <a:rPr lang="vi-VN" altLang="vi-VN" sz="2000" b="1" dirty="0">
                <a:solidFill>
                  <a:srgbClr val="00B050"/>
                </a:solidFill>
                <a:ea typeface="Times New Roman" panose="02020603050405020304" pitchFamily="18" charset="0"/>
                <a:cs typeface="Times New Roman" panose="02020603050405020304" pitchFamily="18" charset="0"/>
              </a:rPr>
              <a:t>.24 </a:t>
            </a:r>
            <a:endParaRPr lang="vi-VN" sz="2000" b="1" dirty="0">
              <a:solidFill>
                <a:srgbClr val="00B050"/>
              </a:solidFill>
            </a:endParaRPr>
          </a:p>
        </p:txBody>
      </p:sp>
      <p:sp>
        <p:nvSpPr>
          <p:cNvPr id="23" name="Rectangle 22"/>
          <p:cNvSpPr/>
          <p:nvPr/>
        </p:nvSpPr>
        <p:spPr>
          <a:xfrm>
            <a:off x="8175265" y="2890619"/>
            <a:ext cx="1657826" cy="400110"/>
          </a:xfrm>
          <a:prstGeom prst="rect">
            <a:avLst/>
          </a:prstGeom>
        </p:spPr>
        <p:txBody>
          <a:bodyPr wrap="none">
            <a:spAutoFit/>
          </a:bodyPr>
          <a:lstStyle/>
          <a:p>
            <a:pPr lvl="0" eaLnBrk="0" fontAlgn="base" hangingPunct="0">
              <a:spcBef>
                <a:spcPct val="0"/>
              </a:spcBef>
              <a:spcAft>
                <a:spcPct val="0"/>
              </a:spcAft>
              <a:tabLst>
                <a:tab pos="457200" algn="l"/>
              </a:tabLst>
            </a:pPr>
            <a:r>
              <a:rPr lang="vi-VN" altLang="vi-VN" sz="2000" b="1" dirty="0">
                <a:solidFill>
                  <a:srgbClr val="00B050"/>
                </a:solidFill>
                <a:ea typeface="Times New Roman" panose="02020603050405020304" pitchFamily="18" charset="0"/>
                <a:cs typeface="Times New Roman" panose="02020603050405020304" pitchFamily="18" charset="0"/>
              </a:rPr>
              <a:t>↔ I</a:t>
            </a:r>
            <a:r>
              <a:rPr lang="vi-VN" altLang="vi-VN" sz="2000" b="1" baseline="-30000" dirty="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 = 3I</a:t>
            </a:r>
            <a:r>
              <a:rPr lang="vi-VN" altLang="vi-VN" sz="2000" b="1" baseline="-30000" dirty="0">
                <a:solidFill>
                  <a:srgbClr val="00B050"/>
                </a:solidFill>
                <a:ea typeface="Times New Roman" panose="02020603050405020304" pitchFamily="18" charset="0"/>
                <a:cs typeface="Times New Roman" panose="02020603050405020304" pitchFamily="18" charset="0"/>
              </a:rPr>
              <a:t>3</a:t>
            </a:r>
            <a:r>
              <a:rPr lang="vi-VN" altLang="vi-VN" sz="2000" b="1" dirty="0">
                <a:solidFill>
                  <a:srgbClr val="00B050"/>
                </a:solidFill>
                <a:ea typeface="Times New Roman" panose="02020603050405020304" pitchFamily="18" charset="0"/>
                <a:cs typeface="Times New Roman" panose="02020603050405020304" pitchFamily="18" charset="0"/>
              </a:rPr>
              <a:t> (1)</a:t>
            </a:r>
            <a:endParaRPr kumimoji="0" lang="vi-VN" altLang="vi-VN" sz="2000" b="1" i="0" u="none" strike="noStrike" cap="none" normalizeH="0" baseline="0" dirty="0" smtClean="0">
              <a:ln>
                <a:noFill/>
              </a:ln>
              <a:solidFill>
                <a:srgbClr val="00B050"/>
              </a:solidFill>
              <a:effectLst/>
            </a:endParaRPr>
          </a:p>
        </p:txBody>
      </p:sp>
      <p:sp>
        <p:nvSpPr>
          <p:cNvPr id="24" name="Rectangle 23"/>
          <p:cNvSpPr/>
          <p:nvPr/>
        </p:nvSpPr>
        <p:spPr>
          <a:xfrm>
            <a:off x="3220801" y="3446803"/>
            <a:ext cx="4815742" cy="400110"/>
          </a:xfrm>
          <a:prstGeom prst="rect">
            <a:avLst/>
          </a:prstGeom>
        </p:spPr>
        <p:txBody>
          <a:bodyPr wrap="none">
            <a:spAutoFit/>
          </a:bodyPr>
          <a:lstStyle/>
          <a:p>
            <a:pPr lvl="0" eaLnBrk="0" fontAlgn="base" hangingPunct="0">
              <a:spcBef>
                <a:spcPct val="0"/>
              </a:spcBef>
              <a:spcAft>
                <a:spcPct val="0"/>
              </a:spcAft>
              <a:tabLst>
                <a:tab pos="457200" algn="l"/>
              </a:tabLst>
            </a:pPr>
            <a:r>
              <a:rPr lang="vi-VN" altLang="vi-VN" sz="2000" b="1" dirty="0">
                <a:solidFill>
                  <a:srgbClr val="00B050"/>
                </a:solidFill>
                <a:ea typeface="Times New Roman" panose="02020603050405020304" pitchFamily="18" charset="0"/>
                <a:cs typeface="Times New Roman" panose="02020603050405020304" pitchFamily="18" charset="0"/>
              </a:rPr>
              <a:t>I = I</a:t>
            </a:r>
            <a:r>
              <a:rPr lang="vi-VN" altLang="vi-VN" sz="2000" b="1" baseline="-30000" dirty="0">
                <a:solidFill>
                  <a:srgbClr val="00B050"/>
                </a:solidFill>
                <a:ea typeface="Times New Roman" panose="02020603050405020304" pitchFamily="18" charset="0"/>
                <a:cs typeface="Times New Roman" panose="02020603050405020304" pitchFamily="18" charset="0"/>
              </a:rPr>
              <a:t>1</a:t>
            </a:r>
            <a:r>
              <a:rPr lang="vi-VN" altLang="vi-VN" sz="2000" b="1" dirty="0">
                <a:solidFill>
                  <a:srgbClr val="00B050"/>
                </a:solidFill>
                <a:ea typeface="Times New Roman" panose="02020603050405020304" pitchFamily="18" charset="0"/>
                <a:cs typeface="Times New Roman" panose="02020603050405020304" pitchFamily="18" charset="0"/>
              </a:rPr>
              <a:t> = I</a:t>
            </a:r>
            <a:r>
              <a:rPr lang="vi-VN" altLang="vi-VN" sz="2000" b="1" baseline="-30000" dirty="0">
                <a:solidFill>
                  <a:srgbClr val="00B050"/>
                </a:solidFill>
                <a:ea typeface="Times New Roman" panose="02020603050405020304" pitchFamily="18" charset="0"/>
                <a:cs typeface="Times New Roman" panose="02020603050405020304" pitchFamily="18" charset="0"/>
              </a:rPr>
              <a:t>23</a:t>
            </a:r>
            <a:r>
              <a:rPr lang="vi-VN" altLang="vi-VN" sz="2000" b="1" dirty="0">
                <a:solidFill>
                  <a:srgbClr val="00B050"/>
                </a:solidFill>
                <a:ea typeface="Times New Roman" panose="02020603050405020304" pitchFamily="18" charset="0"/>
                <a:cs typeface="Times New Roman" panose="02020603050405020304" pitchFamily="18" charset="0"/>
              </a:rPr>
              <a:t> </a:t>
            </a:r>
            <a:r>
              <a:rPr lang="vi-VN" altLang="vi-VN" sz="2000" b="1" dirty="0" smtClean="0">
                <a:solidFill>
                  <a:srgbClr val="00B050"/>
                </a:solidFill>
                <a:ea typeface="Times New Roman" panose="02020603050405020304" pitchFamily="18" charset="0"/>
                <a:cs typeface="Times New Roman" panose="02020603050405020304" pitchFamily="18" charset="0"/>
              </a:rPr>
              <a:t>= </a:t>
            </a:r>
            <a:r>
              <a:rPr lang="vi-VN" altLang="vi-VN" sz="2000" b="1" dirty="0">
                <a:solidFill>
                  <a:srgbClr val="00B050"/>
                </a:solidFill>
                <a:ea typeface="Times New Roman" panose="02020603050405020304" pitchFamily="18" charset="0"/>
                <a:cs typeface="Times New Roman" panose="02020603050405020304" pitchFamily="18" charset="0"/>
              </a:rPr>
              <a:t>I</a:t>
            </a:r>
            <a:r>
              <a:rPr lang="vi-VN" altLang="vi-VN" sz="2000" b="1" baseline="-30000" dirty="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 + </a:t>
            </a:r>
            <a:r>
              <a:rPr lang="vi-VN" altLang="vi-VN" sz="2000" b="1" dirty="0" smtClean="0">
                <a:solidFill>
                  <a:srgbClr val="00B050"/>
                </a:solidFill>
                <a:ea typeface="Times New Roman" panose="02020603050405020304" pitchFamily="18" charset="0"/>
                <a:cs typeface="Times New Roman" panose="02020603050405020304" pitchFamily="18" charset="0"/>
              </a:rPr>
              <a:t>I</a:t>
            </a:r>
            <a:r>
              <a:rPr lang="vi-VN" altLang="vi-VN" sz="2000" b="1" baseline="-30000" dirty="0" smtClean="0">
                <a:solidFill>
                  <a:srgbClr val="00B050"/>
                </a:solidFill>
                <a:ea typeface="Times New Roman" panose="02020603050405020304" pitchFamily="18" charset="0"/>
                <a:cs typeface="Times New Roman" panose="02020603050405020304" pitchFamily="18" charset="0"/>
              </a:rPr>
              <a:t>3</a:t>
            </a:r>
            <a:r>
              <a:rPr lang="vi-VN" altLang="vi-VN" sz="2000" b="1" dirty="0">
                <a:solidFill>
                  <a:srgbClr val="00B050"/>
                </a:solidFill>
                <a:ea typeface="Times New Roman" panose="02020603050405020304" pitchFamily="18" charset="0"/>
                <a:cs typeface="Times New Roman" panose="02020603050405020304" pitchFamily="18" charset="0"/>
              </a:rPr>
              <a:t> </a:t>
            </a:r>
            <a:r>
              <a:rPr lang="vi-VN" altLang="vi-VN" sz="2000" b="1" dirty="0" smtClean="0">
                <a:solidFill>
                  <a:srgbClr val="00B050"/>
                </a:solidFill>
                <a:ea typeface="Times New Roman" panose="02020603050405020304" pitchFamily="18" charset="0"/>
                <a:cs typeface="Times New Roman" panose="02020603050405020304" pitchFamily="18" charset="0"/>
              </a:rPr>
              <a:t>= 0,4</a:t>
            </a:r>
            <a:r>
              <a:rPr lang="en-US" altLang="vi-VN" sz="2000" b="1" dirty="0" smtClean="0">
                <a:solidFill>
                  <a:srgbClr val="00B050"/>
                </a:solidFill>
                <a:ea typeface="Times New Roman" panose="02020603050405020304" pitchFamily="18" charset="0"/>
                <a:cs typeface="Times New Roman" panose="02020603050405020304" pitchFamily="18" charset="0"/>
              </a:rPr>
              <a:t>(</a:t>
            </a:r>
            <a:r>
              <a:rPr lang="vi-VN" altLang="vi-VN" sz="2000" b="1" dirty="0" smtClean="0">
                <a:solidFill>
                  <a:srgbClr val="00B050"/>
                </a:solidFill>
                <a:ea typeface="Times New Roman" panose="02020603050405020304" pitchFamily="18" charset="0"/>
                <a:cs typeface="Times New Roman" panose="02020603050405020304" pitchFamily="18" charset="0"/>
              </a:rPr>
              <a:t>A</a:t>
            </a:r>
            <a:r>
              <a:rPr lang="en-US" altLang="vi-VN" sz="2000" b="1" dirty="0" smtClean="0">
                <a:solidFill>
                  <a:srgbClr val="00B050"/>
                </a:solidFill>
                <a:ea typeface="Times New Roman" panose="02020603050405020304" pitchFamily="18" charset="0"/>
                <a:cs typeface="Times New Roman" panose="02020603050405020304" pitchFamily="18" charset="0"/>
              </a:rPr>
              <a:t>)</a:t>
            </a:r>
            <a:r>
              <a:rPr lang="vi-VN" altLang="vi-VN" sz="2000" b="1" dirty="0" smtClean="0">
                <a:solidFill>
                  <a:srgbClr val="00B050"/>
                </a:solidFill>
                <a:ea typeface="Times New Roman" panose="02020603050405020304" pitchFamily="18" charset="0"/>
                <a:cs typeface="Times New Roman" panose="02020603050405020304" pitchFamily="18" charset="0"/>
              </a:rPr>
              <a:t> </a:t>
            </a:r>
            <a:r>
              <a:rPr lang="en-US" altLang="vi-VN" sz="2000" b="1" dirty="0" smtClean="0">
                <a:solidFill>
                  <a:srgbClr val="00B050"/>
                </a:solidFill>
                <a:ea typeface="Times New Roman" panose="02020603050405020304" pitchFamily="18" charset="0"/>
                <a:cs typeface="Times New Roman" panose="02020603050405020304" pitchFamily="18" charset="0"/>
              </a:rPr>
              <a:t>                      </a:t>
            </a:r>
            <a:r>
              <a:rPr lang="vi-VN" altLang="vi-VN" sz="2000" b="1" dirty="0" smtClean="0">
                <a:solidFill>
                  <a:srgbClr val="00B050"/>
                </a:solidFill>
                <a:ea typeface="Times New Roman" panose="02020603050405020304" pitchFamily="18" charset="0"/>
                <a:cs typeface="Times New Roman" panose="02020603050405020304" pitchFamily="18" charset="0"/>
              </a:rPr>
              <a:t>(</a:t>
            </a:r>
            <a:r>
              <a:rPr lang="vi-VN" altLang="vi-VN" sz="2000" b="1" dirty="0">
                <a:solidFill>
                  <a:srgbClr val="00B050"/>
                </a:solidFill>
                <a:ea typeface="Times New Roman" panose="02020603050405020304" pitchFamily="18" charset="0"/>
                <a:cs typeface="Times New Roman" panose="02020603050405020304" pitchFamily="18" charset="0"/>
              </a:rPr>
              <a:t>2)</a:t>
            </a:r>
            <a:endParaRPr kumimoji="0" lang="vi-VN" altLang="vi-VN" sz="2000" b="1" i="0" u="none" strike="noStrike" cap="none" normalizeH="0" baseline="0" dirty="0" smtClean="0">
              <a:ln>
                <a:noFill/>
              </a:ln>
              <a:solidFill>
                <a:srgbClr val="00B050"/>
              </a:solidFill>
              <a:effectLst/>
            </a:endParaRPr>
          </a:p>
        </p:txBody>
      </p:sp>
      <p:sp>
        <p:nvSpPr>
          <p:cNvPr id="25" name="Rectangle 24"/>
          <p:cNvSpPr/>
          <p:nvPr/>
        </p:nvSpPr>
        <p:spPr>
          <a:xfrm>
            <a:off x="2754354" y="3939570"/>
            <a:ext cx="1976823" cy="400110"/>
          </a:xfrm>
          <a:prstGeom prst="rect">
            <a:avLst/>
          </a:prstGeom>
        </p:spPr>
        <p:txBody>
          <a:bodyPr wrap="none">
            <a:spAutoFit/>
          </a:bodyPr>
          <a:lstStyle/>
          <a:p>
            <a:r>
              <a:rPr lang="vi-VN" altLang="vi-VN" sz="2000" b="1" dirty="0">
                <a:solidFill>
                  <a:srgbClr val="00B050"/>
                </a:solidFill>
                <a:ea typeface="Times New Roman" panose="02020603050405020304" pitchFamily="18" charset="0"/>
                <a:cs typeface="Times New Roman" panose="02020603050405020304" pitchFamily="18" charset="0"/>
              </a:rPr>
              <a:t>Từ (1) và (2) →</a:t>
            </a:r>
            <a:endParaRPr lang="vi-VN" sz="2000" b="1" dirty="0">
              <a:solidFill>
                <a:srgbClr val="00B050"/>
              </a:solidFill>
            </a:endParaRPr>
          </a:p>
        </p:txBody>
      </p:sp>
      <p:sp>
        <p:nvSpPr>
          <p:cNvPr id="27" name="Rectangle 26"/>
          <p:cNvSpPr/>
          <p:nvPr/>
        </p:nvSpPr>
        <p:spPr>
          <a:xfrm>
            <a:off x="4610950" y="3944517"/>
            <a:ext cx="2404826" cy="400110"/>
          </a:xfrm>
          <a:prstGeom prst="rect">
            <a:avLst/>
          </a:prstGeom>
        </p:spPr>
        <p:txBody>
          <a:bodyPr wrap="none">
            <a:spAutoFit/>
          </a:bodyPr>
          <a:lstStyle/>
          <a:p>
            <a:pPr lvl="0" eaLnBrk="0" fontAlgn="base" hangingPunct="0">
              <a:spcBef>
                <a:spcPct val="0"/>
              </a:spcBef>
              <a:spcAft>
                <a:spcPct val="0"/>
              </a:spcAft>
              <a:tabLst>
                <a:tab pos="457200" algn="l"/>
              </a:tabLst>
            </a:pPr>
            <a:r>
              <a:rPr lang="vi-VN" altLang="vi-VN" sz="2000" b="1" dirty="0">
                <a:solidFill>
                  <a:srgbClr val="00B050"/>
                </a:solidFill>
                <a:ea typeface="Times New Roman" panose="02020603050405020304" pitchFamily="18" charset="0"/>
                <a:cs typeface="Times New Roman" panose="02020603050405020304" pitchFamily="18" charset="0"/>
              </a:rPr>
              <a:t> I</a:t>
            </a:r>
            <a:r>
              <a:rPr lang="vi-VN" altLang="vi-VN" sz="2000" b="1" baseline="-30000" dirty="0">
                <a:solidFill>
                  <a:srgbClr val="00B050"/>
                </a:solidFill>
                <a:ea typeface="Times New Roman" panose="02020603050405020304" pitchFamily="18" charset="0"/>
                <a:cs typeface="Times New Roman" panose="02020603050405020304" pitchFamily="18" charset="0"/>
              </a:rPr>
              <a:t>3</a:t>
            </a:r>
            <a:r>
              <a:rPr lang="vi-VN" altLang="vi-VN" sz="2000" b="1" dirty="0">
                <a:solidFill>
                  <a:srgbClr val="00B050"/>
                </a:solidFill>
                <a:ea typeface="Times New Roman" panose="02020603050405020304" pitchFamily="18" charset="0"/>
                <a:cs typeface="Times New Roman" panose="02020603050405020304" pitchFamily="18" charset="0"/>
              </a:rPr>
              <a:t> = 0,1A; I</a:t>
            </a:r>
            <a:r>
              <a:rPr lang="vi-VN" altLang="vi-VN" sz="2000" b="1" baseline="-30000" dirty="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 = 0,3A</a:t>
            </a:r>
            <a:endParaRPr kumimoji="0" lang="vi-VN" altLang="vi-VN" sz="2000" b="1" i="0" u="none" strike="noStrike" cap="none" normalizeH="0" baseline="0" dirty="0" smtClean="0">
              <a:ln>
                <a:noFill/>
              </a:ln>
              <a:solidFill>
                <a:srgbClr val="00B050"/>
              </a:solidFill>
              <a:effectLst/>
            </a:endParaRPr>
          </a:p>
        </p:txBody>
      </p:sp>
      <p:sp>
        <p:nvSpPr>
          <p:cNvPr id="28" name="Rectangle 27"/>
          <p:cNvSpPr/>
          <p:nvPr/>
        </p:nvSpPr>
        <p:spPr>
          <a:xfrm>
            <a:off x="2742344" y="4465412"/>
            <a:ext cx="2300630" cy="400110"/>
          </a:xfrm>
          <a:prstGeom prst="rect">
            <a:avLst/>
          </a:prstGeom>
        </p:spPr>
        <p:txBody>
          <a:bodyPr wrap="none">
            <a:spAutoFit/>
          </a:bodyPr>
          <a:lstStyle/>
          <a:p>
            <a:r>
              <a:rPr lang="en-US" altLang="vi-VN" sz="2000" b="1" dirty="0" smtClean="0">
                <a:solidFill>
                  <a:srgbClr val="00B050"/>
                </a:solidFill>
                <a:ea typeface="Times New Roman" panose="02020603050405020304" pitchFamily="18" charset="0"/>
                <a:cs typeface="Times New Roman" panose="02020603050405020304" pitchFamily="18" charset="0"/>
              </a:rPr>
              <a:t>b/ </a:t>
            </a:r>
            <a:r>
              <a:rPr lang="vi-VN" altLang="vi-VN" sz="2000" b="1" dirty="0" smtClean="0">
                <a:solidFill>
                  <a:srgbClr val="00B050"/>
                </a:solidFill>
                <a:ea typeface="Times New Roman" panose="02020603050405020304" pitchFamily="18" charset="0"/>
                <a:cs typeface="Times New Roman" panose="02020603050405020304" pitchFamily="18" charset="0"/>
              </a:rPr>
              <a:t>U</a:t>
            </a:r>
            <a:r>
              <a:rPr lang="vi-VN" altLang="vi-VN" sz="2000" b="1" baseline="-30000" dirty="0" smtClean="0">
                <a:solidFill>
                  <a:srgbClr val="00B050"/>
                </a:solidFill>
                <a:ea typeface="Times New Roman" panose="02020603050405020304" pitchFamily="18" charset="0"/>
                <a:cs typeface="Times New Roman" panose="02020603050405020304" pitchFamily="18" charset="0"/>
              </a:rPr>
              <a:t>AC</a:t>
            </a:r>
            <a:r>
              <a:rPr lang="vi-VN" altLang="vi-VN" sz="2000" b="1" dirty="0">
                <a:solidFill>
                  <a:srgbClr val="00B050"/>
                </a:solidFill>
                <a:ea typeface="Times New Roman" panose="02020603050405020304" pitchFamily="18" charset="0"/>
                <a:cs typeface="Times New Roman" panose="02020603050405020304" pitchFamily="18" charset="0"/>
              </a:rPr>
              <a:t> = U</a:t>
            </a:r>
            <a:r>
              <a:rPr lang="vi-VN" altLang="vi-VN" sz="2000" b="1" baseline="-30000" dirty="0">
                <a:solidFill>
                  <a:srgbClr val="00B050"/>
                </a:solidFill>
                <a:ea typeface="Times New Roman" panose="02020603050405020304" pitchFamily="18" charset="0"/>
                <a:cs typeface="Times New Roman" panose="02020603050405020304" pitchFamily="18" charset="0"/>
              </a:rPr>
              <a:t>1</a:t>
            </a:r>
            <a:r>
              <a:rPr lang="vi-VN" altLang="vi-VN" sz="2000" b="1" dirty="0">
                <a:solidFill>
                  <a:srgbClr val="00B050"/>
                </a:solidFill>
                <a:ea typeface="Times New Roman" panose="02020603050405020304" pitchFamily="18" charset="0"/>
                <a:cs typeface="Times New Roman" panose="02020603050405020304" pitchFamily="18" charset="0"/>
              </a:rPr>
              <a:t> = I</a:t>
            </a:r>
            <a:r>
              <a:rPr lang="vi-VN" altLang="vi-VN" sz="2000" b="1" baseline="-30000" dirty="0">
                <a:solidFill>
                  <a:srgbClr val="00B050"/>
                </a:solidFill>
                <a:ea typeface="Times New Roman" panose="02020603050405020304" pitchFamily="18" charset="0"/>
                <a:cs typeface="Times New Roman" panose="02020603050405020304" pitchFamily="18" charset="0"/>
              </a:rPr>
              <a:t>1</a:t>
            </a:r>
            <a:r>
              <a:rPr lang="vi-VN" altLang="vi-VN" sz="2000" b="1" dirty="0">
                <a:solidFill>
                  <a:srgbClr val="00B050"/>
                </a:solidFill>
                <a:ea typeface="Times New Roman" panose="02020603050405020304" pitchFamily="18" charset="0"/>
                <a:cs typeface="Times New Roman" panose="02020603050405020304" pitchFamily="18" charset="0"/>
              </a:rPr>
              <a:t>.R</a:t>
            </a:r>
            <a:r>
              <a:rPr lang="vi-VN" altLang="vi-VN" sz="2000" b="1" baseline="-30000" dirty="0">
                <a:solidFill>
                  <a:srgbClr val="00B050"/>
                </a:solidFill>
                <a:ea typeface="Times New Roman" panose="02020603050405020304" pitchFamily="18" charset="0"/>
                <a:cs typeface="Times New Roman" panose="02020603050405020304" pitchFamily="18" charset="0"/>
              </a:rPr>
              <a:t>1</a:t>
            </a:r>
            <a:endParaRPr lang="vi-VN" sz="2000" b="1" dirty="0">
              <a:solidFill>
                <a:srgbClr val="00B050"/>
              </a:solidFill>
            </a:endParaRPr>
          </a:p>
        </p:txBody>
      </p:sp>
      <p:sp>
        <p:nvSpPr>
          <p:cNvPr id="29" name="Rectangle 28"/>
          <p:cNvSpPr/>
          <p:nvPr/>
        </p:nvSpPr>
        <p:spPr>
          <a:xfrm>
            <a:off x="4938415" y="4465412"/>
            <a:ext cx="1186543" cy="400110"/>
          </a:xfrm>
          <a:prstGeom prst="rect">
            <a:avLst/>
          </a:prstGeom>
        </p:spPr>
        <p:txBody>
          <a:bodyPr wrap="none">
            <a:spAutoFit/>
          </a:bodyPr>
          <a:lstStyle/>
          <a:p>
            <a:r>
              <a:rPr lang="vi-VN" altLang="vi-VN" sz="2000" b="1" dirty="0">
                <a:solidFill>
                  <a:srgbClr val="00B050"/>
                </a:solidFill>
                <a:ea typeface="Times New Roman" panose="02020603050405020304" pitchFamily="18" charset="0"/>
                <a:cs typeface="Times New Roman" panose="02020603050405020304" pitchFamily="18" charset="0"/>
              </a:rPr>
              <a:t>= 0,4.14 </a:t>
            </a:r>
            <a:endParaRPr lang="vi-VN" sz="2000" b="1" dirty="0">
              <a:solidFill>
                <a:srgbClr val="00B050"/>
              </a:solidFill>
            </a:endParaRPr>
          </a:p>
        </p:txBody>
      </p:sp>
      <p:sp>
        <p:nvSpPr>
          <p:cNvPr id="30" name="Rectangle 29"/>
          <p:cNvSpPr/>
          <p:nvPr/>
        </p:nvSpPr>
        <p:spPr>
          <a:xfrm>
            <a:off x="6002569" y="4453821"/>
            <a:ext cx="1091966" cy="400110"/>
          </a:xfrm>
          <a:prstGeom prst="rect">
            <a:avLst/>
          </a:prstGeom>
        </p:spPr>
        <p:txBody>
          <a:bodyPr wrap="none">
            <a:spAutoFit/>
          </a:bodyPr>
          <a:lstStyle/>
          <a:p>
            <a:pPr lvl="0" eaLnBrk="0" fontAlgn="base" hangingPunct="0">
              <a:spcBef>
                <a:spcPct val="0"/>
              </a:spcBef>
              <a:spcAft>
                <a:spcPct val="0"/>
              </a:spcAft>
              <a:tabLst>
                <a:tab pos="457200" algn="l"/>
              </a:tabLst>
            </a:pPr>
            <a:r>
              <a:rPr lang="vi-VN" altLang="vi-VN" sz="2000" b="1" dirty="0">
                <a:solidFill>
                  <a:srgbClr val="00B050"/>
                </a:solidFill>
                <a:ea typeface="Times New Roman" panose="02020603050405020304" pitchFamily="18" charset="0"/>
                <a:cs typeface="Times New Roman" panose="02020603050405020304" pitchFamily="18" charset="0"/>
              </a:rPr>
              <a:t>= </a:t>
            </a:r>
            <a:r>
              <a:rPr lang="vi-VN" altLang="vi-VN" sz="2000" b="1" dirty="0" smtClean="0">
                <a:solidFill>
                  <a:srgbClr val="00B050"/>
                </a:solidFill>
                <a:ea typeface="Times New Roman" panose="02020603050405020304" pitchFamily="18" charset="0"/>
                <a:cs typeface="Times New Roman" panose="02020603050405020304" pitchFamily="18" charset="0"/>
              </a:rPr>
              <a:t>5,6</a:t>
            </a:r>
            <a:r>
              <a:rPr lang="en-US" altLang="vi-VN" sz="2000" b="1" dirty="0">
                <a:solidFill>
                  <a:srgbClr val="00B050"/>
                </a:solidFill>
                <a:ea typeface="Times New Roman" panose="02020603050405020304" pitchFamily="18" charset="0"/>
                <a:cs typeface="Times New Roman" panose="02020603050405020304" pitchFamily="18" charset="0"/>
              </a:rPr>
              <a:t>(</a:t>
            </a:r>
            <a:r>
              <a:rPr lang="vi-VN" altLang="vi-VN" sz="2000" b="1" dirty="0" smtClean="0">
                <a:solidFill>
                  <a:srgbClr val="00B050"/>
                </a:solidFill>
                <a:ea typeface="Times New Roman" panose="02020603050405020304" pitchFamily="18" charset="0"/>
                <a:cs typeface="Times New Roman" panose="02020603050405020304" pitchFamily="18" charset="0"/>
              </a:rPr>
              <a:t>V</a:t>
            </a:r>
            <a:r>
              <a:rPr lang="en-US" altLang="vi-VN" sz="2000" b="1" dirty="0" smtClean="0">
                <a:solidFill>
                  <a:srgbClr val="00B050"/>
                </a:solidFill>
                <a:ea typeface="Times New Roman" panose="02020603050405020304" pitchFamily="18" charset="0"/>
                <a:cs typeface="Times New Roman" panose="02020603050405020304" pitchFamily="18" charset="0"/>
              </a:rPr>
              <a:t>)</a:t>
            </a:r>
            <a:endParaRPr kumimoji="0" lang="vi-VN" altLang="vi-VN" sz="2000" b="1" i="0" u="none" strike="noStrike" cap="none" normalizeH="0" baseline="0" dirty="0" smtClean="0">
              <a:ln>
                <a:noFill/>
              </a:ln>
              <a:solidFill>
                <a:srgbClr val="00B050"/>
              </a:solidFill>
              <a:effectLst/>
            </a:endParaRPr>
          </a:p>
        </p:txBody>
      </p:sp>
      <p:sp>
        <p:nvSpPr>
          <p:cNvPr id="31" name="Rectangle 30"/>
          <p:cNvSpPr/>
          <p:nvPr/>
        </p:nvSpPr>
        <p:spPr>
          <a:xfrm>
            <a:off x="3008243" y="5058038"/>
            <a:ext cx="2650084" cy="400110"/>
          </a:xfrm>
          <a:prstGeom prst="rect">
            <a:avLst/>
          </a:prstGeom>
        </p:spPr>
        <p:txBody>
          <a:bodyPr wrap="none">
            <a:spAutoFit/>
          </a:bodyPr>
          <a:lstStyle/>
          <a:p>
            <a:r>
              <a:rPr lang="vi-VN" altLang="vi-VN" sz="2000" b="1" dirty="0">
                <a:solidFill>
                  <a:srgbClr val="00B050"/>
                </a:solidFill>
                <a:ea typeface="Times New Roman" panose="02020603050405020304" pitchFamily="18" charset="0"/>
                <a:cs typeface="Times New Roman" panose="02020603050405020304" pitchFamily="18" charset="0"/>
              </a:rPr>
              <a:t>U</a:t>
            </a:r>
            <a:r>
              <a:rPr lang="vi-VN" altLang="vi-VN" sz="2000" b="1" baseline="-30000" dirty="0">
                <a:solidFill>
                  <a:srgbClr val="00B050"/>
                </a:solidFill>
                <a:ea typeface="Times New Roman" panose="02020603050405020304" pitchFamily="18" charset="0"/>
                <a:cs typeface="Times New Roman" panose="02020603050405020304" pitchFamily="18" charset="0"/>
              </a:rPr>
              <a:t>CB</a:t>
            </a:r>
            <a:r>
              <a:rPr lang="vi-VN" altLang="vi-VN" sz="2000" b="1" dirty="0">
                <a:solidFill>
                  <a:srgbClr val="00B050"/>
                </a:solidFill>
                <a:ea typeface="Times New Roman" panose="02020603050405020304" pitchFamily="18" charset="0"/>
                <a:cs typeface="Times New Roman" panose="02020603050405020304" pitchFamily="18" charset="0"/>
              </a:rPr>
              <a:t> = U</a:t>
            </a:r>
            <a:r>
              <a:rPr lang="vi-VN" altLang="vi-VN" sz="2000" b="1" baseline="-30000" dirty="0">
                <a:solidFill>
                  <a:srgbClr val="00B050"/>
                </a:solidFill>
                <a:ea typeface="Times New Roman" panose="02020603050405020304" pitchFamily="18" charset="0"/>
                <a:cs typeface="Times New Roman" panose="02020603050405020304" pitchFamily="18" charset="0"/>
              </a:rPr>
              <a:t>23</a:t>
            </a:r>
            <a:r>
              <a:rPr lang="vi-VN" altLang="vi-VN" sz="2000" b="1" dirty="0">
                <a:solidFill>
                  <a:srgbClr val="00B050"/>
                </a:solidFill>
                <a:ea typeface="Times New Roman" panose="02020603050405020304" pitchFamily="18" charset="0"/>
                <a:cs typeface="Times New Roman" panose="02020603050405020304" pitchFamily="18" charset="0"/>
              </a:rPr>
              <a:t> = U</a:t>
            </a:r>
            <a:r>
              <a:rPr lang="vi-VN" altLang="vi-VN" sz="2000" b="1" baseline="-30000" dirty="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 = I</a:t>
            </a:r>
            <a:r>
              <a:rPr lang="vi-VN" altLang="vi-VN" sz="2000" b="1" baseline="-30000" dirty="0">
                <a:solidFill>
                  <a:srgbClr val="00B050"/>
                </a:solidFill>
                <a:ea typeface="Times New Roman" panose="02020603050405020304" pitchFamily="18" charset="0"/>
                <a:cs typeface="Times New Roman" panose="02020603050405020304" pitchFamily="18" charset="0"/>
              </a:rPr>
              <a:t>2</a:t>
            </a:r>
            <a:r>
              <a:rPr lang="vi-VN" altLang="vi-VN" sz="2000" b="1" dirty="0">
                <a:solidFill>
                  <a:srgbClr val="00B050"/>
                </a:solidFill>
                <a:ea typeface="Times New Roman" panose="02020603050405020304" pitchFamily="18" charset="0"/>
                <a:cs typeface="Times New Roman" panose="02020603050405020304" pitchFamily="18" charset="0"/>
              </a:rPr>
              <a:t>.R</a:t>
            </a:r>
            <a:r>
              <a:rPr lang="vi-VN" altLang="vi-VN" sz="2000" b="1" baseline="-30000" dirty="0">
                <a:solidFill>
                  <a:srgbClr val="00B050"/>
                </a:solidFill>
                <a:ea typeface="Times New Roman" panose="02020603050405020304" pitchFamily="18" charset="0"/>
                <a:cs typeface="Times New Roman" panose="02020603050405020304" pitchFamily="18" charset="0"/>
              </a:rPr>
              <a:t>2</a:t>
            </a:r>
            <a:endParaRPr lang="vi-VN" sz="2000" b="1" dirty="0">
              <a:solidFill>
                <a:srgbClr val="00B050"/>
              </a:solidFill>
            </a:endParaRPr>
          </a:p>
        </p:txBody>
      </p:sp>
      <p:sp>
        <p:nvSpPr>
          <p:cNvPr id="32" name="Rectangle 31"/>
          <p:cNvSpPr/>
          <p:nvPr/>
        </p:nvSpPr>
        <p:spPr>
          <a:xfrm>
            <a:off x="5642223" y="5046447"/>
            <a:ext cx="1043876" cy="400110"/>
          </a:xfrm>
          <a:prstGeom prst="rect">
            <a:avLst/>
          </a:prstGeom>
        </p:spPr>
        <p:txBody>
          <a:bodyPr wrap="none">
            <a:spAutoFit/>
          </a:bodyPr>
          <a:lstStyle/>
          <a:p>
            <a:r>
              <a:rPr lang="vi-VN" altLang="vi-VN" sz="2000" b="1" dirty="0">
                <a:solidFill>
                  <a:srgbClr val="00B050"/>
                </a:solidFill>
                <a:ea typeface="Times New Roman" panose="02020603050405020304" pitchFamily="18" charset="0"/>
                <a:cs typeface="Times New Roman" panose="02020603050405020304" pitchFamily="18" charset="0"/>
              </a:rPr>
              <a:t>= 0,3.8 </a:t>
            </a:r>
            <a:endParaRPr lang="vi-VN" sz="2000" b="1" dirty="0">
              <a:solidFill>
                <a:srgbClr val="00B050"/>
              </a:solidFill>
            </a:endParaRPr>
          </a:p>
        </p:txBody>
      </p:sp>
      <p:sp>
        <p:nvSpPr>
          <p:cNvPr id="33" name="Rectangle 32"/>
          <p:cNvSpPr/>
          <p:nvPr/>
        </p:nvSpPr>
        <p:spPr>
          <a:xfrm>
            <a:off x="6549943" y="5058038"/>
            <a:ext cx="1091966" cy="400110"/>
          </a:xfrm>
          <a:prstGeom prst="rect">
            <a:avLst/>
          </a:prstGeom>
        </p:spPr>
        <p:txBody>
          <a:bodyPr wrap="none">
            <a:spAutoFit/>
          </a:bodyPr>
          <a:lstStyle/>
          <a:p>
            <a:pPr lvl="0" eaLnBrk="0" fontAlgn="base" hangingPunct="0">
              <a:spcBef>
                <a:spcPct val="0"/>
              </a:spcBef>
              <a:spcAft>
                <a:spcPct val="0"/>
              </a:spcAft>
              <a:tabLst>
                <a:tab pos="457200" algn="l"/>
              </a:tabLst>
            </a:pPr>
            <a:r>
              <a:rPr lang="vi-VN" altLang="vi-VN" sz="2000" b="1" dirty="0">
                <a:solidFill>
                  <a:srgbClr val="00B050"/>
                </a:solidFill>
                <a:ea typeface="Times New Roman" panose="02020603050405020304" pitchFamily="18" charset="0"/>
                <a:cs typeface="Times New Roman" panose="02020603050405020304" pitchFamily="18" charset="0"/>
              </a:rPr>
              <a:t>= </a:t>
            </a:r>
            <a:r>
              <a:rPr lang="vi-VN" altLang="vi-VN" sz="2000" b="1" dirty="0" smtClean="0">
                <a:solidFill>
                  <a:srgbClr val="00B050"/>
                </a:solidFill>
                <a:ea typeface="Times New Roman" panose="02020603050405020304" pitchFamily="18" charset="0"/>
                <a:cs typeface="Times New Roman" panose="02020603050405020304" pitchFamily="18" charset="0"/>
              </a:rPr>
              <a:t>2,4</a:t>
            </a:r>
            <a:r>
              <a:rPr lang="en-US" altLang="vi-VN" sz="2000" b="1" dirty="0" smtClean="0">
                <a:solidFill>
                  <a:srgbClr val="00B050"/>
                </a:solidFill>
                <a:ea typeface="Times New Roman" panose="02020603050405020304" pitchFamily="18" charset="0"/>
                <a:cs typeface="Times New Roman" panose="02020603050405020304" pitchFamily="18" charset="0"/>
              </a:rPr>
              <a:t>(</a:t>
            </a:r>
            <a:r>
              <a:rPr lang="vi-VN" altLang="vi-VN" sz="2000" b="1" dirty="0" smtClean="0">
                <a:solidFill>
                  <a:srgbClr val="00B050"/>
                </a:solidFill>
                <a:ea typeface="Times New Roman" panose="02020603050405020304" pitchFamily="18" charset="0"/>
                <a:cs typeface="Times New Roman" panose="02020603050405020304" pitchFamily="18" charset="0"/>
              </a:rPr>
              <a:t>V</a:t>
            </a:r>
            <a:r>
              <a:rPr lang="en-US" altLang="vi-VN" sz="2000" b="1" dirty="0" smtClean="0">
                <a:solidFill>
                  <a:srgbClr val="00B050"/>
                </a:solidFill>
                <a:ea typeface="Times New Roman" panose="02020603050405020304" pitchFamily="18" charset="0"/>
                <a:cs typeface="Times New Roman" panose="02020603050405020304" pitchFamily="18" charset="0"/>
              </a:rPr>
              <a:t>)</a:t>
            </a:r>
            <a:endParaRPr kumimoji="0" lang="vi-VN" altLang="vi-VN" sz="2000" b="1" i="0" u="none" strike="noStrike" cap="none" normalizeH="0" baseline="0" dirty="0" smtClean="0">
              <a:ln>
                <a:noFill/>
              </a:ln>
              <a:solidFill>
                <a:srgbClr val="00B050"/>
              </a:solidFill>
              <a:effectLst/>
            </a:endParaRPr>
          </a:p>
        </p:txBody>
      </p:sp>
      <p:sp>
        <p:nvSpPr>
          <p:cNvPr id="34" name="Rectangle 33"/>
          <p:cNvSpPr/>
          <p:nvPr/>
        </p:nvSpPr>
        <p:spPr>
          <a:xfrm>
            <a:off x="3022560" y="5545646"/>
            <a:ext cx="2133918" cy="400110"/>
          </a:xfrm>
          <a:prstGeom prst="rect">
            <a:avLst/>
          </a:prstGeom>
        </p:spPr>
        <p:txBody>
          <a:bodyPr wrap="none">
            <a:spAutoFit/>
          </a:bodyPr>
          <a:lstStyle/>
          <a:p>
            <a:r>
              <a:rPr lang="vi-VN" altLang="vi-VN" sz="2000" b="1" dirty="0">
                <a:solidFill>
                  <a:srgbClr val="00B050"/>
                </a:solidFill>
                <a:ea typeface="Times New Roman" panose="02020603050405020304" pitchFamily="18" charset="0"/>
                <a:cs typeface="Times New Roman" panose="02020603050405020304" pitchFamily="18" charset="0"/>
              </a:rPr>
              <a:t>U</a:t>
            </a:r>
            <a:r>
              <a:rPr lang="vi-VN" altLang="vi-VN" sz="2000" b="1" baseline="-30000" dirty="0">
                <a:solidFill>
                  <a:srgbClr val="00B050"/>
                </a:solidFill>
                <a:ea typeface="Times New Roman" panose="02020603050405020304" pitchFamily="18" charset="0"/>
                <a:cs typeface="Times New Roman" panose="02020603050405020304" pitchFamily="18" charset="0"/>
              </a:rPr>
              <a:t>AB</a:t>
            </a:r>
            <a:r>
              <a:rPr lang="vi-VN" altLang="vi-VN" sz="2000" b="1" dirty="0">
                <a:solidFill>
                  <a:srgbClr val="00B050"/>
                </a:solidFill>
                <a:ea typeface="Times New Roman" panose="02020603050405020304" pitchFamily="18" charset="0"/>
                <a:cs typeface="Times New Roman" panose="02020603050405020304" pitchFamily="18" charset="0"/>
              </a:rPr>
              <a:t> = U</a:t>
            </a:r>
            <a:r>
              <a:rPr lang="vi-VN" altLang="vi-VN" sz="2000" b="1" baseline="-30000" dirty="0">
                <a:solidFill>
                  <a:srgbClr val="00B050"/>
                </a:solidFill>
                <a:ea typeface="Times New Roman" panose="02020603050405020304" pitchFamily="18" charset="0"/>
                <a:cs typeface="Times New Roman" panose="02020603050405020304" pitchFamily="18" charset="0"/>
              </a:rPr>
              <a:t>AC</a:t>
            </a:r>
            <a:r>
              <a:rPr lang="vi-VN" altLang="vi-VN" sz="2000" b="1" dirty="0">
                <a:solidFill>
                  <a:srgbClr val="00B050"/>
                </a:solidFill>
                <a:ea typeface="Times New Roman" panose="02020603050405020304" pitchFamily="18" charset="0"/>
                <a:cs typeface="Times New Roman" panose="02020603050405020304" pitchFamily="18" charset="0"/>
              </a:rPr>
              <a:t> + U</a:t>
            </a:r>
            <a:r>
              <a:rPr lang="vi-VN" altLang="vi-VN" sz="2000" b="1" baseline="-30000" dirty="0">
                <a:solidFill>
                  <a:srgbClr val="00B050"/>
                </a:solidFill>
                <a:ea typeface="Times New Roman" panose="02020603050405020304" pitchFamily="18" charset="0"/>
                <a:cs typeface="Times New Roman" panose="02020603050405020304" pitchFamily="18" charset="0"/>
              </a:rPr>
              <a:t>CB</a:t>
            </a:r>
            <a:r>
              <a:rPr lang="vi-VN" altLang="vi-VN" sz="2000" b="1" dirty="0">
                <a:solidFill>
                  <a:srgbClr val="00B050"/>
                </a:solidFill>
                <a:ea typeface="Times New Roman" panose="02020603050405020304" pitchFamily="18" charset="0"/>
                <a:cs typeface="Times New Roman" panose="02020603050405020304" pitchFamily="18" charset="0"/>
              </a:rPr>
              <a:t> </a:t>
            </a:r>
            <a:endParaRPr lang="vi-VN" sz="2000" b="1" dirty="0">
              <a:solidFill>
                <a:srgbClr val="00B050"/>
              </a:solidFill>
            </a:endParaRPr>
          </a:p>
        </p:txBody>
      </p:sp>
      <p:sp>
        <p:nvSpPr>
          <p:cNvPr id="35" name="Rectangle 34"/>
          <p:cNvSpPr/>
          <p:nvPr/>
        </p:nvSpPr>
        <p:spPr>
          <a:xfrm>
            <a:off x="4959704" y="5559274"/>
            <a:ext cx="1476686" cy="400110"/>
          </a:xfrm>
          <a:prstGeom prst="rect">
            <a:avLst/>
          </a:prstGeom>
        </p:spPr>
        <p:txBody>
          <a:bodyPr wrap="none">
            <a:spAutoFit/>
          </a:bodyPr>
          <a:lstStyle/>
          <a:p>
            <a:r>
              <a:rPr lang="vi-VN" altLang="vi-VN" sz="2000" b="1" dirty="0">
                <a:solidFill>
                  <a:srgbClr val="00B050"/>
                </a:solidFill>
                <a:ea typeface="Times New Roman" panose="02020603050405020304" pitchFamily="18" charset="0"/>
                <a:cs typeface="Times New Roman" panose="02020603050405020304" pitchFamily="18" charset="0"/>
              </a:rPr>
              <a:t>= 5,6 + 2,4 </a:t>
            </a:r>
            <a:endParaRPr lang="vi-VN" sz="2000" b="1" dirty="0">
              <a:solidFill>
                <a:srgbClr val="00B050"/>
              </a:solidFill>
            </a:endParaRPr>
          </a:p>
        </p:txBody>
      </p:sp>
    </p:spTree>
    <p:extLst>
      <p:ext uri="{BB962C8B-B14F-4D97-AF65-F5344CB8AC3E}">
        <p14:creationId xmlns:p14="http://schemas.microsoft.com/office/powerpoint/2010/main" val="1367746112"/>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6">
                                            <p:txEl>
                                              <p:pRg st="1" end="1"/>
                                            </p:txEl>
                                          </p:spTgt>
                                        </p:tgtEl>
                                        <p:attrNameLst>
                                          <p:attrName>style.visibility</p:attrName>
                                        </p:attrNameLst>
                                      </p:cBhvr>
                                      <p:to>
                                        <p:strVal val="visible"/>
                                      </p:to>
                                    </p:set>
                                    <p:animEffect transition="in" filter="barn(inVertical)">
                                      <p:cBhvr>
                                        <p:cTn id="7" dur="500"/>
                                        <p:tgtEl>
                                          <p:spTgt spid="1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6">
                                            <p:txEl>
                                              <p:pRg st="2" end="2"/>
                                            </p:txEl>
                                          </p:spTgt>
                                        </p:tgtEl>
                                        <p:attrNameLst>
                                          <p:attrName>style.visibility</p:attrName>
                                        </p:attrNameLst>
                                      </p:cBhvr>
                                      <p:to>
                                        <p:strVal val="visible"/>
                                      </p:to>
                                    </p:set>
                                    <p:animEffect transition="in" filter="barn(inVertical)">
                                      <p:cBhvr>
                                        <p:cTn id="12" dur="500"/>
                                        <p:tgtEl>
                                          <p:spTgt spid="1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animEffect transition="in" filter="barn(inVertical)">
                                      <p:cBhvr>
                                        <p:cTn id="17" dur="500"/>
                                        <p:tgtEl>
                                          <p:spTgt spid="1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6">
                                            <p:txEl>
                                              <p:pRg st="4" end="4"/>
                                            </p:txEl>
                                          </p:spTgt>
                                        </p:tgtEl>
                                        <p:attrNameLst>
                                          <p:attrName>style.visibility</p:attrName>
                                        </p:attrNameLst>
                                      </p:cBhvr>
                                      <p:to>
                                        <p:strVal val="visible"/>
                                      </p:to>
                                    </p:set>
                                    <p:animEffect transition="in" filter="barn(inVertical)">
                                      <p:cBhvr>
                                        <p:cTn id="22" dur="500"/>
                                        <p:tgtEl>
                                          <p:spTgt spid="1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animEffect transition="in" filter="barn(inVertical)">
                                      <p:cBhvr>
                                        <p:cTn id="27" dur="500"/>
                                        <p:tgtEl>
                                          <p:spTgt spid="16">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6">
                                            <p:txEl>
                                              <p:pRg st="6" end="6"/>
                                            </p:txEl>
                                          </p:spTgt>
                                        </p:tgtEl>
                                        <p:attrNameLst>
                                          <p:attrName>style.visibility</p:attrName>
                                        </p:attrNameLst>
                                      </p:cBhvr>
                                      <p:to>
                                        <p:strVal val="visible"/>
                                      </p:to>
                                    </p:set>
                                    <p:animEffect transition="in" filter="barn(inVertical)">
                                      <p:cBhvr>
                                        <p:cTn id="32" dur="500"/>
                                        <p:tgtEl>
                                          <p:spTgt spid="16">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6">
                                            <p:txEl>
                                              <p:pRg st="7" end="7"/>
                                            </p:txEl>
                                          </p:spTgt>
                                        </p:tgtEl>
                                        <p:attrNameLst>
                                          <p:attrName>style.visibility</p:attrName>
                                        </p:attrNameLst>
                                      </p:cBhvr>
                                      <p:to>
                                        <p:strVal val="visible"/>
                                      </p:to>
                                    </p:set>
                                    <p:animEffect transition="in" filter="barn(inVertical)">
                                      <p:cBhvr>
                                        <p:cTn id="37" dur="500"/>
                                        <p:tgtEl>
                                          <p:spTgt spid="16">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6">
                                            <p:txEl>
                                              <p:pRg st="8" end="8"/>
                                            </p:txEl>
                                          </p:spTgt>
                                        </p:tgtEl>
                                        <p:attrNameLst>
                                          <p:attrName>style.visibility</p:attrName>
                                        </p:attrNameLst>
                                      </p:cBhvr>
                                      <p:to>
                                        <p:strVal val="visible"/>
                                      </p:to>
                                    </p:set>
                                    <p:animEffect transition="in" filter="barn(inVertical)">
                                      <p:cBhvr>
                                        <p:cTn id="42" dur="500"/>
                                        <p:tgtEl>
                                          <p:spTgt spid="16">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6">
                                            <p:txEl>
                                              <p:pRg st="9" end="9"/>
                                            </p:txEl>
                                          </p:spTgt>
                                        </p:tgtEl>
                                        <p:attrNameLst>
                                          <p:attrName>style.visibility</p:attrName>
                                        </p:attrNameLst>
                                      </p:cBhvr>
                                      <p:to>
                                        <p:strVal val="visible"/>
                                      </p:to>
                                    </p:set>
                                    <p:animEffect transition="in" filter="barn(inVertical)">
                                      <p:cBhvr>
                                        <p:cTn id="47" dur="500"/>
                                        <p:tgtEl>
                                          <p:spTgt spid="16">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barn(inVertical)">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barn(inVertical)">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barn(inVertic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barn(inVertical)">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barn(inVertical)">
                                      <p:cBhvr>
                                        <p:cTn id="72" dur="500"/>
                                        <p:tgtEl>
                                          <p:spTgt spid="23"/>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4"/>
                                        </p:tgtEl>
                                        <p:attrNameLst>
                                          <p:attrName>style.visibility</p:attrName>
                                        </p:attrNameLst>
                                      </p:cBhvr>
                                      <p:to>
                                        <p:strVal val="visible"/>
                                      </p:to>
                                    </p:set>
                                    <p:animEffect transition="in" filter="barn(inVertical)">
                                      <p:cBhvr>
                                        <p:cTn id="77" dur="500"/>
                                        <p:tgtEl>
                                          <p:spTgt spid="24"/>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25"/>
                                        </p:tgtEl>
                                        <p:attrNameLst>
                                          <p:attrName>style.visibility</p:attrName>
                                        </p:attrNameLst>
                                      </p:cBhvr>
                                      <p:to>
                                        <p:strVal val="visible"/>
                                      </p:to>
                                    </p:set>
                                    <p:animEffect transition="in" filter="barn(inVertical)">
                                      <p:cBhvr>
                                        <p:cTn id="82" dur="500"/>
                                        <p:tgtEl>
                                          <p:spTgt spid="25"/>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barn(inVertical)">
                                      <p:cBhvr>
                                        <p:cTn id="87" dur="500"/>
                                        <p:tgtEl>
                                          <p:spTgt spid="27"/>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8"/>
                                        </p:tgtEl>
                                        <p:attrNameLst>
                                          <p:attrName>style.visibility</p:attrName>
                                        </p:attrNameLst>
                                      </p:cBhvr>
                                      <p:to>
                                        <p:strVal val="visible"/>
                                      </p:to>
                                    </p:set>
                                    <p:animEffect transition="in" filter="barn(inVertical)">
                                      <p:cBhvr>
                                        <p:cTn id="92" dur="500"/>
                                        <p:tgtEl>
                                          <p:spTgt spid="28"/>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barn(inVertical)">
                                      <p:cBhvr>
                                        <p:cTn id="97" dur="500"/>
                                        <p:tgtEl>
                                          <p:spTgt spid="29"/>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30"/>
                                        </p:tgtEl>
                                        <p:attrNameLst>
                                          <p:attrName>style.visibility</p:attrName>
                                        </p:attrNameLst>
                                      </p:cBhvr>
                                      <p:to>
                                        <p:strVal val="visible"/>
                                      </p:to>
                                    </p:set>
                                    <p:animEffect transition="in" filter="barn(inVertical)">
                                      <p:cBhvr>
                                        <p:cTn id="102" dur="500"/>
                                        <p:tgtEl>
                                          <p:spTgt spid="30"/>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31"/>
                                        </p:tgtEl>
                                        <p:attrNameLst>
                                          <p:attrName>style.visibility</p:attrName>
                                        </p:attrNameLst>
                                      </p:cBhvr>
                                      <p:to>
                                        <p:strVal val="visible"/>
                                      </p:to>
                                    </p:set>
                                    <p:animEffect transition="in" filter="barn(inVertical)">
                                      <p:cBhvr>
                                        <p:cTn id="107" dur="500"/>
                                        <p:tgtEl>
                                          <p:spTgt spid="31"/>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32"/>
                                        </p:tgtEl>
                                        <p:attrNameLst>
                                          <p:attrName>style.visibility</p:attrName>
                                        </p:attrNameLst>
                                      </p:cBhvr>
                                      <p:to>
                                        <p:strVal val="visible"/>
                                      </p:to>
                                    </p:set>
                                    <p:animEffect transition="in" filter="barn(inVertical)">
                                      <p:cBhvr>
                                        <p:cTn id="112" dur="500"/>
                                        <p:tgtEl>
                                          <p:spTgt spid="32"/>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33"/>
                                        </p:tgtEl>
                                        <p:attrNameLst>
                                          <p:attrName>style.visibility</p:attrName>
                                        </p:attrNameLst>
                                      </p:cBhvr>
                                      <p:to>
                                        <p:strVal val="visible"/>
                                      </p:to>
                                    </p:set>
                                    <p:animEffect transition="in" filter="barn(inVertical)">
                                      <p:cBhvr>
                                        <p:cTn id="117" dur="500"/>
                                        <p:tgtEl>
                                          <p:spTgt spid="33"/>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34"/>
                                        </p:tgtEl>
                                        <p:attrNameLst>
                                          <p:attrName>style.visibility</p:attrName>
                                        </p:attrNameLst>
                                      </p:cBhvr>
                                      <p:to>
                                        <p:strVal val="visible"/>
                                      </p:to>
                                    </p:set>
                                    <p:animEffect transition="in" filter="barn(inVertical)">
                                      <p:cBhvr>
                                        <p:cTn id="122" dur="500"/>
                                        <p:tgtEl>
                                          <p:spTgt spid="34"/>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grpId="0" nodeType="clickEffect">
                                  <p:stCondLst>
                                    <p:cond delay="0"/>
                                  </p:stCondLst>
                                  <p:childTnLst>
                                    <p:set>
                                      <p:cBhvr>
                                        <p:cTn id="126" dur="1" fill="hold">
                                          <p:stCondLst>
                                            <p:cond delay="0"/>
                                          </p:stCondLst>
                                        </p:cTn>
                                        <p:tgtEl>
                                          <p:spTgt spid="35"/>
                                        </p:tgtEl>
                                        <p:attrNameLst>
                                          <p:attrName>style.visibility</p:attrName>
                                        </p:attrNameLst>
                                      </p:cBhvr>
                                      <p:to>
                                        <p:strVal val="visible"/>
                                      </p:to>
                                    </p:set>
                                    <p:animEffect transition="in" filter="barn(inVertical)">
                                      <p:cBhvr>
                                        <p:cTn id="127" dur="500"/>
                                        <p:tgtEl>
                                          <p:spTgt spid="35"/>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grpId="0" nodeType="clickEffect">
                                  <p:stCondLst>
                                    <p:cond delay="0"/>
                                  </p:stCondLst>
                                  <p:childTnLst>
                                    <p:set>
                                      <p:cBhvr>
                                        <p:cTn id="131" dur="1" fill="hold">
                                          <p:stCondLst>
                                            <p:cond delay="0"/>
                                          </p:stCondLst>
                                        </p:cTn>
                                        <p:tgtEl>
                                          <p:spTgt spid="14"/>
                                        </p:tgtEl>
                                        <p:attrNameLst>
                                          <p:attrName>style.visibility</p:attrName>
                                        </p:attrNameLst>
                                      </p:cBhvr>
                                      <p:to>
                                        <p:strVal val="visible"/>
                                      </p:to>
                                    </p:set>
                                    <p:animEffect transition="in" filter="barn(inVertical)">
                                      <p:cBhvr>
                                        <p:cTn id="1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p:bldP spid="19" grpId="0"/>
      <p:bldP spid="20" grpId="0"/>
      <p:bldP spid="21" grpId="0"/>
      <p:bldP spid="23" grpId="0"/>
      <p:bldP spid="24" grpId="0"/>
      <p:bldP spid="25" grpId="0"/>
      <p:bldP spid="27" grpId="0"/>
      <p:bldP spid="28" grpId="0"/>
      <p:bldP spid="29" grpId="0"/>
      <p:bldP spid="30" grpId="0"/>
      <p:bldP spid="31" grpId="0"/>
      <p:bldP spid="32" grpId="0"/>
      <p:bldP spid="33" grpId="0"/>
      <p:bldP spid="34" grpId="0"/>
      <p:bldP spid="3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104046" y="533443"/>
            <a:ext cx="7676699" cy="1938992"/>
          </a:xfrm>
          <a:prstGeom prst="rect">
            <a:avLst/>
          </a:prstGeom>
          <a:solidFill>
            <a:schemeClr val="accent2">
              <a:lumMod val="20000"/>
              <a:lumOff val="80000"/>
            </a:schemeClr>
          </a:solidFill>
        </p:spPr>
        <p:txBody>
          <a:bodyPr wrap="square">
            <a:spAutoFit/>
          </a:bodyPr>
          <a:lstStyle/>
          <a:p>
            <a:r>
              <a:rPr lang="vi-VN" sz="2000" b="1" u="sng" dirty="0" smtClean="0">
                <a:solidFill>
                  <a:srgbClr val="FF0000"/>
                </a:solidFill>
                <a:latin typeface="+mj-lt"/>
              </a:rPr>
              <a:t>6.</a:t>
            </a:r>
            <a:r>
              <a:rPr lang="en-US" sz="2000" b="1" u="sng" dirty="0" smtClean="0">
                <a:solidFill>
                  <a:srgbClr val="FF0000"/>
                </a:solidFill>
                <a:latin typeface="+mj-lt"/>
              </a:rPr>
              <a:t>2:</a:t>
            </a:r>
            <a:r>
              <a:rPr lang="en-US" sz="2000" b="1" dirty="0" smtClean="0">
                <a:solidFill>
                  <a:srgbClr val="FF0000"/>
                </a:solidFill>
                <a:latin typeface="+mj-lt"/>
              </a:rPr>
              <a:t> </a:t>
            </a:r>
            <a:r>
              <a:rPr lang="vi-VN" sz="2000" b="1" dirty="0">
                <a:latin typeface="+mj-lt"/>
              </a:rPr>
              <a:t>Hai </a:t>
            </a:r>
            <a:r>
              <a:rPr lang="vi-VN" sz="2000" b="1" dirty="0" err="1">
                <a:latin typeface="+mj-lt"/>
              </a:rPr>
              <a:t>điện</a:t>
            </a:r>
            <a:r>
              <a:rPr lang="vi-VN" sz="2000" b="1" dirty="0">
                <a:latin typeface="+mj-lt"/>
              </a:rPr>
              <a:t> </a:t>
            </a:r>
            <a:r>
              <a:rPr lang="vi-VN" sz="2000" b="1" dirty="0" err="1">
                <a:latin typeface="+mj-lt"/>
              </a:rPr>
              <a:t>trở</a:t>
            </a:r>
            <a:r>
              <a:rPr lang="vi-VN" sz="2000" b="1" dirty="0">
                <a:latin typeface="+mj-lt"/>
              </a:rPr>
              <a:t> R</a:t>
            </a:r>
            <a:r>
              <a:rPr lang="vi-VN" sz="2000" b="1" baseline="-25000" dirty="0">
                <a:latin typeface="+mj-lt"/>
              </a:rPr>
              <a:t>1</a:t>
            </a:r>
            <a:r>
              <a:rPr lang="vi-VN" sz="2000" b="1" dirty="0">
                <a:latin typeface="+mj-lt"/>
              </a:rPr>
              <a:t> </a:t>
            </a:r>
            <a:r>
              <a:rPr lang="vi-VN" sz="2000" b="1" dirty="0" err="1">
                <a:latin typeface="+mj-lt"/>
              </a:rPr>
              <a:t>và</a:t>
            </a:r>
            <a:r>
              <a:rPr lang="vi-VN" sz="2000" b="1" dirty="0">
                <a:latin typeface="+mj-lt"/>
              </a:rPr>
              <a:t> R</a:t>
            </a:r>
            <a:r>
              <a:rPr lang="vi-VN" sz="2000" b="1" baseline="-25000" dirty="0">
                <a:latin typeface="+mj-lt"/>
              </a:rPr>
              <a:t>2</a:t>
            </a:r>
            <a:r>
              <a:rPr lang="vi-VN" sz="2000" b="1" dirty="0">
                <a:latin typeface="+mj-lt"/>
              </a:rPr>
              <a:t> </a:t>
            </a:r>
            <a:r>
              <a:rPr lang="vi-VN" sz="2000" b="1" dirty="0" err="1">
                <a:latin typeface="+mj-lt"/>
              </a:rPr>
              <a:t>được</a:t>
            </a:r>
            <a:r>
              <a:rPr lang="vi-VN" sz="2000" b="1" dirty="0">
                <a:latin typeface="+mj-lt"/>
              </a:rPr>
              <a:t> </a:t>
            </a:r>
            <a:r>
              <a:rPr lang="vi-VN" sz="2000" b="1" dirty="0" err="1">
                <a:latin typeface="+mj-lt"/>
              </a:rPr>
              <a:t>mắc</a:t>
            </a:r>
            <a:r>
              <a:rPr lang="vi-VN" sz="2000" b="1" dirty="0">
                <a:latin typeface="+mj-lt"/>
              </a:rPr>
              <a:t> theo hai </a:t>
            </a:r>
            <a:r>
              <a:rPr lang="vi-VN" sz="2000" b="1" dirty="0" err="1">
                <a:latin typeface="+mj-lt"/>
              </a:rPr>
              <a:t>cách</a:t>
            </a:r>
            <a:r>
              <a:rPr lang="vi-VN" sz="2000" b="1" dirty="0">
                <a:latin typeface="+mj-lt"/>
              </a:rPr>
              <a:t> </a:t>
            </a:r>
            <a:r>
              <a:rPr lang="vi-VN" sz="2000" b="1" dirty="0" err="1">
                <a:latin typeface="+mj-lt"/>
              </a:rPr>
              <a:t>vào</a:t>
            </a:r>
            <a:r>
              <a:rPr lang="vi-VN" sz="2000" b="1" dirty="0">
                <a:latin typeface="+mj-lt"/>
              </a:rPr>
              <a:t> hai </a:t>
            </a:r>
            <a:r>
              <a:rPr lang="vi-VN" sz="2000" b="1" dirty="0" err="1">
                <a:latin typeface="+mj-lt"/>
              </a:rPr>
              <a:t>điểm</a:t>
            </a:r>
            <a:r>
              <a:rPr lang="vi-VN" sz="2000" b="1" dirty="0">
                <a:latin typeface="+mj-lt"/>
              </a:rPr>
              <a:t> M, N trong sơ </a:t>
            </a:r>
            <a:r>
              <a:rPr lang="vi-VN" sz="2000" b="1" dirty="0" err="1">
                <a:latin typeface="+mj-lt"/>
              </a:rPr>
              <a:t>đồ</a:t>
            </a:r>
            <a:r>
              <a:rPr lang="vi-VN" sz="2000" b="1" dirty="0">
                <a:latin typeface="+mj-lt"/>
              </a:rPr>
              <a:t> </a:t>
            </a:r>
            <a:r>
              <a:rPr lang="vi-VN" sz="2000" b="1" dirty="0" err="1">
                <a:latin typeface="+mj-lt"/>
              </a:rPr>
              <a:t>hình</a:t>
            </a:r>
            <a:r>
              <a:rPr lang="vi-VN" sz="2000" b="1" dirty="0">
                <a:latin typeface="+mj-lt"/>
              </a:rPr>
              <a:t> 6.1 SBT, trong </a:t>
            </a:r>
            <a:r>
              <a:rPr lang="vi-VN" sz="2000" b="1" dirty="0" err="1">
                <a:latin typeface="+mj-lt"/>
              </a:rPr>
              <a:t>đó</a:t>
            </a:r>
            <a:r>
              <a:rPr lang="vi-VN" sz="2000" b="1" dirty="0">
                <a:latin typeface="+mj-lt"/>
              </a:rPr>
              <a:t> </a:t>
            </a:r>
            <a:r>
              <a:rPr lang="vi-VN" sz="2000" b="1" dirty="0" err="1">
                <a:latin typeface="+mj-lt"/>
              </a:rPr>
              <a:t>hiệu</a:t>
            </a:r>
            <a:r>
              <a:rPr lang="vi-VN" sz="2000" b="1" dirty="0">
                <a:latin typeface="+mj-lt"/>
              </a:rPr>
              <a:t> </a:t>
            </a:r>
            <a:r>
              <a:rPr lang="vi-VN" sz="2000" b="1" dirty="0" err="1">
                <a:latin typeface="+mj-lt"/>
              </a:rPr>
              <a:t>điện</a:t>
            </a:r>
            <a:r>
              <a:rPr lang="vi-VN" sz="2000" b="1" dirty="0">
                <a:latin typeface="+mj-lt"/>
              </a:rPr>
              <a:t> </a:t>
            </a:r>
            <a:r>
              <a:rPr lang="vi-VN" sz="2000" b="1" dirty="0" err="1">
                <a:latin typeface="+mj-lt"/>
              </a:rPr>
              <a:t>thế</a:t>
            </a:r>
            <a:r>
              <a:rPr lang="vi-VN" sz="2000" b="1" dirty="0">
                <a:latin typeface="+mj-lt"/>
              </a:rPr>
              <a:t> U = 6V. Trong </a:t>
            </a:r>
            <a:r>
              <a:rPr lang="vi-VN" sz="2000" b="1" dirty="0" err="1">
                <a:latin typeface="+mj-lt"/>
              </a:rPr>
              <a:t>cách</a:t>
            </a:r>
            <a:r>
              <a:rPr lang="vi-VN" sz="2000" b="1" dirty="0">
                <a:latin typeface="+mj-lt"/>
              </a:rPr>
              <a:t> </a:t>
            </a:r>
            <a:r>
              <a:rPr lang="vi-VN" sz="2000" b="1" dirty="0" err="1">
                <a:latin typeface="+mj-lt"/>
              </a:rPr>
              <a:t>mắc</a:t>
            </a:r>
            <a:r>
              <a:rPr lang="vi-VN" sz="2000" b="1" dirty="0">
                <a:latin typeface="+mj-lt"/>
              </a:rPr>
              <a:t> </a:t>
            </a:r>
            <a:r>
              <a:rPr lang="vi-VN" sz="2000" b="1" dirty="0" err="1">
                <a:latin typeface="+mj-lt"/>
              </a:rPr>
              <a:t>thứ</a:t>
            </a:r>
            <a:r>
              <a:rPr lang="vi-VN" sz="2000" b="1" dirty="0">
                <a:latin typeface="+mj-lt"/>
              </a:rPr>
              <a:t> </a:t>
            </a:r>
            <a:r>
              <a:rPr lang="vi-VN" sz="2000" b="1" dirty="0" err="1">
                <a:latin typeface="+mj-lt"/>
              </a:rPr>
              <a:t>nhất</a:t>
            </a:r>
            <a:r>
              <a:rPr lang="vi-VN" sz="2000" b="1" dirty="0">
                <a:latin typeface="+mj-lt"/>
              </a:rPr>
              <a:t>, </a:t>
            </a:r>
            <a:r>
              <a:rPr lang="vi-VN" sz="2000" b="1" dirty="0" err="1">
                <a:latin typeface="+mj-lt"/>
              </a:rPr>
              <a:t>ampe</a:t>
            </a:r>
            <a:r>
              <a:rPr lang="vi-VN" sz="2000" b="1" dirty="0">
                <a:latin typeface="+mj-lt"/>
              </a:rPr>
              <a:t> </a:t>
            </a:r>
            <a:r>
              <a:rPr lang="vi-VN" sz="2000" b="1" dirty="0" err="1">
                <a:latin typeface="+mj-lt"/>
              </a:rPr>
              <a:t>kế</a:t>
            </a:r>
            <a:r>
              <a:rPr lang="vi-VN" sz="2000" b="1" dirty="0">
                <a:latin typeface="+mj-lt"/>
              </a:rPr>
              <a:t> </a:t>
            </a:r>
            <a:r>
              <a:rPr lang="vi-VN" sz="2000" b="1" dirty="0" err="1">
                <a:latin typeface="+mj-lt"/>
              </a:rPr>
              <a:t>chỉ</a:t>
            </a:r>
            <a:r>
              <a:rPr lang="vi-VN" sz="2000" b="1" dirty="0">
                <a:latin typeface="+mj-lt"/>
              </a:rPr>
              <a:t> 0,4A. Trong </a:t>
            </a:r>
            <a:r>
              <a:rPr lang="vi-VN" sz="2000" b="1" dirty="0" err="1">
                <a:latin typeface="+mj-lt"/>
              </a:rPr>
              <a:t>cách</a:t>
            </a:r>
            <a:r>
              <a:rPr lang="vi-VN" sz="2000" b="1" dirty="0">
                <a:latin typeface="+mj-lt"/>
              </a:rPr>
              <a:t> </a:t>
            </a:r>
            <a:r>
              <a:rPr lang="vi-VN" sz="2000" b="1" dirty="0" err="1">
                <a:latin typeface="+mj-lt"/>
              </a:rPr>
              <a:t>mắc</a:t>
            </a:r>
            <a:r>
              <a:rPr lang="vi-VN" sz="2000" b="1" dirty="0">
                <a:latin typeface="+mj-lt"/>
              </a:rPr>
              <a:t> </a:t>
            </a:r>
            <a:r>
              <a:rPr lang="vi-VN" sz="2000" b="1" dirty="0" err="1">
                <a:latin typeface="+mj-lt"/>
              </a:rPr>
              <a:t>thứ</a:t>
            </a:r>
            <a:r>
              <a:rPr lang="vi-VN" sz="2000" b="1" dirty="0">
                <a:latin typeface="+mj-lt"/>
              </a:rPr>
              <a:t> hai, </a:t>
            </a:r>
            <a:r>
              <a:rPr lang="vi-VN" sz="2000" b="1" dirty="0" err="1">
                <a:latin typeface="+mj-lt"/>
              </a:rPr>
              <a:t>ampe</a:t>
            </a:r>
            <a:r>
              <a:rPr lang="vi-VN" sz="2000" b="1" dirty="0">
                <a:latin typeface="+mj-lt"/>
              </a:rPr>
              <a:t> </a:t>
            </a:r>
            <a:r>
              <a:rPr lang="vi-VN" sz="2000" b="1" dirty="0" err="1">
                <a:latin typeface="+mj-lt"/>
              </a:rPr>
              <a:t>kế</a:t>
            </a:r>
            <a:r>
              <a:rPr lang="vi-VN" sz="2000" b="1" dirty="0">
                <a:latin typeface="+mj-lt"/>
              </a:rPr>
              <a:t> </a:t>
            </a:r>
            <a:r>
              <a:rPr lang="vi-VN" sz="2000" b="1" dirty="0" err="1">
                <a:latin typeface="+mj-lt"/>
              </a:rPr>
              <a:t>chỉ</a:t>
            </a:r>
            <a:r>
              <a:rPr lang="vi-VN" sz="2000" b="1" dirty="0">
                <a:latin typeface="+mj-lt"/>
              </a:rPr>
              <a:t> 1,8A</a:t>
            </a:r>
          </a:p>
          <a:p>
            <a:r>
              <a:rPr lang="vi-VN" sz="2000" b="1" dirty="0">
                <a:latin typeface="+mj-lt"/>
              </a:rPr>
              <a:t>a) </a:t>
            </a:r>
            <a:r>
              <a:rPr lang="vi-VN" sz="2000" b="1" dirty="0" err="1">
                <a:latin typeface="+mj-lt"/>
              </a:rPr>
              <a:t>Đó</a:t>
            </a:r>
            <a:r>
              <a:rPr lang="vi-VN" sz="2000" b="1" dirty="0">
                <a:latin typeface="+mj-lt"/>
              </a:rPr>
              <a:t> </a:t>
            </a:r>
            <a:r>
              <a:rPr lang="vi-VN" sz="2000" b="1" dirty="0" err="1">
                <a:latin typeface="+mj-lt"/>
              </a:rPr>
              <a:t>là</a:t>
            </a:r>
            <a:r>
              <a:rPr lang="vi-VN" sz="2000" b="1" dirty="0">
                <a:latin typeface="+mj-lt"/>
              </a:rPr>
              <a:t> hai </a:t>
            </a:r>
            <a:r>
              <a:rPr lang="vi-VN" sz="2000" b="1" dirty="0" err="1">
                <a:latin typeface="+mj-lt"/>
              </a:rPr>
              <a:t>cách</a:t>
            </a:r>
            <a:r>
              <a:rPr lang="vi-VN" sz="2000" b="1" dirty="0">
                <a:latin typeface="+mj-lt"/>
              </a:rPr>
              <a:t> </a:t>
            </a:r>
            <a:r>
              <a:rPr lang="vi-VN" sz="2000" b="1" dirty="0" err="1">
                <a:latin typeface="+mj-lt"/>
              </a:rPr>
              <a:t>mắc</a:t>
            </a:r>
            <a:r>
              <a:rPr lang="vi-VN" sz="2000" b="1" dirty="0">
                <a:latin typeface="+mj-lt"/>
              </a:rPr>
              <a:t> </a:t>
            </a:r>
            <a:r>
              <a:rPr lang="vi-VN" sz="2000" b="1" dirty="0" err="1">
                <a:latin typeface="+mj-lt"/>
              </a:rPr>
              <a:t>nào</a:t>
            </a:r>
            <a:r>
              <a:rPr lang="vi-VN" sz="2000" b="1" dirty="0">
                <a:latin typeface="+mj-lt"/>
              </a:rPr>
              <a:t>? </a:t>
            </a:r>
            <a:r>
              <a:rPr lang="vi-VN" sz="2000" b="1" dirty="0" err="1">
                <a:latin typeface="+mj-lt"/>
              </a:rPr>
              <a:t>Vẽ</a:t>
            </a:r>
            <a:r>
              <a:rPr lang="vi-VN" sz="2000" b="1" dirty="0">
                <a:latin typeface="+mj-lt"/>
              </a:rPr>
              <a:t> sơ </a:t>
            </a:r>
            <a:r>
              <a:rPr lang="vi-VN" sz="2000" b="1" dirty="0" err="1">
                <a:latin typeface="+mj-lt"/>
              </a:rPr>
              <a:t>đồ</a:t>
            </a:r>
            <a:r>
              <a:rPr lang="vi-VN" sz="2000" b="1" dirty="0">
                <a:latin typeface="+mj-lt"/>
              </a:rPr>
              <a:t> </a:t>
            </a:r>
            <a:r>
              <a:rPr lang="vi-VN" sz="2000" b="1" dirty="0" err="1">
                <a:latin typeface="+mj-lt"/>
              </a:rPr>
              <a:t>từng</a:t>
            </a:r>
            <a:r>
              <a:rPr lang="vi-VN" sz="2000" b="1" dirty="0">
                <a:latin typeface="+mj-lt"/>
              </a:rPr>
              <a:t> </a:t>
            </a:r>
            <a:r>
              <a:rPr lang="vi-VN" sz="2000" b="1" dirty="0" err="1">
                <a:latin typeface="+mj-lt"/>
              </a:rPr>
              <a:t>cách</a:t>
            </a:r>
            <a:r>
              <a:rPr lang="vi-VN" sz="2000" b="1" dirty="0">
                <a:latin typeface="+mj-lt"/>
              </a:rPr>
              <a:t> </a:t>
            </a:r>
            <a:r>
              <a:rPr lang="vi-VN" sz="2000" b="1" dirty="0" err="1">
                <a:latin typeface="+mj-lt"/>
              </a:rPr>
              <a:t>mắc</a:t>
            </a:r>
            <a:r>
              <a:rPr lang="vi-VN" sz="2000" b="1" dirty="0">
                <a:latin typeface="+mj-lt"/>
              </a:rPr>
              <a:t>.</a:t>
            </a:r>
          </a:p>
          <a:p>
            <a:r>
              <a:rPr lang="vi-VN" sz="2000" b="1" dirty="0">
                <a:latin typeface="+mj-lt"/>
              </a:rPr>
              <a:t>b) </a:t>
            </a:r>
            <a:r>
              <a:rPr lang="vi-VN" sz="2000" b="1" dirty="0" err="1">
                <a:latin typeface="+mj-lt"/>
              </a:rPr>
              <a:t>Tính</a:t>
            </a:r>
            <a:r>
              <a:rPr lang="vi-VN" sz="2000" b="1" dirty="0">
                <a:latin typeface="+mj-lt"/>
              </a:rPr>
              <a:t> </a:t>
            </a:r>
            <a:r>
              <a:rPr lang="vi-VN" sz="2000" b="1" dirty="0" err="1">
                <a:latin typeface="+mj-lt"/>
              </a:rPr>
              <a:t>điện</a:t>
            </a:r>
            <a:r>
              <a:rPr lang="vi-VN" sz="2000" b="1" dirty="0">
                <a:latin typeface="+mj-lt"/>
              </a:rPr>
              <a:t> </a:t>
            </a:r>
            <a:r>
              <a:rPr lang="vi-VN" sz="2000" b="1" dirty="0" err="1">
                <a:latin typeface="+mj-lt"/>
              </a:rPr>
              <a:t>trở</a:t>
            </a:r>
            <a:r>
              <a:rPr lang="vi-VN" sz="2000" b="1" dirty="0">
                <a:latin typeface="+mj-lt"/>
              </a:rPr>
              <a:t> R</a:t>
            </a:r>
            <a:r>
              <a:rPr lang="vi-VN" sz="2000" b="1" baseline="-25000" dirty="0">
                <a:latin typeface="+mj-lt"/>
              </a:rPr>
              <a:t>1</a:t>
            </a:r>
            <a:r>
              <a:rPr lang="vi-VN" sz="2000" b="1" dirty="0">
                <a:latin typeface="+mj-lt"/>
              </a:rPr>
              <a:t> </a:t>
            </a:r>
            <a:r>
              <a:rPr lang="vi-VN" sz="2000" b="1" dirty="0" err="1">
                <a:latin typeface="+mj-lt"/>
              </a:rPr>
              <a:t>và</a:t>
            </a:r>
            <a:r>
              <a:rPr lang="vi-VN" sz="2000" b="1" dirty="0">
                <a:latin typeface="+mj-lt"/>
              </a:rPr>
              <a:t> </a:t>
            </a:r>
            <a:r>
              <a:rPr lang="vi-VN" sz="2000" b="1" dirty="0" smtClean="0">
                <a:latin typeface="+mj-lt"/>
              </a:rPr>
              <a:t>R</a:t>
            </a:r>
            <a:r>
              <a:rPr lang="vi-VN" sz="2000" b="1" baseline="-25000" dirty="0" smtClean="0">
                <a:latin typeface="+mj-lt"/>
              </a:rPr>
              <a:t>2</a:t>
            </a:r>
            <a:endParaRPr lang="vi-VN" sz="2000" b="1" dirty="0">
              <a:latin typeface="+mj-lt"/>
            </a:endParaRPr>
          </a:p>
        </p:txBody>
      </p:sp>
      <p:sp>
        <p:nvSpPr>
          <p:cNvPr id="95" name="Hình chữ nhật 94"/>
          <p:cNvSpPr/>
          <p:nvPr/>
        </p:nvSpPr>
        <p:spPr>
          <a:xfrm>
            <a:off x="1104045" y="2435182"/>
            <a:ext cx="1839543" cy="461665"/>
          </a:xfrm>
          <a:prstGeom prst="rect">
            <a:avLst/>
          </a:prstGeom>
        </p:spPr>
        <p:txBody>
          <a:bodyPr wrap="square">
            <a:spAutoFit/>
          </a:bodyPr>
          <a:lstStyle/>
          <a:p>
            <a:pPr lvl="0"/>
            <a:r>
              <a:rPr lang="pt-BR" sz="2400" b="1" u="sng" dirty="0">
                <a:solidFill>
                  <a:srgbClr val="00B050"/>
                </a:solidFill>
                <a:latin typeface="+mj-lt"/>
                <a:cs typeface="Times New Roman" panose="02020603050405020304" pitchFamily="18" charset="0"/>
              </a:rPr>
              <a:t>Tóm tắt</a:t>
            </a:r>
            <a:r>
              <a:rPr lang="pt-BR" sz="2400" b="1" dirty="0">
                <a:solidFill>
                  <a:srgbClr val="00B050"/>
                </a:solidFill>
                <a:latin typeface="+mj-lt"/>
                <a:cs typeface="Times New Roman" panose="02020603050405020304" pitchFamily="18" charset="0"/>
              </a:rPr>
              <a:t>:</a:t>
            </a:r>
          </a:p>
        </p:txBody>
      </p:sp>
      <p:cxnSp>
        <p:nvCxnSpPr>
          <p:cNvPr id="96" name="Đường nối Thẳng 95"/>
          <p:cNvCxnSpPr/>
          <p:nvPr/>
        </p:nvCxnSpPr>
        <p:spPr>
          <a:xfrm>
            <a:off x="3340178" y="2435182"/>
            <a:ext cx="0" cy="4578393"/>
          </a:xfrm>
          <a:prstGeom prst="line">
            <a:avLst/>
          </a:prstGeom>
          <a:ln w="38100"/>
        </p:spPr>
        <p:style>
          <a:lnRef idx="1">
            <a:schemeClr val="dk1"/>
          </a:lnRef>
          <a:fillRef idx="0">
            <a:schemeClr val="dk1"/>
          </a:fillRef>
          <a:effectRef idx="0">
            <a:schemeClr val="dk1"/>
          </a:effectRef>
          <a:fontRef idx="minor">
            <a:schemeClr val="tx1"/>
          </a:fontRef>
        </p:style>
      </p:cxnSp>
      <p:sp>
        <p:nvSpPr>
          <p:cNvPr id="97" name="Hình chữ nhật 96"/>
          <p:cNvSpPr/>
          <p:nvPr/>
        </p:nvSpPr>
        <p:spPr>
          <a:xfrm>
            <a:off x="3386269" y="2412078"/>
            <a:ext cx="953735" cy="461665"/>
          </a:xfrm>
          <a:prstGeom prst="rect">
            <a:avLst/>
          </a:prstGeom>
        </p:spPr>
        <p:txBody>
          <a:bodyPr wrap="square">
            <a:spAutoFit/>
          </a:bodyPr>
          <a:lstStyle/>
          <a:p>
            <a:pPr lvl="0"/>
            <a:r>
              <a:rPr lang="pt-BR" sz="2400" b="1" u="sng" dirty="0" smtClean="0">
                <a:solidFill>
                  <a:srgbClr val="00B050"/>
                </a:solidFill>
                <a:latin typeface="+mj-lt"/>
                <a:cs typeface="Times New Roman" panose="02020603050405020304" pitchFamily="18" charset="0"/>
              </a:rPr>
              <a:t>Giải</a:t>
            </a:r>
            <a:r>
              <a:rPr lang="pt-BR" sz="2400" b="1" dirty="0" smtClean="0">
                <a:solidFill>
                  <a:srgbClr val="00B050"/>
                </a:solidFill>
                <a:latin typeface="+mj-lt"/>
                <a:cs typeface="Times New Roman" panose="02020603050405020304" pitchFamily="18" charset="0"/>
              </a:rPr>
              <a:t>:</a:t>
            </a:r>
            <a:endParaRPr lang="pt-BR" sz="2400" b="1" dirty="0">
              <a:solidFill>
                <a:srgbClr val="00B050"/>
              </a:solidFill>
              <a:latin typeface="+mj-lt"/>
              <a:cs typeface="Times New Roman" panose="02020603050405020304" pitchFamily="18" charset="0"/>
            </a:endParaRPr>
          </a:p>
        </p:txBody>
      </p:sp>
      <p:sp>
        <p:nvSpPr>
          <p:cNvPr id="76" name="Nút Hành động: Kết thúc 75">
            <a:hlinkClick r:id="" action="ppaction://hlinkshowjump?jump=lastslide" highlightClick="1"/>
          </p:cNvPr>
          <p:cNvSpPr/>
          <p:nvPr/>
        </p:nvSpPr>
        <p:spPr>
          <a:xfrm>
            <a:off x="11887200" y="6608618"/>
            <a:ext cx="304800" cy="24938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pic>
        <p:nvPicPr>
          <p:cNvPr id="19" name="Ảnh 18" descr="Giải SBT Vật Lí 9 | Giải bài tập Sách bài tập Vật Lí 9"/>
          <p:cNvPicPr/>
          <p:nvPr/>
        </p:nvPicPr>
        <p:blipFill>
          <a:blip r:embed="rId2">
            <a:extLst>
              <a:ext uri="{28A0092B-C50C-407E-A947-70E740481C1C}">
                <a14:useLocalDpi xmlns:a14="http://schemas.microsoft.com/office/drawing/2010/main" val="0"/>
              </a:ext>
            </a:extLst>
          </a:blip>
          <a:srcRect/>
          <a:stretch>
            <a:fillRect/>
          </a:stretch>
        </p:blipFill>
        <p:spPr bwMode="auto">
          <a:xfrm>
            <a:off x="8879145" y="471665"/>
            <a:ext cx="2296160" cy="1564640"/>
          </a:xfrm>
          <a:prstGeom prst="rect">
            <a:avLst/>
          </a:prstGeom>
          <a:noFill/>
          <a:ln>
            <a:noFill/>
          </a:ln>
        </p:spPr>
      </p:pic>
      <p:pic>
        <p:nvPicPr>
          <p:cNvPr id="18436" name="Ảnh 7"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94458" y="3425978"/>
            <a:ext cx="1979071" cy="1276350"/>
          </a:xfrm>
          <a:prstGeom prst="rect">
            <a:avLst/>
          </a:prstGeom>
          <a:noFill/>
          <a:extLst>
            <a:ext uri="{909E8E84-426E-40DD-AFC4-6F175D3DCCD1}">
              <a14:hiddenFill xmlns:a14="http://schemas.microsoft.com/office/drawing/2010/main">
                <a:solidFill>
                  <a:srgbClr val="FFFFFF"/>
                </a:solidFill>
              </a14:hiddenFill>
            </a:ext>
          </a:extLst>
        </p:spPr>
      </p:pic>
      <p:pic>
        <p:nvPicPr>
          <p:cNvPr id="18435" name="Ảnh 6" descr="Giải SBT Vật Lí 9 | Giải bài tập Sách bài tập Vật Lí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94458" y="4827859"/>
            <a:ext cx="1979071" cy="1304925"/>
          </a:xfrm>
          <a:prstGeom prst="rect">
            <a:avLst/>
          </a:prstGeom>
          <a:noFill/>
          <a:extLst>
            <a:ext uri="{909E8E84-426E-40DD-AFC4-6F175D3DCCD1}">
              <a14:hiddenFill xmlns:a14="http://schemas.microsoft.com/office/drawing/2010/main">
                <a:solidFill>
                  <a:srgbClr val="FFFFFF"/>
                </a:solidFill>
              </a14:hiddenFill>
            </a:ext>
          </a:extLst>
        </p:spPr>
      </p:pic>
      <p:sp>
        <p:nvSpPr>
          <p:cNvPr id="22" name="Hình chữ nhật 21"/>
          <p:cNvSpPr/>
          <p:nvPr/>
        </p:nvSpPr>
        <p:spPr>
          <a:xfrm>
            <a:off x="8352439" y="3237465"/>
            <a:ext cx="1680268" cy="400110"/>
          </a:xfrm>
          <a:prstGeom prst="rect">
            <a:avLst/>
          </a:prstGeom>
        </p:spPr>
        <p:txBody>
          <a:bodyPr wrap="none">
            <a:spAutoFit/>
          </a:bodyPr>
          <a:lstStyle/>
          <a:p>
            <a:r>
              <a:rPr lang="vi-VN" sz="20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smtClean="0">
                <a:solidFill>
                  <a:srgbClr val="7030A0"/>
                </a:solidFill>
                <a:ea typeface="Times New Roman" panose="02020603050405020304" pitchFamily="18" charset="0"/>
                <a:cs typeface="Times New Roman" panose="02020603050405020304" pitchFamily="18" charset="0"/>
              </a:rPr>
              <a:t>R</a:t>
            </a:r>
            <a:r>
              <a:rPr lang="vi-VN" sz="2000" b="1" baseline="-30000" dirty="0" smtClean="0">
                <a:solidFill>
                  <a:srgbClr val="7030A0"/>
                </a:solidFill>
                <a:ea typeface="Times New Roman" panose="02020603050405020304" pitchFamily="18" charset="0"/>
                <a:cs typeface="Times New Roman" panose="02020603050405020304" pitchFamily="18" charset="0"/>
              </a:rPr>
              <a:t>tđ1</a:t>
            </a:r>
            <a:r>
              <a:rPr lang="vi-VN" sz="2000" b="1" dirty="0">
                <a:solidFill>
                  <a:srgbClr val="7030A0"/>
                </a:solidFill>
                <a:ea typeface="Times New Roman" panose="02020603050405020304" pitchFamily="18" charset="0"/>
                <a:cs typeface="Times New Roman" panose="02020603050405020304" pitchFamily="18" charset="0"/>
              </a:rPr>
              <a:t> &gt; R</a:t>
            </a:r>
            <a:r>
              <a:rPr lang="vi-VN" sz="2000" b="1" baseline="-30000" dirty="0">
                <a:solidFill>
                  <a:srgbClr val="7030A0"/>
                </a:solidFill>
                <a:ea typeface="Times New Roman" panose="02020603050405020304" pitchFamily="18" charset="0"/>
                <a:cs typeface="Times New Roman" panose="02020603050405020304" pitchFamily="18" charset="0"/>
              </a:rPr>
              <a:t>tđ2</a:t>
            </a:r>
            <a:endParaRPr lang="vi-VN" sz="2000" b="1" dirty="0">
              <a:solidFill>
                <a:srgbClr val="7030A0"/>
              </a:solidFill>
            </a:endParaRPr>
          </a:p>
        </p:txBody>
      </p:sp>
      <p:sp>
        <p:nvSpPr>
          <p:cNvPr id="23" name="Hình chữ nhật 22"/>
          <p:cNvSpPr/>
          <p:nvPr/>
        </p:nvSpPr>
        <p:spPr>
          <a:xfrm>
            <a:off x="3550979" y="3710210"/>
            <a:ext cx="7624326" cy="707886"/>
          </a:xfrm>
          <a:prstGeom prst="rect">
            <a:avLst/>
          </a:prstGeom>
        </p:spPr>
        <p:txBody>
          <a:bodyPr wrap="square">
            <a:spAutoFit/>
          </a:bodyPr>
          <a:lstStyle/>
          <a:p>
            <a:r>
              <a:rPr lang="vi-VN" sz="2000" b="1" dirty="0" smtClean="0">
                <a:solidFill>
                  <a:srgbClr val="7030A0"/>
                </a:solidFill>
                <a:latin typeface="+mj-lt"/>
                <a:ea typeface="Times New Roman" panose="02020603050405020304" pitchFamily="18" charset="0"/>
                <a:cs typeface="Times New Roman" panose="02020603050405020304" pitchFamily="18" charset="0"/>
              </a:rPr>
              <a:t>→</a:t>
            </a:r>
            <a:r>
              <a:rPr lang="en-US" sz="2000" b="1" dirty="0" smtClean="0">
                <a:solidFill>
                  <a:srgbClr val="7030A0"/>
                </a:solidFill>
                <a:latin typeface="+mj-lt"/>
                <a:ea typeface="Times New Roman" panose="02020603050405020304" pitchFamily="18" charset="0"/>
                <a:cs typeface="Times New Roman" panose="02020603050405020304" pitchFamily="18" charset="0"/>
              </a:rPr>
              <a:t> </a:t>
            </a:r>
            <a:r>
              <a:rPr lang="vi-VN" sz="2000" b="1" dirty="0" smtClean="0">
                <a:solidFill>
                  <a:srgbClr val="7030A0"/>
                </a:solidFill>
                <a:latin typeface="+mj-lt"/>
                <a:ea typeface="Times New Roman" panose="02020603050405020304" pitchFamily="18" charset="0"/>
                <a:cs typeface="Times New Roman" panose="02020603050405020304" pitchFamily="18" charset="0"/>
              </a:rPr>
              <a:t>cách 1</a:t>
            </a:r>
            <a:r>
              <a:rPr lang="en-US" sz="2000" b="1" dirty="0" smtClean="0">
                <a:solidFill>
                  <a:srgbClr val="7030A0"/>
                </a:solidFill>
                <a:latin typeface="+mj-lt"/>
                <a:ea typeface="Times New Roman" panose="02020603050405020304" pitchFamily="18" charset="0"/>
                <a:cs typeface="Times New Roman" panose="02020603050405020304" pitchFamily="18" charset="0"/>
              </a:rPr>
              <a:t>:</a:t>
            </a:r>
            <a:r>
              <a:rPr lang="vi-VN" sz="2000" b="1" dirty="0" smtClean="0">
                <a:solidFill>
                  <a:srgbClr val="7030A0"/>
                </a:solidFill>
                <a:latin typeface="+mj-lt"/>
                <a:ea typeface="Times New Roman" panose="02020603050405020304" pitchFamily="18" charset="0"/>
                <a:cs typeface="Times New Roman" panose="02020603050405020304" pitchFamily="18" charset="0"/>
              </a:rPr>
              <a:t> gồm </a:t>
            </a:r>
            <a:r>
              <a:rPr lang="vi-VN" sz="2000" b="1" dirty="0">
                <a:solidFill>
                  <a:srgbClr val="7030A0"/>
                </a:solidFill>
                <a:latin typeface="+mj-lt"/>
                <a:ea typeface="Times New Roman" panose="02020603050405020304" pitchFamily="18" charset="0"/>
                <a:cs typeface="Times New Roman" panose="02020603050405020304" pitchFamily="18" charset="0"/>
              </a:rPr>
              <a:t>hai điện trở </a:t>
            </a:r>
            <a:r>
              <a:rPr lang="vi-VN" sz="2000" b="1" dirty="0" smtClean="0">
                <a:solidFill>
                  <a:srgbClr val="7030A0"/>
                </a:solidFill>
                <a:latin typeface="+mj-lt"/>
                <a:ea typeface="Times New Roman" panose="02020603050405020304" pitchFamily="18" charset="0"/>
                <a:cs typeface="Times New Roman" panose="02020603050405020304" pitchFamily="18" charset="0"/>
              </a:rPr>
              <a:t>mắc </a:t>
            </a:r>
            <a:r>
              <a:rPr lang="vi-VN" sz="2000" b="1" dirty="0">
                <a:solidFill>
                  <a:srgbClr val="7030A0"/>
                </a:solidFill>
                <a:latin typeface="+mj-lt"/>
                <a:ea typeface="Times New Roman" panose="02020603050405020304" pitchFamily="18" charset="0"/>
                <a:cs typeface="Times New Roman" panose="02020603050405020304" pitchFamily="18" charset="0"/>
              </a:rPr>
              <a:t>nối </a:t>
            </a:r>
            <a:r>
              <a:rPr lang="vi-VN" sz="2000" b="1" dirty="0" smtClean="0">
                <a:solidFill>
                  <a:srgbClr val="7030A0"/>
                </a:solidFill>
                <a:latin typeface="+mj-lt"/>
                <a:ea typeface="Times New Roman" panose="02020603050405020304" pitchFamily="18" charset="0"/>
                <a:cs typeface="Times New Roman" panose="02020603050405020304" pitchFamily="18" charset="0"/>
              </a:rPr>
              <a:t>tiếp</a:t>
            </a:r>
            <a:r>
              <a:rPr lang="en-US" sz="2000" b="1" dirty="0" smtClean="0">
                <a:solidFill>
                  <a:srgbClr val="7030A0"/>
                </a:solidFill>
                <a:latin typeface="+mj-lt"/>
                <a:ea typeface="Times New Roman" panose="02020603050405020304" pitchFamily="18" charset="0"/>
                <a:cs typeface="Times New Roman" panose="02020603050405020304" pitchFamily="18" charset="0"/>
              </a:rPr>
              <a:t> (</a:t>
            </a:r>
            <a:r>
              <a:rPr lang="en-US" sz="2000" b="1" dirty="0" err="1" smtClean="0">
                <a:solidFill>
                  <a:srgbClr val="7030A0"/>
                </a:solidFill>
                <a:latin typeface="+mj-lt"/>
                <a:ea typeface="Times New Roman" panose="02020603050405020304" pitchFamily="18" charset="0"/>
                <a:cs typeface="Times New Roman" panose="02020603050405020304" pitchFamily="18" charset="0"/>
              </a:rPr>
              <a:t>Hình</a:t>
            </a:r>
            <a:r>
              <a:rPr lang="en-US" sz="2000" b="1" dirty="0" smtClean="0">
                <a:solidFill>
                  <a:srgbClr val="7030A0"/>
                </a:solidFill>
                <a:latin typeface="+mj-lt"/>
                <a:ea typeface="Times New Roman" panose="02020603050405020304" pitchFamily="18" charset="0"/>
                <a:cs typeface="Times New Roman" panose="02020603050405020304" pitchFamily="18" charset="0"/>
              </a:rPr>
              <a:t> 6,1a)</a:t>
            </a:r>
            <a:r>
              <a:rPr lang="vi-VN" sz="2000" b="1" dirty="0" smtClean="0">
                <a:solidFill>
                  <a:srgbClr val="7030A0"/>
                </a:solidFill>
                <a:latin typeface="+mj-lt"/>
                <a:ea typeface="Times New Roman" panose="02020603050405020304" pitchFamily="18" charset="0"/>
                <a:cs typeface="Times New Roman" panose="02020603050405020304" pitchFamily="18" charset="0"/>
              </a:rPr>
              <a:t> </a:t>
            </a:r>
            <a:endParaRPr lang="en-US" sz="2000" b="1" dirty="0" smtClean="0">
              <a:solidFill>
                <a:srgbClr val="7030A0"/>
              </a:solidFill>
              <a:latin typeface="+mj-lt"/>
              <a:ea typeface="Times New Roman" panose="02020603050405020304" pitchFamily="18" charset="0"/>
              <a:cs typeface="Times New Roman" panose="02020603050405020304" pitchFamily="18" charset="0"/>
            </a:endParaRPr>
          </a:p>
          <a:p>
            <a:r>
              <a:rPr lang="en-US" sz="2000" b="1" dirty="0">
                <a:solidFill>
                  <a:srgbClr val="7030A0"/>
                </a:solidFill>
                <a:latin typeface="+mj-lt"/>
                <a:ea typeface="Times New Roman" panose="02020603050405020304" pitchFamily="18" charset="0"/>
                <a:cs typeface="Times New Roman" panose="02020603050405020304" pitchFamily="18" charset="0"/>
              </a:rPr>
              <a:t> </a:t>
            </a:r>
            <a:r>
              <a:rPr lang="en-US" sz="2000" b="1" dirty="0" smtClean="0">
                <a:solidFill>
                  <a:srgbClr val="7030A0"/>
                </a:solidFill>
                <a:latin typeface="+mj-lt"/>
                <a:ea typeface="Times New Roman" panose="02020603050405020304" pitchFamily="18" charset="0"/>
                <a:cs typeface="Times New Roman" panose="02020603050405020304" pitchFamily="18" charset="0"/>
              </a:rPr>
              <a:t>     </a:t>
            </a:r>
            <a:r>
              <a:rPr lang="vi-VN" sz="2000" b="1" dirty="0" smtClean="0">
                <a:solidFill>
                  <a:srgbClr val="7030A0"/>
                </a:solidFill>
                <a:latin typeface="+mj-lt"/>
                <a:ea typeface="Times New Roman" panose="02020603050405020304" pitchFamily="18" charset="0"/>
                <a:cs typeface="Times New Roman" panose="02020603050405020304" pitchFamily="18" charset="0"/>
              </a:rPr>
              <a:t>cách 2</a:t>
            </a:r>
            <a:r>
              <a:rPr lang="en-US" sz="2000" b="1" dirty="0" smtClean="0">
                <a:solidFill>
                  <a:srgbClr val="7030A0"/>
                </a:solidFill>
                <a:latin typeface="+mj-lt"/>
                <a:ea typeface="Times New Roman" panose="02020603050405020304" pitchFamily="18" charset="0"/>
                <a:cs typeface="Times New Roman" panose="02020603050405020304" pitchFamily="18" charset="0"/>
              </a:rPr>
              <a:t>:</a:t>
            </a:r>
            <a:r>
              <a:rPr lang="vi-VN" sz="2000" b="1" dirty="0" smtClean="0">
                <a:solidFill>
                  <a:srgbClr val="7030A0"/>
                </a:solidFill>
                <a:latin typeface="+mj-lt"/>
                <a:ea typeface="Times New Roman" panose="02020603050405020304" pitchFamily="18" charset="0"/>
                <a:cs typeface="Times New Roman" panose="02020603050405020304" pitchFamily="18" charset="0"/>
              </a:rPr>
              <a:t> </a:t>
            </a:r>
            <a:r>
              <a:rPr lang="vi-VN" sz="2000" b="1" dirty="0">
                <a:solidFill>
                  <a:srgbClr val="7030A0"/>
                </a:solidFill>
                <a:latin typeface="+mj-lt"/>
                <a:ea typeface="Times New Roman" panose="02020603050405020304" pitchFamily="18" charset="0"/>
                <a:cs typeface="Times New Roman" panose="02020603050405020304" pitchFamily="18" charset="0"/>
              </a:rPr>
              <a:t>gồm hai điện trở </a:t>
            </a:r>
            <a:r>
              <a:rPr lang="en-US" sz="2000" b="1" dirty="0" smtClean="0">
                <a:solidFill>
                  <a:srgbClr val="7030A0"/>
                </a:solidFill>
                <a:latin typeface="+mj-lt"/>
                <a:ea typeface="Times New Roman" panose="02020603050405020304" pitchFamily="18" charset="0"/>
                <a:cs typeface="Times New Roman" panose="02020603050405020304" pitchFamily="18" charset="0"/>
              </a:rPr>
              <a:t>mắc</a:t>
            </a:r>
            <a:r>
              <a:rPr lang="vi-VN" sz="2000" b="1" dirty="0" smtClean="0">
                <a:solidFill>
                  <a:srgbClr val="7030A0"/>
                </a:solidFill>
                <a:latin typeface="+mj-lt"/>
                <a:ea typeface="Times New Roman" panose="02020603050405020304" pitchFamily="18" charset="0"/>
                <a:cs typeface="Times New Roman" panose="02020603050405020304" pitchFamily="18" charset="0"/>
              </a:rPr>
              <a:t> </a:t>
            </a:r>
            <a:r>
              <a:rPr lang="vi-VN" sz="2000" b="1" dirty="0">
                <a:solidFill>
                  <a:srgbClr val="7030A0"/>
                </a:solidFill>
                <a:latin typeface="+mj-lt"/>
                <a:ea typeface="Times New Roman" panose="02020603050405020304" pitchFamily="18" charset="0"/>
                <a:cs typeface="Times New Roman" panose="02020603050405020304" pitchFamily="18" charset="0"/>
              </a:rPr>
              <a:t>song </a:t>
            </a:r>
            <a:r>
              <a:rPr lang="vi-VN" sz="2000" b="1" dirty="0" smtClean="0">
                <a:solidFill>
                  <a:srgbClr val="7030A0"/>
                </a:solidFill>
                <a:latin typeface="+mj-lt"/>
                <a:ea typeface="Times New Roman" panose="02020603050405020304" pitchFamily="18" charset="0"/>
                <a:cs typeface="Times New Roman" panose="02020603050405020304" pitchFamily="18" charset="0"/>
              </a:rPr>
              <a:t>song</a:t>
            </a:r>
            <a:r>
              <a:rPr lang="en-US" sz="2000" b="1" dirty="0">
                <a:solidFill>
                  <a:srgbClr val="7030A0"/>
                </a:solidFill>
                <a:latin typeface="+mj-lt"/>
                <a:ea typeface="Times New Roman" panose="02020603050405020304" pitchFamily="18" charset="0"/>
                <a:cs typeface="Times New Roman" panose="02020603050405020304" pitchFamily="18" charset="0"/>
              </a:rPr>
              <a:t> (</a:t>
            </a:r>
            <a:r>
              <a:rPr lang="en-US" sz="2000" b="1" dirty="0" err="1">
                <a:solidFill>
                  <a:srgbClr val="7030A0"/>
                </a:solidFill>
                <a:latin typeface="+mj-lt"/>
                <a:ea typeface="Times New Roman" panose="02020603050405020304" pitchFamily="18" charset="0"/>
                <a:cs typeface="Times New Roman" panose="02020603050405020304" pitchFamily="18" charset="0"/>
              </a:rPr>
              <a:t>Hình</a:t>
            </a:r>
            <a:r>
              <a:rPr lang="en-US" sz="2000" b="1" dirty="0">
                <a:solidFill>
                  <a:srgbClr val="7030A0"/>
                </a:solidFill>
                <a:latin typeface="+mj-lt"/>
                <a:ea typeface="Times New Roman" panose="02020603050405020304" pitchFamily="18" charset="0"/>
                <a:cs typeface="Times New Roman" panose="02020603050405020304" pitchFamily="18" charset="0"/>
              </a:rPr>
              <a:t> </a:t>
            </a:r>
            <a:r>
              <a:rPr lang="en-US" sz="2000" b="1" dirty="0" smtClean="0">
                <a:solidFill>
                  <a:srgbClr val="7030A0"/>
                </a:solidFill>
                <a:latin typeface="+mj-lt"/>
                <a:ea typeface="Times New Roman" panose="02020603050405020304" pitchFamily="18" charset="0"/>
                <a:cs typeface="Times New Roman" panose="02020603050405020304" pitchFamily="18" charset="0"/>
              </a:rPr>
              <a:t>6,1b)</a:t>
            </a:r>
            <a:r>
              <a:rPr lang="vi-VN" sz="2000" b="1" dirty="0" smtClean="0">
                <a:solidFill>
                  <a:srgbClr val="7030A0"/>
                </a:solidFill>
                <a:latin typeface="+mj-lt"/>
                <a:ea typeface="Times New Roman" panose="02020603050405020304" pitchFamily="18" charset="0"/>
                <a:cs typeface="Times New Roman" panose="02020603050405020304" pitchFamily="18" charset="0"/>
              </a:rPr>
              <a:t> </a:t>
            </a:r>
            <a:endParaRPr lang="vi-VN" sz="2000" b="1" dirty="0">
              <a:solidFill>
                <a:srgbClr val="7030A0"/>
              </a:solidFill>
              <a:latin typeface="+mj-lt"/>
            </a:endParaRPr>
          </a:p>
        </p:txBody>
      </p:sp>
      <p:sp>
        <p:nvSpPr>
          <p:cNvPr id="36" name="Hình chữ nhật 35"/>
          <p:cNvSpPr/>
          <p:nvPr/>
        </p:nvSpPr>
        <p:spPr>
          <a:xfrm>
            <a:off x="1067915" y="2899013"/>
            <a:ext cx="2500932" cy="2375330"/>
          </a:xfrm>
          <a:prstGeom prst="rect">
            <a:avLst/>
          </a:prstGeom>
        </p:spPr>
        <p:txBody>
          <a:bodyPr wrap="square">
            <a:spAutoFit/>
          </a:bodyPr>
          <a:lstStyle/>
          <a:p>
            <a:pPr marL="30480" marR="30480" algn="just">
              <a:lnSpc>
                <a:spcPct val="107000"/>
              </a:lnSpc>
              <a:spcAft>
                <a:spcPts val="0"/>
              </a:spcAft>
            </a:pPr>
            <a:r>
              <a:rPr lang="en-US" sz="20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U= 6V</a:t>
            </a:r>
          </a:p>
          <a:p>
            <a:pPr marL="30480" marR="30480" algn="just">
              <a:lnSpc>
                <a:spcPct val="107000"/>
              </a:lnSpc>
              <a:spcAft>
                <a:spcPts val="0"/>
              </a:spcAft>
            </a:pPr>
            <a:r>
              <a:rPr lang="en-US" sz="20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sz="2000" b="1" baseline="-25000"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000" b="1" dirty="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0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0,4A</a:t>
            </a:r>
          </a:p>
          <a:p>
            <a:pPr marL="30480" marR="30480" algn="just">
              <a:lnSpc>
                <a:spcPct val="107000"/>
              </a:lnSpc>
              <a:spcAft>
                <a:spcPts val="0"/>
              </a:spcAft>
            </a:pPr>
            <a:r>
              <a:rPr lang="en-US" sz="20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sz="2000" b="1" baseline="-25000"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20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1,8A</a:t>
            </a:r>
            <a:endParaRPr lang="vi-VN" sz="2000" b="1" dirty="0">
              <a:solidFill>
                <a:srgbClr val="7030A0"/>
              </a:solidFill>
              <a:ea typeface="Arial" panose="020B0604020202020204" pitchFamily="34" charset="0"/>
              <a:cs typeface="Times New Roman" panose="02020603050405020304" pitchFamily="18" charset="0"/>
            </a:endParaRPr>
          </a:p>
          <a:p>
            <a:pPr marL="30480" marR="30480" algn="just">
              <a:lnSpc>
                <a:spcPct val="107000"/>
              </a:lnSpc>
              <a:spcAft>
                <a:spcPts val="0"/>
              </a:spcAft>
            </a:pP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a:t>
            </a:r>
            <a:r>
              <a:rPr lang="en-US"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ó</a:t>
            </a: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cách</a:t>
            </a: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mắc</a:t>
            </a: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30480" marR="30480" algn="just">
              <a:lnSpc>
                <a:spcPct val="107000"/>
              </a:lnSpc>
              <a:spcAft>
                <a:spcPts val="0"/>
              </a:spcAft>
            </a:pP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Vẽ</a:t>
            </a: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sơ</a:t>
            </a: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đồ</a:t>
            </a: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30480" marR="30480" algn="just">
              <a:lnSpc>
                <a:spcPct val="107000"/>
              </a:lnSpc>
              <a:spcAft>
                <a:spcPts val="0"/>
              </a:spcAft>
            </a:pPr>
            <a:r>
              <a:rPr lang="vi-VN"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lnSpc>
                <a:spcPct val="107000"/>
              </a:lnSpc>
              <a:spcAft>
                <a:spcPts val="0"/>
              </a:spcAft>
            </a:pPr>
            <a:r>
              <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000" b="1" baseline="-25000"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vi-VN"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4"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2" name="Rectangle 1"/>
          <p:cNvSpPr/>
          <p:nvPr/>
        </p:nvSpPr>
        <p:spPr>
          <a:xfrm>
            <a:off x="3340178" y="2896847"/>
            <a:ext cx="6675084" cy="400110"/>
          </a:xfrm>
          <a:prstGeom prst="rect">
            <a:avLst/>
          </a:prstGeom>
        </p:spPr>
        <p:txBody>
          <a:bodyPr wrap="square">
            <a:spAutoFit/>
          </a:bodyPr>
          <a:lstStyle/>
          <a:p>
            <a:pPr lvl="0" eaLnBrk="0" fontAlgn="base" hangingPunct="0">
              <a:spcBef>
                <a:spcPct val="0"/>
              </a:spcBef>
              <a:spcAft>
                <a:spcPct val="0"/>
              </a:spcAft>
            </a:pPr>
            <a:r>
              <a:rPr lang="en-US" sz="2000" b="1" dirty="0" smtClean="0">
                <a:solidFill>
                  <a:srgbClr val="7030A0"/>
                </a:solidFill>
                <a:latin typeface="+mj-lt"/>
                <a:ea typeface="Times New Roman" panose="02020603050405020304" pitchFamily="18" charset="0"/>
                <a:cs typeface="Times New Roman" panose="02020603050405020304" pitchFamily="18" charset="0"/>
              </a:rPr>
              <a:t>a/ </a:t>
            </a:r>
            <a:r>
              <a:rPr lang="vi-VN" sz="2000" b="1" dirty="0" smtClean="0">
                <a:solidFill>
                  <a:srgbClr val="7030A0"/>
                </a:solidFill>
                <a:latin typeface="+mj-lt"/>
                <a:ea typeface="Times New Roman" panose="02020603050405020304" pitchFamily="18" charset="0"/>
                <a:cs typeface="Times New Roman" panose="02020603050405020304" pitchFamily="18" charset="0"/>
              </a:rPr>
              <a:t>điện </a:t>
            </a:r>
            <a:r>
              <a:rPr lang="vi-VN" sz="2000" b="1" dirty="0">
                <a:solidFill>
                  <a:srgbClr val="7030A0"/>
                </a:solidFill>
                <a:latin typeface="+mj-lt"/>
                <a:ea typeface="Times New Roman" panose="02020603050405020304" pitchFamily="18" charset="0"/>
                <a:cs typeface="Times New Roman" panose="02020603050405020304" pitchFamily="18" charset="0"/>
              </a:rPr>
              <a:t>trở tương đương </a:t>
            </a:r>
            <a:r>
              <a:rPr lang="en-US" sz="2000" b="1" dirty="0" smtClean="0">
                <a:solidFill>
                  <a:srgbClr val="7030A0"/>
                </a:solidFill>
                <a:latin typeface="+mj-lt"/>
                <a:ea typeface="Times New Roman" panose="02020603050405020304" pitchFamily="18" charset="0"/>
                <a:cs typeface="Times New Roman" panose="02020603050405020304" pitchFamily="18" charset="0"/>
              </a:rPr>
              <a:t>trong từng cách mắc </a:t>
            </a:r>
            <a:r>
              <a:rPr lang="vi-VN" sz="2000" b="1" dirty="0" smtClean="0">
                <a:solidFill>
                  <a:srgbClr val="7030A0"/>
                </a:solidFill>
                <a:latin typeface="+mj-lt"/>
                <a:ea typeface="Times New Roman" panose="02020603050405020304" pitchFamily="18" charset="0"/>
                <a:cs typeface="Times New Roman" panose="02020603050405020304" pitchFamily="18" charset="0"/>
              </a:rPr>
              <a:t>là</a:t>
            </a:r>
            <a:r>
              <a:rPr lang="vi-VN" sz="2000" b="1" dirty="0">
                <a:solidFill>
                  <a:srgbClr val="7030A0"/>
                </a:solidFill>
                <a:latin typeface="+mj-lt"/>
                <a:ea typeface="Times New Roman" panose="02020603050405020304" pitchFamily="18" charset="0"/>
                <a:cs typeface="Times New Roman" panose="02020603050405020304" pitchFamily="18" charset="0"/>
              </a:rPr>
              <a:t>:</a:t>
            </a:r>
            <a:endParaRPr lang="vi-VN" sz="2000" b="1" dirty="0">
              <a:solidFill>
                <a:srgbClr val="7030A0"/>
              </a:solidFill>
              <a:latin typeface="+mj-lt"/>
            </a:endParaRPr>
          </a:p>
        </p:txBody>
      </p:sp>
      <p:sp>
        <p:nvSpPr>
          <p:cNvPr id="4" name="Rectangle 3"/>
          <p:cNvSpPr/>
          <p:nvPr/>
        </p:nvSpPr>
        <p:spPr>
          <a:xfrm>
            <a:off x="3340178" y="4434052"/>
            <a:ext cx="2828355" cy="369332"/>
          </a:xfrm>
          <a:prstGeom prst="rect">
            <a:avLst/>
          </a:prstGeom>
        </p:spPr>
        <p:txBody>
          <a:bodyPr wrap="square">
            <a:spAutoFit/>
          </a:bodyPr>
          <a:lstStyle/>
          <a:p>
            <a:r>
              <a:rPr lang="en-US" b="1" dirty="0" smtClean="0">
                <a:solidFill>
                  <a:srgbClr val="7030A0"/>
                </a:solidFill>
                <a:ea typeface="Times New Roman" panose="02020603050405020304" pitchFamily="18" charset="0"/>
                <a:cs typeface="Times New Roman" panose="02020603050405020304" pitchFamily="18" charset="0"/>
              </a:rPr>
              <a:t>b/ </a:t>
            </a:r>
            <a:r>
              <a:rPr lang="vi-VN" b="1" dirty="0" smtClean="0">
                <a:solidFill>
                  <a:srgbClr val="7030A0"/>
                </a:solidFill>
                <a:ea typeface="Times New Roman" panose="02020603050405020304" pitchFamily="18" charset="0"/>
                <a:cs typeface="Times New Roman" panose="02020603050405020304" pitchFamily="18" charset="0"/>
              </a:rPr>
              <a:t>R</a:t>
            </a:r>
            <a:r>
              <a:rPr lang="vi-VN" b="1" baseline="-30000" dirty="0" smtClean="0">
                <a:solidFill>
                  <a:srgbClr val="7030A0"/>
                </a:solidFill>
                <a:ea typeface="Times New Roman" panose="02020603050405020304" pitchFamily="18" charset="0"/>
                <a:cs typeface="Times New Roman" panose="02020603050405020304" pitchFamily="18" charset="0"/>
              </a:rPr>
              <a:t>tđ1</a:t>
            </a:r>
            <a:r>
              <a:rPr lang="vi-VN" b="1" dirty="0">
                <a:solidFill>
                  <a:srgbClr val="7030A0"/>
                </a:solidFill>
                <a:ea typeface="Times New Roman" panose="02020603050405020304" pitchFamily="18" charset="0"/>
                <a:cs typeface="Times New Roman" panose="02020603050405020304" pitchFamily="18" charset="0"/>
              </a:rPr>
              <a:t> </a:t>
            </a:r>
            <a:r>
              <a:rPr lang="en-US" b="1" dirty="0" smtClean="0">
                <a:solidFill>
                  <a:srgbClr val="7030A0"/>
                </a:solidFill>
                <a:ea typeface="Times New Roman" panose="02020603050405020304" pitchFamily="18" charset="0"/>
                <a:cs typeface="Times New Roman" panose="02020603050405020304" pitchFamily="18" charset="0"/>
              </a:rPr>
              <a:t> = </a:t>
            </a:r>
            <a:r>
              <a:rPr lang="vi-VN" b="1" dirty="0" smtClean="0">
                <a:solidFill>
                  <a:srgbClr val="7030A0"/>
                </a:solidFill>
                <a:ea typeface="Times New Roman" panose="02020603050405020304" pitchFamily="18" charset="0"/>
                <a:cs typeface="Times New Roman" panose="02020603050405020304" pitchFamily="18" charset="0"/>
              </a:rPr>
              <a:t>R</a:t>
            </a:r>
            <a:r>
              <a:rPr lang="vi-VN" b="1" baseline="-30000" dirty="0" smtClean="0">
                <a:solidFill>
                  <a:srgbClr val="7030A0"/>
                </a:solidFill>
                <a:ea typeface="Times New Roman" panose="02020603050405020304" pitchFamily="18" charset="0"/>
                <a:cs typeface="Times New Roman" panose="02020603050405020304" pitchFamily="18" charset="0"/>
              </a:rPr>
              <a:t>1</a:t>
            </a:r>
            <a:r>
              <a:rPr lang="en-US" b="1" dirty="0" smtClean="0">
                <a:solidFill>
                  <a:srgbClr val="7030A0"/>
                </a:solidFill>
                <a:ea typeface="Times New Roman" panose="02020603050405020304" pitchFamily="18" charset="0"/>
                <a:cs typeface="Times New Roman" panose="02020603050405020304" pitchFamily="18" charset="0"/>
              </a:rPr>
              <a:t> + </a:t>
            </a:r>
            <a:r>
              <a:rPr lang="vi-VN" b="1" dirty="0" smtClean="0">
                <a:solidFill>
                  <a:srgbClr val="7030A0"/>
                </a:solidFill>
                <a:ea typeface="Times New Roman" panose="02020603050405020304" pitchFamily="18" charset="0"/>
                <a:cs typeface="Times New Roman" panose="02020603050405020304" pitchFamily="18" charset="0"/>
              </a:rPr>
              <a:t>R</a:t>
            </a:r>
            <a:r>
              <a:rPr lang="en-US" b="1" baseline="-30000" dirty="0" smtClean="0">
                <a:solidFill>
                  <a:srgbClr val="7030A0"/>
                </a:solidFill>
                <a:ea typeface="Times New Roman" panose="02020603050405020304" pitchFamily="18" charset="0"/>
                <a:cs typeface="Times New Roman" panose="02020603050405020304" pitchFamily="18" charset="0"/>
              </a:rPr>
              <a:t>2  </a:t>
            </a:r>
            <a:r>
              <a:rPr lang="en-US" b="1" dirty="0" smtClean="0">
                <a:solidFill>
                  <a:srgbClr val="7030A0"/>
                </a:solidFill>
                <a:ea typeface="Times New Roman" panose="02020603050405020304" pitchFamily="18" charset="0"/>
                <a:cs typeface="Times New Roman" panose="02020603050405020304" pitchFamily="18" charset="0"/>
              </a:rPr>
              <a:t> = 15</a:t>
            </a:r>
            <a:r>
              <a:rPr lang="en-US" b="1" baseline="-30000" dirty="0" smtClean="0">
                <a:solidFill>
                  <a:srgbClr val="7030A0"/>
                </a:solidFill>
                <a:ea typeface="Times New Roman" panose="02020603050405020304" pitchFamily="18" charset="0"/>
                <a:cs typeface="Times New Roman" panose="02020603050405020304" pitchFamily="18" charset="0"/>
              </a:rPr>
              <a:t>  </a:t>
            </a:r>
            <a:r>
              <a:rPr lang="en-US" b="1" dirty="0" smtClean="0">
                <a:solidFill>
                  <a:srgbClr val="7030A0"/>
                </a:solidFill>
                <a:ea typeface="Times New Roman" panose="02020603050405020304" pitchFamily="18" charset="0"/>
                <a:cs typeface="Times New Roman" panose="02020603050405020304" pitchFamily="18" charset="0"/>
              </a:rPr>
              <a:t> </a:t>
            </a:r>
            <a:endParaRPr lang="vi-VN" dirty="0"/>
          </a:p>
        </p:txBody>
      </p:sp>
      <mc:AlternateContent xmlns:mc="http://schemas.openxmlformats.org/markup-compatibility/2006" xmlns:a14="http://schemas.microsoft.com/office/drawing/2010/main">
        <mc:Choice Requires="a14">
          <p:sp>
            <p:nvSpPr>
              <p:cNvPr id="25" name="Rectangle 24"/>
              <p:cNvSpPr/>
              <p:nvPr/>
            </p:nvSpPr>
            <p:spPr>
              <a:xfrm>
                <a:off x="3648161" y="4880147"/>
                <a:ext cx="2828355" cy="549894"/>
              </a:xfrm>
              <a:prstGeom prst="rect">
                <a:avLst/>
              </a:prstGeom>
            </p:spPr>
            <p:txBody>
              <a:bodyPr wrap="square">
                <a:spAutoFit/>
              </a:bodyPr>
              <a:lstStyle/>
              <a:p>
                <a:r>
                  <a:rPr lang="vi-VN" b="1" dirty="0" smtClean="0">
                    <a:solidFill>
                      <a:srgbClr val="7030A0"/>
                    </a:solidFill>
                    <a:ea typeface="Times New Roman" panose="02020603050405020304" pitchFamily="18" charset="0"/>
                    <a:cs typeface="Times New Roman" panose="02020603050405020304" pitchFamily="18" charset="0"/>
                  </a:rPr>
                  <a:t>R</a:t>
                </a:r>
                <a:r>
                  <a:rPr lang="vi-VN" b="1" baseline="-30000" dirty="0" smtClean="0">
                    <a:solidFill>
                      <a:srgbClr val="7030A0"/>
                    </a:solidFill>
                    <a:ea typeface="Times New Roman" panose="02020603050405020304" pitchFamily="18" charset="0"/>
                    <a:cs typeface="Times New Roman" panose="02020603050405020304" pitchFamily="18" charset="0"/>
                  </a:rPr>
                  <a:t>tđ</a:t>
                </a:r>
                <a:r>
                  <a:rPr lang="en-US" b="1" baseline="-30000" dirty="0" smtClean="0">
                    <a:solidFill>
                      <a:srgbClr val="7030A0"/>
                    </a:solidFill>
                    <a:ea typeface="Times New Roman" panose="02020603050405020304" pitchFamily="18" charset="0"/>
                    <a:cs typeface="Times New Roman" panose="02020603050405020304" pitchFamily="18" charset="0"/>
                  </a:rPr>
                  <a:t>2</a:t>
                </a:r>
                <a:r>
                  <a:rPr lang="vi-VN" b="1" dirty="0">
                    <a:solidFill>
                      <a:srgbClr val="7030A0"/>
                    </a:solidFill>
                    <a:ea typeface="Times New Roman" panose="02020603050405020304" pitchFamily="18" charset="0"/>
                    <a:cs typeface="Times New Roman" panose="02020603050405020304" pitchFamily="18" charset="0"/>
                  </a:rPr>
                  <a:t> </a:t>
                </a:r>
                <a:r>
                  <a:rPr lang="en-US" b="1" dirty="0" smtClean="0">
                    <a:solidFill>
                      <a:srgbClr val="7030A0"/>
                    </a:solidFill>
                    <a:ea typeface="Times New Roman" panose="02020603050405020304" pitchFamily="18" charset="0"/>
                    <a:cs typeface="Times New Roman" panose="02020603050405020304" pitchFamily="18" charset="0"/>
                  </a:rPr>
                  <a:t> =</a:t>
                </a:r>
                <a14:m>
                  <m:oMath xmlns:m="http://schemas.openxmlformats.org/officeDocument/2006/math">
                    <m:f>
                      <m:fPr>
                        <m:ctrlPr>
                          <a:rPr lang="en-US" b="1" i="1" smtClean="0">
                            <a:solidFill>
                              <a:srgbClr val="7030A0"/>
                            </a:solidFill>
                            <a:latin typeface="Cambria Math" panose="02040503050406030204" pitchFamily="18" charset="0"/>
                            <a:cs typeface="Times New Roman" panose="02020603050405020304" pitchFamily="18" charset="0"/>
                          </a:rPr>
                        </m:ctrlPr>
                      </m:fPr>
                      <m:num>
                        <m:r>
                          <m:rPr>
                            <m:nor/>
                          </m:rPr>
                          <a:rPr lang="vi-VN" b="1" dirty="0" smtClean="0">
                            <a:solidFill>
                              <a:srgbClr val="7030A0"/>
                            </a:solidFill>
                            <a:ea typeface="Times New Roman" panose="02020603050405020304" pitchFamily="18" charset="0"/>
                            <a:cs typeface="Times New Roman" panose="02020603050405020304" pitchFamily="18" charset="0"/>
                          </a:rPr>
                          <m:t>R</m:t>
                        </m:r>
                        <m:r>
                          <m:rPr>
                            <m:nor/>
                          </m:rPr>
                          <a:rPr lang="vi-VN" b="1" baseline="-30000" dirty="0" smtClean="0">
                            <a:solidFill>
                              <a:srgbClr val="7030A0"/>
                            </a:solidFill>
                            <a:ea typeface="Times New Roman" panose="02020603050405020304" pitchFamily="18" charset="0"/>
                            <a:cs typeface="Times New Roman" panose="02020603050405020304" pitchFamily="18" charset="0"/>
                          </a:rPr>
                          <m:t>1</m:t>
                        </m:r>
                        <m:r>
                          <m:rPr>
                            <m:nor/>
                          </m:rPr>
                          <a:rPr lang="en-US" b="1" dirty="0" smtClean="0">
                            <a:solidFill>
                              <a:srgbClr val="7030A0"/>
                            </a:solidFill>
                            <a:ea typeface="Times New Roman" panose="02020603050405020304" pitchFamily="18" charset="0"/>
                            <a:cs typeface="Times New Roman" panose="02020603050405020304" pitchFamily="18" charset="0"/>
                          </a:rPr>
                          <m:t> . </m:t>
                        </m:r>
                        <m:r>
                          <m:rPr>
                            <m:nor/>
                          </m:rPr>
                          <a:rPr lang="vi-VN" b="1" dirty="0" smtClean="0">
                            <a:solidFill>
                              <a:srgbClr val="7030A0"/>
                            </a:solidFill>
                            <a:ea typeface="Times New Roman" panose="02020603050405020304" pitchFamily="18" charset="0"/>
                            <a:cs typeface="Times New Roman" panose="02020603050405020304" pitchFamily="18" charset="0"/>
                          </a:rPr>
                          <m:t>R</m:t>
                        </m:r>
                        <m:r>
                          <m:rPr>
                            <m:nor/>
                          </m:rPr>
                          <a:rPr lang="en-US" b="1" baseline="-30000" dirty="0" smtClean="0">
                            <a:solidFill>
                              <a:srgbClr val="7030A0"/>
                            </a:solidFill>
                            <a:ea typeface="Times New Roman" panose="02020603050405020304" pitchFamily="18" charset="0"/>
                            <a:cs typeface="Times New Roman" panose="02020603050405020304" pitchFamily="18" charset="0"/>
                          </a:rPr>
                          <m:t>2</m:t>
                        </m:r>
                      </m:num>
                      <m:den>
                        <m:r>
                          <m:rPr>
                            <m:nor/>
                          </m:rPr>
                          <a:rPr lang="vi-VN" b="1" dirty="0" smtClean="0">
                            <a:solidFill>
                              <a:srgbClr val="7030A0"/>
                            </a:solidFill>
                            <a:ea typeface="Times New Roman" panose="02020603050405020304" pitchFamily="18" charset="0"/>
                            <a:cs typeface="Times New Roman" panose="02020603050405020304" pitchFamily="18" charset="0"/>
                          </a:rPr>
                          <m:t>R</m:t>
                        </m:r>
                        <m:r>
                          <m:rPr>
                            <m:nor/>
                          </m:rPr>
                          <a:rPr lang="vi-VN" b="1" baseline="-30000" dirty="0" smtClean="0">
                            <a:solidFill>
                              <a:srgbClr val="7030A0"/>
                            </a:solidFill>
                            <a:ea typeface="Times New Roman" panose="02020603050405020304" pitchFamily="18" charset="0"/>
                            <a:cs typeface="Times New Roman" panose="02020603050405020304" pitchFamily="18" charset="0"/>
                          </a:rPr>
                          <m:t>1</m:t>
                        </m:r>
                        <m:r>
                          <m:rPr>
                            <m:nor/>
                          </m:rPr>
                          <a:rPr lang="en-US" b="1" dirty="0" smtClean="0">
                            <a:solidFill>
                              <a:srgbClr val="7030A0"/>
                            </a:solidFill>
                            <a:ea typeface="Times New Roman" panose="02020603050405020304" pitchFamily="18" charset="0"/>
                            <a:cs typeface="Times New Roman" panose="02020603050405020304" pitchFamily="18" charset="0"/>
                          </a:rPr>
                          <m:t> </m:t>
                        </m:r>
                        <m:r>
                          <m:rPr>
                            <m:nor/>
                          </m:rPr>
                          <a:rPr lang="en-US" b="1" i="0" dirty="0" smtClean="0">
                            <a:solidFill>
                              <a:srgbClr val="7030A0"/>
                            </a:solidFill>
                            <a:ea typeface="Times New Roman" panose="02020603050405020304" pitchFamily="18" charset="0"/>
                            <a:cs typeface="Times New Roman" panose="02020603050405020304" pitchFamily="18" charset="0"/>
                          </a:rPr>
                          <m:t>+</m:t>
                        </m:r>
                        <m:r>
                          <m:rPr>
                            <m:nor/>
                          </m:rPr>
                          <a:rPr lang="en-US" b="1" dirty="0" smtClean="0">
                            <a:solidFill>
                              <a:srgbClr val="7030A0"/>
                            </a:solidFill>
                            <a:ea typeface="Times New Roman" panose="02020603050405020304" pitchFamily="18" charset="0"/>
                            <a:cs typeface="Times New Roman" panose="02020603050405020304" pitchFamily="18" charset="0"/>
                          </a:rPr>
                          <m:t> </m:t>
                        </m:r>
                        <m:r>
                          <m:rPr>
                            <m:nor/>
                          </m:rPr>
                          <a:rPr lang="vi-VN" b="1" dirty="0" smtClean="0">
                            <a:solidFill>
                              <a:srgbClr val="7030A0"/>
                            </a:solidFill>
                            <a:ea typeface="Times New Roman" panose="02020603050405020304" pitchFamily="18" charset="0"/>
                            <a:cs typeface="Times New Roman" panose="02020603050405020304" pitchFamily="18" charset="0"/>
                          </a:rPr>
                          <m:t>R</m:t>
                        </m:r>
                        <m:r>
                          <m:rPr>
                            <m:nor/>
                          </m:rPr>
                          <a:rPr lang="en-US" b="1" baseline="-30000" dirty="0" smtClean="0">
                            <a:solidFill>
                              <a:srgbClr val="7030A0"/>
                            </a:solidFill>
                            <a:ea typeface="Times New Roman" panose="02020603050405020304" pitchFamily="18" charset="0"/>
                            <a:cs typeface="Times New Roman" panose="02020603050405020304" pitchFamily="18" charset="0"/>
                          </a:rPr>
                          <m:t>2</m:t>
                        </m:r>
                      </m:den>
                    </m:f>
                  </m:oMath>
                </a14:m>
                <a:r>
                  <a:rPr lang="en-US" b="1" dirty="0" smtClean="0">
                    <a:solidFill>
                      <a:srgbClr val="7030A0"/>
                    </a:solidFill>
                    <a:ea typeface="Times New Roman" panose="02020603050405020304" pitchFamily="18" charset="0"/>
                    <a:cs typeface="Times New Roman" panose="02020603050405020304" pitchFamily="18" charset="0"/>
                  </a:rPr>
                  <a:t> = </a:t>
                </a:r>
                <a14:m>
                  <m:oMath xmlns:m="http://schemas.openxmlformats.org/officeDocument/2006/math">
                    <m:f>
                      <m:fPr>
                        <m:ctrlPr>
                          <a:rPr lang="en-US" b="1" i="1" dirty="0" smtClean="0">
                            <a:solidFill>
                              <a:srgbClr val="7030A0"/>
                            </a:solidFill>
                            <a:latin typeface="Cambria Math" panose="02040503050406030204" pitchFamily="18" charset="0"/>
                            <a:cs typeface="Times New Roman" panose="02020603050405020304" pitchFamily="18" charset="0"/>
                          </a:rPr>
                        </m:ctrlPr>
                      </m:fPr>
                      <m:num>
                        <m:r>
                          <a:rPr lang="en-US" b="1" i="1" dirty="0" smtClean="0">
                            <a:solidFill>
                              <a:srgbClr val="7030A0"/>
                            </a:solidFill>
                            <a:latin typeface="Cambria Math" panose="02040503050406030204" pitchFamily="18" charset="0"/>
                            <a:cs typeface="Times New Roman" panose="02020603050405020304" pitchFamily="18" charset="0"/>
                          </a:rPr>
                          <m:t>𝟏𝟎</m:t>
                        </m:r>
                      </m:num>
                      <m:den>
                        <m:r>
                          <a:rPr lang="en-US" b="1" i="1" dirty="0" smtClean="0">
                            <a:solidFill>
                              <a:srgbClr val="7030A0"/>
                            </a:solidFill>
                            <a:latin typeface="Cambria Math" panose="02040503050406030204" pitchFamily="18" charset="0"/>
                            <a:cs typeface="Times New Roman" panose="02020603050405020304" pitchFamily="18" charset="0"/>
                          </a:rPr>
                          <m:t>𝟑</m:t>
                        </m:r>
                      </m:den>
                    </m:f>
                  </m:oMath>
                </a14:m>
                <a:r>
                  <a:rPr lang="en-US" b="1" baseline="-30000" dirty="0" smtClean="0">
                    <a:solidFill>
                      <a:srgbClr val="7030A0"/>
                    </a:solidFill>
                    <a:ea typeface="Times New Roman" panose="02020603050405020304" pitchFamily="18" charset="0"/>
                    <a:cs typeface="Times New Roman" panose="02020603050405020304" pitchFamily="18" charset="0"/>
                  </a:rPr>
                  <a:t> </a:t>
                </a:r>
                <a:r>
                  <a:rPr lang="en-US" b="1" dirty="0" smtClean="0">
                    <a:solidFill>
                      <a:srgbClr val="7030A0"/>
                    </a:solidFill>
                    <a:ea typeface="Times New Roman" panose="02020603050405020304" pitchFamily="18" charset="0"/>
                    <a:cs typeface="Times New Roman" panose="02020603050405020304" pitchFamily="18" charset="0"/>
                  </a:rPr>
                  <a:t> </a:t>
                </a:r>
                <a:endParaRPr lang="vi-VN" dirty="0"/>
              </a:p>
            </p:txBody>
          </p:sp>
        </mc:Choice>
        <mc:Fallback xmlns="">
          <p:sp>
            <p:nvSpPr>
              <p:cNvPr id="25" name="Rectangle 24"/>
              <p:cNvSpPr>
                <a:spLocks noRot="1" noChangeAspect="1" noMove="1" noResize="1" noEditPoints="1" noAdjustHandles="1" noChangeArrowheads="1" noChangeShapeType="1" noTextEdit="1"/>
              </p:cNvSpPr>
              <p:nvPr/>
            </p:nvSpPr>
            <p:spPr>
              <a:xfrm>
                <a:off x="3648161" y="4880147"/>
                <a:ext cx="2828355" cy="549894"/>
              </a:xfrm>
              <a:prstGeom prst="rect">
                <a:avLst/>
              </a:prstGeom>
              <a:blipFill>
                <a:blip r:embed="rId11"/>
                <a:stretch>
                  <a:fillRect l="-1724" b="-5556"/>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Rectangle 25"/>
              <p:cNvSpPr/>
              <p:nvPr/>
            </p:nvSpPr>
            <p:spPr>
              <a:xfrm>
                <a:off x="5631000" y="4856215"/>
                <a:ext cx="2828355" cy="549894"/>
              </a:xfrm>
              <a:prstGeom prst="rect">
                <a:avLst/>
              </a:prstGeom>
            </p:spPr>
            <p:txBody>
              <a:bodyPr wrap="square">
                <a:spAutoFit/>
              </a:bodyPr>
              <a:lstStyle/>
              <a:p>
                <a:r>
                  <a:rPr lang="en-US" b="1" dirty="0" smtClean="0">
                    <a:solidFill>
                      <a:srgbClr val="7030A0"/>
                    </a:solidFill>
                    <a:ea typeface="Times New Roman" panose="02020603050405020304" pitchFamily="18" charset="0"/>
                    <a:cs typeface="Times New Roman" panose="02020603050405020304" pitchFamily="18" charset="0"/>
                  </a:rPr>
                  <a:t>=&gt; </a:t>
                </a:r>
                <a14:m>
                  <m:oMath xmlns:m="http://schemas.openxmlformats.org/officeDocument/2006/math">
                    <m:f>
                      <m:fPr>
                        <m:ctrlPr>
                          <a:rPr lang="en-US" b="1" i="1" smtClean="0">
                            <a:solidFill>
                              <a:srgbClr val="7030A0"/>
                            </a:solidFill>
                            <a:latin typeface="Cambria Math" panose="02040503050406030204" pitchFamily="18" charset="0"/>
                            <a:cs typeface="Times New Roman" panose="02020603050405020304" pitchFamily="18" charset="0"/>
                          </a:rPr>
                        </m:ctrlPr>
                      </m:fPr>
                      <m:num>
                        <m:r>
                          <m:rPr>
                            <m:nor/>
                          </m:rPr>
                          <a:rPr lang="vi-VN" b="1" dirty="0" smtClean="0">
                            <a:solidFill>
                              <a:srgbClr val="7030A0"/>
                            </a:solidFill>
                            <a:ea typeface="Times New Roman" panose="02020603050405020304" pitchFamily="18" charset="0"/>
                            <a:cs typeface="Times New Roman" panose="02020603050405020304" pitchFamily="18" charset="0"/>
                          </a:rPr>
                          <m:t>R</m:t>
                        </m:r>
                        <m:r>
                          <m:rPr>
                            <m:nor/>
                          </m:rPr>
                          <a:rPr lang="vi-VN" b="1" baseline="-30000" dirty="0" smtClean="0">
                            <a:solidFill>
                              <a:srgbClr val="7030A0"/>
                            </a:solidFill>
                            <a:ea typeface="Times New Roman" panose="02020603050405020304" pitchFamily="18" charset="0"/>
                            <a:cs typeface="Times New Roman" panose="02020603050405020304" pitchFamily="18" charset="0"/>
                          </a:rPr>
                          <m:t>1</m:t>
                        </m:r>
                        <m:r>
                          <m:rPr>
                            <m:nor/>
                          </m:rPr>
                          <a:rPr lang="en-US" b="1" dirty="0" smtClean="0">
                            <a:solidFill>
                              <a:srgbClr val="7030A0"/>
                            </a:solidFill>
                            <a:ea typeface="Times New Roman" panose="02020603050405020304" pitchFamily="18" charset="0"/>
                            <a:cs typeface="Times New Roman" panose="02020603050405020304" pitchFamily="18" charset="0"/>
                          </a:rPr>
                          <m:t> . </m:t>
                        </m:r>
                        <m:r>
                          <m:rPr>
                            <m:nor/>
                          </m:rPr>
                          <a:rPr lang="vi-VN" b="1" dirty="0" smtClean="0">
                            <a:solidFill>
                              <a:srgbClr val="7030A0"/>
                            </a:solidFill>
                            <a:ea typeface="Times New Roman" panose="02020603050405020304" pitchFamily="18" charset="0"/>
                            <a:cs typeface="Times New Roman" panose="02020603050405020304" pitchFamily="18" charset="0"/>
                          </a:rPr>
                          <m:t>R</m:t>
                        </m:r>
                        <m:r>
                          <m:rPr>
                            <m:nor/>
                          </m:rPr>
                          <a:rPr lang="en-US" b="1" baseline="-30000" dirty="0" smtClean="0">
                            <a:solidFill>
                              <a:srgbClr val="7030A0"/>
                            </a:solidFill>
                            <a:ea typeface="Times New Roman" panose="02020603050405020304" pitchFamily="18" charset="0"/>
                            <a:cs typeface="Times New Roman" panose="02020603050405020304" pitchFamily="18" charset="0"/>
                          </a:rPr>
                          <m:t>2</m:t>
                        </m:r>
                      </m:num>
                      <m:den>
                        <m:r>
                          <m:rPr>
                            <m:nor/>
                          </m:rPr>
                          <a:rPr lang="en-US" b="1" i="0" smtClean="0">
                            <a:solidFill>
                              <a:srgbClr val="7030A0"/>
                            </a:solidFill>
                            <a:latin typeface="Cambria Math" panose="02040503050406030204" pitchFamily="18" charset="0"/>
                            <a:cs typeface="Times New Roman" panose="02020603050405020304" pitchFamily="18" charset="0"/>
                          </a:rPr>
                          <m:t>15</m:t>
                        </m:r>
                      </m:den>
                    </m:f>
                  </m:oMath>
                </a14:m>
                <a:r>
                  <a:rPr lang="en-US" b="1" dirty="0" smtClean="0">
                    <a:solidFill>
                      <a:srgbClr val="7030A0"/>
                    </a:solidFill>
                    <a:ea typeface="Times New Roman" panose="02020603050405020304" pitchFamily="18" charset="0"/>
                    <a:cs typeface="Times New Roman" panose="02020603050405020304" pitchFamily="18" charset="0"/>
                  </a:rPr>
                  <a:t> = </a:t>
                </a:r>
                <a14:m>
                  <m:oMath xmlns:m="http://schemas.openxmlformats.org/officeDocument/2006/math">
                    <m:f>
                      <m:fPr>
                        <m:ctrlPr>
                          <a:rPr lang="en-US" b="1" i="1" dirty="0" smtClean="0">
                            <a:solidFill>
                              <a:srgbClr val="7030A0"/>
                            </a:solidFill>
                            <a:latin typeface="Cambria Math" panose="02040503050406030204" pitchFamily="18" charset="0"/>
                            <a:cs typeface="Times New Roman" panose="02020603050405020304" pitchFamily="18" charset="0"/>
                          </a:rPr>
                        </m:ctrlPr>
                      </m:fPr>
                      <m:num>
                        <m:r>
                          <a:rPr lang="en-US" b="1" i="1" dirty="0" smtClean="0">
                            <a:solidFill>
                              <a:srgbClr val="7030A0"/>
                            </a:solidFill>
                            <a:latin typeface="Cambria Math" panose="02040503050406030204" pitchFamily="18" charset="0"/>
                            <a:cs typeface="Times New Roman" panose="02020603050405020304" pitchFamily="18" charset="0"/>
                          </a:rPr>
                          <m:t>𝟏𝟎</m:t>
                        </m:r>
                      </m:num>
                      <m:den>
                        <m:r>
                          <a:rPr lang="en-US" b="1" i="1" dirty="0" smtClean="0">
                            <a:solidFill>
                              <a:srgbClr val="7030A0"/>
                            </a:solidFill>
                            <a:latin typeface="Cambria Math" panose="02040503050406030204" pitchFamily="18" charset="0"/>
                            <a:cs typeface="Times New Roman" panose="02020603050405020304" pitchFamily="18" charset="0"/>
                          </a:rPr>
                          <m:t>𝟑</m:t>
                        </m:r>
                      </m:den>
                    </m:f>
                  </m:oMath>
                </a14:m>
                <a:r>
                  <a:rPr lang="en-US" b="1" baseline="-30000" dirty="0" smtClean="0">
                    <a:solidFill>
                      <a:srgbClr val="7030A0"/>
                    </a:solidFill>
                    <a:ea typeface="Times New Roman" panose="02020603050405020304" pitchFamily="18" charset="0"/>
                    <a:cs typeface="Times New Roman" panose="02020603050405020304" pitchFamily="18" charset="0"/>
                  </a:rPr>
                  <a:t> </a:t>
                </a:r>
                <a:r>
                  <a:rPr lang="en-US" b="1" dirty="0" smtClean="0">
                    <a:solidFill>
                      <a:srgbClr val="7030A0"/>
                    </a:solidFill>
                    <a:ea typeface="Times New Roman" panose="02020603050405020304" pitchFamily="18" charset="0"/>
                    <a:cs typeface="Times New Roman" panose="02020603050405020304" pitchFamily="18" charset="0"/>
                  </a:rPr>
                  <a:t> </a:t>
                </a:r>
                <a:endParaRPr lang="vi-VN" dirty="0"/>
              </a:p>
            </p:txBody>
          </p:sp>
        </mc:Choice>
        <mc:Fallback xmlns="">
          <p:sp>
            <p:nvSpPr>
              <p:cNvPr id="26" name="Rectangle 25"/>
              <p:cNvSpPr>
                <a:spLocks noRot="1" noChangeAspect="1" noMove="1" noResize="1" noEditPoints="1" noAdjustHandles="1" noChangeArrowheads="1" noChangeShapeType="1" noTextEdit="1"/>
              </p:cNvSpPr>
              <p:nvPr/>
            </p:nvSpPr>
            <p:spPr>
              <a:xfrm>
                <a:off x="5631000" y="4856215"/>
                <a:ext cx="2828355" cy="549894"/>
              </a:xfrm>
              <a:prstGeom prst="rect">
                <a:avLst/>
              </a:prstGeom>
              <a:blipFill>
                <a:blip r:embed="rId12"/>
                <a:stretch>
                  <a:fillRect l="-1940" b="-5556"/>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7" name="Rectangle 26"/>
              <p:cNvSpPr/>
              <p:nvPr/>
            </p:nvSpPr>
            <p:spPr>
              <a:xfrm>
                <a:off x="3732627" y="5522876"/>
                <a:ext cx="2828355" cy="369332"/>
              </a:xfrm>
              <a:prstGeom prst="rect">
                <a:avLst/>
              </a:prstGeom>
            </p:spPr>
            <p:txBody>
              <a:bodyPr wrap="square">
                <a:spAutoFit/>
              </a:bodyPr>
              <a:lstStyle/>
              <a:p>
                <a:r>
                  <a:rPr lang="en-US" b="1" dirty="0" smtClean="0">
                    <a:solidFill>
                      <a:srgbClr val="7030A0"/>
                    </a:solidFill>
                    <a:ea typeface="Times New Roman" panose="02020603050405020304" pitchFamily="18" charset="0"/>
                    <a:cs typeface="Times New Roman" panose="02020603050405020304" pitchFamily="18" charset="0"/>
                  </a:rPr>
                  <a:t>=&gt;</a:t>
                </a:r>
                <a:r>
                  <a:rPr lang="vi-VN" b="1" dirty="0" smtClean="0">
                    <a:solidFill>
                      <a:srgbClr val="7030A0"/>
                    </a:solidFill>
                    <a:ea typeface="Times New Roman" panose="02020603050405020304" pitchFamily="18" charset="0"/>
                    <a:cs typeface="Times New Roman" panose="02020603050405020304" pitchFamily="18" charset="0"/>
                  </a:rPr>
                  <a:t> </a:t>
                </a:r>
                <a14:m>
                  <m:oMath xmlns:m="http://schemas.openxmlformats.org/officeDocument/2006/math">
                    <m:r>
                      <m:rPr>
                        <m:nor/>
                      </m:rPr>
                      <a:rPr lang="vi-VN" b="1" dirty="0" smtClean="0">
                        <a:solidFill>
                          <a:srgbClr val="7030A0"/>
                        </a:solidFill>
                        <a:ea typeface="Times New Roman" panose="02020603050405020304" pitchFamily="18" charset="0"/>
                        <a:cs typeface="Times New Roman" panose="02020603050405020304" pitchFamily="18" charset="0"/>
                      </a:rPr>
                      <m:t>R</m:t>
                    </m:r>
                    <m:r>
                      <m:rPr>
                        <m:nor/>
                      </m:rPr>
                      <a:rPr lang="vi-VN" b="1" baseline="-30000" dirty="0" smtClean="0">
                        <a:solidFill>
                          <a:srgbClr val="7030A0"/>
                        </a:solidFill>
                        <a:ea typeface="Times New Roman" panose="02020603050405020304" pitchFamily="18" charset="0"/>
                        <a:cs typeface="Times New Roman" panose="02020603050405020304" pitchFamily="18" charset="0"/>
                      </a:rPr>
                      <m:t>1</m:t>
                    </m:r>
                    <m:r>
                      <m:rPr>
                        <m:nor/>
                      </m:rPr>
                      <a:rPr lang="en-US" b="1" dirty="0" smtClean="0">
                        <a:solidFill>
                          <a:srgbClr val="7030A0"/>
                        </a:solidFill>
                        <a:ea typeface="Times New Roman" panose="02020603050405020304" pitchFamily="18" charset="0"/>
                        <a:cs typeface="Times New Roman" panose="02020603050405020304" pitchFamily="18" charset="0"/>
                      </a:rPr>
                      <m:t> . </m:t>
                    </m:r>
                    <m:r>
                      <m:rPr>
                        <m:nor/>
                      </m:rPr>
                      <a:rPr lang="vi-VN" b="1" dirty="0" smtClean="0">
                        <a:solidFill>
                          <a:srgbClr val="7030A0"/>
                        </a:solidFill>
                        <a:ea typeface="Times New Roman" panose="02020603050405020304" pitchFamily="18" charset="0"/>
                        <a:cs typeface="Times New Roman" panose="02020603050405020304" pitchFamily="18" charset="0"/>
                      </a:rPr>
                      <m:t>R</m:t>
                    </m:r>
                    <m:r>
                      <m:rPr>
                        <m:nor/>
                      </m:rPr>
                      <a:rPr lang="en-US" b="1" baseline="-30000" dirty="0" smtClean="0">
                        <a:solidFill>
                          <a:srgbClr val="7030A0"/>
                        </a:solidFill>
                        <a:ea typeface="Times New Roman" panose="02020603050405020304" pitchFamily="18" charset="0"/>
                        <a:cs typeface="Times New Roman" panose="02020603050405020304" pitchFamily="18" charset="0"/>
                      </a:rPr>
                      <m:t>2</m:t>
                    </m:r>
                  </m:oMath>
                </a14:m>
                <a:r>
                  <a:rPr lang="en-US" b="1" dirty="0" smtClean="0">
                    <a:solidFill>
                      <a:srgbClr val="7030A0"/>
                    </a:solidFill>
                    <a:ea typeface="Times New Roman" panose="02020603050405020304" pitchFamily="18" charset="0"/>
                    <a:cs typeface="Times New Roman" panose="02020603050405020304" pitchFamily="18" charset="0"/>
                  </a:rPr>
                  <a:t> = </a:t>
                </a:r>
                <a14:m>
                  <m:oMath xmlns:m="http://schemas.openxmlformats.org/officeDocument/2006/math">
                    <m:r>
                      <a:rPr lang="en-US" b="1" i="1" dirty="0" smtClean="0">
                        <a:solidFill>
                          <a:srgbClr val="7030A0"/>
                        </a:solidFill>
                        <a:latin typeface="Cambria Math" panose="02040503050406030204" pitchFamily="18" charset="0"/>
                        <a:cs typeface="Times New Roman" panose="02020603050405020304" pitchFamily="18" charset="0"/>
                      </a:rPr>
                      <m:t>𝟓𝟎</m:t>
                    </m:r>
                    <m:r>
                      <a:rPr lang="en-US" b="1" i="1" dirty="0" smtClean="0">
                        <a:solidFill>
                          <a:srgbClr val="7030A0"/>
                        </a:solidFill>
                        <a:latin typeface="Cambria Math" panose="02040503050406030204" pitchFamily="18" charset="0"/>
                        <a:cs typeface="Times New Roman" panose="02020603050405020304" pitchFamily="18" charset="0"/>
                      </a:rPr>
                      <m:t>   (</m:t>
                    </m:r>
                    <m:r>
                      <a:rPr lang="en-US" b="1" i="1" dirty="0" smtClean="0">
                        <a:solidFill>
                          <a:srgbClr val="7030A0"/>
                        </a:solidFill>
                        <a:latin typeface="Cambria Math" panose="02040503050406030204" pitchFamily="18" charset="0"/>
                        <a:cs typeface="Times New Roman" panose="02020603050405020304" pitchFamily="18" charset="0"/>
                      </a:rPr>
                      <m:t>𝟐</m:t>
                    </m:r>
                    <m:r>
                      <a:rPr lang="en-US" b="1" i="1" dirty="0" smtClean="0">
                        <a:solidFill>
                          <a:srgbClr val="7030A0"/>
                        </a:solidFill>
                        <a:latin typeface="Cambria Math" panose="02040503050406030204" pitchFamily="18" charset="0"/>
                        <a:cs typeface="Times New Roman" panose="02020603050405020304" pitchFamily="18" charset="0"/>
                      </a:rPr>
                      <m:t>)</m:t>
                    </m:r>
                  </m:oMath>
                </a14:m>
                <a:r>
                  <a:rPr lang="en-US" b="1" baseline="-30000" dirty="0" smtClean="0">
                    <a:solidFill>
                      <a:srgbClr val="7030A0"/>
                    </a:solidFill>
                    <a:ea typeface="Times New Roman" panose="02020603050405020304" pitchFamily="18" charset="0"/>
                    <a:cs typeface="Times New Roman" panose="02020603050405020304" pitchFamily="18" charset="0"/>
                  </a:rPr>
                  <a:t> </a:t>
                </a:r>
                <a:r>
                  <a:rPr lang="en-US" b="1" dirty="0" smtClean="0">
                    <a:solidFill>
                      <a:srgbClr val="7030A0"/>
                    </a:solidFill>
                    <a:ea typeface="Times New Roman" panose="02020603050405020304" pitchFamily="18" charset="0"/>
                    <a:cs typeface="Times New Roman" panose="02020603050405020304" pitchFamily="18" charset="0"/>
                  </a:rPr>
                  <a:t> </a:t>
                </a:r>
                <a:endParaRPr lang="vi-VN" dirty="0"/>
              </a:p>
            </p:txBody>
          </p:sp>
        </mc:Choice>
        <mc:Fallback xmlns="">
          <p:sp>
            <p:nvSpPr>
              <p:cNvPr id="27" name="Rectangle 26"/>
              <p:cNvSpPr>
                <a:spLocks noRot="1" noChangeAspect="1" noMove="1" noResize="1" noEditPoints="1" noAdjustHandles="1" noChangeArrowheads="1" noChangeShapeType="1" noTextEdit="1"/>
              </p:cNvSpPr>
              <p:nvPr/>
            </p:nvSpPr>
            <p:spPr>
              <a:xfrm>
                <a:off x="3732627" y="5522876"/>
                <a:ext cx="2828355" cy="369332"/>
              </a:xfrm>
              <a:prstGeom prst="rect">
                <a:avLst/>
              </a:prstGeom>
              <a:blipFill>
                <a:blip r:embed="rId9"/>
                <a:stretch>
                  <a:fillRect l="-1724" t="-9836" b="-24590"/>
                </a:stretch>
              </a:blipFill>
            </p:spPr>
            <p:txBody>
              <a:bodyPr/>
              <a:lstStyle/>
              <a:p>
                <a:r>
                  <a:rPr lang="vi-VN">
                    <a:noFill/>
                  </a:rPr>
                  <a:t> </a:t>
                </a:r>
              </a:p>
            </p:txBody>
          </p:sp>
        </mc:Fallback>
      </mc:AlternateContent>
      <p:sp>
        <p:nvSpPr>
          <p:cNvPr id="28" name="Rectangle 27"/>
          <p:cNvSpPr/>
          <p:nvPr/>
        </p:nvSpPr>
        <p:spPr>
          <a:xfrm>
            <a:off x="5775109" y="4410120"/>
            <a:ext cx="2828355" cy="369332"/>
          </a:xfrm>
          <a:prstGeom prst="rect">
            <a:avLst/>
          </a:prstGeom>
        </p:spPr>
        <p:txBody>
          <a:bodyPr wrap="square">
            <a:spAutoFit/>
          </a:bodyPr>
          <a:lstStyle/>
          <a:p>
            <a:r>
              <a:rPr lang="en-US" b="1" dirty="0" smtClean="0">
                <a:solidFill>
                  <a:srgbClr val="7030A0"/>
                </a:solidFill>
                <a:ea typeface="Times New Roman" panose="02020603050405020304" pitchFamily="18" charset="0"/>
                <a:cs typeface="Times New Roman" panose="02020603050405020304" pitchFamily="18" charset="0"/>
              </a:rPr>
              <a:t>=&gt; </a:t>
            </a:r>
            <a:r>
              <a:rPr lang="vi-VN" b="1" dirty="0" smtClean="0">
                <a:solidFill>
                  <a:srgbClr val="7030A0"/>
                </a:solidFill>
                <a:ea typeface="Times New Roman" panose="02020603050405020304" pitchFamily="18" charset="0"/>
                <a:cs typeface="Times New Roman" panose="02020603050405020304" pitchFamily="18" charset="0"/>
              </a:rPr>
              <a:t>R</a:t>
            </a:r>
            <a:r>
              <a:rPr lang="vi-VN" b="1" baseline="-30000" dirty="0" smtClean="0">
                <a:solidFill>
                  <a:srgbClr val="7030A0"/>
                </a:solidFill>
                <a:ea typeface="Times New Roman" panose="02020603050405020304" pitchFamily="18" charset="0"/>
                <a:cs typeface="Times New Roman" panose="02020603050405020304" pitchFamily="18" charset="0"/>
              </a:rPr>
              <a:t>1</a:t>
            </a:r>
            <a:r>
              <a:rPr lang="en-US" b="1" dirty="0" smtClean="0">
                <a:solidFill>
                  <a:srgbClr val="7030A0"/>
                </a:solidFill>
                <a:ea typeface="Times New Roman" panose="02020603050405020304" pitchFamily="18" charset="0"/>
                <a:cs typeface="Times New Roman" panose="02020603050405020304" pitchFamily="18" charset="0"/>
              </a:rPr>
              <a:t> =15 - </a:t>
            </a:r>
            <a:r>
              <a:rPr lang="vi-VN" b="1" dirty="0" smtClean="0">
                <a:solidFill>
                  <a:srgbClr val="7030A0"/>
                </a:solidFill>
                <a:ea typeface="Times New Roman" panose="02020603050405020304" pitchFamily="18" charset="0"/>
                <a:cs typeface="Times New Roman" panose="02020603050405020304" pitchFamily="18" charset="0"/>
              </a:rPr>
              <a:t>R</a:t>
            </a:r>
            <a:r>
              <a:rPr lang="en-US" b="1" baseline="-30000" dirty="0" smtClean="0">
                <a:solidFill>
                  <a:srgbClr val="7030A0"/>
                </a:solidFill>
                <a:ea typeface="Times New Roman" panose="02020603050405020304" pitchFamily="18" charset="0"/>
                <a:cs typeface="Times New Roman" panose="02020603050405020304" pitchFamily="18" charset="0"/>
              </a:rPr>
              <a:t>2  </a:t>
            </a:r>
            <a:r>
              <a:rPr lang="en-US" b="1" dirty="0" smtClean="0">
                <a:solidFill>
                  <a:srgbClr val="7030A0"/>
                </a:solidFill>
                <a:ea typeface="Times New Roman" panose="02020603050405020304" pitchFamily="18" charset="0"/>
                <a:cs typeface="Times New Roman" panose="02020603050405020304" pitchFamily="18" charset="0"/>
              </a:rPr>
              <a:t> (1)</a:t>
            </a:r>
            <a:endParaRPr lang="vi-VN" dirty="0"/>
          </a:p>
        </p:txBody>
      </p:sp>
      <mc:AlternateContent xmlns:mc="http://schemas.openxmlformats.org/markup-compatibility/2006" xmlns:a14="http://schemas.microsoft.com/office/drawing/2010/main">
        <mc:Choice Requires="a14">
          <p:sp>
            <p:nvSpPr>
              <p:cNvPr id="29" name="Rectangle 28"/>
              <p:cNvSpPr/>
              <p:nvPr/>
            </p:nvSpPr>
            <p:spPr>
              <a:xfrm>
                <a:off x="3732627" y="6018156"/>
                <a:ext cx="5141165" cy="369332"/>
              </a:xfrm>
              <a:prstGeom prst="rect">
                <a:avLst/>
              </a:prstGeom>
            </p:spPr>
            <p:txBody>
              <a:bodyPr wrap="square">
                <a:spAutoFit/>
              </a:bodyPr>
              <a:lstStyle/>
              <a:p>
                <a:r>
                  <a:rPr lang="en-US" b="1" dirty="0" smtClean="0">
                    <a:solidFill>
                      <a:srgbClr val="7030A0"/>
                    </a:solidFill>
                    <a:ea typeface="Times New Roman" panose="02020603050405020304" pitchFamily="18" charset="0"/>
                    <a:cs typeface="Times New Roman" panose="02020603050405020304" pitchFamily="18" charset="0"/>
                  </a:rPr>
                  <a:t>Thay 1 vào 2: </a:t>
                </a:r>
                <a:r>
                  <a:rPr lang="vi-VN" b="1" dirty="0" smtClean="0">
                    <a:solidFill>
                      <a:srgbClr val="7030A0"/>
                    </a:solidFill>
                    <a:ea typeface="Times New Roman" panose="02020603050405020304" pitchFamily="18" charset="0"/>
                    <a:cs typeface="Times New Roman" panose="02020603050405020304" pitchFamily="18" charset="0"/>
                  </a:rPr>
                  <a:t> </a:t>
                </a:r>
                <a14:m>
                  <m:oMath xmlns:m="http://schemas.openxmlformats.org/officeDocument/2006/math">
                    <m:r>
                      <m:rPr>
                        <m:nor/>
                      </m:rPr>
                      <a:rPr lang="vi-VN" b="1" dirty="0" smtClean="0">
                        <a:solidFill>
                          <a:srgbClr val="7030A0"/>
                        </a:solidFill>
                        <a:ea typeface="Times New Roman" panose="02020603050405020304" pitchFamily="18" charset="0"/>
                        <a:cs typeface="Times New Roman" panose="02020603050405020304" pitchFamily="18" charset="0"/>
                      </a:rPr>
                      <m:t>R</m:t>
                    </m:r>
                    <m:r>
                      <m:rPr>
                        <m:nor/>
                      </m:rPr>
                      <a:rPr lang="vi-VN" b="1" baseline="-30000" dirty="0" smtClean="0">
                        <a:solidFill>
                          <a:srgbClr val="7030A0"/>
                        </a:solidFill>
                        <a:ea typeface="Times New Roman" panose="02020603050405020304" pitchFamily="18" charset="0"/>
                        <a:cs typeface="Times New Roman" panose="02020603050405020304" pitchFamily="18" charset="0"/>
                      </a:rPr>
                      <m:t>1</m:t>
                    </m:r>
                    <m:r>
                      <m:rPr>
                        <m:nor/>
                      </m:rPr>
                      <a:rPr lang="en-US" b="1" dirty="0" smtClean="0">
                        <a:solidFill>
                          <a:srgbClr val="7030A0"/>
                        </a:solidFill>
                        <a:ea typeface="Times New Roman" panose="02020603050405020304" pitchFamily="18" charset="0"/>
                        <a:cs typeface="Times New Roman" panose="02020603050405020304" pitchFamily="18" charset="0"/>
                      </a:rPr>
                      <m:t> </m:t>
                    </m:r>
                    <m:r>
                      <m:rPr>
                        <m:nor/>
                      </m:rPr>
                      <a:rPr lang="en-US" b="1" i="0" dirty="0" smtClean="0">
                        <a:solidFill>
                          <a:srgbClr val="7030A0"/>
                        </a:solidFill>
                        <a:ea typeface="Times New Roman" panose="02020603050405020304" pitchFamily="18" charset="0"/>
                        <a:cs typeface="Times New Roman" panose="02020603050405020304" pitchFamily="18" charset="0"/>
                      </a:rPr>
                      <m:t>= 5 </m:t>
                    </m:r>
                    <m:r>
                      <a:rPr lang="el-GR" b="1" i="1" dirty="0" smtClean="0">
                        <a:solidFill>
                          <a:srgbClr val="7030A0"/>
                        </a:solidFill>
                        <a:latin typeface="Cambria Math" panose="02040503050406030204" pitchFamily="18" charset="0"/>
                        <a:ea typeface="Times New Roman" panose="02020603050405020304" pitchFamily="18" charset="0"/>
                        <a:cs typeface="Times New Roman" panose="02020603050405020304" pitchFamily="18" charset="0"/>
                      </a:rPr>
                      <m:t>Ω</m:t>
                    </m:r>
                    <m:r>
                      <a:rPr lang="en-US" b="1" i="1" dirty="0" smtClean="0">
                        <a:solidFill>
                          <a:srgbClr val="7030A0"/>
                        </a:solidFill>
                        <a:latin typeface="Cambria Math" panose="02040503050406030204" pitchFamily="18" charset="0"/>
                        <a:ea typeface="Times New Roman" panose="02020603050405020304" pitchFamily="18" charset="0"/>
                        <a:cs typeface="Times New Roman" panose="02020603050405020304" pitchFamily="18" charset="0"/>
                      </a:rPr>
                      <m:t>; </m:t>
                    </m:r>
                    <m:r>
                      <m:rPr>
                        <m:nor/>
                      </m:rPr>
                      <a:rPr lang="en-US" b="1" dirty="0" smtClean="0">
                        <a:solidFill>
                          <a:srgbClr val="7030A0"/>
                        </a:solidFill>
                        <a:ea typeface="Times New Roman" panose="02020603050405020304" pitchFamily="18" charset="0"/>
                        <a:cs typeface="Times New Roman" panose="02020603050405020304" pitchFamily="18" charset="0"/>
                      </a:rPr>
                      <m:t> </m:t>
                    </m:r>
                    <m:r>
                      <m:rPr>
                        <m:nor/>
                      </m:rPr>
                      <a:rPr lang="vi-VN" b="1" dirty="0" smtClean="0">
                        <a:solidFill>
                          <a:srgbClr val="7030A0"/>
                        </a:solidFill>
                        <a:ea typeface="Times New Roman" panose="02020603050405020304" pitchFamily="18" charset="0"/>
                        <a:cs typeface="Times New Roman" panose="02020603050405020304" pitchFamily="18" charset="0"/>
                      </a:rPr>
                      <m:t>R</m:t>
                    </m:r>
                    <m:r>
                      <m:rPr>
                        <m:nor/>
                      </m:rPr>
                      <a:rPr lang="en-US" b="1" baseline="-30000" dirty="0" smtClean="0">
                        <a:solidFill>
                          <a:srgbClr val="7030A0"/>
                        </a:solidFill>
                        <a:ea typeface="Times New Roman" panose="02020603050405020304" pitchFamily="18" charset="0"/>
                        <a:cs typeface="Times New Roman" panose="02020603050405020304" pitchFamily="18" charset="0"/>
                      </a:rPr>
                      <m:t>2</m:t>
                    </m:r>
                  </m:oMath>
                </a14:m>
                <a:r>
                  <a:rPr lang="en-US" b="1" dirty="0" smtClean="0">
                    <a:solidFill>
                      <a:srgbClr val="7030A0"/>
                    </a:solidFill>
                    <a:ea typeface="Times New Roman" panose="02020603050405020304" pitchFamily="18" charset="0"/>
                    <a:cs typeface="Times New Roman" panose="02020603050405020304" pitchFamily="18" charset="0"/>
                  </a:rPr>
                  <a:t> = 10 </a:t>
                </a:r>
                <a:r>
                  <a:rPr lang="el-GR" b="1" dirty="0" smtClean="0">
                    <a:solidFill>
                      <a:srgbClr val="7030A0"/>
                    </a:solidFill>
                    <a:ea typeface="Times New Roman" panose="02020603050405020304" pitchFamily="18" charset="0"/>
                    <a:cs typeface="Times New Roman" panose="02020603050405020304" pitchFamily="18" charset="0"/>
                  </a:rPr>
                  <a:t>Ω</a:t>
                </a:r>
                <a:endParaRPr lang="vi-VN" dirty="0"/>
              </a:p>
            </p:txBody>
          </p:sp>
        </mc:Choice>
        <mc:Fallback xmlns="">
          <p:sp>
            <p:nvSpPr>
              <p:cNvPr id="29" name="Rectangle 28"/>
              <p:cNvSpPr>
                <a:spLocks noRot="1" noChangeAspect="1" noMove="1" noResize="1" noEditPoints="1" noAdjustHandles="1" noChangeArrowheads="1" noChangeShapeType="1" noTextEdit="1"/>
              </p:cNvSpPr>
              <p:nvPr/>
            </p:nvSpPr>
            <p:spPr>
              <a:xfrm>
                <a:off x="3732627" y="6018156"/>
                <a:ext cx="5141165" cy="369332"/>
              </a:xfrm>
              <a:prstGeom prst="rect">
                <a:avLst/>
              </a:prstGeom>
              <a:blipFill>
                <a:blip r:embed="rId10"/>
                <a:stretch>
                  <a:fillRect l="-948" t="-8197" b="-24590"/>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5" name="Rectangle 4"/>
              <p:cNvSpPr/>
              <p:nvPr/>
            </p:nvSpPr>
            <p:spPr>
              <a:xfrm>
                <a:off x="3559213" y="3264957"/>
                <a:ext cx="1137427" cy="524118"/>
              </a:xfrm>
              <a:prstGeom prst="rect">
                <a:avLst/>
              </a:prstGeom>
            </p:spPr>
            <p:txBody>
              <a:bodyPr wrap="none">
                <a:spAutoFit/>
              </a:bodyPr>
              <a:lstStyle/>
              <a:p>
                <a:r>
                  <a:rPr lang="vi-VN" b="1" dirty="0" smtClean="0">
                    <a:solidFill>
                      <a:srgbClr val="7030A0"/>
                    </a:solidFill>
                    <a:ea typeface="Times New Roman" panose="02020603050405020304" pitchFamily="18" charset="0"/>
                    <a:cs typeface="Times New Roman" panose="02020603050405020304" pitchFamily="18" charset="0"/>
                  </a:rPr>
                  <a:t>R</a:t>
                </a:r>
                <a:r>
                  <a:rPr lang="vi-VN" b="1" baseline="-30000" dirty="0" smtClean="0">
                    <a:solidFill>
                      <a:srgbClr val="7030A0"/>
                    </a:solidFill>
                    <a:ea typeface="Times New Roman" panose="02020603050405020304" pitchFamily="18" charset="0"/>
                    <a:cs typeface="Times New Roman" panose="02020603050405020304" pitchFamily="18" charset="0"/>
                  </a:rPr>
                  <a:t>tđ1</a:t>
                </a:r>
                <a:r>
                  <a:rPr lang="vi-VN" b="1" dirty="0" smtClean="0">
                    <a:solidFill>
                      <a:srgbClr val="7030A0"/>
                    </a:solidFill>
                    <a:ea typeface="Times New Roman" panose="02020603050405020304" pitchFamily="18" charset="0"/>
                    <a:cs typeface="Times New Roman" panose="02020603050405020304" pitchFamily="18" charset="0"/>
                  </a:rPr>
                  <a:t> </a:t>
                </a:r>
                <a:r>
                  <a:rPr lang="en-US" b="1" dirty="0" smtClean="0">
                    <a:solidFill>
                      <a:srgbClr val="7030A0"/>
                    </a:solidFill>
                    <a:ea typeface="Times New Roman" panose="02020603050405020304" pitchFamily="18" charset="0"/>
                    <a:cs typeface="Times New Roman" panose="02020603050405020304" pitchFamily="18" charset="0"/>
                  </a:rPr>
                  <a:t> = </a:t>
                </a:r>
                <a14:m>
                  <m:oMath xmlns:m="http://schemas.openxmlformats.org/officeDocument/2006/math">
                    <m:f>
                      <m:fPr>
                        <m:ctrlPr>
                          <a:rPr lang="en-US" b="1" i="1" smtClean="0">
                            <a:solidFill>
                              <a:srgbClr val="7030A0"/>
                            </a:solidFill>
                            <a:latin typeface="Cambria Math" panose="02040503050406030204" pitchFamily="18" charset="0"/>
                            <a:cs typeface="Times New Roman" panose="02020603050405020304" pitchFamily="18" charset="0"/>
                          </a:rPr>
                        </m:ctrlPr>
                      </m:fPr>
                      <m:num>
                        <m:r>
                          <a:rPr lang="en-US" b="1" i="1" smtClean="0">
                            <a:solidFill>
                              <a:srgbClr val="7030A0"/>
                            </a:solidFill>
                            <a:latin typeface="Cambria Math" panose="02040503050406030204" pitchFamily="18" charset="0"/>
                            <a:cs typeface="Times New Roman" panose="02020603050405020304" pitchFamily="18" charset="0"/>
                          </a:rPr>
                          <m:t>𝑼</m:t>
                        </m:r>
                      </m:num>
                      <m:den>
                        <m:sSub>
                          <m:sSubPr>
                            <m:ctrlPr>
                              <a:rPr lang="en-US" b="1" i="1" smtClean="0">
                                <a:solidFill>
                                  <a:srgbClr val="7030A0"/>
                                </a:solidFill>
                                <a:latin typeface="Cambria Math" panose="02040503050406030204" pitchFamily="18" charset="0"/>
                                <a:cs typeface="Times New Roman" panose="02020603050405020304" pitchFamily="18" charset="0"/>
                              </a:rPr>
                            </m:ctrlPr>
                          </m:sSubPr>
                          <m:e>
                            <m:r>
                              <a:rPr lang="en-US" b="1" i="1" smtClean="0">
                                <a:solidFill>
                                  <a:srgbClr val="7030A0"/>
                                </a:solidFill>
                                <a:latin typeface="Cambria Math" panose="02040503050406030204" pitchFamily="18" charset="0"/>
                                <a:cs typeface="Times New Roman" panose="02020603050405020304" pitchFamily="18" charset="0"/>
                              </a:rPr>
                              <m:t>𝑰</m:t>
                            </m:r>
                          </m:e>
                          <m:sub>
                            <m:r>
                              <a:rPr lang="en-US" b="1" i="1" smtClean="0">
                                <a:solidFill>
                                  <a:srgbClr val="7030A0"/>
                                </a:solidFill>
                                <a:latin typeface="Cambria Math" panose="02040503050406030204" pitchFamily="18" charset="0"/>
                                <a:cs typeface="Times New Roman" panose="02020603050405020304" pitchFamily="18" charset="0"/>
                              </a:rPr>
                              <m:t>𝟏</m:t>
                            </m:r>
                          </m:sub>
                        </m:sSub>
                      </m:den>
                    </m:f>
                  </m:oMath>
                </a14:m>
                <a:r>
                  <a:rPr lang="en-US" b="1" dirty="0" smtClean="0">
                    <a:solidFill>
                      <a:srgbClr val="7030A0"/>
                    </a:solidFill>
                    <a:ea typeface="Times New Roman" panose="02020603050405020304" pitchFamily="18" charset="0"/>
                    <a:cs typeface="Times New Roman" panose="02020603050405020304" pitchFamily="18" charset="0"/>
                  </a:rPr>
                  <a:t>  </a:t>
                </a:r>
                <a:endParaRPr lang="vi-VN" dirty="0"/>
              </a:p>
            </p:txBody>
          </p:sp>
        </mc:Choice>
        <mc:Fallback xmlns="">
          <p:sp>
            <p:nvSpPr>
              <p:cNvPr id="5" name="Rectangle 4"/>
              <p:cNvSpPr>
                <a:spLocks noRot="1" noChangeAspect="1" noMove="1" noResize="1" noEditPoints="1" noAdjustHandles="1" noChangeArrowheads="1" noChangeShapeType="1" noTextEdit="1"/>
              </p:cNvSpPr>
              <p:nvPr/>
            </p:nvSpPr>
            <p:spPr>
              <a:xfrm>
                <a:off x="3559213" y="3264957"/>
                <a:ext cx="1137427" cy="524118"/>
              </a:xfrm>
              <a:prstGeom prst="rect">
                <a:avLst/>
              </a:prstGeom>
              <a:blipFill>
                <a:blip r:embed="rId13"/>
                <a:stretch>
                  <a:fillRect l="-4839" b="-116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4484928" y="3252152"/>
                <a:ext cx="1526007" cy="513795"/>
              </a:xfrm>
              <a:prstGeom prst="rect">
                <a:avLst/>
              </a:prstGeom>
            </p:spPr>
            <p:txBody>
              <a:bodyPr wrap="square">
                <a:spAutoFit/>
              </a:bodyPr>
              <a:lstStyle/>
              <a:p>
                <a:r>
                  <a:rPr lang="en-US" b="1" dirty="0" smtClean="0">
                    <a:solidFill>
                      <a:srgbClr val="7030A0"/>
                    </a:solidFill>
                    <a:ea typeface="Times New Roman" panose="02020603050405020304" pitchFamily="18" charset="0"/>
                    <a:cs typeface="Times New Roman" panose="02020603050405020304" pitchFamily="18" charset="0"/>
                  </a:rPr>
                  <a:t>= </a:t>
                </a:r>
                <a14:m>
                  <m:oMath xmlns:m="http://schemas.openxmlformats.org/officeDocument/2006/math">
                    <m:f>
                      <m:fPr>
                        <m:ctrlPr>
                          <a:rPr lang="en-US" b="1" i="1" smtClean="0">
                            <a:solidFill>
                              <a:srgbClr val="7030A0"/>
                            </a:solidFill>
                            <a:latin typeface="Cambria Math" panose="02040503050406030204" pitchFamily="18" charset="0"/>
                            <a:cs typeface="Times New Roman" panose="02020603050405020304" pitchFamily="18" charset="0"/>
                          </a:rPr>
                        </m:ctrlPr>
                      </m:fPr>
                      <m:num>
                        <m:r>
                          <a:rPr lang="en-US" b="1" i="1" smtClean="0">
                            <a:solidFill>
                              <a:srgbClr val="7030A0"/>
                            </a:solidFill>
                            <a:latin typeface="Cambria Math" panose="02040503050406030204" pitchFamily="18" charset="0"/>
                            <a:cs typeface="Times New Roman" panose="02020603050405020304" pitchFamily="18" charset="0"/>
                          </a:rPr>
                          <m:t>𝟔</m:t>
                        </m:r>
                      </m:num>
                      <m:den>
                        <m:r>
                          <a:rPr lang="en-US" b="1" i="1" smtClean="0">
                            <a:solidFill>
                              <a:srgbClr val="7030A0"/>
                            </a:solidFill>
                            <a:latin typeface="Cambria Math" panose="02040503050406030204" pitchFamily="18" charset="0"/>
                            <a:cs typeface="Times New Roman" panose="02020603050405020304" pitchFamily="18" charset="0"/>
                          </a:rPr>
                          <m:t>𝟎</m:t>
                        </m:r>
                        <m:r>
                          <a:rPr lang="en-US" b="1" i="1" smtClean="0">
                            <a:solidFill>
                              <a:srgbClr val="7030A0"/>
                            </a:solidFill>
                            <a:latin typeface="Cambria Math" panose="02040503050406030204" pitchFamily="18" charset="0"/>
                            <a:cs typeface="Times New Roman" panose="02020603050405020304" pitchFamily="18" charset="0"/>
                          </a:rPr>
                          <m:t>,</m:t>
                        </m:r>
                        <m:r>
                          <a:rPr lang="en-US" b="1" i="1" smtClean="0">
                            <a:solidFill>
                              <a:srgbClr val="7030A0"/>
                            </a:solidFill>
                            <a:latin typeface="Cambria Math" panose="02040503050406030204" pitchFamily="18" charset="0"/>
                            <a:cs typeface="Times New Roman" panose="02020603050405020304" pitchFamily="18" charset="0"/>
                          </a:rPr>
                          <m:t>𝟒</m:t>
                        </m:r>
                      </m:den>
                    </m:f>
                    <m:r>
                      <a:rPr lang="en-US" b="1" i="1" smtClean="0">
                        <a:solidFill>
                          <a:srgbClr val="7030A0"/>
                        </a:solidFill>
                        <a:latin typeface="Cambria Math" panose="02040503050406030204" pitchFamily="18" charset="0"/>
                        <a:cs typeface="Times New Roman" panose="02020603050405020304" pitchFamily="18" charset="0"/>
                      </a:rPr>
                      <m:t>=</m:t>
                    </m:r>
                    <m:r>
                      <a:rPr lang="en-US" b="1" i="1" smtClean="0">
                        <a:solidFill>
                          <a:srgbClr val="7030A0"/>
                        </a:solidFill>
                        <a:latin typeface="Cambria Math" panose="02040503050406030204" pitchFamily="18" charset="0"/>
                        <a:cs typeface="Times New Roman" panose="02020603050405020304" pitchFamily="18" charset="0"/>
                      </a:rPr>
                      <m:t>𝟏𝟓</m:t>
                    </m:r>
                    <m:r>
                      <a:rPr lang="en-US" b="1" i="1" smtClean="0">
                        <a:solidFill>
                          <a:srgbClr val="7030A0"/>
                        </a:solidFill>
                        <a:latin typeface="Cambria Math" panose="02040503050406030204" pitchFamily="18" charset="0"/>
                        <a:cs typeface="Times New Roman" panose="02020603050405020304" pitchFamily="18" charset="0"/>
                      </a:rPr>
                      <m:t> (Ω</m:t>
                    </m:r>
                  </m:oMath>
                </a14:m>
                <a:endParaRPr lang="vi-VN" dirty="0"/>
              </a:p>
            </p:txBody>
          </p:sp>
        </mc:Choice>
        <mc:Fallback xmlns="">
          <p:sp>
            <p:nvSpPr>
              <p:cNvPr id="8" name="Rectangle 7"/>
              <p:cNvSpPr>
                <a:spLocks noRot="1" noChangeAspect="1" noMove="1" noResize="1" noEditPoints="1" noAdjustHandles="1" noChangeArrowheads="1" noChangeShapeType="1" noTextEdit="1"/>
              </p:cNvSpPr>
              <p:nvPr/>
            </p:nvSpPr>
            <p:spPr>
              <a:xfrm>
                <a:off x="4484928" y="3252152"/>
                <a:ext cx="1526007" cy="513795"/>
              </a:xfrm>
              <a:prstGeom prst="rect">
                <a:avLst/>
              </a:prstGeom>
              <a:blipFill>
                <a:blip r:embed="rId14"/>
                <a:stretch>
                  <a:fillRect l="-3600" b="-235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0" name="Rectangle 29"/>
              <p:cNvSpPr/>
              <p:nvPr/>
            </p:nvSpPr>
            <p:spPr>
              <a:xfrm>
                <a:off x="6060418" y="3226442"/>
                <a:ext cx="1137427" cy="524118"/>
              </a:xfrm>
              <a:prstGeom prst="rect">
                <a:avLst/>
              </a:prstGeom>
            </p:spPr>
            <p:txBody>
              <a:bodyPr wrap="none">
                <a:spAutoFit/>
              </a:bodyPr>
              <a:lstStyle/>
              <a:p>
                <a:r>
                  <a:rPr lang="vi-VN" b="1" dirty="0" smtClean="0">
                    <a:solidFill>
                      <a:srgbClr val="7030A0"/>
                    </a:solidFill>
                    <a:ea typeface="Times New Roman" panose="02020603050405020304" pitchFamily="18" charset="0"/>
                    <a:cs typeface="Times New Roman" panose="02020603050405020304" pitchFamily="18" charset="0"/>
                  </a:rPr>
                  <a:t>R</a:t>
                </a:r>
                <a:r>
                  <a:rPr lang="vi-VN" b="1" baseline="-30000" dirty="0" smtClean="0">
                    <a:solidFill>
                      <a:srgbClr val="7030A0"/>
                    </a:solidFill>
                    <a:ea typeface="Times New Roman" panose="02020603050405020304" pitchFamily="18" charset="0"/>
                    <a:cs typeface="Times New Roman" panose="02020603050405020304" pitchFamily="18" charset="0"/>
                  </a:rPr>
                  <a:t>tđ1</a:t>
                </a:r>
                <a:r>
                  <a:rPr lang="vi-VN" b="1" dirty="0" smtClean="0">
                    <a:solidFill>
                      <a:srgbClr val="7030A0"/>
                    </a:solidFill>
                    <a:ea typeface="Times New Roman" panose="02020603050405020304" pitchFamily="18" charset="0"/>
                    <a:cs typeface="Times New Roman" panose="02020603050405020304" pitchFamily="18" charset="0"/>
                  </a:rPr>
                  <a:t> </a:t>
                </a:r>
                <a:r>
                  <a:rPr lang="en-US" b="1" dirty="0" smtClean="0">
                    <a:solidFill>
                      <a:srgbClr val="7030A0"/>
                    </a:solidFill>
                    <a:ea typeface="Times New Roman" panose="02020603050405020304" pitchFamily="18" charset="0"/>
                    <a:cs typeface="Times New Roman" panose="02020603050405020304" pitchFamily="18" charset="0"/>
                  </a:rPr>
                  <a:t> = </a:t>
                </a:r>
                <a14:m>
                  <m:oMath xmlns:m="http://schemas.openxmlformats.org/officeDocument/2006/math">
                    <m:f>
                      <m:fPr>
                        <m:ctrlPr>
                          <a:rPr lang="en-US" b="1" i="1" smtClean="0">
                            <a:solidFill>
                              <a:srgbClr val="7030A0"/>
                            </a:solidFill>
                            <a:latin typeface="Cambria Math" panose="02040503050406030204" pitchFamily="18" charset="0"/>
                            <a:cs typeface="Times New Roman" panose="02020603050405020304" pitchFamily="18" charset="0"/>
                          </a:rPr>
                        </m:ctrlPr>
                      </m:fPr>
                      <m:num>
                        <m:r>
                          <a:rPr lang="en-US" b="1" i="1" smtClean="0">
                            <a:solidFill>
                              <a:srgbClr val="7030A0"/>
                            </a:solidFill>
                            <a:latin typeface="Cambria Math" panose="02040503050406030204" pitchFamily="18" charset="0"/>
                            <a:cs typeface="Times New Roman" panose="02020603050405020304" pitchFamily="18" charset="0"/>
                          </a:rPr>
                          <m:t>𝑼</m:t>
                        </m:r>
                      </m:num>
                      <m:den>
                        <m:sSub>
                          <m:sSubPr>
                            <m:ctrlPr>
                              <a:rPr lang="en-US" b="1" i="1" smtClean="0">
                                <a:solidFill>
                                  <a:srgbClr val="7030A0"/>
                                </a:solidFill>
                                <a:latin typeface="Cambria Math" panose="02040503050406030204" pitchFamily="18" charset="0"/>
                                <a:cs typeface="Times New Roman" panose="02020603050405020304" pitchFamily="18" charset="0"/>
                              </a:rPr>
                            </m:ctrlPr>
                          </m:sSubPr>
                          <m:e>
                            <m:r>
                              <a:rPr lang="en-US" b="1" i="1" smtClean="0">
                                <a:solidFill>
                                  <a:srgbClr val="7030A0"/>
                                </a:solidFill>
                                <a:latin typeface="Cambria Math" panose="02040503050406030204" pitchFamily="18" charset="0"/>
                                <a:cs typeface="Times New Roman" panose="02020603050405020304" pitchFamily="18" charset="0"/>
                              </a:rPr>
                              <m:t>𝑰</m:t>
                            </m:r>
                          </m:e>
                          <m:sub>
                            <m:r>
                              <a:rPr lang="en-US" b="1" i="1" smtClean="0">
                                <a:solidFill>
                                  <a:srgbClr val="7030A0"/>
                                </a:solidFill>
                                <a:latin typeface="Cambria Math" panose="02040503050406030204" pitchFamily="18" charset="0"/>
                                <a:cs typeface="Times New Roman" panose="02020603050405020304" pitchFamily="18" charset="0"/>
                              </a:rPr>
                              <m:t>𝟏</m:t>
                            </m:r>
                          </m:sub>
                        </m:sSub>
                      </m:den>
                    </m:f>
                  </m:oMath>
                </a14:m>
                <a:r>
                  <a:rPr lang="en-US" b="1" dirty="0" smtClean="0">
                    <a:solidFill>
                      <a:srgbClr val="7030A0"/>
                    </a:solidFill>
                    <a:ea typeface="Times New Roman" panose="02020603050405020304" pitchFamily="18" charset="0"/>
                    <a:cs typeface="Times New Roman" panose="02020603050405020304" pitchFamily="18" charset="0"/>
                  </a:rPr>
                  <a:t>  </a:t>
                </a:r>
                <a:endParaRPr lang="vi-VN" dirty="0"/>
              </a:p>
            </p:txBody>
          </p:sp>
        </mc:Choice>
        <mc:Fallback xmlns="">
          <p:sp>
            <p:nvSpPr>
              <p:cNvPr id="30" name="Rectangle 29"/>
              <p:cNvSpPr>
                <a:spLocks noRot="1" noChangeAspect="1" noMove="1" noResize="1" noEditPoints="1" noAdjustHandles="1" noChangeArrowheads="1" noChangeShapeType="1" noTextEdit="1"/>
              </p:cNvSpPr>
              <p:nvPr/>
            </p:nvSpPr>
            <p:spPr>
              <a:xfrm>
                <a:off x="6060418" y="3226442"/>
                <a:ext cx="1137427" cy="524118"/>
              </a:xfrm>
              <a:prstGeom prst="rect">
                <a:avLst/>
              </a:prstGeom>
              <a:blipFill>
                <a:blip r:embed="rId15"/>
                <a:stretch>
                  <a:fillRect l="-4278" b="-1163"/>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31" name="Rectangle 30"/>
              <p:cNvSpPr/>
              <p:nvPr/>
            </p:nvSpPr>
            <p:spPr>
              <a:xfrm>
                <a:off x="7001929" y="3210369"/>
                <a:ext cx="1437935" cy="531236"/>
              </a:xfrm>
              <a:prstGeom prst="rect">
                <a:avLst/>
              </a:prstGeom>
            </p:spPr>
            <p:txBody>
              <a:bodyPr wrap="square">
                <a:spAutoFit/>
              </a:bodyPr>
              <a:lstStyle/>
              <a:p>
                <a:r>
                  <a:rPr lang="en-US" b="1" dirty="0" smtClean="0">
                    <a:solidFill>
                      <a:srgbClr val="7030A0"/>
                    </a:solidFill>
                    <a:ea typeface="Times New Roman" panose="02020603050405020304" pitchFamily="18" charset="0"/>
                    <a:cs typeface="Times New Roman" panose="02020603050405020304" pitchFamily="18" charset="0"/>
                  </a:rPr>
                  <a:t>= </a:t>
                </a:r>
                <a14:m>
                  <m:oMath xmlns:m="http://schemas.openxmlformats.org/officeDocument/2006/math">
                    <m:f>
                      <m:fPr>
                        <m:ctrlPr>
                          <a:rPr lang="en-US" b="1" i="1" smtClean="0">
                            <a:solidFill>
                              <a:srgbClr val="7030A0"/>
                            </a:solidFill>
                            <a:latin typeface="Cambria Math" panose="02040503050406030204" pitchFamily="18" charset="0"/>
                            <a:cs typeface="Times New Roman" panose="02020603050405020304" pitchFamily="18" charset="0"/>
                          </a:rPr>
                        </m:ctrlPr>
                      </m:fPr>
                      <m:num>
                        <m:r>
                          <a:rPr lang="en-US" b="1" i="1" smtClean="0">
                            <a:solidFill>
                              <a:srgbClr val="7030A0"/>
                            </a:solidFill>
                            <a:latin typeface="Cambria Math" panose="02040503050406030204" pitchFamily="18" charset="0"/>
                            <a:cs typeface="Times New Roman" panose="02020603050405020304" pitchFamily="18" charset="0"/>
                          </a:rPr>
                          <m:t>𝟔</m:t>
                        </m:r>
                      </m:num>
                      <m:den>
                        <m:r>
                          <a:rPr lang="en-US" b="1" i="1" smtClean="0">
                            <a:solidFill>
                              <a:srgbClr val="7030A0"/>
                            </a:solidFill>
                            <a:latin typeface="Cambria Math" panose="02040503050406030204" pitchFamily="18" charset="0"/>
                            <a:cs typeface="Times New Roman" panose="02020603050405020304" pitchFamily="18" charset="0"/>
                          </a:rPr>
                          <m:t>𝟏</m:t>
                        </m:r>
                        <m:r>
                          <a:rPr lang="en-US" b="1" i="1" smtClean="0">
                            <a:solidFill>
                              <a:srgbClr val="7030A0"/>
                            </a:solidFill>
                            <a:latin typeface="Cambria Math" panose="02040503050406030204" pitchFamily="18" charset="0"/>
                            <a:cs typeface="Times New Roman" panose="02020603050405020304" pitchFamily="18" charset="0"/>
                          </a:rPr>
                          <m:t>,</m:t>
                        </m:r>
                        <m:r>
                          <a:rPr lang="en-US" b="1" i="1" smtClean="0">
                            <a:solidFill>
                              <a:srgbClr val="7030A0"/>
                            </a:solidFill>
                            <a:latin typeface="Cambria Math" panose="02040503050406030204" pitchFamily="18" charset="0"/>
                            <a:cs typeface="Times New Roman" panose="02020603050405020304" pitchFamily="18" charset="0"/>
                          </a:rPr>
                          <m:t>𝟖</m:t>
                        </m:r>
                      </m:den>
                    </m:f>
                    <m:r>
                      <a:rPr lang="en-US" b="1" i="1" smtClean="0">
                        <a:solidFill>
                          <a:srgbClr val="7030A0"/>
                        </a:solidFill>
                        <a:latin typeface="Cambria Math" panose="02040503050406030204" pitchFamily="18" charset="0"/>
                        <a:cs typeface="Times New Roman" panose="02020603050405020304" pitchFamily="18" charset="0"/>
                      </a:rPr>
                      <m:t>=</m:t>
                    </m:r>
                    <m:f>
                      <m:fPr>
                        <m:ctrlPr>
                          <a:rPr lang="en-US" b="1" i="1" smtClean="0">
                            <a:solidFill>
                              <a:srgbClr val="7030A0"/>
                            </a:solidFill>
                            <a:latin typeface="Cambria Math" panose="02040503050406030204" pitchFamily="18" charset="0"/>
                            <a:cs typeface="Times New Roman" panose="02020603050405020304" pitchFamily="18" charset="0"/>
                          </a:rPr>
                        </m:ctrlPr>
                      </m:fPr>
                      <m:num>
                        <m:r>
                          <a:rPr lang="en-US" b="1" i="1" smtClean="0">
                            <a:solidFill>
                              <a:srgbClr val="7030A0"/>
                            </a:solidFill>
                            <a:latin typeface="Cambria Math" panose="02040503050406030204" pitchFamily="18" charset="0"/>
                            <a:cs typeface="Times New Roman" panose="02020603050405020304" pitchFamily="18" charset="0"/>
                          </a:rPr>
                          <m:t>𝟏𝟗</m:t>
                        </m:r>
                      </m:num>
                      <m:den>
                        <m:r>
                          <a:rPr lang="en-US" b="1" i="1" smtClean="0">
                            <a:solidFill>
                              <a:srgbClr val="7030A0"/>
                            </a:solidFill>
                            <a:latin typeface="Cambria Math" panose="02040503050406030204" pitchFamily="18" charset="0"/>
                            <a:cs typeface="Times New Roman" panose="02020603050405020304" pitchFamily="18" charset="0"/>
                          </a:rPr>
                          <m:t>𝟑</m:t>
                        </m:r>
                      </m:den>
                    </m:f>
                    <m:r>
                      <a:rPr lang="el-GR" b="1" i="1" smtClean="0">
                        <a:solidFill>
                          <a:srgbClr val="7030A0"/>
                        </a:solidFill>
                        <a:latin typeface="Cambria Math" panose="02040503050406030204" pitchFamily="18" charset="0"/>
                        <a:cs typeface="Times New Roman" panose="02020603050405020304" pitchFamily="18" charset="0"/>
                      </a:rPr>
                      <m:t>Ω</m:t>
                    </m:r>
                    <m:r>
                      <a:rPr lang="en-US" b="1" i="1" smtClean="0">
                        <a:solidFill>
                          <a:srgbClr val="7030A0"/>
                        </a:solidFill>
                        <a:latin typeface="Cambria Math" panose="02040503050406030204" pitchFamily="18" charset="0"/>
                        <a:cs typeface="Times New Roman" panose="02020603050405020304" pitchFamily="18" charset="0"/>
                      </a:rPr>
                      <m:t>)</m:t>
                    </m:r>
                  </m:oMath>
                </a14:m>
                <a:endParaRPr lang="vi-VN" dirty="0"/>
              </a:p>
            </p:txBody>
          </p:sp>
        </mc:Choice>
        <mc:Fallback xmlns="">
          <p:sp>
            <p:nvSpPr>
              <p:cNvPr id="31" name="Rectangle 30"/>
              <p:cNvSpPr>
                <a:spLocks noRot="1" noChangeAspect="1" noMove="1" noResize="1" noEditPoints="1" noAdjustHandles="1" noChangeArrowheads="1" noChangeShapeType="1" noTextEdit="1"/>
              </p:cNvSpPr>
              <p:nvPr/>
            </p:nvSpPr>
            <p:spPr>
              <a:xfrm>
                <a:off x="7001929" y="3210369"/>
                <a:ext cx="1437935" cy="531236"/>
              </a:xfrm>
              <a:prstGeom prst="rect">
                <a:avLst/>
              </a:prstGeom>
              <a:blipFill>
                <a:blip r:embed="rId16"/>
                <a:stretch>
                  <a:fillRect l="-3830"/>
                </a:stretch>
              </a:blipFill>
            </p:spPr>
            <p:txBody>
              <a:bodyPr/>
              <a:lstStyle/>
              <a:p>
                <a:r>
                  <a:rPr lang="vi-VN">
                    <a:noFill/>
                  </a:rPr>
                  <a:t> </a:t>
                </a:r>
              </a:p>
            </p:txBody>
          </p:sp>
        </mc:Fallback>
      </mc:AlternateContent>
    </p:spTree>
    <p:extLst>
      <p:ext uri="{BB962C8B-B14F-4D97-AF65-F5344CB8AC3E}">
        <p14:creationId xmlns:p14="http://schemas.microsoft.com/office/powerpoint/2010/main" val="114599167"/>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animEffect transition="in" filter="barn(inVertical)">
                                      <p:cBhvr>
                                        <p:cTn id="7" dur="500"/>
                                        <p:tgtEl>
                                          <p:spTgt spid="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6">
                                            <p:txEl>
                                              <p:pRg st="1" end="1"/>
                                            </p:txEl>
                                          </p:spTgt>
                                        </p:tgtEl>
                                        <p:attrNameLst>
                                          <p:attrName>style.visibility</p:attrName>
                                        </p:attrNameLst>
                                      </p:cBhvr>
                                      <p:to>
                                        <p:strVal val="visible"/>
                                      </p:to>
                                    </p:set>
                                    <p:animEffect transition="in" filter="barn(inVertical)">
                                      <p:cBhvr>
                                        <p:cTn id="12" dur="500"/>
                                        <p:tgtEl>
                                          <p:spTgt spid="3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6">
                                            <p:txEl>
                                              <p:pRg st="2" end="2"/>
                                            </p:txEl>
                                          </p:spTgt>
                                        </p:tgtEl>
                                        <p:attrNameLst>
                                          <p:attrName>style.visibility</p:attrName>
                                        </p:attrNameLst>
                                      </p:cBhvr>
                                      <p:to>
                                        <p:strVal val="visible"/>
                                      </p:to>
                                    </p:set>
                                    <p:animEffect transition="in" filter="barn(inVertical)">
                                      <p:cBhvr>
                                        <p:cTn id="17" dur="500"/>
                                        <p:tgtEl>
                                          <p:spTgt spid="3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6">
                                            <p:txEl>
                                              <p:pRg st="3" end="3"/>
                                            </p:txEl>
                                          </p:spTgt>
                                        </p:tgtEl>
                                        <p:attrNameLst>
                                          <p:attrName>style.visibility</p:attrName>
                                        </p:attrNameLst>
                                      </p:cBhvr>
                                      <p:to>
                                        <p:strVal val="visible"/>
                                      </p:to>
                                    </p:set>
                                    <p:animEffect transition="in" filter="barn(inVertical)">
                                      <p:cBhvr>
                                        <p:cTn id="22" dur="500"/>
                                        <p:tgtEl>
                                          <p:spTgt spid="3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6">
                                            <p:txEl>
                                              <p:pRg st="4" end="4"/>
                                            </p:txEl>
                                          </p:spTgt>
                                        </p:tgtEl>
                                        <p:attrNameLst>
                                          <p:attrName>style.visibility</p:attrName>
                                        </p:attrNameLst>
                                      </p:cBhvr>
                                      <p:to>
                                        <p:strVal val="visible"/>
                                      </p:to>
                                    </p:set>
                                    <p:animEffect transition="in" filter="barn(inVertical)">
                                      <p:cBhvr>
                                        <p:cTn id="27" dur="500"/>
                                        <p:tgtEl>
                                          <p:spTgt spid="3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6">
                                            <p:txEl>
                                              <p:pRg st="5" end="5"/>
                                            </p:txEl>
                                          </p:spTgt>
                                        </p:tgtEl>
                                        <p:attrNameLst>
                                          <p:attrName>style.visibility</p:attrName>
                                        </p:attrNameLst>
                                      </p:cBhvr>
                                      <p:to>
                                        <p:strVal val="visible"/>
                                      </p:to>
                                    </p:set>
                                    <p:animEffect transition="in" filter="barn(inVertical)">
                                      <p:cBhvr>
                                        <p:cTn id="32" dur="500"/>
                                        <p:tgtEl>
                                          <p:spTgt spid="3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6">
                                            <p:txEl>
                                              <p:pRg st="6" end="6"/>
                                            </p:txEl>
                                          </p:spTgt>
                                        </p:tgtEl>
                                        <p:attrNameLst>
                                          <p:attrName>style.visibility</p:attrName>
                                        </p:attrNameLst>
                                      </p:cBhvr>
                                      <p:to>
                                        <p:strVal val="visible"/>
                                      </p:to>
                                    </p:set>
                                    <p:animEffect transition="in" filter="barn(inVertical)">
                                      <p:cBhvr>
                                        <p:cTn id="37" dur="500"/>
                                        <p:tgtEl>
                                          <p:spTgt spid="3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barn(inVertical)">
                                      <p:cBhvr>
                                        <p:cTn id="42" dur="500"/>
                                        <p:tgtEl>
                                          <p:spTgt spid="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arn(inVertical)">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barn(inVertical)">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barn(inVertical)">
                                      <p:cBhvr>
                                        <p:cTn id="57" dur="500"/>
                                        <p:tgtEl>
                                          <p:spTgt spid="30"/>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1"/>
                                        </p:tgtEl>
                                        <p:attrNameLst>
                                          <p:attrName>style.visibility</p:attrName>
                                        </p:attrNameLst>
                                      </p:cBhvr>
                                      <p:to>
                                        <p:strVal val="visible"/>
                                      </p:to>
                                    </p:set>
                                    <p:animEffect transition="in" filter="barn(inVertical)">
                                      <p:cBhvr>
                                        <p:cTn id="62" dur="500"/>
                                        <p:tgtEl>
                                          <p:spTgt spid="31"/>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barn(inVertical)">
                                      <p:cBhvr>
                                        <p:cTn id="67" dur="500"/>
                                        <p:tgtEl>
                                          <p:spTgt spid="22"/>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barn(inVertical)">
                                      <p:cBhvr>
                                        <p:cTn id="72" dur="500"/>
                                        <p:tgtEl>
                                          <p:spTgt spid="23"/>
                                        </p:tgtEl>
                                      </p:cBhvr>
                                    </p:animEffect>
                                  </p:childTnLst>
                                </p:cTn>
                              </p:par>
                              <p:par>
                                <p:cTn id="73" presetID="16" presetClass="entr" presetSubtype="21" fill="hold" nodeType="withEffect">
                                  <p:stCondLst>
                                    <p:cond delay="0"/>
                                  </p:stCondLst>
                                  <p:childTnLst>
                                    <p:set>
                                      <p:cBhvr>
                                        <p:cTn id="74" dur="1" fill="hold">
                                          <p:stCondLst>
                                            <p:cond delay="0"/>
                                          </p:stCondLst>
                                        </p:cTn>
                                        <p:tgtEl>
                                          <p:spTgt spid="18436"/>
                                        </p:tgtEl>
                                        <p:attrNameLst>
                                          <p:attrName>style.visibility</p:attrName>
                                        </p:attrNameLst>
                                      </p:cBhvr>
                                      <p:to>
                                        <p:strVal val="visible"/>
                                      </p:to>
                                    </p:set>
                                    <p:animEffect transition="in" filter="barn(inVertical)">
                                      <p:cBhvr>
                                        <p:cTn id="75" dur="500"/>
                                        <p:tgtEl>
                                          <p:spTgt spid="18436"/>
                                        </p:tgtEl>
                                      </p:cBhvr>
                                    </p:animEffect>
                                  </p:childTnLst>
                                </p:cTn>
                              </p:par>
                              <p:par>
                                <p:cTn id="76" presetID="16" presetClass="entr" presetSubtype="21" fill="hold" nodeType="withEffect">
                                  <p:stCondLst>
                                    <p:cond delay="0"/>
                                  </p:stCondLst>
                                  <p:childTnLst>
                                    <p:set>
                                      <p:cBhvr>
                                        <p:cTn id="77" dur="1" fill="hold">
                                          <p:stCondLst>
                                            <p:cond delay="0"/>
                                          </p:stCondLst>
                                        </p:cTn>
                                        <p:tgtEl>
                                          <p:spTgt spid="18435"/>
                                        </p:tgtEl>
                                        <p:attrNameLst>
                                          <p:attrName>style.visibility</p:attrName>
                                        </p:attrNameLst>
                                      </p:cBhvr>
                                      <p:to>
                                        <p:strVal val="visible"/>
                                      </p:to>
                                    </p:set>
                                    <p:animEffect transition="in" filter="barn(inVertical)">
                                      <p:cBhvr>
                                        <p:cTn id="78" dur="500"/>
                                        <p:tgtEl>
                                          <p:spTgt spid="18435"/>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4"/>
                                        </p:tgtEl>
                                        <p:attrNameLst>
                                          <p:attrName>style.visibility</p:attrName>
                                        </p:attrNameLst>
                                      </p:cBhvr>
                                      <p:to>
                                        <p:strVal val="visible"/>
                                      </p:to>
                                    </p:set>
                                    <p:animEffect transition="in" filter="barn(inVertical)">
                                      <p:cBhvr>
                                        <p:cTn id="83" dur="500"/>
                                        <p:tgtEl>
                                          <p:spTgt spid="4"/>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28"/>
                                        </p:tgtEl>
                                        <p:attrNameLst>
                                          <p:attrName>style.visibility</p:attrName>
                                        </p:attrNameLst>
                                      </p:cBhvr>
                                      <p:to>
                                        <p:strVal val="visible"/>
                                      </p:to>
                                    </p:set>
                                    <p:animEffect transition="in" filter="barn(inVertical)">
                                      <p:cBhvr>
                                        <p:cTn id="88" dur="500"/>
                                        <p:tgtEl>
                                          <p:spTgt spid="28"/>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25"/>
                                        </p:tgtEl>
                                        <p:attrNameLst>
                                          <p:attrName>style.visibility</p:attrName>
                                        </p:attrNameLst>
                                      </p:cBhvr>
                                      <p:to>
                                        <p:strVal val="visible"/>
                                      </p:to>
                                    </p:set>
                                    <p:animEffect transition="in" filter="barn(inVertical)">
                                      <p:cBhvr>
                                        <p:cTn id="93" dur="500"/>
                                        <p:tgtEl>
                                          <p:spTgt spid="25"/>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26"/>
                                        </p:tgtEl>
                                        <p:attrNameLst>
                                          <p:attrName>style.visibility</p:attrName>
                                        </p:attrNameLst>
                                      </p:cBhvr>
                                      <p:to>
                                        <p:strVal val="visible"/>
                                      </p:to>
                                    </p:set>
                                    <p:animEffect transition="in" filter="barn(inVertical)">
                                      <p:cBhvr>
                                        <p:cTn id="98" dur="500"/>
                                        <p:tgtEl>
                                          <p:spTgt spid="26"/>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27"/>
                                        </p:tgtEl>
                                        <p:attrNameLst>
                                          <p:attrName>style.visibility</p:attrName>
                                        </p:attrNameLst>
                                      </p:cBhvr>
                                      <p:to>
                                        <p:strVal val="visible"/>
                                      </p:to>
                                    </p:set>
                                    <p:animEffect transition="in" filter="barn(inVertical)">
                                      <p:cBhvr>
                                        <p:cTn id="103" dur="500"/>
                                        <p:tgtEl>
                                          <p:spTgt spid="27"/>
                                        </p:tgtEl>
                                      </p:cBhvr>
                                    </p:animEffect>
                                  </p:childTnLst>
                                </p:cTn>
                              </p:par>
                            </p:childTnLst>
                          </p:cTn>
                        </p:par>
                      </p:childTnLst>
                    </p:cTn>
                  </p:par>
                  <p:par>
                    <p:cTn id="104" fill="hold">
                      <p:stCondLst>
                        <p:cond delay="indefinite"/>
                      </p:stCondLst>
                      <p:childTnLst>
                        <p:par>
                          <p:cTn id="105" fill="hold">
                            <p:stCondLst>
                              <p:cond delay="0"/>
                            </p:stCondLst>
                            <p:childTnLst>
                              <p:par>
                                <p:cTn id="106" presetID="16" presetClass="entr" presetSubtype="21" fill="hold" grpId="0" nodeType="clickEffect">
                                  <p:stCondLst>
                                    <p:cond delay="0"/>
                                  </p:stCondLst>
                                  <p:childTnLst>
                                    <p:set>
                                      <p:cBhvr>
                                        <p:cTn id="107" dur="1" fill="hold">
                                          <p:stCondLst>
                                            <p:cond delay="0"/>
                                          </p:stCondLst>
                                        </p:cTn>
                                        <p:tgtEl>
                                          <p:spTgt spid="29"/>
                                        </p:tgtEl>
                                        <p:attrNameLst>
                                          <p:attrName>style.visibility</p:attrName>
                                        </p:attrNameLst>
                                      </p:cBhvr>
                                      <p:to>
                                        <p:strVal val="visible"/>
                                      </p:to>
                                    </p:set>
                                    <p:animEffect transition="in" filter="barn(inVertical)">
                                      <p:cBhvr>
                                        <p:cTn id="108"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 grpId="0"/>
      <p:bldP spid="4" grpId="0"/>
      <p:bldP spid="25" grpId="0"/>
      <p:bldP spid="26" grpId="0"/>
      <p:bldP spid="27" grpId="0"/>
      <p:bldP spid="28" grpId="0"/>
      <p:bldP spid="29" grpId="0"/>
      <p:bldP spid="5" grpId="0"/>
      <p:bldP spid="8" grpId="0"/>
      <p:bldP spid="30" grpId="0"/>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104046" y="533442"/>
            <a:ext cx="10458034" cy="1938992"/>
          </a:xfrm>
          <a:prstGeom prst="rect">
            <a:avLst/>
          </a:prstGeom>
          <a:solidFill>
            <a:schemeClr val="accent2">
              <a:lumMod val="20000"/>
              <a:lumOff val="80000"/>
            </a:schemeClr>
          </a:solidFill>
        </p:spPr>
        <p:txBody>
          <a:bodyPr wrap="square">
            <a:spAutoFit/>
          </a:bodyPr>
          <a:lstStyle/>
          <a:p>
            <a:r>
              <a:rPr lang="vi-VN" sz="2000" b="1" u="sng" dirty="0" smtClean="0">
                <a:solidFill>
                  <a:srgbClr val="FF0000"/>
                </a:solidFill>
                <a:latin typeface="+mj-lt"/>
              </a:rPr>
              <a:t>6.</a:t>
            </a:r>
            <a:r>
              <a:rPr lang="en-US" sz="2000" b="1" u="sng" dirty="0" smtClean="0">
                <a:solidFill>
                  <a:srgbClr val="FF0000"/>
                </a:solidFill>
                <a:latin typeface="+mj-lt"/>
              </a:rPr>
              <a:t>3: </a:t>
            </a:r>
            <a:r>
              <a:rPr lang="vi-VN" sz="2000" b="1" dirty="0"/>
              <a:t>Hai bóng đèn giống nhau sáng bình thường khi hiệu điện thế đặt vào hai đầu mỗi đèn là 6V và dòng điện chạy qua mỗi đèn khi có cường độ là 0,5A (cường độ dòng điện định mức)</a:t>
            </a:r>
          </a:p>
          <a:p>
            <a:r>
              <a:rPr lang="vi-VN" sz="2000" b="1" dirty="0"/>
              <a:t>Mắc nối tiếp hai bóng đèn này vào hiệu điện thế 6V. Tính cường độ dòng điện chạy qua đèn khi đó. Hai đèn có sáng bình thường không? Vì sao? Cho rằng điện trở của mỗi bóng đèn trong trường hợp này có giá trị như khi sáng bình thường</a:t>
            </a:r>
            <a:r>
              <a:rPr lang="vi-VN" sz="2000" b="1" dirty="0" smtClean="0"/>
              <a:t>.</a:t>
            </a:r>
            <a:endParaRPr lang="vi-VN" sz="2000" b="1" dirty="0"/>
          </a:p>
        </p:txBody>
      </p:sp>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4"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2" name="Rectangle 1"/>
          <p:cNvSpPr/>
          <p:nvPr/>
        </p:nvSpPr>
        <p:spPr>
          <a:xfrm>
            <a:off x="3463113" y="5238326"/>
            <a:ext cx="8011392" cy="707886"/>
          </a:xfrm>
          <a:prstGeom prst="rect">
            <a:avLst/>
          </a:prstGeom>
        </p:spPr>
        <p:txBody>
          <a:bodyPr wrap="square">
            <a:spAutoFit/>
          </a:bodyPr>
          <a:lstStyle/>
          <a:p>
            <a:pPr marL="30480" marR="30480" algn="just">
              <a:spcAft>
                <a:spcPts val="0"/>
              </a:spcAft>
            </a:pP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Hai </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đèn sáng yếu hơn mức bình thường </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cường </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độ dòng điện chạy qua đèn nhỏ hơn giá trị định mức.</a:t>
            </a:r>
            <a:endParaRPr lang="vi-VN" sz="2000" b="1" dirty="0">
              <a:solidFill>
                <a:srgbClr val="00B050"/>
              </a:solidFill>
              <a:effectLst/>
              <a:latin typeface="Times New Roman" panose="02020603050405020304" pitchFamily="18" charset="0"/>
              <a:ea typeface="Times New Roman" panose="02020603050405020304" pitchFamily="18" charset="0"/>
            </a:endParaRPr>
          </a:p>
        </p:txBody>
      </p:sp>
      <p:sp>
        <p:nvSpPr>
          <p:cNvPr id="8" name="Hình chữ nhật 94"/>
          <p:cNvSpPr/>
          <p:nvPr/>
        </p:nvSpPr>
        <p:spPr>
          <a:xfrm>
            <a:off x="1190217" y="2472434"/>
            <a:ext cx="1839543" cy="461665"/>
          </a:xfrm>
          <a:prstGeom prst="rect">
            <a:avLst/>
          </a:prstGeom>
        </p:spPr>
        <p:txBody>
          <a:bodyPr wrap="square">
            <a:spAutoFit/>
          </a:bodyPr>
          <a:lstStyle/>
          <a:p>
            <a:pPr lvl="0"/>
            <a:r>
              <a:rPr lang="pt-BR" sz="2400" b="1" u="sng" dirty="0">
                <a:solidFill>
                  <a:srgbClr val="0070C0"/>
                </a:solidFill>
                <a:latin typeface="+mj-lt"/>
                <a:cs typeface="Times New Roman" panose="02020603050405020304" pitchFamily="18" charset="0"/>
              </a:rPr>
              <a:t>Tóm tắt</a:t>
            </a:r>
            <a:r>
              <a:rPr lang="pt-BR" sz="2400" b="1" dirty="0">
                <a:solidFill>
                  <a:srgbClr val="0070C0"/>
                </a:solidFill>
                <a:latin typeface="+mj-lt"/>
                <a:cs typeface="Times New Roman" panose="02020603050405020304" pitchFamily="18" charset="0"/>
              </a:rPr>
              <a:t>:</a:t>
            </a:r>
          </a:p>
        </p:txBody>
      </p:sp>
      <p:cxnSp>
        <p:nvCxnSpPr>
          <p:cNvPr id="9" name="Đường nối Thẳng 95"/>
          <p:cNvCxnSpPr/>
          <p:nvPr/>
        </p:nvCxnSpPr>
        <p:spPr>
          <a:xfrm flipH="1">
            <a:off x="3485180" y="2472434"/>
            <a:ext cx="12741" cy="4385566"/>
          </a:xfrm>
          <a:prstGeom prst="line">
            <a:avLst/>
          </a:prstGeom>
          <a:ln w="38100"/>
        </p:spPr>
        <p:style>
          <a:lnRef idx="1">
            <a:schemeClr val="dk1"/>
          </a:lnRef>
          <a:fillRef idx="0">
            <a:schemeClr val="dk1"/>
          </a:fillRef>
          <a:effectRef idx="0">
            <a:schemeClr val="dk1"/>
          </a:effectRef>
          <a:fontRef idx="minor">
            <a:schemeClr val="tx1"/>
          </a:fontRef>
        </p:style>
      </p:cxnSp>
      <p:sp>
        <p:nvSpPr>
          <p:cNvPr id="10" name="Hình chữ nhật 96"/>
          <p:cNvSpPr/>
          <p:nvPr/>
        </p:nvSpPr>
        <p:spPr>
          <a:xfrm>
            <a:off x="3500572" y="2479523"/>
            <a:ext cx="953735" cy="461665"/>
          </a:xfrm>
          <a:prstGeom prst="rect">
            <a:avLst/>
          </a:prstGeom>
        </p:spPr>
        <p:txBody>
          <a:bodyPr wrap="square">
            <a:spAutoFit/>
          </a:bodyPr>
          <a:lstStyle/>
          <a:p>
            <a:pPr lvl="0"/>
            <a:r>
              <a:rPr lang="pt-BR" sz="2400" b="1" u="sng" dirty="0" smtClean="0">
                <a:solidFill>
                  <a:srgbClr val="0070C0"/>
                </a:solidFill>
                <a:latin typeface="+mj-lt"/>
                <a:cs typeface="Times New Roman" panose="02020603050405020304" pitchFamily="18" charset="0"/>
              </a:rPr>
              <a:t>Giải</a:t>
            </a:r>
            <a:r>
              <a:rPr lang="pt-BR" sz="2400" b="1" dirty="0" smtClean="0">
                <a:solidFill>
                  <a:srgbClr val="0070C0"/>
                </a:solidFill>
                <a:latin typeface="+mj-lt"/>
                <a:cs typeface="Times New Roman" panose="02020603050405020304" pitchFamily="18" charset="0"/>
              </a:rPr>
              <a:t>:</a:t>
            </a:r>
            <a:endParaRPr lang="pt-BR" sz="2400" b="1" dirty="0">
              <a:solidFill>
                <a:srgbClr val="0070C0"/>
              </a:solidFill>
              <a:latin typeface="+mj-lt"/>
              <a:cs typeface="Times New Roman" panose="02020603050405020304" pitchFamily="18" charset="0"/>
            </a:endParaRPr>
          </a:p>
        </p:txBody>
      </p:sp>
      <p:sp>
        <p:nvSpPr>
          <p:cNvPr id="3" name="Rectangle 2"/>
          <p:cNvSpPr/>
          <p:nvPr/>
        </p:nvSpPr>
        <p:spPr>
          <a:xfrm>
            <a:off x="1254773" y="2934099"/>
            <a:ext cx="2361264" cy="2246769"/>
          </a:xfrm>
          <a:prstGeom prst="rect">
            <a:avLst/>
          </a:prstGeom>
        </p:spPr>
        <p:txBody>
          <a:bodyPr wrap="square">
            <a:spAutoFit/>
          </a:bodyPr>
          <a:lstStyle/>
          <a:p>
            <a:pPr marL="30480" marR="30480" algn="just">
              <a:spcAft>
                <a:spcPts val="0"/>
              </a:spcAft>
            </a:pP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U</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U</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6V</a:t>
            </a:r>
            <a:endPar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sz="20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đm1</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I</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đm2</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0,5A</a:t>
            </a:r>
            <a:endPar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U </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6V</a:t>
            </a:r>
            <a:endPar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nt </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1" dirty="0">
              <a:solidFill>
                <a:srgbClr val="00B050"/>
              </a:solidFill>
              <a:latin typeface="Times New Roman" panose="02020603050405020304" pitchFamily="18" charset="0"/>
              <a:ea typeface="Times New Roman" panose="02020603050405020304" pitchFamily="18" charset="0"/>
            </a:endParaRPr>
          </a:p>
          <a:p>
            <a:pPr marL="30480" marR="30480" algn="just">
              <a:spcAft>
                <a:spcPts val="0"/>
              </a:spcAft>
            </a:pP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sz="20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hai </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đèn sáng </a:t>
            </a:r>
            <a:r>
              <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ntn</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1" dirty="0">
              <a:solidFill>
                <a:srgbClr val="00B050"/>
              </a:solidFill>
              <a:latin typeface="Times New Roman" panose="02020603050405020304" pitchFamily="18" charset="0"/>
              <a:ea typeface="Times New Roman" panose="02020603050405020304" pitchFamily="18" charset="0"/>
            </a:endParaRPr>
          </a:p>
        </p:txBody>
      </p:sp>
      <p:sp>
        <p:nvSpPr>
          <p:cNvPr id="4" name="Rectangle 3"/>
          <p:cNvSpPr/>
          <p:nvPr/>
        </p:nvSpPr>
        <p:spPr>
          <a:xfrm>
            <a:off x="3485180" y="3003328"/>
            <a:ext cx="2903359" cy="400110"/>
          </a:xfrm>
          <a:prstGeom prst="rect">
            <a:avLst/>
          </a:prstGeom>
        </p:spPr>
        <p:txBody>
          <a:bodyPr wrap="none">
            <a:spAutoFit/>
          </a:bodyPr>
          <a:lstStyle/>
          <a:p>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 trở của mỗi đèn là: </a:t>
            </a:r>
            <a:endParaRPr lang="vi-VN" sz="2000" dirty="0">
              <a:solidFill>
                <a:srgbClr val="00B050"/>
              </a:solidFill>
            </a:endParaRPr>
          </a:p>
        </p:txBody>
      </p:sp>
      <p:sp>
        <p:nvSpPr>
          <p:cNvPr id="5" name="Rectangle 4"/>
          <p:cNvSpPr/>
          <p:nvPr/>
        </p:nvSpPr>
        <p:spPr>
          <a:xfrm>
            <a:off x="6246312" y="3018717"/>
            <a:ext cx="2165978" cy="400110"/>
          </a:xfrm>
          <a:prstGeom prst="rect">
            <a:avLst/>
          </a:prstGeom>
        </p:spPr>
        <p:txBody>
          <a:bodyPr wrap="none">
            <a:spAutoFit/>
          </a:bodyPr>
          <a:lstStyle/>
          <a:p>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U</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/I</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đm2</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vi-VN" sz="2000" dirty="0">
              <a:solidFill>
                <a:srgbClr val="00B050"/>
              </a:solidFill>
            </a:endParaRPr>
          </a:p>
        </p:txBody>
      </p:sp>
      <p:sp>
        <p:nvSpPr>
          <p:cNvPr id="11" name="Rectangle 10"/>
          <p:cNvSpPr/>
          <p:nvPr/>
        </p:nvSpPr>
        <p:spPr>
          <a:xfrm>
            <a:off x="8244641" y="2999508"/>
            <a:ext cx="978153" cy="400110"/>
          </a:xfrm>
          <a:prstGeom prst="rect">
            <a:avLst/>
          </a:prstGeom>
        </p:spPr>
        <p:txBody>
          <a:bodyPr wrap="none">
            <a:spAutoFit/>
          </a:bodyPr>
          <a:lstStyle/>
          <a:p>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6/0,5 </a:t>
            </a:r>
            <a:endParaRPr lang="vi-VN" sz="2000" dirty="0">
              <a:solidFill>
                <a:srgbClr val="00B050"/>
              </a:solidFill>
            </a:endParaRPr>
          </a:p>
        </p:txBody>
      </p:sp>
      <p:sp>
        <p:nvSpPr>
          <p:cNvPr id="12" name="Rectangle 11"/>
          <p:cNvSpPr/>
          <p:nvPr/>
        </p:nvSpPr>
        <p:spPr>
          <a:xfrm>
            <a:off x="9042868" y="2968896"/>
            <a:ext cx="1151918" cy="400110"/>
          </a:xfrm>
          <a:prstGeom prst="rect">
            <a:avLst/>
          </a:prstGeom>
        </p:spPr>
        <p:txBody>
          <a:bodyPr wrap="none">
            <a:spAutoFit/>
          </a:bodyPr>
          <a:lstStyle/>
          <a:p>
            <a:pPr marL="30480" marR="30480" algn="just">
              <a:spcAft>
                <a:spcPts val="0"/>
              </a:spcAft>
            </a:pP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12 </a:t>
            </a:r>
            <a:r>
              <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Ω</a:t>
            </a:r>
            <a:r>
              <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1" dirty="0">
              <a:solidFill>
                <a:srgbClr val="00B050"/>
              </a:solidFill>
              <a:latin typeface="Times New Roman" panose="02020603050405020304" pitchFamily="18" charset="0"/>
              <a:ea typeface="Times New Roman" panose="02020603050405020304" pitchFamily="18" charset="0"/>
            </a:endParaRPr>
          </a:p>
        </p:txBody>
      </p:sp>
      <p:sp>
        <p:nvSpPr>
          <p:cNvPr id="13" name="Rectangle 12"/>
          <p:cNvSpPr/>
          <p:nvPr/>
        </p:nvSpPr>
        <p:spPr>
          <a:xfrm>
            <a:off x="3463113" y="3650764"/>
            <a:ext cx="3164649" cy="400110"/>
          </a:xfrm>
          <a:prstGeom prst="rect">
            <a:avLst/>
          </a:prstGeom>
        </p:spPr>
        <p:txBody>
          <a:bodyPr wrap="none">
            <a:spAutoFit/>
          </a:bodyPr>
          <a:lstStyle/>
          <a:p>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Khi 2 đèn mắc nối tiếp thì: </a:t>
            </a:r>
            <a:endParaRPr lang="vi-VN" sz="2000" dirty="0">
              <a:solidFill>
                <a:srgbClr val="00B050"/>
              </a:solidFill>
            </a:endParaRPr>
          </a:p>
        </p:txBody>
      </p:sp>
      <p:sp>
        <p:nvSpPr>
          <p:cNvPr id="14" name="Rectangle 13"/>
          <p:cNvSpPr/>
          <p:nvPr/>
        </p:nvSpPr>
        <p:spPr>
          <a:xfrm>
            <a:off x="6472016" y="3635634"/>
            <a:ext cx="1677062" cy="400110"/>
          </a:xfrm>
          <a:prstGeom prst="rect">
            <a:avLst/>
          </a:prstGeom>
        </p:spPr>
        <p:txBody>
          <a:bodyPr wrap="none">
            <a:spAutoFit/>
          </a:bodyPr>
          <a:lstStyle/>
          <a:p>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td</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vi-VN" sz="2000" dirty="0">
              <a:solidFill>
                <a:srgbClr val="00B050"/>
              </a:solidFill>
            </a:endParaRPr>
          </a:p>
        </p:txBody>
      </p:sp>
      <p:sp>
        <p:nvSpPr>
          <p:cNvPr id="15" name="Rectangle 14"/>
          <p:cNvSpPr/>
          <p:nvPr/>
        </p:nvSpPr>
        <p:spPr>
          <a:xfrm>
            <a:off x="7866115" y="3635634"/>
            <a:ext cx="1245854" cy="400110"/>
          </a:xfrm>
          <a:prstGeom prst="rect">
            <a:avLst/>
          </a:prstGeom>
        </p:spPr>
        <p:txBody>
          <a:bodyPr wrap="none">
            <a:spAutoFit/>
          </a:bodyPr>
          <a:lstStyle/>
          <a:p>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12 + 12 </a:t>
            </a:r>
            <a:endParaRPr lang="vi-VN" sz="2000" dirty="0">
              <a:solidFill>
                <a:srgbClr val="00B050"/>
              </a:solidFill>
            </a:endParaRPr>
          </a:p>
        </p:txBody>
      </p:sp>
      <p:sp>
        <p:nvSpPr>
          <p:cNvPr id="16" name="Rectangle 15"/>
          <p:cNvSpPr/>
          <p:nvPr/>
        </p:nvSpPr>
        <p:spPr>
          <a:xfrm>
            <a:off x="8733718" y="3654843"/>
            <a:ext cx="1151918" cy="400110"/>
          </a:xfrm>
          <a:prstGeom prst="rect">
            <a:avLst/>
          </a:prstGeom>
        </p:spPr>
        <p:txBody>
          <a:bodyPr wrap="none">
            <a:spAutoFit/>
          </a:bodyPr>
          <a:lstStyle/>
          <a:p>
            <a:pPr marL="30480" marR="30480" algn="just">
              <a:spcAft>
                <a:spcPts val="0"/>
              </a:spcAft>
            </a:pP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24 </a:t>
            </a:r>
            <a:r>
              <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Ω</a:t>
            </a:r>
            <a:r>
              <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000" b="1" dirty="0">
              <a:solidFill>
                <a:srgbClr val="00B050"/>
              </a:solidFill>
              <a:latin typeface="Times New Roman" panose="02020603050405020304" pitchFamily="18" charset="0"/>
              <a:ea typeface="Times New Roman" panose="02020603050405020304" pitchFamily="18" charset="0"/>
            </a:endParaRPr>
          </a:p>
        </p:txBody>
      </p:sp>
      <p:sp>
        <p:nvSpPr>
          <p:cNvPr id="17" name="Rectangle 16"/>
          <p:cNvSpPr/>
          <p:nvPr/>
        </p:nvSpPr>
        <p:spPr>
          <a:xfrm>
            <a:off x="3485180" y="4109522"/>
            <a:ext cx="4241867" cy="400110"/>
          </a:xfrm>
          <a:prstGeom prst="rect">
            <a:avLst/>
          </a:prstGeom>
        </p:spPr>
        <p:txBody>
          <a:bodyPr wrap="none">
            <a:spAutoFit/>
          </a:bodyPr>
          <a:lstStyle/>
          <a:p>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Cường độ dòng điện qua mỗi đèn là: </a:t>
            </a:r>
            <a:endParaRPr lang="vi-VN" sz="2000" dirty="0">
              <a:solidFill>
                <a:srgbClr val="00B050"/>
              </a:solidFill>
            </a:endParaRPr>
          </a:p>
        </p:txBody>
      </p:sp>
      <p:sp>
        <p:nvSpPr>
          <p:cNvPr id="18" name="Rectangle 17"/>
          <p:cNvSpPr/>
          <p:nvPr/>
        </p:nvSpPr>
        <p:spPr>
          <a:xfrm>
            <a:off x="3703266" y="4567090"/>
            <a:ext cx="1760418" cy="400110"/>
          </a:xfrm>
          <a:prstGeom prst="rect">
            <a:avLst/>
          </a:prstGeom>
        </p:spPr>
        <p:txBody>
          <a:bodyPr wrap="none">
            <a:spAutoFit/>
          </a:bodyPr>
          <a:lstStyle/>
          <a:p>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I</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U/R</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td</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vi-VN" sz="2000" dirty="0">
              <a:solidFill>
                <a:srgbClr val="00B050"/>
              </a:solidFill>
            </a:endParaRPr>
          </a:p>
        </p:txBody>
      </p:sp>
      <p:sp>
        <p:nvSpPr>
          <p:cNvPr id="19" name="Rectangle 18"/>
          <p:cNvSpPr/>
          <p:nvPr/>
        </p:nvSpPr>
        <p:spPr>
          <a:xfrm>
            <a:off x="5478297" y="4554754"/>
            <a:ext cx="978153" cy="400110"/>
          </a:xfrm>
          <a:prstGeom prst="rect">
            <a:avLst/>
          </a:prstGeom>
        </p:spPr>
        <p:txBody>
          <a:bodyPr wrap="none">
            <a:spAutoFit/>
          </a:bodyPr>
          <a:lstStyle/>
          <a:p>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6/24 </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vi-VN" sz="2000" dirty="0">
              <a:solidFill>
                <a:srgbClr val="00B050"/>
              </a:solidFill>
            </a:endParaRPr>
          </a:p>
        </p:txBody>
      </p:sp>
      <p:sp>
        <p:nvSpPr>
          <p:cNvPr id="20" name="Rectangle 19"/>
          <p:cNvSpPr/>
          <p:nvPr/>
        </p:nvSpPr>
        <p:spPr>
          <a:xfrm>
            <a:off x="6334300" y="4583410"/>
            <a:ext cx="2468240" cy="400110"/>
          </a:xfrm>
          <a:prstGeom prst="rect">
            <a:avLst/>
          </a:prstGeom>
        </p:spPr>
        <p:txBody>
          <a:bodyPr wrap="none">
            <a:spAutoFit/>
          </a:bodyPr>
          <a:lstStyle/>
          <a:p>
            <a:pPr marL="30480" marR="30480" algn="just">
              <a:spcAft>
                <a:spcPts val="0"/>
              </a:spcAft>
            </a:pPr>
            <a:r>
              <a:rPr lang="en-US"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0,25A </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&lt; I</a:t>
            </a:r>
            <a:r>
              <a:rPr lang="vi-VN" sz="20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đm</a:t>
            </a:r>
            <a:r>
              <a:rPr lang="vi-VN" sz="20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0,5A</a:t>
            </a:r>
            <a:endParaRPr lang="vi-VN" sz="2000" b="1" dirty="0">
              <a:solidFill>
                <a:srgbClr val="00B05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69539903"/>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arn(inVertical)">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barn(inVertical)">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barn(inVertical)">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barn(inVertical)">
                                      <p:cBhvr>
                                        <p:cTn id="57" dur="500"/>
                                        <p:tgtEl>
                                          <p:spTgt spid="12"/>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barn(inVertical)">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barn(inVertical)">
                                      <p:cBhvr>
                                        <p:cTn id="67" dur="500"/>
                                        <p:tgtEl>
                                          <p:spTgt spid="14"/>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barn(inVertical)">
                                      <p:cBhvr>
                                        <p:cTn id="72" dur="500"/>
                                        <p:tgtEl>
                                          <p:spTgt spid="15"/>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barn(inVertical)">
                                      <p:cBhvr>
                                        <p:cTn id="77" dur="500"/>
                                        <p:tgtEl>
                                          <p:spTgt spid="16"/>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7"/>
                                        </p:tgtEl>
                                        <p:attrNameLst>
                                          <p:attrName>style.visibility</p:attrName>
                                        </p:attrNameLst>
                                      </p:cBhvr>
                                      <p:to>
                                        <p:strVal val="visible"/>
                                      </p:to>
                                    </p:set>
                                    <p:animEffect transition="in" filter="barn(inVertical)">
                                      <p:cBhvr>
                                        <p:cTn id="82" dur="500"/>
                                        <p:tgtEl>
                                          <p:spTgt spid="17"/>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18"/>
                                        </p:tgtEl>
                                        <p:attrNameLst>
                                          <p:attrName>style.visibility</p:attrName>
                                        </p:attrNameLst>
                                      </p:cBhvr>
                                      <p:to>
                                        <p:strVal val="visible"/>
                                      </p:to>
                                    </p:set>
                                    <p:animEffect transition="in" filter="barn(inVertical)">
                                      <p:cBhvr>
                                        <p:cTn id="87" dur="500"/>
                                        <p:tgtEl>
                                          <p:spTgt spid="18"/>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19"/>
                                        </p:tgtEl>
                                        <p:attrNameLst>
                                          <p:attrName>style.visibility</p:attrName>
                                        </p:attrNameLst>
                                      </p:cBhvr>
                                      <p:to>
                                        <p:strVal val="visible"/>
                                      </p:to>
                                    </p:set>
                                    <p:animEffect transition="in" filter="barn(inVertical)">
                                      <p:cBhvr>
                                        <p:cTn id="92" dur="500"/>
                                        <p:tgtEl>
                                          <p:spTgt spid="19"/>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0"/>
                                        </p:tgtEl>
                                        <p:attrNameLst>
                                          <p:attrName>style.visibility</p:attrName>
                                        </p:attrNameLst>
                                      </p:cBhvr>
                                      <p:to>
                                        <p:strVal val="visible"/>
                                      </p:to>
                                    </p:set>
                                    <p:animEffect transition="in" filter="barn(inVertical)">
                                      <p:cBhvr>
                                        <p:cTn id="97" dur="500"/>
                                        <p:tgtEl>
                                          <p:spTgt spid="20"/>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
                                        </p:tgtEl>
                                        <p:attrNameLst>
                                          <p:attrName>style.visibility</p:attrName>
                                        </p:attrNameLst>
                                      </p:cBhvr>
                                      <p:to>
                                        <p:strVal val="visible"/>
                                      </p:to>
                                    </p:set>
                                    <p:animEffect transition="in" filter="barn(inVertical)">
                                      <p:cBhvr>
                                        <p:cTn id="10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11" grpId="0"/>
      <p:bldP spid="12" grpId="0"/>
      <p:bldP spid="13" grpId="0"/>
      <p:bldP spid="14" grpId="0"/>
      <p:bldP spid="15" grpId="0"/>
      <p:bldP spid="16" grpId="0"/>
      <p:bldP spid="17" grpId="0"/>
      <p:bldP spid="18" grpId="0"/>
      <p:bldP spid="19"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104046" y="533443"/>
            <a:ext cx="10254834" cy="1323439"/>
          </a:xfrm>
          <a:prstGeom prst="rect">
            <a:avLst/>
          </a:prstGeom>
          <a:solidFill>
            <a:schemeClr val="accent2">
              <a:lumMod val="20000"/>
              <a:lumOff val="80000"/>
            </a:schemeClr>
          </a:solidFill>
        </p:spPr>
        <p:txBody>
          <a:bodyPr wrap="square">
            <a:spAutoFit/>
          </a:bodyPr>
          <a:lstStyle/>
          <a:p>
            <a:r>
              <a:rPr lang="vi-VN" sz="2000" b="1" u="sng" dirty="0" smtClean="0">
                <a:solidFill>
                  <a:srgbClr val="FF0000"/>
                </a:solidFill>
                <a:latin typeface="+mj-lt"/>
              </a:rPr>
              <a:t>6.</a:t>
            </a:r>
            <a:r>
              <a:rPr lang="en-US" sz="2000" b="1" u="sng" dirty="0" smtClean="0">
                <a:solidFill>
                  <a:srgbClr val="FF0000"/>
                </a:solidFill>
                <a:latin typeface="+mj-lt"/>
              </a:rPr>
              <a:t>4: </a:t>
            </a:r>
            <a:r>
              <a:rPr lang="vi-VN" sz="2000" b="1" dirty="0" smtClean="0"/>
              <a:t>Hai bóng đèn có cùng hiệu điện thế định mức 110V; cường độ dòng điện định mức của bóng đèn thứ nhất là 0,91A, của bóng đèn thứ hai là 0,36A. Có thể mắc nối tiếp hai bóng đèn trong trường hợp này vào hiệu điện thế 220V được không? Vì sao?</a:t>
            </a:r>
            <a:endParaRPr lang="vi-VN" sz="2000" b="1" dirty="0"/>
          </a:p>
        </p:txBody>
      </p:sp>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4"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2" name="Rectangle 1"/>
          <p:cNvSpPr/>
          <p:nvPr/>
        </p:nvSpPr>
        <p:spPr>
          <a:xfrm>
            <a:off x="3420985" y="4767580"/>
            <a:ext cx="8036791" cy="1323439"/>
          </a:xfrm>
          <a:prstGeom prst="rect">
            <a:avLst/>
          </a:prstGeom>
        </p:spPr>
        <p:txBody>
          <a:bodyPr wrap="square">
            <a:spAutoFit/>
          </a:bodyPr>
          <a:lstStyle/>
          <a:p>
            <a:pPr marL="30480" marR="30480" algn="just">
              <a:spcAft>
                <a:spcPts val="0"/>
              </a:spcAft>
            </a:pP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So </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sánh với cường độ dòng điện định mức của mỗi bóng đèn ta </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thấy</a:t>
            </a:r>
            <a:r>
              <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p>
          <a:p>
            <a:pPr marL="30480" marR="30480" algn="just">
              <a:spcAft>
                <a:spcPts val="0"/>
              </a:spcAft>
            </a:pP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đèn </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 có thể không sáng lên được, </a:t>
            </a:r>
            <a:endPar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đèn </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 thì có thể sẽ cháy </a:t>
            </a:r>
            <a:endPar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=&gt; </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không </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mắc nối tiếp hai bóng đèn này được.</a:t>
            </a:r>
            <a:endParaRPr lang="vi-VN" sz="2000" b="1" dirty="0">
              <a:solidFill>
                <a:srgbClr val="0070C0"/>
              </a:solidFill>
              <a:effectLst/>
              <a:latin typeface="Times New Roman" panose="02020603050405020304" pitchFamily="18" charset="0"/>
              <a:ea typeface="Times New Roman" panose="02020603050405020304" pitchFamily="18" charset="0"/>
            </a:endParaRPr>
          </a:p>
        </p:txBody>
      </p:sp>
      <p:sp>
        <p:nvSpPr>
          <p:cNvPr id="8" name="Hình chữ nhật 94"/>
          <p:cNvSpPr/>
          <p:nvPr/>
        </p:nvSpPr>
        <p:spPr>
          <a:xfrm>
            <a:off x="1104046" y="1915678"/>
            <a:ext cx="1839543" cy="461665"/>
          </a:xfrm>
          <a:prstGeom prst="rect">
            <a:avLst/>
          </a:prstGeom>
        </p:spPr>
        <p:txBody>
          <a:bodyPr wrap="square">
            <a:spAutoFit/>
          </a:bodyPr>
          <a:lstStyle/>
          <a:p>
            <a:pPr lvl="0"/>
            <a:r>
              <a:rPr lang="pt-BR" sz="2400" b="1" u="sng" dirty="0">
                <a:solidFill>
                  <a:srgbClr val="00B050"/>
                </a:solidFill>
                <a:latin typeface="+mj-lt"/>
                <a:cs typeface="Times New Roman" panose="02020603050405020304" pitchFamily="18" charset="0"/>
              </a:rPr>
              <a:t>Tóm tắt</a:t>
            </a:r>
            <a:r>
              <a:rPr lang="pt-BR" sz="2400" b="1" dirty="0">
                <a:solidFill>
                  <a:srgbClr val="00B050"/>
                </a:solidFill>
                <a:latin typeface="+mj-lt"/>
                <a:cs typeface="Times New Roman" panose="02020603050405020304" pitchFamily="18" charset="0"/>
              </a:rPr>
              <a:t>:</a:t>
            </a:r>
          </a:p>
        </p:txBody>
      </p:sp>
      <p:cxnSp>
        <p:nvCxnSpPr>
          <p:cNvPr id="9" name="Đường nối Thẳng 95"/>
          <p:cNvCxnSpPr/>
          <p:nvPr/>
        </p:nvCxnSpPr>
        <p:spPr>
          <a:xfrm flipH="1">
            <a:off x="3386270" y="1915678"/>
            <a:ext cx="25479" cy="4942322"/>
          </a:xfrm>
          <a:prstGeom prst="line">
            <a:avLst/>
          </a:prstGeom>
          <a:ln w="38100"/>
        </p:spPr>
        <p:style>
          <a:lnRef idx="1">
            <a:schemeClr val="dk1"/>
          </a:lnRef>
          <a:fillRef idx="0">
            <a:schemeClr val="dk1"/>
          </a:fillRef>
          <a:effectRef idx="0">
            <a:schemeClr val="dk1"/>
          </a:effectRef>
          <a:fontRef idx="minor">
            <a:schemeClr val="tx1"/>
          </a:fontRef>
        </p:style>
      </p:cxnSp>
      <p:sp>
        <p:nvSpPr>
          <p:cNvPr id="10" name="Hình chữ nhật 96"/>
          <p:cNvSpPr/>
          <p:nvPr/>
        </p:nvSpPr>
        <p:spPr>
          <a:xfrm>
            <a:off x="3386270" y="1892574"/>
            <a:ext cx="953735" cy="461665"/>
          </a:xfrm>
          <a:prstGeom prst="rect">
            <a:avLst/>
          </a:prstGeom>
        </p:spPr>
        <p:txBody>
          <a:bodyPr wrap="square">
            <a:spAutoFit/>
          </a:bodyPr>
          <a:lstStyle/>
          <a:p>
            <a:pPr lvl="0"/>
            <a:r>
              <a:rPr lang="pt-BR" sz="2400" b="1" u="sng" dirty="0" smtClean="0">
                <a:solidFill>
                  <a:srgbClr val="00B050"/>
                </a:solidFill>
                <a:latin typeface="+mj-lt"/>
                <a:cs typeface="Times New Roman" panose="02020603050405020304" pitchFamily="18" charset="0"/>
              </a:rPr>
              <a:t>Giải</a:t>
            </a:r>
            <a:r>
              <a:rPr lang="pt-BR" sz="2400" b="1" dirty="0" smtClean="0">
                <a:solidFill>
                  <a:srgbClr val="00B050"/>
                </a:solidFill>
                <a:latin typeface="+mj-lt"/>
                <a:cs typeface="Times New Roman" panose="02020603050405020304" pitchFamily="18" charset="0"/>
              </a:rPr>
              <a:t>:</a:t>
            </a:r>
            <a:endParaRPr lang="pt-BR" sz="2400" b="1" dirty="0">
              <a:solidFill>
                <a:srgbClr val="00B050"/>
              </a:solidFill>
              <a:latin typeface="+mj-lt"/>
              <a:cs typeface="Times New Roman" panose="02020603050405020304" pitchFamily="18" charset="0"/>
            </a:endParaRPr>
          </a:p>
        </p:txBody>
      </p:sp>
      <p:sp>
        <p:nvSpPr>
          <p:cNvPr id="4" name="Rectangle 3"/>
          <p:cNvSpPr/>
          <p:nvPr/>
        </p:nvSpPr>
        <p:spPr>
          <a:xfrm>
            <a:off x="1104046" y="2354239"/>
            <a:ext cx="2413854" cy="2246769"/>
          </a:xfrm>
          <a:prstGeom prst="rect">
            <a:avLst/>
          </a:prstGeom>
        </p:spPr>
        <p:txBody>
          <a:bodyPr wrap="square">
            <a:spAutoFit/>
          </a:bodyPr>
          <a:lstStyle/>
          <a:p>
            <a:pPr marL="30480" marR="30480" algn="just">
              <a:spcAft>
                <a:spcPts val="0"/>
              </a:spcAft>
            </a:pP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U</a:t>
            </a:r>
            <a:r>
              <a:rPr lang="vi-VN" sz="20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đm1</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U</a:t>
            </a:r>
            <a:r>
              <a:rPr lang="vi-VN" sz="2000"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đm2</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110V</a:t>
            </a:r>
            <a:endPar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sz="2000" b="1" baseline="-250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đm1</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0,91A</a:t>
            </a:r>
            <a:endPar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sz="2000" b="1" baseline="-250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đm2</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0,36A</a:t>
            </a:r>
            <a:endParaRPr lang="vi-VN" sz="2000" b="1" dirty="0">
              <a:solidFill>
                <a:srgbClr val="0070C0"/>
              </a:solidFill>
              <a:latin typeface="Times New Roman" panose="02020603050405020304" pitchFamily="18" charset="0"/>
              <a:ea typeface="Times New Roman" panose="02020603050405020304" pitchFamily="18" charset="0"/>
            </a:endParaRPr>
          </a:p>
          <a:p>
            <a:pPr marL="30480" marR="30480" algn="just">
              <a:spcAft>
                <a:spcPts val="0"/>
              </a:spcAft>
            </a:pPr>
            <a:r>
              <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000" b="1" baseline="-250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nt R</a:t>
            </a:r>
            <a:r>
              <a:rPr lang="en-US" sz="2000" b="1" baseline="-25000"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U</a:t>
            </a: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220 V </a:t>
            </a:r>
            <a:endPar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có </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được không? </a:t>
            </a:r>
            <a:endParaRPr lang="en-US"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marL="30480" marR="30480" algn="just">
              <a:spcAft>
                <a:spcPts val="0"/>
              </a:spcAft>
            </a:pPr>
            <a:r>
              <a:rPr lang="vi-VN" sz="20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Vì </a:t>
            </a:r>
            <a:r>
              <a:rPr lang="vi-VN" sz="20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sao?</a:t>
            </a:r>
            <a:endParaRPr lang="vi-VN" sz="2000" b="1" dirty="0">
              <a:solidFill>
                <a:srgbClr val="0070C0"/>
              </a:solidFill>
              <a:latin typeface="Times New Roman" panose="02020603050405020304" pitchFamily="18" charset="0"/>
              <a:ea typeface="Times New Roman" panose="02020603050405020304" pitchFamily="18" charset="0"/>
            </a:endParaRPr>
          </a:p>
        </p:txBody>
      </p:sp>
      <p:sp>
        <p:nvSpPr>
          <p:cNvPr id="11" name="Rectangle 10"/>
          <p:cNvSpPr/>
          <p:nvPr/>
        </p:nvSpPr>
        <p:spPr>
          <a:xfrm>
            <a:off x="3377034" y="2289317"/>
            <a:ext cx="2377574"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Điện trở của đèn 1 là: </a:t>
            </a:r>
            <a:endParaRPr lang="vi-VN" dirty="0">
              <a:solidFill>
                <a:srgbClr val="0070C0"/>
              </a:solidFill>
            </a:endParaRPr>
          </a:p>
        </p:txBody>
      </p:sp>
      <p:sp>
        <p:nvSpPr>
          <p:cNvPr id="12" name="Rectangle 11"/>
          <p:cNvSpPr/>
          <p:nvPr/>
        </p:nvSpPr>
        <p:spPr>
          <a:xfrm>
            <a:off x="5616165" y="2289317"/>
            <a:ext cx="1691489"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U</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đm1</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/I</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đm1</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vi-VN" dirty="0">
              <a:solidFill>
                <a:srgbClr val="0070C0"/>
              </a:solidFill>
            </a:endParaRPr>
          </a:p>
        </p:txBody>
      </p:sp>
      <p:sp>
        <p:nvSpPr>
          <p:cNvPr id="13" name="Rectangle 12"/>
          <p:cNvSpPr/>
          <p:nvPr/>
        </p:nvSpPr>
        <p:spPr>
          <a:xfrm>
            <a:off x="7236326" y="2269824"/>
            <a:ext cx="1233094"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110/0,91 </a:t>
            </a:r>
            <a:endParaRPr lang="vi-VN" dirty="0">
              <a:solidFill>
                <a:srgbClr val="0070C0"/>
              </a:solidFill>
            </a:endParaRPr>
          </a:p>
        </p:txBody>
      </p:sp>
      <p:sp>
        <p:nvSpPr>
          <p:cNvPr id="14" name="Rectangle 13"/>
          <p:cNvSpPr/>
          <p:nvPr/>
        </p:nvSpPr>
        <p:spPr>
          <a:xfrm>
            <a:off x="8229443" y="2269824"/>
            <a:ext cx="1119858" cy="369332"/>
          </a:xfrm>
          <a:prstGeom prst="rect">
            <a:avLst/>
          </a:prstGeom>
        </p:spPr>
        <p:txBody>
          <a:bodyPr wrap="none">
            <a:spAutoFit/>
          </a:bodyPr>
          <a:lstStyle/>
          <a:p>
            <a:pPr marL="30480" marR="30480" algn="just">
              <a:spcAft>
                <a:spcPts val="0"/>
              </a:spcAft>
            </a:pP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121</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Ω</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b="1" dirty="0">
              <a:solidFill>
                <a:srgbClr val="0070C0"/>
              </a:solidFill>
              <a:latin typeface="Times New Roman" panose="02020603050405020304" pitchFamily="18" charset="0"/>
              <a:ea typeface="Times New Roman" panose="02020603050405020304" pitchFamily="18" charset="0"/>
            </a:endParaRPr>
          </a:p>
        </p:txBody>
      </p:sp>
      <p:sp>
        <p:nvSpPr>
          <p:cNvPr id="15" name="Rectangle 14"/>
          <p:cNvSpPr/>
          <p:nvPr/>
        </p:nvSpPr>
        <p:spPr>
          <a:xfrm>
            <a:off x="3377034" y="2750982"/>
            <a:ext cx="2377574"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Điện trở của đèn 2 là: </a:t>
            </a:r>
            <a:endParaRPr lang="vi-VN" dirty="0">
              <a:solidFill>
                <a:srgbClr val="0070C0"/>
              </a:solidFill>
            </a:endParaRPr>
          </a:p>
        </p:txBody>
      </p:sp>
      <p:sp>
        <p:nvSpPr>
          <p:cNvPr id="16" name="Rectangle 15"/>
          <p:cNvSpPr/>
          <p:nvPr/>
        </p:nvSpPr>
        <p:spPr>
          <a:xfrm>
            <a:off x="5616164" y="2763229"/>
            <a:ext cx="1691489"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U</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đm2</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/I</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đm2</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vi-VN" dirty="0">
              <a:solidFill>
                <a:srgbClr val="0070C0"/>
              </a:solidFill>
            </a:endParaRPr>
          </a:p>
        </p:txBody>
      </p:sp>
      <p:sp>
        <p:nvSpPr>
          <p:cNvPr id="17" name="Rectangle 16"/>
          <p:cNvSpPr/>
          <p:nvPr/>
        </p:nvSpPr>
        <p:spPr>
          <a:xfrm>
            <a:off x="7236326" y="2734476"/>
            <a:ext cx="1233094"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110/0,36 </a:t>
            </a:r>
            <a:endParaRPr lang="vi-VN" dirty="0">
              <a:solidFill>
                <a:srgbClr val="0070C0"/>
              </a:solidFill>
            </a:endParaRPr>
          </a:p>
        </p:txBody>
      </p:sp>
      <p:sp>
        <p:nvSpPr>
          <p:cNvPr id="18" name="Rectangle 17"/>
          <p:cNvSpPr/>
          <p:nvPr/>
        </p:nvSpPr>
        <p:spPr>
          <a:xfrm>
            <a:off x="8267913" y="2741268"/>
            <a:ext cx="1683225" cy="369332"/>
          </a:xfrm>
          <a:prstGeom prst="rect">
            <a:avLst/>
          </a:prstGeom>
        </p:spPr>
        <p:txBody>
          <a:bodyPr wrap="square">
            <a:spAutoFit/>
          </a:bodyPr>
          <a:lstStyle/>
          <a:p>
            <a:pPr marL="30480" marR="30480" algn="just">
              <a:spcAft>
                <a:spcPts val="0"/>
              </a:spcAft>
            </a:pP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306</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Ω</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b="1" dirty="0">
              <a:solidFill>
                <a:srgbClr val="0070C0"/>
              </a:solidFill>
              <a:latin typeface="Times New Roman" panose="02020603050405020304" pitchFamily="18" charset="0"/>
              <a:ea typeface="Times New Roman" panose="02020603050405020304" pitchFamily="18" charset="0"/>
            </a:endParaRPr>
          </a:p>
        </p:txBody>
      </p:sp>
      <p:sp>
        <p:nvSpPr>
          <p:cNvPr id="19" name="Rectangle 18"/>
          <p:cNvSpPr/>
          <p:nvPr/>
        </p:nvSpPr>
        <p:spPr>
          <a:xfrm>
            <a:off x="3420985" y="3275751"/>
            <a:ext cx="3724096"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Điện trở tương đương của mạch là: </a:t>
            </a:r>
            <a:endParaRPr lang="vi-VN" dirty="0">
              <a:solidFill>
                <a:srgbClr val="0070C0"/>
              </a:solidFill>
            </a:endParaRPr>
          </a:p>
        </p:txBody>
      </p:sp>
      <p:sp>
        <p:nvSpPr>
          <p:cNvPr id="20" name="Rectangle 19"/>
          <p:cNvSpPr/>
          <p:nvPr/>
        </p:nvSpPr>
        <p:spPr>
          <a:xfrm>
            <a:off x="7000748" y="3292957"/>
            <a:ext cx="1468672"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tđ</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endParaRPr lang="vi-VN" dirty="0">
              <a:solidFill>
                <a:srgbClr val="0070C0"/>
              </a:solidFill>
            </a:endParaRPr>
          </a:p>
        </p:txBody>
      </p:sp>
      <p:sp>
        <p:nvSpPr>
          <p:cNvPr id="21" name="Rectangle 20"/>
          <p:cNvSpPr/>
          <p:nvPr/>
        </p:nvSpPr>
        <p:spPr>
          <a:xfrm>
            <a:off x="8424081" y="3277560"/>
            <a:ext cx="1370888"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121 + 306 </a:t>
            </a:r>
            <a:endParaRPr lang="vi-VN" dirty="0">
              <a:solidFill>
                <a:srgbClr val="0070C0"/>
              </a:solidFill>
            </a:endParaRPr>
          </a:p>
        </p:txBody>
      </p:sp>
      <p:sp>
        <p:nvSpPr>
          <p:cNvPr id="22" name="Rectangle 21"/>
          <p:cNvSpPr/>
          <p:nvPr/>
        </p:nvSpPr>
        <p:spPr>
          <a:xfrm>
            <a:off x="9671476" y="3262163"/>
            <a:ext cx="1119858" cy="369332"/>
          </a:xfrm>
          <a:prstGeom prst="rect">
            <a:avLst/>
          </a:prstGeom>
        </p:spPr>
        <p:txBody>
          <a:bodyPr wrap="none">
            <a:spAutoFit/>
          </a:bodyPr>
          <a:lstStyle/>
          <a:p>
            <a:pPr marL="30480" marR="30480" algn="just">
              <a:spcAft>
                <a:spcPts val="0"/>
              </a:spcAft>
            </a:pP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427</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Ω</a:t>
            </a:r>
            <a:r>
              <a:rPr lang="en-US"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b="1" dirty="0">
              <a:solidFill>
                <a:srgbClr val="0070C0"/>
              </a:solidFill>
              <a:latin typeface="Times New Roman" panose="02020603050405020304" pitchFamily="18" charset="0"/>
              <a:ea typeface="Times New Roman" panose="02020603050405020304" pitchFamily="18" charset="0"/>
            </a:endParaRPr>
          </a:p>
        </p:txBody>
      </p:sp>
      <p:sp>
        <p:nvSpPr>
          <p:cNvPr id="23" name="Rectangle 22"/>
          <p:cNvSpPr/>
          <p:nvPr/>
        </p:nvSpPr>
        <p:spPr>
          <a:xfrm>
            <a:off x="3377034" y="3858066"/>
            <a:ext cx="5581015" cy="369332"/>
          </a:xfrm>
          <a:prstGeom prst="rect">
            <a:avLst/>
          </a:prstGeom>
        </p:spPr>
        <p:txBody>
          <a:bodyPr wrap="none">
            <a:spAutoFit/>
          </a:bodyPr>
          <a:lstStyle/>
          <a:p>
            <a:pPr marL="30480" marR="30480" algn="just">
              <a:spcAft>
                <a:spcPts val="0"/>
              </a:spcAft>
            </a:pP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Cường độ dòng điện thực tế chạy qua hai bóng đèn là:</a:t>
            </a:r>
            <a:endParaRPr lang="vi-VN" b="1" dirty="0">
              <a:solidFill>
                <a:srgbClr val="0070C0"/>
              </a:solidFill>
              <a:latin typeface="Times New Roman" panose="02020603050405020304" pitchFamily="18" charset="0"/>
              <a:ea typeface="Times New Roman" panose="02020603050405020304" pitchFamily="18" charset="0"/>
            </a:endParaRPr>
          </a:p>
        </p:txBody>
      </p:sp>
      <p:sp>
        <p:nvSpPr>
          <p:cNvPr id="26" name="Rectangle 25"/>
          <p:cNvSpPr/>
          <p:nvPr/>
        </p:nvSpPr>
        <p:spPr>
          <a:xfrm>
            <a:off x="3552758" y="4323333"/>
            <a:ext cx="1939955"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I</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 I = U/R</a:t>
            </a:r>
            <a:r>
              <a:rPr lang="vi-VN" b="1" baseline="-250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tđ</a:t>
            </a: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vi-VN" dirty="0">
              <a:solidFill>
                <a:srgbClr val="0070C0"/>
              </a:solidFill>
            </a:endParaRPr>
          </a:p>
        </p:txBody>
      </p:sp>
      <p:sp>
        <p:nvSpPr>
          <p:cNvPr id="27" name="Rectangle 26"/>
          <p:cNvSpPr/>
          <p:nvPr/>
        </p:nvSpPr>
        <p:spPr>
          <a:xfrm>
            <a:off x="5421420" y="4315170"/>
            <a:ext cx="1130438" cy="369332"/>
          </a:xfrm>
          <a:prstGeom prst="rect">
            <a:avLst/>
          </a:prstGeom>
        </p:spPr>
        <p:txBody>
          <a:bodyPr wrap="none">
            <a:spAutoFit/>
          </a:bodyPr>
          <a:lstStyle/>
          <a:p>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220/427</a:t>
            </a:r>
            <a:endParaRPr lang="vi-VN" dirty="0">
              <a:solidFill>
                <a:srgbClr val="0070C0"/>
              </a:solidFill>
            </a:endParaRPr>
          </a:p>
        </p:txBody>
      </p:sp>
      <p:sp>
        <p:nvSpPr>
          <p:cNvPr id="28" name="Rectangle 27"/>
          <p:cNvSpPr/>
          <p:nvPr/>
        </p:nvSpPr>
        <p:spPr>
          <a:xfrm>
            <a:off x="6461908" y="4302313"/>
            <a:ext cx="1063753" cy="369332"/>
          </a:xfrm>
          <a:prstGeom prst="rect">
            <a:avLst/>
          </a:prstGeom>
        </p:spPr>
        <p:txBody>
          <a:bodyPr wrap="none">
            <a:spAutoFit/>
          </a:bodyPr>
          <a:lstStyle/>
          <a:p>
            <a:pPr marL="30480" marR="30480" algn="just">
              <a:spcAft>
                <a:spcPts val="0"/>
              </a:spcAft>
            </a:pPr>
            <a:r>
              <a:rPr lang="vi-VN"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0,52A.</a:t>
            </a:r>
            <a:endParaRPr lang="vi-VN" b="1" dirty="0">
              <a:solidFill>
                <a:srgbClr val="0070C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85416620"/>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barn(inVertical)">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arn(inVertic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arn(inVertical)">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arn(inVertical)">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arn(inVertical)">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arn(inVertical)">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arn(inVertical)">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barn(inVertical)">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barn(inVertical)">
                                      <p:cBhvr>
                                        <p:cTn id="77" dur="500"/>
                                        <p:tgtEl>
                                          <p:spTgt spid="18"/>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barn(inVertical)">
                                      <p:cBhvr>
                                        <p:cTn id="82" dur="500"/>
                                        <p:tgtEl>
                                          <p:spTgt spid="19"/>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barn(inVertical)">
                                      <p:cBhvr>
                                        <p:cTn id="87" dur="500"/>
                                        <p:tgtEl>
                                          <p:spTgt spid="20"/>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21"/>
                                        </p:tgtEl>
                                        <p:attrNameLst>
                                          <p:attrName>style.visibility</p:attrName>
                                        </p:attrNameLst>
                                      </p:cBhvr>
                                      <p:to>
                                        <p:strVal val="visible"/>
                                      </p:to>
                                    </p:set>
                                    <p:animEffect transition="in" filter="barn(inVertical)">
                                      <p:cBhvr>
                                        <p:cTn id="92" dur="500"/>
                                        <p:tgtEl>
                                          <p:spTgt spid="21"/>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22"/>
                                        </p:tgtEl>
                                        <p:attrNameLst>
                                          <p:attrName>style.visibility</p:attrName>
                                        </p:attrNameLst>
                                      </p:cBhvr>
                                      <p:to>
                                        <p:strVal val="visible"/>
                                      </p:to>
                                    </p:set>
                                    <p:animEffect transition="in" filter="barn(inVertical)">
                                      <p:cBhvr>
                                        <p:cTn id="97" dur="500"/>
                                        <p:tgtEl>
                                          <p:spTgt spid="22"/>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23"/>
                                        </p:tgtEl>
                                        <p:attrNameLst>
                                          <p:attrName>style.visibility</p:attrName>
                                        </p:attrNameLst>
                                      </p:cBhvr>
                                      <p:to>
                                        <p:strVal val="visible"/>
                                      </p:to>
                                    </p:set>
                                    <p:animEffect transition="in" filter="barn(inVertical)">
                                      <p:cBhvr>
                                        <p:cTn id="102" dur="500"/>
                                        <p:tgtEl>
                                          <p:spTgt spid="23"/>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26"/>
                                        </p:tgtEl>
                                        <p:attrNameLst>
                                          <p:attrName>style.visibility</p:attrName>
                                        </p:attrNameLst>
                                      </p:cBhvr>
                                      <p:to>
                                        <p:strVal val="visible"/>
                                      </p:to>
                                    </p:set>
                                    <p:animEffect transition="in" filter="barn(inVertical)">
                                      <p:cBhvr>
                                        <p:cTn id="107" dur="500"/>
                                        <p:tgtEl>
                                          <p:spTgt spid="26"/>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27"/>
                                        </p:tgtEl>
                                        <p:attrNameLst>
                                          <p:attrName>style.visibility</p:attrName>
                                        </p:attrNameLst>
                                      </p:cBhvr>
                                      <p:to>
                                        <p:strVal val="visible"/>
                                      </p:to>
                                    </p:set>
                                    <p:animEffect transition="in" filter="barn(inVertical)">
                                      <p:cBhvr>
                                        <p:cTn id="112" dur="500"/>
                                        <p:tgtEl>
                                          <p:spTgt spid="27"/>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28"/>
                                        </p:tgtEl>
                                        <p:attrNameLst>
                                          <p:attrName>style.visibility</p:attrName>
                                        </p:attrNameLst>
                                      </p:cBhvr>
                                      <p:to>
                                        <p:strVal val="visible"/>
                                      </p:to>
                                    </p:set>
                                    <p:animEffect transition="in" filter="barn(inVertical)">
                                      <p:cBhvr>
                                        <p:cTn id="117" dur="500"/>
                                        <p:tgtEl>
                                          <p:spTgt spid="28"/>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nodeType="clickEffect">
                                  <p:stCondLst>
                                    <p:cond delay="0"/>
                                  </p:stCondLst>
                                  <p:childTnLst>
                                    <p:set>
                                      <p:cBhvr>
                                        <p:cTn id="121" dur="1" fill="hold">
                                          <p:stCondLst>
                                            <p:cond delay="0"/>
                                          </p:stCondLst>
                                        </p:cTn>
                                        <p:tgtEl>
                                          <p:spTgt spid="2">
                                            <p:txEl>
                                              <p:pRg st="0" end="0"/>
                                            </p:txEl>
                                          </p:spTgt>
                                        </p:tgtEl>
                                        <p:attrNameLst>
                                          <p:attrName>style.visibility</p:attrName>
                                        </p:attrNameLst>
                                      </p:cBhvr>
                                      <p:to>
                                        <p:strVal val="visible"/>
                                      </p:to>
                                    </p:set>
                                    <p:animEffect transition="in" filter="barn(inVertical)">
                                      <p:cBhvr>
                                        <p:cTn id="122" dur="500"/>
                                        <p:tgtEl>
                                          <p:spTgt spid="2">
                                            <p:txEl>
                                              <p:pRg st="0" end="0"/>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nodeType="clickEffect">
                                  <p:stCondLst>
                                    <p:cond delay="0"/>
                                  </p:stCondLst>
                                  <p:childTnLst>
                                    <p:set>
                                      <p:cBhvr>
                                        <p:cTn id="126" dur="1" fill="hold">
                                          <p:stCondLst>
                                            <p:cond delay="0"/>
                                          </p:stCondLst>
                                        </p:cTn>
                                        <p:tgtEl>
                                          <p:spTgt spid="2">
                                            <p:txEl>
                                              <p:pRg st="1" end="1"/>
                                            </p:txEl>
                                          </p:spTgt>
                                        </p:tgtEl>
                                        <p:attrNameLst>
                                          <p:attrName>style.visibility</p:attrName>
                                        </p:attrNameLst>
                                      </p:cBhvr>
                                      <p:to>
                                        <p:strVal val="visible"/>
                                      </p:to>
                                    </p:set>
                                    <p:animEffect transition="in" filter="barn(inVertical)">
                                      <p:cBhvr>
                                        <p:cTn id="127" dur="500"/>
                                        <p:tgtEl>
                                          <p:spTgt spid="2">
                                            <p:txEl>
                                              <p:pRg st="1" end="1"/>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16" presetClass="entr" presetSubtype="21" fill="hold" nodeType="clickEffect">
                                  <p:stCondLst>
                                    <p:cond delay="0"/>
                                  </p:stCondLst>
                                  <p:childTnLst>
                                    <p:set>
                                      <p:cBhvr>
                                        <p:cTn id="131" dur="1" fill="hold">
                                          <p:stCondLst>
                                            <p:cond delay="0"/>
                                          </p:stCondLst>
                                        </p:cTn>
                                        <p:tgtEl>
                                          <p:spTgt spid="2">
                                            <p:txEl>
                                              <p:pRg st="2" end="2"/>
                                            </p:txEl>
                                          </p:spTgt>
                                        </p:tgtEl>
                                        <p:attrNameLst>
                                          <p:attrName>style.visibility</p:attrName>
                                        </p:attrNameLst>
                                      </p:cBhvr>
                                      <p:to>
                                        <p:strVal val="visible"/>
                                      </p:to>
                                    </p:set>
                                    <p:animEffect transition="in" filter="barn(inVertical)">
                                      <p:cBhvr>
                                        <p:cTn id="132" dur="500"/>
                                        <p:tgtEl>
                                          <p:spTgt spid="2">
                                            <p:txEl>
                                              <p:pRg st="2" end="2"/>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16" presetClass="entr" presetSubtype="21" fill="hold" nodeType="clickEffect">
                                  <p:stCondLst>
                                    <p:cond delay="0"/>
                                  </p:stCondLst>
                                  <p:childTnLst>
                                    <p:set>
                                      <p:cBhvr>
                                        <p:cTn id="136" dur="1" fill="hold">
                                          <p:stCondLst>
                                            <p:cond delay="0"/>
                                          </p:stCondLst>
                                        </p:cTn>
                                        <p:tgtEl>
                                          <p:spTgt spid="2">
                                            <p:txEl>
                                              <p:pRg st="3" end="3"/>
                                            </p:txEl>
                                          </p:spTgt>
                                        </p:tgtEl>
                                        <p:attrNameLst>
                                          <p:attrName>style.visibility</p:attrName>
                                        </p:attrNameLst>
                                      </p:cBhvr>
                                      <p:to>
                                        <p:strVal val="visible"/>
                                      </p:to>
                                    </p:set>
                                    <p:animEffect transition="in" filter="barn(inVertical)">
                                      <p:cBhvr>
                                        <p:cTn id="13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P spid="20" grpId="0"/>
      <p:bldP spid="21" grpId="0"/>
      <p:bldP spid="22" grpId="0"/>
      <p:bldP spid="23" grpId="0"/>
      <p:bldP spid="26" grpId="0"/>
      <p:bldP spid="27" grpId="0"/>
      <p:bldP spid="2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532672" y="476672"/>
            <a:ext cx="9125168" cy="1446550"/>
          </a:xfrm>
          <a:prstGeom prst="rect">
            <a:avLst/>
          </a:prstGeom>
          <a:solidFill>
            <a:schemeClr val="accent2">
              <a:lumMod val="20000"/>
              <a:lumOff val="80000"/>
            </a:schemeClr>
          </a:solidFill>
        </p:spPr>
        <p:txBody>
          <a:bodyPr wrap="square">
            <a:spAutoFit/>
          </a:bodyPr>
          <a:lstStyle/>
          <a:p>
            <a:r>
              <a:rPr lang="vi-VN" sz="2200" b="1" u="sng" dirty="0" smtClean="0">
                <a:solidFill>
                  <a:srgbClr val="FF0000"/>
                </a:solidFill>
                <a:latin typeface="+mj-lt"/>
              </a:rPr>
              <a:t>6.5</a:t>
            </a:r>
            <a:r>
              <a:rPr lang="vi-VN" sz="2200" b="1" dirty="0" smtClean="0">
                <a:latin typeface="+mj-lt"/>
              </a:rPr>
              <a:t>: Ba </a:t>
            </a:r>
            <a:r>
              <a:rPr lang="vi-VN" sz="2200" b="1" dirty="0">
                <a:latin typeface="+mj-lt"/>
              </a:rPr>
              <a:t>điện trở có cùng giá trị R = 30</a:t>
            </a:r>
            <a:r>
              <a:rPr lang="el-GR" sz="2200" b="1" dirty="0">
                <a:latin typeface="+mj-lt"/>
                <a:cs typeface="Times New Roman" pitchFamily="18" charset="0"/>
              </a:rPr>
              <a:t>Ω</a:t>
            </a:r>
            <a:r>
              <a:rPr lang="vi-VN" sz="2200" b="1" dirty="0">
                <a:latin typeface="+mj-lt"/>
              </a:rPr>
              <a:t>    .</a:t>
            </a:r>
          </a:p>
          <a:p>
            <a:r>
              <a:rPr lang="vi-VN" sz="2200" b="1" dirty="0">
                <a:latin typeface="+mj-lt"/>
              </a:rPr>
              <a:t>a. </a:t>
            </a:r>
            <a:r>
              <a:rPr lang="vi-VN" sz="2200" b="1" dirty="0" err="1" smtClean="0">
                <a:latin typeface="+mj-lt"/>
              </a:rPr>
              <a:t>Có</a:t>
            </a:r>
            <a:r>
              <a:rPr lang="vi-VN" sz="2200" b="1" dirty="0" smtClean="0">
                <a:latin typeface="+mj-lt"/>
              </a:rPr>
              <a:t> </a:t>
            </a:r>
            <a:r>
              <a:rPr lang="vi-VN" sz="2200" b="1" dirty="0">
                <a:latin typeface="+mj-lt"/>
              </a:rPr>
              <a:t>mấy cách mắc ba điện trở này thành một mạch điện ? </a:t>
            </a:r>
            <a:r>
              <a:rPr lang="vi-VN" sz="2200" b="1" dirty="0" err="1">
                <a:latin typeface="+mj-lt"/>
              </a:rPr>
              <a:t>Vẽ</a:t>
            </a:r>
            <a:r>
              <a:rPr lang="vi-VN" sz="2200" b="1" dirty="0">
                <a:latin typeface="+mj-lt"/>
              </a:rPr>
              <a:t> sơ đồ các cách mắc đó.</a:t>
            </a:r>
          </a:p>
          <a:p>
            <a:r>
              <a:rPr lang="vi-VN" sz="2200" b="1" dirty="0">
                <a:latin typeface="+mj-lt"/>
              </a:rPr>
              <a:t>b. Tính điện trở tương đương của mỗi đoạn mạch trên.</a:t>
            </a:r>
          </a:p>
        </p:txBody>
      </p:sp>
      <p:grpSp>
        <p:nvGrpSpPr>
          <p:cNvPr id="7" name="Group 37"/>
          <p:cNvGrpSpPr>
            <a:grpSpLocks/>
          </p:cNvGrpSpPr>
          <p:nvPr/>
        </p:nvGrpSpPr>
        <p:grpSpPr bwMode="auto">
          <a:xfrm>
            <a:off x="4644492" y="2916066"/>
            <a:ext cx="2384588" cy="361951"/>
            <a:chOff x="1776" y="732"/>
            <a:chExt cx="3312" cy="228"/>
          </a:xfrm>
        </p:grpSpPr>
        <p:sp>
          <p:nvSpPr>
            <p:cNvPr id="8" name="Line 11"/>
            <p:cNvSpPr>
              <a:spLocks noChangeShapeType="1"/>
            </p:cNvSpPr>
            <p:nvPr/>
          </p:nvSpPr>
          <p:spPr bwMode="auto">
            <a:xfrm>
              <a:off x="1783" y="823"/>
              <a:ext cx="480" cy="0"/>
            </a:xfrm>
            <a:prstGeom prst="line">
              <a:avLst/>
            </a:prstGeom>
            <a:noFill/>
            <a:ln w="28575">
              <a:solidFill>
                <a:srgbClr val="000000"/>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9" name="Line 13"/>
            <p:cNvSpPr>
              <a:spLocks noChangeShapeType="1"/>
            </p:cNvSpPr>
            <p:nvPr/>
          </p:nvSpPr>
          <p:spPr bwMode="auto">
            <a:xfrm>
              <a:off x="3792" y="825"/>
              <a:ext cx="19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10" name="Line 19"/>
            <p:cNvSpPr>
              <a:spLocks noChangeShapeType="1"/>
            </p:cNvSpPr>
            <p:nvPr/>
          </p:nvSpPr>
          <p:spPr bwMode="auto">
            <a:xfrm flipV="1">
              <a:off x="4662" y="822"/>
              <a:ext cx="384" cy="0"/>
            </a:xfrm>
            <a:prstGeom prst="line">
              <a:avLst/>
            </a:prstGeom>
            <a:noFill/>
            <a:ln w="28575">
              <a:solidFill>
                <a:srgbClr val="00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11" name="Line 21"/>
            <p:cNvSpPr>
              <a:spLocks noChangeShapeType="1"/>
            </p:cNvSpPr>
            <p:nvPr/>
          </p:nvSpPr>
          <p:spPr bwMode="auto">
            <a:xfrm flipH="1">
              <a:off x="1776" y="768"/>
              <a:ext cx="96"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12" name="Line 22"/>
            <p:cNvSpPr>
              <a:spLocks noChangeShapeType="1"/>
            </p:cNvSpPr>
            <p:nvPr/>
          </p:nvSpPr>
          <p:spPr bwMode="auto">
            <a:xfrm flipH="1">
              <a:off x="4992" y="747"/>
              <a:ext cx="96"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13" name="Rectangle 31"/>
            <p:cNvSpPr>
              <a:spLocks noChangeArrowheads="1"/>
            </p:cNvSpPr>
            <p:nvPr/>
          </p:nvSpPr>
          <p:spPr bwMode="auto">
            <a:xfrm>
              <a:off x="2256" y="732"/>
              <a:ext cx="672" cy="171"/>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sp>
          <p:nvSpPr>
            <p:cNvPr id="14" name="Line 32"/>
            <p:cNvSpPr>
              <a:spLocks noChangeShapeType="1"/>
            </p:cNvSpPr>
            <p:nvPr/>
          </p:nvSpPr>
          <p:spPr bwMode="auto">
            <a:xfrm flipV="1">
              <a:off x="2928" y="823"/>
              <a:ext cx="195"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17" name="Rectangle 31"/>
            <p:cNvSpPr>
              <a:spLocks noChangeArrowheads="1"/>
            </p:cNvSpPr>
            <p:nvPr/>
          </p:nvSpPr>
          <p:spPr bwMode="auto">
            <a:xfrm>
              <a:off x="3123" y="733"/>
              <a:ext cx="672" cy="171"/>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sp>
          <p:nvSpPr>
            <p:cNvPr id="18" name="Rectangle 31"/>
            <p:cNvSpPr>
              <a:spLocks noChangeArrowheads="1"/>
            </p:cNvSpPr>
            <p:nvPr/>
          </p:nvSpPr>
          <p:spPr bwMode="auto">
            <a:xfrm>
              <a:off x="3984" y="738"/>
              <a:ext cx="672" cy="171"/>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grpSp>
      <p:sp>
        <p:nvSpPr>
          <p:cNvPr id="20" name="Hình chữ nhật 19"/>
          <p:cNvSpPr/>
          <p:nvPr/>
        </p:nvSpPr>
        <p:spPr>
          <a:xfrm>
            <a:off x="3402655" y="2380883"/>
            <a:ext cx="3137397" cy="430887"/>
          </a:xfrm>
          <a:prstGeom prst="rect">
            <a:avLst/>
          </a:prstGeom>
        </p:spPr>
        <p:txBody>
          <a:bodyPr wrap="none">
            <a:spAutoFit/>
          </a:bodyPr>
          <a:lstStyle/>
          <a:p>
            <a:r>
              <a:rPr lang="vi-VN" sz="2200" b="1" dirty="0" smtClean="0">
                <a:solidFill>
                  <a:srgbClr val="000066"/>
                </a:solidFill>
                <a:latin typeface="+mj-lt"/>
              </a:rPr>
              <a:t>a</a:t>
            </a:r>
            <a:r>
              <a:rPr lang="en-US" sz="2200" b="1" dirty="0" smtClean="0">
                <a:solidFill>
                  <a:srgbClr val="000066"/>
                </a:solidFill>
                <a:latin typeface="+mj-lt"/>
              </a:rPr>
              <a:t>/</a:t>
            </a:r>
            <a:r>
              <a:rPr lang="vi-VN" sz="2200" b="1" dirty="0" smtClean="0">
                <a:solidFill>
                  <a:srgbClr val="000066"/>
                </a:solidFill>
                <a:latin typeface="+mj-lt"/>
              </a:rPr>
              <a:t> </a:t>
            </a:r>
            <a:r>
              <a:rPr lang="vi-VN" sz="2200" b="1" dirty="0">
                <a:solidFill>
                  <a:srgbClr val="000066"/>
                </a:solidFill>
                <a:latin typeface="+mj-lt"/>
              </a:rPr>
              <a:t>Có các cách mắc sau: </a:t>
            </a:r>
          </a:p>
        </p:txBody>
      </p:sp>
      <p:sp>
        <p:nvSpPr>
          <p:cNvPr id="21" name="Hình chữ nhật 20"/>
          <p:cNvSpPr/>
          <p:nvPr/>
        </p:nvSpPr>
        <p:spPr>
          <a:xfrm>
            <a:off x="3404643" y="2901440"/>
            <a:ext cx="1117614" cy="430887"/>
          </a:xfrm>
          <a:prstGeom prst="rect">
            <a:avLst/>
          </a:prstGeom>
        </p:spPr>
        <p:txBody>
          <a:bodyPr wrap="none">
            <a:spAutoFit/>
          </a:bodyPr>
          <a:lstStyle/>
          <a:p>
            <a:r>
              <a:rPr lang="vi-VN" sz="2200" b="1" u="sng" dirty="0">
                <a:solidFill>
                  <a:srgbClr val="006600"/>
                </a:solidFill>
                <a:latin typeface="+mj-lt"/>
              </a:rPr>
              <a:t>Cách 1</a:t>
            </a:r>
            <a:r>
              <a:rPr lang="vi-VN" sz="2200" b="1" dirty="0">
                <a:solidFill>
                  <a:srgbClr val="006600"/>
                </a:solidFill>
                <a:latin typeface="+mj-lt"/>
              </a:rPr>
              <a:t>:</a:t>
            </a:r>
            <a:endParaRPr lang="vi-VN" sz="2200" dirty="0">
              <a:solidFill>
                <a:srgbClr val="006600"/>
              </a:solidFill>
              <a:latin typeface="+mj-lt"/>
            </a:endParaRPr>
          </a:p>
        </p:txBody>
      </p:sp>
      <p:sp>
        <p:nvSpPr>
          <p:cNvPr id="41" name="Hình chữ nhật 40"/>
          <p:cNvSpPr/>
          <p:nvPr/>
        </p:nvSpPr>
        <p:spPr>
          <a:xfrm>
            <a:off x="3368706" y="3609027"/>
            <a:ext cx="1117614" cy="430887"/>
          </a:xfrm>
          <a:prstGeom prst="rect">
            <a:avLst/>
          </a:prstGeom>
        </p:spPr>
        <p:txBody>
          <a:bodyPr wrap="none">
            <a:spAutoFit/>
          </a:bodyPr>
          <a:lstStyle/>
          <a:p>
            <a:r>
              <a:rPr lang="vi-VN" sz="2200" b="1" u="sng" dirty="0">
                <a:solidFill>
                  <a:srgbClr val="006600"/>
                </a:solidFill>
                <a:latin typeface="+mj-lt"/>
              </a:rPr>
              <a:t>Cách 2</a:t>
            </a:r>
            <a:r>
              <a:rPr lang="vi-VN" sz="2200" b="1" dirty="0">
                <a:solidFill>
                  <a:srgbClr val="006600"/>
                </a:solidFill>
                <a:latin typeface="+mj-lt"/>
              </a:rPr>
              <a:t>:</a:t>
            </a:r>
            <a:endParaRPr lang="vi-VN" sz="2200" dirty="0">
              <a:solidFill>
                <a:srgbClr val="006600"/>
              </a:solidFill>
              <a:latin typeface="+mj-lt"/>
            </a:endParaRPr>
          </a:p>
        </p:txBody>
      </p:sp>
      <p:grpSp>
        <p:nvGrpSpPr>
          <p:cNvPr id="42" name="Group 75"/>
          <p:cNvGrpSpPr>
            <a:grpSpLocks/>
          </p:cNvGrpSpPr>
          <p:nvPr/>
        </p:nvGrpSpPr>
        <p:grpSpPr bwMode="auto">
          <a:xfrm>
            <a:off x="4486320" y="4516472"/>
            <a:ext cx="2570258" cy="685800"/>
            <a:chOff x="2784" y="1056"/>
            <a:chExt cx="2880" cy="624"/>
          </a:xfrm>
        </p:grpSpPr>
        <p:sp>
          <p:nvSpPr>
            <p:cNvPr id="43" name="Line 20"/>
            <p:cNvSpPr>
              <a:spLocks noChangeShapeType="1"/>
            </p:cNvSpPr>
            <p:nvPr/>
          </p:nvSpPr>
          <p:spPr bwMode="auto">
            <a:xfrm>
              <a:off x="3216" y="1392"/>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44" name="Line 41"/>
            <p:cNvSpPr>
              <a:spLocks noChangeShapeType="1"/>
            </p:cNvSpPr>
            <p:nvPr/>
          </p:nvSpPr>
          <p:spPr bwMode="auto">
            <a:xfrm>
              <a:off x="2832" y="1344"/>
              <a:ext cx="480" cy="0"/>
            </a:xfrm>
            <a:prstGeom prst="line">
              <a:avLst/>
            </a:prstGeom>
            <a:noFill/>
            <a:ln w="28575">
              <a:solidFill>
                <a:srgbClr val="000000"/>
              </a:solidFill>
              <a:round/>
              <a:headEnd type="oval"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45" name="Line 42"/>
            <p:cNvSpPr>
              <a:spLocks noChangeShapeType="1"/>
            </p:cNvSpPr>
            <p:nvPr/>
          </p:nvSpPr>
          <p:spPr bwMode="auto">
            <a:xfrm>
              <a:off x="4224" y="1173"/>
              <a:ext cx="19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46" name="Line 43"/>
            <p:cNvSpPr>
              <a:spLocks noChangeShapeType="1"/>
            </p:cNvSpPr>
            <p:nvPr/>
          </p:nvSpPr>
          <p:spPr bwMode="auto">
            <a:xfrm flipV="1">
              <a:off x="5232" y="1371"/>
              <a:ext cx="384" cy="0"/>
            </a:xfrm>
            <a:prstGeom prst="line">
              <a:avLst/>
            </a:prstGeom>
            <a:noFill/>
            <a:ln w="28575">
              <a:solidFill>
                <a:srgbClr val="000000"/>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47" name="Line 44"/>
            <p:cNvSpPr>
              <a:spLocks noChangeShapeType="1"/>
            </p:cNvSpPr>
            <p:nvPr/>
          </p:nvSpPr>
          <p:spPr bwMode="auto">
            <a:xfrm flipH="1">
              <a:off x="2784" y="1248"/>
              <a:ext cx="96"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48" name="Line 45"/>
            <p:cNvSpPr>
              <a:spLocks noChangeShapeType="1"/>
            </p:cNvSpPr>
            <p:nvPr/>
          </p:nvSpPr>
          <p:spPr bwMode="auto">
            <a:xfrm flipH="1">
              <a:off x="5568" y="1278"/>
              <a:ext cx="96"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49" name="Rectangle 46"/>
            <p:cNvSpPr>
              <a:spLocks noChangeArrowheads="1"/>
            </p:cNvSpPr>
            <p:nvPr/>
          </p:nvSpPr>
          <p:spPr bwMode="auto">
            <a:xfrm>
              <a:off x="3312" y="1248"/>
              <a:ext cx="672" cy="240"/>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sp>
          <p:nvSpPr>
            <p:cNvPr id="50" name="Line 47"/>
            <p:cNvSpPr>
              <a:spLocks noChangeShapeType="1"/>
            </p:cNvSpPr>
            <p:nvPr/>
          </p:nvSpPr>
          <p:spPr bwMode="auto">
            <a:xfrm>
              <a:off x="4224" y="1536"/>
              <a:ext cx="336"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51" name="Rectangle 49"/>
            <p:cNvSpPr>
              <a:spLocks noChangeArrowheads="1"/>
            </p:cNvSpPr>
            <p:nvPr/>
          </p:nvSpPr>
          <p:spPr bwMode="auto">
            <a:xfrm>
              <a:off x="4416" y="1056"/>
              <a:ext cx="672" cy="240"/>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sp>
          <p:nvSpPr>
            <p:cNvPr id="52" name="Line 50"/>
            <p:cNvSpPr>
              <a:spLocks noChangeShapeType="1"/>
            </p:cNvSpPr>
            <p:nvPr/>
          </p:nvSpPr>
          <p:spPr bwMode="auto">
            <a:xfrm>
              <a:off x="3984" y="1344"/>
              <a:ext cx="240" cy="0"/>
            </a:xfrm>
            <a:prstGeom prst="line">
              <a:avLst/>
            </a:prstGeom>
            <a:noFill/>
            <a:ln w="28575">
              <a:solidFill>
                <a:srgbClr val="000000"/>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53" name="Line 51"/>
            <p:cNvSpPr>
              <a:spLocks noChangeShapeType="1"/>
            </p:cNvSpPr>
            <p:nvPr/>
          </p:nvSpPr>
          <p:spPr bwMode="auto">
            <a:xfrm>
              <a:off x="4224" y="1170"/>
              <a:ext cx="0" cy="384"/>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54" name="Line 52"/>
            <p:cNvSpPr>
              <a:spLocks noChangeShapeType="1"/>
            </p:cNvSpPr>
            <p:nvPr/>
          </p:nvSpPr>
          <p:spPr bwMode="auto">
            <a:xfrm>
              <a:off x="5232" y="1179"/>
              <a:ext cx="0" cy="393"/>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55" name="Line 54"/>
            <p:cNvSpPr>
              <a:spLocks noChangeShapeType="1"/>
            </p:cNvSpPr>
            <p:nvPr/>
          </p:nvSpPr>
          <p:spPr bwMode="auto">
            <a:xfrm>
              <a:off x="4896" y="1566"/>
              <a:ext cx="336"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56" name="Line 55"/>
            <p:cNvSpPr>
              <a:spLocks noChangeShapeType="1"/>
            </p:cNvSpPr>
            <p:nvPr/>
          </p:nvSpPr>
          <p:spPr bwMode="auto">
            <a:xfrm>
              <a:off x="5037" y="1179"/>
              <a:ext cx="19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57" name="Rectangle 48"/>
            <p:cNvSpPr>
              <a:spLocks noChangeArrowheads="1"/>
            </p:cNvSpPr>
            <p:nvPr/>
          </p:nvSpPr>
          <p:spPr bwMode="auto">
            <a:xfrm>
              <a:off x="4416" y="1440"/>
              <a:ext cx="672" cy="240"/>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grpSp>
      <p:sp>
        <p:nvSpPr>
          <p:cNvPr id="58" name="Hình chữ nhật 57"/>
          <p:cNvSpPr/>
          <p:nvPr/>
        </p:nvSpPr>
        <p:spPr>
          <a:xfrm>
            <a:off x="3354150" y="4396574"/>
            <a:ext cx="1117614" cy="430887"/>
          </a:xfrm>
          <a:prstGeom prst="rect">
            <a:avLst/>
          </a:prstGeom>
        </p:spPr>
        <p:txBody>
          <a:bodyPr wrap="none">
            <a:spAutoFit/>
          </a:bodyPr>
          <a:lstStyle/>
          <a:p>
            <a:r>
              <a:rPr lang="vi-VN" sz="2200" b="1" u="sng" dirty="0">
                <a:solidFill>
                  <a:srgbClr val="006600"/>
                </a:solidFill>
                <a:latin typeface="+mj-lt"/>
              </a:rPr>
              <a:t>Cách 3</a:t>
            </a:r>
            <a:r>
              <a:rPr lang="vi-VN" sz="2200" b="1" dirty="0">
                <a:solidFill>
                  <a:srgbClr val="006600"/>
                </a:solidFill>
                <a:latin typeface="+mj-lt"/>
              </a:rPr>
              <a:t>:</a:t>
            </a:r>
            <a:endParaRPr lang="vi-VN" sz="2200" dirty="0">
              <a:solidFill>
                <a:srgbClr val="006600"/>
              </a:solidFill>
              <a:latin typeface="+mj-lt"/>
            </a:endParaRPr>
          </a:p>
        </p:txBody>
      </p:sp>
      <p:grpSp>
        <p:nvGrpSpPr>
          <p:cNvPr id="59" name="Group 96"/>
          <p:cNvGrpSpPr>
            <a:grpSpLocks/>
          </p:cNvGrpSpPr>
          <p:nvPr/>
        </p:nvGrpSpPr>
        <p:grpSpPr bwMode="auto">
          <a:xfrm>
            <a:off x="4435103" y="5694373"/>
            <a:ext cx="2621475" cy="640809"/>
            <a:chOff x="2640" y="1776"/>
            <a:chExt cx="2976" cy="576"/>
          </a:xfrm>
        </p:grpSpPr>
        <p:sp>
          <p:nvSpPr>
            <p:cNvPr id="60" name="Line 59"/>
            <p:cNvSpPr>
              <a:spLocks noChangeShapeType="1"/>
            </p:cNvSpPr>
            <p:nvPr/>
          </p:nvSpPr>
          <p:spPr bwMode="auto">
            <a:xfrm>
              <a:off x="3168" y="2112"/>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61" name="Line 60"/>
            <p:cNvSpPr>
              <a:spLocks noChangeShapeType="1"/>
            </p:cNvSpPr>
            <p:nvPr/>
          </p:nvSpPr>
          <p:spPr bwMode="auto">
            <a:xfrm>
              <a:off x="2688" y="2064"/>
              <a:ext cx="480" cy="0"/>
            </a:xfrm>
            <a:prstGeom prst="line">
              <a:avLst/>
            </a:prstGeom>
            <a:noFill/>
            <a:ln w="28575">
              <a:solidFill>
                <a:srgbClr val="000000"/>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62" name="Line 62"/>
            <p:cNvSpPr>
              <a:spLocks noChangeShapeType="1"/>
            </p:cNvSpPr>
            <p:nvPr/>
          </p:nvSpPr>
          <p:spPr bwMode="auto">
            <a:xfrm flipV="1">
              <a:off x="5184" y="2064"/>
              <a:ext cx="384" cy="0"/>
            </a:xfrm>
            <a:prstGeom prst="line">
              <a:avLst/>
            </a:prstGeom>
            <a:noFill/>
            <a:ln w="28575">
              <a:solidFill>
                <a:srgbClr val="000000"/>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63" name="Line 63"/>
            <p:cNvSpPr>
              <a:spLocks noChangeShapeType="1"/>
            </p:cNvSpPr>
            <p:nvPr/>
          </p:nvSpPr>
          <p:spPr bwMode="auto">
            <a:xfrm flipH="1">
              <a:off x="2640" y="1968"/>
              <a:ext cx="96"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64" name="Line 64"/>
            <p:cNvSpPr>
              <a:spLocks noChangeShapeType="1"/>
            </p:cNvSpPr>
            <p:nvPr/>
          </p:nvSpPr>
          <p:spPr bwMode="auto">
            <a:xfrm flipH="1">
              <a:off x="5520" y="1971"/>
              <a:ext cx="96"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65" name="Rectangle 65"/>
            <p:cNvSpPr>
              <a:spLocks noChangeArrowheads="1"/>
            </p:cNvSpPr>
            <p:nvPr/>
          </p:nvSpPr>
          <p:spPr bwMode="auto">
            <a:xfrm>
              <a:off x="3312" y="1776"/>
              <a:ext cx="672" cy="240"/>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sp>
          <p:nvSpPr>
            <p:cNvPr id="66" name="Line 66"/>
            <p:cNvSpPr>
              <a:spLocks noChangeShapeType="1"/>
            </p:cNvSpPr>
            <p:nvPr/>
          </p:nvSpPr>
          <p:spPr bwMode="auto">
            <a:xfrm>
              <a:off x="3168" y="2247"/>
              <a:ext cx="67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67" name="Rectangle 67"/>
            <p:cNvSpPr>
              <a:spLocks noChangeArrowheads="1"/>
            </p:cNvSpPr>
            <p:nvPr/>
          </p:nvSpPr>
          <p:spPr bwMode="auto">
            <a:xfrm>
              <a:off x="4368" y="1776"/>
              <a:ext cx="672" cy="240"/>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sp>
          <p:nvSpPr>
            <p:cNvPr id="68" name="Line 68"/>
            <p:cNvSpPr>
              <a:spLocks noChangeShapeType="1"/>
            </p:cNvSpPr>
            <p:nvPr/>
          </p:nvSpPr>
          <p:spPr bwMode="auto">
            <a:xfrm>
              <a:off x="3168" y="1872"/>
              <a:ext cx="19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69" name="Line 69"/>
            <p:cNvSpPr>
              <a:spLocks noChangeShapeType="1"/>
            </p:cNvSpPr>
            <p:nvPr/>
          </p:nvSpPr>
          <p:spPr bwMode="auto">
            <a:xfrm>
              <a:off x="3168" y="1872"/>
              <a:ext cx="0" cy="384"/>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70" name="Line 70"/>
            <p:cNvSpPr>
              <a:spLocks noChangeShapeType="1"/>
            </p:cNvSpPr>
            <p:nvPr/>
          </p:nvSpPr>
          <p:spPr bwMode="auto">
            <a:xfrm>
              <a:off x="5184" y="1899"/>
              <a:ext cx="0" cy="309"/>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71" name="Line 71"/>
            <p:cNvSpPr>
              <a:spLocks noChangeShapeType="1"/>
            </p:cNvSpPr>
            <p:nvPr/>
          </p:nvSpPr>
          <p:spPr bwMode="auto">
            <a:xfrm>
              <a:off x="4506" y="2217"/>
              <a:ext cx="67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72" name="Line 72"/>
            <p:cNvSpPr>
              <a:spLocks noChangeShapeType="1"/>
            </p:cNvSpPr>
            <p:nvPr/>
          </p:nvSpPr>
          <p:spPr bwMode="auto">
            <a:xfrm>
              <a:off x="4989" y="1899"/>
              <a:ext cx="19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73" name="Rectangle 73"/>
            <p:cNvSpPr>
              <a:spLocks noChangeArrowheads="1"/>
            </p:cNvSpPr>
            <p:nvPr/>
          </p:nvSpPr>
          <p:spPr bwMode="auto">
            <a:xfrm>
              <a:off x="3840" y="2112"/>
              <a:ext cx="672" cy="240"/>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sp>
          <p:nvSpPr>
            <p:cNvPr id="74" name="Line 74"/>
            <p:cNvSpPr>
              <a:spLocks noChangeShapeType="1"/>
            </p:cNvSpPr>
            <p:nvPr/>
          </p:nvSpPr>
          <p:spPr bwMode="auto">
            <a:xfrm>
              <a:off x="3984" y="1890"/>
              <a:ext cx="43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grpSp>
      <p:sp>
        <p:nvSpPr>
          <p:cNvPr id="75" name="Hình chữ nhật 74"/>
          <p:cNvSpPr/>
          <p:nvPr/>
        </p:nvSpPr>
        <p:spPr>
          <a:xfrm>
            <a:off x="3367514" y="5654372"/>
            <a:ext cx="1117614" cy="430887"/>
          </a:xfrm>
          <a:prstGeom prst="rect">
            <a:avLst/>
          </a:prstGeom>
        </p:spPr>
        <p:txBody>
          <a:bodyPr wrap="none">
            <a:spAutoFit/>
          </a:bodyPr>
          <a:lstStyle/>
          <a:p>
            <a:r>
              <a:rPr lang="vi-VN" sz="2200" b="1" u="sng" dirty="0">
                <a:solidFill>
                  <a:srgbClr val="006600"/>
                </a:solidFill>
                <a:latin typeface="+mj-lt"/>
              </a:rPr>
              <a:t>Cách 4</a:t>
            </a:r>
            <a:r>
              <a:rPr lang="vi-VN" sz="2200" b="1" dirty="0">
                <a:solidFill>
                  <a:srgbClr val="006600"/>
                </a:solidFill>
                <a:latin typeface="+mj-lt"/>
              </a:rPr>
              <a:t>:</a:t>
            </a:r>
            <a:endParaRPr lang="vi-VN" sz="2200" dirty="0">
              <a:solidFill>
                <a:srgbClr val="006600"/>
              </a:solidFill>
              <a:latin typeface="+mj-lt"/>
            </a:endParaRPr>
          </a:p>
        </p:txBody>
      </p:sp>
      <p:grpSp>
        <p:nvGrpSpPr>
          <p:cNvPr id="77" name="Group 95"/>
          <p:cNvGrpSpPr>
            <a:grpSpLocks/>
          </p:cNvGrpSpPr>
          <p:nvPr/>
        </p:nvGrpSpPr>
        <p:grpSpPr bwMode="auto">
          <a:xfrm>
            <a:off x="4471710" y="3607570"/>
            <a:ext cx="2584868" cy="576684"/>
            <a:chOff x="3648" y="2448"/>
            <a:chExt cx="1968" cy="912"/>
          </a:xfrm>
        </p:grpSpPr>
        <p:sp>
          <p:nvSpPr>
            <p:cNvPr id="78" name="Line 80"/>
            <p:cNvSpPr>
              <a:spLocks noChangeShapeType="1"/>
            </p:cNvSpPr>
            <p:nvPr/>
          </p:nvSpPr>
          <p:spPr bwMode="auto">
            <a:xfrm>
              <a:off x="3699" y="2880"/>
              <a:ext cx="480" cy="0"/>
            </a:xfrm>
            <a:prstGeom prst="line">
              <a:avLst/>
            </a:prstGeom>
            <a:noFill/>
            <a:ln w="28575">
              <a:solidFill>
                <a:srgbClr val="000000"/>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79" name="Line 81"/>
            <p:cNvSpPr>
              <a:spLocks noChangeShapeType="1"/>
            </p:cNvSpPr>
            <p:nvPr/>
          </p:nvSpPr>
          <p:spPr bwMode="auto">
            <a:xfrm flipV="1">
              <a:off x="5184" y="2928"/>
              <a:ext cx="384" cy="0"/>
            </a:xfrm>
            <a:prstGeom prst="line">
              <a:avLst/>
            </a:prstGeom>
            <a:noFill/>
            <a:ln w="28575">
              <a:solidFill>
                <a:srgbClr val="000000"/>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80" name="Line 82"/>
            <p:cNvSpPr>
              <a:spLocks noChangeShapeType="1"/>
            </p:cNvSpPr>
            <p:nvPr/>
          </p:nvSpPr>
          <p:spPr bwMode="auto">
            <a:xfrm flipH="1">
              <a:off x="3648" y="2784"/>
              <a:ext cx="96"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81" name="Line 83"/>
            <p:cNvSpPr>
              <a:spLocks noChangeShapeType="1"/>
            </p:cNvSpPr>
            <p:nvPr/>
          </p:nvSpPr>
          <p:spPr bwMode="auto">
            <a:xfrm flipH="1">
              <a:off x="5520" y="2832"/>
              <a:ext cx="96"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82" name="Rectangle 84"/>
            <p:cNvSpPr>
              <a:spLocks noChangeArrowheads="1"/>
            </p:cNvSpPr>
            <p:nvPr/>
          </p:nvSpPr>
          <p:spPr bwMode="auto">
            <a:xfrm>
              <a:off x="4368" y="3120"/>
              <a:ext cx="672" cy="240"/>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sp>
          <p:nvSpPr>
            <p:cNvPr id="83" name="Line 85"/>
            <p:cNvSpPr>
              <a:spLocks noChangeShapeType="1"/>
            </p:cNvSpPr>
            <p:nvPr/>
          </p:nvSpPr>
          <p:spPr bwMode="auto">
            <a:xfrm>
              <a:off x="4176" y="3264"/>
              <a:ext cx="19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84" name="Rectangle 86"/>
            <p:cNvSpPr>
              <a:spLocks noChangeArrowheads="1"/>
            </p:cNvSpPr>
            <p:nvPr/>
          </p:nvSpPr>
          <p:spPr bwMode="auto">
            <a:xfrm>
              <a:off x="4368" y="2448"/>
              <a:ext cx="672" cy="240"/>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sp>
          <p:nvSpPr>
            <p:cNvPr id="85" name="Line 87"/>
            <p:cNvSpPr>
              <a:spLocks noChangeShapeType="1"/>
            </p:cNvSpPr>
            <p:nvPr/>
          </p:nvSpPr>
          <p:spPr bwMode="auto">
            <a:xfrm>
              <a:off x="4176" y="2880"/>
              <a:ext cx="19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86" name="Line 88"/>
            <p:cNvSpPr>
              <a:spLocks noChangeShapeType="1"/>
            </p:cNvSpPr>
            <p:nvPr/>
          </p:nvSpPr>
          <p:spPr bwMode="auto">
            <a:xfrm>
              <a:off x="4176" y="2544"/>
              <a:ext cx="0" cy="72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87" name="Line 89"/>
            <p:cNvSpPr>
              <a:spLocks noChangeShapeType="1"/>
            </p:cNvSpPr>
            <p:nvPr/>
          </p:nvSpPr>
          <p:spPr bwMode="auto">
            <a:xfrm>
              <a:off x="5184" y="2571"/>
              <a:ext cx="0" cy="693"/>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88" name="Line 90"/>
            <p:cNvSpPr>
              <a:spLocks noChangeShapeType="1"/>
            </p:cNvSpPr>
            <p:nvPr/>
          </p:nvSpPr>
          <p:spPr bwMode="auto">
            <a:xfrm>
              <a:off x="4992" y="3264"/>
              <a:ext cx="19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89" name="Line 91"/>
            <p:cNvSpPr>
              <a:spLocks noChangeShapeType="1"/>
            </p:cNvSpPr>
            <p:nvPr/>
          </p:nvSpPr>
          <p:spPr bwMode="auto">
            <a:xfrm>
              <a:off x="4989" y="2571"/>
              <a:ext cx="19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90" name="Rectangle 92"/>
            <p:cNvSpPr>
              <a:spLocks noChangeArrowheads="1"/>
            </p:cNvSpPr>
            <p:nvPr/>
          </p:nvSpPr>
          <p:spPr bwMode="auto">
            <a:xfrm>
              <a:off x="4368" y="2784"/>
              <a:ext cx="672" cy="240"/>
            </a:xfrm>
            <a:prstGeom prst="rect">
              <a:avLst/>
            </a:prstGeom>
            <a:solidFill>
              <a:srgbClr val="4D4D4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dirty="0">
                  <a:solidFill>
                    <a:schemeClr val="bg1"/>
                  </a:solidFill>
                  <a:latin typeface="+mj-lt"/>
                </a:rPr>
                <a:t>R</a:t>
              </a:r>
            </a:p>
          </p:txBody>
        </p:sp>
        <p:sp>
          <p:nvSpPr>
            <p:cNvPr id="91" name="Line 93"/>
            <p:cNvSpPr>
              <a:spLocks noChangeShapeType="1"/>
            </p:cNvSpPr>
            <p:nvPr/>
          </p:nvSpPr>
          <p:spPr bwMode="auto">
            <a:xfrm>
              <a:off x="4176" y="2544"/>
              <a:ext cx="240"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sp>
          <p:nvSpPr>
            <p:cNvPr id="92" name="Line 94"/>
            <p:cNvSpPr>
              <a:spLocks noChangeShapeType="1"/>
            </p:cNvSpPr>
            <p:nvPr/>
          </p:nvSpPr>
          <p:spPr bwMode="auto">
            <a:xfrm>
              <a:off x="4992" y="2928"/>
              <a:ext cx="192"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sz="2200">
                <a:latin typeface="+mj-lt"/>
              </a:endParaRPr>
            </a:p>
          </p:txBody>
        </p:sp>
      </p:grpSp>
      <p:sp>
        <p:nvSpPr>
          <p:cNvPr id="94" name="Hình chữ nhật 93"/>
          <p:cNvSpPr/>
          <p:nvPr/>
        </p:nvSpPr>
        <p:spPr>
          <a:xfrm>
            <a:off x="1461815" y="2455930"/>
            <a:ext cx="1942828" cy="2123658"/>
          </a:xfrm>
          <a:prstGeom prst="rect">
            <a:avLst/>
          </a:prstGeom>
        </p:spPr>
        <p:txBody>
          <a:bodyPr wrap="square">
            <a:spAutoFit/>
          </a:bodyPr>
          <a:lstStyle/>
          <a:p>
            <a:r>
              <a:rPr lang="pt-BR" sz="2200" b="1" dirty="0" smtClean="0">
                <a:solidFill>
                  <a:srgbClr val="00B050"/>
                </a:solidFill>
                <a:latin typeface="+mj-lt"/>
                <a:cs typeface="Times New Roman" panose="02020603050405020304" pitchFamily="18" charset="0"/>
              </a:rPr>
              <a:t>R</a:t>
            </a:r>
            <a:r>
              <a:rPr lang="pt-BR" sz="2200" b="1" baseline="-25000" dirty="0" smtClean="0">
                <a:solidFill>
                  <a:srgbClr val="00B050"/>
                </a:solidFill>
                <a:latin typeface="+mj-lt"/>
                <a:cs typeface="Times New Roman" panose="02020603050405020304" pitchFamily="18" charset="0"/>
              </a:rPr>
              <a:t>1</a:t>
            </a:r>
            <a:r>
              <a:rPr lang="pt-BR" sz="2200" b="1" dirty="0" smtClean="0">
                <a:solidFill>
                  <a:srgbClr val="00B050"/>
                </a:solidFill>
                <a:latin typeface="+mj-lt"/>
                <a:cs typeface="Times New Roman" panose="02020603050405020304" pitchFamily="18" charset="0"/>
              </a:rPr>
              <a:t>=R</a:t>
            </a:r>
            <a:r>
              <a:rPr lang="pt-BR" sz="2200" b="1" baseline="-25000" dirty="0" smtClean="0">
                <a:solidFill>
                  <a:srgbClr val="00B050"/>
                </a:solidFill>
                <a:latin typeface="+mj-lt"/>
                <a:cs typeface="Times New Roman" panose="02020603050405020304" pitchFamily="18" charset="0"/>
              </a:rPr>
              <a:t>2</a:t>
            </a:r>
            <a:r>
              <a:rPr lang="pt-BR" sz="2200" b="1" dirty="0" smtClean="0">
                <a:solidFill>
                  <a:srgbClr val="00B050"/>
                </a:solidFill>
                <a:latin typeface="+mj-lt"/>
                <a:cs typeface="Times New Roman" panose="02020603050405020304" pitchFamily="18" charset="0"/>
              </a:rPr>
              <a:t>=R</a:t>
            </a:r>
            <a:r>
              <a:rPr lang="pt-BR" sz="2200" b="1" baseline="-25000" dirty="0" smtClean="0">
                <a:solidFill>
                  <a:srgbClr val="00B050"/>
                </a:solidFill>
                <a:latin typeface="+mj-lt"/>
                <a:cs typeface="Times New Roman" panose="02020603050405020304" pitchFamily="18" charset="0"/>
              </a:rPr>
              <a:t>3</a:t>
            </a:r>
            <a:r>
              <a:rPr lang="pt-BR" sz="2200" b="1" dirty="0" smtClean="0">
                <a:solidFill>
                  <a:srgbClr val="00B050"/>
                </a:solidFill>
                <a:latin typeface="+mj-lt"/>
                <a:cs typeface="Times New Roman" panose="02020603050405020304" pitchFamily="18" charset="0"/>
              </a:rPr>
              <a:t>=30</a:t>
            </a:r>
            <a:r>
              <a:rPr lang="el-GR" sz="2200" b="1" dirty="0" smtClean="0">
                <a:solidFill>
                  <a:srgbClr val="00B050"/>
                </a:solidFill>
                <a:latin typeface="+mj-lt"/>
                <a:cs typeface="Times New Roman" panose="02020603050405020304" pitchFamily="18" charset="0"/>
              </a:rPr>
              <a:t>Ω</a:t>
            </a:r>
            <a:r>
              <a:rPr lang="pt-BR" sz="2200" b="1" dirty="0" smtClean="0">
                <a:solidFill>
                  <a:srgbClr val="00B050"/>
                </a:solidFill>
                <a:latin typeface="+mj-lt"/>
                <a:cs typeface="Times New Roman" panose="02020603050405020304" pitchFamily="18" charset="0"/>
              </a:rPr>
              <a:t> </a:t>
            </a:r>
            <a:endParaRPr lang="pt-BR" sz="2200" b="1" dirty="0">
              <a:solidFill>
                <a:srgbClr val="00B050"/>
              </a:solidFill>
              <a:latin typeface="+mj-lt"/>
              <a:cs typeface="Times New Roman" panose="02020603050405020304" pitchFamily="18" charset="0"/>
            </a:endParaRPr>
          </a:p>
          <a:p>
            <a:r>
              <a:rPr lang="pt-BR" sz="2200" b="1" dirty="0" smtClean="0">
                <a:solidFill>
                  <a:srgbClr val="C00000"/>
                </a:solidFill>
                <a:latin typeface="+mj-lt"/>
                <a:cs typeface="Times New Roman" panose="02020603050405020304" pitchFamily="18" charset="0"/>
              </a:rPr>
              <a:t>a. Có mấy cách mắc?</a:t>
            </a:r>
          </a:p>
          <a:p>
            <a:r>
              <a:rPr lang="pt-BR" sz="2200" b="1" dirty="0" smtClean="0">
                <a:solidFill>
                  <a:srgbClr val="C00000"/>
                </a:solidFill>
                <a:latin typeface="+mj-lt"/>
                <a:cs typeface="Times New Roman" panose="02020603050405020304" pitchFamily="18" charset="0"/>
              </a:rPr>
              <a:t>Vẽ sơ đồ?</a:t>
            </a:r>
            <a:endParaRPr lang="pt-BR" sz="2200" b="1" dirty="0">
              <a:solidFill>
                <a:srgbClr val="C00000"/>
              </a:solidFill>
              <a:latin typeface="+mj-lt"/>
              <a:cs typeface="Times New Roman" panose="02020603050405020304" pitchFamily="18" charset="0"/>
            </a:endParaRPr>
          </a:p>
          <a:p>
            <a:r>
              <a:rPr lang="pt-BR" sz="2200" b="1" dirty="0">
                <a:solidFill>
                  <a:srgbClr val="C00000"/>
                </a:solidFill>
                <a:latin typeface="+mj-lt"/>
                <a:cs typeface="Times New Roman" panose="02020603050405020304" pitchFamily="18" charset="0"/>
              </a:rPr>
              <a:t>b. </a:t>
            </a:r>
            <a:r>
              <a:rPr lang="pt-BR" sz="2200" b="1" dirty="0" smtClean="0">
                <a:solidFill>
                  <a:srgbClr val="C00000"/>
                </a:solidFill>
                <a:latin typeface="+mj-lt"/>
                <a:cs typeface="Times New Roman" panose="02020603050405020304" pitchFamily="18" charset="0"/>
              </a:rPr>
              <a:t>R = </a:t>
            </a:r>
            <a:r>
              <a:rPr lang="pt-BR" sz="2200" b="1" dirty="0">
                <a:solidFill>
                  <a:srgbClr val="C00000"/>
                </a:solidFill>
                <a:latin typeface="+mj-lt"/>
                <a:cs typeface="Times New Roman" panose="02020603050405020304" pitchFamily="18" charset="0"/>
              </a:rPr>
              <a:t>?</a:t>
            </a:r>
          </a:p>
          <a:p>
            <a:endParaRPr lang="pt-BR" sz="2200" b="1" dirty="0">
              <a:solidFill>
                <a:srgbClr val="C00000"/>
              </a:solidFill>
              <a:latin typeface="+mj-lt"/>
              <a:cs typeface="Times New Roman" panose="02020603050405020304" pitchFamily="18" charset="0"/>
            </a:endParaRPr>
          </a:p>
        </p:txBody>
      </p:sp>
      <p:sp>
        <p:nvSpPr>
          <p:cNvPr id="95" name="Hình chữ nhật 94"/>
          <p:cNvSpPr/>
          <p:nvPr/>
        </p:nvSpPr>
        <p:spPr>
          <a:xfrm>
            <a:off x="1513856" y="1927070"/>
            <a:ext cx="1189172" cy="461665"/>
          </a:xfrm>
          <a:prstGeom prst="rect">
            <a:avLst/>
          </a:prstGeom>
        </p:spPr>
        <p:txBody>
          <a:bodyPr wrap="none">
            <a:spAutoFit/>
          </a:bodyPr>
          <a:lstStyle/>
          <a:p>
            <a:pPr lvl="0"/>
            <a:r>
              <a:rPr lang="pt-BR" sz="2400" b="1" u="sng" dirty="0">
                <a:solidFill>
                  <a:srgbClr val="00B0F0"/>
                </a:solidFill>
                <a:latin typeface="+mj-lt"/>
                <a:cs typeface="Times New Roman" panose="02020603050405020304" pitchFamily="18" charset="0"/>
              </a:rPr>
              <a:t>Tóm tắt</a:t>
            </a:r>
            <a:r>
              <a:rPr lang="pt-BR" sz="2400" b="1" dirty="0">
                <a:solidFill>
                  <a:srgbClr val="00B0F0"/>
                </a:solidFill>
                <a:latin typeface="+mj-lt"/>
                <a:cs typeface="Times New Roman" panose="02020603050405020304" pitchFamily="18" charset="0"/>
              </a:rPr>
              <a:t>:</a:t>
            </a:r>
          </a:p>
        </p:txBody>
      </p:sp>
      <p:cxnSp>
        <p:nvCxnSpPr>
          <p:cNvPr id="96" name="Đường nối Thẳng 95"/>
          <p:cNvCxnSpPr/>
          <p:nvPr/>
        </p:nvCxnSpPr>
        <p:spPr>
          <a:xfrm>
            <a:off x="3298720" y="1920188"/>
            <a:ext cx="0" cy="4578393"/>
          </a:xfrm>
          <a:prstGeom prst="line">
            <a:avLst/>
          </a:prstGeom>
          <a:ln w="38100"/>
        </p:spPr>
        <p:style>
          <a:lnRef idx="1">
            <a:schemeClr val="dk1"/>
          </a:lnRef>
          <a:fillRef idx="0">
            <a:schemeClr val="dk1"/>
          </a:fillRef>
          <a:effectRef idx="0">
            <a:schemeClr val="dk1"/>
          </a:effectRef>
          <a:fontRef idx="minor">
            <a:schemeClr val="tx1"/>
          </a:fontRef>
        </p:style>
      </p:cxnSp>
      <p:sp>
        <p:nvSpPr>
          <p:cNvPr id="97" name="Hình chữ nhật 96"/>
          <p:cNvSpPr/>
          <p:nvPr/>
        </p:nvSpPr>
        <p:spPr>
          <a:xfrm>
            <a:off x="3415870" y="1940251"/>
            <a:ext cx="731290" cy="461665"/>
          </a:xfrm>
          <a:prstGeom prst="rect">
            <a:avLst/>
          </a:prstGeom>
        </p:spPr>
        <p:txBody>
          <a:bodyPr wrap="none">
            <a:spAutoFit/>
          </a:bodyPr>
          <a:lstStyle/>
          <a:p>
            <a:pPr lvl="0"/>
            <a:r>
              <a:rPr lang="pt-BR" sz="2400" b="1" u="sng" dirty="0" smtClean="0">
                <a:solidFill>
                  <a:srgbClr val="00B0F0"/>
                </a:solidFill>
                <a:latin typeface="+mj-lt"/>
                <a:cs typeface="Times New Roman" panose="02020603050405020304" pitchFamily="18" charset="0"/>
              </a:rPr>
              <a:t>Giải</a:t>
            </a:r>
            <a:r>
              <a:rPr lang="pt-BR" sz="2400" b="1" dirty="0" smtClean="0">
                <a:solidFill>
                  <a:srgbClr val="00B0F0"/>
                </a:solidFill>
                <a:latin typeface="+mj-lt"/>
                <a:cs typeface="Times New Roman" panose="02020603050405020304" pitchFamily="18" charset="0"/>
              </a:rPr>
              <a:t>:</a:t>
            </a:r>
            <a:endParaRPr lang="pt-BR" sz="2400" b="1" dirty="0">
              <a:solidFill>
                <a:srgbClr val="00B0F0"/>
              </a:solidFill>
              <a:latin typeface="+mj-lt"/>
              <a:cs typeface="Times New Roman" panose="02020603050405020304" pitchFamily="18" charset="0"/>
            </a:endParaRPr>
          </a:p>
        </p:txBody>
      </p:sp>
      <p:sp>
        <p:nvSpPr>
          <p:cNvPr id="2" name="Hình chữ nhật 1"/>
          <p:cNvSpPr/>
          <p:nvPr/>
        </p:nvSpPr>
        <p:spPr>
          <a:xfrm>
            <a:off x="7334407" y="2820964"/>
            <a:ext cx="3409908" cy="461665"/>
          </a:xfrm>
          <a:prstGeom prst="rect">
            <a:avLst/>
          </a:prstGeom>
        </p:spPr>
        <p:txBody>
          <a:bodyPr wrap="none">
            <a:spAutoFit/>
          </a:bodyPr>
          <a:lstStyle/>
          <a:p>
            <a:r>
              <a:rPr lang="vi-VN" sz="2400" b="1" dirty="0" smtClean="0">
                <a:solidFill>
                  <a:srgbClr val="000099"/>
                </a:solidFill>
                <a:latin typeface="+mj-lt"/>
              </a:rPr>
              <a:t>R</a:t>
            </a:r>
            <a:r>
              <a:rPr lang="vi-VN" sz="2400" b="1" baseline="-25000" dirty="0" smtClean="0">
                <a:solidFill>
                  <a:srgbClr val="000099"/>
                </a:solidFill>
                <a:latin typeface="+mj-lt"/>
              </a:rPr>
              <a:t>Cách1</a:t>
            </a:r>
            <a:r>
              <a:rPr lang="vi-VN" sz="2400" b="1" dirty="0">
                <a:solidFill>
                  <a:srgbClr val="000099"/>
                </a:solidFill>
                <a:latin typeface="+mj-lt"/>
              </a:rPr>
              <a:t>= </a:t>
            </a:r>
            <a:r>
              <a:rPr lang="en-US" sz="2400" b="1" dirty="0" smtClean="0">
                <a:solidFill>
                  <a:srgbClr val="000099"/>
                </a:solidFill>
                <a:latin typeface="+mj-lt"/>
              </a:rPr>
              <a:t>3.R=3.30 = </a:t>
            </a:r>
            <a:r>
              <a:rPr lang="vi-VN" sz="2400" b="1" dirty="0" smtClean="0">
                <a:solidFill>
                  <a:srgbClr val="000099"/>
                </a:solidFill>
                <a:latin typeface="+mj-lt"/>
              </a:rPr>
              <a:t>90</a:t>
            </a:r>
            <a:r>
              <a:rPr lang="el-GR" sz="2400" b="1" dirty="0" smtClean="0">
                <a:solidFill>
                  <a:srgbClr val="000066"/>
                </a:solidFill>
                <a:latin typeface="+mj-lt"/>
                <a:cs typeface="Times New Roman" pitchFamily="18" charset="0"/>
              </a:rPr>
              <a:t> </a:t>
            </a:r>
            <a:r>
              <a:rPr lang="en-US" sz="2400" b="1" dirty="0" smtClean="0">
                <a:solidFill>
                  <a:srgbClr val="000066"/>
                </a:solidFill>
                <a:latin typeface="+mj-lt"/>
                <a:cs typeface="Times New Roman" pitchFamily="18" charset="0"/>
              </a:rPr>
              <a:t>(</a:t>
            </a:r>
            <a:r>
              <a:rPr lang="el-GR" sz="2400" b="1" dirty="0" smtClean="0">
                <a:solidFill>
                  <a:srgbClr val="000066"/>
                </a:solidFill>
                <a:latin typeface="+mj-lt"/>
                <a:cs typeface="Times New Roman" pitchFamily="18" charset="0"/>
              </a:rPr>
              <a:t>Ω</a:t>
            </a:r>
            <a:r>
              <a:rPr lang="en-US" sz="2400" b="1" dirty="0">
                <a:solidFill>
                  <a:srgbClr val="000099"/>
                </a:solidFill>
                <a:latin typeface="+mj-lt"/>
              </a:rPr>
              <a:t>)</a:t>
            </a:r>
            <a:r>
              <a:rPr lang="vi-VN" sz="2400" b="1" dirty="0" smtClean="0">
                <a:solidFill>
                  <a:srgbClr val="000099"/>
                </a:solidFill>
                <a:latin typeface="+mj-lt"/>
              </a:rPr>
              <a:t> </a:t>
            </a:r>
            <a:endParaRPr lang="vi-VN" sz="2400" dirty="0">
              <a:latin typeface="+mj-lt"/>
            </a:endParaRPr>
          </a:p>
        </p:txBody>
      </p:sp>
      <p:sp>
        <p:nvSpPr>
          <p:cNvPr id="98" name="Hình chữ nhật 97"/>
          <p:cNvSpPr/>
          <p:nvPr/>
        </p:nvSpPr>
        <p:spPr>
          <a:xfrm>
            <a:off x="7148465" y="2109212"/>
            <a:ext cx="4582212" cy="769441"/>
          </a:xfrm>
          <a:prstGeom prst="rect">
            <a:avLst/>
          </a:prstGeom>
        </p:spPr>
        <p:txBody>
          <a:bodyPr wrap="square">
            <a:spAutoFit/>
          </a:bodyPr>
          <a:lstStyle/>
          <a:p>
            <a:r>
              <a:rPr lang="en-US" sz="2200" b="1" dirty="0" smtClean="0">
                <a:solidFill>
                  <a:srgbClr val="000066"/>
                </a:solidFill>
                <a:latin typeface="+mj-lt"/>
              </a:rPr>
              <a:t>b/</a:t>
            </a:r>
            <a:r>
              <a:rPr lang="vi-VN" sz="2200" b="1" dirty="0" smtClean="0">
                <a:solidFill>
                  <a:srgbClr val="000066"/>
                </a:solidFill>
                <a:latin typeface="+mj-lt"/>
              </a:rPr>
              <a:t> </a:t>
            </a:r>
            <a:r>
              <a:rPr lang="en-US" sz="2200" b="1" dirty="0" err="1" smtClean="0">
                <a:solidFill>
                  <a:srgbClr val="000066"/>
                </a:solidFill>
                <a:latin typeface="+mj-lt"/>
              </a:rPr>
              <a:t>điện</a:t>
            </a:r>
            <a:r>
              <a:rPr lang="en-US" sz="2200" b="1" dirty="0" smtClean="0">
                <a:solidFill>
                  <a:srgbClr val="000066"/>
                </a:solidFill>
                <a:latin typeface="+mj-lt"/>
              </a:rPr>
              <a:t> </a:t>
            </a:r>
            <a:r>
              <a:rPr lang="en-US" sz="2200" b="1" dirty="0" err="1" smtClean="0">
                <a:solidFill>
                  <a:srgbClr val="000066"/>
                </a:solidFill>
                <a:latin typeface="+mj-lt"/>
              </a:rPr>
              <a:t>trở</a:t>
            </a:r>
            <a:r>
              <a:rPr lang="en-US" sz="2200" b="1" dirty="0" smtClean="0">
                <a:solidFill>
                  <a:srgbClr val="000066"/>
                </a:solidFill>
                <a:latin typeface="+mj-lt"/>
              </a:rPr>
              <a:t> </a:t>
            </a:r>
            <a:r>
              <a:rPr lang="en-US" sz="2200" b="1" dirty="0" err="1" smtClean="0">
                <a:solidFill>
                  <a:srgbClr val="000066"/>
                </a:solidFill>
                <a:latin typeface="+mj-lt"/>
              </a:rPr>
              <a:t>tương</a:t>
            </a:r>
            <a:r>
              <a:rPr lang="en-US" sz="2200" b="1" dirty="0" smtClean="0">
                <a:solidFill>
                  <a:srgbClr val="000066"/>
                </a:solidFill>
                <a:latin typeface="+mj-lt"/>
              </a:rPr>
              <a:t> </a:t>
            </a:r>
            <a:r>
              <a:rPr lang="en-US" sz="2200" b="1" dirty="0" err="1" smtClean="0">
                <a:solidFill>
                  <a:srgbClr val="000066"/>
                </a:solidFill>
                <a:latin typeface="+mj-lt"/>
              </a:rPr>
              <a:t>đương</a:t>
            </a:r>
            <a:r>
              <a:rPr lang="en-US" sz="2200" b="1" dirty="0" smtClean="0">
                <a:solidFill>
                  <a:srgbClr val="000066"/>
                </a:solidFill>
                <a:latin typeface="+mj-lt"/>
              </a:rPr>
              <a:t> </a:t>
            </a:r>
            <a:r>
              <a:rPr lang="en-US" sz="2200" b="1" dirty="0" err="1" smtClean="0">
                <a:solidFill>
                  <a:srgbClr val="000066"/>
                </a:solidFill>
                <a:latin typeface="+mj-lt"/>
              </a:rPr>
              <a:t>của</a:t>
            </a:r>
            <a:r>
              <a:rPr lang="en-US" sz="2200" b="1" dirty="0" smtClean="0">
                <a:solidFill>
                  <a:srgbClr val="000066"/>
                </a:solidFill>
                <a:latin typeface="+mj-lt"/>
              </a:rPr>
              <a:t> </a:t>
            </a:r>
            <a:r>
              <a:rPr lang="en-US" sz="2200" b="1" dirty="0" err="1" smtClean="0">
                <a:solidFill>
                  <a:srgbClr val="000066"/>
                </a:solidFill>
                <a:latin typeface="+mj-lt"/>
              </a:rPr>
              <a:t>mỗi</a:t>
            </a:r>
            <a:r>
              <a:rPr lang="en-US" sz="2200" b="1" dirty="0" smtClean="0">
                <a:solidFill>
                  <a:srgbClr val="000066"/>
                </a:solidFill>
                <a:latin typeface="+mj-lt"/>
              </a:rPr>
              <a:t> </a:t>
            </a:r>
            <a:r>
              <a:rPr lang="en-US" sz="2200" b="1" dirty="0" err="1" smtClean="0">
                <a:solidFill>
                  <a:srgbClr val="000066"/>
                </a:solidFill>
                <a:latin typeface="+mj-lt"/>
              </a:rPr>
              <a:t>đoạn</a:t>
            </a:r>
            <a:r>
              <a:rPr lang="en-US" sz="2200" b="1" dirty="0" smtClean="0">
                <a:solidFill>
                  <a:srgbClr val="000066"/>
                </a:solidFill>
                <a:latin typeface="+mj-lt"/>
              </a:rPr>
              <a:t> </a:t>
            </a:r>
            <a:r>
              <a:rPr lang="en-US" sz="2200" b="1" dirty="0" err="1" smtClean="0">
                <a:solidFill>
                  <a:srgbClr val="000066"/>
                </a:solidFill>
                <a:latin typeface="+mj-lt"/>
              </a:rPr>
              <a:t>mạch</a:t>
            </a:r>
            <a:r>
              <a:rPr lang="vi-VN" sz="2200" b="1" dirty="0" smtClean="0">
                <a:solidFill>
                  <a:srgbClr val="000066"/>
                </a:solidFill>
                <a:latin typeface="+mj-lt"/>
              </a:rPr>
              <a:t>: </a:t>
            </a:r>
            <a:endParaRPr lang="vi-VN" sz="2200" b="1" dirty="0">
              <a:solidFill>
                <a:srgbClr val="000066"/>
              </a:solidFill>
              <a:latin typeface="+mj-lt"/>
            </a:endParaRPr>
          </a:p>
        </p:txBody>
      </p:sp>
      <p:sp>
        <p:nvSpPr>
          <p:cNvPr id="3" name="Hình chữ nhật 2"/>
          <p:cNvSpPr/>
          <p:nvPr/>
        </p:nvSpPr>
        <p:spPr>
          <a:xfrm>
            <a:off x="7342235" y="3632439"/>
            <a:ext cx="3541354" cy="461665"/>
          </a:xfrm>
          <a:prstGeom prst="rect">
            <a:avLst/>
          </a:prstGeom>
        </p:spPr>
        <p:txBody>
          <a:bodyPr wrap="none">
            <a:spAutoFit/>
          </a:bodyPr>
          <a:lstStyle/>
          <a:p>
            <a:r>
              <a:rPr lang="vi-VN" sz="2400" b="1" dirty="0">
                <a:solidFill>
                  <a:srgbClr val="660066"/>
                </a:solidFill>
                <a:latin typeface="+mj-lt"/>
              </a:rPr>
              <a:t>R</a:t>
            </a:r>
            <a:r>
              <a:rPr lang="vi-VN" sz="2400" b="1" baseline="-25000" dirty="0">
                <a:solidFill>
                  <a:srgbClr val="660066"/>
                </a:solidFill>
                <a:latin typeface="+mj-lt"/>
              </a:rPr>
              <a:t>Cách2</a:t>
            </a:r>
            <a:r>
              <a:rPr lang="vi-VN" sz="2400" b="1" dirty="0">
                <a:solidFill>
                  <a:srgbClr val="660066"/>
                </a:solidFill>
                <a:latin typeface="+mj-lt"/>
              </a:rPr>
              <a:t>= </a:t>
            </a:r>
            <a:r>
              <a:rPr lang="en-US" sz="2400" b="1" dirty="0" smtClean="0">
                <a:solidFill>
                  <a:srgbClr val="660066"/>
                </a:solidFill>
                <a:latin typeface="+mj-lt"/>
              </a:rPr>
              <a:t>R/3 = 30/3 = </a:t>
            </a:r>
            <a:r>
              <a:rPr lang="vi-VN" sz="2400" b="1" dirty="0" smtClean="0">
                <a:solidFill>
                  <a:srgbClr val="660066"/>
                </a:solidFill>
                <a:latin typeface="+mj-lt"/>
              </a:rPr>
              <a:t>10</a:t>
            </a:r>
            <a:r>
              <a:rPr lang="el-GR" sz="2400" b="1" dirty="0" smtClean="0">
                <a:solidFill>
                  <a:srgbClr val="660066"/>
                </a:solidFill>
                <a:latin typeface="+mj-lt"/>
                <a:cs typeface="Times New Roman" pitchFamily="18" charset="0"/>
              </a:rPr>
              <a:t> </a:t>
            </a:r>
            <a:r>
              <a:rPr lang="en-US" sz="2400" b="1" dirty="0" smtClean="0">
                <a:solidFill>
                  <a:srgbClr val="660066"/>
                </a:solidFill>
                <a:latin typeface="+mj-lt"/>
                <a:cs typeface="Times New Roman" pitchFamily="18" charset="0"/>
              </a:rPr>
              <a:t>(</a:t>
            </a:r>
            <a:r>
              <a:rPr lang="el-GR" sz="2400" b="1" dirty="0" smtClean="0">
                <a:solidFill>
                  <a:srgbClr val="660066"/>
                </a:solidFill>
                <a:latin typeface="+mj-lt"/>
                <a:cs typeface="Times New Roman" pitchFamily="18" charset="0"/>
              </a:rPr>
              <a:t>Ω</a:t>
            </a:r>
            <a:r>
              <a:rPr lang="en-US" sz="2400" b="1" dirty="0" smtClean="0">
                <a:solidFill>
                  <a:srgbClr val="660066"/>
                </a:solidFill>
                <a:latin typeface="+mj-lt"/>
                <a:cs typeface="Times New Roman" pitchFamily="18" charset="0"/>
              </a:rPr>
              <a:t>)</a:t>
            </a:r>
            <a:endParaRPr lang="vi-VN" sz="2400" dirty="0">
              <a:latin typeface="+mj-lt"/>
            </a:endParaRPr>
          </a:p>
        </p:txBody>
      </p:sp>
      <p:sp>
        <p:nvSpPr>
          <p:cNvPr id="5" name="Hình chữ nhật 4"/>
          <p:cNvSpPr/>
          <p:nvPr/>
        </p:nvSpPr>
        <p:spPr>
          <a:xfrm>
            <a:off x="7370997" y="4596628"/>
            <a:ext cx="4387740" cy="461665"/>
          </a:xfrm>
          <a:prstGeom prst="rect">
            <a:avLst/>
          </a:prstGeom>
        </p:spPr>
        <p:txBody>
          <a:bodyPr wrap="none">
            <a:spAutoFit/>
          </a:bodyPr>
          <a:lstStyle/>
          <a:p>
            <a:r>
              <a:rPr lang="vi-VN" sz="2400" b="1" dirty="0" smtClean="0">
                <a:solidFill>
                  <a:srgbClr val="006600"/>
                </a:solidFill>
                <a:latin typeface="+mj-lt"/>
              </a:rPr>
              <a:t>R</a:t>
            </a:r>
            <a:r>
              <a:rPr lang="vi-VN" sz="2400" b="1" baseline="-25000" dirty="0" smtClean="0">
                <a:solidFill>
                  <a:srgbClr val="006600"/>
                </a:solidFill>
                <a:latin typeface="+mj-lt"/>
              </a:rPr>
              <a:t>Cách3</a:t>
            </a:r>
            <a:r>
              <a:rPr lang="vi-VN" sz="2400" b="1" dirty="0" smtClean="0">
                <a:solidFill>
                  <a:srgbClr val="006600"/>
                </a:solidFill>
                <a:latin typeface="+mj-lt"/>
              </a:rPr>
              <a:t>=</a:t>
            </a:r>
            <a:r>
              <a:rPr lang="en-US" sz="2400" b="1" dirty="0" smtClean="0">
                <a:solidFill>
                  <a:srgbClr val="006600"/>
                </a:solidFill>
                <a:latin typeface="+mj-lt"/>
              </a:rPr>
              <a:t>R +R/2 =30 + 30/2 =</a:t>
            </a:r>
            <a:r>
              <a:rPr lang="vi-VN" sz="2400" b="1" dirty="0" smtClean="0">
                <a:solidFill>
                  <a:srgbClr val="006600"/>
                </a:solidFill>
                <a:latin typeface="+mj-lt"/>
              </a:rPr>
              <a:t> </a:t>
            </a:r>
            <a:r>
              <a:rPr lang="vi-VN" sz="2400" b="1" dirty="0">
                <a:solidFill>
                  <a:srgbClr val="006600"/>
                </a:solidFill>
                <a:latin typeface="+mj-lt"/>
              </a:rPr>
              <a:t>45 </a:t>
            </a:r>
            <a:r>
              <a:rPr lang="en-US" sz="2400" b="1" dirty="0" smtClean="0">
                <a:solidFill>
                  <a:srgbClr val="006600"/>
                </a:solidFill>
                <a:latin typeface="+mj-lt"/>
              </a:rPr>
              <a:t>(</a:t>
            </a:r>
            <a:r>
              <a:rPr lang="el-GR" sz="2400" b="1" dirty="0" smtClean="0">
                <a:solidFill>
                  <a:srgbClr val="006600"/>
                </a:solidFill>
                <a:latin typeface="+mj-lt"/>
                <a:cs typeface="Times New Roman" pitchFamily="18" charset="0"/>
              </a:rPr>
              <a:t>Ω</a:t>
            </a:r>
            <a:r>
              <a:rPr lang="en-US" sz="2400" b="1" dirty="0" smtClean="0">
                <a:solidFill>
                  <a:srgbClr val="006600"/>
                </a:solidFill>
                <a:latin typeface="+mj-lt"/>
                <a:cs typeface="Times New Roman" pitchFamily="18" charset="0"/>
              </a:rPr>
              <a:t>)</a:t>
            </a:r>
            <a:endParaRPr lang="vi-VN" sz="2400" dirty="0">
              <a:latin typeface="+mj-lt"/>
            </a:endParaRPr>
          </a:p>
        </p:txBody>
      </p:sp>
      <mc:AlternateContent xmlns:mc="http://schemas.openxmlformats.org/markup-compatibility/2006" xmlns:a14="http://schemas.microsoft.com/office/drawing/2010/main">
        <mc:Choice Requires="a14">
          <p:sp>
            <p:nvSpPr>
              <p:cNvPr id="15" name="Hình chữ nhật 14"/>
              <p:cNvSpPr/>
              <p:nvPr/>
            </p:nvSpPr>
            <p:spPr>
              <a:xfrm>
                <a:off x="7334407" y="5601676"/>
                <a:ext cx="4304383" cy="637354"/>
              </a:xfrm>
              <a:prstGeom prst="rect">
                <a:avLst/>
              </a:prstGeom>
            </p:spPr>
            <p:txBody>
              <a:bodyPr wrap="none">
                <a:spAutoFit/>
              </a:bodyPr>
              <a:lstStyle/>
              <a:p>
                <a:r>
                  <a:rPr lang="vi-VN" sz="2400" b="1" dirty="0" smtClean="0">
                    <a:solidFill>
                      <a:srgbClr val="663300"/>
                    </a:solidFill>
                    <a:latin typeface="+mj-lt"/>
                  </a:rPr>
                  <a:t>R</a:t>
                </a:r>
                <a:r>
                  <a:rPr lang="vi-VN" sz="2400" b="1" baseline="-25000" dirty="0">
                    <a:solidFill>
                      <a:srgbClr val="663300"/>
                    </a:solidFill>
                    <a:latin typeface="+mj-lt"/>
                  </a:rPr>
                  <a:t>Cách4</a:t>
                </a:r>
                <a:r>
                  <a:rPr lang="vi-VN" sz="2400" b="1" dirty="0">
                    <a:solidFill>
                      <a:srgbClr val="663300"/>
                    </a:solidFill>
                    <a:latin typeface="+mj-lt"/>
                  </a:rPr>
                  <a:t>= </a:t>
                </a:r>
                <a14:m>
                  <m:oMath xmlns:m="http://schemas.openxmlformats.org/officeDocument/2006/math">
                    <m:f>
                      <m:fPr>
                        <m:ctrlPr>
                          <a:rPr lang="vi-VN" sz="2400" b="1" i="1" smtClean="0">
                            <a:solidFill>
                              <a:srgbClr val="663300"/>
                            </a:solidFill>
                            <a:latin typeface="Cambria Math" panose="02040503050406030204" pitchFamily="18" charset="0"/>
                          </a:rPr>
                        </m:ctrlPr>
                      </m:fPr>
                      <m:num>
                        <m:r>
                          <a:rPr lang="en-US" sz="2400" b="1" i="1" smtClean="0">
                            <a:solidFill>
                              <a:srgbClr val="663300"/>
                            </a:solidFill>
                            <a:latin typeface="Cambria Math" panose="02040503050406030204" pitchFamily="18" charset="0"/>
                          </a:rPr>
                          <m:t>(</m:t>
                        </m:r>
                        <m:r>
                          <a:rPr lang="en-US" sz="2400" b="1" i="1" smtClean="0">
                            <a:solidFill>
                              <a:srgbClr val="663300"/>
                            </a:solidFill>
                            <a:latin typeface="Cambria Math" panose="02040503050406030204" pitchFamily="18" charset="0"/>
                          </a:rPr>
                          <m:t>𝟐</m:t>
                        </m:r>
                        <m:r>
                          <a:rPr lang="en-US" sz="2400" b="1" i="1" smtClean="0">
                            <a:solidFill>
                              <a:srgbClr val="663300"/>
                            </a:solidFill>
                            <a:latin typeface="Cambria Math" panose="02040503050406030204" pitchFamily="18" charset="0"/>
                          </a:rPr>
                          <m:t>.</m:t>
                        </m:r>
                        <m:r>
                          <a:rPr lang="en-US" sz="2400" b="1" i="1" smtClean="0">
                            <a:solidFill>
                              <a:srgbClr val="663300"/>
                            </a:solidFill>
                            <a:latin typeface="Cambria Math" panose="02040503050406030204" pitchFamily="18" charset="0"/>
                          </a:rPr>
                          <m:t>𝑹</m:t>
                        </m:r>
                        <m:r>
                          <a:rPr lang="en-US" sz="2400" b="1" i="1" smtClean="0">
                            <a:solidFill>
                              <a:srgbClr val="663300"/>
                            </a:solidFill>
                            <a:latin typeface="Cambria Math" panose="02040503050406030204" pitchFamily="18" charset="0"/>
                          </a:rPr>
                          <m:t>).</m:t>
                        </m:r>
                        <m:r>
                          <a:rPr lang="en-US" sz="2400" b="1" i="1" smtClean="0">
                            <a:solidFill>
                              <a:srgbClr val="663300"/>
                            </a:solidFill>
                            <a:latin typeface="Cambria Math" panose="02040503050406030204" pitchFamily="18" charset="0"/>
                          </a:rPr>
                          <m:t>𝑹</m:t>
                        </m:r>
                      </m:num>
                      <m:den>
                        <m:r>
                          <a:rPr lang="en-US" sz="2400" b="1" i="1" smtClean="0">
                            <a:solidFill>
                              <a:srgbClr val="663300"/>
                            </a:solidFill>
                            <a:latin typeface="Cambria Math" panose="02040503050406030204" pitchFamily="18" charset="0"/>
                          </a:rPr>
                          <m:t>𝟐</m:t>
                        </m:r>
                        <m:r>
                          <a:rPr lang="en-US" sz="2400" b="1" i="1" smtClean="0">
                            <a:solidFill>
                              <a:srgbClr val="663300"/>
                            </a:solidFill>
                            <a:latin typeface="Cambria Math" panose="02040503050406030204" pitchFamily="18" charset="0"/>
                          </a:rPr>
                          <m:t>𝑹</m:t>
                        </m:r>
                        <m:r>
                          <a:rPr lang="en-US" sz="2400" b="1" i="1" smtClean="0">
                            <a:solidFill>
                              <a:srgbClr val="663300"/>
                            </a:solidFill>
                            <a:latin typeface="Cambria Math" panose="02040503050406030204" pitchFamily="18" charset="0"/>
                          </a:rPr>
                          <m:t>+</m:t>
                        </m:r>
                        <m:r>
                          <a:rPr lang="en-US" sz="2400" b="1" i="1" smtClean="0">
                            <a:solidFill>
                              <a:srgbClr val="663300"/>
                            </a:solidFill>
                            <a:latin typeface="Cambria Math" panose="02040503050406030204" pitchFamily="18" charset="0"/>
                          </a:rPr>
                          <m:t>𝑹</m:t>
                        </m:r>
                      </m:den>
                    </m:f>
                  </m:oMath>
                </a14:m>
                <a:r>
                  <a:rPr lang="en-US" sz="2400" b="1" dirty="0" smtClean="0">
                    <a:solidFill>
                      <a:srgbClr val="663300"/>
                    </a:solidFill>
                    <a:latin typeface="+mj-lt"/>
                  </a:rPr>
                  <a:t> = </a:t>
                </a:r>
                <a14:m>
                  <m:oMath xmlns:m="http://schemas.openxmlformats.org/officeDocument/2006/math">
                    <m:f>
                      <m:fPr>
                        <m:ctrlPr>
                          <a:rPr lang="en-US" sz="2400" b="1" i="1" smtClean="0">
                            <a:solidFill>
                              <a:srgbClr val="663300"/>
                            </a:solidFill>
                            <a:latin typeface="Cambria Math" panose="02040503050406030204" pitchFamily="18" charset="0"/>
                          </a:rPr>
                        </m:ctrlPr>
                      </m:fPr>
                      <m:num>
                        <m:r>
                          <a:rPr lang="en-US" sz="2400" b="1" i="1" smtClean="0">
                            <a:solidFill>
                              <a:srgbClr val="663300"/>
                            </a:solidFill>
                            <a:latin typeface="Cambria Math" panose="02040503050406030204" pitchFamily="18" charset="0"/>
                          </a:rPr>
                          <m:t>(</m:t>
                        </m:r>
                        <m:r>
                          <a:rPr lang="en-US" sz="2400" b="1" i="1" smtClean="0">
                            <a:solidFill>
                              <a:srgbClr val="663300"/>
                            </a:solidFill>
                            <a:latin typeface="Cambria Math" panose="02040503050406030204" pitchFamily="18" charset="0"/>
                          </a:rPr>
                          <m:t>𝟐</m:t>
                        </m:r>
                        <m:r>
                          <a:rPr lang="en-US" sz="2400" b="1" i="1" smtClean="0">
                            <a:solidFill>
                              <a:srgbClr val="663300"/>
                            </a:solidFill>
                            <a:latin typeface="Cambria Math" panose="02040503050406030204" pitchFamily="18" charset="0"/>
                          </a:rPr>
                          <m:t>.</m:t>
                        </m:r>
                        <m:r>
                          <a:rPr lang="en-US" sz="2400" b="1" i="1" smtClean="0">
                            <a:solidFill>
                              <a:srgbClr val="663300"/>
                            </a:solidFill>
                            <a:latin typeface="Cambria Math" panose="02040503050406030204" pitchFamily="18" charset="0"/>
                          </a:rPr>
                          <m:t>𝟑𝟎</m:t>
                        </m:r>
                        <m:r>
                          <a:rPr lang="en-US" sz="2400" b="1" i="1" smtClean="0">
                            <a:solidFill>
                              <a:srgbClr val="663300"/>
                            </a:solidFill>
                            <a:latin typeface="Cambria Math" panose="02040503050406030204" pitchFamily="18" charset="0"/>
                          </a:rPr>
                          <m:t>).</m:t>
                        </m:r>
                        <m:r>
                          <a:rPr lang="en-US" sz="2400" b="1" i="1" smtClean="0">
                            <a:solidFill>
                              <a:srgbClr val="663300"/>
                            </a:solidFill>
                            <a:latin typeface="Cambria Math" panose="02040503050406030204" pitchFamily="18" charset="0"/>
                          </a:rPr>
                          <m:t>𝟑𝟎</m:t>
                        </m:r>
                      </m:num>
                      <m:den>
                        <m:r>
                          <a:rPr lang="en-US" sz="2400" b="1" i="1" smtClean="0">
                            <a:solidFill>
                              <a:srgbClr val="663300"/>
                            </a:solidFill>
                            <a:latin typeface="Cambria Math" panose="02040503050406030204" pitchFamily="18" charset="0"/>
                          </a:rPr>
                          <m:t>𝟐</m:t>
                        </m:r>
                        <m:r>
                          <a:rPr lang="en-US" sz="2400" b="1" i="1" smtClean="0">
                            <a:solidFill>
                              <a:srgbClr val="663300"/>
                            </a:solidFill>
                            <a:latin typeface="Cambria Math" panose="02040503050406030204" pitchFamily="18" charset="0"/>
                          </a:rPr>
                          <m:t>.</m:t>
                        </m:r>
                        <m:r>
                          <a:rPr lang="en-US" sz="2400" b="1" i="1" smtClean="0">
                            <a:solidFill>
                              <a:srgbClr val="663300"/>
                            </a:solidFill>
                            <a:latin typeface="Cambria Math" panose="02040503050406030204" pitchFamily="18" charset="0"/>
                          </a:rPr>
                          <m:t>𝟑𝟎</m:t>
                        </m:r>
                        <m:r>
                          <a:rPr lang="en-US" sz="2400" b="1" i="1" smtClean="0">
                            <a:solidFill>
                              <a:srgbClr val="663300"/>
                            </a:solidFill>
                            <a:latin typeface="Cambria Math" panose="02040503050406030204" pitchFamily="18" charset="0"/>
                          </a:rPr>
                          <m:t>+</m:t>
                        </m:r>
                        <m:r>
                          <a:rPr lang="en-US" sz="2400" b="1" i="1" smtClean="0">
                            <a:solidFill>
                              <a:srgbClr val="663300"/>
                            </a:solidFill>
                            <a:latin typeface="Cambria Math" panose="02040503050406030204" pitchFamily="18" charset="0"/>
                          </a:rPr>
                          <m:t>𝟑𝟎</m:t>
                        </m:r>
                      </m:den>
                    </m:f>
                  </m:oMath>
                </a14:m>
                <a:r>
                  <a:rPr lang="en-US" sz="2400" b="1" dirty="0" smtClean="0">
                    <a:solidFill>
                      <a:srgbClr val="663300"/>
                    </a:solidFill>
                    <a:latin typeface="+mj-lt"/>
                  </a:rPr>
                  <a:t> = </a:t>
                </a:r>
                <a:r>
                  <a:rPr lang="vi-VN" sz="2400" b="1" dirty="0" smtClean="0">
                    <a:solidFill>
                      <a:srgbClr val="663300"/>
                    </a:solidFill>
                    <a:latin typeface="+mj-lt"/>
                  </a:rPr>
                  <a:t>20</a:t>
                </a:r>
                <a:r>
                  <a:rPr lang="el-GR" sz="2400" b="1" dirty="0" smtClean="0">
                    <a:solidFill>
                      <a:srgbClr val="663300"/>
                    </a:solidFill>
                    <a:latin typeface="+mj-lt"/>
                    <a:cs typeface="Times New Roman" pitchFamily="18" charset="0"/>
                  </a:rPr>
                  <a:t> </a:t>
                </a:r>
                <a:r>
                  <a:rPr lang="en-US" sz="2400" b="1" dirty="0" smtClean="0">
                    <a:solidFill>
                      <a:srgbClr val="663300"/>
                    </a:solidFill>
                    <a:latin typeface="+mj-lt"/>
                    <a:cs typeface="Times New Roman" pitchFamily="18" charset="0"/>
                  </a:rPr>
                  <a:t>(</a:t>
                </a:r>
                <a:r>
                  <a:rPr lang="el-GR" sz="2400" b="1" dirty="0" smtClean="0">
                    <a:solidFill>
                      <a:srgbClr val="663300"/>
                    </a:solidFill>
                    <a:latin typeface="+mj-lt"/>
                    <a:cs typeface="Times New Roman" pitchFamily="18" charset="0"/>
                  </a:rPr>
                  <a:t>Ω</a:t>
                </a:r>
                <a:r>
                  <a:rPr lang="en-US" sz="2400" b="1" dirty="0" smtClean="0">
                    <a:solidFill>
                      <a:srgbClr val="663300"/>
                    </a:solidFill>
                    <a:latin typeface="+mj-lt"/>
                    <a:cs typeface="Times New Roman" pitchFamily="18" charset="0"/>
                  </a:rPr>
                  <a:t>)</a:t>
                </a:r>
                <a:r>
                  <a:rPr lang="vi-VN" sz="2400" b="1" dirty="0" smtClean="0">
                    <a:solidFill>
                      <a:srgbClr val="663300"/>
                    </a:solidFill>
                    <a:latin typeface="+mj-lt"/>
                  </a:rPr>
                  <a:t> </a:t>
                </a:r>
                <a:endParaRPr lang="vi-VN" sz="2400" b="1" dirty="0">
                  <a:solidFill>
                    <a:srgbClr val="663300"/>
                  </a:solidFill>
                  <a:latin typeface="+mj-lt"/>
                </a:endParaRPr>
              </a:p>
            </p:txBody>
          </p:sp>
        </mc:Choice>
        <mc:Fallback xmlns="">
          <p:sp>
            <p:nvSpPr>
              <p:cNvPr id="15" name="Hình chữ nhật 14"/>
              <p:cNvSpPr>
                <a:spLocks noRot="1" noChangeAspect="1" noMove="1" noResize="1" noEditPoints="1" noAdjustHandles="1" noChangeArrowheads="1" noChangeShapeType="1" noTextEdit="1"/>
              </p:cNvSpPr>
              <p:nvPr/>
            </p:nvSpPr>
            <p:spPr>
              <a:xfrm>
                <a:off x="7334407" y="5601676"/>
                <a:ext cx="4304383" cy="637354"/>
              </a:xfrm>
              <a:prstGeom prst="rect">
                <a:avLst/>
              </a:prstGeom>
              <a:blipFill rotWithShape="0">
                <a:blip r:embed="rId2"/>
                <a:stretch>
                  <a:fillRect l="-2125" b="-8654"/>
                </a:stretch>
              </a:blipFill>
            </p:spPr>
            <p:txBody>
              <a:bodyPr/>
              <a:lstStyle/>
              <a:p>
                <a:r>
                  <a:rPr lang="vi-VN">
                    <a:noFill/>
                  </a:rPr>
                  <a:t> </a:t>
                </a:r>
              </a:p>
            </p:txBody>
          </p:sp>
        </mc:Fallback>
      </mc:AlternateContent>
      <p:sp>
        <p:nvSpPr>
          <p:cNvPr id="76" name="Nút Hành động: Kết thúc 75">
            <a:hlinkClick r:id="" action="ppaction://hlinkshowjump?jump=lastslide" highlightClick="1"/>
          </p:cNvPr>
          <p:cNvSpPr/>
          <p:nvPr/>
        </p:nvSpPr>
        <p:spPr>
          <a:xfrm>
            <a:off x="11887200" y="6608618"/>
            <a:ext cx="304800" cy="24938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99" name="Đường nối Thẳng 95"/>
          <p:cNvCxnSpPr/>
          <p:nvPr/>
        </p:nvCxnSpPr>
        <p:spPr>
          <a:xfrm>
            <a:off x="7148465" y="2380883"/>
            <a:ext cx="0" cy="4111841"/>
          </a:xfrm>
          <a:prstGeom prst="line">
            <a:avLst/>
          </a:prstGeom>
          <a:ln w="38100"/>
        </p:spPr>
        <p:style>
          <a:lnRef idx="1">
            <a:schemeClr val="dk1"/>
          </a:lnRef>
          <a:fillRef idx="0">
            <a:schemeClr val="dk1"/>
          </a:fillRef>
          <a:effectRef idx="0">
            <a:schemeClr val="dk1"/>
          </a:effectRef>
          <a:fontRef idx="minor">
            <a:schemeClr val="tx1"/>
          </a:fontRef>
        </p:style>
      </p:cxnSp>
      <p:sp>
        <p:nvSpPr>
          <p:cNvPr id="100"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6950025"/>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4">
                                            <p:txEl>
                                              <p:pRg st="0" end="0"/>
                                            </p:txEl>
                                          </p:spTgt>
                                        </p:tgtEl>
                                        <p:attrNameLst>
                                          <p:attrName>style.visibility</p:attrName>
                                        </p:attrNameLst>
                                      </p:cBhvr>
                                      <p:to>
                                        <p:strVal val="visible"/>
                                      </p:to>
                                    </p:set>
                                    <p:animEffect transition="in" filter="barn(inVertical)">
                                      <p:cBhvr>
                                        <p:cTn id="7" dur="500"/>
                                        <p:tgtEl>
                                          <p:spTgt spid="9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4">
                                            <p:txEl>
                                              <p:pRg st="1" end="1"/>
                                            </p:txEl>
                                          </p:spTgt>
                                        </p:tgtEl>
                                        <p:attrNameLst>
                                          <p:attrName>style.visibility</p:attrName>
                                        </p:attrNameLst>
                                      </p:cBhvr>
                                      <p:to>
                                        <p:strVal val="visible"/>
                                      </p:to>
                                    </p:set>
                                    <p:animEffect transition="in" filter="barn(inVertical)">
                                      <p:cBhvr>
                                        <p:cTn id="12" dur="500"/>
                                        <p:tgtEl>
                                          <p:spTgt spid="9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94">
                                            <p:txEl>
                                              <p:pRg st="2" end="2"/>
                                            </p:txEl>
                                          </p:spTgt>
                                        </p:tgtEl>
                                        <p:attrNameLst>
                                          <p:attrName>style.visibility</p:attrName>
                                        </p:attrNameLst>
                                      </p:cBhvr>
                                      <p:to>
                                        <p:strVal val="visible"/>
                                      </p:to>
                                    </p:set>
                                    <p:animEffect transition="in" filter="barn(inVertical)">
                                      <p:cBhvr>
                                        <p:cTn id="17" dur="500"/>
                                        <p:tgtEl>
                                          <p:spTgt spid="9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94">
                                            <p:txEl>
                                              <p:pRg st="3" end="3"/>
                                            </p:txEl>
                                          </p:spTgt>
                                        </p:tgtEl>
                                        <p:attrNameLst>
                                          <p:attrName>style.visibility</p:attrName>
                                        </p:attrNameLst>
                                      </p:cBhvr>
                                      <p:to>
                                        <p:strVal val="visible"/>
                                      </p:to>
                                    </p:set>
                                    <p:animEffect transition="in" filter="barn(inVertical)">
                                      <p:cBhvr>
                                        <p:cTn id="22" dur="500"/>
                                        <p:tgtEl>
                                          <p:spTgt spid="9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1000"/>
                                        <p:tgtEl>
                                          <p:spTgt spid="20"/>
                                        </p:tgtEl>
                                      </p:cBhvr>
                                    </p:animEffect>
                                    <p:anim calcmode="lin" valueType="num">
                                      <p:cBhvr>
                                        <p:cTn id="28" dur="1000" fill="hold"/>
                                        <p:tgtEl>
                                          <p:spTgt spid="20"/>
                                        </p:tgtEl>
                                        <p:attrNameLst>
                                          <p:attrName>ppt_x</p:attrName>
                                        </p:attrNameLst>
                                      </p:cBhvr>
                                      <p:tavLst>
                                        <p:tav tm="0">
                                          <p:val>
                                            <p:strVal val="#ppt_x"/>
                                          </p:val>
                                        </p:tav>
                                        <p:tav tm="100000">
                                          <p:val>
                                            <p:strVal val="#ppt_x"/>
                                          </p:val>
                                        </p:tav>
                                      </p:tavLst>
                                    </p:anim>
                                    <p:anim calcmode="lin" valueType="num">
                                      <p:cBhvr>
                                        <p:cTn id="2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fade">
                                      <p:cBhvr>
                                        <p:cTn id="34" dur="1000"/>
                                        <p:tgtEl>
                                          <p:spTgt spid="21"/>
                                        </p:tgtEl>
                                      </p:cBhvr>
                                    </p:animEffect>
                                    <p:anim calcmode="lin" valueType="num">
                                      <p:cBhvr>
                                        <p:cTn id="35" dur="1000" fill="hold"/>
                                        <p:tgtEl>
                                          <p:spTgt spid="21"/>
                                        </p:tgtEl>
                                        <p:attrNameLst>
                                          <p:attrName>ppt_x</p:attrName>
                                        </p:attrNameLst>
                                      </p:cBhvr>
                                      <p:tavLst>
                                        <p:tav tm="0">
                                          <p:val>
                                            <p:strVal val="#ppt_x"/>
                                          </p:val>
                                        </p:tav>
                                        <p:tav tm="100000">
                                          <p:val>
                                            <p:strVal val="#ppt_x"/>
                                          </p:val>
                                        </p:tav>
                                      </p:tavLst>
                                    </p:anim>
                                    <p:anim calcmode="lin" valueType="num">
                                      <p:cBhvr>
                                        <p:cTn id="36" dur="1000" fill="hold"/>
                                        <p:tgtEl>
                                          <p:spTgt spid="21"/>
                                        </p:tgtEl>
                                        <p:attrNameLst>
                                          <p:attrName>ppt_y</p:attrName>
                                        </p:attrNameLst>
                                      </p:cBhvr>
                                      <p:tavLst>
                                        <p:tav tm="0">
                                          <p:val>
                                            <p:strVal val="#ppt_y+.1"/>
                                          </p:val>
                                        </p:tav>
                                        <p:tav tm="100000">
                                          <p:val>
                                            <p:strVal val="#ppt_y"/>
                                          </p:val>
                                        </p:tav>
                                      </p:tavLst>
                                    </p:anim>
                                  </p:childTnLst>
                                </p:cTn>
                              </p:par>
                            </p:childTnLst>
                          </p:cTn>
                        </p:par>
                        <p:par>
                          <p:cTn id="37" fill="hold">
                            <p:stCondLst>
                              <p:cond delay="1000"/>
                            </p:stCondLst>
                            <p:childTnLst>
                              <p:par>
                                <p:cTn id="38" presetID="42" presetClass="entr" presetSubtype="0" fill="hold" nodeType="after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1000"/>
                                        <p:tgtEl>
                                          <p:spTgt spid="7"/>
                                        </p:tgtEl>
                                      </p:cBhvr>
                                    </p:animEffect>
                                    <p:anim calcmode="lin" valueType="num">
                                      <p:cBhvr>
                                        <p:cTn id="41" dur="1000" fill="hold"/>
                                        <p:tgtEl>
                                          <p:spTgt spid="7"/>
                                        </p:tgtEl>
                                        <p:attrNameLst>
                                          <p:attrName>ppt_x</p:attrName>
                                        </p:attrNameLst>
                                      </p:cBhvr>
                                      <p:tavLst>
                                        <p:tav tm="0">
                                          <p:val>
                                            <p:strVal val="#ppt_x"/>
                                          </p:val>
                                        </p:tav>
                                        <p:tav tm="100000">
                                          <p:val>
                                            <p:strVal val="#ppt_x"/>
                                          </p:val>
                                        </p:tav>
                                      </p:tavLst>
                                    </p:anim>
                                    <p:anim calcmode="lin" valueType="num">
                                      <p:cBhvr>
                                        <p:cTn id="4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fade">
                                      <p:cBhvr>
                                        <p:cTn id="47" dur="1000"/>
                                        <p:tgtEl>
                                          <p:spTgt spid="41"/>
                                        </p:tgtEl>
                                      </p:cBhvr>
                                    </p:animEffect>
                                    <p:anim calcmode="lin" valueType="num">
                                      <p:cBhvr>
                                        <p:cTn id="48" dur="1000" fill="hold"/>
                                        <p:tgtEl>
                                          <p:spTgt spid="41"/>
                                        </p:tgtEl>
                                        <p:attrNameLst>
                                          <p:attrName>ppt_x</p:attrName>
                                        </p:attrNameLst>
                                      </p:cBhvr>
                                      <p:tavLst>
                                        <p:tav tm="0">
                                          <p:val>
                                            <p:strVal val="#ppt_x"/>
                                          </p:val>
                                        </p:tav>
                                        <p:tav tm="100000">
                                          <p:val>
                                            <p:strVal val="#ppt_x"/>
                                          </p:val>
                                        </p:tav>
                                      </p:tavLst>
                                    </p:anim>
                                    <p:anim calcmode="lin" valueType="num">
                                      <p:cBhvr>
                                        <p:cTn id="49" dur="1000" fill="hold"/>
                                        <p:tgtEl>
                                          <p:spTgt spid="41"/>
                                        </p:tgtEl>
                                        <p:attrNameLst>
                                          <p:attrName>ppt_y</p:attrName>
                                        </p:attrNameLst>
                                      </p:cBhvr>
                                      <p:tavLst>
                                        <p:tav tm="0">
                                          <p:val>
                                            <p:strVal val="#ppt_y+.1"/>
                                          </p:val>
                                        </p:tav>
                                        <p:tav tm="100000">
                                          <p:val>
                                            <p:strVal val="#ppt_y"/>
                                          </p:val>
                                        </p:tav>
                                      </p:tavLst>
                                    </p:anim>
                                  </p:childTnLst>
                                </p:cTn>
                              </p:par>
                            </p:childTnLst>
                          </p:cTn>
                        </p:par>
                        <p:par>
                          <p:cTn id="50" fill="hold">
                            <p:stCondLst>
                              <p:cond delay="1000"/>
                            </p:stCondLst>
                            <p:childTnLst>
                              <p:par>
                                <p:cTn id="51" presetID="42" presetClass="entr" presetSubtype="0" fill="hold" nodeType="afterEffect">
                                  <p:stCondLst>
                                    <p:cond delay="0"/>
                                  </p:stCondLst>
                                  <p:childTnLst>
                                    <p:set>
                                      <p:cBhvr>
                                        <p:cTn id="52" dur="1" fill="hold">
                                          <p:stCondLst>
                                            <p:cond delay="0"/>
                                          </p:stCondLst>
                                        </p:cTn>
                                        <p:tgtEl>
                                          <p:spTgt spid="77"/>
                                        </p:tgtEl>
                                        <p:attrNameLst>
                                          <p:attrName>style.visibility</p:attrName>
                                        </p:attrNameLst>
                                      </p:cBhvr>
                                      <p:to>
                                        <p:strVal val="visible"/>
                                      </p:to>
                                    </p:set>
                                    <p:animEffect transition="in" filter="fade">
                                      <p:cBhvr>
                                        <p:cTn id="53" dur="1000"/>
                                        <p:tgtEl>
                                          <p:spTgt spid="77"/>
                                        </p:tgtEl>
                                      </p:cBhvr>
                                    </p:animEffect>
                                    <p:anim calcmode="lin" valueType="num">
                                      <p:cBhvr>
                                        <p:cTn id="54" dur="1000" fill="hold"/>
                                        <p:tgtEl>
                                          <p:spTgt spid="77"/>
                                        </p:tgtEl>
                                        <p:attrNameLst>
                                          <p:attrName>ppt_x</p:attrName>
                                        </p:attrNameLst>
                                      </p:cBhvr>
                                      <p:tavLst>
                                        <p:tav tm="0">
                                          <p:val>
                                            <p:strVal val="#ppt_x"/>
                                          </p:val>
                                        </p:tav>
                                        <p:tav tm="100000">
                                          <p:val>
                                            <p:strVal val="#ppt_x"/>
                                          </p:val>
                                        </p:tav>
                                      </p:tavLst>
                                    </p:anim>
                                    <p:anim calcmode="lin" valueType="num">
                                      <p:cBhvr>
                                        <p:cTn id="55"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58"/>
                                        </p:tgtEl>
                                        <p:attrNameLst>
                                          <p:attrName>style.visibility</p:attrName>
                                        </p:attrNameLst>
                                      </p:cBhvr>
                                      <p:to>
                                        <p:strVal val="visible"/>
                                      </p:to>
                                    </p:set>
                                    <p:animEffect transition="in" filter="fade">
                                      <p:cBhvr>
                                        <p:cTn id="60" dur="1000"/>
                                        <p:tgtEl>
                                          <p:spTgt spid="58"/>
                                        </p:tgtEl>
                                      </p:cBhvr>
                                    </p:animEffect>
                                    <p:anim calcmode="lin" valueType="num">
                                      <p:cBhvr>
                                        <p:cTn id="61" dur="1000" fill="hold"/>
                                        <p:tgtEl>
                                          <p:spTgt spid="58"/>
                                        </p:tgtEl>
                                        <p:attrNameLst>
                                          <p:attrName>ppt_x</p:attrName>
                                        </p:attrNameLst>
                                      </p:cBhvr>
                                      <p:tavLst>
                                        <p:tav tm="0">
                                          <p:val>
                                            <p:strVal val="#ppt_x"/>
                                          </p:val>
                                        </p:tav>
                                        <p:tav tm="100000">
                                          <p:val>
                                            <p:strVal val="#ppt_x"/>
                                          </p:val>
                                        </p:tav>
                                      </p:tavLst>
                                    </p:anim>
                                    <p:anim calcmode="lin" valueType="num">
                                      <p:cBhvr>
                                        <p:cTn id="62" dur="1000" fill="hold"/>
                                        <p:tgtEl>
                                          <p:spTgt spid="58"/>
                                        </p:tgtEl>
                                        <p:attrNameLst>
                                          <p:attrName>ppt_y</p:attrName>
                                        </p:attrNameLst>
                                      </p:cBhvr>
                                      <p:tavLst>
                                        <p:tav tm="0">
                                          <p:val>
                                            <p:strVal val="#ppt_y+.1"/>
                                          </p:val>
                                        </p:tav>
                                        <p:tav tm="100000">
                                          <p:val>
                                            <p:strVal val="#ppt_y"/>
                                          </p:val>
                                        </p:tav>
                                      </p:tavLst>
                                    </p:anim>
                                  </p:childTnLst>
                                </p:cTn>
                              </p:par>
                            </p:childTnLst>
                          </p:cTn>
                        </p:par>
                        <p:par>
                          <p:cTn id="63" fill="hold">
                            <p:stCondLst>
                              <p:cond delay="1000"/>
                            </p:stCondLst>
                            <p:childTnLst>
                              <p:par>
                                <p:cTn id="64" presetID="42" presetClass="entr" presetSubtype="0" fill="hold" nodeType="afterEffect">
                                  <p:stCondLst>
                                    <p:cond delay="0"/>
                                  </p:stCondLst>
                                  <p:childTnLst>
                                    <p:set>
                                      <p:cBhvr>
                                        <p:cTn id="65" dur="1" fill="hold">
                                          <p:stCondLst>
                                            <p:cond delay="0"/>
                                          </p:stCondLst>
                                        </p:cTn>
                                        <p:tgtEl>
                                          <p:spTgt spid="42"/>
                                        </p:tgtEl>
                                        <p:attrNameLst>
                                          <p:attrName>style.visibility</p:attrName>
                                        </p:attrNameLst>
                                      </p:cBhvr>
                                      <p:to>
                                        <p:strVal val="visible"/>
                                      </p:to>
                                    </p:set>
                                    <p:animEffect transition="in" filter="fade">
                                      <p:cBhvr>
                                        <p:cTn id="66" dur="1000"/>
                                        <p:tgtEl>
                                          <p:spTgt spid="42"/>
                                        </p:tgtEl>
                                      </p:cBhvr>
                                    </p:animEffect>
                                    <p:anim calcmode="lin" valueType="num">
                                      <p:cBhvr>
                                        <p:cTn id="67" dur="1000" fill="hold"/>
                                        <p:tgtEl>
                                          <p:spTgt spid="42"/>
                                        </p:tgtEl>
                                        <p:attrNameLst>
                                          <p:attrName>ppt_x</p:attrName>
                                        </p:attrNameLst>
                                      </p:cBhvr>
                                      <p:tavLst>
                                        <p:tav tm="0">
                                          <p:val>
                                            <p:strVal val="#ppt_x"/>
                                          </p:val>
                                        </p:tav>
                                        <p:tav tm="100000">
                                          <p:val>
                                            <p:strVal val="#ppt_x"/>
                                          </p:val>
                                        </p:tav>
                                      </p:tavLst>
                                    </p:anim>
                                    <p:anim calcmode="lin" valueType="num">
                                      <p:cBhvr>
                                        <p:cTn id="68"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75"/>
                                        </p:tgtEl>
                                        <p:attrNameLst>
                                          <p:attrName>style.visibility</p:attrName>
                                        </p:attrNameLst>
                                      </p:cBhvr>
                                      <p:to>
                                        <p:strVal val="visible"/>
                                      </p:to>
                                    </p:set>
                                    <p:animEffect transition="in" filter="fade">
                                      <p:cBhvr>
                                        <p:cTn id="73" dur="1000"/>
                                        <p:tgtEl>
                                          <p:spTgt spid="75"/>
                                        </p:tgtEl>
                                      </p:cBhvr>
                                    </p:animEffect>
                                    <p:anim calcmode="lin" valueType="num">
                                      <p:cBhvr>
                                        <p:cTn id="74" dur="1000" fill="hold"/>
                                        <p:tgtEl>
                                          <p:spTgt spid="75"/>
                                        </p:tgtEl>
                                        <p:attrNameLst>
                                          <p:attrName>ppt_x</p:attrName>
                                        </p:attrNameLst>
                                      </p:cBhvr>
                                      <p:tavLst>
                                        <p:tav tm="0">
                                          <p:val>
                                            <p:strVal val="#ppt_x"/>
                                          </p:val>
                                        </p:tav>
                                        <p:tav tm="100000">
                                          <p:val>
                                            <p:strVal val="#ppt_x"/>
                                          </p:val>
                                        </p:tav>
                                      </p:tavLst>
                                    </p:anim>
                                    <p:anim calcmode="lin" valueType="num">
                                      <p:cBhvr>
                                        <p:cTn id="75" dur="1000" fill="hold"/>
                                        <p:tgtEl>
                                          <p:spTgt spid="75"/>
                                        </p:tgtEl>
                                        <p:attrNameLst>
                                          <p:attrName>ppt_y</p:attrName>
                                        </p:attrNameLst>
                                      </p:cBhvr>
                                      <p:tavLst>
                                        <p:tav tm="0">
                                          <p:val>
                                            <p:strVal val="#ppt_y+.1"/>
                                          </p:val>
                                        </p:tav>
                                        <p:tav tm="100000">
                                          <p:val>
                                            <p:strVal val="#ppt_y"/>
                                          </p:val>
                                        </p:tav>
                                      </p:tavLst>
                                    </p:anim>
                                  </p:childTnLst>
                                </p:cTn>
                              </p:par>
                            </p:childTnLst>
                          </p:cTn>
                        </p:par>
                        <p:par>
                          <p:cTn id="76" fill="hold">
                            <p:stCondLst>
                              <p:cond delay="1000"/>
                            </p:stCondLst>
                            <p:childTnLst>
                              <p:par>
                                <p:cTn id="77" presetID="42" presetClass="entr" presetSubtype="0" fill="hold" nodeType="afterEffect">
                                  <p:stCondLst>
                                    <p:cond delay="0"/>
                                  </p:stCondLst>
                                  <p:childTnLst>
                                    <p:set>
                                      <p:cBhvr>
                                        <p:cTn id="78" dur="1" fill="hold">
                                          <p:stCondLst>
                                            <p:cond delay="0"/>
                                          </p:stCondLst>
                                        </p:cTn>
                                        <p:tgtEl>
                                          <p:spTgt spid="59"/>
                                        </p:tgtEl>
                                        <p:attrNameLst>
                                          <p:attrName>style.visibility</p:attrName>
                                        </p:attrNameLst>
                                      </p:cBhvr>
                                      <p:to>
                                        <p:strVal val="visible"/>
                                      </p:to>
                                    </p:set>
                                    <p:animEffect transition="in" filter="fade">
                                      <p:cBhvr>
                                        <p:cTn id="79" dur="1000"/>
                                        <p:tgtEl>
                                          <p:spTgt spid="59"/>
                                        </p:tgtEl>
                                      </p:cBhvr>
                                    </p:animEffect>
                                    <p:anim calcmode="lin" valueType="num">
                                      <p:cBhvr>
                                        <p:cTn id="80" dur="1000" fill="hold"/>
                                        <p:tgtEl>
                                          <p:spTgt spid="59"/>
                                        </p:tgtEl>
                                        <p:attrNameLst>
                                          <p:attrName>ppt_x</p:attrName>
                                        </p:attrNameLst>
                                      </p:cBhvr>
                                      <p:tavLst>
                                        <p:tav tm="0">
                                          <p:val>
                                            <p:strVal val="#ppt_x"/>
                                          </p:val>
                                        </p:tav>
                                        <p:tav tm="100000">
                                          <p:val>
                                            <p:strVal val="#ppt_x"/>
                                          </p:val>
                                        </p:tav>
                                      </p:tavLst>
                                    </p:anim>
                                    <p:anim calcmode="lin" valueType="num">
                                      <p:cBhvr>
                                        <p:cTn id="81" dur="1000" fill="hold"/>
                                        <p:tgtEl>
                                          <p:spTgt spid="59"/>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2" presetClass="entr" presetSubtype="0" fill="hold" grpId="0" nodeType="clickEffect">
                                  <p:stCondLst>
                                    <p:cond delay="0"/>
                                  </p:stCondLst>
                                  <p:childTnLst>
                                    <p:set>
                                      <p:cBhvr>
                                        <p:cTn id="85" dur="1" fill="hold">
                                          <p:stCondLst>
                                            <p:cond delay="0"/>
                                          </p:stCondLst>
                                        </p:cTn>
                                        <p:tgtEl>
                                          <p:spTgt spid="98"/>
                                        </p:tgtEl>
                                        <p:attrNameLst>
                                          <p:attrName>style.visibility</p:attrName>
                                        </p:attrNameLst>
                                      </p:cBhvr>
                                      <p:to>
                                        <p:strVal val="visible"/>
                                      </p:to>
                                    </p:set>
                                    <p:animEffect transition="in" filter="fade">
                                      <p:cBhvr>
                                        <p:cTn id="86" dur="1000"/>
                                        <p:tgtEl>
                                          <p:spTgt spid="98"/>
                                        </p:tgtEl>
                                      </p:cBhvr>
                                    </p:animEffect>
                                    <p:anim calcmode="lin" valueType="num">
                                      <p:cBhvr>
                                        <p:cTn id="87" dur="1000" fill="hold"/>
                                        <p:tgtEl>
                                          <p:spTgt spid="98"/>
                                        </p:tgtEl>
                                        <p:attrNameLst>
                                          <p:attrName>ppt_x</p:attrName>
                                        </p:attrNameLst>
                                      </p:cBhvr>
                                      <p:tavLst>
                                        <p:tav tm="0">
                                          <p:val>
                                            <p:strVal val="#ppt_x"/>
                                          </p:val>
                                        </p:tav>
                                        <p:tav tm="100000">
                                          <p:val>
                                            <p:strVal val="#ppt_x"/>
                                          </p:val>
                                        </p:tav>
                                      </p:tavLst>
                                    </p:anim>
                                    <p:anim calcmode="lin" valueType="num">
                                      <p:cBhvr>
                                        <p:cTn id="88" dur="1000" fill="hold"/>
                                        <p:tgtEl>
                                          <p:spTgt spid="98"/>
                                        </p:tgtEl>
                                        <p:attrNameLst>
                                          <p:attrName>ppt_y</p:attrName>
                                        </p:attrNameLst>
                                      </p:cBhvr>
                                      <p:tavLst>
                                        <p:tav tm="0">
                                          <p:val>
                                            <p:strVal val="#ppt_y+.1"/>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2"/>
                                        </p:tgtEl>
                                        <p:attrNameLst>
                                          <p:attrName>style.visibility</p:attrName>
                                        </p:attrNameLst>
                                      </p:cBhvr>
                                      <p:to>
                                        <p:strVal val="visible"/>
                                      </p:to>
                                    </p:set>
                                    <p:animEffect transition="in" filter="barn(inVertical)">
                                      <p:cBhvr>
                                        <p:cTn id="93" dur="500"/>
                                        <p:tgtEl>
                                          <p:spTgt spid="2"/>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3"/>
                                        </p:tgtEl>
                                        <p:attrNameLst>
                                          <p:attrName>style.visibility</p:attrName>
                                        </p:attrNameLst>
                                      </p:cBhvr>
                                      <p:to>
                                        <p:strVal val="visible"/>
                                      </p:to>
                                    </p:set>
                                    <p:animEffect transition="in" filter="barn(inVertical)">
                                      <p:cBhvr>
                                        <p:cTn id="98" dur="500"/>
                                        <p:tgtEl>
                                          <p:spTgt spid="3"/>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5"/>
                                        </p:tgtEl>
                                        <p:attrNameLst>
                                          <p:attrName>style.visibility</p:attrName>
                                        </p:attrNameLst>
                                      </p:cBhvr>
                                      <p:to>
                                        <p:strVal val="visible"/>
                                      </p:to>
                                    </p:set>
                                    <p:animEffect transition="in" filter="barn(inVertical)">
                                      <p:cBhvr>
                                        <p:cTn id="103" dur="500"/>
                                        <p:tgtEl>
                                          <p:spTgt spid="5"/>
                                        </p:tgtEl>
                                      </p:cBhvr>
                                    </p:animEffect>
                                  </p:childTnLst>
                                </p:cTn>
                              </p:par>
                            </p:childTnLst>
                          </p:cTn>
                        </p:par>
                      </p:childTnLst>
                    </p:cTn>
                  </p:par>
                  <p:par>
                    <p:cTn id="104" fill="hold">
                      <p:stCondLst>
                        <p:cond delay="indefinite"/>
                      </p:stCondLst>
                      <p:childTnLst>
                        <p:par>
                          <p:cTn id="105" fill="hold">
                            <p:stCondLst>
                              <p:cond delay="0"/>
                            </p:stCondLst>
                            <p:childTnLst>
                              <p:par>
                                <p:cTn id="106" presetID="16" presetClass="entr" presetSubtype="21" fill="hold" grpId="0" nodeType="clickEffect">
                                  <p:stCondLst>
                                    <p:cond delay="0"/>
                                  </p:stCondLst>
                                  <p:childTnLst>
                                    <p:set>
                                      <p:cBhvr>
                                        <p:cTn id="107" dur="1" fill="hold">
                                          <p:stCondLst>
                                            <p:cond delay="0"/>
                                          </p:stCondLst>
                                        </p:cTn>
                                        <p:tgtEl>
                                          <p:spTgt spid="15"/>
                                        </p:tgtEl>
                                        <p:attrNameLst>
                                          <p:attrName>style.visibility</p:attrName>
                                        </p:attrNameLst>
                                      </p:cBhvr>
                                      <p:to>
                                        <p:strVal val="visible"/>
                                      </p:to>
                                    </p:set>
                                    <p:animEffect transition="in" filter="barn(inVertical)">
                                      <p:cBhvr>
                                        <p:cTn id="10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41" grpId="0"/>
      <p:bldP spid="58" grpId="0"/>
      <p:bldP spid="75" grpId="0"/>
      <p:bldP spid="2" grpId="0"/>
      <p:bldP spid="98" grpId="0"/>
      <p:bldP spid="3" grpId="0"/>
      <p:bldP spid="5"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104046" y="533443"/>
            <a:ext cx="7776457" cy="1015663"/>
          </a:xfrm>
          <a:prstGeom prst="rect">
            <a:avLst/>
          </a:prstGeom>
          <a:solidFill>
            <a:schemeClr val="accent2">
              <a:lumMod val="20000"/>
              <a:lumOff val="80000"/>
            </a:schemeClr>
          </a:solidFill>
        </p:spPr>
        <p:txBody>
          <a:bodyPr wrap="square">
            <a:spAutoFit/>
          </a:bodyPr>
          <a:lstStyle/>
          <a:p>
            <a:r>
              <a:rPr lang="vi-VN" sz="2000" b="1" u="sng" dirty="0">
                <a:solidFill>
                  <a:srgbClr val="FF0000"/>
                </a:solidFill>
              </a:rPr>
              <a:t>Bài 6 </a:t>
            </a:r>
            <a:r>
              <a:rPr lang="vi-VN" sz="2000" b="1" dirty="0"/>
              <a:t>Cho mạch điện AB có sơ đồ như hình 6.2 trong đó điện trở R</a:t>
            </a:r>
            <a:r>
              <a:rPr lang="vi-VN" sz="2000" b="1" baseline="-25000" dirty="0"/>
              <a:t>1</a:t>
            </a:r>
            <a:r>
              <a:rPr lang="vi-VN" sz="2000" b="1" dirty="0"/>
              <a:t> = 3r ; R</a:t>
            </a:r>
            <a:r>
              <a:rPr lang="vi-VN" sz="2000" b="1" baseline="-25000" dirty="0"/>
              <a:t>2</a:t>
            </a:r>
            <a:r>
              <a:rPr lang="vi-VN" sz="2000" b="1" dirty="0"/>
              <a:t> = r; R</a:t>
            </a:r>
            <a:r>
              <a:rPr lang="vi-VN" sz="2000" b="1" baseline="-25000" dirty="0"/>
              <a:t>3</a:t>
            </a:r>
            <a:r>
              <a:rPr lang="vi-VN" sz="2000" b="1" dirty="0"/>
              <a:t> = 6r. Điện trở tương đương của đoạn mạch này có giá trị nào dưới đây?</a:t>
            </a:r>
          </a:p>
        </p:txBody>
      </p:sp>
      <p:sp>
        <p:nvSpPr>
          <p:cNvPr id="76" name="Nút Hành động: Kết thúc 75">
            <a:hlinkClick r:id="" action="ppaction://hlinkshowjump?jump=lastslide" highlightClick="1"/>
          </p:cNvPr>
          <p:cNvSpPr/>
          <p:nvPr/>
        </p:nvSpPr>
        <p:spPr>
          <a:xfrm>
            <a:off x="11887200" y="6608618"/>
            <a:ext cx="304800" cy="24938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7" name="Rectangle 7"/>
          <p:cNvSpPr>
            <a:spLocks noChangeArrowheads="1"/>
          </p:cNvSpPr>
          <p:nvPr/>
        </p:nvSpPr>
        <p:spPr bwMode="auto">
          <a:xfrm>
            <a:off x="3200645" y="1599031"/>
            <a:ext cx="109517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a:r>
              <a:rPr lang="vi-VN" altLang="vi-VN" b="1" u="sng" dirty="0" smtClean="0">
                <a:solidFill>
                  <a:srgbClr val="008000"/>
                </a:solidFill>
                <a:ea typeface="Times New Roman" panose="02020603050405020304" pitchFamily="18" charset="0"/>
                <a:cs typeface="Times New Roman" panose="02020603050405020304" pitchFamily="18" charset="0"/>
              </a:rPr>
              <a:t>Tóm tắt:</a:t>
            </a:r>
            <a:endParaRPr kumimoji="0" lang="vi-VN" altLang="vi-VN" sz="1400" b="0" i="0" u="sng" strike="noStrike" cap="none" normalizeH="0" baseline="0" dirty="0" smtClean="0">
              <a:ln>
                <a:noFill/>
              </a:ln>
              <a:solidFill>
                <a:schemeClr val="tx1"/>
              </a:solidFill>
              <a:effectLst/>
            </a:endParaRPr>
          </a:p>
          <a:p>
            <a:endParaRPr lang="vi-VN" dirty="0"/>
          </a:p>
        </p:txBody>
      </p:sp>
      <p:sp>
        <p:nvSpPr>
          <p:cNvPr id="22"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pic>
        <p:nvPicPr>
          <p:cNvPr id="2050" name="Ảnh 13"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80503" y="419900"/>
            <a:ext cx="2243641" cy="1341637"/>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3"/>
          <p:cNvSpPr>
            <a:spLocks noChangeArrowheads="1"/>
          </p:cNvSpPr>
          <p:nvPr/>
        </p:nvSpPr>
        <p:spPr bwMode="auto">
          <a:xfrm>
            <a:off x="1512041" y="1682225"/>
            <a:ext cx="1470992"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 0,75r</a:t>
            </a:r>
            <a:endParaRPr kumimoji="0" lang="vi-VN" altLang="vi-VN" sz="2000" b="1" i="0" u="none" strike="noStrike" cap="none" normalizeH="0" baseline="0" dirty="0" smtClean="0">
              <a:ln>
                <a:noFill/>
              </a:ln>
              <a:solidFill>
                <a:srgbClr val="00B050"/>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B. 3r</a:t>
            </a:r>
            <a:endParaRPr kumimoji="0" lang="vi-VN" altLang="vi-VN" sz="2000" b="1" i="0" u="none" strike="noStrike" cap="none" normalizeH="0" baseline="0" dirty="0" smtClean="0">
              <a:ln>
                <a:noFill/>
              </a:ln>
              <a:solidFill>
                <a:srgbClr val="00B050"/>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C. 2,1r</a:t>
            </a:r>
            <a:endParaRPr kumimoji="0" lang="vi-VN" altLang="vi-VN" sz="2000" b="1" i="0" u="none" strike="noStrike" cap="none" normalizeH="0" baseline="0" dirty="0" smtClean="0">
              <a:ln>
                <a:noFill/>
              </a:ln>
              <a:solidFill>
                <a:srgbClr val="00B050"/>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0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D. 10r</a:t>
            </a:r>
            <a:endParaRPr kumimoji="0" lang="vi-VN" altLang="vi-VN" sz="2000" b="1" i="0" u="none" strike="noStrike" cap="none" normalizeH="0" baseline="0" dirty="0" smtClean="0">
              <a:ln>
                <a:noFill/>
              </a:ln>
              <a:solidFill>
                <a:srgbClr val="00B050"/>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vi-VN" altLang="vi-VN" sz="2000" b="1" i="0" u="none" strike="noStrike" cap="none" normalizeH="0" baseline="0" dirty="0" smtClean="0">
              <a:ln>
                <a:noFill/>
              </a:ln>
              <a:solidFill>
                <a:srgbClr val="00B050"/>
              </a:solidFill>
              <a:effectLst/>
              <a:latin typeface="Arial" panose="020B0604020202020204" pitchFamily="34" charset="0"/>
            </a:endParaRPr>
          </a:p>
        </p:txBody>
      </p:sp>
      <p:sp>
        <p:nvSpPr>
          <p:cNvPr id="16" name="Rectangle 5"/>
          <p:cNvSpPr>
            <a:spLocks noChangeArrowheads="1"/>
          </p:cNvSpPr>
          <p:nvPr/>
        </p:nvSpPr>
        <p:spPr bwMode="auto">
          <a:xfrm>
            <a:off x="1849120" y="459409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cxnSp>
        <p:nvCxnSpPr>
          <p:cNvPr id="27" name="Đường nối Thẳng 95"/>
          <p:cNvCxnSpPr/>
          <p:nvPr/>
        </p:nvCxnSpPr>
        <p:spPr>
          <a:xfrm>
            <a:off x="3069325" y="1549106"/>
            <a:ext cx="6287" cy="5616671"/>
          </a:xfrm>
          <a:prstGeom prst="line">
            <a:avLst/>
          </a:prstGeom>
          <a:ln w="38100"/>
        </p:spPr>
        <p:style>
          <a:lnRef idx="1">
            <a:schemeClr val="dk1"/>
          </a:lnRef>
          <a:fillRef idx="0">
            <a:schemeClr val="dk1"/>
          </a:fillRef>
          <a:effectRef idx="0">
            <a:schemeClr val="dk1"/>
          </a:effectRef>
          <a:fontRef idx="minor">
            <a:schemeClr val="tx1"/>
          </a:fontRef>
        </p:style>
      </p:cxnSp>
      <p:sp>
        <p:nvSpPr>
          <p:cNvPr id="18" name="Rectangle 17"/>
          <p:cNvSpPr/>
          <p:nvPr/>
        </p:nvSpPr>
        <p:spPr>
          <a:xfrm>
            <a:off x="3358715" y="1971631"/>
            <a:ext cx="5316421" cy="461665"/>
          </a:xfrm>
          <a:prstGeom prst="rect">
            <a:avLst/>
          </a:prstGeom>
        </p:spPr>
        <p:txBody>
          <a:bodyPr wrap="square">
            <a:spAutoFit/>
          </a:bodyPr>
          <a:lstStyle/>
          <a:p>
            <a:pPr lvl="0" eaLnBrk="0" fontAlgn="base" hangingPunct="0">
              <a:spcBef>
                <a:spcPct val="0"/>
              </a:spcBef>
              <a:spcAft>
                <a:spcPct val="0"/>
              </a:spcAft>
            </a:pPr>
            <a:r>
              <a:rPr lang="vi-VN" altLang="vi-VN" sz="2400" b="1" dirty="0" smtClean="0">
                <a:solidFill>
                  <a:srgbClr val="0070C0"/>
                </a:solidFill>
                <a:ea typeface="Times New Roman" panose="02020603050405020304" pitchFamily="18" charset="0"/>
                <a:cs typeface="Times New Roman" panose="02020603050405020304" pitchFamily="18" charset="0"/>
              </a:rPr>
              <a:t>R</a:t>
            </a:r>
            <a:r>
              <a:rPr lang="vi-VN" altLang="vi-VN" sz="2400" b="1" baseline="-30000" dirty="0" smtClean="0">
                <a:solidFill>
                  <a:srgbClr val="0070C0"/>
                </a:solidFill>
                <a:ea typeface="Times New Roman" panose="02020603050405020304" pitchFamily="18" charset="0"/>
                <a:cs typeface="Times New Roman" panose="02020603050405020304" pitchFamily="18" charset="0"/>
              </a:rPr>
              <a:t>1</a:t>
            </a:r>
            <a:r>
              <a:rPr lang="vi-VN" altLang="vi-VN" sz="2400" b="1" dirty="0">
                <a:solidFill>
                  <a:srgbClr val="0070C0"/>
                </a:solidFill>
                <a:ea typeface="Times New Roman" panose="02020603050405020304" pitchFamily="18" charset="0"/>
                <a:cs typeface="Times New Roman" panose="02020603050405020304" pitchFamily="18" charset="0"/>
              </a:rPr>
              <a:t> = 3r; R</a:t>
            </a:r>
            <a:r>
              <a:rPr lang="vi-VN" altLang="vi-VN" sz="2400" b="1" baseline="-30000" dirty="0">
                <a:solidFill>
                  <a:srgbClr val="0070C0"/>
                </a:solidFill>
                <a:ea typeface="Times New Roman" panose="02020603050405020304" pitchFamily="18" charset="0"/>
                <a:cs typeface="Times New Roman" panose="02020603050405020304" pitchFamily="18" charset="0"/>
              </a:rPr>
              <a:t>2</a:t>
            </a:r>
            <a:r>
              <a:rPr lang="vi-VN" altLang="vi-VN" sz="2400" b="1" dirty="0">
                <a:solidFill>
                  <a:srgbClr val="0070C0"/>
                </a:solidFill>
                <a:ea typeface="Times New Roman" panose="02020603050405020304" pitchFamily="18" charset="0"/>
                <a:cs typeface="Times New Roman" panose="02020603050405020304" pitchFamily="18" charset="0"/>
              </a:rPr>
              <a:t> = r; R</a:t>
            </a:r>
            <a:r>
              <a:rPr lang="vi-VN" altLang="vi-VN" sz="2400" b="1" baseline="-30000" dirty="0">
                <a:solidFill>
                  <a:srgbClr val="0070C0"/>
                </a:solidFill>
                <a:ea typeface="Times New Roman" panose="02020603050405020304" pitchFamily="18" charset="0"/>
                <a:cs typeface="Times New Roman" panose="02020603050405020304" pitchFamily="18" charset="0"/>
              </a:rPr>
              <a:t>3</a:t>
            </a:r>
            <a:r>
              <a:rPr lang="vi-VN" altLang="vi-VN" sz="2400" b="1" dirty="0">
                <a:solidFill>
                  <a:srgbClr val="0070C0"/>
                </a:solidFill>
                <a:ea typeface="Times New Roman" panose="02020603050405020304" pitchFamily="18" charset="0"/>
                <a:cs typeface="Times New Roman" panose="02020603050405020304" pitchFamily="18" charset="0"/>
              </a:rPr>
              <a:t> = 6r; R</a:t>
            </a:r>
            <a:r>
              <a:rPr lang="vi-VN" altLang="vi-VN" sz="2400" b="1" baseline="-30000" dirty="0">
                <a:solidFill>
                  <a:srgbClr val="0070C0"/>
                </a:solidFill>
                <a:ea typeface="Times New Roman" panose="02020603050405020304" pitchFamily="18" charset="0"/>
                <a:cs typeface="Times New Roman" panose="02020603050405020304" pitchFamily="18" charset="0"/>
              </a:rPr>
              <a:t>tđ</a:t>
            </a:r>
            <a:r>
              <a:rPr lang="vi-VN" altLang="vi-VN" sz="2400" b="1" dirty="0">
                <a:solidFill>
                  <a:srgbClr val="0070C0"/>
                </a:solidFill>
                <a:ea typeface="Times New Roman" panose="02020603050405020304" pitchFamily="18" charset="0"/>
                <a:cs typeface="Times New Roman" panose="02020603050405020304" pitchFamily="18" charset="0"/>
              </a:rPr>
              <a:t> = ?</a:t>
            </a:r>
            <a:endParaRPr kumimoji="0" lang="vi-VN" altLang="vi-VN" sz="2400" b="1" i="0" u="none" strike="noStrike" cap="none" normalizeH="0" baseline="0" dirty="0" smtClean="0">
              <a:ln>
                <a:noFill/>
              </a:ln>
              <a:solidFill>
                <a:srgbClr val="0070C0"/>
              </a:solidFill>
              <a:effectLst/>
            </a:endParaRPr>
          </a:p>
        </p:txBody>
      </p:sp>
      <p:sp>
        <p:nvSpPr>
          <p:cNvPr id="19" name="Rectangle 18"/>
          <p:cNvSpPr/>
          <p:nvPr/>
        </p:nvSpPr>
        <p:spPr>
          <a:xfrm>
            <a:off x="4428583" y="4812451"/>
            <a:ext cx="1654620" cy="461665"/>
          </a:xfrm>
          <a:prstGeom prst="rect">
            <a:avLst/>
          </a:prstGeom>
        </p:spPr>
        <p:txBody>
          <a:bodyPr wrap="none">
            <a:spAutoFit/>
          </a:bodyPr>
          <a:lstStyle/>
          <a:p>
            <a:pPr lvl="0" eaLnBrk="0" fontAlgn="base" hangingPunct="0">
              <a:spcBef>
                <a:spcPct val="0"/>
              </a:spcBef>
              <a:spcAft>
                <a:spcPct val="0"/>
              </a:spcAft>
            </a:pPr>
            <a:r>
              <a:rPr lang="en-US" altLang="vi-VN" sz="2400" b="1" dirty="0" smtClean="0">
                <a:solidFill>
                  <a:srgbClr val="0070C0"/>
                </a:solidFill>
                <a:ea typeface="Times New Roman" panose="02020603050405020304" pitchFamily="18" charset="0"/>
                <a:cs typeface="Times New Roman" panose="02020603050405020304" pitchFamily="18" charset="0"/>
              </a:rPr>
              <a:t>=&gt; </a:t>
            </a:r>
            <a:r>
              <a:rPr lang="vi-VN" altLang="vi-VN" sz="2400" b="1" dirty="0" smtClean="0">
                <a:solidFill>
                  <a:srgbClr val="0070C0"/>
                </a:solidFill>
                <a:ea typeface="Times New Roman" panose="02020603050405020304" pitchFamily="18" charset="0"/>
                <a:cs typeface="Times New Roman" panose="02020603050405020304" pitchFamily="18" charset="0"/>
              </a:rPr>
              <a:t>Chọn </a:t>
            </a:r>
            <a:r>
              <a:rPr lang="vi-VN" altLang="vi-VN" sz="2400" b="1" dirty="0">
                <a:solidFill>
                  <a:srgbClr val="0070C0"/>
                </a:solidFill>
                <a:ea typeface="Times New Roman" panose="02020603050405020304" pitchFamily="18" charset="0"/>
                <a:cs typeface="Times New Roman" panose="02020603050405020304" pitchFamily="18" charset="0"/>
              </a:rPr>
              <a:t>C</a:t>
            </a:r>
            <a:endParaRPr kumimoji="0" lang="vi-VN" altLang="vi-VN" sz="2400" b="1" i="0" u="none" strike="noStrike" cap="none" normalizeH="0" baseline="0" dirty="0" smtClean="0">
              <a:ln>
                <a:noFill/>
              </a:ln>
              <a:solidFill>
                <a:srgbClr val="0070C0"/>
              </a:solidFill>
              <a:effectLst/>
            </a:endParaRPr>
          </a:p>
        </p:txBody>
      </p:sp>
      <p:sp>
        <p:nvSpPr>
          <p:cNvPr id="20" name="Rectangle 19"/>
          <p:cNvSpPr/>
          <p:nvPr/>
        </p:nvSpPr>
        <p:spPr>
          <a:xfrm>
            <a:off x="3214969" y="2475600"/>
            <a:ext cx="1393330" cy="461665"/>
          </a:xfrm>
          <a:prstGeom prst="rect">
            <a:avLst/>
          </a:prstGeom>
        </p:spPr>
        <p:txBody>
          <a:bodyPr wrap="none">
            <a:spAutoFit/>
          </a:bodyPr>
          <a:lstStyle/>
          <a:p>
            <a:pPr lvl="0" eaLnBrk="0" fontAlgn="base" hangingPunct="0">
              <a:spcBef>
                <a:spcPct val="0"/>
              </a:spcBef>
              <a:spcAft>
                <a:spcPct val="0"/>
              </a:spcAft>
            </a:pPr>
            <a:r>
              <a:rPr lang="vi-VN" altLang="vi-VN" sz="2400" b="1" u="sng" dirty="0">
                <a:solidFill>
                  <a:srgbClr val="008000"/>
                </a:solidFill>
                <a:ea typeface="Times New Roman" panose="02020603050405020304" pitchFamily="18" charset="0"/>
                <a:cs typeface="Times New Roman" panose="02020603050405020304" pitchFamily="18" charset="0"/>
              </a:rPr>
              <a:t>Lời giải:</a:t>
            </a:r>
            <a:endParaRPr kumimoji="0" lang="vi-VN" altLang="vi-VN" sz="2400" b="0" i="0" u="sng" strike="noStrike" cap="none" normalizeH="0" baseline="0" dirty="0" smtClean="0">
              <a:ln>
                <a:noFill/>
              </a:ln>
              <a:solidFill>
                <a:schemeClr val="tx1"/>
              </a:solidFill>
              <a:effectLst/>
            </a:endParaRPr>
          </a:p>
        </p:txBody>
      </p:sp>
      <p:sp>
        <p:nvSpPr>
          <p:cNvPr id="21" name="Rectangle 20"/>
          <p:cNvSpPr/>
          <p:nvPr/>
        </p:nvSpPr>
        <p:spPr>
          <a:xfrm>
            <a:off x="4608139" y="2484695"/>
            <a:ext cx="2241319" cy="461665"/>
          </a:xfrm>
          <a:prstGeom prst="rect">
            <a:avLst/>
          </a:prstGeom>
        </p:spPr>
        <p:txBody>
          <a:bodyPr wrap="none">
            <a:spAutoFit/>
          </a:bodyPr>
          <a:lstStyle/>
          <a:p>
            <a:pPr lvl="0" eaLnBrk="0" fontAlgn="base" hangingPunct="0">
              <a:spcBef>
                <a:spcPct val="0"/>
              </a:spcBef>
              <a:spcAft>
                <a:spcPct val="0"/>
              </a:spcAft>
            </a:pPr>
            <a:r>
              <a:rPr lang="vi-VN" altLang="vi-VN" sz="2400" b="1" dirty="0">
                <a:solidFill>
                  <a:srgbClr val="0070C0"/>
                </a:solidFill>
                <a:ea typeface="Times New Roman" panose="02020603050405020304" pitchFamily="18" charset="0"/>
                <a:cs typeface="Times New Roman" panose="02020603050405020304" pitchFamily="18" charset="0"/>
              </a:rPr>
              <a:t>R</a:t>
            </a:r>
            <a:r>
              <a:rPr lang="en-US" altLang="vi-VN" sz="2400" b="1" dirty="0">
                <a:solidFill>
                  <a:srgbClr val="0070C0"/>
                </a:solidFill>
                <a:ea typeface="Times New Roman" panose="02020603050405020304" pitchFamily="18" charset="0"/>
                <a:cs typeface="Times New Roman" panose="02020603050405020304" pitchFamily="18" charset="0"/>
              </a:rPr>
              <a:t>1</a:t>
            </a:r>
            <a:r>
              <a:rPr lang="vi-VN" altLang="vi-VN" sz="2400" b="1" dirty="0">
                <a:solidFill>
                  <a:srgbClr val="0070C0"/>
                </a:solidFill>
                <a:ea typeface="Times New Roman" panose="02020603050405020304" pitchFamily="18" charset="0"/>
                <a:cs typeface="Times New Roman" panose="02020603050405020304" pitchFamily="18" charset="0"/>
              </a:rPr>
              <a:t> </a:t>
            </a:r>
            <a:r>
              <a:rPr lang="en-US" altLang="vi-VN" sz="24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 (</a:t>
            </a:r>
            <a:r>
              <a:rPr lang="vi-VN" altLang="vi-VN" sz="2400" b="1" dirty="0">
                <a:solidFill>
                  <a:srgbClr val="0070C0"/>
                </a:solidFill>
                <a:ea typeface="Times New Roman" panose="02020603050405020304" pitchFamily="18" charset="0"/>
                <a:cs typeface="Times New Roman" panose="02020603050405020304" pitchFamily="18" charset="0"/>
              </a:rPr>
              <a:t>R</a:t>
            </a:r>
            <a:r>
              <a:rPr lang="vi-VN" altLang="vi-VN" sz="2400" b="1" baseline="-30000" dirty="0">
                <a:solidFill>
                  <a:srgbClr val="0070C0"/>
                </a:solidFill>
                <a:ea typeface="Times New Roman" panose="02020603050405020304" pitchFamily="18" charset="0"/>
                <a:cs typeface="Times New Roman" panose="02020603050405020304" pitchFamily="18" charset="0"/>
              </a:rPr>
              <a:t>2</a:t>
            </a:r>
            <a:r>
              <a:rPr lang="vi-VN" altLang="vi-VN" sz="2400" b="1" dirty="0">
                <a:solidFill>
                  <a:srgbClr val="0070C0"/>
                </a:solidFill>
                <a:ea typeface="Times New Roman" panose="02020603050405020304" pitchFamily="18" charset="0"/>
                <a:cs typeface="Times New Roman" panose="02020603050405020304" pitchFamily="18" charset="0"/>
              </a:rPr>
              <a:t> </a:t>
            </a:r>
            <a:r>
              <a:rPr lang="en-US" altLang="vi-VN" sz="24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nt </a:t>
            </a:r>
            <a:r>
              <a:rPr lang="vi-VN" altLang="vi-VN" sz="2400" b="1" dirty="0">
                <a:solidFill>
                  <a:srgbClr val="0070C0"/>
                </a:solidFill>
                <a:ea typeface="Times New Roman" panose="02020603050405020304" pitchFamily="18" charset="0"/>
                <a:cs typeface="Times New Roman" panose="02020603050405020304" pitchFamily="18" charset="0"/>
              </a:rPr>
              <a:t>R</a:t>
            </a:r>
            <a:r>
              <a:rPr lang="vi-VN" altLang="vi-VN" sz="2400" b="1" baseline="-30000" dirty="0">
                <a:solidFill>
                  <a:srgbClr val="0070C0"/>
                </a:solidFill>
                <a:ea typeface="Times New Roman" panose="02020603050405020304" pitchFamily="18" charset="0"/>
                <a:cs typeface="Times New Roman" panose="02020603050405020304" pitchFamily="18" charset="0"/>
              </a:rPr>
              <a:t>3</a:t>
            </a:r>
            <a:r>
              <a:rPr lang="en-US" altLang="vi-VN" sz="2400" b="1" dirty="0">
                <a:solidFill>
                  <a:srgbClr val="0070C0"/>
                </a:solidFill>
                <a:latin typeface="Arial" panose="020B0604020202020204" pitchFamily="34" charset="0"/>
                <a:ea typeface="Times New Roman" panose="02020603050405020304" pitchFamily="18" charset="0"/>
                <a:cs typeface="Times New Roman" panose="02020603050405020304" pitchFamily="18" charset="0"/>
              </a:rPr>
              <a:t>)</a:t>
            </a:r>
          </a:p>
        </p:txBody>
      </p:sp>
      <p:sp>
        <p:nvSpPr>
          <p:cNvPr id="23" name="Rectangle 22"/>
          <p:cNvSpPr/>
          <p:nvPr/>
        </p:nvSpPr>
        <p:spPr>
          <a:xfrm>
            <a:off x="4511107" y="3113023"/>
            <a:ext cx="2092239" cy="461665"/>
          </a:xfrm>
          <a:prstGeom prst="rect">
            <a:avLst/>
          </a:prstGeom>
        </p:spPr>
        <p:txBody>
          <a:bodyPr wrap="none">
            <a:spAutoFit/>
          </a:bodyPr>
          <a:lstStyle/>
          <a:p>
            <a:pPr lvl="0" eaLnBrk="0" fontAlgn="base" hangingPunct="0">
              <a:spcBef>
                <a:spcPct val="0"/>
              </a:spcBef>
              <a:spcAft>
                <a:spcPct val="0"/>
              </a:spcAft>
            </a:pPr>
            <a:r>
              <a:rPr lang="vi-VN" altLang="vi-VN" sz="2400" b="1" dirty="0">
                <a:solidFill>
                  <a:srgbClr val="0070C0"/>
                </a:solidFill>
                <a:ea typeface="Times New Roman" panose="02020603050405020304" pitchFamily="18" charset="0"/>
                <a:cs typeface="Times New Roman" panose="02020603050405020304" pitchFamily="18" charset="0"/>
              </a:rPr>
              <a:t>R</a:t>
            </a:r>
            <a:r>
              <a:rPr lang="vi-VN" altLang="vi-VN" sz="2400" b="1" baseline="-30000" dirty="0">
                <a:solidFill>
                  <a:srgbClr val="0070C0"/>
                </a:solidFill>
                <a:ea typeface="Times New Roman" panose="02020603050405020304" pitchFamily="18" charset="0"/>
                <a:cs typeface="Times New Roman" panose="02020603050405020304" pitchFamily="18" charset="0"/>
              </a:rPr>
              <a:t>23</a:t>
            </a:r>
            <a:r>
              <a:rPr lang="vi-VN" altLang="vi-VN" sz="2400" b="1" dirty="0">
                <a:solidFill>
                  <a:srgbClr val="0070C0"/>
                </a:solidFill>
                <a:ea typeface="Times New Roman" panose="02020603050405020304" pitchFamily="18" charset="0"/>
                <a:cs typeface="Times New Roman" panose="02020603050405020304" pitchFamily="18" charset="0"/>
              </a:rPr>
              <a:t> = R</a:t>
            </a:r>
            <a:r>
              <a:rPr lang="vi-VN" altLang="vi-VN" sz="2400" b="1" baseline="-30000" dirty="0">
                <a:solidFill>
                  <a:srgbClr val="0070C0"/>
                </a:solidFill>
                <a:ea typeface="Times New Roman" panose="02020603050405020304" pitchFamily="18" charset="0"/>
                <a:cs typeface="Times New Roman" panose="02020603050405020304" pitchFamily="18" charset="0"/>
              </a:rPr>
              <a:t>2</a:t>
            </a:r>
            <a:r>
              <a:rPr lang="vi-VN" altLang="vi-VN" sz="2400" b="1" dirty="0">
                <a:solidFill>
                  <a:srgbClr val="0070C0"/>
                </a:solidFill>
                <a:ea typeface="Times New Roman" panose="02020603050405020304" pitchFamily="18" charset="0"/>
                <a:cs typeface="Times New Roman" panose="02020603050405020304" pitchFamily="18" charset="0"/>
              </a:rPr>
              <a:t> + R</a:t>
            </a:r>
            <a:r>
              <a:rPr lang="vi-VN" altLang="vi-VN" sz="2400" b="1" baseline="-30000" dirty="0">
                <a:solidFill>
                  <a:srgbClr val="0070C0"/>
                </a:solidFill>
                <a:ea typeface="Times New Roman" panose="02020603050405020304" pitchFamily="18" charset="0"/>
                <a:cs typeface="Times New Roman" panose="02020603050405020304" pitchFamily="18" charset="0"/>
              </a:rPr>
              <a:t>3</a:t>
            </a:r>
            <a:r>
              <a:rPr lang="vi-VN" altLang="vi-VN" sz="2400" b="1" dirty="0">
                <a:solidFill>
                  <a:srgbClr val="0070C0"/>
                </a:solidFill>
                <a:ea typeface="Times New Roman" panose="02020603050405020304" pitchFamily="18" charset="0"/>
                <a:cs typeface="Times New Roman" panose="02020603050405020304" pitchFamily="18" charset="0"/>
              </a:rPr>
              <a:t> </a:t>
            </a:r>
            <a:endParaRPr kumimoji="0" lang="vi-VN" altLang="vi-VN" sz="2400" b="1" i="0" u="none" strike="noStrike" cap="none" normalizeH="0" baseline="0" dirty="0" smtClean="0">
              <a:ln>
                <a:noFill/>
              </a:ln>
              <a:solidFill>
                <a:srgbClr val="0070C0"/>
              </a:solidFill>
              <a:effectLst/>
            </a:endParaRPr>
          </a:p>
        </p:txBody>
      </p:sp>
      <p:sp>
        <p:nvSpPr>
          <p:cNvPr id="24" name="Rectangle 23"/>
          <p:cNvSpPr/>
          <p:nvPr/>
        </p:nvSpPr>
        <p:spPr>
          <a:xfrm>
            <a:off x="9441913" y="1922196"/>
            <a:ext cx="1120820" cy="369332"/>
          </a:xfrm>
          <a:prstGeom prst="rect">
            <a:avLst/>
          </a:prstGeom>
        </p:spPr>
        <p:txBody>
          <a:bodyPr wrap="none">
            <a:spAutoFit/>
          </a:bodyPr>
          <a:lstStyle/>
          <a:p>
            <a:r>
              <a:rPr lang="vi-VN" b="1" dirty="0"/>
              <a:t>hình 6.2 </a:t>
            </a:r>
            <a:endParaRPr lang="vi-VN" dirty="0"/>
          </a:p>
        </p:txBody>
      </p:sp>
      <p:sp>
        <p:nvSpPr>
          <p:cNvPr id="25" name="Oval 24"/>
          <p:cNvSpPr/>
          <p:nvPr/>
        </p:nvSpPr>
        <p:spPr>
          <a:xfrm>
            <a:off x="1401247" y="2693476"/>
            <a:ext cx="456959" cy="43665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mc:AlternateContent xmlns:mc="http://schemas.openxmlformats.org/markup-compatibility/2006">
        <mc:Choice xmlns:a14="http://schemas.microsoft.com/office/drawing/2010/main" Requires="a14">
          <p:sp>
            <p:nvSpPr>
              <p:cNvPr id="26" name="Rectangle 25"/>
              <p:cNvSpPr/>
              <p:nvPr/>
            </p:nvSpPr>
            <p:spPr>
              <a:xfrm>
                <a:off x="4520540" y="3759629"/>
                <a:ext cx="1772601" cy="669542"/>
              </a:xfrm>
              <a:prstGeom prst="rect">
                <a:avLst/>
              </a:prstGeom>
            </p:spPr>
            <p:txBody>
              <a:bodyPr wrap="none">
                <a:spAutoFit/>
              </a:bodyPr>
              <a:lstStyle/>
              <a:p>
                <a:pPr lvl="0" eaLnBrk="0" fontAlgn="base" hangingPunct="0">
                  <a:spcBef>
                    <a:spcPct val="0"/>
                  </a:spcBef>
                  <a:spcAft>
                    <a:spcPct val="0"/>
                  </a:spcAft>
                </a:pPr>
                <a:r>
                  <a:rPr lang="vi-VN" altLang="vi-VN" sz="2400" b="1" dirty="0" smtClean="0">
                    <a:solidFill>
                      <a:srgbClr val="0070C0"/>
                    </a:solidFill>
                    <a:ea typeface="Times New Roman" panose="02020603050405020304" pitchFamily="18" charset="0"/>
                    <a:cs typeface="Times New Roman" panose="02020603050405020304" pitchFamily="18" charset="0"/>
                  </a:rPr>
                  <a:t>R</a:t>
                </a:r>
                <a:r>
                  <a:rPr lang="en-US" altLang="vi-VN" sz="2400" b="1" baseline="-30000" dirty="0" smtClean="0">
                    <a:solidFill>
                      <a:srgbClr val="0070C0"/>
                    </a:solidFill>
                    <a:ea typeface="Times New Roman" panose="02020603050405020304" pitchFamily="18" charset="0"/>
                    <a:cs typeface="Times New Roman" panose="02020603050405020304" pitchFamily="18" charset="0"/>
                  </a:rPr>
                  <a:t>tđ</a:t>
                </a:r>
                <a:r>
                  <a:rPr lang="vi-VN" altLang="vi-VN" sz="2400" b="1" dirty="0">
                    <a:solidFill>
                      <a:srgbClr val="0070C0"/>
                    </a:solidFill>
                    <a:ea typeface="Times New Roman" panose="02020603050405020304" pitchFamily="18" charset="0"/>
                    <a:cs typeface="Times New Roman" panose="02020603050405020304" pitchFamily="18" charset="0"/>
                  </a:rPr>
                  <a:t> = </a:t>
                </a:r>
                <a14:m>
                  <m:oMath xmlns:m="http://schemas.openxmlformats.org/officeDocument/2006/math">
                    <m:f>
                      <m:fPr>
                        <m:ctrlPr>
                          <a:rPr lang="vi-VN" altLang="vi-VN" sz="2400" b="1" i="1" smtClean="0">
                            <a:solidFill>
                              <a:srgbClr val="0070C0"/>
                            </a:solidFill>
                            <a:latin typeface="Cambria Math" panose="02040503050406030204" pitchFamily="18" charset="0"/>
                            <a:cs typeface="Times New Roman" panose="02020603050405020304" pitchFamily="18" charset="0"/>
                          </a:rPr>
                        </m:ctrlPr>
                      </m:fPr>
                      <m:num>
                        <m:sSub>
                          <m:sSubPr>
                            <m:ctrlPr>
                              <a:rPr lang="vi-VN" altLang="vi-VN" sz="2400" b="1" i="1" smtClean="0">
                                <a:solidFill>
                                  <a:srgbClr val="0070C0"/>
                                </a:solidFill>
                                <a:latin typeface="Cambria Math" panose="02040503050406030204" pitchFamily="18" charset="0"/>
                                <a:cs typeface="Times New Roman" panose="02020603050405020304" pitchFamily="18" charset="0"/>
                              </a:rPr>
                            </m:ctrlPr>
                          </m:sSubPr>
                          <m:e>
                            <m:r>
                              <a:rPr lang="en-US" altLang="vi-VN" sz="2400" b="1" i="1" smtClean="0">
                                <a:solidFill>
                                  <a:srgbClr val="0070C0"/>
                                </a:solidFill>
                                <a:latin typeface="Cambria Math" panose="02040503050406030204" pitchFamily="18" charset="0"/>
                                <a:cs typeface="Times New Roman" panose="02020603050405020304" pitchFamily="18" charset="0"/>
                              </a:rPr>
                              <m:t>𝑹</m:t>
                            </m:r>
                          </m:e>
                          <m:sub>
                            <m:r>
                              <a:rPr lang="en-US" altLang="vi-VN" sz="2400" b="1" i="1" smtClean="0">
                                <a:solidFill>
                                  <a:srgbClr val="0070C0"/>
                                </a:solidFill>
                                <a:latin typeface="Cambria Math" panose="02040503050406030204" pitchFamily="18" charset="0"/>
                                <a:cs typeface="Times New Roman" panose="02020603050405020304" pitchFamily="18" charset="0"/>
                              </a:rPr>
                              <m:t>𝟏</m:t>
                            </m:r>
                          </m:sub>
                        </m:sSub>
                        <m:sSub>
                          <m:sSubPr>
                            <m:ctrlPr>
                              <a:rPr lang="vi-VN" altLang="vi-VN" sz="2400" b="1" i="1" smtClean="0">
                                <a:solidFill>
                                  <a:srgbClr val="0070C0"/>
                                </a:solidFill>
                                <a:latin typeface="Cambria Math" panose="02040503050406030204" pitchFamily="18" charset="0"/>
                                <a:cs typeface="Times New Roman" panose="02020603050405020304" pitchFamily="18" charset="0"/>
                              </a:rPr>
                            </m:ctrlPr>
                          </m:sSubPr>
                          <m:e>
                            <m:r>
                              <a:rPr lang="en-US" altLang="vi-VN" sz="2400" b="1" i="1" smtClean="0">
                                <a:solidFill>
                                  <a:srgbClr val="0070C0"/>
                                </a:solidFill>
                                <a:latin typeface="Cambria Math" panose="02040503050406030204" pitchFamily="18" charset="0"/>
                                <a:cs typeface="Times New Roman" panose="02020603050405020304" pitchFamily="18" charset="0"/>
                              </a:rPr>
                              <m:t>𝑹</m:t>
                            </m:r>
                          </m:e>
                          <m:sub>
                            <m:r>
                              <a:rPr lang="en-US" altLang="vi-VN" sz="2400" b="1" i="1" smtClean="0">
                                <a:solidFill>
                                  <a:srgbClr val="0070C0"/>
                                </a:solidFill>
                                <a:latin typeface="Cambria Math" panose="02040503050406030204" pitchFamily="18" charset="0"/>
                                <a:cs typeface="Times New Roman" panose="02020603050405020304" pitchFamily="18" charset="0"/>
                              </a:rPr>
                              <m:t>𝟐𝟑</m:t>
                            </m:r>
                          </m:sub>
                        </m:sSub>
                      </m:num>
                      <m:den>
                        <m:sSub>
                          <m:sSubPr>
                            <m:ctrlPr>
                              <a:rPr lang="vi-VN" altLang="vi-VN" sz="2400" b="1" i="1">
                                <a:solidFill>
                                  <a:srgbClr val="0070C0"/>
                                </a:solidFill>
                                <a:latin typeface="Cambria Math" panose="02040503050406030204" pitchFamily="18" charset="0"/>
                                <a:cs typeface="Times New Roman" panose="02020603050405020304" pitchFamily="18" charset="0"/>
                              </a:rPr>
                            </m:ctrlPr>
                          </m:sSubPr>
                          <m:e>
                            <m:r>
                              <a:rPr lang="en-US" altLang="vi-VN" sz="2400" b="1" i="1">
                                <a:solidFill>
                                  <a:srgbClr val="0070C0"/>
                                </a:solidFill>
                                <a:latin typeface="Cambria Math" panose="02040503050406030204" pitchFamily="18" charset="0"/>
                                <a:cs typeface="Times New Roman" panose="02020603050405020304" pitchFamily="18" charset="0"/>
                              </a:rPr>
                              <m:t>𝑹</m:t>
                            </m:r>
                          </m:e>
                          <m:sub>
                            <m:r>
                              <a:rPr lang="en-US" altLang="vi-VN" sz="2400" b="1" i="1">
                                <a:solidFill>
                                  <a:srgbClr val="0070C0"/>
                                </a:solidFill>
                                <a:latin typeface="Cambria Math" panose="02040503050406030204" pitchFamily="18" charset="0"/>
                                <a:cs typeface="Times New Roman" panose="02020603050405020304" pitchFamily="18" charset="0"/>
                              </a:rPr>
                              <m:t>𝟏</m:t>
                            </m:r>
                          </m:sub>
                        </m:sSub>
                        <m:sSub>
                          <m:sSubPr>
                            <m:ctrlPr>
                              <a:rPr lang="vi-VN" altLang="vi-VN" sz="2400" b="1" i="1">
                                <a:solidFill>
                                  <a:srgbClr val="0070C0"/>
                                </a:solidFill>
                                <a:latin typeface="Cambria Math" panose="02040503050406030204" pitchFamily="18" charset="0"/>
                                <a:cs typeface="Times New Roman" panose="02020603050405020304" pitchFamily="18" charset="0"/>
                              </a:rPr>
                            </m:ctrlPr>
                          </m:sSubPr>
                          <m:e>
                            <m:r>
                              <a:rPr lang="en-US" altLang="vi-VN" sz="2400" b="1" i="1" smtClean="0">
                                <a:solidFill>
                                  <a:srgbClr val="0070C0"/>
                                </a:solidFill>
                                <a:latin typeface="Cambria Math" panose="02040503050406030204" pitchFamily="18" charset="0"/>
                                <a:cs typeface="Times New Roman" panose="02020603050405020304" pitchFamily="18" charset="0"/>
                              </a:rPr>
                              <m:t>+</m:t>
                            </m:r>
                            <m:r>
                              <a:rPr lang="en-US" altLang="vi-VN" sz="2400" b="1" i="1">
                                <a:solidFill>
                                  <a:srgbClr val="0070C0"/>
                                </a:solidFill>
                                <a:latin typeface="Cambria Math" panose="02040503050406030204" pitchFamily="18" charset="0"/>
                                <a:cs typeface="Times New Roman" panose="02020603050405020304" pitchFamily="18" charset="0"/>
                              </a:rPr>
                              <m:t>𝑹</m:t>
                            </m:r>
                          </m:e>
                          <m:sub>
                            <m:r>
                              <a:rPr lang="en-US" altLang="vi-VN" sz="2400" b="1" i="1">
                                <a:solidFill>
                                  <a:srgbClr val="0070C0"/>
                                </a:solidFill>
                                <a:latin typeface="Cambria Math" panose="02040503050406030204" pitchFamily="18" charset="0"/>
                                <a:cs typeface="Times New Roman" panose="02020603050405020304" pitchFamily="18" charset="0"/>
                              </a:rPr>
                              <m:t>𝟐𝟑</m:t>
                            </m:r>
                          </m:sub>
                        </m:sSub>
                      </m:den>
                    </m:f>
                  </m:oMath>
                </a14:m>
                <a:endParaRPr kumimoji="0" lang="vi-VN" altLang="vi-VN" sz="2400" b="1" i="0" u="none" strike="noStrike" cap="none" normalizeH="0" baseline="0" dirty="0" smtClean="0">
                  <a:ln>
                    <a:noFill/>
                  </a:ln>
                  <a:solidFill>
                    <a:srgbClr val="0070C0"/>
                  </a:solidFill>
                  <a:effectLst/>
                </a:endParaRPr>
              </a:p>
            </p:txBody>
          </p:sp>
        </mc:Choice>
        <mc:Fallback>
          <p:sp>
            <p:nvSpPr>
              <p:cNvPr id="26" name="Rectangle 25"/>
              <p:cNvSpPr>
                <a:spLocks noRot="1" noChangeAspect="1" noMove="1" noResize="1" noEditPoints="1" noAdjustHandles="1" noChangeArrowheads="1" noChangeShapeType="1" noTextEdit="1"/>
              </p:cNvSpPr>
              <p:nvPr/>
            </p:nvSpPr>
            <p:spPr>
              <a:xfrm>
                <a:off x="4520540" y="3759629"/>
                <a:ext cx="1772601" cy="669542"/>
              </a:xfrm>
              <a:prstGeom prst="rect">
                <a:avLst/>
              </a:prstGeom>
              <a:blipFill>
                <a:blip r:embed="rId3"/>
                <a:stretch>
                  <a:fillRect l="-5517" b="-1818"/>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2" name="Rectangle 1"/>
              <p:cNvSpPr/>
              <p:nvPr/>
            </p:nvSpPr>
            <p:spPr>
              <a:xfrm>
                <a:off x="6111056" y="3636775"/>
                <a:ext cx="1760931" cy="792396"/>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altLang="vi-VN" sz="2400" b="1" i="1" smtClean="0">
                          <a:solidFill>
                            <a:srgbClr val="0070C0"/>
                          </a:solidFill>
                          <a:latin typeface="Cambria Math" panose="02040503050406030204" pitchFamily="18" charset="0"/>
                          <a:cs typeface="Times New Roman" panose="02020603050405020304" pitchFamily="18" charset="0"/>
                        </a:rPr>
                        <m:t>= </m:t>
                      </m:r>
                      <m:f>
                        <m:fPr>
                          <m:ctrlPr>
                            <a:rPr lang="vi-VN" altLang="vi-VN" sz="2400" b="1" i="1">
                              <a:solidFill>
                                <a:srgbClr val="0070C0"/>
                              </a:solidFill>
                              <a:latin typeface="Cambria Math" panose="02040503050406030204" pitchFamily="18" charset="0"/>
                              <a:cs typeface="Times New Roman" panose="02020603050405020304" pitchFamily="18" charset="0"/>
                            </a:rPr>
                          </m:ctrlPr>
                        </m:fPr>
                        <m:num>
                          <m:r>
                            <a:rPr lang="en-US" altLang="vi-VN" sz="2400" b="1" i="1" smtClean="0">
                              <a:solidFill>
                                <a:srgbClr val="0070C0"/>
                              </a:solidFill>
                              <a:latin typeface="Cambria Math" panose="02040503050406030204" pitchFamily="18" charset="0"/>
                              <a:cs typeface="Times New Roman" panose="02020603050405020304" pitchFamily="18" charset="0"/>
                            </a:rPr>
                            <m:t>𝟑</m:t>
                          </m:r>
                          <m:r>
                            <a:rPr lang="en-US" altLang="vi-VN" sz="2400" b="1" i="1" smtClean="0">
                              <a:solidFill>
                                <a:srgbClr val="0070C0"/>
                              </a:solidFill>
                              <a:latin typeface="Cambria Math" panose="02040503050406030204" pitchFamily="18" charset="0"/>
                              <a:cs typeface="Times New Roman" panose="02020603050405020304" pitchFamily="18" charset="0"/>
                            </a:rPr>
                            <m:t>𝒓</m:t>
                          </m:r>
                          <m:r>
                            <a:rPr lang="en-US" altLang="vi-VN" sz="2400" b="1" i="1" smtClean="0">
                              <a:solidFill>
                                <a:srgbClr val="0070C0"/>
                              </a:solidFill>
                              <a:latin typeface="Cambria Math" panose="02040503050406030204" pitchFamily="18" charset="0"/>
                              <a:cs typeface="Times New Roman" panose="02020603050405020304" pitchFamily="18" charset="0"/>
                            </a:rPr>
                            <m:t> . </m:t>
                          </m:r>
                          <m:r>
                            <a:rPr lang="en-US" altLang="vi-VN" sz="2400" b="1" i="1" smtClean="0">
                              <a:solidFill>
                                <a:srgbClr val="0070C0"/>
                              </a:solidFill>
                              <a:latin typeface="Cambria Math" panose="02040503050406030204" pitchFamily="18" charset="0"/>
                              <a:cs typeface="Times New Roman" panose="02020603050405020304" pitchFamily="18" charset="0"/>
                            </a:rPr>
                            <m:t>𝟕</m:t>
                          </m:r>
                          <m:r>
                            <a:rPr lang="en-US" altLang="vi-VN" sz="2400" b="1" i="1" smtClean="0">
                              <a:solidFill>
                                <a:srgbClr val="0070C0"/>
                              </a:solidFill>
                              <a:latin typeface="Cambria Math" panose="02040503050406030204" pitchFamily="18" charset="0"/>
                              <a:cs typeface="Times New Roman" panose="02020603050405020304" pitchFamily="18" charset="0"/>
                            </a:rPr>
                            <m:t>𝒓</m:t>
                          </m:r>
                        </m:num>
                        <m:den>
                          <m:r>
                            <a:rPr lang="en-US" altLang="vi-VN" sz="2400" b="1" i="1">
                              <a:solidFill>
                                <a:srgbClr val="0070C0"/>
                              </a:solidFill>
                              <a:latin typeface="Cambria Math" panose="02040503050406030204" pitchFamily="18" charset="0"/>
                              <a:cs typeface="Times New Roman" panose="02020603050405020304" pitchFamily="18" charset="0"/>
                            </a:rPr>
                            <m:t>𝟑</m:t>
                          </m:r>
                          <m:r>
                            <a:rPr lang="en-US" altLang="vi-VN" sz="2400" b="1" i="1">
                              <a:solidFill>
                                <a:srgbClr val="0070C0"/>
                              </a:solidFill>
                              <a:latin typeface="Cambria Math" panose="02040503050406030204" pitchFamily="18" charset="0"/>
                              <a:cs typeface="Times New Roman" panose="02020603050405020304" pitchFamily="18" charset="0"/>
                            </a:rPr>
                            <m:t>𝒓</m:t>
                          </m:r>
                          <m:r>
                            <a:rPr lang="en-US" altLang="vi-VN" sz="2400" b="1" i="1">
                              <a:solidFill>
                                <a:srgbClr val="0070C0"/>
                              </a:solidFill>
                              <a:latin typeface="Cambria Math" panose="02040503050406030204" pitchFamily="18" charset="0"/>
                              <a:cs typeface="Times New Roman" panose="02020603050405020304" pitchFamily="18" charset="0"/>
                            </a:rPr>
                            <m:t> .+</m:t>
                          </m:r>
                          <m:r>
                            <a:rPr lang="en-US" altLang="vi-VN" sz="2400" b="1" i="1">
                              <a:solidFill>
                                <a:srgbClr val="0070C0"/>
                              </a:solidFill>
                              <a:latin typeface="Cambria Math" panose="02040503050406030204" pitchFamily="18" charset="0"/>
                              <a:cs typeface="Times New Roman" panose="02020603050405020304" pitchFamily="18" charset="0"/>
                            </a:rPr>
                            <m:t>𝟕</m:t>
                          </m:r>
                          <m:r>
                            <a:rPr lang="en-US" altLang="vi-VN" sz="2400" b="1" i="1">
                              <a:solidFill>
                                <a:srgbClr val="0070C0"/>
                              </a:solidFill>
                              <a:latin typeface="Cambria Math" panose="02040503050406030204" pitchFamily="18" charset="0"/>
                              <a:cs typeface="Times New Roman" panose="02020603050405020304" pitchFamily="18" charset="0"/>
                            </a:rPr>
                            <m:t>𝒓</m:t>
                          </m:r>
                        </m:den>
                      </m:f>
                    </m:oMath>
                  </m:oMathPara>
                </a14:m>
                <a:endParaRPr lang="vi-VN" sz="2400" dirty="0"/>
              </a:p>
            </p:txBody>
          </p:sp>
        </mc:Choice>
        <mc:Fallback>
          <p:sp>
            <p:nvSpPr>
              <p:cNvPr id="2" name="Rectangle 1"/>
              <p:cNvSpPr>
                <a:spLocks noRot="1" noChangeAspect="1" noMove="1" noResize="1" noEditPoints="1" noAdjustHandles="1" noChangeArrowheads="1" noChangeShapeType="1" noTextEdit="1"/>
              </p:cNvSpPr>
              <p:nvPr/>
            </p:nvSpPr>
            <p:spPr>
              <a:xfrm>
                <a:off x="6111056" y="3636775"/>
                <a:ext cx="1760931" cy="792396"/>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3" name="Rectangle 2"/>
              <p:cNvSpPr/>
              <p:nvPr/>
            </p:nvSpPr>
            <p:spPr>
              <a:xfrm>
                <a:off x="7648563" y="3802140"/>
                <a:ext cx="1231940" cy="46166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altLang="vi-VN" sz="2400" b="1" i="1" smtClean="0">
                          <a:solidFill>
                            <a:srgbClr val="0070C0"/>
                          </a:solidFill>
                          <a:latin typeface="Cambria Math" panose="02040503050406030204" pitchFamily="18" charset="0"/>
                          <a:cs typeface="Times New Roman" panose="02020603050405020304" pitchFamily="18" charset="0"/>
                        </a:rPr>
                        <m:t>=</m:t>
                      </m:r>
                      <m:r>
                        <a:rPr lang="en-US" altLang="vi-VN" sz="2400" b="1" i="1" smtClean="0">
                          <a:solidFill>
                            <a:srgbClr val="0070C0"/>
                          </a:solidFill>
                          <a:latin typeface="Cambria Math" panose="02040503050406030204" pitchFamily="18" charset="0"/>
                          <a:cs typeface="Times New Roman" panose="02020603050405020304" pitchFamily="18" charset="0"/>
                        </a:rPr>
                        <m:t>𝟐</m:t>
                      </m:r>
                      <m:r>
                        <a:rPr lang="en-US" altLang="vi-VN" sz="2400" b="1" i="1" smtClean="0">
                          <a:solidFill>
                            <a:srgbClr val="0070C0"/>
                          </a:solidFill>
                          <a:latin typeface="Cambria Math" panose="02040503050406030204" pitchFamily="18" charset="0"/>
                          <a:cs typeface="Times New Roman" panose="02020603050405020304" pitchFamily="18" charset="0"/>
                        </a:rPr>
                        <m:t>,</m:t>
                      </m:r>
                      <m:r>
                        <a:rPr lang="en-US" altLang="vi-VN" sz="2400" b="1" i="1" smtClean="0">
                          <a:solidFill>
                            <a:srgbClr val="0070C0"/>
                          </a:solidFill>
                          <a:latin typeface="Cambria Math" panose="02040503050406030204" pitchFamily="18" charset="0"/>
                          <a:cs typeface="Times New Roman" panose="02020603050405020304" pitchFamily="18" charset="0"/>
                        </a:rPr>
                        <m:t>𝟏</m:t>
                      </m:r>
                      <m:r>
                        <a:rPr lang="en-US" altLang="vi-VN" sz="2400" b="1" i="1">
                          <a:solidFill>
                            <a:srgbClr val="0070C0"/>
                          </a:solidFill>
                          <a:latin typeface="Cambria Math" panose="02040503050406030204" pitchFamily="18" charset="0"/>
                          <a:cs typeface="Times New Roman" panose="02020603050405020304" pitchFamily="18" charset="0"/>
                        </a:rPr>
                        <m:t>𝒓</m:t>
                      </m:r>
                    </m:oMath>
                  </m:oMathPara>
                </a14:m>
                <a:endParaRPr lang="vi-VN" sz="2400" dirty="0"/>
              </a:p>
            </p:txBody>
          </p:sp>
        </mc:Choice>
        <mc:Fallback>
          <p:sp>
            <p:nvSpPr>
              <p:cNvPr id="3" name="Rectangle 2"/>
              <p:cNvSpPr>
                <a:spLocks noRot="1" noChangeAspect="1" noMove="1" noResize="1" noEditPoints="1" noAdjustHandles="1" noChangeArrowheads="1" noChangeShapeType="1" noTextEdit="1"/>
              </p:cNvSpPr>
              <p:nvPr/>
            </p:nvSpPr>
            <p:spPr>
              <a:xfrm>
                <a:off x="7648563" y="3802140"/>
                <a:ext cx="1231940" cy="461665"/>
              </a:xfrm>
              <a:prstGeom prst="rect">
                <a:avLst/>
              </a:prstGeom>
              <a:blipFill>
                <a:blip r:embed="rId5"/>
                <a:stretch>
                  <a:fillRect/>
                </a:stretch>
              </a:blipFill>
            </p:spPr>
            <p:txBody>
              <a:bodyPr/>
              <a:lstStyle/>
              <a:p>
                <a:r>
                  <a:rPr lang="vi-VN">
                    <a:noFill/>
                  </a:rPr>
                  <a:t> </a:t>
                </a:r>
              </a:p>
            </p:txBody>
          </p:sp>
        </mc:Fallback>
      </mc:AlternateContent>
      <p:sp>
        <p:nvSpPr>
          <p:cNvPr id="4" name="Rectangle 3"/>
          <p:cNvSpPr/>
          <p:nvPr/>
        </p:nvSpPr>
        <p:spPr>
          <a:xfrm>
            <a:off x="6478181" y="3092427"/>
            <a:ext cx="1295547" cy="461665"/>
          </a:xfrm>
          <a:prstGeom prst="rect">
            <a:avLst/>
          </a:prstGeom>
        </p:spPr>
        <p:txBody>
          <a:bodyPr wrap="none">
            <a:spAutoFit/>
          </a:bodyPr>
          <a:lstStyle/>
          <a:p>
            <a:r>
              <a:rPr lang="vi-VN" altLang="vi-VN" sz="2400" b="1" dirty="0">
                <a:solidFill>
                  <a:srgbClr val="0070C0"/>
                </a:solidFill>
                <a:ea typeface="Times New Roman" panose="02020603050405020304" pitchFamily="18" charset="0"/>
                <a:cs typeface="Times New Roman" panose="02020603050405020304" pitchFamily="18" charset="0"/>
              </a:rPr>
              <a:t>= r + 6r </a:t>
            </a:r>
            <a:endParaRPr lang="vi-VN" sz="2400" dirty="0"/>
          </a:p>
        </p:txBody>
      </p:sp>
      <p:sp>
        <p:nvSpPr>
          <p:cNvPr id="5" name="Rectangle 4"/>
          <p:cNvSpPr/>
          <p:nvPr/>
        </p:nvSpPr>
        <p:spPr>
          <a:xfrm>
            <a:off x="7668387" y="3099478"/>
            <a:ext cx="740908" cy="461665"/>
          </a:xfrm>
          <a:prstGeom prst="rect">
            <a:avLst/>
          </a:prstGeom>
        </p:spPr>
        <p:txBody>
          <a:bodyPr wrap="none">
            <a:spAutoFit/>
          </a:bodyPr>
          <a:lstStyle/>
          <a:p>
            <a:r>
              <a:rPr lang="vi-VN" altLang="vi-VN" sz="2400" b="1" dirty="0">
                <a:solidFill>
                  <a:srgbClr val="0070C0"/>
                </a:solidFill>
                <a:ea typeface="Times New Roman" panose="02020603050405020304" pitchFamily="18" charset="0"/>
                <a:cs typeface="Times New Roman" panose="02020603050405020304" pitchFamily="18" charset="0"/>
              </a:rPr>
              <a:t>= 7r</a:t>
            </a:r>
            <a:endParaRPr lang="vi-VN" sz="2400" dirty="0"/>
          </a:p>
        </p:txBody>
      </p:sp>
    </p:spTree>
    <p:extLst>
      <p:ext uri="{BB962C8B-B14F-4D97-AF65-F5344CB8AC3E}">
        <p14:creationId xmlns:p14="http://schemas.microsoft.com/office/powerpoint/2010/main" val="3100050809"/>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arn(inVertical)">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barn(inVertical)">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barn(inVertical)">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barn(inVertical)">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arn(inVertical)">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barn(inVertical)">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barn(inVertical)">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barn(inVertical)">
                                      <p:cBhvr>
                                        <p:cTn id="47" dur="500"/>
                                        <p:tgtEl>
                                          <p:spTgt spid="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barn(inVertical)">
                                      <p:cBhvr>
                                        <p:cTn id="52" dur="5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barn(inVertical)">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barn(inVertical)">
                                      <p:cBhvr>
                                        <p:cTn id="6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8" grpId="0"/>
      <p:bldP spid="19" grpId="0"/>
      <p:bldP spid="20" grpId="0"/>
      <p:bldP spid="21" grpId="0"/>
      <p:bldP spid="23" grpId="0"/>
      <p:bldP spid="25" grpId="0" animBg="1"/>
      <p:bldP spid="26" grpId="0"/>
      <p:bldP spid="2" grpId="0"/>
      <p:bldP spid="3"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057216" y="561400"/>
            <a:ext cx="10148154" cy="1200329"/>
          </a:xfrm>
          <a:prstGeom prst="rect">
            <a:avLst/>
          </a:prstGeom>
          <a:solidFill>
            <a:schemeClr val="accent2">
              <a:lumMod val="20000"/>
              <a:lumOff val="80000"/>
            </a:schemeClr>
          </a:solidFill>
        </p:spPr>
        <p:txBody>
          <a:bodyPr wrap="square">
            <a:spAutoFit/>
          </a:bodyPr>
          <a:lstStyle/>
          <a:p>
            <a:r>
              <a:rPr lang="vi-VN" sz="2400" b="1" u="sng" dirty="0">
                <a:solidFill>
                  <a:srgbClr val="FF0000"/>
                </a:solidFill>
              </a:rPr>
              <a:t>Bài 7</a:t>
            </a:r>
            <a:r>
              <a:rPr lang="vi-VN" sz="2400" b="1" dirty="0"/>
              <a:t>:</a:t>
            </a:r>
            <a:r>
              <a:rPr lang="vi-VN" sz="2400" dirty="0"/>
              <a:t> Các điện trở R là như nhau trong các đoạn mạch có sơ đồ trong hình 6.3 dưới đây. Hỏi điện trở tương đương của đoạn mạch nào là nhỏ nhất?</a:t>
            </a:r>
          </a:p>
        </p:txBody>
      </p:sp>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2"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pic>
        <p:nvPicPr>
          <p:cNvPr id="3076" name="Ảnh 17"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4087" y="1956432"/>
            <a:ext cx="8547652" cy="4073307"/>
          </a:xfrm>
          <a:prstGeom prst="rect">
            <a:avLst/>
          </a:prstGeom>
          <a:noFill/>
          <a:extLst>
            <a:ext uri="{909E8E84-426E-40DD-AFC4-6F175D3DCCD1}">
              <a14:hiddenFill xmlns:a14="http://schemas.microsoft.com/office/drawing/2010/main">
                <a:solidFill>
                  <a:srgbClr val="FFFFFF"/>
                </a:solidFill>
              </a14:hiddenFill>
            </a:ext>
          </a:extLst>
        </p:spPr>
      </p:pic>
      <p:pic>
        <p:nvPicPr>
          <p:cNvPr id="3075" name="Ảnh 16" descr="Giải SBT Vật Lí 9 | Giải bài tập Sách bài tập Vật Lí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3762" y="4405160"/>
            <a:ext cx="729587" cy="504825"/>
          </a:xfrm>
          <a:prstGeom prst="rect">
            <a:avLst/>
          </a:prstGeom>
          <a:noFill/>
          <a:extLst>
            <a:ext uri="{909E8E84-426E-40DD-AFC4-6F175D3DCCD1}">
              <a14:hiddenFill xmlns:a14="http://schemas.microsoft.com/office/drawing/2010/main">
                <a:solidFill>
                  <a:srgbClr val="FFFFFF"/>
                </a:solidFill>
              </a14:hiddenFill>
            </a:ext>
          </a:extLst>
        </p:spPr>
      </p:pic>
      <p:pic>
        <p:nvPicPr>
          <p:cNvPr id="3074" name="Ảnh 15" descr="Giải SBT Vật Lí 9 | Giải bài tập Sách bài tập Vật Lí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0057" y="5367185"/>
            <a:ext cx="507214" cy="523875"/>
          </a:xfrm>
          <a:prstGeom prst="rect">
            <a:avLst/>
          </a:prstGeom>
          <a:noFill/>
          <a:extLst>
            <a:ext uri="{909E8E84-426E-40DD-AFC4-6F175D3DCCD1}">
              <a14:hiddenFill xmlns:a14="http://schemas.microsoft.com/office/drawing/2010/main">
                <a:solidFill>
                  <a:srgbClr val="FFFFFF"/>
                </a:solidFill>
              </a14:hiddenFill>
            </a:ext>
          </a:extLst>
        </p:spPr>
      </p:pic>
      <p:pic>
        <p:nvPicPr>
          <p:cNvPr id="3073" name="Ảnh 14" descr="Giải SBT Vật Lí 9 | Giải bài tập Sách bài tập Vật Lí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21726" y="6348260"/>
            <a:ext cx="789552" cy="59055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5"/>
          <p:cNvSpPr>
            <a:spLocks noChangeArrowheads="1"/>
          </p:cNvSpPr>
          <p:nvPr/>
        </p:nvSpPr>
        <p:spPr bwMode="auto">
          <a:xfrm>
            <a:off x="812800" y="110394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30" name="Oval 29"/>
          <p:cNvSpPr/>
          <p:nvPr/>
        </p:nvSpPr>
        <p:spPr>
          <a:xfrm>
            <a:off x="8650186" y="5593082"/>
            <a:ext cx="456959" cy="43665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744921171"/>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arn(inVertical)">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045528" y="529663"/>
            <a:ext cx="7668893" cy="1569660"/>
          </a:xfrm>
          <a:prstGeom prst="rect">
            <a:avLst/>
          </a:prstGeom>
          <a:solidFill>
            <a:schemeClr val="accent2">
              <a:lumMod val="20000"/>
              <a:lumOff val="80000"/>
            </a:schemeClr>
          </a:solidFill>
        </p:spPr>
        <p:txBody>
          <a:bodyPr wrap="square">
            <a:spAutoFit/>
          </a:bodyPr>
          <a:lstStyle/>
          <a:p>
            <a:r>
              <a:rPr lang="vi-VN" sz="2400" b="1" u="sng" dirty="0">
                <a:solidFill>
                  <a:srgbClr val="FF0000"/>
                </a:solidFill>
              </a:rPr>
              <a:t>Bài 8:</a:t>
            </a:r>
            <a:r>
              <a:rPr lang="vi-VN" sz="2400" dirty="0"/>
              <a:t> . Điện trở tương đương của đoạn mạch AB có sơ đồ như trên hình 6.4 là R</a:t>
            </a:r>
            <a:r>
              <a:rPr lang="vi-VN" sz="2400" baseline="-25000" dirty="0"/>
              <a:t>AB</a:t>
            </a:r>
            <a:r>
              <a:rPr lang="vi-VN" sz="2400" dirty="0"/>
              <a:t> = 10Ω, trong đó các điện trở R</a:t>
            </a:r>
            <a:r>
              <a:rPr lang="vi-VN" sz="2400" baseline="-25000" dirty="0"/>
              <a:t>1</a:t>
            </a:r>
            <a:r>
              <a:rPr lang="vi-VN" sz="2400" dirty="0"/>
              <a:t> = 7Ω ; R</a:t>
            </a:r>
            <a:r>
              <a:rPr lang="vi-VN" sz="2400" baseline="-25000" dirty="0"/>
              <a:t>2</a:t>
            </a:r>
            <a:r>
              <a:rPr lang="vi-VN" sz="2400" dirty="0"/>
              <a:t> = 12Ω. Hỏi điện trở R_x có giá trị nào dưới đây?</a:t>
            </a:r>
          </a:p>
        </p:txBody>
      </p:sp>
      <p:sp>
        <p:nvSpPr>
          <p:cNvPr id="22"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pic>
        <p:nvPicPr>
          <p:cNvPr id="4098" name="Ảnh 25" descr="Giải SBT Vật Lí 9 | Giải bài tập Sách bài tập Vật Lí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2939" y="537223"/>
            <a:ext cx="2867025" cy="156210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3"/>
          <p:cNvSpPr>
            <a:spLocks noChangeArrowheads="1"/>
          </p:cNvSpPr>
          <p:nvPr/>
        </p:nvSpPr>
        <p:spPr bwMode="auto">
          <a:xfrm>
            <a:off x="1302517" y="2131235"/>
            <a:ext cx="1824684"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9Ω</a:t>
            </a:r>
            <a:endParaRPr kumimoji="0" lang="vi-VN" altLang="vi-VN"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 5Ω</a:t>
            </a:r>
            <a:endParaRPr kumimoji="0" lang="vi-VN" altLang="vi-VN"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 4Ω</a:t>
            </a:r>
            <a:endParaRPr kumimoji="0" lang="vi-VN" altLang="vi-VN"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vi-VN" altLang="vi-VN" sz="2800" b="0"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 15Ω</a:t>
            </a:r>
            <a:endParaRPr kumimoji="0" lang="vi-VN" altLang="vi-VN" sz="2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vi-VN" altLang="vi-VN" sz="2800" b="0" i="0" u="none" strike="noStrike" cap="none" normalizeH="0" baseline="0" dirty="0" smtClean="0">
              <a:ln>
                <a:noFill/>
              </a:ln>
              <a:solidFill>
                <a:schemeClr val="tx1"/>
              </a:solidFill>
              <a:effectLst/>
              <a:latin typeface="Arial" panose="020B0604020202020204" pitchFamily="34" charset="0"/>
            </a:endParaRPr>
          </a:p>
        </p:txBody>
      </p:sp>
      <p:sp>
        <p:nvSpPr>
          <p:cNvPr id="14" name="Rectangle 4"/>
          <p:cNvSpPr>
            <a:spLocks noChangeArrowheads="1"/>
          </p:cNvSpPr>
          <p:nvPr/>
        </p:nvSpPr>
        <p:spPr bwMode="auto">
          <a:xfrm rot="10800000" flipV="1">
            <a:off x="3462406" y="3188808"/>
            <a:ext cx="4887566" cy="83099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kumimoji="0" lang="vi-VN"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R</a:t>
            </a:r>
            <a:r>
              <a:rPr kumimoji="0" lang="vi-VN" altLang="vi-VN" sz="2400" b="1" i="0" u="none" strike="noStrike" cap="none" normalizeH="0" baseline="-3000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AB</a:t>
            </a:r>
            <a:r>
              <a:rPr kumimoji="0" lang="vi-VN"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 R</a:t>
            </a:r>
            <a:r>
              <a:rPr kumimoji="0" lang="vi-VN" altLang="vi-VN" sz="2400" b="1" i="0" u="none" strike="noStrike" cap="none" normalizeH="0" baseline="-3000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 R</a:t>
            </a:r>
            <a:r>
              <a:rPr kumimoji="0" lang="vi-VN" altLang="vi-VN" sz="2400" b="1" i="0" u="none" strike="noStrike" cap="none" normalizeH="0" baseline="-3000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2x</a:t>
            </a:r>
            <a:r>
              <a:rPr kumimoji="0" lang="vi-VN"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endParaRPr kumimoji="0" lang="en-US"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Cambria Math" panose="02040503050406030204" pitchFamily="18" charset="0"/>
              </a:rPr>
              <a:t>⇒</a:t>
            </a:r>
            <a:r>
              <a:rPr kumimoji="0" lang="vi-VN"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R</a:t>
            </a:r>
            <a:r>
              <a:rPr kumimoji="0" lang="vi-VN" altLang="vi-VN" sz="2400" b="1" i="0" u="none" strike="noStrike" cap="none" normalizeH="0" baseline="-3000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2x</a:t>
            </a:r>
            <a:r>
              <a:rPr kumimoji="0" lang="vi-VN"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 R</a:t>
            </a:r>
            <a:r>
              <a:rPr kumimoji="0" lang="vi-VN" altLang="vi-VN" sz="2400" b="1" i="0" u="none" strike="noStrike" cap="none" normalizeH="0" baseline="-3000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AB</a:t>
            </a:r>
            <a:r>
              <a:rPr kumimoji="0" lang="vi-VN"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 R</a:t>
            </a:r>
            <a:r>
              <a:rPr kumimoji="0" lang="vi-VN" altLang="vi-VN" sz="2400" b="1" i="0" u="none" strike="noStrike" cap="none" normalizeH="0" baseline="-3000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1</a:t>
            </a:r>
            <a:r>
              <a:rPr kumimoji="0" lang="vi-VN"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 10 - 7= 3</a:t>
            </a:r>
            <a:r>
              <a:rPr kumimoji="0" lang="en-US"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t>
            </a:r>
            <a:r>
              <a:rPr kumimoji="0" lang="vi-VN"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Ω</a:t>
            </a:r>
            <a:r>
              <a:rPr kumimoji="0" lang="en-US" altLang="vi-VN" sz="2400" b="1" i="0" u="none" strike="noStrike" cap="none" normalizeH="0" baseline="0" dirty="0" smtClean="0">
                <a:ln>
                  <a:noFill/>
                </a:ln>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a:t>
            </a:r>
            <a:endParaRPr kumimoji="0" lang="vi-VN" altLang="vi-VN" sz="2400" b="1" i="0" u="none" strike="noStrike" cap="none" normalizeH="0" baseline="0" dirty="0" smtClean="0">
              <a:ln>
                <a:noFill/>
              </a:ln>
              <a:solidFill>
                <a:srgbClr val="00B050"/>
              </a:solidFill>
              <a:effectLst/>
            </a:endParaRPr>
          </a:p>
        </p:txBody>
      </p:sp>
      <p:cxnSp>
        <p:nvCxnSpPr>
          <p:cNvPr id="25" name="Đường nối Thẳng 95"/>
          <p:cNvCxnSpPr/>
          <p:nvPr/>
        </p:nvCxnSpPr>
        <p:spPr>
          <a:xfrm>
            <a:off x="3386977" y="2099323"/>
            <a:ext cx="6287" cy="5616671"/>
          </a:xfrm>
          <a:prstGeom prst="line">
            <a:avLst/>
          </a:prstGeom>
          <a:ln w="38100"/>
        </p:spPr>
        <p:style>
          <a:lnRef idx="1">
            <a:schemeClr val="dk1"/>
          </a:lnRef>
          <a:fillRef idx="0">
            <a:schemeClr val="dk1"/>
          </a:fillRef>
          <a:effectRef idx="0">
            <a:schemeClr val="dk1"/>
          </a:effectRef>
          <a:fontRef idx="minor">
            <a:schemeClr val="tx1"/>
          </a:fontRef>
        </p:style>
      </p:cxnSp>
      <p:sp>
        <p:nvSpPr>
          <p:cNvPr id="15" name="Rectangle 14"/>
          <p:cNvSpPr/>
          <p:nvPr/>
        </p:nvSpPr>
        <p:spPr>
          <a:xfrm>
            <a:off x="3462405" y="5319716"/>
            <a:ext cx="1654620" cy="461665"/>
          </a:xfrm>
          <a:prstGeom prst="rect">
            <a:avLst/>
          </a:prstGeom>
        </p:spPr>
        <p:txBody>
          <a:bodyPr wrap="none">
            <a:spAutoFit/>
          </a:bodyPr>
          <a:lstStyle/>
          <a:p>
            <a:pPr lvl="0" algn="just" eaLnBrk="0" fontAlgn="base" hangingPunct="0">
              <a:spcBef>
                <a:spcPct val="0"/>
              </a:spcBef>
              <a:spcAft>
                <a:spcPct val="0"/>
              </a:spcAft>
            </a:pPr>
            <a:r>
              <a:rPr lang="en-US" altLang="vi-VN" sz="2400" b="1" dirty="0" smtClean="0">
                <a:solidFill>
                  <a:srgbClr val="00B050"/>
                </a:solidFill>
                <a:ea typeface="Times New Roman" panose="02020603050405020304" pitchFamily="18" charset="0"/>
                <a:cs typeface="Times New Roman" panose="02020603050405020304" pitchFamily="18" charset="0"/>
              </a:rPr>
              <a:t>=&gt; </a:t>
            </a:r>
            <a:r>
              <a:rPr lang="vi-VN" altLang="vi-VN" sz="2400" b="1" dirty="0" smtClean="0">
                <a:solidFill>
                  <a:srgbClr val="00B050"/>
                </a:solidFill>
                <a:ea typeface="Times New Roman" panose="02020603050405020304" pitchFamily="18" charset="0"/>
                <a:cs typeface="Times New Roman" panose="02020603050405020304" pitchFamily="18" charset="0"/>
              </a:rPr>
              <a:t>Chọn </a:t>
            </a:r>
            <a:r>
              <a:rPr lang="vi-VN" altLang="vi-VN" sz="2400" b="1" dirty="0">
                <a:solidFill>
                  <a:srgbClr val="00B050"/>
                </a:solidFill>
                <a:ea typeface="Times New Roman" panose="02020603050405020304" pitchFamily="18" charset="0"/>
                <a:cs typeface="Times New Roman" panose="02020603050405020304" pitchFamily="18" charset="0"/>
              </a:rPr>
              <a:t>C</a:t>
            </a:r>
            <a:endParaRPr kumimoji="0" lang="vi-VN" altLang="vi-VN" sz="2400" b="1" i="0" u="none" strike="noStrike" cap="none" normalizeH="0" baseline="0" dirty="0" smtClean="0">
              <a:ln>
                <a:noFill/>
              </a:ln>
              <a:solidFill>
                <a:srgbClr val="00B050"/>
              </a:solidFill>
              <a:effectLst/>
            </a:endParaRPr>
          </a:p>
        </p:txBody>
      </p:sp>
      <p:sp>
        <p:nvSpPr>
          <p:cNvPr id="16" name="Rectangle 15"/>
          <p:cNvSpPr/>
          <p:nvPr/>
        </p:nvSpPr>
        <p:spPr>
          <a:xfrm>
            <a:off x="3424486" y="2120384"/>
            <a:ext cx="1393330" cy="461665"/>
          </a:xfrm>
          <a:prstGeom prst="rect">
            <a:avLst/>
          </a:prstGeom>
        </p:spPr>
        <p:txBody>
          <a:bodyPr wrap="none">
            <a:spAutoFit/>
          </a:bodyPr>
          <a:lstStyle/>
          <a:p>
            <a:pPr lvl="0" algn="just" eaLnBrk="0" fontAlgn="base" hangingPunct="0">
              <a:spcBef>
                <a:spcPct val="0"/>
              </a:spcBef>
              <a:spcAft>
                <a:spcPct val="0"/>
              </a:spcAft>
            </a:pPr>
            <a:r>
              <a:rPr lang="vi-VN" altLang="vi-VN" sz="2400" b="1" dirty="0">
                <a:solidFill>
                  <a:srgbClr val="008000"/>
                </a:solidFill>
                <a:ea typeface="Times New Roman" panose="02020603050405020304" pitchFamily="18" charset="0"/>
                <a:cs typeface="Times New Roman" panose="02020603050405020304" pitchFamily="18" charset="0"/>
              </a:rPr>
              <a:t>Lời giải:</a:t>
            </a:r>
            <a:endParaRPr kumimoji="0" lang="vi-VN" altLang="vi-VN" sz="2400" b="0" i="0" u="none" strike="noStrike" cap="none" normalizeH="0" baseline="0" dirty="0" smtClean="0">
              <a:ln>
                <a:noFill/>
              </a:ln>
              <a:solidFill>
                <a:schemeClr val="tx1"/>
              </a:solidFill>
              <a:effectLst/>
            </a:endParaRPr>
          </a:p>
        </p:txBody>
      </p:sp>
      <p:sp>
        <p:nvSpPr>
          <p:cNvPr id="17" name="Rectangle 16"/>
          <p:cNvSpPr/>
          <p:nvPr/>
        </p:nvSpPr>
        <p:spPr>
          <a:xfrm>
            <a:off x="3830045" y="2613854"/>
            <a:ext cx="1975541" cy="461665"/>
          </a:xfrm>
          <a:prstGeom prst="rect">
            <a:avLst/>
          </a:prstGeom>
        </p:spPr>
        <p:txBody>
          <a:bodyPr wrap="none">
            <a:spAutoFit/>
          </a:bodyPr>
          <a:lstStyle/>
          <a:p>
            <a:pPr lvl="0" algn="just" eaLnBrk="0" fontAlgn="base" hangingPunct="0">
              <a:spcBef>
                <a:spcPct val="0"/>
              </a:spcBef>
              <a:spcAft>
                <a:spcPct val="0"/>
              </a:spcAft>
            </a:pPr>
            <a:r>
              <a:rPr lang="vi-VN" altLang="vi-VN" sz="2400" b="1" dirty="0">
                <a:solidFill>
                  <a:srgbClr val="00B050"/>
                </a:solidFill>
                <a:ea typeface="Times New Roman" panose="02020603050405020304" pitchFamily="18" charset="0"/>
                <a:cs typeface="Times New Roman" panose="02020603050405020304" pitchFamily="18" charset="0"/>
              </a:rPr>
              <a:t>R</a:t>
            </a:r>
            <a:r>
              <a:rPr lang="en-US" altLang="vi-VN" sz="2400" b="1" baseline="-30000" dirty="0">
                <a:solidFill>
                  <a:srgbClr val="00B050"/>
                </a:solidFill>
                <a:ea typeface="Times New Roman" panose="02020603050405020304" pitchFamily="18" charset="0"/>
                <a:cs typeface="Times New Roman" panose="02020603050405020304" pitchFamily="18" charset="0"/>
              </a:rPr>
              <a:t>1 </a:t>
            </a:r>
            <a:r>
              <a:rPr lang="en-US" altLang="vi-VN" sz="2400" b="1" dirty="0">
                <a:solidFill>
                  <a:srgbClr val="00B050"/>
                </a:solidFill>
                <a:ea typeface="Times New Roman" panose="02020603050405020304" pitchFamily="18" charset="0"/>
                <a:cs typeface="Times New Roman" panose="02020603050405020304" pitchFamily="18" charset="0"/>
              </a:rPr>
              <a:t>nt </a:t>
            </a:r>
            <a:r>
              <a:rPr lang="vi-VN" altLang="vi-VN" sz="2400" b="1" dirty="0">
                <a:solidFill>
                  <a:srgbClr val="00B050"/>
                </a:solidFill>
                <a:ea typeface="Times New Roman" panose="02020603050405020304" pitchFamily="18" charset="0"/>
                <a:cs typeface="Times New Roman" panose="02020603050405020304" pitchFamily="18" charset="0"/>
              </a:rPr>
              <a:t>R</a:t>
            </a:r>
            <a:r>
              <a:rPr lang="vi-VN" altLang="vi-VN" sz="2400" b="1" baseline="-30000" dirty="0">
                <a:solidFill>
                  <a:srgbClr val="00B050"/>
                </a:solidFill>
                <a:ea typeface="Times New Roman" panose="02020603050405020304" pitchFamily="18" charset="0"/>
                <a:cs typeface="Times New Roman" panose="02020603050405020304" pitchFamily="18" charset="0"/>
              </a:rPr>
              <a:t>2</a:t>
            </a:r>
            <a:r>
              <a:rPr lang="vi-VN" altLang="vi-VN" sz="2400" b="1" dirty="0">
                <a:solidFill>
                  <a:srgbClr val="00B050"/>
                </a:solidFill>
                <a:ea typeface="Times New Roman" panose="02020603050405020304" pitchFamily="18" charset="0"/>
                <a:cs typeface="Times New Roman" panose="02020603050405020304" pitchFamily="18" charset="0"/>
              </a:rPr>
              <a:t> </a:t>
            </a:r>
            <a:r>
              <a:rPr lang="en-US" altLang="vi-VN" sz="2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 </a:t>
            </a:r>
            <a:r>
              <a:rPr lang="vi-VN" altLang="vi-VN" sz="2400" b="1" dirty="0">
                <a:solidFill>
                  <a:srgbClr val="00B050"/>
                </a:solidFill>
                <a:ea typeface="Times New Roman" panose="02020603050405020304" pitchFamily="18" charset="0"/>
                <a:cs typeface="Times New Roman" panose="02020603050405020304" pitchFamily="18" charset="0"/>
              </a:rPr>
              <a:t>R</a:t>
            </a:r>
            <a:r>
              <a:rPr lang="vi-VN" altLang="vi-VN" sz="2400" b="1" baseline="-30000" dirty="0">
                <a:solidFill>
                  <a:srgbClr val="00B050"/>
                </a:solidFill>
                <a:ea typeface="Times New Roman" panose="02020603050405020304" pitchFamily="18" charset="0"/>
                <a:cs typeface="Times New Roman" panose="02020603050405020304" pitchFamily="18" charset="0"/>
              </a:rPr>
              <a:t>x</a:t>
            </a:r>
            <a:r>
              <a:rPr lang="vi-VN" altLang="vi-VN" sz="2400" b="1" dirty="0">
                <a:solidFill>
                  <a:srgbClr val="00B050"/>
                </a:solidFill>
                <a:ea typeface="Times New Roman" panose="02020603050405020304" pitchFamily="18" charset="0"/>
                <a:cs typeface="Times New Roman" panose="02020603050405020304" pitchFamily="18" charset="0"/>
              </a:rPr>
              <a:t> </a:t>
            </a:r>
            <a:endParaRPr lang="vi-VN" altLang="vi-VN" sz="2400" b="1" dirty="0">
              <a:solidFill>
                <a:srgbClr val="00B050"/>
              </a:solidFill>
            </a:endParaRPr>
          </a:p>
        </p:txBody>
      </p:sp>
      <p:sp>
        <p:nvSpPr>
          <p:cNvPr id="29" name="Oval 28"/>
          <p:cNvSpPr/>
          <p:nvPr/>
        </p:nvSpPr>
        <p:spPr>
          <a:xfrm>
            <a:off x="1310260" y="3574899"/>
            <a:ext cx="456959" cy="43665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mc:AlternateContent xmlns:mc="http://schemas.openxmlformats.org/markup-compatibility/2006">
        <mc:Choice xmlns:a14="http://schemas.microsoft.com/office/drawing/2010/main" Requires="a14">
          <p:sp>
            <p:nvSpPr>
              <p:cNvPr id="13" name="Rectangle 12"/>
              <p:cNvSpPr/>
              <p:nvPr/>
            </p:nvSpPr>
            <p:spPr>
              <a:xfrm>
                <a:off x="3906250" y="4291039"/>
                <a:ext cx="1668405" cy="669479"/>
              </a:xfrm>
              <a:prstGeom prst="rect">
                <a:avLst/>
              </a:prstGeom>
            </p:spPr>
            <p:txBody>
              <a:bodyPr wrap="none">
                <a:spAutoFit/>
              </a:bodyPr>
              <a:lstStyle/>
              <a:p>
                <a:pPr lvl="0" eaLnBrk="0" fontAlgn="base" hangingPunct="0">
                  <a:spcBef>
                    <a:spcPct val="0"/>
                  </a:spcBef>
                  <a:spcAft>
                    <a:spcPct val="0"/>
                  </a:spcAft>
                </a:pPr>
                <a:r>
                  <a:rPr lang="vi-VN" altLang="vi-VN" sz="2400" b="1" dirty="0" smtClean="0">
                    <a:solidFill>
                      <a:srgbClr val="00B050"/>
                    </a:solidFill>
                    <a:ea typeface="Times New Roman" panose="02020603050405020304" pitchFamily="18" charset="0"/>
                    <a:cs typeface="Times New Roman" panose="02020603050405020304" pitchFamily="18" charset="0"/>
                  </a:rPr>
                  <a:t>R</a:t>
                </a:r>
                <a:r>
                  <a:rPr lang="en-US" altLang="vi-VN" sz="2400" b="1" baseline="-30000" dirty="0" smtClean="0">
                    <a:solidFill>
                      <a:srgbClr val="00B050"/>
                    </a:solidFill>
                    <a:ea typeface="Times New Roman" panose="02020603050405020304" pitchFamily="18" charset="0"/>
                    <a:cs typeface="Times New Roman" panose="02020603050405020304" pitchFamily="18" charset="0"/>
                  </a:rPr>
                  <a:t>2x</a:t>
                </a:r>
                <a:r>
                  <a:rPr lang="vi-VN" altLang="vi-VN" sz="2400" b="1" dirty="0">
                    <a:solidFill>
                      <a:srgbClr val="00B050"/>
                    </a:solidFill>
                    <a:ea typeface="Times New Roman" panose="02020603050405020304" pitchFamily="18" charset="0"/>
                    <a:cs typeface="Times New Roman" panose="02020603050405020304" pitchFamily="18" charset="0"/>
                  </a:rPr>
                  <a:t> = </a:t>
                </a:r>
                <a14:m>
                  <m:oMath xmlns:m="http://schemas.openxmlformats.org/officeDocument/2006/math">
                    <m:f>
                      <m:fPr>
                        <m:ctrlPr>
                          <a:rPr lang="vi-VN" altLang="vi-VN" sz="2400" b="1" i="1" smtClean="0">
                            <a:solidFill>
                              <a:srgbClr val="00B050"/>
                            </a:solidFill>
                            <a:latin typeface="Cambria Math" panose="02040503050406030204" pitchFamily="18" charset="0"/>
                            <a:cs typeface="Times New Roman" panose="02020603050405020304" pitchFamily="18" charset="0"/>
                          </a:rPr>
                        </m:ctrlPr>
                      </m:fPr>
                      <m:num>
                        <m:sSub>
                          <m:sSubPr>
                            <m:ctrlPr>
                              <a:rPr lang="vi-VN" altLang="vi-VN" sz="2400" b="1" i="1" smtClean="0">
                                <a:solidFill>
                                  <a:srgbClr val="00B050"/>
                                </a:solidFill>
                                <a:latin typeface="Cambria Math" panose="02040503050406030204" pitchFamily="18" charset="0"/>
                                <a:cs typeface="Times New Roman" panose="02020603050405020304" pitchFamily="18" charset="0"/>
                              </a:rPr>
                            </m:ctrlPr>
                          </m:sSubPr>
                          <m:e>
                            <m:r>
                              <a:rPr lang="en-US" altLang="vi-VN" sz="2400" b="1" i="1" smtClean="0">
                                <a:solidFill>
                                  <a:srgbClr val="00B050"/>
                                </a:solidFill>
                                <a:latin typeface="Cambria Math" panose="02040503050406030204" pitchFamily="18" charset="0"/>
                                <a:cs typeface="Times New Roman" panose="02020603050405020304" pitchFamily="18" charset="0"/>
                              </a:rPr>
                              <m:t>𝑹</m:t>
                            </m:r>
                          </m:e>
                          <m:sub>
                            <m:r>
                              <a:rPr lang="en-US" altLang="vi-VN" sz="2400" b="1" i="1" smtClean="0">
                                <a:solidFill>
                                  <a:srgbClr val="00B050"/>
                                </a:solidFill>
                                <a:latin typeface="Cambria Math" panose="02040503050406030204" pitchFamily="18" charset="0"/>
                                <a:cs typeface="Times New Roman" panose="02020603050405020304" pitchFamily="18" charset="0"/>
                              </a:rPr>
                              <m:t>𝟐</m:t>
                            </m:r>
                          </m:sub>
                        </m:sSub>
                        <m:sSub>
                          <m:sSubPr>
                            <m:ctrlPr>
                              <a:rPr lang="vi-VN" altLang="vi-VN" sz="2400" b="1" i="1" smtClean="0">
                                <a:solidFill>
                                  <a:srgbClr val="00B050"/>
                                </a:solidFill>
                                <a:latin typeface="Cambria Math" panose="02040503050406030204" pitchFamily="18" charset="0"/>
                                <a:cs typeface="Times New Roman" panose="02020603050405020304" pitchFamily="18" charset="0"/>
                              </a:rPr>
                            </m:ctrlPr>
                          </m:sSubPr>
                          <m:e>
                            <m:r>
                              <a:rPr lang="en-US" altLang="vi-VN" sz="2400" b="1" i="1" smtClean="0">
                                <a:solidFill>
                                  <a:srgbClr val="00B050"/>
                                </a:solidFill>
                                <a:latin typeface="Cambria Math" panose="02040503050406030204" pitchFamily="18" charset="0"/>
                                <a:cs typeface="Times New Roman" panose="02020603050405020304" pitchFamily="18" charset="0"/>
                              </a:rPr>
                              <m:t>𝑹</m:t>
                            </m:r>
                          </m:e>
                          <m:sub>
                            <m:r>
                              <a:rPr lang="en-US" altLang="vi-VN" sz="2400" b="1" i="1" smtClean="0">
                                <a:solidFill>
                                  <a:srgbClr val="00B050"/>
                                </a:solidFill>
                                <a:latin typeface="Cambria Math" panose="02040503050406030204" pitchFamily="18" charset="0"/>
                                <a:cs typeface="Times New Roman" panose="02020603050405020304" pitchFamily="18" charset="0"/>
                              </a:rPr>
                              <m:t>𝒙</m:t>
                            </m:r>
                          </m:sub>
                        </m:sSub>
                      </m:num>
                      <m:den>
                        <m:sSub>
                          <m:sSubPr>
                            <m:ctrlPr>
                              <a:rPr lang="vi-VN" altLang="vi-VN" sz="2400" b="1" i="1">
                                <a:solidFill>
                                  <a:srgbClr val="00B050"/>
                                </a:solidFill>
                                <a:latin typeface="Cambria Math" panose="02040503050406030204" pitchFamily="18" charset="0"/>
                                <a:cs typeface="Times New Roman" panose="02020603050405020304" pitchFamily="18" charset="0"/>
                              </a:rPr>
                            </m:ctrlPr>
                          </m:sSubPr>
                          <m:e>
                            <m:r>
                              <a:rPr lang="en-US" altLang="vi-VN" sz="2400" b="1" i="1">
                                <a:solidFill>
                                  <a:srgbClr val="00B050"/>
                                </a:solidFill>
                                <a:latin typeface="Cambria Math" panose="02040503050406030204" pitchFamily="18" charset="0"/>
                                <a:cs typeface="Times New Roman" panose="02020603050405020304" pitchFamily="18" charset="0"/>
                              </a:rPr>
                              <m:t>𝑹</m:t>
                            </m:r>
                          </m:e>
                          <m:sub>
                            <m:r>
                              <a:rPr lang="en-US" altLang="vi-VN" sz="2400" b="1" i="1" smtClean="0">
                                <a:solidFill>
                                  <a:srgbClr val="00B050"/>
                                </a:solidFill>
                                <a:latin typeface="Cambria Math" panose="02040503050406030204" pitchFamily="18" charset="0"/>
                                <a:cs typeface="Times New Roman" panose="02020603050405020304" pitchFamily="18" charset="0"/>
                              </a:rPr>
                              <m:t>𝟐</m:t>
                            </m:r>
                          </m:sub>
                        </m:sSub>
                        <m:sSub>
                          <m:sSubPr>
                            <m:ctrlPr>
                              <a:rPr lang="vi-VN" altLang="vi-VN" sz="2400" b="1" i="1">
                                <a:solidFill>
                                  <a:srgbClr val="00B050"/>
                                </a:solidFill>
                                <a:latin typeface="Cambria Math" panose="02040503050406030204" pitchFamily="18" charset="0"/>
                                <a:cs typeface="Times New Roman" panose="02020603050405020304" pitchFamily="18" charset="0"/>
                              </a:rPr>
                            </m:ctrlPr>
                          </m:sSubPr>
                          <m:e>
                            <m:r>
                              <a:rPr lang="en-US" altLang="vi-VN" sz="2400" b="1" i="1" smtClean="0">
                                <a:solidFill>
                                  <a:srgbClr val="00B050"/>
                                </a:solidFill>
                                <a:latin typeface="Cambria Math" panose="02040503050406030204" pitchFamily="18" charset="0"/>
                                <a:cs typeface="Times New Roman" panose="02020603050405020304" pitchFamily="18" charset="0"/>
                              </a:rPr>
                              <m:t>+</m:t>
                            </m:r>
                            <m:r>
                              <a:rPr lang="en-US" altLang="vi-VN" sz="2400" b="1" i="1">
                                <a:solidFill>
                                  <a:srgbClr val="00B050"/>
                                </a:solidFill>
                                <a:latin typeface="Cambria Math" panose="02040503050406030204" pitchFamily="18" charset="0"/>
                                <a:cs typeface="Times New Roman" panose="02020603050405020304" pitchFamily="18" charset="0"/>
                              </a:rPr>
                              <m:t>𝑹</m:t>
                            </m:r>
                          </m:e>
                          <m:sub>
                            <m:r>
                              <a:rPr lang="en-US" altLang="vi-VN" sz="2400" b="1" i="1" smtClean="0">
                                <a:solidFill>
                                  <a:srgbClr val="00B050"/>
                                </a:solidFill>
                                <a:latin typeface="Cambria Math" panose="02040503050406030204" pitchFamily="18" charset="0"/>
                                <a:cs typeface="Times New Roman" panose="02020603050405020304" pitchFamily="18" charset="0"/>
                              </a:rPr>
                              <m:t>𝒙</m:t>
                            </m:r>
                          </m:sub>
                        </m:sSub>
                      </m:den>
                    </m:f>
                  </m:oMath>
                </a14:m>
                <a:endParaRPr kumimoji="0" lang="vi-VN" altLang="vi-VN" sz="2400" b="1" i="0" u="none" strike="noStrike" cap="none" normalizeH="0" baseline="0" dirty="0" smtClean="0">
                  <a:ln>
                    <a:noFill/>
                  </a:ln>
                  <a:solidFill>
                    <a:srgbClr val="00B050"/>
                  </a:solidFill>
                  <a:effectLst/>
                </a:endParaRPr>
              </a:p>
            </p:txBody>
          </p:sp>
        </mc:Choice>
        <mc:Fallback>
          <p:sp>
            <p:nvSpPr>
              <p:cNvPr id="13" name="Rectangle 12"/>
              <p:cNvSpPr>
                <a:spLocks noRot="1" noChangeAspect="1" noMove="1" noResize="1" noEditPoints="1" noAdjustHandles="1" noChangeArrowheads="1" noChangeShapeType="1" noTextEdit="1"/>
              </p:cNvSpPr>
              <p:nvPr/>
            </p:nvSpPr>
            <p:spPr>
              <a:xfrm>
                <a:off x="3906250" y="4291039"/>
                <a:ext cx="1668405" cy="669479"/>
              </a:xfrm>
              <a:prstGeom prst="rect">
                <a:avLst/>
              </a:prstGeom>
              <a:blipFill>
                <a:blip r:embed="rId3"/>
                <a:stretch>
                  <a:fillRect l="-5861" b="-1818"/>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8" name="Rectangle 17"/>
              <p:cNvSpPr/>
              <p:nvPr/>
            </p:nvSpPr>
            <p:spPr>
              <a:xfrm>
                <a:off x="5496766" y="4168185"/>
                <a:ext cx="2314415" cy="848374"/>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altLang="vi-VN" sz="2400" b="1" i="1" smtClean="0">
                          <a:solidFill>
                            <a:srgbClr val="00B050"/>
                          </a:solidFill>
                          <a:latin typeface="Cambria Math" panose="02040503050406030204" pitchFamily="18" charset="0"/>
                          <a:ea typeface="Cambria Math" panose="02040503050406030204" pitchFamily="18" charset="0"/>
                          <a:cs typeface="Times New Roman" panose="02020603050405020304" pitchFamily="18" charset="0"/>
                        </a:rPr>
                        <m:t>↔</m:t>
                      </m:r>
                      <m:r>
                        <a:rPr lang="en-US" altLang="vi-VN" sz="2400" b="1" i="1" smtClean="0">
                          <a:solidFill>
                            <a:srgbClr val="00B050"/>
                          </a:solidFill>
                          <a:latin typeface="Cambria Math" panose="02040503050406030204" pitchFamily="18" charset="0"/>
                          <a:ea typeface="Cambria Math" panose="02040503050406030204" pitchFamily="18" charset="0"/>
                          <a:cs typeface="Times New Roman" panose="02020603050405020304" pitchFamily="18" charset="0"/>
                        </a:rPr>
                        <m:t>𝟑</m:t>
                      </m:r>
                      <m:r>
                        <a:rPr lang="en-US" altLang="vi-VN" sz="2400" b="1" i="1" smtClean="0">
                          <a:solidFill>
                            <a:srgbClr val="00B050"/>
                          </a:solidFill>
                          <a:latin typeface="Cambria Math" panose="02040503050406030204" pitchFamily="18" charset="0"/>
                          <a:ea typeface="Cambria Math" panose="02040503050406030204" pitchFamily="18" charset="0"/>
                          <a:cs typeface="Times New Roman" panose="02020603050405020304" pitchFamily="18" charset="0"/>
                        </a:rPr>
                        <m:t>= </m:t>
                      </m:r>
                      <m:f>
                        <m:fPr>
                          <m:ctrlPr>
                            <a:rPr lang="vi-VN" altLang="vi-VN" sz="2400" b="1" i="1">
                              <a:solidFill>
                                <a:srgbClr val="00B050"/>
                              </a:solidFill>
                              <a:latin typeface="Cambria Math" panose="02040503050406030204" pitchFamily="18" charset="0"/>
                              <a:cs typeface="Times New Roman" panose="02020603050405020304" pitchFamily="18" charset="0"/>
                            </a:rPr>
                          </m:ctrlPr>
                        </m:fPr>
                        <m:num>
                          <m:r>
                            <a:rPr lang="en-US" altLang="vi-VN" sz="2400" b="1" i="1" smtClean="0">
                              <a:solidFill>
                                <a:srgbClr val="00B050"/>
                              </a:solidFill>
                              <a:latin typeface="Cambria Math" panose="02040503050406030204" pitchFamily="18" charset="0"/>
                              <a:cs typeface="Times New Roman" panose="02020603050405020304" pitchFamily="18" charset="0"/>
                            </a:rPr>
                            <m:t>𝟏𝟐</m:t>
                          </m:r>
                          <m:sSub>
                            <m:sSubPr>
                              <m:ctrlPr>
                                <a:rPr lang="vi-VN" altLang="vi-VN" sz="2400" b="1" i="1">
                                  <a:solidFill>
                                    <a:srgbClr val="00B050"/>
                                  </a:solidFill>
                                  <a:latin typeface="Cambria Math" panose="02040503050406030204" pitchFamily="18" charset="0"/>
                                  <a:cs typeface="Times New Roman" panose="02020603050405020304" pitchFamily="18" charset="0"/>
                                </a:rPr>
                              </m:ctrlPr>
                            </m:sSubPr>
                            <m:e>
                              <m:r>
                                <a:rPr lang="en-US" altLang="vi-VN" sz="2400" b="1" i="1" smtClean="0">
                                  <a:solidFill>
                                    <a:srgbClr val="00B050"/>
                                  </a:solidFill>
                                  <a:latin typeface="Cambria Math" panose="02040503050406030204" pitchFamily="18" charset="0"/>
                                  <a:cs typeface="Times New Roman" panose="02020603050405020304" pitchFamily="18" charset="0"/>
                                </a:rPr>
                                <m:t>.</m:t>
                              </m:r>
                              <m:r>
                                <a:rPr lang="en-US" altLang="vi-VN" sz="2400" b="1" i="1">
                                  <a:solidFill>
                                    <a:srgbClr val="00B050"/>
                                  </a:solidFill>
                                  <a:latin typeface="Cambria Math" panose="02040503050406030204" pitchFamily="18" charset="0"/>
                                  <a:cs typeface="Times New Roman" panose="02020603050405020304" pitchFamily="18" charset="0"/>
                                </a:rPr>
                                <m:t>𝑹</m:t>
                              </m:r>
                            </m:e>
                            <m:sub>
                              <m:r>
                                <a:rPr lang="en-US" altLang="vi-VN" sz="2400" b="1" i="1">
                                  <a:solidFill>
                                    <a:srgbClr val="00B050"/>
                                  </a:solidFill>
                                  <a:latin typeface="Cambria Math" panose="02040503050406030204" pitchFamily="18" charset="0"/>
                                  <a:cs typeface="Times New Roman" panose="02020603050405020304" pitchFamily="18" charset="0"/>
                                </a:rPr>
                                <m:t>𝒙</m:t>
                              </m:r>
                            </m:sub>
                          </m:sSub>
                        </m:num>
                        <m:den>
                          <m:r>
                            <a:rPr lang="en-US" altLang="vi-VN" sz="2400" b="1" i="1" smtClean="0">
                              <a:solidFill>
                                <a:srgbClr val="00B050"/>
                              </a:solidFill>
                              <a:latin typeface="Cambria Math" panose="02040503050406030204" pitchFamily="18" charset="0"/>
                              <a:cs typeface="Times New Roman" panose="02020603050405020304" pitchFamily="18" charset="0"/>
                            </a:rPr>
                            <m:t>𝟏𝟐</m:t>
                          </m:r>
                          <m:sSub>
                            <m:sSubPr>
                              <m:ctrlPr>
                                <a:rPr lang="vi-VN" altLang="vi-VN" sz="2400" b="1" i="1">
                                  <a:solidFill>
                                    <a:srgbClr val="00B050"/>
                                  </a:solidFill>
                                  <a:latin typeface="Cambria Math" panose="02040503050406030204" pitchFamily="18" charset="0"/>
                                  <a:cs typeface="Times New Roman" panose="02020603050405020304" pitchFamily="18" charset="0"/>
                                </a:rPr>
                              </m:ctrlPr>
                            </m:sSubPr>
                            <m:e>
                              <m:r>
                                <a:rPr lang="en-US" altLang="vi-VN" sz="2400" b="1" i="1">
                                  <a:solidFill>
                                    <a:srgbClr val="00B050"/>
                                  </a:solidFill>
                                  <a:latin typeface="Cambria Math" panose="02040503050406030204" pitchFamily="18" charset="0"/>
                                  <a:cs typeface="Times New Roman" panose="02020603050405020304" pitchFamily="18" charset="0"/>
                                </a:rPr>
                                <m:t>+</m:t>
                              </m:r>
                              <m:r>
                                <a:rPr lang="en-US" altLang="vi-VN" sz="2400" b="1" i="1">
                                  <a:solidFill>
                                    <a:srgbClr val="00B050"/>
                                  </a:solidFill>
                                  <a:latin typeface="Cambria Math" panose="02040503050406030204" pitchFamily="18" charset="0"/>
                                  <a:cs typeface="Times New Roman" panose="02020603050405020304" pitchFamily="18" charset="0"/>
                                </a:rPr>
                                <m:t>𝑹</m:t>
                              </m:r>
                            </m:e>
                            <m:sub>
                              <m:r>
                                <a:rPr lang="en-US" altLang="vi-VN" sz="2400" b="1" i="1">
                                  <a:solidFill>
                                    <a:srgbClr val="00B050"/>
                                  </a:solidFill>
                                  <a:latin typeface="Cambria Math" panose="02040503050406030204" pitchFamily="18" charset="0"/>
                                  <a:cs typeface="Times New Roman" panose="02020603050405020304" pitchFamily="18" charset="0"/>
                                </a:rPr>
                                <m:t>𝒙</m:t>
                              </m:r>
                            </m:sub>
                          </m:sSub>
                        </m:den>
                      </m:f>
                    </m:oMath>
                  </m:oMathPara>
                </a14:m>
                <a:endParaRPr lang="vi-VN" sz="2400" dirty="0">
                  <a:solidFill>
                    <a:srgbClr val="00B050"/>
                  </a:solidFill>
                </a:endParaRPr>
              </a:p>
            </p:txBody>
          </p:sp>
        </mc:Choice>
        <mc:Fallback>
          <p:sp>
            <p:nvSpPr>
              <p:cNvPr id="18" name="Rectangle 17"/>
              <p:cNvSpPr>
                <a:spLocks noRot="1" noChangeAspect="1" noMove="1" noResize="1" noEditPoints="1" noAdjustHandles="1" noChangeArrowheads="1" noChangeShapeType="1" noTextEdit="1"/>
              </p:cNvSpPr>
              <p:nvPr/>
            </p:nvSpPr>
            <p:spPr>
              <a:xfrm>
                <a:off x="5496766" y="4168185"/>
                <a:ext cx="2314415" cy="848374"/>
              </a:xfrm>
              <a:prstGeom prst="rect">
                <a:avLst/>
              </a:prstGeom>
              <a:blipFill>
                <a:blip r:embed="rId4"/>
                <a:stretch>
                  <a:fillRect/>
                </a:stretch>
              </a:blipFill>
            </p:spPr>
            <p:txBody>
              <a:bodyPr/>
              <a:lstStyle/>
              <a:p>
                <a:r>
                  <a:rPr lang="vi-VN">
                    <a:noFill/>
                  </a:rPr>
                  <a:t> </a:t>
                </a:r>
              </a:p>
            </p:txBody>
          </p:sp>
        </mc:Fallback>
      </mc:AlternateContent>
      <mc:AlternateContent xmlns:mc="http://schemas.openxmlformats.org/markup-compatibility/2006">
        <mc:Choice xmlns:a14="http://schemas.microsoft.com/office/drawing/2010/main" Requires="a14">
          <p:sp>
            <p:nvSpPr>
              <p:cNvPr id="19" name="Rectangle 18"/>
              <p:cNvSpPr/>
              <p:nvPr/>
            </p:nvSpPr>
            <p:spPr>
              <a:xfrm>
                <a:off x="7819849" y="4378013"/>
                <a:ext cx="1789144" cy="461665"/>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altLang="vi-VN" sz="2400" b="1" i="1" smtClean="0">
                          <a:solidFill>
                            <a:srgbClr val="00B050"/>
                          </a:solidFill>
                          <a:latin typeface="Cambria Math" panose="02040503050406030204" pitchFamily="18" charset="0"/>
                          <a:ea typeface="Cambria Math" panose="02040503050406030204" pitchFamily="18" charset="0"/>
                          <a:cs typeface="Times New Roman" panose="02020603050405020304" pitchFamily="18" charset="0"/>
                        </a:rPr>
                        <m:t>↔</m:t>
                      </m:r>
                      <m:sSub>
                        <m:sSubPr>
                          <m:ctrlPr>
                            <a:rPr lang="vi-VN" altLang="vi-VN" sz="2400" b="1" i="1">
                              <a:solidFill>
                                <a:srgbClr val="00B050"/>
                              </a:solidFill>
                              <a:latin typeface="Cambria Math" panose="02040503050406030204" pitchFamily="18" charset="0"/>
                              <a:cs typeface="Times New Roman" panose="02020603050405020304" pitchFamily="18" charset="0"/>
                            </a:rPr>
                          </m:ctrlPr>
                        </m:sSubPr>
                        <m:e>
                          <m:r>
                            <a:rPr lang="en-US" altLang="vi-VN" sz="2400" b="1" i="1">
                              <a:solidFill>
                                <a:srgbClr val="00B050"/>
                              </a:solidFill>
                              <a:latin typeface="Cambria Math" panose="02040503050406030204" pitchFamily="18" charset="0"/>
                              <a:cs typeface="Times New Roman" panose="02020603050405020304" pitchFamily="18" charset="0"/>
                            </a:rPr>
                            <m:t>𝑹</m:t>
                          </m:r>
                        </m:e>
                        <m:sub>
                          <m:r>
                            <a:rPr lang="en-US" altLang="vi-VN" sz="2400" b="1" i="1">
                              <a:solidFill>
                                <a:srgbClr val="00B050"/>
                              </a:solidFill>
                              <a:latin typeface="Cambria Math" panose="02040503050406030204" pitchFamily="18" charset="0"/>
                              <a:cs typeface="Times New Roman" panose="02020603050405020304" pitchFamily="18" charset="0"/>
                            </a:rPr>
                            <m:t>𝒙</m:t>
                          </m:r>
                        </m:sub>
                      </m:sSub>
                      <m:r>
                        <a:rPr lang="en-US" altLang="vi-VN" sz="2400" b="1" i="1" smtClean="0">
                          <a:solidFill>
                            <a:srgbClr val="00B050"/>
                          </a:solidFill>
                          <a:latin typeface="Cambria Math" panose="02040503050406030204" pitchFamily="18" charset="0"/>
                          <a:cs typeface="Times New Roman" panose="02020603050405020304" pitchFamily="18" charset="0"/>
                        </a:rPr>
                        <m:t>=</m:t>
                      </m:r>
                      <m:r>
                        <a:rPr lang="en-US" altLang="vi-VN" sz="2400" b="1" i="1" smtClean="0">
                          <a:solidFill>
                            <a:srgbClr val="00B050"/>
                          </a:solidFill>
                          <a:latin typeface="Cambria Math" panose="02040503050406030204" pitchFamily="18" charset="0"/>
                          <a:cs typeface="Times New Roman" panose="02020603050405020304" pitchFamily="18" charset="0"/>
                        </a:rPr>
                        <m:t>𝟒</m:t>
                      </m:r>
                      <m:r>
                        <a:rPr lang="el-GR" altLang="vi-VN" sz="2400" b="1" i="1" smtClean="0">
                          <a:solidFill>
                            <a:srgbClr val="00B050"/>
                          </a:solidFill>
                          <a:latin typeface="Cambria Math" panose="02040503050406030204" pitchFamily="18" charset="0"/>
                          <a:ea typeface="Cambria Math" panose="02040503050406030204" pitchFamily="18" charset="0"/>
                          <a:cs typeface="Times New Roman" panose="02020603050405020304" pitchFamily="18" charset="0"/>
                        </a:rPr>
                        <m:t>Ω</m:t>
                      </m:r>
                    </m:oMath>
                  </m:oMathPara>
                </a14:m>
                <a:endParaRPr lang="vi-VN" sz="2400" dirty="0">
                  <a:solidFill>
                    <a:srgbClr val="00B050"/>
                  </a:solidFill>
                </a:endParaRPr>
              </a:p>
            </p:txBody>
          </p:sp>
        </mc:Choice>
        <mc:Fallback>
          <p:sp>
            <p:nvSpPr>
              <p:cNvPr id="19" name="Rectangle 18"/>
              <p:cNvSpPr>
                <a:spLocks noRot="1" noChangeAspect="1" noMove="1" noResize="1" noEditPoints="1" noAdjustHandles="1" noChangeArrowheads="1" noChangeShapeType="1" noTextEdit="1"/>
              </p:cNvSpPr>
              <p:nvPr/>
            </p:nvSpPr>
            <p:spPr>
              <a:xfrm>
                <a:off x="7819849" y="4378013"/>
                <a:ext cx="1789144" cy="461665"/>
              </a:xfrm>
              <a:prstGeom prst="rect">
                <a:avLst/>
              </a:prstGeom>
              <a:blipFill>
                <a:blip r:embed="rId5"/>
                <a:stretch>
                  <a:fillRect/>
                </a:stretch>
              </a:blipFill>
            </p:spPr>
            <p:txBody>
              <a:bodyPr/>
              <a:lstStyle/>
              <a:p>
                <a:r>
                  <a:rPr lang="vi-VN">
                    <a:noFill/>
                  </a:rPr>
                  <a:t> </a:t>
                </a:r>
              </a:p>
            </p:txBody>
          </p:sp>
        </mc:Fallback>
      </mc:AlternateContent>
    </p:spTree>
    <p:extLst>
      <p:ext uri="{BB962C8B-B14F-4D97-AF65-F5344CB8AC3E}">
        <p14:creationId xmlns:p14="http://schemas.microsoft.com/office/powerpoint/2010/main" val="1180351911"/>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
                                            <p:txEl>
                                              <p:pRg st="0" end="0"/>
                                            </p:txEl>
                                          </p:spTgt>
                                        </p:tgtEl>
                                        <p:attrNameLst>
                                          <p:attrName>style.visibility</p:attrName>
                                        </p:attrNameLst>
                                      </p:cBhvr>
                                      <p:to>
                                        <p:strVal val="visible"/>
                                      </p:to>
                                    </p:set>
                                    <p:animEffect transition="in" filter="barn(inVertical)">
                                      <p:cBhvr>
                                        <p:cTn id="12" dur="500"/>
                                        <p:tgtEl>
                                          <p:spTgt spid="1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xEl>
                                              <p:pRg st="1" end="1"/>
                                            </p:txEl>
                                          </p:spTgt>
                                        </p:tgtEl>
                                        <p:attrNameLst>
                                          <p:attrName>style.visibility</p:attrName>
                                        </p:attrNameLst>
                                      </p:cBhvr>
                                      <p:to>
                                        <p:strVal val="visible"/>
                                      </p:to>
                                    </p:set>
                                    <p:animEffect transition="in" filter="barn(inVertical)">
                                      <p:cBhvr>
                                        <p:cTn id="17" dur="500"/>
                                        <p:tgtEl>
                                          <p:spTgt spid="1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arn(inVertic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arn(inVertical)">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9"/>
                                        </p:tgtEl>
                                        <p:attrNameLst>
                                          <p:attrName>style.visibility</p:attrName>
                                        </p:attrNameLst>
                                      </p:cBhvr>
                                      <p:to>
                                        <p:strVal val="visible"/>
                                      </p:to>
                                    </p:set>
                                    <p:animEffect transition="in" filter="barn(inVertical)">
                                      <p:cBhvr>
                                        <p:cTn id="4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29" grpId="0" animBg="1"/>
      <p:bldP spid="13" grpId="0"/>
      <p:bldP spid="18"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ình chữ nhật 5"/>
          <p:cNvSpPr/>
          <p:nvPr/>
        </p:nvSpPr>
        <p:spPr>
          <a:xfrm>
            <a:off x="1104046" y="533443"/>
            <a:ext cx="10148154" cy="1569660"/>
          </a:xfrm>
          <a:prstGeom prst="rect">
            <a:avLst/>
          </a:prstGeom>
          <a:solidFill>
            <a:schemeClr val="accent2">
              <a:lumMod val="20000"/>
              <a:lumOff val="80000"/>
            </a:schemeClr>
          </a:solidFill>
        </p:spPr>
        <p:txBody>
          <a:bodyPr wrap="square">
            <a:spAutoFit/>
          </a:bodyPr>
          <a:lstStyle/>
          <a:p>
            <a:r>
              <a:rPr lang="vi-VN" sz="2400" b="1" u="sng" dirty="0">
                <a:solidFill>
                  <a:srgbClr val="FF0000"/>
                </a:solidFill>
              </a:rPr>
              <a:t>Bài 9 </a:t>
            </a:r>
            <a:r>
              <a:rPr lang="vi-VN" sz="2400" dirty="0"/>
              <a:t>Điện trở R</a:t>
            </a:r>
            <a:r>
              <a:rPr lang="vi-VN" sz="2400" baseline="-25000" dirty="0"/>
              <a:t>1</a:t>
            </a:r>
            <a:r>
              <a:rPr lang="vi-VN" sz="2400" dirty="0"/>
              <a:t> = 6Ω ; R</a:t>
            </a:r>
            <a:r>
              <a:rPr lang="vi-VN" sz="2400" baseline="-25000" dirty="0"/>
              <a:t>2</a:t>
            </a:r>
            <a:r>
              <a:rPr lang="vi-VN" sz="2400" dirty="0"/>
              <a:t> = 9Ω; R</a:t>
            </a:r>
            <a:r>
              <a:rPr lang="vi-VN" sz="2400" baseline="-25000" dirty="0"/>
              <a:t>3</a:t>
            </a:r>
            <a:r>
              <a:rPr lang="vi-VN" sz="2400" dirty="0"/>
              <a:t> = 15Ω chịu được dòng điện có cường độ lớn nhất tương ứng là I</a:t>
            </a:r>
            <a:r>
              <a:rPr lang="vi-VN" sz="2400" baseline="-25000" dirty="0"/>
              <a:t>1</a:t>
            </a:r>
            <a:r>
              <a:rPr lang="vi-VN" sz="2400" dirty="0"/>
              <a:t> = 5A ; I</a:t>
            </a:r>
            <a:r>
              <a:rPr lang="vi-VN" sz="2400" baseline="-25000" dirty="0"/>
              <a:t>2</a:t>
            </a:r>
            <a:r>
              <a:rPr lang="vi-VN" sz="2400" dirty="0"/>
              <a:t> = 2A và I</a:t>
            </a:r>
            <a:r>
              <a:rPr lang="vi-VN" sz="2400" baseline="-25000" dirty="0"/>
              <a:t>3</a:t>
            </a:r>
            <a:r>
              <a:rPr lang="vi-VN" sz="2400" dirty="0"/>
              <a:t> = 3A. Hỏi có thể đặt một hiệu điện thế lớn nhất là bao nhiêu vào hai đầu đoạn mạch gồm ba điện trở này nối tiếp với nhau?</a:t>
            </a:r>
          </a:p>
        </p:txBody>
      </p:sp>
      <p:sp>
        <p:nvSpPr>
          <p:cNvPr id="7" name="Rectangle 7"/>
          <p:cNvSpPr>
            <a:spLocks noChangeArrowheads="1"/>
          </p:cNvSpPr>
          <p:nvPr/>
        </p:nvSpPr>
        <p:spPr bwMode="auto">
          <a:xfrm>
            <a:off x="150312" y="156114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p>
        </p:txBody>
      </p:sp>
      <p:sp>
        <p:nvSpPr>
          <p:cNvPr id="22" name="Text Box 5"/>
          <p:cNvSpPr txBox="1">
            <a:spLocks noChangeArrowheads="1"/>
          </p:cNvSpPr>
          <p:nvPr/>
        </p:nvSpPr>
        <p:spPr bwMode="auto">
          <a:xfrm>
            <a:off x="2742344" y="36086"/>
            <a:ext cx="6777899" cy="461665"/>
          </a:xfrm>
          <a:prstGeom prst="rect">
            <a:avLst/>
          </a:prstGeom>
          <a:solidFill>
            <a:schemeClr val="accent1"/>
          </a:solidFill>
          <a:ln>
            <a:no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400" b="1" dirty="0" smtClean="0">
                <a:solidFill>
                  <a:srgbClr val="000066"/>
                </a:solidFill>
                <a:latin typeface="Times New Roman" panose="02020603050405020304" pitchFamily="18" charset="0"/>
                <a:cs typeface="Times New Roman" panose="02020603050405020304" pitchFamily="18" charset="0"/>
              </a:rPr>
              <a:t>BÀI TẬP VẬN DỤNG ĐỊNH LUẬT ÔM </a:t>
            </a:r>
            <a:endParaRPr lang="en-US" sz="2400" b="1" dirty="0">
              <a:solidFill>
                <a:srgbClr val="000066"/>
              </a:solidFill>
              <a:latin typeface="Times New Roman" panose="02020603050405020304" pitchFamily="18" charset="0"/>
              <a:cs typeface="Times New Roman" panose="02020603050405020304" pitchFamily="18" charset="0"/>
            </a:endParaRPr>
          </a:p>
        </p:txBody>
      </p:sp>
      <p:sp>
        <p:nvSpPr>
          <p:cNvPr id="10" name="Rectangle 9"/>
          <p:cNvSpPr/>
          <p:nvPr/>
        </p:nvSpPr>
        <p:spPr>
          <a:xfrm>
            <a:off x="3282839" y="4994814"/>
            <a:ext cx="8087526" cy="882678"/>
          </a:xfrm>
          <a:prstGeom prst="rect">
            <a:avLst/>
          </a:prstGeom>
        </p:spPr>
        <p:txBody>
          <a:bodyPr wrap="square">
            <a:spAutoFit/>
          </a:bodyPr>
          <a:lstStyle/>
          <a:p>
            <a:pPr marL="30480" marR="30480" algn="just">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Hiệu </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điện thế lớn nhất có thể đặt vào hai đầu đoạn mạch là:</a:t>
            </a:r>
            <a:endParaRPr lang="vi-VN" sz="2400" b="1" dirty="0">
              <a:solidFill>
                <a:srgbClr val="00B050"/>
              </a:solidFill>
              <a:ea typeface="Arial" panose="020B0604020202020204" pitchFamily="34" charset="0"/>
              <a:cs typeface="Times New Roman" panose="02020603050405020304" pitchFamily="18" charset="0"/>
            </a:endParaRPr>
          </a:p>
          <a:p>
            <a:pPr marL="30480" marR="30480" algn="just">
              <a:lnSpc>
                <a:spcPct val="107000"/>
              </a:lnSpc>
              <a:spcAft>
                <a:spcPts val="0"/>
              </a:spcAft>
            </a:pP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U</a:t>
            </a:r>
            <a:r>
              <a:rPr lang="vi-VN" sz="24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max</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I</a:t>
            </a:r>
            <a:r>
              <a:rPr lang="vi-VN" sz="24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max</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400" b="1" baseline="-250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tđ</a:t>
            </a:r>
            <a:r>
              <a:rPr lang="vi-VN" sz="2400" b="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2.30 = 60V</a:t>
            </a:r>
            <a:endParaRPr lang="vi-VN" sz="2400" b="1" dirty="0">
              <a:solidFill>
                <a:srgbClr val="00B050"/>
              </a:solidFill>
              <a:ea typeface="Arial" panose="020B0604020202020204" pitchFamily="34" charset="0"/>
              <a:cs typeface="Times New Roman" panose="02020603050405020304" pitchFamily="18" charset="0"/>
            </a:endParaRPr>
          </a:p>
        </p:txBody>
      </p:sp>
      <p:sp>
        <p:nvSpPr>
          <p:cNvPr id="14" name="Rectangle 13"/>
          <p:cNvSpPr/>
          <p:nvPr/>
        </p:nvSpPr>
        <p:spPr>
          <a:xfrm>
            <a:off x="1297857" y="2138795"/>
            <a:ext cx="1444487" cy="2308324"/>
          </a:xfrm>
          <a:prstGeom prst="rect">
            <a:avLst/>
          </a:prstGeom>
        </p:spPr>
        <p:txBody>
          <a:bodyPr wrap="square">
            <a:spAutoFit/>
          </a:bodyPr>
          <a:lstStyle/>
          <a:p>
            <a:pPr marL="30480" marR="30480" algn="just">
              <a:lnSpc>
                <a:spcPct val="150000"/>
              </a:lnSpc>
              <a:spcAft>
                <a:spcPts val="0"/>
              </a:spcAft>
            </a:pPr>
            <a:r>
              <a:rPr lang="vi-VN" sz="24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A. 45V</a:t>
            </a:r>
            <a:endParaRPr lang="vi-VN" sz="2400" b="1" dirty="0" smtClean="0">
              <a:solidFill>
                <a:srgbClr val="7030A0"/>
              </a:solidFill>
              <a:ea typeface="Arial" panose="020B0604020202020204" pitchFamily="34" charset="0"/>
              <a:cs typeface="Times New Roman" panose="02020603050405020304" pitchFamily="18" charset="0"/>
            </a:endParaRPr>
          </a:p>
          <a:p>
            <a:pPr marL="30480" marR="30480" algn="just">
              <a:lnSpc>
                <a:spcPct val="150000"/>
              </a:lnSpc>
              <a:spcAft>
                <a:spcPts val="0"/>
              </a:spcAft>
            </a:pPr>
            <a:r>
              <a:rPr lang="vi-VN" sz="24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B. 60V</a:t>
            </a:r>
            <a:endParaRPr lang="vi-VN" sz="2400" b="1" dirty="0" smtClean="0">
              <a:solidFill>
                <a:srgbClr val="7030A0"/>
              </a:solidFill>
              <a:ea typeface="Arial" panose="020B0604020202020204" pitchFamily="34" charset="0"/>
              <a:cs typeface="Times New Roman" panose="02020603050405020304" pitchFamily="18" charset="0"/>
            </a:endParaRPr>
          </a:p>
          <a:p>
            <a:pPr marL="30480" marR="30480" algn="just">
              <a:lnSpc>
                <a:spcPct val="150000"/>
              </a:lnSpc>
              <a:spcAft>
                <a:spcPts val="0"/>
              </a:spcAft>
            </a:pPr>
            <a:r>
              <a:rPr lang="vi-VN" sz="24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C. 93V</a:t>
            </a:r>
            <a:endParaRPr lang="vi-VN" sz="2400" b="1" dirty="0" smtClean="0">
              <a:solidFill>
                <a:srgbClr val="7030A0"/>
              </a:solidFill>
              <a:ea typeface="Arial" panose="020B0604020202020204" pitchFamily="34" charset="0"/>
              <a:cs typeface="Times New Roman" panose="02020603050405020304" pitchFamily="18" charset="0"/>
            </a:endParaRPr>
          </a:p>
          <a:p>
            <a:pPr marL="30480" marR="30480" algn="just">
              <a:lnSpc>
                <a:spcPct val="150000"/>
              </a:lnSpc>
              <a:spcAft>
                <a:spcPts val="0"/>
              </a:spcAft>
            </a:pPr>
            <a:r>
              <a:rPr lang="vi-VN" sz="2400" b="1" dirty="0" smtClean="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D. 150V</a:t>
            </a:r>
            <a:endParaRPr lang="vi-VN" sz="2400" b="1" dirty="0">
              <a:solidFill>
                <a:srgbClr val="7030A0"/>
              </a:solidFill>
              <a:ea typeface="Arial" panose="020B0604020202020204" pitchFamily="34" charset="0"/>
              <a:cs typeface="Times New Roman" panose="02020603050405020304" pitchFamily="18" charset="0"/>
            </a:endParaRPr>
          </a:p>
        </p:txBody>
      </p:sp>
      <p:cxnSp>
        <p:nvCxnSpPr>
          <p:cNvPr id="23" name="Đường nối Thẳng 95"/>
          <p:cNvCxnSpPr/>
          <p:nvPr/>
        </p:nvCxnSpPr>
        <p:spPr>
          <a:xfrm>
            <a:off x="3015916" y="2103103"/>
            <a:ext cx="6287" cy="5616671"/>
          </a:xfrm>
          <a:prstGeom prst="line">
            <a:avLst/>
          </a:prstGeom>
          <a:ln w="38100"/>
        </p:spPr>
        <p:style>
          <a:lnRef idx="1">
            <a:schemeClr val="dk1"/>
          </a:lnRef>
          <a:fillRef idx="0">
            <a:schemeClr val="dk1"/>
          </a:fillRef>
          <a:effectRef idx="0">
            <a:schemeClr val="dk1"/>
          </a:effectRef>
          <a:fontRef idx="minor">
            <a:schemeClr val="tx1"/>
          </a:fontRef>
        </p:style>
      </p:cxnSp>
      <p:sp>
        <p:nvSpPr>
          <p:cNvPr id="15" name="Rectangle 14"/>
          <p:cNvSpPr/>
          <p:nvPr/>
        </p:nvSpPr>
        <p:spPr>
          <a:xfrm>
            <a:off x="2978506" y="5931943"/>
            <a:ext cx="1674497" cy="487506"/>
          </a:xfrm>
          <a:prstGeom prst="rect">
            <a:avLst/>
          </a:prstGeom>
        </p:spPr>
        <p:txBody>
          <a:bodyPr wrap="none">
            <a:spAutoFit/>
          </a:bodyPr>
          <a:lstStyle/>
          <a:p>
            <a:pPr marL="30480" marR="30480" algn="just">
              <a:lnSpc>
                <a:spcPct val="107000"/>
              </a:lnSpc>
              <a:spcAft>
                <a:spcPts val="0"/>
              </a:spcAft>
            </a:pPr>
            <a:r>
              <a:rPr lang="en-US"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=&gt; </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Chọn B</a:t>
            </a:r>
            <a:endParaRPr lang="vi-VN" sz="2400" b="1" dirty="0">
              <a:solidFill>
                <a:srgbClr val="00B050"/>
              </a:solidFill>
              <a:ea typeface="Arial" panose="020B0604020202020204" pitchFamily="34" charset="0"/>
              <a:cs typeface="Times New Roman" panose="02020603050405020304" pitchFamily="18" charset="0"/>
            </a:endParaRPr>
          </a:p>
        </p:txBody>
      </p:sp>
      <p:sp>
        <p:nvSpPr>
          <p:cNvPr id="16" name="Rectangle 15"/>
          <p:cNvSpPr/>
          <p:nvPr/>
        </p:nvSpPr>
        <p:spPr>
          <a:xfrm>
            <a:off x="3015916" y="2150462"/>
            <a:ext cx="1363515" cy="460511"/>
          </a:xfrm>
          <a:prstGeom prst="rect">
            <a:avLst/>
          </a:prstGeom>
        </p:spPr>
        <p:txBody>
          <a:bodyPr wrap="none">
            <a:spAutoFit/>
          </a:bodyPr>
          <a:lstStyle/>
          <a:p>
            <a:pPr marL="30480" marR="30480" algn="just">
              <a:lnSpc>
                <a:spcPct val="107000"/>
              </a:lnSpc>
              <a:spcAft>
                <a:spcPts val="0"/>
              </a:spcAft>
            </a:pPr>
            <a:r>
              <a:rPr lang="vi-VN" sz="2400" b="1" u="sng" dirty="0" smtClean="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Lời giải:</a:t>
            </a:r>
            <a:endParaRPr lang="vi-VN" sz="2400" u="sng" dirty="0">
              <a:ea typeface="Arial" panose="020B0604020202020204" pitchFamily="34" charset="0"/>
              <a:cs typeface="Times New Roman" panose="02020603050405020304" pitchFamily="18" charset="0"/>
            </a:endParaRPr>
          </a:p>
        </p:txBody>
      </p:sp>
      <p:sp>
        <p:nvSpPr>
          <p:cNvPr id="26" name="Rectangle 25"/>
          <p:cNvSpPr/>
          <p:nvPr/>
        </p:nvSpPr>
        <p:spPr>
          <a:xfrm>
            <a:off x="4742339" y="2149884"/>
            <a:ext cx="2115003" cy="461665"/>
          </a:xfrm>
          <a:prstGeom prst="rect">
            <a:avLst/>
          </a:prstGeom>
        </p:spPr>
        <p:txBody>
          <a:bodyPr wrap="none">
            <a:spAutoFit/>
          </a:bodyPr>
          <a:lstStyle/>
          <a:p>
            <a:pPr lvl="0" algn="just" eaLnBrk="0" fontAlgn="base" hangingPunct="0">
              <a:spcBef>
                <a:spcPct val="0"/>
              </a:spcBef>
              <a:spcAft>
                <a:spcPct val="0"/>
              </a:spcAft>
            </a:pPr>
            <a:r>
              <a:rPr lang="vi-VN" altLang="vi-VN" sz="2400" b="1" dirty="0">
                <a:solidFill>
                  <a:srgbClr val="00B050"/>
                </a:solidFill>
                <a:ea typeface="Times New Roman" panose="02020603050405020304" pitchFamily="18" charset="0"/>
                <a:cs typeface="Times New Roman" panose="02020603050405020304" pitchFamily="18" charset="0"/>
              </a:rPr>
              <a:t>R</a:t>
            </a:r>
            <a:r>
              <a:rPr lang="en-US" altLang="vi-VN" sz="2400" b="1" baseline="-30000" dirty="0">
                <a:solidFill>
                  <a:srgbClr val="00B050"/>
                </a:solidFill>
                <a:ea typeface="Times New Roman" panose="02020603050405020304" pitchFamily="18" charset="0"/>
                <a:cs typeface="Times New Roman" panose="02020603050405020304" pitchFamily="18" charset="0"/>
              </a:rPr>
              <a:t>1 </a:t>
            </a:r>
            <a:r>
              <a:rPr lang="en-US" altLang="vi-VN" sz="2400" b="1" dirty="0">
                <a:solidFill>
                  <a:srgbClr val="00B050"/>
                </a:solidFill>
                <a:ea typeface="Times New Roman" panose="02020603050405020304" pitchFamily="18" charset="0"/>
                <a:cs typeface="Times New Roman" panose="02020603050405020304" pitchFamily="18" charset="0"/>
              </a:rPr>
              <a:t>nt </a:t>
            </a:r>
            <a:r>
              <a:rPr lang="vi-VN" altLang="vi-VN" sz="2400" b="1" dirty="0">
                <a:solidFill>
                  <a:srgbClr val="00B050"/>
                </a:solidFill>
                <a:ea typeface="Times New Roman" panose="02020603050405020304" pitchFamily="18" charset="0"/>
                <a:cs typeface="Times New Roman" panose="02020603050405020304" pitchFamily="18" charset="0"/>
              </a:rPr>
              <a:t>R</a:t>
            </a:r>
            <a:r>
              <a:rPr lang="vi-VN" altLang="vi-VN" sz="2400" b="1" baseline="-30000" dirty="0">
                <a:solidFill>
                  <a:srgbClr val="00B050"/>
                </a:solidFill>
                <a:ea typeface="Times New Roman" panose="02020603050405020304" pitchFamily="18" charset="0"/>
                <a:cs typeface="Times New Roman" panose="02020603050405020304" pitchFamily="18" charset="0"/>
              </a:rPr>
              <a:t>2</a:t>
            </a:r>
            <a:r>
              <a:rPr lang="vi-VN" altLang="vi-VN" sz="2400" b="1" dirty="0">
                <a:solidFill>
                  <a:srgbClr val="00B050"/>
                </a:solidFill>
                <a:ea typeface="Times New Roman" panose="02020603050405020304" pitchFamily="18" charset="0"/>
                <a:cs typeface="Times New Roman" panose="02020603050405020304" pitchFamily="18" charset="0"/>
              </a:rPr>
              <a:t> </a:t>
            </a:r>
            <a:r>
              <a:rPr lang="en-US" altLang="vi-VN" sz="2400" b="1" dirty="0" smtClean="0">
                <a:solidFill>
                  <a:srgbClr val="00B050"/>
                </a:solidFill>
                <a:latin typeface="Arial" panose="020B0604020202020204" pitchFamily="34" charset="0"/>
                <a:ea typeface="Times New Roman" panose="02020603050405020304" pitchFamily="18" charset="0"/>
                <a:cs typeface="Times New Roman" panose="02020603050405020304" pitchFamily="18" charset="0"/>
              </a:rPr>
              <a:t>nt </a:t>
            </a:r>
            <a:r>
              <a:rPr lang="vi-VN" altLang="vi-VN" sz="2400" b="1" dirty="0" smtClean="0">
                <a:solidFill>
                  <a:srgbClr val="00B050"/>
                </a:solidFill>
                <a:ea typeface="Times New Roman" panose="02020603050405020304" pitchFamily="18" charset="0"/>
                <a:cs typeface="Times New Roman" panose="02020603050405020304" pitchFamily="18" charset="0"/>
              </a:rPr>
              <a:t>R</a:t>
            </a:r>
            <a:r>
              <a:rPr lang="en-US" altLang="vi-VN" sz="2400" b="1" baseline="-30000" dirty="0" smtClean="0">
                <a:solidFill>
                  <a:srgbClr val="00B050"/>
                </a:solidFill>
                <a:ea typeface="Times New Roman" panose="02020603050405020304" pitchFamily="18" charset="0"/>
                <a:cs typeface="Times New Roman" panose="02020603050405020304" pitchFamily="18" charset="0"/>
              </a:rPr>
              <a:t>3</a:t>
            </a:r>
            <a:r>
              <a:rPr lang="vi-VN" altLang="vi-VN" sz="2400" b="1" dirty="0">
                <a:solidFill>
                  <a:srgbClr val="00B050"/>
                </a:solidFill>
                <a:ea typeface="Times New Roman" panose="02020603050405020304" pitchFamily="18" charset="0"/>
                <a:cs typeface="Times New Roman" panose="02020603050405020304" pitchFamily="18" charset="0"/>
              </a:rPr>
              <a:t> </a:t>
            </a:r>
            <a:endParaRPr lang="vi-VN" altLang="vi-VN" sz="2400" b="1" dirty="0">
              <a:solidFill>
                <a:srgbClr val="00B050"/>
              </a:solidFill>
            </a:endParaRPr>
          </a:p>
        </p:txBody>
      </p:sp>
      <p:sp>
        <p:nvSpPr>
          <p:cNvPr id="17" name="Rectangle 16"/>
          <p:cNvSpPr/>
          <p:nvPr/>
        </p:nvSpPr>
        <p:spPr>
          <a:xfrm>
            <a:off x="4653003" y="2588848"/>
            <a:ext cx="2726067" cy="487506"/>
          </a:xfrm>
          <a:prstGeom prst="rect">
            <a:avLst/>
          </a:prstGeom>
        </p:spPr>
        <p:txBody>
          <a:bodyPr wrap="none">
            <a:spAutoFit/>
          </a:bodyPr>
          <a:lstStyle/>
          <a:p>
            <a:pPr marL="30480" marR="30480" algn="just">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I = I</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I</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I</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3</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2A</a:t>
            </a:r>
            <a:endParaRPr lang="vi-VN" sz="2400" b="1" dirty="0">
              <a:solidFill>
                <a:srgbClr val="00B050"/>
              </a:solidFill>
              <a:ea typeface="Arial" panose="020B0604020202020204" pitchFamily="34" charset="0"/>
              <a:cs typeface="Times New Roman" panose="02020603050405020304" pitchFamily="18" charset="0"/>
            </a:endParaRPr>
          </a:p>
        </p:txBody>
      </p:sp>
      <p:sp>
        <p:nvSpPr>
          <p:cNvPr id="18" name="Rectangle 17"/>
          <p:cNvSpPr/>
          <p:nvPr/>
        </p:nvSpPr>
        <p:spPr>
          <a:xfrm>
            <a:off x="3282839" y="2997381"/>
            <a:ext cx="7651052" cy="882678"/>
          </a:xfrm>
          <a:prstGeom prst="rect">
            <a:avLst/>
          </a:prstGeom>
        </p:spPr>
        <p:txBody>
          <a:bodyPr wrap="square">
            <a:spAutoFit/>
          </a:bodyPr>
          <a:lstStyle/>
          <a:p>
            <a:pPr marL="30480" marR="30480" algn="just">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Điều kiện cường độ lớn nhất được phép qua đoạn mạch này là: I</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max</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I</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2A</a:t>
            </a:r>
            <a:endParaRPr lang="vi-VN" sz="2400" b="1" dirty="0">
              <a:solidFill>
                <a:srgbClr val="00B050"/>
              </a:solidFill>
              <a:ea typeface="Arial" panose="020B0604020202020204" pitchFamily="34" charset="0"/>
              <a:cs typeface="Times New Roman" panose="02020603050405020304" pitchFamily="18" charset="0"/>
            </a:endParaRPr>
          </a:p>
        </p:txBody>
      </p:sp>
      <p:sp>
        <p:nvSpPr>
          <p:cNvPr id="19" name="Rectangle 18"/>
          <p:cNvSpPr/>
          <p:nvPr/>
        </p:nvSpPr>
        <p:spPr>
          <a:xfrm>
            <a:off x="3295775" y="3757816"/>
            <a:ext cx="7542060" cy="882678"/>
          </a:xfrm>
          <a:prstGeom prst="rect">
            <a:avLst/>
          </a:prstGeom>
        </p:spPr>
        <p:txBody>
          <a:bodyPr wrap="square">
            <a:spAutoFit/>
          </a:bodyPr>
          <a:lstStyle/>
          <a:p>
            <a:pPr marL="30480" marR="30480" algn="just">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(lấy giá trị nhỏ nhất, nếu lấy giá trị khác lớn hơn thì điện trở bị hỏng).</a:t>
            </a:r>
            <a:endParaRPr lang="vi-VN" sz="2400" b="1" dirty="0">
              <a:solidFill>
                <a:srgbClr val="00B050"/>
              </a:solidFill>
              <a:ea typeface="Arial" panose="020B0604020202020204" pitchFamily="34" charset="0"/>
              <a:cs typeface="Times New Roman" panose="02020603050405020304" pitchFamily="18" charset="0"/>
            </a:endParaRPr>
          </a:p>
        </p:txBody>
      </p:sp>
      <p:sp>
        <p:nvSpPr>
          <p:cNvPr id="20" name="Rectangle 19"/>
          <p:cNvSpPr/>
          <p:nvPr/>
        </p:nvSpPr>
        <p:spPr>
          <a:xfrm>
            <a:off x="3295775" y="4530584"/>
            <a:ext cx="5098512" cy="487506"/>
          </a:xfrm>
          <a:prstGeom prst="rect">
            <a:avLst/>
          </a:prstGeom>
        </p:spPr>
        <p:txBody>
          <a:bodyPr wrap="none">
            <a:spAutoFit/>
          </a:bodyPr>
          <a:lstStyle/>
          <a:p>
            <a:pPr marL="30480" marR="30480" algn="just">
              <a:lnSpc>
                <a:spcPct val="107000"/>
              </a:lnSpc>
              <a:spcAft>
                <a:spcPts val="0"/>
              </a:spcAft>
            </a:pP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R</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tđ</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R</a:t>
            </a:r>
            <a:r>
              <a:rPr lang="vi-VN" sz="2400" b="1" baseline="-25000"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3</a:t>
            </a:r>
            <a:r>
              <a:rPr lang="vi-VN" sz="2400" b="1" dirty="0" smtClean="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 = 6 + 9 + 15 = 30Ω</a:t>
            </a:r>
            <a:endParaRPr lang="vi-VN" sz="2400" b="1" dirty="0">
              <a:solidFill>
                <a:srgbClr val="00B050"/>
              </a:solidFill>
              <a:ea typeface="Arial" panose="020B0604020202020204" pitchFamily="34" charset="0"/>
              <a:cs typeface="Times New Roman" panose="02020603050405020304" pitchFamily="18" charset="0"/>
            </a:endParaRPr>
          </a:p>
        </p:txBody>
      </p:sp>
      <p:sp>
        <p:nvSpPr>
          <p:cNvPr id="31" name="Oval 30"/>
          <p:cNvSpPr/>
          <p:nvPr/>
        </p:nvSpPr>
        <p:spPr>
          <a:xfrm>
            <a:off x="1295780" y="2832601"/>
            <a:ext cx="456959" cy="436657"/>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683147886"/>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arn(inVertical)">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arn(inVertical)">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arn(inVertic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arn(inVertical)">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arn(inVertic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arn(inVertical)">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barn(inVertical)">
                                      <p:cBhvr>
                                        <p:cTn id="4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26" grpId="0"/>
      <p:bldP spid="17" grpId="0"/>
      <p:bldP spid="18" grpId="0"/>
      <p:bldP spid="19" grpId="0"/>
      <p:bldP spid="20" grpId="0"/>
      <p:bldP spid="3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330</TotalTime>
  <Words>1201</Words>
  <Application>Microsoft Office PowerPoint</Application>
  <PresentationFormat>Widescreen</PresentationFormat>
  <Paragraphs>305</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Cambria Math</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24</cp:revision>
  <dcterms:created xsi:type="dcterms:W3CDTF">2021-10-04T02:38:45Z</dcterms:created>
  <dcterms:modified xsi:type="dcterms:W3CDTF">2021-11-17T16:57:36Z</dcterms:modified>
</cp:coreProperties>
</file>