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8" r:id="rId2"/>
    <p:sldId id="257" r:id="rId3"/>
    <p:sldId id="259" r:id="rId4"/>
    <p:sldId id="261" r:id="rId5"/>
    <p:sldId id="262" r:id="rId6"/>
    <p:sldId id="263" r:id="rId7"/>
    <p:sldId id="264" r:id="rId8"/>
    <p:sldId id="270" r:id="rId9"/>
    <p:sldId id="271" r:id="rId10"/>
    <p:sldId id="267" r:id="rId11"/>
    <p:sldId id="272" r:id="rId12"/>
    <p:sldId id="273" r:id="rId13"/>
    <p:sldId id="275" r:id="rId14"/>
    <p:sldId id="276" r:id="rId15"/>
    <p:sldId id="277" r:id="rId16"/>
    <p:sldId id="278" r:id="rId17"/>
    <p:sldId id="280" r:id="rId18"/>
    <p:sldId id="279" r:id="rId19"/>
    <p:sldId id="281" r:id="rId20"/>
    <p:sldId id="282" r:id="rId21"/>
    <p:sldId id="283" r:id="rId22"/>
    <p:sldId id="284" r:id="rId23"/>
    <p:sldId id="285" r:id="rId24"/>
    <p:sldId id="274" r:id="rId25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Nhấn mạnh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34" autoAdjust="0"/>
    <p:restoredTop sz="94660"/>
  </p:normalViewPr>
  <p:slideViewPr>
    <p:cSldViewPr snapToGrid="0">
      <p:cViewPr varScale="1">
        <p:scale>
          <a:sx n="67" d="100"/>
          <a:sy n="67" d="100"/>
        </p:scale>
        <p:origin x="96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B5C877-EB4C-4156-8E37-7D4DC320A2B6}" type="datetimeFigureOut">
              <a:rPr lang="vi-VN" smtClean="0"/>
              <a:t>01/10/2021</a:t>
            </a:fld>
            <a:endParaRPr lang="vi-VN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24ECE4-CDD2-4886-9D2E-9199A398F2C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0536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D9BBCD12-DCA1-4DE7-9310-B240513AA019}" type="slidenum">
              <a:rPr lang="en-US" sz="1200">
                <a:latin typeface="Arial" panose="020B0604020202020204" pitchFamily="34" charset="0"/>
              </a:rPr>
              <a:pPr eaLnBrk="1" hangingPunct="1"/>
              <a:t>3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1439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14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7093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15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5461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16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6445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17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4621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18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06444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19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5383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20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4957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21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5360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22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8510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23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836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F153E276-B686-46BC-914C-970C9E0E6F3F}" type="slidenum">
              <a:rPr lang="en-US" sz="1200">
                <a:latin typeface="Arial" panose="020B0604020202020204" pitchFamily="34" charset="0"/>
              </a:rPr>
              <a:pPr eaLnBrk="1" hangingPunct="1"/>
              <a:t>4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54252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54DDAC9B-DC2D-40B8-A770-11CBA63B269B}" type="slidenum">
              <a:rPr lang="en-US" sz="1200">
                <a:latin typeface="Arial" panose="020B0604020202020204" pitchFamily="34" charset="0"/>
              </a:rPr>
              <a:pPr eaLnBrk="1" hangingPunct="1"/>
              <a:t>5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713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77961C81-A58E-4608-8BEB-524EDE6F950F}" type="slidenum">
              <a:rPr lang="en-US" sz="1200">
                <a:latin typeface="Arial" panose="020B0604020202020204" pitchFamily="34" charset="0"/>
              </a:rPr>
              <a:pPr eaLnBrk="1" hangingPunct="1"/>
              <a:t>6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3855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AA01626D-FF43-4AC2-ACBE-EB0D062DD964}" type="slidenum">
              <a:rPr lang="en-US" sz="1200">
                <a:latin typeface="Arial" panose="020B0604020202020204" pitchFamily="34" charset="0"/>
              </a:rPr>
              <a:pPr eaLnBrk="1" hangingPunct="1"/>
              <a:t>7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0220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10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819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11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7717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12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1408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smtClean="0">
              <a:latin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fld id="{B405EB07-2544-4F75-B636-1C559A3A6ABC}" type="slidenum">
              <a:rPr lang="en-US" sz="1200">
                <a:latin typeface="Arial" panose="020B0604020202020204" pitchFamily="34" charset="0"/>
              </a:rPr>
              <a:pPr eaLnBrk="1" hangingPunct="1"/>
              <a:t>13</a:t>
            </a:fld>
            <a:endParaRPr lang="en-US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863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Tiêu đề phụ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 smtClean="0"/>
              <a:t>Bấm &amp; sửa kiểu phụ đề của Bản chính</a:t>
            </a:r>
            <a:endParaRPr lang="vi-VN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D6751-5354-4C1F-AAEB-04991DCBFBFA}" type="datetimeFigureOut">
              <a:rPr lang="vi-VN" smtClean="0"/>
              <a:t>01/10/2021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06364-4CC2-4E1B-97BA-728F0CB42F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52200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ề và Văn bản Dọ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D6751-5354-4C1F-AAEB-04991DCBFBFA}" type="datetimeFigureOut">
              <a:rPr lang="vi-VN" smtClean="0"/>
              <a:t>01/10/2021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06364-4CC2-4E1B-97BA-728F0CB42F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74660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ề Dọc và Văn bả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D6751-5354-4C1F-AAEB-04991DCBFBFA}" type="datetimeFigureOut">
              <a:rPr lang="vi-VN" smtClean="0"/>
              <a:t>01/10/2021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06364-4CC2-4E1B-97BA-728F0CB42F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93437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F70BA2-1B72-451E-BDB5-2BAF123F72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089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D6751-5354-4C1F-AAEB-04991DCBFBFA}" type="datetimeFigureOut">
              <a:rPr lang="vi-VN" smtClean="0"/>
              <a:t>01/10/2021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06364-4CC2-4E1B-97BA-728F0CB42F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08725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D6751-5354-4C1F-AAEB-04991DCBFBFA}" type="datetimeFigureOut">
              <a:rPr lang="vi-VN" smtClean="0"/>
              <a:t>01/10/2021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06364-4CC2-4E1B-97BA-728F0CB42F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59550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Chỗ dành sẵn cho Nội dung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/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/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D6751-5354-4C1F-AAEB-04991DCBFBFA}" type="datetimeFigureOut">
              <a:rPr lang="vi-VN" smtClean="0"/>
              <a:t>01/10/2021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06364-4CC2-4E1B-97BA-728F0CB42F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98723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/>
          </a:p>
        </p:txBody>
      </p:sp>
      <p:sp>
        <p:nvSpPr>
          <p:cNvPr id="5" name="Chỗ dành sẵn cho Văn bản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6" name="Chỗ dành sẵn cho Nội dung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/>
          </a:p>
        </p:txBody>
      </p:sp>
      <p:sp>
        <p:nvSpPr>
          <p:cNvPr id="7" name="Chỗ dành sẵn cho Ngày thá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D6751-5354-4C1F-AAEB-04991DCBFBFA}" type="datetimeFigureOut">
              <a:rPr lang="vi-VN" smtClean="0"/>
              <a:t>01/10/2021</a:t>
            </a:fld>
            <a:endParaRPr lang="vi-VN"/>
          </a:p>
        </p:txBody>
      </p:sp>
      <p:sp>
        <p:nvSpPr>
          <p:cNvPr id="8" name="Chỗ dành sẵn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Chỗ dành sẵn cho Số hiệu Bản chiế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06364-4CC2-4E1B-97BA-728F0CB42F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5360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D6751-5354-4C1F-AAEB-04991DCBFBFA}" type="datetimeFigureOut">
              <a:rPr lang="vi-VN" smtClean="0"/>
              <a:t>01/10/2021</a:t>
            </a:fld>
            <a:endParaRPr lang="vi-VN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Chỗ dành sẵn cho Số hiệu Bản chiế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06364-4CC2-4E1B-97BA-728F0CB42F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67089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D6751-5354-4C1F-AAEB-04991DCBFBFA}" type="datetimeFigureOut">
              <a:rPr lang="vi-VN" smtClean="0"/>
              <a:t>01/10/2021</a:t>
            </a:fld>
            <a:endParaRPr lang="vi-VN"/>
          </a:p>
        </p:txBody>
      </p:sp>
      <p:sp>
        <p:nvSpPr>
          <p:cNvPr id="3" name="Chỗ dành sẵn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06364-4CC2-4E1B-97BA-728F0CB42F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22017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/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D6751-5354-4C1F-AAEB-04991DCBFBFA}" type="datetimeFigureOut">
              <a:rPr lang="vi-VN" smtClean="0"/>
              <a:t>01/10/2021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06364-4CC2-4E1B-97BA-728F0CB42F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94036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Chỗ dành sẵn cho Hình ảnh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 smtClean="0"/>
              <a:t>Bấm để sửa kiểu văn bản Bản cái</a:t>
            </a:r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D6751-5354-4C1F-AAEB-04991DCBFBFA}" type="datetimeFigureOut">
              <a:rPr lang="vi-VN" smtClean="0"/>
              <a:t>01/10/2021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06364-4CC2-4E1B-97BA-728F0CB42F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08794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để sửa kiểu tiêu đề Bản cái</a:t>
            </a:r>
            <a:endParaRPr lang="vi-VN"/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vi-VN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D6751-5354-4C1F-AAEB-04991DCBFBFA}" type="datetimeFigureOut">
              <a:rPr lang="vi-VN" smtClean="0"/>
              <a:t>01/10/2021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106364-4CC2-4E1B-97BA-728F0CB42F1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1809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5.png"/><Relationship Id="rId8" Type="http://schemas.openxmlformats.org/officeDocument/2006/relationships/image" Target="../media/image24.png"/><Relationship Id="rId12" Type="http://schemas.openxmlformats.org/officeDocument/2006/relationships/image" Target="../media/image7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11" Type="http://schemas.openxmlformats.org/officeDocument/2006/relationships/image" Target="../media/image69.png"/><Relationship Id="rId15" Type="http://schemas.openxmlformats.org/officeDocument/2006/relationships/image" Target="../media/image82.png"/><Relationship Id="rId4" Type="http://schemas.openxmlformats.org/officeDocument/2006/relationships/image" Target="../media/image22.png"/><Relationship Id="rId14" Type="http://schemas.openxmlformats.org/officeDocument/2006/relationships/image" Target="../media/image7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37.png"/><Relationship Id="rId15" Type="http://schemas.openxmlformats.org/officeDocument/2006/relationships/image" Target="../media/image21.png"/><Relationship Id="rId10" Type="http://schemas.openxmlformats.org/officeDocument/2006/relationships/image" Target="../media/image42.png"/><Relationship Id="rId14" Type="http://schemas.openxmlformats.org/officeDocument/2006/relationships/image" Target="../media/image83.png"/><Relationship Id="rId4" Type="http://schemas.openxmlformats.org/officeDocument/2006/relationships/image" Target="../media/image36.png"/><Relationship Id="rId9" Type="http://schemas.openxmlformats.org/officeDocument/2006/relationships/image" Target="../media/image4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png"/><Relationship Id="rId7" Type="http://schemas.openxmlformats.org/officeDocument/2006/relationships/image" Target="../media/image4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image" Target="../media/image44.png"/><Relationship Id="rId7" Type="http://schemas.openxmlformats.org/officeDocument/2006/relationships/image" Target="../media/image4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10" Type="http://schemas.openxmlformats.org/officeDocument/2006/relationships/image" Target="../media/image58.png"/><Relationship Id="rId4" Type="http://schemas.openxmlformats.org/officeDocument/2006/relationships/image" Target="../media/image52.png"/><Relationship Id="rId9" Type="http://schemas.openxmlformats.org/officeDocument/2006/relationships/image" Target="../media/image57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2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7" Type="http://schemas.openxmlformats.org/officeDocument/2006/relationships/image" Target="../media/image6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6.png"/><Relationship Id="rId5" Type="http://schemas.openxmlformats.org/officeDocument/2006/relationships/image" Target="../media/image60.png"/><Relationship Id="rId4" Type="http://schemas.openxmlformats.org/officeDocument/2006/relationships/image" Target="../media/image5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3" Type="http://schemas.openxmlformats.org/officeDocument/2006/relationships/image" Target="../media/image68.png"/><Relationship Id="rId7" Type="http://schemas.openxmlformats.org/officeDocument/2006/relationships/image" Target="../media/image7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1.png"/><Relationship Id="rId5" Type="http://schemas.openxmlformats.org/officeDocument/2006/relationships/image" Target="../media/image7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png"/><Relationship Id="rId7" Type="http://schemas.openxmlformats.org/officeDocument/2006/relationships/image" Target="../media/image6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6.png"/><Relationship Id="rId4" Type="http://schemas.openxmlformats.org/officeDocument/2006/relationships/image" Target="../media/image62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3" Type="http://schemas.openxmlformats.org/officeDocument/2006/relationships/image" Target="../media/image77.png"/><Relationship Id="rId7" Type="http://schemas.openxmlformats.org/officeDocument/2006/relationships/image" Target="../media/image8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0.png"/><Relationship Id="rId5" Type="http://schemas.openxmlformats.org/officeDocument/2006/relationships/image" Target="../media/image79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8771" y="904964"/>
            <a:ext cx="10294758" cy="170158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ĐỀ BÀI: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R</a:t>
            </a:r>
            <a:r>
              <a:rPr lang="en-US" sz="24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10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R</a:t>
            </a:r>
            <a:r>
              <a:rPr lang="en-US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15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R</a:t>
            </a:r>
            <a:r>
              <a:rPr lang="en-US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25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U=60V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endParaRPr lang="el-G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30235" y="2620217"/>
            <a:ext cx="4931080" cy="5393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</a:t>
            </a: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 ĐIỆN TRỞ MẮC </a:t>
            </a: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 </a:t>
            </a:r>
            <a:r>
              <a:rPr lang="en-US" sz="2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endParaRPr lang="en-US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188396" y="0"/>
            <a:ext cx="5434207" cy="891299"/>
          </a:xfrm>
          <a:prstGeom prst="rect">
            <a:avLst/>
          </a:prstGeom>
          <a:solidFill>
            <a:srgbClr val="0099CC"/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9C007F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C007F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68007F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8007F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8007F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8007F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8007F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  <a:endParaRPr lang="vi-VN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Hình chữ nhật 1"/>
          <p:cNvSpPr/>
          <p:nvPr/>
        </p:nvSpPr>
        <p:spPr>
          <a:xfrm>
            <a:off x="943486" y="2505421"/>
            <a:ext cx="4489819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1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 TRỞ MẮC </a:t>
            </a: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 TIẾP</a:t>
            </a:r>
          </a:p>
        </p:txBody>
      </p:sp>
      <p:cxnSp>
        <p:nvCxnSpPr>
          <p:cNvPr id="9" name="Đường nối Thẳng 8"/>
          <p:cNvCxnSpPr/>
          <p:nvPr/>
        </p:nvCxnSpPr>
        <p:spPr>
          <a:xfrm>
            <a:off x="6194121" y="2536491"/>
            <a:ext cx="0" cy="422558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Hình chữ nhật 10"/>
              <p:cNvSpPr/>
              <p:nvPr/>
            </p:nvSpPr>
            <p:spPr>
              <a:xfrm>
                <a:off x="1003175" y="3009469"/>
                <a:ext cx="287270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vi-VN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m:rPr>
                            <m:nor/>
                          </m:rPr>
                          <a:rPr lang="en-US" sz="2400" b="0" i="0" smtClean="0">
                            <a:solidFill>
                              <a:schemeClr val="tx1"/>
                            </a:solidFill>
                            <a:latin typeface="+mj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chemeClr val="tx1"/>
                            </a:solidFill>
                            <a:latin typeface="+mj-lt"/>
                          </a:rPr>
                          <m:t>=</m:t>
                        </m:r>
                        <m:r>
                          <a:rPr lang="en-US" sz="2400" b="0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4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r>
                          <a:rPr lang="en-US" sz="24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+mj-lt"/>
                  </a:rPr>
                  <a:t> +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 b="0" i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r>
                          <a:rPr lang="en-US" sz="2400" b="0" i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  <a:latin typeface="+mj-lt"/>
                  </a:rPr>
                  <a:t> + … +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 b="0" i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r>
                          <a:rPr lang="en-US" sz="2400" b="0" i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vi-VN" sz="2400" dirty="0">
                  <a:solidFill>
                    <a:schemeClr val="tx1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11" name="Hình chữ nhật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3175" y="3009469"/>
                <a:ext cx="2872709" cy="461665"/>
              </a:xfrm>
              <a:prstGeom prst="rect">
                <a:avLst/>
              </a:prstGeom>
              <a:blipFill rotWithShape="0">
                <a:blip r:embed="rId2"/>
                <a:stretch>
                  <a:fillRect l="-637" t="-10667" b="-306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Hình chữ nhật 11"/>
              <p:cNvSpPr/>
              <p:nvPr/>
            </p:nvSpPr>
            <p:spPr>
              <a:xfrm>
                <a:off x="6345377" y="3129383"/>
                <a:ext cx="2035173" cy="6713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vi-VN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>
                            <a:latin typeface="Cambria Math" panose="02040503050406030204" pitchFamily="18" charset="0"/>
                          </a:rPr>
                          <m:t>𝑅</m:t>
                        </m:r>
                      </m:den>
                    </m:f>
                  </m:oMath>
                </a14:m>
                <a:r>
                  <a:rPr lang="en-US" sz="2400" dirty="0">
                    <a:latin typeface="+mj-lt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b="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400" dirty="0">
                    <a:latin typeface="+mj-lt"/>
                  </a:rPr>
                  <a:t> </a:t>
                </a:r>
                <a:r>
                  <a:rPr lang="en-US" sz="2400" dirty="0" smtClean="0">
                    <a:latin typeface="+mj-lt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b="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400" dirty="0">
                    <a:latin typeface="+mj-lt"/>
                  </a:rPr>
                  <a:t> </a:t>
                </a:r>
                <a:r>
                  <a:rPr lang="en-US" sz="2400" dirty="0" smtClean="0">
                    <a:latin typeface="+mj-lt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400" dirty="0">
                    <a:latin typeface="+mj-lt"/>
                  </a:rPr>
                  <a:t> </a:t>
                </a:r>
                <a:endParaRPr lang="vi-VN" sz="2400" dirty="0">
                  <a:latin typeface="+mj-lt"/>
                </a:endParaRPr>
              </a:p>
            </p:txBody>
          </p:sp>
        </mc:Choice>
        <mc:Fallback xmlns="">
          <p:sp>
            <p:nvSpPr>
              <p:cNvPr id="12" name="Hình chữ nhật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5377" y="3129383"/>
                <a:ext cx="2035173" cy="671338"/>
              </a:xfrm>
              <a:prstGeom prst="rect">
                <a:avLst/>
              </a:prstGeom>
              <a:blipFill rotWithShape="0">
                <a:blip r:embed="rId3"/>
                <a:stretch>
                  <a:fillRect b="-181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Hình chữ nhật 12"/>
          <p:cNvSpPr/>
          <p:nvPr/>
        </p:nvSpPr>
        <p:spPr>
          <a:xfrm>
            <a:off x="1248656" y="3425995"/>
            <a:ext cx="31582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10 + 15 + 25 = 50 (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Hình chữ nhật 14"/>
              <p:cNvSpPr/>
              <p:nvPr/>
            </p:nvSpPr>
            <p:spPr>
              <a:xfrm>
                <a:off x="1028771" y="4075186"/>
                <a:ext cx="193815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vi-VN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dirty="0" smtClean="0">
                            <a:latin typeface="+mj-lt"/>
                          </a:rPr>
                          <m:t>= </m:t>
                        </m:r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I</m:t>
                        </m:r>
                      </m:e>
                      <m:sub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 smtClean="0">
                    <a:latin typeface="+mj-lt"/>
                  </a:rPr>
                  <a:t> =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 b="0" i="0" dirty="0" smtClean="0">
                            <a:latin typeface="Cambria Math" panose="02040503050406030204" pitchFamily="18" charset="0"/>
                          </a:rPr>
                          <m:t>I</m:t>
                        </m:r>
                      </m:e>
                      <m:sub>
                        <m:r>
                          <a:rPr lang="en-US" sz="2400" b="0" i="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 smtClean="0">
                    <a:latin typeface="+mj-lt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 b="0" i="0" dirty="0" smtClean="0">
                            <a:latin typeface="Cambria Math" panose="02040503050406030204" pitchFamily="18" charset="0"/>
                          </a:rPr>
                          <m:t>I</m:t>
                        </m:r>
                      </m:e>
                      <m:sub>
                        <m:r>
                          <a:rPr lang="en-US" sz="2400" b="0" i="0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vi-VN" sz="2400" dirty="0">
                  <a:latin typeface="+mj-lt"/>
                </a:endParaRPr>
              </a:p>
            </p:txBody>
          </p:sp>
        </mc:Choice>
        <mc:Fallback xmlns="">
          <p:sp>
            <p:nvSpPr>
              <p:cNvPr id="15" name="Hình chữ nhật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8771" y="4075186"/>
                <a:ext cx="1938159" cy="461665"/>
              </a:xfrm>
              <a:prstGeom prst="rect">
                <a:avLst/>
              </a:prstGeom>
              <a:blipFill rotWithShape="0">
                <a:blip r:embed="rId4"/>
                <a:stretch>
                  <a:fillRect l="-943" t="-10667" b="-306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Hình chữ nhật 13"/>
              <p:cNvSpPr/>
              <p:nvPr/>
            </p:nvSpPr>
            <p:spPr>
              <a:xfrm>
                <a:off x="2793161" y="3979486"/>
                <a:ext cx="598241" cy="6222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U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R</m:t>
                        </m:r>
                      </m:den>
                    </m:f>
                  </m:oMath>
                </a14:m>
                <a:endParaRPr 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Hình chữ nhật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3161" y="3979486"/>
                <a:ext cx="598241" cy="622286"/>
              </a:xfrm>
              <a:prstGeom prst="rect">
                <a:avLst/>
              </a:prstGeom>
              <a:blipFill rotWithShape="0">
                <a:blip r:embed="rId5"/>
                <a:stretch>
                  <a:fillRect l="-15306" b="-88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Hình chữ nhật 16"/>
              <p:cNvSpPr/>
              <p:nvPr/>
            </p:nvSpPr>
            <p:spPr>
              <a:xfrm>
                <a:off x="3391402" y="3995680"/>
                <a:ext cx="2030983" cy="6169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60</m:t>
                        </m:r>
                      </m:num>
                      <m:den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50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(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A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Hình chữ nhật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1402" y="3995680"/>
                <a:ext cx="2030983" cy="616964"/>
              </a:xfrm>
              <a:prstGeom prst="rect">
                <a:avLst/>
              </a:prstGeom>
              <a:blipFill rotWithShape="0">
                <a:blip r:embed="rId6"/>
                <a:stretch>
                  <a:fillRect l="-4505" b="-784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Hình chữ nhật 17"/>
              <p:cNvSpPr/>
              <p:nvPr/>
            </p:nvSpPr>
            <p:spPr>
              <a:xfrm>
                <a:off x="1028771" y="4653556"/>
                <a:ext cx="163782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vi-VN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U</m:t>
                        </m:r>
                      </m:e>
                      <m:sub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>
                    <a:latin typeface="+mj-lt"/>
                  </a:rPr>
                  <a:t>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vi-VN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2400" dirty="0"/>
                          <m:t> </m:t>
                        </m:r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I</m:t>
                        </m:r>
                      </m:e>
                      <m:sub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vi-VN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m:rPr>
                            <m:sty m:val="p"/>
                          </m:rPr>
                          <a:rPr lang="en-US" sz="24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r>
                          <a:rPr lang="en-US" sz="24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/>
                  <a:t> </a:t>
                </a:r>
                <a:r>
                  <a:rPr lang="en-US" sz="2400" dirty="0">
                    <a:latin typeface="+mj-lt"/>
                  </a:rPr>
                  <a:t> </a:t>
                </a:r>
                <a:endParaRPr lang="vi-VN" sz="2400" dirty="0">
                  <a:latin typeface="+mj-lt"/>
                </a:endParaRPr>
              </a:p>
            </p:txBody>
          </p:sp>
        </mc:Choice>
        <mc:Fallback xmlns="">
          <p:sp>
            <p:nvSpPr>
              <p:cNvPr id="18" name="Hình chữ nhật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8771" y="4653556"/>
                <a:ext cx="1637821" cy="461665"/>
              </a:xfrm>
              <a:prstGeom prst="rect">
                <a:avLst/>
              </a:prstGeom>
              <a:blipFill rotWithShape="0">
                <a:blip r:embed="rId7"/>
                <a:stretch>
                  <a:fillRect l="-1119" t="-10526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Hình chữ nhật 19"/>
          <p:cNvSpPr/>
          <p:nvPr/>
        </p:nvSpPr>
        <p:spPr>
          <a:xfrm>
            <a:off x="2421247" y="4653555"/>
            <a:ext cx="23439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=1,2 . 10 =12 (V)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Hình chữ nhật 20"/>
              <p:cNvSpPr/>
              <p:nvPr/>
            </p:nvSpPr>
            <p:spPr>
              <a:xfrm>
                <a:off x="1028771" y="5310724"/>
                <a:ext cx="165686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vi-VN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U</m:t>
                        </m:r>
                      </m:e>
                      <m:sub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latin typeface="+mj-lt"/>
                  </a:rPr>
                  <a:t>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vi-VN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2400" dirty="0"/>
                          <m:t> </m:t>
                        </m:r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I</m:t>
                        </m:r>
                      </m:e>
                      <m:sub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vi-VN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m:rPr>
                            <m:sty m:val="p"/>
                          </m:rPr>
                          <a:rPr lang="en-US" sz="24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r>
                          <a:rPr lang="en-US" sz="2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/>
                  <a:t> </a:t>
                </a:r>
                <a:r>
                  <a:rPr lang="en-US" sz="2400" dirty="0">
                    <a:latin typeface="+mj-lt"/>
                  </a:rPr>
                  <a:t> </a:t>
                </a:r>
                <a:endParaRPr lang="vi-VN" sz="2400" dirty="0">
                  <a:latin typeface="+mj-lt"/>
                </a:endParaRPr>
              </a:p>
            </p:txBody>
          </p:sp>
        </mc:Choice>
        <mc:Fallback xmlns="">
          <p:sp>
            <p:nvSpPr>
              <p:cNvPr id="21" name="Hình chữ nhật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8771" y="5310724"/>
                <a:ext cx="1656864" cy="461665"/>
              </a:xfrm>
              <a:prstGeom prst="rect">
                <a:avLst/>
              </a:prstGeom>
              <a:blipFill rotWithShape="0">
                <a:blip r:embed="rId8"/>
                <a:stretch>
                  <a:fillRect l="-1103" t="-10526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Hình chữ nhật 21"/>
          <p:cNvSpPr/>
          <p:nvPr/>
        </p:nvSpPr>
        <p:spPr>
          <a:xfrm>
            <a:off x="2421247" y="5310723"/>
            <a:ext cx="23439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=1,2 . 15 =18 (V)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Hình chữ nhật 22"/>
              <p:cNvSpPr/>
              <p:nvPr/>
            </p:nvSpPr>
            <p:spPr>
              <a:xfrm>
                <a:off x="1028771" y="5959630"/>
                <a:ext cx="165686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vi-VN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U</m:t>
                        </m:r>
                      </m:e>
                      <m:sub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2400" dirty="0">
                    <a:latin typeface="+mj-lt"/>
                  </a:rPr>
                  <a:t>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vi-VN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2400" dirty="0"/>
                          <m:t> </m:t>
                        </m:r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I</m:t>
                        </m:r>
                      </m:e>
                      <m:sub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vi-VN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m:rPr>
                            <m:sty m:val="p"/>
                          </m:rPr>
                          <a:rPr lang="en-US" sz="24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r>
                          <a:rPr lang="en-US" sz="2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2400" dirty="0"/>
                  <a:t> </a:t>
                </a:r>
                <a:r>
                  <a:rPr lang="en-US" sz="2400" dirty="0">
                    <a:latin typeface="+mj-lt"/>
                  </a:rPr>
                  <a:t> </a:t>
                </a:r>
                <a:endParaRPr lang="vi-VN" sz="2400" dirty="0">
                  <a:latin typeface="+mj-lt"/>
                </a:endParaRPr>
              </a:p>
            </p:txBody>
          </p:sp>
        </mc:Choice>
        <mc:Fallback xmlns="">
          <p:sp>
            <p:nvSpPr>
              <p:cNvPr id="23" name="Hình chữ nhật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8771" y="5959630"/>
                <a:ext cx="1656864" cy="461665"/>
              </a:xfrm>
              <a:prstGeom prst="rect">
                <a:avLst/>
              </a:prstGeom>
              <a:blipFill rotWithShape="0">
                <a:blip r:embed="rId9"/>
                <a:stretch>
                  <a:fillRect l="-1103" t="-10667" b="-306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Hình chữ nhật 23"/>
          <p:cNvSpPr/>
          <p:nvPr/>
        </p:nvSpPr>
        <p:spPr>
          <a:xfrm>
            <a:off x="2421247" y="5959629"/>
            <a:ext cx="23439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=1,2 . 25 =30 (V)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Hình chữ nhật 24"/>
              <p:cNvSpPr/>
              <p:nvPr/>
            </p:nvSpPr>
            <p:spPr>
              <a:xfrm>
                <a:off x="8223939" y="3121032"/>
                <a:ext cx="1819729" cy="6263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400" dirty="0" smtClean="0">
                    <a:latin typeface="+mj-lt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en-US" sz="2400" dirty="0">
                    <a:latin typeface="+mj-lt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400" dirty="0">
                    <a:latin typeface="+mj-lt"/>
                  </a:rPr>
                  <a:t> </a:t>
                </a:r>
                <a:r>
                  <a:rPr lang="en-US" sz="2400" dirty="0" smtClean="0">
                    <a:latin typeface="+mj-lt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400" dirty="0">
                    <a:latin typeface="+mj-lt"/>
                  </a:rPr>
                  <a:t> </a:t>
                </a:r>
                <a:endParaRPr lang="vi-VN" sz="2400" dirty="0">
                  <a:latin typeface="+mj-lt"/>
                </a:endParaRPr>
              </a:p>
            </p:txBody>
          </p:sp>
        </mc:Choice>
        <mc:Fallback xmlns="">
          <p:sp>
            <p:nvSpPr>
              <p:cNvPr id="25" name="Hình chữ nhật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3939" y="3121032"/>
                <a:ext cx="1819729" cy="626390"/>
              </a:xfrm>
              <a:prstGeom prst="rect">
                <a:avLst/>
              </a:prstGeom>
              <a:blipFill rotWithShape="0">
                <a:blip r:embed="rId10"/>
                <a:stretch>
                  <a:fillRect l="-5017" b="-873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Hình chữ nhật 26"/>
              <p:cNvSpPr/>
              <p:nvPr/>
            </p:nvSpPr>
            <p:spPr>
              <a:xfrm>
                <a:off x="9860605" y="3130458"/>
                <a:ext cx="797013" cy="6169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400" dirty="0" smtClean="0">
                    <a:latin typeface="+mj-lt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b="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50</m:t>
                        </m:r>
                      </m:den>
                    </m:f>
                  </m:oMath>
                </a14:m>
                <a:endParaRPr lang="vi-VN" sz="2400" dirty="0">
                  <a:latin typeface="+mj-lt"/>
                </a:endParaRPr>
              </a:p>
            </p:txBody>
          </p:sp>
        </mc:Choice>
        <mc:Fallback xmlns="">
          <p:sp>
            <p:nvSpPr>
              <p:cNvPr id="27" name="Hình chữ nhật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60605" y="3130458"/>
                <a:ext cx="797013" cy="616964"/>
              </a:xfrm>
              <a:prstGeom prst="rect">
                <a:avLst/>
              </a:prstGeom>
              <a:blipFill rotWithShape="0">
                <a:blip r:embed="rId11"/>
                <a:stretch>
                  <a:fillRect l="-12308" b="-990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Hình chữ nhật 27"/>
              <p:cNvSpPr/>
              <p:nvPr/>
            </p:nvSpPr>
            <p:spPr>
              <a:xfrm>
                <a:off x="6305340" y="3747299"/>
                <a:ext cx="1989647" cy="6217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→R =</a:t>
                </a:r>
                <a:r>
                  <a:rPr lang="en-US" sz="2400" dirty="0" smtClean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150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 smtClean="0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en-US" sz="240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l-GR" sz="2400" b="0" i="1" smtClean="0">
                        <a:latin typeface="Cambria Math" panose="02040503050406030204" pitchFamily="18" charset="0"/>
                      </a:rPr>
                      <m:t>Ω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vi-VN" sz="2400" dirty="0">
                  <a:latin typeface="+mj-lt"/>
                </a:endParaRPr>
              </a:p>
            </p:txBody>
          </p:sp>
        </mc:Choice>
        <mc:Fallback xmlns="">
          <p:sp>
            <p:nvSpPr>
              <p:cNvPr id="28" name="Hình chữ nhật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5340" y="3747299"/>
                <a:ext cx="1989647" cy="621773"/>
              </a:xfrm>
              <a:prstGeom prst="rect">
                <a:avLst/>
              </a:prstGeom>
              <a:blipFill rotWithShape="0">
                <a:blip r:embed="rId12"/>
                <a:stretch>
                  <a:fillRect l="-4587" b="-88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Hình chữ nhật 28"/>
              <p:cNvSpPr/>
              <p:nvPr/>
            </p:nvSpPr>
            <p:spPr>
              <a:xfrm>
                <a:off x="6305340" y="4340256"/>
                <a:ext cx="306987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vi-VN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U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dirty="0" smtClean="0">
                            <a:latin typeface="+mj-lt"/>
                          </a:rPr>
                          <m:t>= </m:t>
                        </m:r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U</m:t>
                        </m:r>
                      </m:e>
                      <m:sub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 smtClean="0">
                    <a:latin typeface="+mj-lt"/>
                  </a:rPr>
                  <a:t> =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 b="0" i="0" dirty="0" smtClean="0">
                            <a:latin typeface="Cambria Math" panose="02040503050406030204" pitchFamily="18" charset="0"/>
                          </a:rPr>
                          <m:t>U</m:t>
                        </m:r>
                      </m:e>
                      <m:sub>
                        <m:r>
                          <a:rPr lang="en-US" sz="2400" b="0" i="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 smtClean="0">
                    <a:latin typeface="+mj-lt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 b="0" i="0" dirty="0" smtClean="0">
                            <a:latin typeface="Cambria Math" panose="02040503050406030204" pitchFamily="18" charset="0"/>
                          </a:rPr>
                          <m:t>U</m:t>
                        </m:r>
                      </m:e>
                      <m:sub>
                        <m:r>
                          <a:rPr lang="en-US" sz="2400" b="0" i="0" dirty="0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b="0" i="0" dirty="0" smtClean="0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2400" dirty="0" smtClean="0">
                    <a:latin typeface="+mj-lt"/>
                  </a:rPr>
                  <a:t>=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60V</a:t>
                </a:r>
                <a:endParaRPr 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9" name="Hình chữ nhật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5340" y="4340256"/>
                <a:ext cx="3069879" cy="461665"/>
              </a:xfrm>
              <a:prstGeom prst="rect">
                <a:avLst/>
              </a:prstGeom>
              <a:blipFill rotWithShape="0">
                <a:blip r:embed="rId13"/>
                <a:stretch>
                  <a:fillRect l="-397" t="-11842" r="-2381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Hình chữ nhật 18"/>
              <p:cNvSpPr/>
              <p:nvPr/>
            </p:nvSpPr>
            <p:spPr>
              <a:xfrm>
                <a:off x="6305340" y="4827771"/>
                <a:ext cx="902427" cy="6680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vi-VN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I</m:t>
                        </m:r>
                      </m:e>
                      <m:sub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>
                    <a:latin typeface="+mj-lt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vi-VN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U</m:t>
                            </m:r>
                          </m:e>
                          <m:sub>
                            <m: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 b="0" i="0">
                                <a:latin typeface="Cambria Math" panose="02040503050406030204" pitchFamily="18" charset="0"/>
                              </a:rPr>
                              <m:t>R</m:t>
                            </m:r>
                          </m:e>
                          <m:sub>
                            <m:r>
                              <a:rPr lang="en-US" sz="2400" b="0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endParaRPr lang="vi-VN" sz="2400" dirty="0">
                  <a:latin typeface="+mj-lt"/>
                </a:endParaRPr>
              </a:p>
            </p:txBody>
          </p:sp>
        </mc:Choice>
        <mc:Fallback xmlns="">
          <p:sp>
            <p:nvSpPr>
              <p:cNvPr id="19" name="Hình chữ nhật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5340" y="4827771"/>
                <a:ext cx="902427" cy="668068"/>
              </a:xfrm>
              <a:prstGeom prst="rect">
                <a:avLst/>
              </a:prstGeom>
              <a:blipFill rotWithShape="0">
                <a:blip r:embed="rId14"/>
                <a:stretch>
                  <a:fillRect b="-181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Hình chữ nhật 30"/>
              <p:cNvSpPr/>
              <p:nvPr/>
            </p:nvSpPr>
            <p:spPr>
              <a:xfrm>
                <a:off x="7207767" y="4837379"/>
                <a:ext cx="1529586" cy="6258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>
                    <a:latin typeface="+mj-lt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sz="240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en-US" sz="2400" dirty="0" smtClean="0">
                    <a:latin typeface="+mj-lt"/>
                  </a:rPr>
                  <a:t> = 6 (A)</a:t>
                </a:r>
                <a:endParaRPr lang="vi-VN" sz="2400" dirty="0">
                  <a:latin typeface="+mj-lt"/>
                </a:endParaRPr>
              </a:p>
            </p:txBody>
          </p:sp>
        </mc:Choice>
        <mc:Fallback xmlns="">
          <p:sp>
            <p:nvSpPr>
              <p:cNvPr id="31" name="Hình chữ nhật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7767" y="4837379"/>
                <a:ext cx="1529586" cy="625812"/>
              </a:xfrm>
              <a:prstGeom prst="rect">
                <a:avLst/>
              </a:prstGeom>
              <a:blipFill rotWithShape="0">
                <a:blip r:embed="rId15"/>
                <a:stretch>
                  <a:fillRect l="-5976" r="-5578" b="-980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Hình chữ nhật 31"/>
              <p:cNvSpPr/>
              <p:nvPr/>
            </p:nvSpPr>
            <p:spPr>
              <a:xfrm>
                <a:off x="8917593" y="4792313"/>
                <a:ext cx="915251" cy="6680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vi-VN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I</m:t>
                        </m:r>
                      </m:e>
                      <m:sub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latin typeface="+mj-lt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vi-VN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U</m:t>
                            </m:r>
                          </m:e>
                          <m:sub>
                            <m: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 b="0" i="0">
                                <a:latin typeface="Cambria Math" panose="02040503050406030204" pitchFamily="18" charset="0"/>
                              </a:rPr>
                              <m:t>R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endParaRPr lang="vi-VN" sz="2400" dirty="0">
                  <a:latin typeface="+mj-lt"/>
                </a:endParaRPr>
              </a:p>
            </p:txBody>
          </p:sp>
        </mc:Choice>
        <mc:Fallback xmlns="">
          <p:sp>
            <p:nvSpPr>
              <p:cNvPr id="32" name="Hình chữ nhật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17593" y="4792313"/>
                <a:ext cx="915251" cy="668068"/>
              </a:xfrm>
              <a:prstGeom prst="rect">
                <a:avLst/>
              </a:prstGeom>
              <a:blipFill rotWithShape="0">
                <a:blip r:embed="rId16"/>
                <a:stretch>
                  <a:fillRect b="-181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Hình chữ nhật 32"/>
              <p:cNvSpPr/>
              <p:nvPr/>
            </p:nvSpPr>
            <p:spPr>
              <a:xfrm>
                <a:off x="9820020" y="4801921"/>
                <a:ext cx="1529586" cy="6258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>
                    <a:latin typeface="+mj-lt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sz="240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400" dirty="0" smtClean="0">
                    <a:latin typeface="+mj-lt"/>
                  </a:rPr>
                  <a:t> = 4 (A)</a:t>
                </a:r>
                <a:endParaRPr lang="vi-VN" sz="2400" dirty="0">
                  <a:latin typeface="+mj-lt"/>
                </a:endParaRPr>
              </a:p>
            </p:txBody>
          </p:sp>
        </mc:Choice>
        <mc:Fallback xmlns="">
          <p:sp>
            <p:nvSpPr>
              <p:cNvPr id="33" name="Hình chữ nhật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20020" y="4801921"/>
                <a:ext cx="1529586" cy="625812"/>
              </a:xfrm>
              <a:prstGeom prst="rect">
                <a:avLst/>
              </a:prstGeom>
              <a:blipFill rotWithShape="0">
                <a:blip r:embed="rId17"/>
                <a:stretch>
                  <a:fillRect l="-6375" r="-5179" b="-980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Hình chữ nhật 33"/>
              <p:cNvSpPr/>
              <p:nvPr/>
            </p:nvSpPr>
            <p:spPr>
              <a:xfrm>
                <a:off x="6322481" y="5636826"/>
                <a:ext cx="915251" cy="6680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vi-VN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I</m:t>
                        </m:r>
                      </m:e>
                      <m:sub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2400" dirty="0">
                    <a:latin typeface="+mj-lt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vi-VN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U</m:t>
                            </m:r>
                          </m:e>
                          <m:sub>
                            <m: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</m:oMath>
                </a14:m>
                <a:endParaRPr lang="vi-VN" sz="2400" dirty="0">
                  <a:latin typeface="+mj-lt"/>
                </a:endParaRPr>
              </a:p>
            </p:txBody>
          </p:sp>
        </mc:Choice>
        <mc:Fallback xmlns="">
          <p:sp>
            <p:nvSpPr>
              <p:cNvPr id="34" name="Hình chữ nhật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2481" y="5636826"/>
                <a:ext cx="915251" cy="668068"/>
              </a:xfrm>
              <a:prstGeom prst="rect">
                <a:avLst/>
              </a:prstGeom>
              <a:blipFill rotWithShape="0">
                <a:blip r:embed="rId18"/>
                <a:stretch>
                  <a:fillRect b="-275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Hình chữ nhật 34"/>
              <p:cNvSpPr/>
              <p:nvPr/>
            </p:nvSpPr>
            <p:spPr>
              <a:xfrm>
                <a:off x="7224908" y="5646434"/>
                <a:ext cx="1842171" cy="6263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 smtClean="0">
                    <a:latin typeface="+mj-lt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sz="240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400" dirty="0" smtClean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2400" dirty="0" smtClean="0">
                    <a:latin typeface="+mj-lt"/>
                  </a:rPr>
                  <a:t> 2,4 (A)</a:t>
                </a:r>
                <a:endParaRPr lang="vi-VN" sz="2400" dirty="0">
                  <a:latin typeface="+mj-lt"/>
                </a:endParaRPr>
              </a:p>
            </p:txBody>
          </p:sp>
        </mc:Choice>
        <mc:Fallback xmlns="">
          <p:sp>
            <p:nvSpPr>
              <p:cNvPr id="35" name="Hình chữ nhật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4908" y="5646434"/>
                <a:ext cx="1842171" cy="626390"/>
              </a:xfrm>
              <a:prstGeom prst="rect">
                <a:avLst/>
              </a:prstGeom>
              <a:blipFill rotWithShape="0">
                <a:blip r:embed="rId19"/>
                <a:stretch>
                  <a:fillRect l="-4967" r="-4636" b="-873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03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5" grpId="0"/>
      <p:bldP spid="14" grpId="0"/>
      <p:bldP spid="17" grpId="0"/>
      <p:bldP spid="18" grpId="0"/>
      <p:bldP spid="20" grpId="0"/>
      <p:bldP spid="21" grpId="0"/>
      <p:bldP spid="23" grpId="0"/>
      <p:bldP spid="24" grpId="0"/>
      <p:bldP spid="25" grpId="0"/>
      <p:bldP spid="27" grpId="0"/>
      <p:bldP spid="28" grpId="0"/>
      <p:bldP spid="29" grpId="0"/>
      <p:bldP spid="19" grpId="0"/>
      <p:bldP spid="32" grpId="0"/>
      <p:bldP spid="3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5"/>
          <p:cNvSpPr txBox="1">
            <a:spLocks noChangeArrowheads="1"/>
          </p:cNvSpPr>
          <p:nvPr/>
        </p:nvSpPr>
        <p:spPr bwMode="auto">
          <a:xfrm>
            <a:off x="4760836" y="50623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U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6</a:t>
            </a:r>
          </a:p>
        </p:txBody>
      </p:sp>
      <p:sp>
        <p:nvSpPr>
          <p:cNvPr id="14339" name="Text Box 38"/>
          <p:cNvSpPr txBox="1">
            <a:spLocks noChangeArrowheads="1"/>
          </p:cNvSpPr>
          <p:nvPr/>
        </p:nvSpPr>
        <p:spPr bwMode="auto">
          <a:xfrm>
            <a:off x="6894436" y="49861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I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1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0,75</a:t>
            </a:r>
          </a:p>
        </p:txBody>
      </p:sp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14774"/>
            <a:ext cx="3034748" cy="5794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sz="32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sz="32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1524000" y="609601"/>
            <a:ext cx="9329530" cy="15696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hiệu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điện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2" name="Group 61"/>
          <p:cNvGrpSpPr>
            <a:grpSpLocks/>
          </p:cNvGrpSpPr>
          <p:nvPr/>
        </p:nvGrpSpPr>
        <p:grpSpPr bwMode="auto">
          <a:xfrm>
            <a:off x="2573261" y="3249251"/>
            <a:ext cx="7880350" cy="2366963"/>
            <a:chOff x="0" y="2829"/>
            <a:chExt cx="4964" cy="1491"/>
          </a:xfrm>
        </p:grpSpPr>
        <p:pic>
          <p:nvPicPr>
            <p:cNvPr id="14348" name="Picture 5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08" y="2829"/>
              <a:ext cx="356" cy="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9" name="Picture 5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08" y="3606"/>
              <a:ext cx="356" cy="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50" name="Line 54"/>
            <p:cNvSpPr>
              <a:spLocks noChangeShapeType="1"/>
            </p:cNvSpPr>
            <p:nvPr/>
          </p:nvSpPr>
          <p:spPr bwMode="auto">
            <a:xfrm>
              <a:off x="3984" y="3384"/>
              <a:ext cx="768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oval" w="lg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351" name="Line 56"/>
            <p:cNvSpPr>
              <a:spLocks noChangeShapeType="1"/>
            </p:cNvSpPr>
            <p:nvPr/>
          </p:nvSpPr>
          <p:spPr bwMode="auto">
            <a:xfrm>
              <a:off x="4818" y="4176"/>
              <a:ext cx="0" cy="14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352" name="Line 57"/>
            <p:cNvSpPr>
              <a:spLocks noChangeShapeType="1"/>
            </p:cNvSpPr>
            <p:nvPr/>
          </p:nvSpPr>
          <p:spPr bwMode="auto">
            <a:xfrm>
              <a:off x="0" y="4173"/>
              <a:ext cx="4752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oval" w="lg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353" name="Line 58"/>
            <p:cNvSpPr>
              <a:spLocks noChangeShapeType="1"/>
            </p:cNvSpPr>
            <p:nvPr/>
          </p:nvSpPr>
          <p:spPr bwMode="auto">
            <a:xfrm>
              <a:off x="0" y="4302"/>
              <a:ext cx="4800" cy="1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oval" w="lg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354" name="Line 59"/>
            <p:cNvSpPr>
              <a:spLocks noChangeShapeType="1"/>
            </p:cNvSpPr>
            <p:nvPr/>
          </p:nvSpPr>
          <p:spPr bwMode="auto">
            <a:xfrm>
              <a:off x="3984" y="3501"/>
              <a:ext cx="834" cy="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oval" w="lg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355" name="Line 60"/>
            <p:cNvSpPr>
              <a:spLocks noChangeShapeType="1"/>
            </p:cNvSpPr>
            <p:nvPr/>
          </p:nvSpPr>
          <p:spPr bwMode="auto">
            <a:xfrm>
              <a:off x="4827" y="3375"/>
              <a:ext cx="0" cy="14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91538" name="Oval 50"/>
          <p:cNvSpPr>
            <a:spLocks noChangeArrowheads="1"/>
          </p:cNvSpPr>
          <p:nvPr/>
        </p:nvSpPr>
        <p:spPr bwMode="auto">
          <a:xfrm>
            <a:off x="9269336" y="2715632"/>
            <a:ext cx="1905000" cy="1752600"/>
          </a:xfrm>
          <a:prstGeom prst="ellipse">
            <a:avLst/>
          </a:prstGeom>
          <a:gradFill rotWithShape="1">
            <a:gsLst>
              <a:gs pos="0">
                <a:srgbClr val="E3E300"/>
              </a:gs>
              <a:gs pos="100000">
                <a:srgbClr val="FFFF00">
                  <a:alpha val="0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/>
            <a:r>
              <a:rPr lang="en-US" sz="3200">
                <a:latin typeface=".VnArial" panose="020B7200000000000000" pitchFamily="34" charset="0"/>
              </a:rPr>
              <a:t>   </a:t>
            </a:r>
          </a:p>
        </p:txBody>
      </p:sp>
      <p:sp>
        <p:nvSpPr>
          <p:cNvPr id="191539" name="Oval 51"/>
          <p:cNvSpPr>
            <a:spLocks noChangeArrowheads="1"/>
          </p:cNvSpPr>
          <p:nvPr/>
        </p:nvSpPr>
        <p:spPr bwMode="auto">
          <a:xfrm>
            <a:off x="9657480" y="4254137"/>
            <a:ext cx="1143000" cy="990600"/>
          </a:xfrm>
          <a:prstGeom prst="ellipse">
            <a:avLst/>
          </a:prstGeom>
          <a:gradFill rotWithShape="1">
            <a:gsLst>
              <a:gs pos="0">
                <a:srgbClr val="E3E300"/>
              </a:gs>
              <a:gs pos="100000">
                <a:srgbClr val="FFFF00">
                  <a:alpha val="0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/>
            <a:r>
              <a:rPr lang="en-US" sz="3200">
                <a:latin typeface=".VnArial" panose="020B7200000000000000" pitchFamily="34" charset="0"/>
              </a:rPr>
              <a:t>   </a:t>
            </a:r>
          </a:p>
        </p:txBody>
      </p:sp>
      <p:sp>
        <p:nvSpPr>
          <p:cNvPr id="191551" name="Text Box 63"/>
          <p:cNvSpPr txBox="1">
            <a:spLocks noChangeArrowheads="1"/>
          </p:cNvSpPr>
          <p:nvPr/>
        </p:nvSpPr>
        <p:spPr bwMode="auto">
          <a:xfrm>
            <a:off x="1603513" y="2123272"/>
            <a:ext cx="623846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phỏng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20" name="Text Box 63"/>
          <p:cNvSpPr txBox="1">
            <a:spLocks noChangeArrowheads="1"/>
          </p:cNvSpPr>
          <p:nvPr/>
        </p:nvSpPr>
        <p:spPr bwMode="auto">
          <a:xfrm>
            <a:off x="1603513" y="2684855"/>
            <a:ext cx="6337087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 eaLnBrk="1" hangingPunct="1"/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ây </a:t>
            </a:r>
            <a:r>
              <a:rPr lang="vi-VN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vi-V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vi-VN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 eaLnBrk="1" hangingPunct="1"/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 eaLnBrk="1" hangingPunct="1"/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endParaRPr lang="en-US" sz="2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vi-V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vi-V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vi-V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vi-VN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vi-V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vi-V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vi-V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vi-VN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vi-V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vi-V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vi-V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vi-V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hơn </a:t>
            </a:r>
            <a:r>
              <a:rPr lang="vi-VN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vi-V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vi-V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không </a:t>
            </a:r>
            <a:r>
              <a:rPr lang="vi-VN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vi-VN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63"/>
          <p:cNvSpPr txBox="1">
            <a:spLocks noChangeArrowheads="1"/>
          </p:cNvSpPr>
          <p:nvPr/>
        </p:nvSpPr>
        <p:spPr bwMode="auto">
          <a:xfrm>
            <a:off x="4301115" y="2092494"/>
            <a:ext cx="142626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Ngoặc móc Phải 21"/>
          <p:cNvSpPr/>
          <p:nvPr/>
        </p:nvSpPr>
        <p:spPr>
          <a:xfrm>
            <a:off x="7451864" y="3531593"/>
            <a:ext cx="120511" cy="667926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3" name="Text Box 63"/>
          <p:cNvSpPr txBox="1">
            <a:spLocks noChangeArrowheads="1"/>
          </p:cNvSpPr>
          <p:nvPr/>
        </p:nvSpPr>
        <p:spPr bwMode="auto">
          <a:xfrm>
            <a:off x="2508830" y="6091823"/>
            <a:ext cx="623846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 Box 63"/>
          <p:cNvSpPr txBox="1">
            <a:spLocks noChangeArrowheads="1"/>
          </p:cNvSpPr>
          <p:nvPr/>
        </p:nvSpPr>
        <p:spPr bwMode="auto">
          <a:xfrm>
            <a:off x="2231444" y="6087878"/>
            <a:ext cx="932598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song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63"/>
          <p:cNvSpPr txBox="1">
            <a:spLocks noChangeArrowheads="1"/>
          </p:cNvSpPr>
          <p:nvPr/>
        </p:nvSpPr>
        <p:spPr bwMode="auto">
          <a:xfrm>
            <a:off x="2188493" y="6028517"/>
            <a:ext cx="932598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 Box 63"/>
          <p:cNvSpPr txBox="1">
            <a:spLocks noChangeArrowheads="1"/>
          </p:cNvSpPr>
          <p:nvPr/>
        </p:nvSpPr>
        <p:spPr bwMode="auto">
          <a:xfrm>
            <a:off x="2231443" y="6028516"/>
            <a:ext cx="932598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 Box 63"/>
          <p:cNvSpPr txBox="1">
            <a:spLocks noChangeArrowheads="1"/>
          </p:cNvSpPr>
          <p:nvPr/>
        </p:nvSpPr>
        <p:spPr bwMode="auto">
          <a:xfrm>
            <a:off x="2274884" y="6048858"/>
            <a:ext cx="932598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447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15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15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1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91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91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538" grpId="0" animBg="1"/>
      <p:bldP spid="191539" grpId="0" animBg="1"/>
      <p:bldP spid="191551" grpId="0"/>
      <p:bldP spid="191551" grpId="1"/>
      <p:bldP spid="21" grpId="0"/>
      <p:bldP spid="22" grpId="0" animBg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5"/>
          <p:cNvSpPr txBox="1">
            <a:spLocks noChangeArrowheads="1"/>
          </p:cNvSpPr>
          <p:nvPr/>
        </p:nvSpPr>
        <p:spPr bwMode="auto">
          <a:xfrm>
            <a:off x="4760836" y="50623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U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6</a:t>
            </a:r>
          </a:p>
        </p:txBody>
      </p:sp>
      <p:sp>
        <p:nvSpPr>
          <p:cNvPr id="14339" name="Text Box 38"/>
          <p:cNvSpPr txBox="1">
            <a:spLocks noChangeArrowheads="1"/>
          </p:cNvSpPr>
          <p:nvPr/>
        </p:nvSpPr>
        <p:spPr bwMode="auto">
          <a:xfrm>
            <a:off x="6894436" y="49861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I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1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0,75</a:t>
            </a:r>
          </a:p>
        </p:txBody>
      </p:sp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73969" y="5660"/>
            <a:ext cx="3034748" cy="5794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sz="32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sz="32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1550221" y="597198"/>
            <a:ext cx="9329530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HĐT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6V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0,3A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cuốn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 Box 63"/>
              <p:cNvSpPr txBox="1">
                <a:spLocks noChangeArrowheads="1"/>
              </p:cNvSpPr>
              <p:nvPr/>
            </p:nvSpPr>
            <p:spPr bwMode="auto">
              <a:xfrm>
                <a:off x="1525766" y="2232264"/>
                <a:ext cx="1834642" cy="19389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algn="just" eaLnBrk="1" hangingPunct="1"/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 = </a:t>
                </a:r>
                <a:r>
                  <a:rPr lang="en-US" sz="24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</a:p>
              <a:p>
                <a:pPr algn="just" eaLnBrk="1" hangingPunct="1"/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 = 0,3A</a:t>
                </a:r>
              </a:p>
              <a:p>
                <a:pPr algn="just" eaLnBrk="1" hangingPunct="1"/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𝒍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4m</a:t>
                </a:r>
              </a:p>
              <a:p>
                <a:pPr algn="just" eaLnBrk="1" hangingPunct="1"/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2 </a:t>
                </a:r>
                <a:r>
                  <a:rPr lang="el-GR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Ω</a:t>
                </a:r>
                <a:endParaRPr lang="en-US" sz="2400" b="1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/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𝒍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?</a:t>
                </a:r>
                <a:endParaRPr 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" name="Text 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25766" y="2232264"/>
                <a:ext cx="1834642" cy="1938992"/>
              </a:xfrm>
              <a:prstGeom prst="rect">
                <a:avLst/>
              </a:prstGeom>
              <a:blipFill rotWithShape="0">
                <a:blip r:embed="rId11"/>
                <a:stretch>
                  <a:fillRect l="-4983" t="-2516" b="-628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 Box 63"/>
          <p:cNvSpPr txBox="1">
            <a:spLocks noChangeArrowheads="1"/>
          </p:cNvSpPr>
          <p:nvPr/>
        </p:nvSpPr>
        <p:spPr bwMode="auto">
          <a:xfrm>
            <a:off x="1525765" y="1798106"/>
            <a:ext cx="18346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Đường nối Thẳng 3"/>
          <p:cNvCxnSpPr/>
          <p:nvPr/>
        </p:nvCxnSpPr>
        <p:spPr>
          <a:xfrm>
            <a:off x="3167269" y="1797527"/>
            <a:ext cx="0" cy="506047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 Box 63"/>
          <p:cNvSpPr txBox="1">
            <a:spLocks noChangeArrowheads="1"/>
          </p:cNvSpPr>
          <p:nvPr/>
        </p:nvSpPr>
        <p:spPr bwMode="auto">
          <a:xfrm>
            <a:off x="3610237" y="1797527"/>
            <a:ext cx="18346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 Box 63"/>
          <p:cNvSpPr txBox="1">
            <a:spLocks noChangeArrowheads="1"/>
          </p:cNvSpPr>
          <p:nvPr/>
        </p:nvSpPr>
        <p:spPr bwMode="auto">
          <a:xfrm>
            <a:off x="3167269" y="2181425"/>
            <a:ext cx="43322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 Box 63"/>
              <p:cNvSpPr txBox="1">
                <a:spLocks noChangeArrowheads="1"/>
              </p:cNvSpPr>
              <p:nvPr/>
            </p:nvSpPr>
            <p:spPr bwMode="auto">
              <a:xfrm>
                <a:off x="3485437" y="2793892"/>
                <a:ext cx="1391674" cy="7105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algn="just" eaLnBrk="1" hangingPunct="1">
                  <a:spcBef>
                    <a:spcPct val="500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den>
                    </m:f>
                  </m:oMath>
                </a14:m>
                <a:endParaRPr lang="en-US" sz="28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6" name="Text 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85437" y="2793892"/>
                <a:ext cx="1391674" cy="710579"/>
              </a:xfrm>
              <a:prstGeom prst="rect">
                <a:avLst/>
              </a:prstGeom>
              <a:blipFill rotWithShape="0">
                <a:blip r:embed="rId4"/>
                <a:stretch>
                  <a:fillRect b="-940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Hình chữ nhật 4"/>
              <p:cNvSpPr/>
              <p:nvPr/>
            </p:nvSpPr>
            <p:spPr>
              <a:xfrm>
                <a:off x="4536166" y="2791001"/>
                <a:ext cx="848309" cy="747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28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Hình chữ nhật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6166" y="2791001"/>
                <a:ext cx="848309" cy="747962"/>
              </a:xfrm>
              <a:prstGeom prst="rect">
                <a:avLst/>
              </a:prstGeom>
              <a:blipFill rotWithShape="0">
                <a:blip r:embed="rId12"/>
                <a:stretch>
                  <a:fillRect l="-14388" b="-406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Hình chữ nhật 27"/>
          <p:cNvSpPr/>
          <p:nvPr/>
        </p:nvSpPr>
        <p:spPr>
          <a:xfrm>
            <a:off x="5487062" y="2798738"/>
            <a:ext cx="14558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20 (</a:t>
            </a:r>
            <a:r>
              <a:rPr lang="el-GR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 Box 63"/>
              <p:cNvSpPr txBox="1">
                <a:spLocks noChangeArrowheads="1"/>
              </p:cNvSpPr>
              <p:nvPr/>
            </p:nvSpPr>
            <p:spPr bwMode="auto">
              <a:xfrm>
                <a:off x="3218330" y="5052962"/>
                <a:ext cx="6038305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algn="just" eaLnBrk="1" hangingPunct="1">
                  <a:spcBef>
                    <a:spcPct val="50000"/>
                  </a:spcBef>
                </a:pPr>
                <a:r>
                  <a:rPr lang="en-US" sz="2400" b="1" dirty="0" err="1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24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chiều</a:t>
                </a:r>
                <a:r>
                  <a:rPr lang="en-US" sz="24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dài</a:t>
                </a:r>
                <a:r>
                  <a:rPr lang="en-US" sz="24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4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dây</a:t>
                </a:r>
                <a:r>
                  <a:rPr lang="en-US" sz="24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dẫn</a:t>
                </a:r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4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𝒍</m:t>
                        </m:r>
                      </m:e>
                      <m:sub>
                        <m:r>
                          <a:rPr lang="en-US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40m </a:t>
                </a:r>
                <a:endParaRPr 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0" name="Text 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18330" y="5052962"/>
                <a:ext cx="6038305" cy="461665"/>
              </a:xfrm>
              <a:prstGeom prst="rect">
                <a:avLst/>
              </a:prstGeom>
              <a:blipFill rotWithShape="0">
                <a:blip r:embed="rId13"/>
                <a:stretch>
                  <a:fillRect l="-1616" t="-10526" b="-2894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Hình chữ nhật 30"/>
              <p:cNvSpPr/>
              <p:nvPr/>
            </p:nvSpPr>
            <p:spPr>
              <a:xfrm>
                <a:off x="3658113" y="4203210"/>
                <a:ext cx="1128066" cy="7725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𝒍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𝒍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endParaRPr 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1" name="Hình chữ nhật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8113" y="4203210"/>
                <a:ext cx="1128066" cy="772519"/>
              </a:xfrm>
              <a:prstGeom prst="rect">
                <a:avLst/>
              </a:prstGeom>
              <a:blipFill rotWithShape="0">
                <a:blip r:embed="rId8"/>
                <a:stretch>
                  <a:fillRect b="-238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 Box 63"/>
              <p:cNvSpPr txBox="1">
                <a:spLocks noChangeArrowheads="1"/>
              </p:cNvSpPr>
              <p:nvPr/>
            </p:nvSpPr>
            <p:spPr bwMode="auto">
              <a:xfrm>
                <a:off x="4873969" y="4199341"/>
                <a:ext cx="2046499" cy="7677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algn="just" eaLnBrk="1" hangingPunct="1">
                  <a:spcBef>
                    <a:spcPct val="50000"/>
                  </a:spcBef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↔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𝟐𝟎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num>
                      <m:den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𝒍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endParaRPr lang="en-US" sz="28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2" name="Text 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873969" y="4199341"/>
                <a:ext cx="2046499" cy="767711"/>
              </a:xfrm>
              <a:prstGeom prst="rect">
                <a:avLst/>
              </a:prstGeom>
              <a:blipFill rotWithShape="0">
                <a:blip r:embed="rId14"/>
                <a:stretch>
                  <a:fillRect l="-6269" b="-158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Hình chữ nhật 33"/>
              <p:cNvSpPr/>
              <p:nvPr/>
            </p:nvSpPr>
            <p:spPr>
              <a:xfrm>
                <a:off x="6891775" y="4182654"/>
                <a:ext cx="236398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↔</m:t>
                        </m:r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𝒍</m:t>
                        </m:r>
                      </m:e>
                      <m:sub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𝟒𝟎</m:t>
                    </m:r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(m)</a:t>
                </a:r>
                <a:endParaRPr 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4" name="Hình chữ nhật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1775" y="4182654"/>
                <a:ext cx="2363980" cy="523220"/>
              </a:xfrm>
              <a:prstGeom prst="rect">
                <a:avLst/>
              </a:prstGeom>
              <a:blipFill rotWithShape="0">
                <a:blip r:embed="rId15"/>
                <a:stretch>
                  <a:fillRect t="-11628" r="-3876" b="-3139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 Box 63"/>
          <p:cNvSpPr txBox="1">
            <a:spLocks noChangeArrowheads="1"/>
          </p:cNvSpPr>
          <p:nvPr/>
        </p:nvSpPr>
        <p:spPr bwMode="auto">
          <a:xfrm>
            <a:off x="3167269" y="3597789"/>
            <a:ext cx="83199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63300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6" grpId="0"/>
      <p:bldP spid="5" grpId="0"/>
      <p:bldP spid="30" grpId="0"/>
      <p:bldP spid="31" grpId="0"/>
      <p:bldP spid="32" grpId="0"/>
      <p:bldP spid="34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Đường nối Thẳng 3"/>
          <p:cNvCxnSpPr/>
          <p:nvPr/>
        </p:nvCxnSpPr>
        <p:spPr>
          <a:xfrm>
            <a:off x="3312532" y="1805569"/>
            <a:ext cx="0" cy="506047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338" name="Text Box 35"/>
          <p:cNvSpPr txBox="1">
            <a:spLocks noChangeArrowheads="1"/>
          </p:cNvSpPr>
          <p:nvPr/>
        </p:nvSpPr>
        <p:spPr bwMode="auto">
          <a:xfrm>
            <a:off x="4760836" y="50623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U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6</a:t>
            </a:r>
          </a:p>
        </p:txBody>
      </p:sp>
      <p:sp>
        <p:nvSpPr>
          <p:cNvPr id="14339" name="Text Box 38"/>
          <p:cNvSpPr txBox="1">
            <a:spLocks noChangeArrowheads="1"/>
          </p:cNvSpPr>
          <p:nvPr/>
        </p:nvSpPr>
        <p:spPr bwMode="auto">
          <a:xfrm>
            <a:off x="6894436" y="49861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I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1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0,75</a:t>
            </a:r>
          </a:p>
        </p:txBody>
      </p:sp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38520" y="1727"/>
            <a:ext cx="3034748" cy="5794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sz="32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sz="32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1550221" y="597198"/>
            <a:ext cx="9329530" cy="15696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4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HĐT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cường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̣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=0,25.I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 Box 63"/>
              <p:cNvSpPr txBox="1">
                <a:spLocks noChangeArrowheads="1"/>
              </p:cNvSpPr>
              <p:nvPr/>
            </p:nvSpPr>
            <p:spPr bwMode="auto">
              <a:xfrm>
                <a:off x="1547526" y="2665631"/>
                <a:ext cx="1834642" cy="16312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algn="just" eaLnBrk="1" hangingPunct="1"/>
                <a:r>
                  <a:rPr lang="en-US" b="1" dirty="0" err="1" smtClean="0">
                    <a:solidFill>
                      <a:srgbClr val="0070C0"/>
                    </a:solidFill>
                    <a:latin typeface="Cambria Math" panose="02040503050406030204" pitchFamily="18" charset="0"/>
                    <a:cs typeface="Times New Roman" panose="02020603050405020304" pitchFamily="18" charset="0"/>
                  </a:rPr>
                  <a:t>Cùng</a:t>
                </a:r>
                <a:r>
                  <a:rPr lang="en-US" b="1" dirty="0" smtClean="0">
                    <a:solidFill>
                      <a:srgbClr val="0070C0"/>
                    </a:solidFill>
                    <a:latin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 smtClean="0">
                    <a:solidFill>
                      <a:srgbClr val="0070C0"/>
                    </a:solidFill>
                    <a:latin typeface="Cambria Math" panose="02040503050406030204" pitchFamily="18" charset="0"/>
                    <a:cs typeface="Times New Roman" panose="02020603050405020304" pitchFamily="18" charset="0"/>
                  </a:rPr>
                  <a:t>tiết</a:t>
                </a:r>
                <a:r>
                  <a:rPr lang="en-US" b="1" dirty="0" smtClean="0">
                    <a:solidFill>
                      <a:srgbClr val="0070C0"/>
                    </a:solidFill>
                    <a:latin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 smtClean="0">
                    <a:solidFill>
                      <a:srgbClr val="0070C0"/>
                    </a:solidFill>
                    <a:latin typeface="Cambria Math" panose="02040503050406030204" pitchFamily="18" charset="0"/>
                    <a:cs typeface="Times New Roman" panose="02020603050405020304" pitchFamily="18" charset="0"/>
                  </a:rPr>
                  <a:t>diện</a:t>
                </a:r>
                <a:endParaRPr lang="en-US" b="1" dirty="0" smtClean="0">
                  <a:solidFill>
                    <a:srgbClr val="0070C0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/>
                <a:r>
                  <a:rPr lang="en-US" b="1" dirty="0" err="1" smtClean="0">
                    <a:solidFill>
                      <a:srgbClr val="0070C0"/>
                    </a:solidFill>
                    <a:latin typeface="Cambria Math" panose="02040503050406030204" pitchFamily="18" charset="0"/>
                    <a:cs typeface="Times New Roman" panose="02020603050405020304" pitchFamily="18" charset="0"/>
                  </a:rPr>
                  <a:t>Cùng</a:t>
                </a:r>
                <a:r>
                  <a:rPr lang="en-US" b="1" dirty="0" smtClean="0">
                    <a:solidFill>
                      <a:srgbClr val="0070C0"/>
                    </a:solidFill>
                    <a:latin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 smtClean="0">
                    <a:solidFill>
                      <a:srgbClr val="0070C0"/>
                    </a:solidFill>
                    <a:latin typeface="Cambria Math" panose="02040503050406030204" pitchFamily="18" charset="0"/>
                    <a:cs typeface="Times New Roman" panose="02020603050405020304" pitchFamily="18" charset="0"/>
                  </a:rPr>
                  <a:t>vật</a:t>
                </a:r>
                <a:r>
                  <a:rPr lang="en-US" b="1" dirty="0" smtClean="0">
                    <a:solidFill>
                      <a:srgbClr val="0070C0"/>
                    </a:solidFill>
                    <a:latin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 smtClean="0">
                    <a:solidFill>
                      <a:srgbClr val="0070C0"/>
                    </a:solidFill>
                    <a:latin typeface="Cambria Math" panose="02040503050406030204" pitchFamily="18" charset="0"/>
                    <a:cs typeface="Times New Roman" panose="02020603050405020304" pitchFamily="18" charset="0"/>
                  </a:rPr>
                  <a:t>liệu</a:t>
                </a:r>
                <a:endParaRPr lang="en-US" b="1" dirty="0" smtClean="0">
                  <a:solidFill>
                    <a:srgbClr val="0070C0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/>
                <a14:m>
                  <m:oMath xmlns:m="http://schemas.openxmlformats.org/officeDocument/2006/math">
                    <m:sSub>
                      <m:sSubPr>
                        <m:ctrlPr>
                          <a:rPr lang="en-US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e>
                      <m:sub>
                        <m:r>
                          <a:rPr lang="en-US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e>
                      <m:sub>
                        <m:r>
                          <a:rPr lang="en-US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U</a:t>
                </a:r>
              </a:p>
              <a:p>
                <a:pPr algn="just" eaLnBrk="1" hangingPunct="1"/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0,2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𝟓</m:t>
                    </m:r>
                    <m:sSub>
                      <m:sSubPr>
                        <m:ctrlP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algn="just" eaLnBrk="1" hangingPunct="1"/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𝒍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?</a:t>
                </a:r>
                <a:r>
                  <a:rPr lang="en-US" b="1" dirty="0" smtClean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𝒍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endParaRPr lang="en-US" b="1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" name="Text 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47526" y="2665631"/>
                <a:ext cx="1834642" cy="1631216"/>
              </a:xfrm>
              <a:prstGeom prst="rect">
                <a:avLst/>
              </a:prstGeom>
              <a:blipFill rotWithShape="0">
                <a:blip r:embed="rId14"/>
                <a:stretch>
                  <a:fillRect l="-3654" t="-1866" b="-522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 Box 63"/>
          <p:cNvSpPr txBox="1">
            <a:spLocks noChangeArrowheads="1"/>
          </p:cNvSpPr>
          <p:nvPr/>
        </p:nvSpPr>
        <p:spPr bwMode="auto">
          <a:xfrm>
            <a:off x="1477890" y="2199021"/>
            <a:ext cx="18346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63"/>
          <p:cNvSpPr txBox="1">
            <a:spLocks noChangeArrowheads="1"/>
          </p:cNvSpPr>
          <p:nvPr/>
        </p:nvSpPr>
        <p:spPr bwMode="auto">
          <a:xfrm>
            <a:off x="3549833" y="2195614"/>
            <a:ext cx="18346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 Box 63"/>
              <p:cNvSpPr txBox="1">
                <a:spLocks noChangeArrowheads="1"/>
              </p:cNvSpPr>
              <p:nvPr/>
            </p:nvSpPr>
            <p:spPr bwMode="auto">
              <a:xfrm>
                <a:off x="3655909" y="2653772"/>
                <a:ext cx="1405803" cy="781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algn="just" eaLnBrk="1" hangingPunct="1">
                  <a:spcBef>
                    <a:spcPct val="500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800" b="1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800" b="1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den>
                    </m:f>
                  </m:oMath>
                </a14:m>
                <a:endParaRPr lang="en-US" sz="28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6" name="Text 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55909" y="2653772"/>
                <a:ext cx="1405803" cy="78111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Hình chữ nhật 4"/>
              <p:cNvSpPr/>
              <p:nvPr/>
            </p:nvSpPr>
            <p:spPr>
              <a:xfrm>
                <a:off x="4884910" y="2654858"/>
                <a:ext cx="1258293" cy="7639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𝟐𝟓</m:t>
                        </m:r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endParaRPr lang="en-US" sz="28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Hình chữ nhật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4910" y="2654858"/>
                <a:ext cx="1258293" cy="763992"/>
              </a:xfrm>
              <a:prstGeom prst="rect">
                <a:avLst/>
              </a:prstGeom>
              <a:blipFill rotWithShape="0">
                <a:blip r:embed="rId5"/>
                <a:stretch>
                  <a:fillRect l="-9662" b="-24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 Box 63"/>
              <p:cNvSpPr txBox="1">
                <a:spLocks noChangeArrowheads="1"/>
              </p:cNvSpPr>
              <p:nvPr/>
            </p:nvSpPr>
            <p:spPr bwMode="auto">
              <a:xfrm>
                <a:off x="3583334" y="5026269"/>
                <a:ext cx="2088595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algn="just" eaLnBrk="1" hangingPunct="1">
                  <a:spcBef>
                    <a:spcPct val="50000"/>
                  </a:spcBef>
                </a:pPr>
                <a:r>
                  <a:rPr lang="en-US" sz="24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→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𝒍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4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𝒍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0" name="Text 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83334" y="5026269"/>
                <a:ext cx="2088595" cy="461665"/>
              </a:xfrm>
              <a:prstGeom prst="rect">
                <a:avLst/>
              </a:prstGeom>
              <a:blipFill rotWithShape="0">
                <a:blip r:embed="rId6"/>
                <a:stretch>
                  <a:fillRect l="-4678" t="-10667" b="-3066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Hình chữ nhật 30"/>
              <p:cNvSpPr/>
              <p:nvPr/>
            </p:nvSpPr>
            <p:spPr>
              <a:xfrm>
                <a:off x="3623947" y="4139769"/>
                <a:ext cx="1128066" cy="7725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𝒍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𝒍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endParaRPr 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1" name="Hình chữ nhật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3947" y="4139769"/>
                <a:ext cx="1128066" cy="772519"/>
              </a:xfrm>
              <a:prstGeom prst="rect">
                <a:avLst/>
              </a:prstGeom>
              <a:blipFill rotWithShape="0">
                <a:blip r:embed="rId7"/>
                <a:stretch>
                  <a:fillRect b="-157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 Box 63"/>
              <p:cNvSpPr txBox="1">
                <a:spLocks noChangeArrowheads="1"/>
              </p:cNvSpPr>
              <p:nvPr/>
            </p:nvSpPr>
            <p:spPr bwMode="auto">
              <a:xfrm>
                <a:off x="4716108" y="3924773"/>
                <a:ext cx="1408631" cy="12025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algn="just" eaLnBrk="1" hangingPunct="1">
                  <a:spcBef>
                    <a:spcPct val="50000"/>
                  </a:spcBef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𝑼</m:t>
                            </m:r>
                          </m:num>
                          <m:den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𝟎</m:t>
                            </m:r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𝟐𝟓</m:t>
                            </m:r>
                            <m:sSub>
                              <m:sSubPr>
                                <m:ctrlPr>
                                  <a:rPr lang="en-US" sz="28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𝑰</m:t>
                                </m:r>
                              </m:e>
                              <m:sub>
                                <m:r>
                                  <a:rPr lang="en-US" sz="28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b>
                            </m:sSub>
                          </m:den>
                        </m:f>
                      </m:num>
                      <m:den>
                        <m:f>
                          <m:fPr>
                            <m:ctrlP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𝑼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28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𝑰</m:t>
                                </m:r>
                              </m:e>
                              <m:sub>
                                <m:r>
                                  <a:rPr lang="en-US" sz="2800" b="1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b>
                            </m:sSub>
                          </m:den>
                        </m:f>
                      </m:den>
                    </m:f>
                  </m:oMath>
                </a14:m>
                <a:endParaRPr lang="en-US" sz="28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2" name="Text 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16108" y="3924773"/>
                <a:ext cx="1408631" cy="1202509"/>
              </a:xfrm>
              <a:prstGeom prst="rect">
                <a:avLst/>
              </a:prstGeom>
              <a:blipFill rotWithShape="0">
                <a:blip r:embed="rId8"/>
                <a:stretch>
                  <a:fillRect l="-909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 Box 63"/>
              <p:cNvSpPr txBox="1">
                <a:spLocks noChangeArrowheads="1"/>
              </p:cNvSpPr>
              <p:nvPr/>
            </p:nvSpPr>
            <p:spPr bwMode="auto">
              <a:xfrm>
                <a:off x="7357797" y="2676978"/>
                <a:ext cx="1405803" cy="7811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algn="just" eaLnBrk="1" hangingPunct="1">
                  <a:spcBef>
                    <a:spcPct val="500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800" b="1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800" b="1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endParaRPr lang="en-US" sz="28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Text 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357797" y="2676978"/>
                <a:ext cx="1405803" cy="781111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Hình chữ nhật 24"/>
              <p:cNvSpPr/>
              <p:nvPr/>
            </p:nvSpPr>
            <p:spPr>
              <a:xfrm>
                <a:off x="8621764" y="2677390"/>
                <a:ext cx="732508" cy="7639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num>
                      <m:den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endParaRPr lang="en-US" sz="28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5" name="Hình chữ nhật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21764" y="2677390"/>
                <a:ext cx="732508" cy="763992"/>
              </a:xfrm>
              <a:prstGeom prst="rect">
                <a:avLst/>
              </a:prstGeom>
              <a:blipFill rotWithShape="0">
                <a:blip r:embed="rId10"/>
                <a:stretch>
                  <a:fillRect l="-16667" b="-158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Hình chữ nhật 26"/>
              <p:cNvSpPr/>
              <p:nvPr/>
            </p:nvSpPr>
            <p:spPr>
              <a:xfrm>
                <a:off x="5891097" y="4185520"/>
                <a:ext cx="1932413" cy="7639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𝟐𝟓</m:t>
                        </m:r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  <m:r>
                      <a:rPr lang="en-US" sz="28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.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den>
                    </m:f>
                  </m:oMath>
                </a14:m>
                <a:endParaRPr lang="en-US" sz="28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7" name="Hình chữ nhật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1097" y="4185520"/>
                <a:ext cx="1932413" cy="763992"/>
              </a:xfrm>
              <a:prstGeom prst="rect">
                <a:avLst/>
              </a:prstGeom>
              <a:blipFill rotWithShape="0">
                <a:blip r:embed="rId11"/>
                <a:stretch>
                  <a:fillRect l="-6309" b="-24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Hình chữ nhật 28"/>
              <p:cNvSpPr/>
              <p:nvPr/>
            </p:nvSpPr>
            <p:spPr>
              <a:xfrm>
                <a:off x="7637093" y="4177877"/>
                <a:ext cx="2124981" cy="74796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𝟐𝟓</m:t>
                        </m:r>
                      </m:den>
                    </m:f>
                    <m:r>
                      <a:rPr lang="en-US" sz="28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𝟒</m:t>
                    </m:r>
                    <m:r>
                      <a:rPr lang="en-US" sz="28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</m:t>
                    </m:r>
                  </m:oMath>
                </a14:m>
                <a:endParaRPr lang="en-US" sz="28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9" name="Hình chữ nhật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7093" y="4177877"/>
                <a:ext cx="2124981" cy="747962"/>
              </a:xfrm>
              <a:prstGeom prst="rect">
                <a:avLst/>
              </a:prstGeom>
              <a:blipFill rotWithShape="0">
                <a:blip r:embed="rId12"/>
                <a:stretch>
                  <a:fillRect l="-6034" b="-406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 Box 63"/>
              <p:cNvSpPr txBox="1">
                <a:spLocks noChangeArrowheads="1"/>
              </p:cNvSpPr>
              <p:nvPr/>
            </p:nvSpPr>
            <p:spPr bwMode="auto">
              <a:xfrm>
                <a:off x="3395931" y="5617894"/>
                <a:ext cx="5638110" cy="5261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algn="just" eaLnBrk="1" hangingPunct="1">
                  <a:spcBef>
                    <a:spcPct val="50000"/>
                  </a:spcBef>
                </a:pPr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l</m:t>
                        </m:r>
                        <m:r>
                          <m:rPr>
                            <m:nor/>
                          </m:rPr>
                          <a:rPr lang="en-US" sz="2400" b="1" baseline="-25000" dirty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sz="2400" b="1" dirty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1" i="0" dirty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d</m:t>
                        </m:r>
                        <m:r>
                          <m:rPr>
                            <m:nor/>
                          </m:rPr>
                          <a:rPr lang="en-US" sz="2400" b="1" i="0" dirty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à</m:t>
                        </m:r>
                        <m:r>
                          <m:rPr>
                            <m:nor/>
                          </m:rPr>
                          <a:rPr lang="en-US" sz="2400" b="1" i="0" dirty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i</m:t>
                        </m:r>
                        <m:r>
                          <m:rPr>
                            <m:nor/>
                          </m:rPr>
                          <a:rPr lang="en-US" sz="2400" b="1" i="0" dirty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1" dirty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g</m:t>
                        </m:r>
                        <m:r>
                          <m:rPr>
                            <m:nor/>
                          </m:rPr>
                          <a:rPr lang="en-US" sz="2400" b="1" dirty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ấ</m:t>
                        </m:r>
                        <m:r>
                          <m:rPr>
                            <m:nor/>
                          </m:rPr>
                          <a:rPr lang="en-US" sz="2400" b="1" dirty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en-US" sz="2400" b="1" dirty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1" dirty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g</m:t>
                        </m:r>
                        <m:r>
                          <m:rPr>
                            <m:nor/>
                          </m:rPr>
                          <a:rPr lang="en-US" sz="2400" b="1" dirty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ấ</m:t>
                        </m:r>
                        <m:r>
                          <m:rPr>
                            <m:nor/>
                          </m:rPr>
                          <a:rPr lang="en-US" sz="2400" b="1" dirty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en-US" sz="2400" b="1" dirty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1" dirty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4 </m:t>
                        </m:r>
                        <m:r>
                          <m:rPr>
                            <m:nor/>
                          </m:rPr>
                          <a:rPr lang="en-US" sz="2400" b="1" dirty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l</m:t>
                        </m:r>
                        <m:r>
                          <m:rPr>
                            <m:nor/>
                          </m:rPr>
                          <a:rPr lang="en-US" sz="2400" b="1" dirty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ầ</m:t>
                        </m:r>
                        <m:r>
                          <m:rPr>
                            <m:nor/>
                          </m:rPr>
                          <a:rPr lang="en-US" sz="2400" b="1" dirty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n</m:t>
                        </m:r>
                        <m:r>
                          <m:rPr>
                            <m:nor/>
                          </m:rPr>
                          <a:rPr lang="en-US" sz="2400" b="1" dirty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l</m:t>
                        </m:r>
                        <m:r>
                          <m:rPr>
                            <m:nor/>
                          </m:rPr>
                          <a:rPr lang="en-US" sz="2400" b="1" baseline="-25000" dirty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  <m:sub/>
                    </m:sSub>
                  </m:oMath>
                </a14:m>
                <a:endParaRPr lang="en-US" sz="24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5" name="Text 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95931" y="5617894"/>
                <a:ext cx="5638110" cy="526170"/>
              </a:xfrm>
              <a:prstGeom prst="rect">
                <a:avLst/>
              </a:prstGeom>
              <a:blipFill rotWithShape="0">
                <a:blip r:embed="rId15"/>
                <a:stretch>
                  <a:fillRect l="-1622" t="-4651" b="-1860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 Box 63"/>
          <p:cNvSpPr txBox="1">
            <a:spLocks noChangeArrowheads="1"/>
          </p:cNvSpPr>
          <p:nvPr/>
        </p:nvSpPr>
        <p:spPr bwMode="auto">
          <a:xfrm>
            <a:off x="3395931" y="3344217"/>
            <a:ext cx="749758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78890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5" grpId="0"/>
      <p:bldP spid="30" grpId="0"/>
      <p:bldP spid="31" grpId="0"/>
      <p:bldP spid="32" grpId="0"/>
      <p:bldP spid="22" grpId="0"/>
      <p:bldP spid="25" grpId="0"/>
      <p:bldP spid="27" grpId="0"/>
      <p:bldP spid="29" grpId="0"/>
      <p:bldP spid="35" grpId="0"/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5"/>
          <p:cNvSpPr txBox="1">
            <a:spLocks noChangeArrowheads="1"/>
          </p:cNvSpPr>
          <p:nvPr/>
        </p:nvSpPr>
        <p:spPr bwMode="auto">
          <a:xfrm>
            <a:off x="4833167" y="4429993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U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6</a:t>
            </a:r>
          </a:p>
        </p:txBody>
      </p:sp>
      <p:sp>
        <p:nvSpPr>
          <p:cNvPr id="14339" name="Text Box 38"/>
          <p:cNvSpPr txBox="1">
            <a:spLocks noChangeArrowheads="1"/>
          </p:cNvSpPr>
          <p:nvPr/>
        </p:nvSpPr>
        <p:spPr bwMode="auto">
          <a:xfrm>
            <a:off x="6966767" y="4353793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I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1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0,75</a:t>
            </a:r>
          </a:p>
        </p:txBody>
      </p:sp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Arial" panose="020B0604020202020204" pitchFamily="34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Arial" panose="020B0604020202020204" pitchFamily="34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1550221" y="597198"/>
            <a:ext cx="9329530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7.1: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Hai dây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nhôm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2m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vi-VN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kia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6m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vi-VN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vi-VN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/R</a:t>
            </a:r>
            <a:r>
              <a:rPr lang="vi-VN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 Box 63"/>
              <p:cNvSpPr txBox="1">
                <a:spLocks noChangeArrowheads="1"/>
              </p:cNvSpPr>
              <p:nvPr/>
            </p:nvSpPr>
            <p:spPr bwMode="auto">
              <a:xfrm>
                <a:off x="1537543" y="2017726"/>
                <a:ext cx="1834642" cy="18158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algn="just" eaLnBrk="1" hangingPunct="1"/>
                <a:r>
                  <a:rPr lang="en-US" b="1" dirty="0" err="1" smtClean="0">
                    <a:solidFill>
                      <a:srgbClr val="0070C0"/>
                    </a:solidFill>
                    <a:latin typeface="Cambria Math" panose="02040503050406030204" pitchFamily="18" charset="0"/>
                    <a:cs typeface="Times New Roman" panose="02020603050405020304" pitchFamily="18" charset="0"/>
                  </a:rPr>
                  <a:t>Cùng</a:t>
                </a:r>
                <a:r>
                  <a:rPr lang="en-US" b="1" dirty="0" smtClean="0">
                    <a:solidFill>
                      <a:srgbClr val="0070C0"/>
                    </a:solidFill>
                    <a:latin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 smtClean="0">
                    <a:solidFill>
                      <a:srgbClr val="0070C0"/>
                    </a:solidFill>
                    <a:latin typeface="Cambria Math" panose="02040503050406030204" pitchFamily="18" charset="0"/>
                    <a:cs typeface="Times New Roman" panose="02020603050405020304" pitchFamily="18" charset="0"/>
                  </a:rPr>
                  <a:t>dây</a:t>
                </a:r>
                <a:r>
                  <a:rPr lang="en-US" b="1" dirty="0" smtClean="0">
                    <a:solidFill>
                      <a:srgbClr val="0070C0"/>
                    </a:solidFill>
                    <a:latin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 smtClean="0">
                    <a:solidFill>
                      <a:srgbClr val="0070C0"/>
                    </a:solidFill>
                    <a:latin typeface="Cambria Math" panose="02040503050406030204" pitchFamily="18" charset="0"/>
                    <a:cs typeface="Times New Roman" panose="02020603050405020304" pitchFamily="18" charset="0"/>
                  </a:rPr>
                  <a:t>nhôm</a:t>
                </a:r>
                <a:endParaRPr lang="en-US" b="1" dirty="0" smtClean="0">
                  <a:solidFill>
                    <a:srgbClr val="0070C0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/>
                <a:r>
                  <a:rPr lang="en-US" b="1" dirty="0" err="1" smtClean="0">
                    <a:solidFill>
                      <a:srgbClr val="0070C0"/>
                    </a:solidFill>
                    <a:latin typeface="Cambria Math" panose="02040503050406030204" pitchFamily="18" charset="0"/>
                    <a:cs typeface="Times New Roman" panose="02020603050405020304" pitchFamily="18" charset="0"/>
                  </a:rPr>
                  <a:t>Cùng</a:t>
                </a:r>
                <a:r>
                  <a:rPr lang="en-US" b="1" dirty="0" smtClean="0">
                    <a:solidFill>
                      <a:srgbClr val="0070C0"/>
                    </a:solidFill>
                    <a:latin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 smtClean="0">
                    <a:solidFill>
                      <a:srgbClr val="0070C0"/>
                    </a:solidFill>
                    <a:latin typeface="Cambria Math" panose="02040503050406030204" pitchFamily="18" charset="0"/>
                    <a:cs typeface="Times New Roman" panose="02020603050405020304" pitchFamily="18" charset="0"/>
                  </a:rPr>
                  <a:t>tiết</a:t>
                </a:r>
                <a:r>
                  <a:rPr lang="en-US" b="1" dirty="0" smtClean="0">
                    <a:solidFill>
                      <a:srgbClr val="0070C0"/>
                    </a:solidFill>
                    <a:latin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 smtClean="0">
                    <a:solidFill>
                      <a:srgbClr val="0070C0"/>
                    </a:solidFill>
                    <a:latin typeface="Cambria Math" panose="02040503050406030204" pitchFamily="18" charset="0"/>
                    <a:cs typeface="Times New Roman" panose="02020603050405020304" pitchFamily="18" charset="0"/>
                  </a:rPr>
                  <a:t>diện</a:t>
                </a:r>
                <a:endParaRPr lang="en-US" b="1" dirty="0" smtClean="0">
                  <a:solidFill>
                    <a:srgbClr val="0070C0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/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𝒍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2m</a:t>
                </a:r>
              </a:p>
              <a:p>
                <a:pPr algn="just" eaLnBrk="1" hangingPunct="1"/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𝒍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6m</a:t>
                </a:r>
              </a:p>
              <a:p>
                <a:pPr algn="just" eaLnBrk="1" hangingPunct="1"/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?</a:t>
                </a:r>
              </a:p>
            </p:txBody>
          </p:sp>
        </mc:Choice>
        <mc:Fallback xmlns="">
          <p:sp>
            <p:nvSpPr>
              <p:cNvPr id="20" name="Text 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37543" y="2017726"/>
                <a:ext cx="1834642" cy="1815882"/>
              </a:xfrm>
              <a:prstGeom prst="rect">
                <a:avLst/>
              </a:prstGeom>
              <a:blipFill rotWithShape="0">
                <a:blip r:embed="rId8"/>
                <a:stretch>
                  <a:fillRect l="-3322" t="-2013" r="-3654" b="-671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 Box 63"/>
          <p:cNvSpPr txBox="1">
            <a:spLocks noChangeArrowheads="1"/>
          </p:cNvSpPr>
          <p:nvPr/>
        </p:nvSpPr>
        <p:spPr bwMode="auto">
          <a:xfrm>
            <a:off x="1550221" y="1566694"/>
            <a:ext cx="18346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Đường nối Thẳng 3"/>
          <p:cNvCxnSpPr/>
          <p:nvPr/>
        </p:nvCxnSpPr>
        <p:spPr>
          <a:xfrm>
            <a:off x="3454499" y="1428195"/>
            <a:ext cx="0" cy="506047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 Box 63"/>
          <p:cNvSpPr txBox="1">
            <a:spLocks noChangeArrowheads="1"/>
          </p:cNvSpPr>
          <p:nvPr/>
        </p:nvSpPr>
        <p:spPr bwMode="auto">
          <a:xfrm>
            <a:off x="3622164" y="1563287"/>
            <a:ext cx="18346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Hình chữ nhật 30"/>
              <p:cNvSpPr/>
              <p:nvPr/>
            </p:nvSpPr>
            <p:spPr>
              <a:xfrm>
                <a:off x="4180267" y="2743706"/>
                <a:ext cx="1128066" cy="7725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𝒍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𝒍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endParaRPr 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1" name="Hình chữ nhật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0267" y="2743706"/>
                <a:ext cx="1128066" cy="772519"/>
              </a:xfrm>
              <a:prstGeom prst="rect">
                <a:avLst/>
              </a:prstGeom>
              <a:blipFill rotWithShape="0">
                <a:blip r:embed="rId4"/>
                <a:stretch>
                  <a:fillRect b="-157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 Box 63"/>
              <p:cNvSpPr txBox="1">
                <a:spLocks noChangeArrowheads="1"/>
              </p:cNvSpPr>
              <p:nvPr/>
            </p:nvSpPr>
            <p:spPr bwMode="auto">
              <a:xfrm>
                <a:off x="3723165" y="3589795"/>
                <a:ext cx="2220003" cy="7639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algn="just" eaLnBrk="1" hangingPunct="1">
                  <a:spcBef>
                    <a:spcPct val="50000"/>
                  </a:spcBef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↔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den>
                    </m:f>
                  </m:oMath>
                </a14:m>
                <a:endParaRPr lang="en-US" sz="28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2" name="Text 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23165" y="3589795"/>
                <a:ext cx="2220003" cy="763992"/>
              </a:xfrm>
              <a:prstGeom prst="rect">
                <a:avLst/>
              </a:prstGeom>
              <a:blipFill rotWithShape="0">
                <a:blip r:embed="rId5"/>
                <a:stretch>
                  <a:fillRect l="-5769" b="-24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Hình chữ nhật 26"/>
              <p:cNvSpPr/>
              <p:nvPr/>
            </p:nvSpPr>
            <p:spPr>
              <a:xfrm>
                <a:off x="5859116" y="3600068"/>
                <a:ext cx="1932413" cy="7660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↔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  <m:r>
                      <a:rPr lang="en-US" sz="28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  <m:r>
                      <m:rPr>
                        <m:nor/>
                      </m:rPr>
                      <a:rPr lang="en-US" sz="28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endParaRPr lang="en-US" sz="28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7" name="Hình chữ nhật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9116" y="3600068"/>
                <a:ext cx="1932413" cy="766044"/>
              </a:xfrm>
              <a:prstGeom prst="rect">
                <a:avLst/>
              </a:prstGeom>
              <a:blipFill rotWithShape="0">
                <a:blip r:embed="rId6"/>
                <a:stretch>
                  <a:fillRect l="-6309" b="-24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 Box 63"/>
              <p:cNvSpPr txBox="1">
                <a:spLocks noChangeArrowheads="1"/>
              </p:cNvSpPr>
              <p:nvPr/>
            </p:nvSpPr>
            <p:spPr bwMode="auto">
              <a:xfrm>
                <a:off x="3716267" y="4510009"/>
                <a:ext cx="5638110" cy="6698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algn="just" eaLnBrk="1" hangingPunct="1">
                  <a:spcBef>
                    <a:spcPct val="50000"/>
                  </a:spcBef>
                </a:pPr>
                <a:r>
                  <a:rPr lang="en-US" sz="2400" b="1" dirty="0" err="1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</a:t>
                </a:r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  <m:r>
                      <a:rPr lang="en-US" sz="24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4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5" name="Text 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16267" y="4510009"/>
                <a:ext cx="5638110" cy="669863"/>
              </a:xfrm>
              <a:prstGeom prst="rect">
                <a:avLst/>
              </a:prstGeom>
              <a:blipFill rotWithShape="0">
                <a:blip r:embed="rId7"/>
                <a:stretch>
                  <a:fillRect l="-1730" b="-90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Nút Hành động: Kết thúc 1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6" name="Text Box 63"/>
          <p:cNvSpPr txBox="1">
            <a:spLocks noChangeArrowheads="1"/>
          </p:cNvSpPr>
          <p:nvPr/>
        </p:nvSpPr>
        <p:spPr bwMode="auto">
          <a:xfrm>
            <a:off x="3397541" y="1976376"/>
            <a:ext cx="761169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nhôm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280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27" grpId="0"/>
      <p:bldP spid="35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5"/>
          <p:cNvSpPr txBox="1">
            <a:spLocks noChangeArrowheads="1"/>
          </p:cNvSpPr>
          <p:nvPr/>
        </p:nvSpPr>
        <p:spPr bwMode="auto">
          <a:xfrm>
            <a:off x="4833167" y="5278133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U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6</a:t>
            </a:r>
          </a:p>
        </p:txBody>
      </p:sp>
      <p:sp>
        <p:nvSpPr>
          <p:cNvPr id="14339" name="Text Box 38"/>
          <p:cNvSpPr txBox="1">
            <a:spLocks noChangeArrowheads="1"/>
          </p:cNvSpPr>
          <p:nvPr/>
        </p:nvSpPr>
        <p:spPr bwMode="auto">
          <a:xfrm>
            <a:off x="6966767" y="5201933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I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1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0,75</a:t>
            </a:r>
          </a:p>
        </p:txBody>
      </p:sp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Arial" panose="020B0604020202020204" pitchFamily="34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Arial" panose="020B0604020202020204" pitchFamily="34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1550220" y="597198"/>
            <a:ext cx="9581605" cy="193899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7.2: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120m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quấn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dây. Khi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30V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125mA</a:t>
            </a: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</a:t>
            </a: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1m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nhiêu?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 Box 63"/>
              <p:cNvSpPr txBox="1">
                <a:spLocks noChangeArrowheads="1"/>
              </p:cNvSpPr>
              <p:nvPr/>
            </p:nvSpPr>
            <p:spPr bwMode="auto">
              <a:xfrm>
                <a:off x="1580099" y="2979786"/>
                <a:ext cx="1834642" cy="19389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algn="just" eaLnBrk="1" hangingPunct="1"/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𝒍</m:t>
                    </m:r>
                  </m:oMath>
                </a14:m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120m</a:t>
                </a:r>
              </a:p>
              <a:p>
                <a:pPr algn="just" eaLnBrk="1" hangingPunct="1"/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 = 20V</a:t>
                </a:r>
              </a:p>
              <a:p>
                <a:pPr algn="just" eaLnBrk="1" hangingPunct="1"/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 = 125mA</a:t>
                </a:r>
              </a:p>
              <a:p>
                <a:pPr algn="just" eaLnBrk="1" hangingPunct="1"/>
                <a:r>
                  <a:rPr lang="en-US" sz="2400" b="1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l’</a:t>
                </a:r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1m</a:t>
                </a:r>
              </a:p>
              <a:p>
                <a:pPr algn="just" eaLnBrk="1" hangingPunct="1"/>
                <a:r>
                  <a:rPr lang="en-US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R’=?</a:t>
                </a:r>
              </a:p>
            </p:txBody>
          </p:sp>
        </mc:Choice>
        <mc:Fallback xmlns="">
          <p:sp>
            <p:nvSpPr>
              <p:cNvPr id="20" name="Text 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80099" y="2979786"/>
                <a:ext cx="1834642" cy="1938992"/>
              </a:xfrm>
              <a:prstGeom prst="rect">
                <a:avLst/>
              </a:prstGeom>
              <a:blipFill rotWithShape="0">
                <a:blip r:embed="rId3"/>
                <a:stretch>
                  <a:fillRect l="-4983" t="-2516" b="-628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 Box 63"/>
          <p:cNvSpPr txBox="1">
            <a:spLocks noChangeArrowheads="1"/>
          </p:cNvSpPr>
          <p:nvPr/>
        </p:nvSpPr>
        <p:spPr bwMode="auto">
          <a:xfrm>
            <a:off x="1604917" y="2536190"/>
            <a:ext cx="18346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Đường nối Thẳng 3"/>
          <p:cNvCxnSpPr/>
          <p:nvPr/>
        </p:nvCxnSpPr>
        <p:spPr>
          <a:xfrm>
            <a:off x="3494256" y="2429040"/>
            <a:ext cx="0" cy="506047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 Box 63"/>
          <p:cNvSpPr txBox="1">
            <a:spLocks noChangeArrowheads="1"/>
          </p:cNvSpPr>
          <p:nvPr/>
        </p:nvSpPr>
        <p:spPr bwMode="auto">
          <a:xfrm>
            <a:off x="3603651" y="2555174"/>
            <a:ext cx="18346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63"/>
          <p:cNvSpPr txBox="1">
            <a:spLocks noChangeArrowheads="1"/>
          </p:cNvSpPr>
          <p:nvPr/>
        </p:nvSpPr>
        <p:spPr bwMode="auto">
          <a:xfrm>
            <a:off x="3612430" y="3069705"/>
            <a:ext cx="43322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 Box 63"/>
              <p:cNvSpPr txBox="1">
                <a:spLocks noChangeArrowheads="1"/>
              </p:cNvSpPr>
              <p:nvPr/>
            </p:nvSpPr>
            <p:spPr bwMode="auto">
              <a:xfrm>
                <a:off x="3603651" y="3617675"/>
                <a:ext cx="1141820" cy="7105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algn="just" eaLnBrk="1" hangingPunct="1">
                  <a:spcBef>
                    <a:spcPct val="50000"/>
                  </a:spcBef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den>
                    </m:f>
                  </m:oMath>
                </a14:m>
                <a:endParaRPr lang="en-US" sz="28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Text 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03651" y="3617675"/>
                <a:ext cx="1141820" cy="710579"/>
              </a:xfrm>
              <a:prstGeom prst="rect">
                <a:avLst/>
              </a:prstGeom>
              <a:blipFill rotWithShape="0">
                <a:blip r:embed="rId4"/>
                <a:stretch>
                  <a:fillRect l="-10695" b="-940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Hình chữ nhật 16"/>
              <p:cNvSpPr/>
              <p:nvPr/>
            </p:nvSpPr>
            <p:spPr>
              <a:xfrm>
                <a:off x="4520972" y="3604254"/>
                <a:ext cx="1162498" cy="747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𝟐𝟎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𝟏𝟐𝟓</m:t>
                        </m:r>
                      </m:den>
                    </m:f>
                  </m:oMath>
                </a14:m>
                <a:endParaRPr lang="en-US" sz="28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Hình chữ nhật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0972" y="3604254"/>
                <a:ext cx="1162498" cy="747962"/>
              </a:xfrm>
              <a:prstGeom prst="rect">
                <a:avLst/>
              </a:prstGeom>
              <a:blipFill rotWithShape="0">
                <a:blip r:embed="rId5"/>
                <a:stretch>
                  <a:fillRect l="-11053" b="-406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Hình chữ nhật 17"/>
              <p:cNvSpPr/>
              <p:nvPr/>
            </p:nvSpPr>
            <p:spPr>
              <a:xfrm>
                <a:off x="5623700" y="3711354"/>
                <a:ext cx="174118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𝟐𝟒𝟎</m:t>
                    </m:r>
                  </m:oMath>
                </a14:m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l-GR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Ω</a:t>
                </a: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28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Hình chữ nhật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3700" y="3711354"/>
                <a:ext cx="1741182" cy="523220"/>
              </a:xfrm>
              <a:prstGeom prst="rect">
                <a:avLst/>
              </a:prstGeom>
              <a:blipFill rotWithShape="0">
                <a:blip r:embed="rId6"/>
                <a:stretch>
                  <a:fillRect l="-7368" t="-12791" r="-5614" b="-3139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 Box 63"/>
          <p:cNvSpPr txBox="1">
            <a:spLocks noChangeArrowheads="1"/>
          </p:cNvSpPr>
          <p:nvPr/>
        </p:nvSpPr>
        <p:spPr bwMode="auto">
          <a:xfrm>
            <a:off x="3612430" y="4301367"/>
            <a:ext cx="720134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1m: 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Hình chữ nhật 21"/>
              <p:cNvSpPr/>
              <p:nvPr/>
            </p:nvSpPr>
            <p:spPr>
              <a:xfrm>
                <a:off x="3651527" y="4888398"/>
                <a:ext cx="1340015" cy="7191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′</m:t>
                        </m:r>
                      </m:den>
                    </m:f>
                    <m:r>
                      <a:rPr lang="en-US" sz="28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𝒍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𝒍</m:t>
                        </m:r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′</m:t>
                        </m:r>
                      </m:den>
                    </m:f>
                  </m:oMath>
                </a14:m>
                <a:endParaRPr 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Hình chữ nhật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1527" y="4888398"/>
                <a:ext cx="1340015" cy="719108"/>
              </a:xfrm>
              <a:prstGeom prst="rect">
                <a:avLst/>
              </a:prstGeom>
              <a:blipFill rotWithShape="0">
                <a:blip r:embed="rId7"/>
                <a:stretch>
                  <a:fillRect b="-932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 Box 63"/>
              <p:cNvSpPr txBox="1">
                <a:spLocks noChangeArrowheads="1"/>
              </p:cNvSpPr>
              <p:nvPr/>
            </p:nvSpPr>
            <p:spPr bwMode="auto">
              <a:xfrm>
                <a:off x="4867383" y="4884529"/>
                <a:ext cx="2441020" cy="7191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algn="just" eaLnBrk="1" hangingPunct="1">
                  <a:spcBef>
                    <a:spcPct val="50000"/>
                  </a:spcBef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→</a:t>
                </a:r>
                <a:r>
                  <a:rPr lang="en-US" sz="2800" b="1" i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R’</a:t>
                </a: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 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𝒍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′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𝒍</m:t>
                        </m:r>
                      </m:den>
                    </m:f>
                  </m:oMath>
                </a14:m>
                <a:endParaRPr lang="en-US" sz="28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4" name="Text 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867383" y="4884529"/>
                <a:ext cx="2441020" cy="719108"/>
              </a:xfrm>
              <a:prstGeom prst="rect">
                <a:avLst/>
              </a:prstGeom>
              <a:blipFill rotWithShape="0">
                <a:blip r:embed="rId8"/>
                <a:stretch>
                  <a:fillRect l="-4988" b="-932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Hình chữ nhật 24"/>
              <p:cNvSpPr/>
              <p:nvPr/>
            </p:nvSpPr>
            <p:spPr>
              <a:xfrm>
                <a:off x="6517337" y="4887767"/>
                <a:ext cx="1162498" cy="7126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𝟐𝟒𝟎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 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𝟏𝟐𝟎</m:t>
                        </m:r>
                      </m:den>
                    </m:f>
                  </m:oMath>
                </a14:m>
                <a:endParaRPr lang="en-US" sz="28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5" name="Hình chữ nhật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7337" y="4887767"/>
                <a:ext cx="1162498" cy="712631"/>
              </a:xfrm>
              <a:prstGeom prst="rect">
                <a:avLst/>
              </a:prstGeom>
              <a:blipFill rotWithShape="0">
                <a:blip r:embed="rId9"/>
                <a:stretch>
                  <a:fillRect l="-10471" b="-940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Hình chữ nhật 25"/>
              <p:cNvSpPr/>
              <p:nvPr/>
            </p:nvSpPr>
            <p:spPr>
              <a:xfrm>
                <a:off x="7721512" y="4982472"/>
                <a:ext cx="132440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𝟐</m:t>
                    </m:r>
                  </m:oMath>
                </a14:m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(m)</a:t>
                </a:r>
                <a:endParaRPr lang="en-US" sz="28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6" name="Hình chữ nhật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1512" y="4982472"/>
                <a:ext cx="1324402" cy="523220"/>
              </a:xfrm>
              <a:prstGeom prst="rect">
                <a:avLst/>
              </a:prstGeom>
              <a:blipFill rotWithShape="0">
                <a:blip r:embed="rId10"/>
                <a:stretch>
                  <a:fillRect l="-9677" t="-11628" r="-7373" b="-3139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Nút Hành động: Kết thúc 26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2860864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2" grpId="0"/>
      <p:bldP spid="24" grpId="0"/>
      <p:bldP spid="25" grpId="0"/>
      <p:bldP spid="2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Arial" panose="020B0604020202020204" pitchFamily="34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Arial" panose="020B0604020202020204" pitchFamily="34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1550220" y="597198"/>
            <a:ext cx="9581605" cy="193899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7.3: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7.1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hai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 chia dây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nhau: AM = MN = NB. Cho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dây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cho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vi-VN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nhiêu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vi-VN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vi-VN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vi-VN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MB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 Box 63"/>
              <p:cNvSpPr txBox="1">
                <a:spLocks noChangeArrowheads="1"/>
              </p:cNvSpPr>
              <p:nvPr/>
            </p:nvSpPr>
            <p:spPr bwMode="auto">
              <a:xfrm>
                <a:off x="1415455" y="2980376"/>
                <a:ext cx="2392588" cy="1446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200" b="0" i="0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AM</m:t>
                      </m:r>
                      <m:r>
                        <a:rPr lang="en-US" sz="2200" b="0" i="0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200" b="0" i="0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MN</m:t>
                      </m:r>
                    </m:oMath>
                  </m:oMathPara>
                </a14:m>
                <a:endParaRPr lang="en-US" sz="2200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𝒂</m:t>
                          </m:r>
                          <m:r>
                            <a:rPr lang="en-US" sz="2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. </m:t>
                          </m:r>
                          <m:r>
                            <a:rPr lang="en-US" sz="2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𝑼</m:t>
                          </m:r>
                        </m:e>
                        <m:sub>
                          <m:r>
                            <a:rPr lang="en-US" sz="2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𝑨𝑩</m:t>
                          </m:r>
                        </m:sub>
                      </m:sSub>
                      <m:r>
                        <a:rPr lang="en-US" sz="2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=?</m:t>
                      </m:r>
                      <m:sSub>
                        <m:sSubPr>
                          <m:ctrlPr>
                            <a:rPr lang="en-US" sz="2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𝑼</m:t>
                          </m:r>
                        </m:e>
                        <m:sub>
                          <m:r>
                            <a:rPr lang="en-US" sz="2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𝑴𝑵</m:t>
                          </m:r>
                          <m:r>
                            <a:rPr lang="en-US" sz="2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sub>
                      </m:sSub>
                    </m:oMath>
                  </m:oMathPara>
                </a14:m>
                <a:endParaRPr lang="en-US" sz="22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/>
                <a:r>
                  <a:rPr lang="en-US" sz="22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b. SS: </a:t>
                </a:r>
                <a:endParaRPr lang="en-US" sz="2200" b="1" i="1" dirty="0" smtClean="0">
                  <a:solidFill>
                    <a:srgbClr val="FF0000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eaLnBrk="1" hangingPunct="1"/>
                <a14:m>
                  <m:oMath xmlns:m="http://schemas.openxmlformats.org/officeDocument/2006/math">
                    <m:sSub>
                      <m:sSubPr>
                        <m:ctrlPr>
                          <a:rPr lang="en-US" sz="2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𝑨𝑵</m:t>
                        </m:r>
                      </m:sub>
                    </m:sSub>
                    <m:r>
                      <a:rPr lang="en-US" sz="2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𝒗</m:t>
                    </m:r>
                    <m:r>
                      <a:rPr lang="en-US" sz="2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à </m:t>
                    </m:r>
                    <m:sSub>
                      <m:sSubPr>
                        <m:ctrlPr>
                          <a:rPr lang="en-US" sz="2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𝑴𝑩</m:t>
                        </m:r>
                        <m:r>
                          <a:rPr lang="en-US" sz="2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22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</p:txBody>
          </p:sp>
        </mc:Choice>
        <mc:Fallback xmlns="">
          <p:sp>
            <p:nvSpPr>
              <p:cNvPr id="20" name="Text 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15455" y="2980376"/>
                <a:ext cx="2392588" cy="1446550"/>
              </a:xfrm>
              <a:prstGeom prst="rect">
                <a:avLst/>
              </a:prstGeom>
              <a:blipFill rotWithShape="0">
                <a:blip r:embed="rId3"/>
                <a:stretch>
                  <a:fillRect l="-3308" b="-759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 Box 63"/>
          <p:cNvSpPr txBox="1">
            <a:spLocks noChangeArrowheads="1"/>
          </p:cNvSpPr>
          <p:nvPr/>
        </p:nvSpPr>
        <p:spPr bwMode="auto">
          <a:xfrm>
            <a:off x="1489175" y="2499727"/>
            <a:ext cx="18346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Đường nối Thẳng 3"/>
          <p:cNvCxnSpPr/>
          <p:nvPr/>
        </p:nvCxnSpPr>
        <p:spPr>
          <a:xfrm>
            <a:off x="3494256" y="2429040"/>
            <a:ext cx="0" cy="506047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 Box 63"/>
          <p:cNvSpPr txBox="1">
            <a:spLocks noChangeArrowheads="1"/>
          </p:cNvSpPr>
          <p:nvPr/>
        </p:nvSpPr>
        <p:spPr bwMode="auto">
          <a:xfrm>
            <a:off x="3603651" y="2555174"/>
            <a:ext cx="18346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63"/>
          <p:cNvSpPr txBox="1">
            <a:spLocks noChangeArrowheads="1"/>
          </p:cNvSpPr>
          <p:nvPr/>
        </p:nvSpPr>
        <p:spPr bwMode="auto">
          <a:xfrm>
            <a:off x="3592086" y="2924928"/>
            <a:ext cx="751939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lvl="0" algn="just" eaLnBrk="1" hangingPunct="1">
              <a:spcBef>
                <a:spcPct val="50000"/>
              </a:spcBef>
            </a:pP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</a:t>
            </a:r>
            <a:r>
              <a:rPr kumimoji="0" lang="vi-VN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kumimoji="0" lang="vi-VN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vi-VN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kumimoji="0" lang="vi-VN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vi-VN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kumimoji="0" lang="vi-VN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vi-VN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tỷ</a:t>
            </a:r>
            <a:r>
              <a:rPr kumimoji="0" lang="vi-VN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vi-VN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kumimoji="0" lang="vi-VN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vi-VN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0" lang="vi-VN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vi-VN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kumimoji="0" lang="vi-VN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vi-VN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kumimoji="0" lang="vi-VN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vi-VN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sợi</a:t>
            </a:r>
            <a:r>
              <a:rPr kumimoji="0" lang="vi-VN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dây nên ta </a:t>
            </a:r>
            <a:r>
              <a:rPr kumimoji="0" lang="vi-VN" sz="2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kumimoji="0" lang="vi-VN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vi-VN" sz="1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</a:endParaRPr>
          </a:p>
        </p:txBody>
      </p:sp>
      <p:sp>
        <p:nvSpPr>
          <p:cNvPr id="19" name="Text Box 63"/>
          <p:cNvSpPr txBox="1">
            <a:spLocks noChangeArrowheads="1"/>
          </p:cNvSpPr>
          <p:nvPr/>
        </p:nvSpPr>
        <p:spPr bwMode="auto">
          <a:xfrm>
            <a:off x="3723862" y="5164000"/>
            <a:ext cx="4599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7" name="Ảnh 26" descr="Giải bài tập Vật lý lớp 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1476" y="1363494"/>
            <a:ext cx="2397760" cy="4064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4010226" y="4457747"/>
            <a:ext cx="21852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→ U</a:t>
            </a:r>
            <a:r>
              <a:rPr kumimoji="0" lang="vi-VN" sz="2400" b="1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kumimoji="0" lang="vi-VN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= I.R</a:t>
            </a:r>
            <a:r>
              <a:rPr kumimoji="0" lang="vi-VN" sz="2400" b="1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kumimoji="0" lang="vi-VN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vi-VN" sz="2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+mj-lt"/>
            </a:endParaRPr>
          </a:p>
        </p:txBody>
      </p:sp>
      <p:sp>
        <p:nvSpPr>
          <p:cNvPr id="6" name="Hình chữ nhật 5"/>
          <p:cNvSpPr/>
          <p:nvPr/>
        </p:nvSpPr>
        <p:spPr>
          <a:xfrm>
            <a:off x="4028660" y="4011739"/>
            <a:ext cx="2946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2400" b="1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→ R</a:t>
            </a:r>
            <a:r>
              <a:rPr lang="vi-VN" sz="2400" b="1" baseline="-30000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vi-VN" sz="2400" b="1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= 3.R</a:t>
            </a:r>
            <a:r>
              <a:rPr lang="vi-VN" sz="2400" b="1" baseline="-30000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endParaRPr kumimoji="0" lang="vi-VN" sz="2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+mj-lt"/>
            </a:endParaRPr>
          </a:p>
        </p:txBody>
      </p:sp>
      <p:sp>
        <p:nvSpPr>
          <p:cNvPr id="7" name="Hình chữ nhật 6"/>
          <p:cNvSpPr/>
          <p:nvPr/>
        </p:nvSpPr>
        <p:spPr>
          <a:xfrm>
            <a:off x="7146625" y="5113563"/>
            <a:ext cx="2744982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just">
              <a:lnSpc>
                <a:spcPct val="107000"/>
              </a:lnSpc>
              <a:spcAft>
                <a:spcPts val="0"/>
              </a:spcAft>
              <a:tabLst>
                <a:tab pos="2505075" algn="l"/>
              </a:tabLst>
            </a:pPr>
            <a:r>
              <a:rPr lang="vi-VN" sz="24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US" sz="24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vi-VN" sz="2400" b="1" baseline="-25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vi-VN" sz="24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R</a:t>
            </a:r>
            <a:r>
              <a:rPr lang="en-US" sz="2400" b="1" baseline="-25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MB</a:t>
            </a:r>
            <a:r>
              <a:rPr lang="vi-VN" sz="24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400" b="1" baseline="-25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vi-VN" sz="2400" b="1" dirty="0">
              <a:solidFill>
                <a:srgbClr val="0070C0"/>
              </a:solidFill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Nút Hành động: Kết thúc 21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Hình chữ nhật 23"/>
              <p:cNvSpPr/>
              <p:nvPr/>
            </p:nvSpPr>
            <p:spPr>
              <a:xfrm>
                <a:off x="4116530" y="3290086"/>
                <a:ext cx="1592937" cy="7725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𝑴𝑵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𝑨𝑩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𝒍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𝑴𝑵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𝒍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𝑨𝑩</m:t>
                            </m:r>
                          </m:sub>
                        </m:sSub>
                      </m:den>
                    </m:f>
                  </m:oMath>
                </a14:m>
                <a:endParaRPr 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4" name="Hình chữ nhật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6530" y="3290086"/>
                <a:ext cx="1592937" cy="772519"/>
              </a:xfrm>
              <a:prstGeom prst="rect">
                <a:avLst/>
              </a:prstGeom>
              <a:blipFill rotWithShape="0">
                <a:blip r:embed="rId5"/>
                <a:stretch>
                  <a:fillRect b="-238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Hình chữ nhật 24"/>
              <p:cNvSpPr/>
              <p:nvPr/>
            </p:nvSpPr>
            <p:spPr>
              <a:xfrm>
                <a:off x="5728643" y="3290086"/>
                <a:ext cx="1425390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 dirty="0" smtClean="0">
                    <a:solidFill>
                      <a:srgbClr val="0070C0"/>
                    </a:solidFill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𝑴𝑵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𝑨𝑩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28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5" name="Hình chữ nhật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8643" y="3290086"/>
                <a:ext cx="1425390" cy="714683"/>
              </a:xfrm>
              <a:prstGeom prst="rect">
                <a:avLst/>
              </a:prstGeom>
              <a:blipFill rotWithShape="0">
                <a:blip r:embed="rId6"/>
                <a:stretch>
                  <a:fillRect l="-8974" b="-1111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Hình chữ nhật 4"/>
          <p:cNvSpPr/>
          <p:nvPr/>
        </p:nvSpPr>
        <p:spPr>
          <a:xfrm>
            <a:off x="6177005" y="4468104"/>
            <a:ext cx="25651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= I.R</a:t>
            </a:r>
            <a:r>
              <a:rPr lang="vi-VN" sz="2400" b="1" baseline="-30000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vi-VN" sz="2400" b="1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.3 = 3.U</a:t>
            </a:r>
            <a:r>
              <a:rPr lang="vi-VN" sz="2400" b="1" baseline="-30000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endParaRPr lang="vi-VN" sz="2400" b="1" dirty="0">
              <a:solidFill>
                <a:srgbClr val="0070C0"/>
              </a:solidFill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Hình chữ nhật 25"/>
              <p:cNvSpPr/>
              <p:nvPr/>
            </p:nvSpPr>
            <p:spPr>
              <a:xfrm>
                <a:off x="4074814" y="5024492"/>
                <a:ext cx="1576907" cy="7725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𝑨𝑵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𝑴𝑩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𝒍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𝑨𝑵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𝒍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𝑴𝑩</m:t>
                            </m:r>
                          </m:sub>
                        </m:sSub>
                      </m:den>
                    </m:f>
                  </m:oMath>
                </a14:m>
                <a:endParaRPr 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6" name="Hình chữ nhật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4814" y="5024492"/>
                <a:ext cx="1576907" cy="772519"/>
              </a:xfrm>
              <a:prstGeom prst="rect">
                <a:avLst/>
              </a:prstGeom>
              <a:blipFill rotWithShape="0">
                <a:blip r:embed="rId7"/>
                <a:stretch>
                  <a:fillRect b="-157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Hình chữ nhật 30"/>
              <p:cNvSpPr/>
              <p:nvPr/>
            </p:nvSpPr>
            <p:spPr>
              <a:xfrm>
                <a:off x="5728643" y="5020038"/>
                <a:ext cx="1473480" cy="7114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 dirty="0" smtClean="0">
                    <a:solidFill>
                      <a:srgbClr val="0070C0"/>
                    </a:solidFill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𝑨𝑵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𝑴𝑩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𝟏</m:t>
                    </m:r>
                  </m:oMath>
                </a14:m>
                <a:endParaRPr lang="en-US" sz="28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1" name="Hình chữ nhật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8643" y="5020038"/>
                <a:ext cx="1473480" cy="711477"/>
              </a:xfrm>
              <a:prstGeom prst="rect">
                <a:avLst/>
              </a:prstGeom>
              <a:blipFill rotWithShape="0">
                <a:blip r:embed="rId8"/>
                <a:stretch>
                  <a:fillRect l="-8714" b="-1111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Rectangle 4"/>
          <p:cNvSpPr>
            <a:spLocks noChangeArrowheads="1"/>
          </p:cNvSpPr>
          <p:nvPr/>
        </p:nvSpPr>
        <p:spPr bwMode="auto">
          <a:xfrm>
            <a:off x="3991791" y="5870253"/>
            <a:ext cx="21852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→ U</a:t>
            </a:r>
            <a:r>
              <a:rPr kumimoji="0" lang="vi-VN" sz="2400" b="1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en-US" sz="2400" b="1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kumimoji="0" lang="vi-VN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= I.R</a:t>
            </a:r>
            <a:r>
              <a:rPr kumimoji="0" lang="vi-VN" sz="2400" b="1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en-US" sz="2400" b="1" i="0" u="none" strike="noStrike" cap="none" normalizeH="0" baseline="-3000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kumimoji="0" lang="vi-VN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vi-VN" sz="2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+mj-lt"/>
            </a:endParaRPr>
          </a:p>
        </p:txBody>
      </p:sp>
      <p:sp>
        <p:nvSpPr>
          <p:cNvPr id="33" name="Hình chữ nhật 32"/>
          <p:cNvSpPr/>
          <p:nvPr/>
        </p:nvSpPr>
        <p:spPr>
          <a:xfrm>
            <a:off x="6120957" y="5832141"/>
            <a:ext cx="19704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vi-VN" sz="2400" b="1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I.R</a:t>
            </a:r>
            <a:r>
              <a:rPr lang="vi-VN" sz="2400" b="1" baseline="-30000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b="1" baseline="-30000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vi-VN" sz="2400" b="1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vi-VN" sz="2400" b="1" baseline="-30000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b="1" baseline="-30000" dirty="0" smtClean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sz="24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34" name="Text Box 63"/>
          <p:cNvSpPr txBox="1">
            <a:spLocks noChangeArrowheads="1"/>
          </p:cNvSpPr>
          <p:nvPr/>
        </p:nvSpPr>
        <p:spPr bwMode="auto">
          <a:xfrm>
            <a:off x="3902790" y="6345673"/>
            <a:ext cx="286126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lvl="0"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400" b="1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vi-VN" sz="2400" b="1" baseline="-300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="1" baseline="-300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sz="2400" b="1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400" b="1" dirty="0" smtClean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dirty="0" smtClean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vi-VN" sz="2400" b="1" baseline="-300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b="1" baseline="-300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vi-VN" sz="1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9868497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utoUpdateAnimBg="0"/>
      <p:bldP spid="19" grpId="0" autoUpdateAnimBg="0"/>
      <p:bldP spid="3" grpId="0"/>
      <p:bldP spid="6" grpId="0"/>
      <p:bldP spid="7" grpId="0"/>
      <p:bldP spid="24" grpId="0"/>
      <p:bldP spid="25" grpId="0"/>
      <p:bldP spid="26" grpId="0"/>
      <p:bldP spid="31" grpId="0"/>
      <p:bldP spid="32" grpId="0"/>
      <p:bldP spid="33" grpId="0"/>
      <p:bldP spid="34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Arial" panose="020B0604020202020204" pitchFamily="34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Arial" panose="020B0604020202020204" pitchFamily="34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1529876" y="592019"/>
            <a:ext cx="9581605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7.4: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= 10m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vi-VN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nhôm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= 5m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vi-VN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Câu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đây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khi so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vi-VN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vi-VN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Hình chữ nhật 1"/>
          <p:cNvSpPr/>
          <p:nvPr/>
        </p:nvSpPr>
        <p:spPr>
          <a:xfrm>
            <a:off x="2544416" y="2150804"/>
            <a:ext cx="687787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spcAft>
                <a:spcPts val="0"/>
              </a:spcAft>
            </a:pPr>
            <a:r>
              <a:rPr lang="vi-VN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R</a:t>
            </a:r>
            <a:r>
              <a:rPr lang="vi-VN" sz="2800" baseline="-25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R</a:t>
            </a:r>
            <a:r>
              <a:rPr lang="vi-VN" sz="2800" baseline="-25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28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vi-VN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R</a:t>
            </a:r>
            <a:r>
              <a:rPr lang="vi-VN" sz="2800" baseline="-25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&lt; 2R</a:t>
            </a:r>
            <a:r>
              <a:rPr lang="vi-VN" sz="2800" baseline="-25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28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vi-VN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R</a:t>
            </a:r>
            <a:r>
              <a:rPr lang="vi-VN" sz="2800" baseline="-25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&gt; 2R</a:t>
            </a:r>
            <a:r>
              <a:rPr lang="vi-VN" sz="2800" baseline="-25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28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vi-VN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không </a:t>
            </a:r>
            <a:r>
              <a:rPr lang="vi-VN" sz="28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vi-VN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vi-VN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vi-VN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vi-VN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vi-VN" sz="28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vi-VN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vi-VN" sz="2800" baseline="-25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8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vi-VN" sz="2800" baseline="-25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28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Nút Hành động: Kết thúc 5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" name="Hình Bầu dục 2"/>
          <p:cNvSpPr/>
          <p:nvPr/>
        </p:nvSpPr>
        <p:spPr>
          <a:xfrm>
            <a:off x="2491408" y="3421215"/>
            <a:ext cx="583096" cy="61621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8788182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5" y="212984"/>
            <a:ext cx="3034748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Arial" panose="020B0604020202020204" pitchFamily="34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Arial" panose="020B0604020202020204" pitchFamily="34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1533797" y="882871"/>
            <a:ext cx="9581605" cy="9541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7.5: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không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đây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Hình chữ nhật 3"/>
          <p:cNvSpPr/>
          <p:nvPr/>
        </p:nvSpPr>
        <p:spPr>
          <a:xfrm>
            <a:off x="2888974" y="2007201"/>
            <a:ext cx="6096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0480" marR="30480" algn="just">
              <a:spcAft>
                <a:spcPts val="0"/>
              </a:spcAft>
            </a:pPr>
            <a:r>
              <a:rPr lang="vi-VN" sz="28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A.Vật</a:t>
            </a:r>
            <a:r>
              <a:rPr lang="vi-VN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vi-VN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vi-VN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8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endParaRPr lang="vi-VN" sz="28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vi-VN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vi-VN" sz="28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vi-VN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vi-VN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8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endParaRPr lang="vi-VN" sz="28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vi-VN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vi-VN" sz="28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vi-VN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vi-VN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8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endParaRPr lang="vi-VN" sz="28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vi-VN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vi-VN" sz="28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vi-VN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vi-VN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8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endParaRPr lang="vi-VN" sz="28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Nút Hành động: Kết thúc 5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Hình Bầu dục 6"/>
          <p:cNvSpPr/>
          <p:nvPr/>
        </p:nvSpPr>
        <p:spPr>
          <a:xfrm>
            <a:off x="2888974" y="2449125"/>
            <a:ext cx="468001" cy="494491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2429557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Arial" panose="020B0604020202020204" pitchFamily="34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Arial" panose="020B0604020202020204" pitchFamily="34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1529876" y="592019"/>
            <a:ext cx="9581605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7.6: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Hình chữ nhật 2"/>
          <p:cNvSpPr/>
          <p:nvPr/>
        </p:nvSpPr>
        <p:spPr>
          <a:xfrm>
            <a:off x="1529876" y="1670888"/>
            <a:ext cx="94793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nhưng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nhau.</a:t>
            </a:r>
          </a:p>
          <a:p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nhưng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nhau.</a:t>
            </a:r>
          </a:p>
          <a:p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nhưng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nhau</a:t>
            </a:r>
          </a:p>
          <a:p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nhưng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nhau.</a:t>
            </a:r>
            <a:endParaRPr lang="vi-VN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út Hành động: Kết thúc 5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7" name="Hình Bầu dục 6"/>
          <p:cNvSpPr/>
          <p:nvPr/>
        </p:nvSpPr>
        <p:spPr>
          <a:xfrm>
            <a:off x="1431234" y="1670888"/>
            <a:ext cx="583096" cy="61621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3395410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Arial" panose="020B0604020202020204" pitchFamily="34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Arial" panose="020B0604020202020204" pitchFamily="34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1529876" y="592019"/>
            <a:ext cx="9581605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7.7: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khi chưa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24Ω.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1cm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1,5Ω.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sợi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9206413" y="4273816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Box 63"/>
              <p:cNvSpPr txBox="1">
                <a:spLocks noChangeArrowheads="1"/>
              </p:cNvSpPr>
              <p:nvPr/>
            </p:nvSpPr>
            <p:spPr bwMode="auto">
              <a:xfrm>
                <a:off x="1529876" y="2343682"/>
                <a:ext cx="1834642" cy="15696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algn="just" eaLnBrk="1" hangingPunct="1"/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𝑹</m:t>
                    </m:r>
                  </m:oMath>
                </a14:m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24</a:t>
                </a:r>
                <a:r>
                  <a:rPr lang="el-GR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Ω</a:t>
                </a:r>
                <a:endParaRPr lang="en-US" sz="2400" b="1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/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𝒍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2400" b="1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1cm</a:t>
                </a:r>
              </a:p>
              <a:p>
                <a:pPr algn="just" eaLnBrk="1" hangingPunct="1"/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1,5</a:t>
                </a:r>
                <a:r>
                  <a:rPr lang="el-GR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Ω</a:t>
                </a:r>
                <a:endParaRPr lang="en-US" sz="2400" b="1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/>
                <a:r>
                  <a:rPr lang="en-US" sz="24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 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?</a:t>
                </a:r>
              </a:p>
            </p:txBody>
          </p:sp>
        </mc:Choice>
        <mc:Fallback xmlns="">
          <p:sp>
            <p:nvSpPr>
              <p:cNvPr id="9" name="Text 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29876" y="2343682"/>
                <a:ext cx="1834642" cy="1569660"/>
              </a:xfrm>
              <a:prstGeom prst="rect">
                <a:avLst/>
              </a:prstGeom>
              <a:blipFill rotWithShape="0">
                <a:blip r:embed="rId3"/>
                <a:stretch>
                  <a:fillRect l="-5316" t="-3101" b="-775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 Box 63"/>
          <p:cNvSpPr txBox="1">
            <a:spLocks noChangeArrowheads="1"/>
          </p:cNvSpPr>
          <p:nvPr/>
        </p:nvSpPr>
        <p:spPr bwMode="auto">
          <a:xfrm>
            <a:off x="1554694" y="1900086"/>
            <a:ext cx="18346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Đường nối Thẳng 10"/>
          <p:cNvCxnSpPr/>
          <p:nvPr/>
        </p:nvCxnSpPr>
        <p:spPr>
          <a:xfrm>
            <a:off x="3364518" y="1797527"/>
            <a:ext cx="0" cy="506047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 Box 63"/>
          <p:cNvSpPr txBox="1">
            <a:spLocks noChangeArrowheads="1"/>
          </p:cNvSpPr>
          <p:nvPr/>
        </p:nvSpPr>
        <p:spPr bwMode="auto">
          <a:xfrm>
            <a:off x="3553428" y="1919070"/>
            <a:ext cx="18346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63"/>
          <p:cNvSpPr txBox="1">
            <a:spLocks noChangeArrowheads="1"/>
          </p:cNvSpPr>
          <p:nvPr/>
        </p:nvSpPr>
        <p:spPr bwMode="auto">
          <a:xfrm>
            <a:off x="3697357" y="2414761"/>
            <a:ext cx="52983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Hình chữ nhật 23"/>
              <p:cNvSpPr/>
              <p:nvPr/>
            </p:nvSpPr>
            <p:spPr>
              <a:xfrm>
                <a:off x="3736454" y="3001792"/>
                <a:ext cx="1128066" cy="7211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𝟎</m:t>
                            </m:r>
                          </m:sub>
                        </m:sSub>
                      </m:num>
                      <m:den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𝒍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𝟎</m:t>
                            </m:r>
                          </m:sub>
                        </m:sSub>
                      </m:num>
                      <m:den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𝒍</m:t>
                        </m:r>
                      </m:den>
                    </m:f>
                  </m:oMath>
                </a14:m>
                <a:endParaRPr 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4" name="Hình chữ nhật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6454" y="3001792"/>
                <a:ext cx="1128066" cy="721159"/>
              </a:xfrm>
              <a:prstGeom prst="rect">
                <a:avLst/>
              </a:prstGeom>
              <a:blipFill rotWithShape="0">
                <a:blip r:embed="rId4"/>
                <a:stretch>
                  <a:fillRect b="-840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 Box 63"/>
              <p:cNvSpPr txBox="1">
                <a:spLocks noChangeArrowheads="1"/>
              </p:cNvSpPr>
              <p:nvPr/>
            </p:nvSpPr>
            <p:spPr bwMode="auto">
              <a:xfrm>
                <a:off x="4952310" y="2997923"/>
                <a:ext cx="1805128" cy="7896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algn="just" eaLnBrk="1" hangingPunct="1">
                  <a:spcBef>
                    <a:spcPct val="50000"/>
                  </a:spcBef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→ </a:t>
                </a:r>
                <a:r>
                  <a:rPr lang="en-US" sz="2800" b="1" i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 </m:t>
                        </m:r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𝒍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𝟎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𝟎</m:t>
                            </m:r>
                          </m:sub>
                        </m:sSub>
                      </m:den>
                    </m:f>
                  </m:oMath>
                </a14:m>
                <a:endParaRPr lang="en-US" sz="28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5" name="Text 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952310" y="2997923"/>
                <a:ext cx="1805128" cy="789640"/>
              </a:xfrm>
              <a:prstGeom prst="rect">
                <a:avLst/>
              </a:prstGeom>
              <a:blipFill rotWithShape="0">
                <a:blip r:embed="rId5"/>
                <a:stretch>
                  <a:fillRect l="-673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Hình chữ nhật 25"/>
              <p:cNvSpPr/>
              <p:nvPr/>
            </p:nvSpPr>
            <p:spPr>
              <a:xfrm>
                <a:off x="6428960" y="2997923"/>
                <a:ext cx="1120820" cy="747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𝟐𝟒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.  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en-US" sz="28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6" name="Hình chữ nhật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8960" y="2997923"/>
                <a:ext cx="1120820" cy="747962"/>
              </a:xfrm>
              <a:prstGeom prst="rect">
                <a:avLst/>
              </a:prstGeom>
              <a:blipFill rotWithShape="0">
                <a:blip r:embed="rId6"/>
                <a:stretch>
                  <a:fillRect l="-11475" b="-491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Hình chữ nhật 26"/>
              <p:cNvSpPr/>
              <p:nvPr/>
            </p:nvSpPr>
            <p:spPr>
              <a:xfrm>
                <a:off x="7466954" y="3128512"/>
                <a:ext cx="169790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𝟏𝟔</m:t>
                    </m:r>
                  </m:oMath>
                </a14:m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(cm)</a:t>
                </a:r>
                <a:endParaRPr lang="en-US" sz="28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7" name="Hình chữ nhật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6954" y="3128512"/>
                <a:ext cx="1697901" cy="523220"/>
              </a:xfrm>
              <a:prstGeom prst="rect">
                <a:avLst/>
              </a:prstGeom>
              <a:blipFill rotWithShape="0">
                <a:blip r:embed="rId7"/>
                <a:stretch>
                  <a:fillRect l="-7554" t="-11628" r="-5755" b="-3139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Nút Hành động: Kết thúc 14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6075291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  <p:bldP spid="2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22626" y="785231"/>
            <a:ext cx="2946748" cy="688975"/>
          </a:xfrm>
        </p:spPr>
        <p:txBody>
          <a:bodyPr>
            <a:noAutofit/>
          </a:bodyPr>
          <a:lstStyle/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  7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4963" y="1786633"/>
            <a:ext cx="9561533" cy="1752600"/>
          </a:xfrm>
        </p:spPr>
        <p:txBody>
          <a:bodyPr>
            <a:normAutofit/>
            <a:scene3d>
              <a:camera prst="perspectiveAbove"/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4800" b="1" cap="all" dirty="0" err="1" smtClean="0">
                <a:ln w="0">
                  <a:solidFill>
                    <a:srgbClr val="006600"/>
                  </a:solidFill>
                </a:ln>
                <a:solidFill>
                  <a:srgbClr val="0066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4800" b="1" cap="all" dirty="0" smtClean="0">
                <a:ln w="0">
                  <a:solidFill>
                    <a:srgbClr val="006600"/>
                  </a:solidFill>
                </a:ln>
                <a:solidFill>
                  <a:srgbClr val="0066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cap="all" dirty="0" err="1" smtClean="0">
                <a:ln w="0">
                  <a:solidFill>
                    <a:srgbClr val="006600"/>
                  </a:solidFill>
                </a:ln>
                <a:solidFill>
                  <a:srgbClr val="0066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4800" b="1" cap="all" dirty="0" smtClean="0">
                <a:ln w="0">
                  <a:solidFill>
                    <a:srgbClr val="006600"/>
                  </a:solidFill>
                </a:ln>
                <a:solidFill>
                  <a:srgbClr val="0066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800" b="1" cap="all" dirty="0" err="1" smtClean="0">
                <a:ln w="0">
                  <a:solidFill>
                    <a:srgbClr val="006600"/>
                  </a:solidFill>
                </a:ln>
                <a:solidFill>
                  <a:srgbClr val="0066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4800" b="1" cap="all" dirty="0" smtClean="0">
                <a:ln w="0">
                  <a:solidFill>
                    <a:srgbClr val="006600"/>
                  </a:solidFill>
                </a:ln>
                <a:solidFill>
                  <a:srgbClr val="0066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cap="all" dirty="0" err="1" smtClean="0">
                <a:ln w="0">
                  <a:solidFill>
                    <a:srgbClr val="006600"/>
                  </a:solidFill>
                </a:ln>
                <a:solidFill>
                  <a:srgbClr val="0066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4800" b="1" cap="all" dirty="0" smtClean="0">
                <a:ln w="0">
                  <a:solidFill>
                    <a:srgbClr val="006600"/>
                  </a:solidFill>
                </a:ln>
                <a:solidFill>
                  <a:srgbClr val="0066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cap="all" dirty="0" err="1" smtClean="0">
                <a:ln w="0">
                  <a:solidFill>
                    <a:srgbClr val="006600"/>
                  </a:solidFill>
                </a:ln>
                <a:solidFill>
                  <a:srgbClr val="0066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4800" b="1" cap="all" dirty="0" smtClean="0">
                <a:ln w="0">
                  <a:solidFill>
                    <a:srgbClr val="006600"/>
                  </a:solidFill>
                </a:ln>
                <a:solidFill>
                  <a:srgbClr val="0066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cap="all" dirty="0" err="1" smtClean="0">
                <a:ln w="0">
                  <a:solidFill>
                    <a:srgbClr val="006600"/>
                  </a:solidFill>
                </a:ln>
                <a:solidFill>
                  <a:srgbClr val="0066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endParaRPr lang="en-US" sz="4800" b="1" cap="all" dirty="0">
              <a:ln w="0">
                <a:solidFill>
                  <a:srgbClr val="006600"/>
                </a:solidFill>
              </a:ln>
              <a:solidFill>
                <a:srgbClr val="006600"/>
              </a:soli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800" b="1" cap="all" dirty="0" smtClean="0">
                <a:ln w="0">
                  <a:solidFill>
                    <a:srgbClr val="006600"/>
                  </a:solidFill>
                </a:ln>
                <a:solidFill>
                  <a:srgbClr val="0066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800" b="1" cap="all" dirty="0" err="1" smtClean="0">
                <a:ln w="0">
                  <a:solidFill>
                    <a:srgbClr val="006600"/>
                  </a:solidFill>
                </a:ln>
                <a:solidFill>
                  <a:srgbClr val="0066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800" b="1" cap="all" dirty="0" smtClean="0">
                <a:ln w="0">
                  <a:solidFill>
                    <a:srgbClr val="006600"/>
                  </a:solidFill>
                </a:ln>
                <a:solidFill>
                  <a:srgbClr val="0066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800" b="1" cap="all" dirty="0" err="1" smtClean="0">
                <a:ln w="0">
                  <a:solidFill>
                    <a:srgbClr val="006600"/>
                  </a:solidFill>
                </a:ln>
                <a:solidFill>
                  <a:srgbClr val="0066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b="1" cap="all" dirty="0" smtClean="0">
                <a:ln w="0">
                  <a:solidFill>
                    <a:srgbClr val="006600"/>
                  </a:solidFill>
                </a:ln>
                <a:solidFill>
                  <a:srgbClr val="0066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7)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315233" y="1260953"/>
            <a:ext cx="3810000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046227" y="1260953"/>
            <a:ext cx="3810000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524000" y="1371600"/>
            <a:ext cx="9144000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336115" y="3650408"/>
            <a:ext cx="5519806" cy="65738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3348" y="318007"/>
            <a:ext cx="7365303" cy="1657070"/>
          </a:xfrm>
          <a:prstGeom prst="rect">
            <a:avLst/>
          </a:prstGeom>
        </p:spPr>
      </p:pic>
      <p:pic>
        <p:nvPicPr>
          <p:cNvPr id="31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079860" y="3650409"/>
            <a:ext cx="5519806" cy="657385"/>
          </a:xfrm>
          <a:prstGeom prst="rect">
            <a:avLst/>
          </a:prstGeom>
        </p:spPr>
      </p:pic>
      <p:pic>
        <p:nvPicPr>
          <p:cNvPr id="32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3788" y="6289135"/>
            <a:ext cx="9432439" cy="657385"/>
          </a:xfrm>
          <a:prstGeom prst="rect">
            <a:avLst/>
          </a:prstGeom>
        </p:spPr>
      </p:pic>
      <p:pic>
        <p:nvPicPr>
          <p:cNvPr id="11" name="Picture 6" descr="DAY_NHOM__1242783974846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1715" y="3238048"/>
            <a:ext cx="5862182" cy="2992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37460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0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Arial" panose="020B0604020202020204" pitchFamily="34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Arial" panose="020B0604020202020204" pitchFamily="34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1529876" y="592019"/>
            <a:ext cx="9581605" cy="15696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7.8: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trong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gia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liên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nhau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500m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1m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trung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0,02Ω.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liên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9206413" y="4273816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Box 63"/>
              <p:cNvSpPr txBox="1">
                <a:spLocks noChangeArrowheads="1"/>
              </p:cNvSpPr>
              <p:nvPr/>
            </p:nvSpPr>
            <p:spPr bwMode="auto">
              <a:xfrm>
                <a:off x="1529876" y="2741934"/>
                <a:ext cx="1834642" cy="15696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algn="just" eaLnBrk="1" hangingPunct="1"/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𝒍</m:t>
                    </m:r>
                  </m:oMath>
                </a14:m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500m</a:t>
                </a:r>
              </a:p>
              <a:p>
                <a:pPr algn="just" eaLnBrk="1" hangingPunct="1"/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𝒍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2400" b="1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1m</a:t>
                </a:r>
              </a:p>
              <a:p>
                <a:pPr algn="just" eaLnBrk="1" hangingPunct="1"/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0,02</a:t>
                </a:r>
                <a:r>
                  <a:rPr lang="el-GR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Ω</a:t>
                </a:r>
                <a:endParaRPr lang="en-US" sz="2400" b="1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/>
                <a:r>
                  <a:rPr lang="en-US" sz="24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 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?</a:t>
                </a:r>
              </a:p>
            </p:txBody>
          </p:sp>
        </mc:Choice>
        <mc:Fallback xmlns="">
          <p:sp>
            <p:nvSpPr>
              <p:cNvPr id="9" name="Text 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29876" y="2741934"/>
                <a:ext cx="1834642" cy="1569660"/>
              </a:xfrm>
              <a:prstGeom prst="rect">
                <a:avLst/>
              </a:prstGeom>
              <a:blipFill rotWithShape="0">
                <a:blip r:embed="rId3"/>
                <a:stretch>
                  <a:fillRect l="-5316" t="-3113" b="-817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 Box 63"/>
          <p:cNvSpPr txBox="1">
            <a:spLocks noChangeArrowheads="1"/>
          </p:cNvSpPr>
          <p:nvPr/>
        </p:nvSpPr>
        <p:spPr bwMode="auto">
          <a:xfrm>
            <a:off x="1554694" y="2298338"/>
            <a:ext cx="18346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Đường nối Thẳng 10"/>
          <p:cNvCxnSpPr/>
          <p:nvPr/>
        </p:nvCxnSpPr>
        <p:spPr>
          <a:xfrm>
            <a:off x="3364518" y="1797527"/>
            <a:ext cx="0" cy="506047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 Box 63"/>
          <p:cNvSpPr txBox="1">
            <a:spLocks noChangeArrowheads="1"/>
          </p:cNvSpPr>
          <p:nvPr/>
        </p:nvSpPr>
        <p:spPr bwMode="auto">
          <a:xfrm>
            <a:off x="3564333" y="2405323"/>
            <a:ext cx="18346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63"/>
          <p:cNvSpPr txBox="1">
            <a:spLocks noChangeArrowheads="1"/>
          </p:cNvSpPr>
          <p:nvPr/>
        </p:nvSpPr>
        <p:spPr bwMode="auto">
          <a:xfrm>
            <a:off x="3708262" y="2901014"/>
            <a:ext cx="52983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 Box 63"/>
              <p:cNvSpPr txBox="1">
                <a:spLocks noChangeArrowheads="1"/>
              </p:cNvSpPr>
              <p:nvPr/>
            </p:nvSpPr>
            <p:spPr bwMode="auto">
              <a:xfrm>
                <a:off x="4963215" y="3484176"/>
                <a:ext cx="1805128" cy="7896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algn="just" eaLnBrk="1" hangingPunct="1">
                  <a:spcBef>
                    <a:spcPct val="50000"/>
                  </a:spcBef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→</a:t>
                </a:r>
                <a:r>
                  <a:rPr lang="en-US" sz="2800" b="1" i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𝒍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 </m:t>
                        </m:r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𝟎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𝒍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𝟎</m:t>
                            </m:r>
                          </m:sub>
                        </m:sSub>
                      </m:den>
                    </m:f>
                  </m:oMath>
                </a14:m>
                <a:endParaRPr lang="en-US" sz="28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5" name="Text 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963215" y="3484176"/>
                <a:ext cx="1805128" cy="789640"/>
              </a:xfrm>
              <a:prstGeom prst="rect">
                <a:avLst/>
              </a:prstGeom>
              <a:blipFill rotWithShape="0">
                <a:blip r:embed="rId5"/>
                <a:stretch>
                  <a:fillRect l="-675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Hình chữ nhật 25"/>
              <p:cNvSpPr/>
              <p:nvPr/>
            </p:nvSpPr>
            <p:spPr>
              <a:xfrm>
                <a:off x="6474121" y="3527913"/>
                <a:ext cx="1588897" cy="7189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𝟓𝟎𝟎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. 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𝟎𝟐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den>
                    </m:f>
                  </m:oMath>
                </a14:m>
                <a:endParaRPr lang="en-US" sz="28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6" name="Hình chữ nhật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4121" y="3527913"/>
                <a:ext cx="1588897" cy="718979"/>
              </a:xfrm>
              <a:prstGeom prst="rect">
                <a:avLst/>
              </a:prstGeom>
              <a:blipFill rotWithShape="0">
                <a:blip r:embed="rId6"/>
                <a:stretch>
                  <a:fillRect l="-7663" b="-932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Hình chữ nhật 26"/>
              <p:cNvSpPr/>
              <p:nvPr/>
            </p:nvSpPr>
            <p:spPr>
              <a:xfrm>
                <a:off x="7996795" y="3609380"/>
                <a:ext cx="153920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𝟏𝟎</m:t>
                    </m:r>
                  </m:oMath>
                </a14:m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l-GR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Ω</a:t>
                </a: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28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7" name="Hình chữ nhật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6795" y="3609380"/>
                <a:ext cx="1539204" cy="523220"/>
              </a:xfrm>
              <a:prstGeom prst="rect">
                <a:avLst/>
              </a:prstGeom>
              <a:blipFill rotWithShape="0">
                <a:blip r:embed="rId7"/>
                <a:stretch>
                  <a:fillRect l="-8333" t="-11628" r="-5556" b="-3139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Nút Hành động: Kết thúc 14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Hình chữ nhật 15"/>
              <p:cNvSpPr/>
              <p:nvPr/>
            </p:nvSpPr>
            <p:spPr>
              <a:xfrm>
                <a:off x="3734763" y="3362679"/>
                <a:ext cx="1128066" cy="7211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𝟎</m:t>
                            </m:r>
                          </m:sub>
                        </m:sSub>
                      </m:num>
                      <m:den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𝒍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𝟎</m:t>
                            </m:r>
                          </m:sub>
                        </m:sSub>
                      </m:num>
                      <m:den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𝒍</m:t>
                        </m:r>
                      </m:den>
                    </m:f>
                  </m:oMath>
                </a14:m>
                <a:endParaRPr 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4763" y="3362679"/>
                <a:ext cx="1128066" cy="721159"/>
              </a:xfrm>
              <a:prstGeom prst="rect">
                <a:avLst/>
              </a:prstGeom>
              <a:blipFill rotWithShape="0">
                <a:blip r:embed="rId8"/>
                <a:stretch>
                  <a:fillRect b="-932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291281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  <p:bldP spid="26" grpId="0"/>
      <p:bldP spid="27" grpId="0"/>
      <p:bldP spid="1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Arial" panose="020B0604020202020204" pitchFamily="34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Arial" panose="020B0604020202020204" pitchFamily="34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1529876" y="592019"/>
            <a:ext cx="9581605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7.9: </a:t>
            </a:r>
            <a:r>
              <a:rPr lang="vi-VN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dây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gia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50m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0,5Ω.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1m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nhiêu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9206413" y="4273816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Box 63"/>
              <p:cNvSpPr txBox="1">
                <a:spLocks noChangeArrowheads="1"/>
              </p:cNvSpPr>
              <p:nvPr/>
            </p:nvSpPr>
            <p:spPr bwMode="auto">
              <a:xfrm>
                <a:off x="1529876" y="2478888"/>
                <a:ext cx="1834642" cy="15696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algn="just" eaLnBrk="1" hangingPunct="1"/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𝒍</m:t>
                    </m:r>
                  </m:oMath>
                </a14:m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50m</a:t>
                </a:r>
              </a:p>
              <a:p>
                <a:pPr algn="just" eaLnBrk="1" hangingPunct="1"/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𝒍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2400" b="1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1m</a:t>
                </a:r>
              </a:p>
              <a:p>
                <a:pPr algn="just" eaLnBrk="1" hangingPunct="1"/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R= 0,5</a:t>
                </a:r>
                <a:r>
                  <a:rPr lang="el-GR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Ω</a:t>
                </a:r>
                <a:endParaRPr lang="en-US" sz="2400" b="1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/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24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?</a:t>
                </a:r>
              </a:p>
            </p:txBody>
          </p:sp>
        </mc:Choice>
        <mc:Fallback xmlns="">
          <p:sp>
            <p:nvSpPr>
              <p:cNvPr id="9" name="Text 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29876" y="2478888"/>
                <a:ext cx="1834642" cy="1569660"/>
              </a:xfrm>
              <a:prstGeom prst="rect">
                <a:avLst/>
              </a:prstGeom>
              <a:blipFill rotWithShape="0">
                <a:blip r:embed="rId3"/>
                <a:stretch>
                  <a:fillRect l="-5316" t="-3113" b="-817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 Box 63"/>
          <p:cNvSpPr txBox="1">
            <a:spLocks noChangeArrowheads="1"/>
          </p:cNvSpPr>
          <p:nvPr/>
        </p:nvSpPr>
        <p:spPr bwMode="auto">
          <a:xfrm>
            <a:off x="1554694" y="2035292"/>
            <a:ext cx="18346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Đường nối Thẳng 10"/>
          <p:cNvCxnSpPr/>
          <p:nvPr/>
        </p:nvCxnSpPr>
        <p:spPr>
          <a:xfrm>
            <a:off x="3364518" y="1797527"/>
            <a:ext cx="0" cy="506047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 Box 63"/>
          <p:cNvSpPr txBox="1">
            <a:spLocks noChangeArrowheads="1"/>
          </p:cNvSpPr>
          <p:nvPr/>
        </p:nvSpPr>
        <p:spPr bwMode="auto">
          <a:xfrm>
            <a:off x="3564333" y="2142277"/>
            <a:ext cx="18346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63"/>
          <p:cNvSpPr txBox="1">
            <a:spLocks noChangeArrowheads="1"/>
          </p:cNvSpPr>
          <p:nvPr/>
        </p:nvSpPr>
        <p:spPr bwMode="auto">
          <a:xfrm>
            <a:off x="3708262" y="2637968"/>
            <a:ext cx="52983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1m: 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 Box 63"/>
              <p:cNvSpPr txBox="1">
                <a:spLocks noChangeArrowheads="1"/>
              </p:cNvSpPr>
              <p:nvPr/>
            </p:nvSpPr>
            <p:spPr bwMode="auto">
              <a:xfrm>
                <a:off x="4963214" y="3221130"/>
                <a:ext cx="2514823" cy="7211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algn="just" eaLnBrk="1" hangingPunct="1">
                  <a:spcBef>
                    <a:spcPct val="50000"/>
                  </a:spcBef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→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 </m:t>
                        </m:r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𝒍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𝟎</m:t>
                            </m:r>
                          </m:sub>
                        </m:sSub>
                      </m:num>
                      <m:den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𝒍</m:t>
                        </m:r>
                      </m:den>
                    </m:f>
                  </m:oMath>
                </a14:m>
                <a:endParaRPr lang="en-US" sz="28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5" name="Text 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963214" y="3221130"/>
                <a:ext cx="2514823" cy="721159"/>
              </a:xfrm>
              <a:prstGeom prst="rect">
                <a:avLst/>
              </a:prstGeom>
              <a:blipFill rotWithShape="0">
                <a:blip r:embed="rId4"/>
                <a:stretch>
                  <a:fillRect l="-4843" b="-840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Hình chữ nhật 25"/>
              <p:cNvSpPr/>
              <p:nvPr/>
            </p:nvSpPr>
            <p:spPr>
              <a:xfrm>
                <a:off x="6724360" y="3263718"/>
                <a:ext cx="1117614" cy="7189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. 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𝟓𝟎</m:t>
                        </m:r>
                      </m:den>
                    </m:f>
                  </m:oMath>
                </a14:m>
                <a:endParaRPr lang="en-US" sz="28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6" name="Hình chữ nhật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4360" y="3263718"/>
                <a:ext cx="1117614" cy="718979"/>
              </a:xfrm>
              <a:prstGeom prst="rect">
                <a:avLst/>
              </a:prstGeom>
              <a:blipFill rotWithShape="0">
                <a:blip r:embed="rId6"/>
                <a:stretch>
                  <a:fillRect l="-10929" b="-932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Hình chữ nhật 26"/>
          <p:cNvSpPr/>
          <p:nvPr/>
        </p:nvSpPr>
        <p:spPr>
          <a:xfrm>
            <a:off x="7808478" y="3381038"/>
            <a:ext cx="17251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0,01 (</a:t>
            </a:r>
            <a:r>
              <a:rPr lang="el-GR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Nút Hành động: Kết thúc 14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Hình chữ nhật 15"/>
              <p:cNvSpPr/>
              <p:nvPr/>
            </p:nvSpPr>
            <p:spPr>
              <a:xfrm>
                <a:off x="3835147" y="3196551"/>
                <a:ext cx="1128066" cy="7211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𝟎</m:t>
                            </m:r>
                          </m:sub>
                        </m:sSub>
                      </m:num>
                      <m:den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𝒍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𝟎</m:t>
                            </m:r>
                          </m:sub>
                        </m:sSub>
                      </m:num>
                      <m:den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𝒍</m:t>
                        </m:r>
                      </m:den>
                    </m:f>
                  </m:oMath>
                </a14:m>
                <a:endParaRPr 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Hình chữ nhật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147" y="3196551"/>
                <a:ext cx="1128066" cy="721159"/>
              </a:xfrm>
              <a:prstGeom prst="rect">
                <a:avLst/>
              </a:prstGeom>
              <a:blipFill rotWithShape="0">
                <a:blip r:embed="rId7"/>
                <a:stretch>
                  <a:fillRect b="-840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306892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  <p:bldP spid="26" grpId="0"/>
      <p:bldP spid="27" grpId="0"/>
      <p:bldP spid="1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0"/>
          <p:cNvSpPr txBox="1">
            <a:spLocks noChangeArrowheads="1"/>
          </p:cNvSpPr>
          <p:nvPr/>
        </p:nvSpPr>
        <p:spPr bwMode="auto">
          <a:xfrm>
            <a:off x="9256636" y="490992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8</a:t>
            </a:r>
          </a:p>
        </p:txBody>
      </p:sp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Arial" panose="020B0604020202020204" pitchFamily="34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Arial" panose="020B0604020202020204" pitchFamily="34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1529876" y="592019"/>
            <a:ext cx="9581605" cy="15696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7.10: </a:t>
            </a:r>
            <a:r>
              <a:rPr lang="vi-VN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quấn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quanh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lõi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sứ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trụ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lõi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sứ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1,5cm.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1m dây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quấn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2Ω.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nhiêu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30Ω?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nhau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9206413" y="4273816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R</a:t>
            </a:r>
            <a:r>
              <a:rPr lang="en-US" sz="2400" baseline="-25000">
                <a:solidFill>
                  <a:schemeClr val="bg1"/>
                </a:solidFill>
                <a:latin typeface=".VnArial" panose="020B7200000000000000" pitchFamily="34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.VnArial" panose="020B7200000000000000" pitchFamily="34" charset="0"/>
              </a:rPr>
              <a:t>= 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 Box 63"/>
              <p:cNvSpPr txBox="1">
                <a:spLocks noChangeArrowheads="1"/>
              </p:cNvSpPr>
              <p:nvPr/>
            </p:nvSpPr>
            <p:spPr bwMode="auto">
              <a:xfrm>
                <a:off x="1529875" y="2566570"/>
                <a:ext cx="3756109" cy="19389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algn="just" eaLnBrk="1" hangingPunct="1"/>
                <a:r>
                  <a:rPr lang="en-US" sz="2400" b="1" dirty="0" smtClean="0">
                    <a:solidFill>
                      <a:srgbClr val="0070C0"/>
                    </a:solidFill>
                    <a:latin typeface="Cambria Math" panose="02040503050406030204" pitchFamily="18" charset="0"/>
                    <a:cs typeface="Times New Roman" panose="02020603050405020304" pitchFamily="18" charset="0"/>
                  </a:rPr>
                  <a:t>d=1,5cm = </a:t>
                </a:r>
                <a:r>
                  <a:rPr lang="vi-VN" sz="2400" b="1" dirty="0" smtClean="0"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1,5.10</a:t>
                </a:r>
                <a:r>
                  <a:rPr lang="vi-VN" sz="2400" b="1" baseline="30000" dirty="0" smtClean="0">
                    <a:solidFill>
                      <a:srgbClr val="0070C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-2</a:t>
                </a:r>
                <a:r>
                  <a:rPr lang="en-US" sz="2400" b="1" dirty="0" smtClean="0">
                    <a:solidFill>
                      <a:srgbClr val="0070C0"/>
                    </a:solidFill>
                    <a:latin typeface="Cambria Math" panose="02040503050406030204" pitchFamily="18" charset="0"/>
                    <a:cs typeface="Times New Roman" panose="02020603050405020304" pitchFamily="18" charset="0"/>
                  </a:rPr>
                  <a:t>m</a:t>
                </a:r>
              </a:p>
              <a:p>
                <a:pPr algn="just" eaLnBrk="1" hangingPunct="1"/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𝒍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2400" b="1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1m</a:t>
                </a:r>
              </a:p>
              <a:p>
                <a:pPr algn="just" eaLnBrk="1" hangingPunct="1"/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2</a:t>
                </a:r>
                <a:r>
                  <a:rPr lang="el-GR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Ω</a:t>
                </a:r>
                <a:endParaRPr lang="en-US" sz="2400" b="1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/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 = 30</a:t>
                </a:r>
                <a:r>
                  <a:rPr lang="el-GR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Ω</a:t>
                </a:r>
                <a:endParaRPr lang="en-US" sz="2400" b="1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/>
                <a:r>
                  <a:rPr lang="en-US" sz="24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 = ?</a:t>
                </a:r>
              </a:p>
            </p:txBody>
          </p:sp>
        </mc:Choice>
        <mc:Fallback xmlns="">
          <p:sp>
            <p:nvSpPr>
              <p:cNvPr id="9" name="Text 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29875" y="2566570"/>
                <a:ext cx="3756109" cy="1938992"/>
              </a:xfrm>
              <a:prstGeom prst="rect">
                <a:avLst/>
              </a:prstGeom>
              <a:blipFill rotWithShape="0">
                <a:blip r:embed="rId3"/>
                <a:stretch>
                  <a:fillRect l="-2597" t="-2830" b="-628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 Box 63"/>
          <p:cNvSpPr txBox="1">
            <a:spLocks noChangeArrowheads="1"/>
          </p:cNvSpPr>
          <p:nvPr/>
        </p:nvSpPr>
        <p:spPr bwMode="auto">
          <a:xfrm>
            <a:off x="1554694" y="2122974"/>
            <a:ext cx="18346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Đường nối Thẳng 10"/>
          <p:cNvCxnSpPr/>
          <p:nvPr/>
        </p:nvCxnSpPr>
        <p:spPr>
          <a:xfrm>
            <a:off x="4824843" y="2122974"/>
            <a:ext cx="0" cy="506047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 Box 63"/>
          <p:cNvSpPr txBox="1">
            <a:spLocks noChangeArrowheads="1"/>
          </p:cNvSpPr>
          <p:nvPr/>
        </p:nvSpPr>
        <p:spPr bwMode="auto">
          <a:xfrm>
            <a:off x="5016407" y="2178822"/>
            <a:ext cx="183464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63"/>
          <p:cNvSpPr txBox="1">
            <a:spLocks noChangeArrowheads="1"/>
          </p:cNvSpPr>
          <p:nvPr/>
        </p:nvSpPr>
        <p:spPr bwMode="auto">
          <a:xfrm>
            <a:off x="4844679" y="4006909"/>
            <a:ext cx="52983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vi-VN" sz="24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 vi </a:t>
            </a:r>
            <a:r>
              <a:rPr lang="vi-VN" sz="2400" b="1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4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vi-VN" sz="24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vi-VN" sz="2400" b="1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quấn</a:t>
            </a:r>
            <a:r>
              <a:rPr lang="vi-VN" sz="24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dây: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63"/>
          <p:cNvSpPr txBox="1">
            <a:spLocks noChangeArrowheads="1"/>
          </p:cNvSpPr>
          <p:nvPr/>
        </p:nvSpPr>
        <p:spPr bwMode="auto">
          <a:xfrm>
            <a:off x="5036243" y="2656366"/>
            <a:ext cx="52983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 Box 63"/>
              <p:cNvSpPr txBox="1">
                <a:spLocks noChangeArrowheads="1"/>
              </p:cNvSpPr>
              <p:nvPr/>
            </p:nvSpPr>
            <p:spPr bwMode="auto">
              <a:xfrm>
                <a:off x="6291196" y="3239528"/>
                <a:ext cx="1805128" cy="7896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algn="just" eaLnBrk="1" hangingPunct="1">
                  <a:spcBef>
                    <a:spcPct val="50000"/>
                  </a:spcBef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→</a:t>
                </a:r>
                <a:r>
                  <a:rPr lang="en-US" sz="2800" b="1" i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 </m:t>
                        </m:r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𝒍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𝟎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𝟎</m:t>
                            </m:r>
                          </m:sub>
                        </m:sSub>
                      </m:den>
                    </m:f>
                  </m:oMath>
                </a14:m>
                <a:endParaRPr lang="en-US" sz="28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Text 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91196" y="3239528"/>
                <a:ext cx="1805128" cy="789640"/>
              </a:xfrm>
              <a:prstGeom prst="rect">
                <a:avLst/>
              </a:prstGeom>
              <a:blipFill rotWithShape="0">
                <a:blip r:embed="rId5"/>
                <a:stretch>
                  <a:fillRect l="-675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Hình chữ nhật 17"/>
              <p:cNvSpPr/>
              <p:nvPr/>
            </p:nvSpPr>
            <p:spPr>
              <a:xfrm>
                <a:off x="7767846" y="3239528"/>
                <a:ext cx="1120820" cy="7126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𝟑𝟎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.  </m:t>
                        </m:r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US" sz="28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Hình chữ nhật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7846" y="3239528"/>
                <a:ext cx="1120820" cy="712631"/>
              </a:xfrm>
              <a:prstGeom prst="rect">
                <a:avLst/>
              </a:prstGeom>
              <a:blipFill rotWithShape="0">
                <a:blip r:embed="rId6"/>
                <a:stretch>
                  <a:fillRect l="-10870" b="-940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Hình chữ nhật 18"/>
              <p:cNvSpPr/>
              <p:nvPr/>
            </p:nvSpPr>
            <p:spPr>
              <a:xfrm>
                <a:off x="8885188" y="3370117"/>
                <a:ext cx="153920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>
                  <a:spcBef>
                    <a:spcPct val="50000"/>
                  </a:spcBef>
                </a:pPr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𝟏𝟓</m:t>
                    </m:r>
                  </m:oMath>
                </a14:m>
                <a:r>
                  <a:rPr lang="en-US" sz="2800" b="1" dirty="0" smtClean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(m)</a:t>
                </a:r>
                <a:endParaRPr lang="en-US" sz="28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Hình chữ nhật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5188" y="3370117"/>
                <a:ext cx="1539204" cy="523220"/>
              </a:xfrm>
              <a:prstGeom prst="rect">
                <a:avLst/>
              </a:prstGeom>
              <a:blipFill rotWithShape="0">
                <a:blip r:embed="rId7"/>
                <a:stretch>
                  <a:fillRect l="-8333" t="-12791" r="-6349" b="-3139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Hình chữ nhật 1"/>
          <p:cNvSpPr/>
          <p:nvPr/>
        </p:nvSpPr>
        <p:spPr>
          <a:xfrm>
            <a:off x="5075340" y="5724090"/>
            <a:ext cx="45195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spcAft>
                <a:spcPts val="0"/>
              </a:spcAft>
            </a:pPr>
            <a:r>
              <a:rPr lang="en-US" sz="24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sz="24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15/0,0471 ≈ 318,5 (</a:t>
            </a:r>
            <a:r>
              <a:rPr lang="vi-VN" sz="2400" b="1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vi-VN" sz="24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2400" b="1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Hình chữ nhật 2"/>
          <p:cNvSpPr/>
          <p:nvPr/>
        </p:nvSpPr>
        <p:spPr>
          <a:xfrm>
            <a:off x="5075340" y="4580249"/>
            <a:ext cx="17443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= 3,14 x d </a:t>
            </a:r>
            <a:endParaRPr lang="vi-VN" sz="2400" b="1" dirty="0">
              <a:solidFill>
                <a:srgbClr val="0070C0"/>
              </a:solidFill>
            </a:endParaRPr>
          </a:p>
        </p:txBody>
      </p:sp>
      <p:sp>
        <p:nvSpPr>
          <p:cNvPr id="4" name="Hình chữ nhật 3"/>
          <p:cNvSpPr/>
          <p:nvPr/>
        </p:nvSpPr>
        <p:spPr>
          <a:xfrm>
            <a:off x="6629039" y="4565716"/>
            <a:ext cx="22220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3,14 x 1,5.10</a:t>
            </a:r>
            <a:r>
              <a:rPr lang="vi-VN" sz="2400" b="1" baseline="30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endParaRPr lang="vi-VN" sz="2400" b="1" dirty="0">
              <a:solidFill>
                <a:srgbClr val="0070C0"/>
              </a:solidFill>
            </a:endParaRPr>
          </a:p>
        </p:txBody>
      </p:sp>
      <p:sp>
        <p:nvSpPr>
          <p:cNvPr id="5" name="Hình chữ nhật 4"/>
          <p:cNvSpPr/>
          <p:nvPr/>
        </p:nvSpPr>
        <p:spPr>
          <a:xfrm>
            <a:off x="8794199" y="4607458"/>
            <a:ext cx="16007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just">
              <a:spcAft>
                <a:spcPts val="0"/>
              </a:spcAft>
            </a:pPr>
            <a:r>
              <a:rPr lang="vi-VN" sz="24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0,0471m</a:t>
            </a:r>
            <a:endParaRPr lang="vi-VN" sz="2400" b="1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Hình chữ nhật 5"/>
          <p:cNvSpPr/>
          <p:nvPr/>
        </p:nvSpPr>
        <p:spPr>
          <a:xfrm>
            <a:off x="4917712" y="5096332"/>
            <a:ext cx="40767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24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vi-VN" sz="24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4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vi-VN" sz="24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b="1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vi-VN" sz="24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4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vi-VN" sz="2400" b="1" dirty="0">
              <a:solidFill>
                <a:srgbClr val="0070C0"/>
              </a:solidFill>
            </a:endParaRPr>
          </a:p>
        </p:txBody>
      </p:sp>
      <p:sp>
        <p:nvSpPr>
          <p:cNvPr id="21" name="Nút Hành động: Kết thúc 20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Hình chữ nhật 21"/>
              <p:cNvSpPr/>
              <p:nvPr/>
            </p:nvSpPr>
            <p:spPr>
              <a:xfrm>
                <a:off x="5224557" y="3203126"/>
                <a:ext cx="1128066" cy="7211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𝟎</m:t>
                            </m:r>
                          </m:sub>
                        </m:sSub>
                      </m:num>
                      <m:den>
                        <m:r>
                          <a:rPr 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𝒍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𝟎</m:t>
                            </m:r>
                          </m:sub>
                        </m:sSub>
                      </m:num>
                      <m:den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𝒍</m:t>
                        </m:r>
                      </m:den>
                    </m:f>
                  </m:oMath>
                </a14:m>
                <a:endParaRPr 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Hình chữ nhật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4557" y="3203126"/>
                <a:ext cx="1128066" cy="721159"/>
              </a:xfrm>
              <a:prstGeom prst="rect">
                <a:avLst/>
              </a:prstGeom>
              <a:blipFill rotWithShape="0">
                <a:blip r:embed="rId8"/>
                <a:stretch>
                  <a:fillRect b="-840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133368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5" grpId="0"/>
      <p:bldP spid="17" grpId="0"/>
      <p:bldP spid="18" grpId="0"/>
      <p:bldP spid="19" grpId="0"/>
      <p:bldP spid="2" grpId="0"/>
      <p:bldP spid="3" grpId="0"/>
      <p:bldP spid="4" grpId="0"/>
      <p:bldP spid="6" grpId="0"/>
      <p:bldP spid="2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533" name="Rectangle 45"/>
          <p:cNvSpPr>
            <a:spLocks noChangeArrowheads="1"/>
          </p:cNvSpPr>
          <p:nvPr/>
        </p:nvSpPr>
        <p:spPr bwMode="auto">
          <a:xfrm>
            <a:off x="4807226" y="-2669"/>
            <a:ext cx="3034748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/>
            <a:r>
              <a:rPr lang="en-US" sz="3200" b="1" dirty="0" smtClean="0">
                <a:solidFill>
                  <a:srgbClr val="FF0066"/>
                </a:solidFill>
                <a:latin typeface="Arial" panose="020B0604020202020204" pitchFamily="34" charset="0"/>
              </a:rPr>
              <a:t>BÀI TẬP SBT</a:t>
            </a:r>
            <a:endParaRPr lang="en-US" sz="3200" b="1" dirty="0">
              <a:solidFill>
                <a:srgbClr val="FF0066"/>
              </a:solidFill>
              <a:latin typeface="Arial" panose="020B0604020202020204" pitchFamily="34" charset="0"/>
            </a:endParaRPr>
          </a:p>
        </p:txBody>
      </p:sp>
      <p:sp>
        <p:nvSpPr>
          <p:cNvPr id="191535" name="Text Box 47"/>
          <p:cNvSpPr txBox="1">
            <a:spLocks noChangeArrowheads="1"/>
          </p:cNvSpPr>
          <p:nvPr/>
        </p:nvSpPr>
        <p:spPr bwMode="auto">
          <a:xfrm>
            <a:off x="1529876" y="592019"/>
            <a:ext cx="9581605" cy="15696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7.11: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bếp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nung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mayso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khi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nung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đi qua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như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sao?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như </a:t>
            </a:r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Hình chữ nhật 6"/>
          <p:cNvSpPr/>
          <p:nvPr/>
        </p:nvSpPr>
        <p:spPr>
          <a:xfrm>
            <a:off x="1529876" y="2761843"/>
            <a:ext cx="946233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spcAft>
                <a:spcPts val="0"/>
              </a:spcAft>
            </a:pP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 ta </a:t>
            </a:r>
            <a:r>
              <a:rPr lang="vi-VN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chổ</a:t>
            </a: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đứt</a:t>
            </a: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vi-VN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 </a:t>
            </a:r>
            <a:r>
              <a:rPr lang="vi-VN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endParaRPr lang="vi-VN" sz="24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vi-VN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 </a:t>
            </a:r>
            <a:r>
              <a:rPr lang="vi-VN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dây </a:t>
            </a:r>
            <a:r>
              <a:rPr lang="vi-VN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endParaRPr lang="vi-VN" sz="24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vi-VN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hai đâu dây không </a:t>
            </a:r>
            <a:r>
              <a:rPr lang="vi-VN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vi-VN" sz="24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dây I tăng lên so </a:t>
            </a:r>
            <a:r>
              <a:rPr lang="vi-VN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vi-VN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4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Hình chữ nhật 12"/>
          <p:cNvSpPr/>
          <p:nvPr/>
        </p:nvSpPr>
        <p:spPr>
          <a:xfrm>
            <a:off x="5168348" y="2161679"/>
            <a:ext cx="152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spcAft>
                <a:spcPts val="0"/>
              </a:spcAft>
            </a:pPr>
            <a:r>
              <a:rPr lang="en-US" sz="24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endParaRPr lang="vi-VN" sz="2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Ngoặc móc Phải 13"/>
          <p:cNvSpPr/>
          <p:nvPr/>
        </p:nvSpPr>
        <p:spPr>
          <a:xfrm>
            <a:off x="8309114" y="3525078"/>
            <a:ext cx="159025" cy="66792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Nút Hành động: Kết thúc 7">
            <a:hlinkClick r:id="" action="ppaction://hlinkshowjump?jump=lastslide" highlightClick="1"/>
          </p:cNvPr>
          <p:cNvSpPr/>
          <p:nvPr/>
        </p:nvSpPr>
        <p:spPr>
          <a:xfrm>
            <a:off x="11611627" y="6488668"/>
            <a:ext cx="580373" cy="36933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1359739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7" descr="Ho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0"/>
            <a:ext cx="9180513" cy="688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3" name="Text Box 5"/>
          <p:cNvSpPr txBox="1">
            <a:spLocks noChangeArrowheads="1"/>
          </p:cNvSpPr>
          <p:nvPr/>
        </p:nvSpPr>
        <p:spPr bwMode="auto">
          <a:xfrm>
            <a:off x="4198938" y="1752601"/>
            <a:ext cx="38290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vi-VN" sz="2400" b="1" u="sng">
                <a:solidFill>
                  <a:srgbClr val="FF3300"/>
                </a:solidFill>
                <a:latin typeface="Times New Roman" panose="02020603050405020304" pitchFamily="18" charset="0"/>
              </a:rPr>
              <a:t>HƯỚNG DẪN HỌC TẬP</a:t>
            </a:r>
          </a:p>
        </p:txBody>
      </p:sp>
      <p:sp>
        <p:nvSpPr>
          <p:cNvPr id="46084" name="Text Box 8"/>
          <p:cNvSpPr txBox="1">
            <a:spLocks noChangeArrowheads="1"/>
          </p:cNvSpPr>
          <p:nvPr/>
        </p:nvSpPr>
        <p:spPr bwMode="auto">
          <a:xfrm>
            <a:off x="3352800" y="2397126"/>
            <a:ext cx="58674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FontTx/>
              <a:buChar char="-"/>
            </a:pP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Học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thuộc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ghi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nhớ</a:t>
            </a:r>
            <a:endParaRPr lang="en-US" altLang="vi-VN" sz="2400" dirty="0">
              <a:latin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50000"/>
              </a:spcBef>
              <a:buFontTx/>
              <a:buChar char="-"/>
            </a:pP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Làm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bài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tập</a:t>
            </a:r>
            <a:r>
              <a:rPr lang="en-US" altLang="vi-VN" sz="2400" dirty="0">
                <a:latin typeface="Times New Roman" panose="02020603050405020304" pitchFamily="18" charset="0"/>
              </a:rPr>
              <a:t> SBT</a:t>
            </a:r>
          </a:p>
          <a:p>
            <a:pPr>
              <a:lnSpc>
                <a:spcPct val="100000"/>
              </a:lnSpc>
              <a:spcBef>
                <a:spcPct val="50000"/>
              </a:spcBef>
              <a:buFontTx/>
              <a:buChar char="-"/>
            </a:pP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Xem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trước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</a:rPr>
              <a:t>bài</a:t>
            </a:r>
            <a:r>
              <a:rPr lang="en-US" altLang="vi-VN" sz="2400" dirty="0">
                <a:latin typeface="Times New Roman" panose="02020603050405020304" pitchFamily="18" charset="0"/>
              </a:rPr>
              <a:t> </a:t>
            </a:r>
            <a:r>
              <a:rPr lang="en-US" altLang="vi-VN" sz="2400" dirty="0" smtClean="0">
                <a:latin typeface="Times New Roman" panose="02020603050405020304" pitchFamily="18" charset="0"/>
              </a:rPr>
              <a:t>8: </a:t>
            </a:r>
            <a:r>
              <a:rPr lang="en-US" altLang="vi-VN" sz="2400" dirty="0" err="1" smtClean="0">
                <a:latin typeface="Times New Roman" panose="02020603050405020304" pitchFamily="18" charset="0"/>
              </a:rPr>
              <a:t>Sự</a:t>
            </a:r>
            <a:r>
              <a:rPr lang="en-US" altLang="vi-VN" sz="2400" dirty="0" smtClean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 smtClean="0">
                <a:latin typeface="Times New Roman" panose="02020603050405020304" pitchFamily="18" charset="0"/>
              </a:rPr>
              <a:t>phụ</a:t>
            </a:r>
            <a:r>
              <a:rPr lang="en-US" altLang="vi-VN" sz="2400" dirty="0" smtClean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 smtClean="0">
                <a:latin typeface="Times New Roman" panose="02020603050405020304" pitchFamily="18" charset="0"/>
              </a:rPr>
              <a:t>thuộc</a:t>
            </a:r>
            <a:r>
              <a:rPr lang="en-US" altLang="vi-VN" sz="2400" dirty="0" smtClean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 smtClean="0">
                <a:latin typeface="Times New Roman" panose="02020603050405020304" pitchFamily="18" charset="0"/>
              </a:rPr>
              <a:t>của</a:t>
            </a:r>
            <a:r>
              <a:rPr lang="en-US" altLang="vi-VN" sz="2400" dirty="0" smtClean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 smtClean="0">
                <a:latin typeface="Times New Roman" panose="02020603050405020304" pitchFamily="18" charset="0"/>
              </a:rPr>
              <a:t>điện</a:t>
            </a:r>
            <a:r>
              <a:rPr lang="en-US" altLang="vi-VN" sz="2400" dirty="0" smtClean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 smtClean="0">
                <a:latin typeface="Times New Roman" panose="02020603050405020304" pitchFamily="18" charset="0"/>
              </a:rPr>
              <a:t>trở</a:t>
            </a:r>
            <a:r>
              <a:rPr lang="en-US" altLang="vi-VN" sz="2400" dirty="0" smtClean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 smtClean="0">
                <a:latin typeface="Times New Roman" panose="02020603050405020304" pitchFamily="18" charset="0"/>
              </a:rPr>
              <a:t>vào</a:t>
            </a:r>
            <a:r>
              <a:rPr lang="en-US" altLang="vi-VN" sz="2400" dirty="0" smtClean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 smtClean="0">
                <a:latin typeface="Times New Roman" panose="02020603050405020304" pitchFamily="18" charset="0"/>
              </a:rPr>
              <a:t>tiết</a:t>
            </a:r>
            <a:r>
              <a:rPr lang="en-US" altLang="vi-VN" sz="2400" dirty="0" smtClean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 smtClean="0">
                <a:latin typeface="Times New Roman" panose="02020603050405020304" pitchFamily="18" charset="0"/>
              </a:rPr>
              <a:t>diện</a:t>
            </a:r>
            <a:r>
              <a:rPr lang="en-US" altLang="vi-VN" sz="2400" dirty="0" smtClean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 smtClean="0">
                <a:latin typeface="Times New Roman" panose="02020603050405020304" pitchFamily="18" charset="0"/>
              </a:rPr>
              <a:t>dây</a:t>
            </a:r>
            <a:r>
              <a:rPr lang="en-US" altLang="vi-VN" sz="2400" dirty="0" smtClean="0">
                <a:latin typeface="Times New Roman" panose="02020603050405020304" pitchFamily="18" charset="0"/>
              </a:rPr>
              <a:t> </a:t>
            </a:r>
            <a:r>
              <a:rPr lang="en-US" altLang="vi-VN" sz="2400" dirty="0" err="1" smtClean="0">
                <a:latin typeface="Times New Roman" panose="02020603050405020304" pitchFamily="18" charset="0"/>
              </a:rPr>
              <a:t>dẫn</a:t>
            </a:r>
            <a:endParaRPr lang="en-US" altLang="vi-VN" sz="2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976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0" name="Rectangle 4"/>
          <p:cNvSpPr>
            <a:spLocks noChangeArrowheads="1"/>
          </p:cNvSpPr>
          <p:nvPr/>
        </p:nvSpPr>
        <p:spPr bwMode="auto">
          <a:xfrm>
            <a:off x="1414669" y="21128"/>
            <a:ext cx="9399105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marL="508000" indent="-5080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marL="571500" indent="-571500" eaLnBrk="1" hangingPunct="1">
              <a:buAutoNum type="romanUcPeriod"/>
            </a:pP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7100" name="Text Box 124"/>
          <p:cNvSpPr txBox="1">
            <a:spLocks noChangeArrowheads="1"/>
          </p:cNvSpPr>
          <p:nvPr/>
        </p:nvSpPr>
        <p:spPr bwMode="auto">
          <a:xfrm>
            <a:off x="1524000" y="1024501"/>
            <a:ext cx="57912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2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2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2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7.1 (SGK) </a:t>
            </a:r>
            <a:r>
              <a:rPr lang="en-US" sz="22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27120" name="Text Box 144"/>
          <p:cNvSpPr txBox="1">
            <a:spLocks noChangeArrowheads="1"/>
          </p:cNvSpPr>
          <p:nvPr/>
        </p:nvSpPr>
        <p:spPr bwMode="auto">
          <a:xfrm>
            <a:off x="1487763" y="1860382"/>
            <a:ext cx="3839611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marL="342900" indent="-342900" algn="just" eaLnBrk="1" hangingPunct="1">
              <a:spcBef>
                <a:spcPct val="50000"/>
              </a:spcBef>
              <a:buFontTx/>
              <a:buChar char="-"/>
            </a:pPr>
            <a:r>
              <a:rPr lang="en-US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2900" indent="-342900" algn="just" eaLnBrk="1" hangingPunct="1">
              <a:spcBef>
                <a:spcPct val="50000"/>
              </a:spcBef>
              <a:buFontTx/>
              <a:buChar char="-"/>
            </a:pPr>
            <a:r>
              <a:rPr lang="en-US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(S)</a:t>
            </a:r>
          </a:p>
          <a:p>
            <a:pPr marL="342900" indent="-342900" algn="just" eaLnBrk="1" hangingPunct="1">
              <a:spcBef>
                <a:spcPct val="50000"/>
              </a:spcBef>
              <a:buFontTx/>
              <a:buChar char="-"/>
            </a:pPr>
            <a:r>
              <a:rPr lang="en-US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7124" name="Picture 148" descr="imag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7170" y="1835245"/>
            <a:ext cx="174307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7125" name="Text Box 149"/>
          <p:cNvSpPr txBox="1">
            <a:spLocks noChangeArrowheads="1"/>
          </p:cNvSpPr>
          <p:nvPr/>
        </p:nvSpPr>
        <p:spPr bwMode="auto">
          <a:xfrm>
            <a:off x="7113657" y="1698110"/>
            <a:ext cx="32004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 b="1" dirty="0" err="1">
                <a:solidFill>
                  <a:srgbClr val="0000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200" b="1" dirty="0">
                <a:solidFill>
                  <a:srgbClr val="0000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nhôm</a:t>
            </a:r>
            <a:endParaRPr lang="en-US" sz="2200" b="1" dirty="0">
              <a:solidFill>
                <a:srgbClr val="0000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7127" name="Text Box 151"/>
          <p:cNvSpPr txBox="1">
            <a:spLocks noChangeArrowheads="1"/>
          </p:cNvSpPr>
          <p:nvPr/>
        </p:nvSpPr>
        <p:spPr bwMode="auto">
          <a:xfrm>
            <a:off x="7116970" y="3285484"/>
            <a:ext cx="32004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endParaRPr lang="en-US" sz="2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7130" name="Text Box 154"/>
          <p:cNvSpPr txBox="1">
            <a:spLocks noChangeArrowheads="1"/>
          </p:cNvSpPr>
          <p:nvPr/>
        </p:nvSpPr>
        <p:spPr bwMode="auto">
          <a:xfrm>
            <a:off x="7239000" y="4697783"/>
            <a:ext cx="32004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2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sz="22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7146" name="Text Box 170"/>
          <p:cNvSpPr txBox="1">
            <a:spLocks noChangeArrowheads="1"/>
          </p:cNvSpPr>
          <p:nvPr/>
        </p:nvSpPr>
        <p:spPr bwMode="auto">
          <a:xfrm>
            <a:off x="7010400" y="1219200"/>
            <a:ext cx="36576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phỏng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H7.1 SGK</a:t>
            </a:r>
          </a:p>
        </p:txBody>
      </p:sp>
      <p:sp>
        <p:nvSpPr>
          <p:cNvPr id="127159" name="Freeform 183"/>
          <p:cNvSpPr>
            <a:spLocks/>
          </p:cNvSpPr>
          <p:nvPr/>
        </p:nvSpPr>
        <p:spPr bwMode="auto">
          <a:xfrm>
            <a:off x="8358257" y="3805633"/>
            <a:ext cx="1955800" cy="522288"/>
          </a:xfrm>
          <a:custGeom>
            <a:avLst/>
            <a:gdLst>
              <a:gd name="T0" fmla="*/ 0 w 1232"/>
              <a:gd name="T1" fmla="*/ 107950 h 329"/>
              <a:gd name="T2" fmla="*/ 1235075 w 1232"/>
              <a:gd name="T3" fmla="*/ 136525 h 329"/>
              <a:gd name="T4" fmla="*/ 1466850 w 1232"/>
              <a:gd name="T5" fmla="*/ 193675 h 329"/>
              <a:gd name="T6" fmla="*/ 1670050 w 1232"/>
              <a:gd name="T7" fmla="*/ 266700 h 329"/>
              <a:gd name="T8" fmla="*/ 1727200 w 1232"/>
              <a:gd name="T9" fmla="*/ 295275 h 329"/>
              <a:gd name="T10" fmla="*/ 1873250 w 1232"/>
              <a:gd name="T11" fmla="*/ 339725 h 329"/>
              <a:gd name="T12" fmla="*/ 1887538 w 1232"/>
              <a:gd name="T13" fmla="*/ 427038 h 329"/>
              <a:gd name="T14" fmla="*/ 1336675 w 1232"/>
              <a:gd name="T15" fmla="*/ 412750 h 329"/>
              <a:gd name="T16" fmla="*/ 1147763 w 1232"/>
              <a:gd name="T17" fmla="*/ 339725 h 329"/>
              <a:gd name="T18" fmla="*/ 1103313 w 1232"/>
              <a:gd name="T19" fmla="*/ 311150 h 329"/>
              <a:gd name="T20" fmla="*/ 1060450 w 1232"/>
              <a:gd name="T21" fmla="*/ 280988 h 329"/>
              <a:gd name="T22" fmla="*/ 973138 w 1232"/>
              <a:gd name="T23" fmla="*/ 179388 h 329"/>
              <a:gd name="T24" fmla="*/ 1422400 w 1232"/>
              <a:gd name="T25" fmla="*/ 165100 h 329"/>
              <a:gd name="T26" fmla="*/ 1670050 w 1232"/>
              <a:gd name="T27" fmla="*/ 280988 h 329"/>
              <a:gd name="T28" fmla="*/ 1757363 w 1232"/>
              <a:gd name="T29" fmla="*/ 311150 h 329"/>
              <a:gd name="T30" fmla="*/ 1800225 w 1232"/>
              <a:gd name="T31" fmla="*/ 325438 h 329"/>
              <a:gd name="T32" fmla="*/ 1828800 w 1232"/>
              <a:gd name="T33" fmla="*/ 412750 h 329"/>
              <a:gd name="T34" fmla="*/ 1743075 w 1232"/>
              <a:gd name="T35" fmla="*/ 441325 h 329"/>
              <a:gd name="T36" fmla="*/ 1133475 w 1232"/>
              <a:gd name="T37" fmla="*/ 295275 h 329"/>
              <a:gd name="T38" fmla="*/ 1103313 w 1232"/>
              <a:gd name="T39" fmla="*/ 266700 h 329"/>
              <a:gd name="T40" fmla="*/ 1060450 w 1232"/>
              <a:gd name="T41" fmla="*/ 252413 h 329"/>
              <a:gd name="T42" fmla="*/ 987425 w 1232"/>
              <a:gd name="T43" fmla="*/ 179388 h 329"/>
              <a:gd name="T44" fmla="*/ 1089025 w 1232"/>
              <a:gd name="T45" fmla="*/ 92075 h 329"/>
              <a:gd name="T46" fmla="*/ 1568450 w 1232"/>
              <a:gd name="T47" fmla="*/ 136525 h 329"/>
              <a:gd name="T48" fmla="*/ 1641475 w 1232"/>
              <a:gd name="T49" fmla="*/ 165100 h 329"/>
              <a:gd name="T50" fmla="*/ 1800225 w 1232"/>
              <a:gd name="T51" fmla="*/ 209550 h 329"/>
              <a:gd name="T52" fmla="*/ 1844675 w 1232"/>
              <a:gd name="T53" fmla="*/ 266700 h 329"/>
              <a:gd name="T54" fmla="*/ 1887538 w 1232"/>
              <a:gd name="T55" fmla="*/ 295275 h 329"/>
              <a:gd name="T56" fmla="*/ 1901825 w 1232"/>
              <a:gd name="T57" fmla="*/ 354013 h 329"/>
              <a:gd name="T58" fmla="*/ 1930400 w 1232"/>
              <a:gd name="T59" fmla="*/ 396875 h 329"/>
              <a:gd name="T60" fmla="*/ 1422400 w 1232"/>
              <a:gd name="T61" fmla="*/ 427038 h 329"/>
              <a:gd name="T62" fmla="*/ 1235075 w 1232"/>
              <a:gd name="T63" fmla="*/ 354013 h 329"/>
              <a:gd name="T64" fmla="*/ 1046163 w 1232"/>
              <a:gd name="T65" fmla="*/ 179388 h 329"/>
              <a:gd name="T66" fmla="*/ 1466850 w 1232"/>
              <a:gd name="T67" fmla="*/ 122238 h 329"/>
              <a:gd name="T68" fmla="*/ 1757363 w 1232"/>
              <a:gd name="T69" fmla="*/ 165100 h 329"/>
              <a:gd name="T70" fmla="*/ 1901825 w 1232"/>
              <a:gd name="T71" fmla="*/ 280988 h 329"/>
              <a:gd name="T72" fmla="*/ 1858963 w 1232"/>
              <a:gd name="T73" fmla="*/ 469900 h 329"/>
              <a:gd name="T74" fmla="*/ 1438275 w 1232"/>
              <a:gd name="T75" fmla="*/ 412750 h 329"/>
              <a:gd name="T76" fmla="*/ 1320800 w 1232"/>
              <a:gd name="T77" fmla="*/ 368300 h 329"/>
              <a:gd name="T78" fmla="*/ 1162050 w 1232"/>
              <a:gd name="T79" fmla="*/ 266700 h 329"/>
              <a:gd name="T80" fmla="*/ 1133475 w 1232"/>
              <a:gd name="T81" fmla="*/ 223838 h 329"/>
              <a:gd name="T82" fmla="*/ 1089025 w 1232"/>
              <a:gd name="T83" fmla="*/ 209550 h 329"/>
              <a:gd name="T84" fmla="*/ 1176338 w 1232"/>
              <a:gd name="T85" fmla="*/ 49213 h 329"/>
              <a:gd name="T86" fmla="*/ 1670050 w 1232"/>
              <a:gd name="T87" fmla="*/ 122238 h 329"/>
              <a:gd name="T88" fmla="*/ 1873250 w 1232"/>
              <a:gd name="T89" fmla="*/ 280988 h 329"/>
              <a:gd name="T90" fmla="*/ 1828800 w 1232"/>
              <a:gd name="T91" fmla="*/ 455613 h 329"/>
              <a:gd name="T92" fmla="*/ 1743075 w 1232"/>
              <a:gd name="T93" fmla="*/ 484188 h 329"/>
              <a:gd name="T94" fmla="*/ 1539875 w 1232"/>
              <a:gd name="T95" fmla="*/ 469900 h 329"/>
              <a:gd name="T96" fmla="*/ 1393825 w 1232"/>
              <a:gd name="T97" fmla="*/ 396875 h 329"/>
              <a:gd name="T98" fmla="*/ 1277938 w 1232"/>
              <a:gd name="T99" fmla="*/ 354013 h 329"/>
              <a:gd name="T100" fmla="*/ 436563 w 1232"/>
              <a:gd name="T101" fmla="*/ 311150 h 329"/>
              <a:gd name="T102" fmla="*/ 392113 w 1232"/>
              <a:gd name="T103" fmla="*/ 295275 h 329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232"/>
              <a:gd name="T157" fmla="*/ 0 h 329"/>
              <a:gd name="T158" fmla="*/ 1232 w 1232"/>
              <a:gd name="T159" fmla="*/ 329 h 329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232" h="329">
                <a:moveTo>
                  <a:pt x="0" y="68"/>
                </a:moveTo>
                <a:cubicBezTo>
                  <a:pt x="253" y="0"/>
                  <a:pt x="521" y="68"/>
                  <a:pt x="778" y="86"/>
                </a:cubicBezTo>
                <a:cubicBezTo>
                  <a:pt x="826" y="102"/>
                  <a:pt x="874" y="114"/>
                  <a:pt x="924" y="122"/>
                </a:cubicBezTo>
                <a:cubicBezTo>
                  <a:pt x="967" y="138"/>
                  <a:pt x="1008" y="157"/>
                  <a:pt x="1052" y="168"/>
                </a:cubicBezTo>
                <a:cubicBezTo>
                  <a:pt x="1064" y="174"/>
                  <a:pt x="1075" y="181"/>
                  <a:pt x="1088" y="186"/>
                </a:cubicBezTo>
                <a:cubicBezTo>
                  <a:pt x="1118" y="197"/>
                  <a:pt x="1180" y="214"/>
                  <a:pt x="1180" y="214"/>
                </a:cubicBezTo>
                <a:cubicBezTo>
                  <a:pt x="1190" y="229"/>
                  <a:pt x="1208" y="268"/>
                  <a:pt x="1189" y="269"/>
                </a:cubicBezTo>
                <a:cubicBezTo>
                  <a:pt x="1073" y="275"/>
                  <a:pt x="958" y="263"/>
                  <a:pt x="842" y="260"/>
                </a:cubicBezTo>
                <a:cubicBezTo>
                  <a:pt x="756" y="247"/>
                  <a:pt x="797" y="262"/>
                  <a:pt x="723" y="214"/>
                </a:cubicBezTo>
                <a:cubicBezTo>
                  <a:pt x="714" y="208"/>
                  <a:pt x="704" y="202"/>
                  <a:pt x="695" y="196"/>
                </a:cubicBezTo>
                <a:cubicBezTo>
                  <a:pt x="686" y="190"/>
                  <a:pt x="668" y="177"/>
                  <a:pt x="668" y="177"/>
                </a:cubicBezTo>
                <a:cubicBezTo>
                  <a:pt x="655" y="139"/>
                  <a:pt x="639" y="141"/>
                  <a:pt x="613" y="113"/>
                </a:cubicBezTo>
                <a:cubicBezTo>
                  <a:pt x="716" y="79"/>
                  <a:pt x="753" y="98"/>
                  <a:pt x="896" y="104"/>
                </a:cubicBezTo>
                <a:cubicBezTo>
                  <a:pt x="982" y="118"/>
                  <a:pt x="980" y="130"/>
                  <a:pt x="1052" y="177"/>
                </a:cubicBezTo>
                <a:cubicBezTo>
                  <a:pt x="1068" y="188"/>
                  <a:pt x="1089" y="190"/>
                  <a:pt x="1107" y="196"/>
                </a:cubicBezTo>
                <a:cubicBezTo>
                  <a:pt x="1116" y="199"/>
                  <a:pt x="1134" y="205"/>
                  <a:pt x="1134" y="205"/>
                </a:cubicBezTo>
                <a:cubicBezTo>
                  <a:pt x="1140" y="223"/>
                  <a:pt x="1146" y="242"/>
                  <a:pt x="1152" y="260"/>
                </a:cubicBezTo>
                <a:cubicBezTo>
                  <a:pt x="1158" y="278"/>
                  <a:pt x="1098" y="278"/>
                  <a:pt x="1098" y="278"/>
                </a:cubicBezTo>
                <a:cubicBezTo>
                  <a:pt x="956" y="267"/>
                  <a:pt x="846" y="235"/>
                  <a:pt x="714" y="186"/>
                </a:cubicBezTo>
                <a:cubicBezTo>
                  <a:pt x="708" y="180"/>
                  <a:pt x="703" y="172"/>
                  <a:pt x="695" y="168"/>
                </a:cubicBezTo>
                <a:cubicBezTo>
                  <a:pt x="687" y="163"/>
                  <a:pt x="676" y="165"/>
                  <a:pt x="668" y="159"/>
                </a:cubicBezTo>
                <a:cubicBezTo>
                  <a:pt x="651" y="146"/>
                  <a:pt x="622" y="113"/>
                  <a:pt x="622" y="113"/>
                </a:cubicBezTo>
                <a:cubicBezTo>
                  <a:pt x="635" y="73"/>
                  <a:pt x="645" y="69"/>
                  <a:pt x="686" y="58"/>
                </a:cubicBezTo>
                <a:cubicBezTo>
                  <a:pt x="777" y="63"/>
                  <a:pt x="894" y="58"/>
                  <a:pt x="988" y="86"/>
                </a:cubicBezTo>
                <a:cubicBezTo>
                  <a:pt x="1004" y="91"/>
                  <a:pt x="1018" y="99"/>
                  <a:pt x="1034" y="104"/>
                </a:cubicBezTo>
                <a:cubicBezTo>
                  <a:pt x="1067" y="114"/>
                  <a:pt x="1134" y="132"/>
                  <a:pt x="1134" y="132"/>
                </a:cubicBezTo>
                <a:cubicBezTo>
                  <a:pt x="1143" y="144"/>
                  <a:pt x="1151" y="157"/>
                  <a:pt x="1162" y="168"/>
                </a:cubicBezTo>
                <a:cubicBezTo>
                  <a:pt x="1170" y="176"/>
                  <a:pt x="1183" y="177"/>
                  <a:pt x="1189" y="186"/>
                </a:cubicBezTo>
                <a:cubicBezTo>
                  <a:pt x="1196" y="197"/>
                  <a:pt x="1193" y="211"/>
                  <a:pt x="1198" y="223"/>
                </a:cubicBezTo>
                <a:cubicBezTo>
                  <a:pt x="1202" y="233"/>
                  <a:pt x="1210" y="241"/>
                  <a:pt x="1216" y="250"/>
                </a:cubicBezTo>
                <a:cubicBezTo>
                  <a:pt x="1141" y="329"/>
                  <a:pt x="967" y="271"/>
                  <a:pt x="896" y="269"/>
                </a:cubicBezTo>
                <a:cubicBezTo>
                  <a:pt x="867" y="238"/>
                  <a:pt x="818" y="236"/>
                  <a:pt x="778" y="223"/>
                </a:cubicBezTo>
                <a:cubicBezTo>
                  <a:pt x="745" y="212"/>
                  <a:pt x="678" y="142"/>
                  <a:pt x="659" y="113"/>
                </a:cubicBezTo>
                <a:cubicBezTo>
                  <a:pt x="685" y="8"/>
                  <a:pt x="834" y="73"/>
                  <a:pt x="924" y="77"/>
                </a:cubicBezTo>
                <a:cubicBezTo>
                  <a:pt x="987" y="83"/>
                  <a:pt x="1046" y="89"/>
                  <a:pt x="1107" y="104"/>
                </a:cubicBezTo>
                <a:cubicBezTo>
                  <a:pt x="1140" y="126"/>
                  <a:pt x="1165" y="155"/>
                  <a:pt x="1198" y="177"/>
                </a:cubicBezTo>
                <a:cubicBezTo>
                  <a:pt x="1214" y="226"/>
                  <a:pt x="1232" y="276"/>
                  <a:pt x="1171" y="296"/>
                </a:cubicBezTo>
                <a:cubicBezTo>
                  <a:pt x="1040" y="289"/>
                  <a:pt x="1009" y="286"/>
                  <a:pt x="906" y="260"/>
                </a:cubicBezTo>
                <a:cubicBezTo>
                  <a:pt x="819" y="201"/>
                  <a:pt x="953" y="286"/>
                  <a:pt x="832" y="232"/>
                </a:cubicBezTo>
                <a:cubicBezTo>
                  <a:pt x="790" y="213"/>
                  <a:pt x="773" y="182"/>
                  <a:pt x="732" y="168"/>
                </a:cubicBezTo>
                <a:cubicBezTo>
                  <a:pt x="726" y="159"/>
                  <a:pt x="723" y="148"/>
                  <a:pt x="714" y="141"/>
                </a:cubicBezTo>
                <a:cubicBezTo>
                  <a:pt x="706" y="135"/>
                  <a:pt x="688" y="142"/>
                  <a:pt x="686" y="132"/>
                </a:cubicBezTo>
                <a:cubicBezTo>
                  <a:pt x="672" y="69"/>
                  <a:pt x="694" y="47"/>
                  <a:pt x="741" y="31"/>
                </a:cubicBezTo>
                <a:cubicBezTo>
                  <a:pt x="852" y="38"/>
                  <a:pt x="945" y="56"/>
                  <a:pt x="1052" y="77"/>
                </a:cubicBezTo>
                <a:cubicBezTo>
                  <a:pt x="1100" y="108"/>
                  <a:pt x="1148" y="129"/>
                  <a:pt x="1180" y="177"/>
                </a:cubicBezTo>
                <a:cubicBezTo>
                  <a:pt x="1178" y="195"/>
                  <a:pt x="1184" y="267"/>
                  <a:pt x="1152" y="287"/>
                </a:cubicBezTo>
                <a:cubicBezTo>
                  <a:pt x="1136" y="297"/>
                  <a:pt x="1098" y="305"/>
                  <a:pt x="1098" y="305"/>
                </a:cubicBezTo>
                <a:cubicBezTo>
                  <a:pt x="1055" y="302"/>
                  <a:pt x="1012" y="303"/>
                  <a:pt x="970" y="296"/>
                </a:cubicBezTo>
                <a:cubicBezTo>
                  <a:pt x="950" y="293"/>
                  <a:pt x="903" y="259"/>
                  <a:pt x="878" y="250"/>
                </a:cubicBezTo>
                <a:cubicBezTo>
                  <a:pt x="855" y="215"/>
                  <a:pt x="845" y="210"/>
                  <a:pt x="805" y="223"/>
                </a:cubicBezTo>
                <a:cubicBezTo>
                  <a:pt x="631" y="216"/>
                  <a:pt x="447" y="224"/>
                  <a:pt x="275" y="196"/>
                </a:cubicBezTo>
                <a:cubicBezTo>
                  <a:pt x="266" y="193"/>
                  <a:pt x="247" y="186"/>
                  <a:pt x="247" y="186"/>
                </a:cubicBezTo>
              </a:path>
            </a:pathLst>
          </a:custGeom>
          <a:solidFill>
            <a:srgbClr val="FFFFFF"/>
          </a:solidFill>
          <a:ln w="57150">
            <a:solidFill>
              <a:srgbClr val="000008"/>
            </a:solidFill>
            <a:round/>
            <a:headEnd/>
            <a:tailEnd/>
          </a:ln>
        </p:spPr>
        <p:txBody>
          <a:bodyPr/>
          <a:lstStyle/>
          <a:p>
            <a:endParaRPr lang="vi-VN"/>
          </a:p>
        </p:txBody>
      </p:sp>
      <p:sp>
        <p:nvSpPr>
          <p:cNvPr id="127160" name="Freeform 184"/>
          <p:cNvSpPr>
            <a:spLocks/>
          </p:cNvSpPr>
          <p:nvPr/>
        </p:nvSpPr>
        <p:spPr bwMode="auto">
          <a:xfrm>
            <a:off x="9158357" y="4912034"/>
            <a:ext cx="1219200" cy="1371600"/>
          </a:xfrm>
          <a:custGeom>
            <a:avLst/>
            <a:gdLst>
              <a:gd name="T0" fmla="*/ 491286 w 541"/>
              <a:gd name="T1" fmla="*/ 0 h 968"/>
              <a:gd name="T2" fmla="*/ 430438 w 541"/>
              <a:gd name="T3" fmla="*/ 90684 h 968"/>
              <a:gd name="T4" fmla="*/ 369591 w 541"/>
              <a:gd name="T5" fmla="*/ 272053 h 968"/>
              <a:gd name="T6" fmla="*/ 574669 w 541"/>
              <a:gd name="T7" fmla="*/ 1256828 h 968"/>
              <a:gd name="T8" fmla="*/ 842848 w 541"/>
              <a:gd name="T9" fmla="*/ 1218570 h 968"/>
              <a:gd name="T10" fmla="*/ 946514 w 541"/>
              <a:gd name="T11" fmla="*/ 1153391 h 968"/>
              <a:gd name="T12" fmla="*/ 802283 w 541"/>
              <a:gd name="T13" fmla="*/ 906843 h 968"/>
              <a:gd name="T14" fmla="*/ 739182 w 541"/>
              <a:gd name="T15" fmla="*/ 1037202 h 968"/>
              <a:gd name="T16" fmla="*/ 698617 w 541"/>
              <a:gd name="T17" fmla="*/ 1113717 h 968"/>
              <a:gd name="T18" fmla="*/ 802283 w 541"/>
              <a:gd name="T19" fmla="*/ 1295085 h 968"/>
              <a:gd name="T20" fmla="*/ 903695 w 541"/>
              <a:gd name="T21" fmla="*/ 1075459 h 968"/>
              <a:gd name="T22" fmla="*/ 759465 w 541"/>
              <a:gd name="T23" fmla="*/ 959270 h 968"/>
              <a:gd name="T24" fmla="*/ 658052 w 541"/>
              <a:gd name="T25" fmla="*/ 1127886 h 968"/>
              <a:gd name="T26" fmla="*/ 678335 w 541"/>
              <a:gd name="T27" fmla="*/ 1322007 h 968"/>
              <a:gd name="T28" fmla="*/ 903695 w 541"/>
              <a:gd name="T29" fmla="*/ 1218570 h 968"/>
              <a:gd name="T30" fmla="*/ 883413 w 541"/>
              <a:gd name="T31" fmla="*/ 972022 h 968"/>
              <a:gd name="T32" fmla="*/ 779747 w 541"/>
              <a:gd name="T33" fmla="*/ 919595 h 968"/>
              <a:gd name="T34" fmla="*/ 678335 w 541"/>
              <a:gd name="T35" fmla="*/ 932348 h 968"/>
              <a:gd name="T36" fmla="*/ 615234 w 541"/>
              <a:gd name="T37" fmla="*/ 1075459 h 968"/>
              <a:gd name="T38" fmla="*/ 635516 w 541"/>
              <a:gd name="T39" fmla="*/ 1322007 h 968"/>
              <a:gd name="T40" fmla="*/ 759465 w 541"/>
              <a:gd name="T41" fmla="*/ 1322007 h 968"/>
              <a:gd name="T42" fmla="*/ 883413 w 541"/>
              <a:gd name="T43" fmla="*/ 1309255 h 968"/>
              <a:gd name="T44" fmla="*/ 946514 w 541"/>
              <a:gd name="T45" fmla="*/ 531353 h 968"/>
              <a:gd name="T46" fmla="*/ 987079 w 541"/>
              <a:gd name="T47" fmla="*/ 440669 h 968"/>
              <a:gd name="T48" fmla="*/ 1068209 w 541"/>
              <a:gd name="T49" fmla="*/ 362737 h 968"/>
              <a:gd name="T50" fmla="*/ 1090745 w 541"/>
              <a:gd name="T51" fmla="*/ 311727 h 968"/>
              <a:gd name="T52" fmla="*/ 1171874 w 541"/>
              <a:gd name="T53" fmla="*/ 233795 h 968"/>
              <a:gd name="T54" fmla="*/ 1212439 w 541"/>
              <a:gd name="T55" fmla="*/ 116189 h 968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541"/>
              <a:gd name="T85" fmla="*/ 0 h 968"/>
              <a:gd name="T86" fmla="*/ 541 w 541"/>
              <a:gd name="T87" fmla="*/ 968 h 968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541" h="968">
                <a:moveTo>
                  <a:pt x="218" y="0"/>
                </a:moveTo>
                <a:cubicBezTo>
                  <a:pt x="199" y="79"/>
                  <a:pt x="223" y="0"/>
                  <a:pt x="191" y="64"/>
                </a:cubicBezTo>
                <a:cubicBezTo>
                  <a:pt x="173" y="102"/>
                  <a:pt x="170" y="152"/>
                  <a:pt x="164" y="192"/>
                </a:cubicBezTo>
                <a:cubicBezTo>
                  <a:pt x="167" y="396"/>
                  <a:pt x="0" y="802"/>
                  <a:pt x="255" y="887"/>
                </a:cubicBezTo>
                <a:cubicBezTo>
                  <a:pt x="295" y="879"/>
                  <a:pt x="341" y="884"/>
                  <a:pt x="374" y="860"/>
                </a:cubicBezTo>
                <a:cubicBezTo>
                  <a:pt x="391" y="847"/>
                  <a:pt x="420" y="814"/>
                  <a:pt x="420" y="814"/>
                </a:cubicBezTo>
                <a:cubicBezTo>
                  <a:pt x="416" y="747"/>
                  <a:pt x="455" y="574"/>
                  <a:pt x="356" y="640"/>
                </a:cubicBezTo>
                <a:cubicBezTo>
                  <a:pt x="341" y="694"/>
                  <a:pt x="349" y="667"/>
                  <a:pt x="328" y="732"/>
                </a:cubicBezTo>
                <a:cubicBezTo>
                  <a:pt x="322" y="750"/>
                  <a:pt x="310" y="786"/>
                  <a:pt x="310" y="786"/>
                </a:cubicBezTo>
                <a:cubicBezTo>
                  <a:pt x="317" y="851"/>
                  <a:pt x="305" y="881"/>
                  <a:pt x="356" y="914"/>
                </a:cubicBezTo>
                <a:cubicBezTo>
                  <a:pt x="411" y="877"/>
                  <a:pt x="382" y="817"/>
                  <a:pt x="401" y="759"/>
                </a:cubicBezTo>
                <a:cubicBezTo>
                  <a:pt x="393" y="688"/>
                  <a:pt x="406" y="655"/>
                  <a:pt x="337" y="677"/>
                </a:cubicBezTo>
                <a:cubicBezTo>
                  <a:pt x="299" y="715"/>
                  <a:pt x="301" y="743"/>
                  <a:pt x="292" y="796"/>
                </a:cubicBezTo>
                <a:cubicBezTo>
                  <a:pt x="295" y="842"/>
                  <a:pt x="277" y="894"/>
                  <a:pt x="301" y="933"/>
                </a:cubicBezTo>
                <a:cubicBezTo>
                  <a:pt x="323" y="968"/>
                  <a:pt x="401" y="860"/>
                  <a:pt x="401" y="860"/>
                </a:cubicBezTo>
                <a:cubicBezTo>
                  <a:pt x="418" y="809"/>
                  <a:pt x="427" y="730"/>
                  <a:pt x="392" y="686"/>
                </a:cubicBezTo>
                <a:cubicBezTo>
                  <a:pt x="380" y="671"/>
                  <a:pt x="360" y="663"/>
                  <a:pt x="346" y="649"/>
                </a:cubicBezTo>
                <a:cubicBezTo>
                  <a:pt x="331" y="652"/>
                  <a:pt x="314" y="649"/>
                  <a:pt x="301" y="658"/>
                </a:cubicBezTo>
                <a:cubicBezTo>
                  <a:pt x="293" y="664"/>
                  <a:pt x="279" y="742"/>
                  <a:pt x="273" y="759"/>
                </a:cubicBezTo>
                <a:cubicBezTo>
                  <a:pt x="276" y="817"/>
                  <a:pt x="270" y="876"/>
                  <a:pt x="282" y="933"/>
                </a:cubicBezTo>
                <a:cubicBezTo>
                  <a:pt x="287" y="956"/>
                  <a:pt x="332" y="934"/>
                  <a:pt x="337" y="933"/>
                </a:cubicBezTo>
                <a:cubicBezTo>
                  <a:pt x="355" y="929"/>
                  <a:pt x="374" y="927"/>
                  <a:pt x="392" y="924"/>
                </a:cubicBezTo>
                <a:cubicBezTo>
                  <a:pt x="401" y="740"/>
                  <a:pt x="410" y="559"/>
                  <a:pt x="420" y="375"/>
                </a:cubicBezTo>
                <a:cubicBezTo>
                  <a:pt x="420" y="369"/>
                  <a:pt x="433" y="320"/>
                  <a:pt x="438" y="311"/>
                </a:cubicBezTo>
                <a:cubicBezTo>
                  <a:pt x="449" y="292"/>
                  <a:pt x="474" y="256"/>
                  <a:pt x="474" y="256"/>
                </a:cubicBezTo>
                <a:cubicBezTo>
                  <a:pt x="477" y="244"/>
                  <a:pt x="478" y="231"/>
                  <a:pt x="484" y="220"/>
                </a:cubicBezTo>
                <a:cubicBezTo>
                  <a:pt x="494" y="200"/>
                  <a:pt x="520" y="165"/>
                  <a:pt x="520" y="165"/>
                </a:cubicBezTo>
                <a:cubicBezTo>
                  <a:pt x="541" y="101"/>
                  <a:pt x="538" y="129"/>
                  <a:pt x="538" y="82"/>
                </a:cubicBezTo>
              </a:path>
            </a:pathLst>
          </a:custGeom>
          <a:noFill/>
          <a:ln w="952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27161" name="Freeform 185"/>
          <p:cNvSpPr>
            <a:spLocks/>
          </p:cNvSpPr>
          <p:nvPr/>
        </p:nvSpPr>
        <p:spPr bwMode="auto">
          <a:xfrm>
            <a:off x="7634357" y="5216834"/>
            <a:ext cx="1447800" cy="990600"/>
          </a:xfrm>
          <a:custGeom>
            <a:avLst/>
            <a:gdLst>
              <a:gd name="T0" fmla="*/ 163664 w 805"/>
              <a:gd name="T1" fmla="*/ 170489 h 337"/>
              <a:gd name="T2" fmla="*/ 1365069 w 805"/>
              <a:gd name="T3" fmla="*/ 546741 h 337"/>
              <a:gd name="T4" fmla="*/ 1282337 w 805"/>
              <a:gd name="T5" fmla="*/ 705472 h 337"/>
              <a:gd name="T6" fmla="*/ 739187 w 805"/>
              <a:gd name="T7" fmla="*/ 626106 h 337"/>
              <a:gd name="T8" fmla="*/ 757172 w 805"/>
              <a:gd name="T9" fmla="*/ 276310 h 337"/>
              <a:gd name="T10" fmla="*/ 1332695 w 805"/>
              <a:gd name="T11" fmla="*/ 385070 h 337"/>
              <a:gd name="T12" fmla="*/ 1429815 w 805"/>
              <a:gd name="T13" fmla="*/ 599651 h 337"/>
              <a:gd name="T14" fmla="*/ 1266151 w 805"/>
              <a:gd name="T15" fmla="*/ 814232 h 337"/>
              <a:gd name="T16" fmla="*/ 739187 w 805"/>
              <a:gd name="T17" fmla="*/ 705472 h 337"/>
              <a:gd name="T18" fmla="*/ 607896 w 805"/>
              <a:gd name="T19" fmla="*/ 517346 h 337"/>
              <a:gd name="T20" fmla="*/ 723001 w 805"/>
              <a:gd name="T21" fmla="*/ 249855 h 337"/>
              <a:gd name="T22" fmla="*/ 1314710 w 805"/>
              <a:gd name="T23" fmla="*/ 329220 h 337"/>
              <a:gd name="T24" fmla="*/ 1447800 w 805"/>
              <a:gd name="T25" fmla="*/ 517346 h 337"/>
              <a:gd name="T26" fmla="*/ 1429815 w 805"/>
              <a:gd name="T27" fmla="*/ 787777 h 337"/>
              <a:gd name="T28" fmla="*/ 1332695 w 805"/>
              <a:gd name="T29" fmla="*/ 867142 h 337"/>
              <a:gd name="T30" fmla="*/ 953210 w 805"/>
              <a:gd name="T31" fmla="*/ 922992 h 337"/>
              <a:gd name="T32" fmla="*/ 296754 w 805"/>
              <a:gd name="T33" fmla="*/ 949447 h 337"/>
              <a:gd name="T34" fmla="*/ 0 w 805"/>
              <a:gd name="T35" fmla="*/ 949447 h 337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805"/>
              <a:gd name="T55" fmla="*/ 0 h 337"/>
              <a:gd name="T56" fmla="*/ 805 w 805"/>
              <a:gd name="T57" fmla="*/ 337 h 337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805" h="337">
                <a:moveTo>
                  <a:pt x="91" y="58"/>
                </a:moveTo>
                <a:cubicBezTo>
                  <a:pt x="341" y="64"/>
                  <a:pt x="583" y="0"/>
                  <a:pt x="759" y="186"/>
                </a:cubicBezTo>
                <a:cubicBezTo>
                  <a:pt x="775" y="233"/>
                  <a:pt x="753" y="227"/>
                  <a:pt x="713" y="240"/>
                </a:cubicBezTo>
                <a:cubicBezTo>
                  <a:pt x="606" y="235"/>
                  <a:pt x="514" y="230"/>
                  <a:pt x="411" y="213"/>
                </a:cubicBezTo>
                <a:cubicBezTo>
                  <a:pt x="336" y="188"/>
                  <a:pt x="355" y="115"/>
                  <a:pt x="421" y="94"/>
                </a:cubicBezTo>
                <a:cubicBezTo>
                  <a:pt x="652" y="103"/>
                  <a:pt x="594" y="102"/>
                  <a:pt x="741" y="131"/>
                </a:cubicBezTo>
                <a:cubicBezTo>
                  <a:pt x="773" y="152"/>
                  <a:pt x="783" y="168"/>
                  <a:pt x="795" y="204"/>
                </a:cubicBezTo>
                <a:cubicBezTo>
                  <a:pt x="779" y="268"/>
                  <a:pt x="764" y="262"/>
                  <a:pt x="704" y="277"/>
                </a:cubicBezTo>
                <a:cubicBezTo>
                  <a:pt x="594" y="271"/>
                  <a:pt x="514" y="262"/>
                  <a:pt x="411" y="240"/>
                </a:cubicBezTo>
                <a:cubicBezTo>
                  <a:pt x="348" y="198"/>
                  <a:pt x="369" y="222"/>
                  <a:pt x="338" y="176"/>
                </a:cubicBezTo>
                <a:cubicBezTo>
                  <a:pt x="347" y="122"/>
                  <a:pt x="349" y="103"/>
                  <a:pt x="402" y="85"/>
                </a:cubicBezTo>
                <a:cubicBezTo>
                  <a:pt x="497" y="89"/>
                  <a:pt x="630" y="78"/>
                  <a:pt x="731" y="112"/>
                </a:cubicBezTo>
                <a:cubicBezTo>
                  <a:pt x="764" y="145"/>
                  <a:pt x="788" y="130"/>
                  <a:pt x="805" y="176"/>
                </a:cubicBezTo>
                <a:cubicBezTo>
                  <a:pt x="802" y="207"/>
                  <a:pt x="805" y="239"/>
                  <a:pt x="795" y="268"/>
                </a:cubicBezTo>
                <a:cubicBezTo>
                  <a:pt x="791" y="279"/>
                  <a:pt x="751" y="293"/>
                  <a:pt x="741" y="295"/>
                </a:cubicBezTo>
                <a:cubicBezTo>
                  <a:pt x="703" y="301"/>
                  <a:pt x="551" y="313"/>
                  <a:pt x="530" y="314"/>
                </a:cubicBezTo>
                <a:cubicBezTo>
                  <a:pt x="408" y="319"/>
                  <a:pt x="287" y="320"/>
                  <a:pt x="165" y="323"/>
                </a:cubicBezTo>
                <a:cubicBezTo>
                  <a:pt x="108" y="337"/>
                  <a:pt x="60" y="323"/>
                  <a:pt x="0" y="323"/>
                </a:cubicBezTo>
              </a:path>
            </a:pathLst>
          </a:custGeom>
          <a:noFill/>
          <a:ln w="9525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06265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7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7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7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7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7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7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7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7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7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7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7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7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7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7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7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7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7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7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7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27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7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7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27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27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127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127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0" grpId="0" animBg="1"/>
      <p:bldP spid="127100" grpId="0"/>
      <p:bldP spid="127100" grpId="1"/>
      <p:bldP spid="127125" grpId="0"/>
      <p:bldP spid="127127" grpId="0"/>
      <p:bldP spid="127130" grpId="0"/>
      <p:bldP spid="127146" grpId="0"/>
      <p:bldP spid="127159" grpId="0" animBg="1"/>
      <p:bldP spid="127160" grpId="0" animBg="1"/>
      <p:bldP spid="12716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84" name="Text Box 12"/>
          <p:cNvSpPr txBox="1">
            <a:spLocks noChangeArrowheads="1"/>
          </p:cNvSpPr>
          <p:nvPr/>
        </p:nvSpPr>
        <p:spPr bwMode="auto">
          <a:xfrm>
            <a:off x="1524000" y="878656"/>
            <a:ext cx="6248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81000" indent="-3810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marL="0" indent="0" eaLnBrk="1" hangingPunct="1">
              <a:spcBef>
                <a:spcPct val="50000"/>
              </a:spcBef>
              <a:buClr>
                <a:srgbClr val="0000CC"/>
              </a:buClr>
            </a:pP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2287" name="Rectangle 15"/>
          <p:cNvSpPr>
            <a:spLocks noChangeArrowheads="1"/>
          </p:cNvSpPr>
          <p:nvPr/>
        </p:nvSpPr>
        <p:spPr bwMode="auto">
          <a:xfrm>
            <a:off x="1523998" y="207001"/>
            <a:ext cx="8136837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2288" name="Text Box 16"/>
          <p:cNvSpPr txBox="1">
            <a:spLocks noChangeArrowheads="1"/>
          </p:cNvSpPr>
          <p:nvPr/>
        </p:nvSpPr>
        <p:spPr bwMode="auto">
          <a:xfrm>
            <a:off x="1860685" y="1330751"/>
            <a:ext cx="807359" cy="584775"/>
          </a:xfrm>
          <a:prstGeom prst="rect">
            <a:avLst/>
          </a:prstGeom>
          <a:solidFill>
            <a:srgbClr val="00B0F0"/>
          </a:solidFill>
          <a:ln>
            <a:noFill/>
          </a:ln>
          <a:extLst/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798799" y="3954530"/>
            <a:ext cx="909099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32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3R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Hình chữ nhật 3"/>
          <p:cNvSpPr/>
          <p:nvPr/>
        </p:nvSpPr>
        <p:spPr>
          <a:xfrm>
            <a:off x="1798799" y="2987154"/>
            <a:ext cx="489428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2R</a:t>
            </a:r>
          </a:p>
        </p:txBody>
      </p:sp>
      <p:grpSp>
        <p:nvGrpSpPr>
          <p:cNvPr id="46" name="Nhóm 45"/>
          <p:cNvGrpSpPr/>
          <p:nvPr/>
        </p:nvGrpSpPr>
        <p:grpSpPr>
          <a:xfrm>
            <a:off x="7140438" y="3954530"/>
            <a:ext cx="4696670" cy="886793"/>
            <a:chOff x="7668014" y="4547751"/>
            <a:chExt cx="4696670" cy="886793"/>
          </a:xfrm>
        </p:grpSpPr>
        <p:sp>
          <p:nvSpPr>
            <p:cNvPr id="41" name="Thùng Chứa 40"/>
            <p:cNvSpPr/>
            <p:nvPr/>
          </p:nvSpPr>
          <p:spPr>
            <a:xfrm rot="5400000">
              <a:off x="9494851" y="2720914"/>
              <a:ext cx="561583" cy="4215257"/>
            </a:xfrm>
            <a:prstGeom prst="can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42" name="Hộp Văn bản 41"/>
            <p:cNvSpPr txBox="1"/>
            <p:nvPr/>
          </p:nvSpPr>
          <p:spPr>
            <a:xfrm>
              <a:off x="8934717" y="4597708"/>
              <a:ext cx="1681847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/>
                <a:t>Dây</a:t>
              </a:r>
              <a:r>
                <a:rPr lang="en-US" sz="2400" dirty="0" smtClean="0"/>
                <a:t> </a:t>
              </a:r>
              <a:r>
                <a:rPr lang="en-US" sz="2400" dirty="0" err="1" smtClean="0"/>
                <a:t>đồng</a:t>
              </a:r>
              <a:endParaRPr lang="vi-VN" sz="2400" dirty="0"/>
            </a:p>
          </p:txBody>
        </p:sp>
        <p:grpSp>
          <p:nvGrpSpPr>
            <p:cNvPr id="18" name="Nhóm 17"/>
            <p:cNvGrpSpPr/>
            <p:nvPr/>
          </p:nvGrpSpPr>
          <p:grpSpPr>
            <a:xfrm>
              <a:off x="7751644" y="4972879"/>
              <a:ext cx="4047998" cy="461665"/>
              <a:chOff x="7811018" y="4202092"/>
              <a:chExt cx="4047998" cy="461665"/>
            </a:xfrm>
          </p:grpSpPr>
          <p:grpSp>
            <p:nvGrpSpPr>
              <p:cNvPr id="31" name="Nhóm 30"/>
              <p:cNvGrpSpPr/>
              <p:nvPr/>
            </p:nvGrpSpPr>
            <p:grpSpPr>
              <a:xfrm>
                <a:off x="7811018" y="4338545"/>
                <a:ext cx="4047998" cy="229871"/>
                <a:chOff x="7814150" y="4349551"/>
                <a:chExt cx="4047998" cy="229871"/>
              </a:xfrm>
            </p:grpSpPr>
            <p:cxnSp>
              <p:nvCxnSpPr>
                <p:cNvPr id="33" name="Đường nối Thẳng 32"/>
                <p:cNvCxnSpPr/>
                <p:nvPr/>
              </p:nvCxnSpPr>
              <p:spPr>
                <a:xfrm flipV="1">
                  <a:off x="11849622" y="4349551"/>
                  <a:ext cx="0" cy="229871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Đường nối Thẳng 33"/>
                <p:cNvCxnSpPr/>
                <p:nvPr/>
              </p:nvCxnSpPr>
              <p:spPr>
                <a:xfrm flipV="1">
                  <a:off x="7814151" y="4359999"/>
                  <a:ext cx="0" cy="208974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Đường kết nối Mũi tên Thẳng 34"/>
                <p:cNvCxnSpPr/>
                <p:nvPr/>
              </p:nvCxnSpPr>
              <p:spPr>
                <a:xfrm>
                  <a:off x="7830855" y="4559474"/>
                  <a:ext cx="4031293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Đường kết nối Mũi tên Thẳng 35"/>
                <p:cNvCxnSpPr/>
                <p:nvPr/>
              </p:nvCxnSpPr>
              <p:spPr>
                <a:xfrm flipH="1">
                  <a:off x="7814150" y="4559474"/>
                  <a:ext cx="4031293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2" name="Hộp Văn bản 31"/>
              <p:cNvSpPr txBox="1"/>
              <p:nvPr/>
            </p:nvSpPr>
            <p:spPr>
              <a:xfrm>
                <a:off x="9338748" y="4202092"/>
                <a:ext cx="460184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latin typeface=".VnFree" panose="020B7200000000000000" pitchFamily="34" charset="0"/>
                  </a:rPr>
                  <a:t>3l</a:t>
                </a:r>
                <a:endParaRPr lang="vi-VN" sz="2400" b="1" dirty="0"/>
              </a:p>
            </p:txBody>
          </p:sp>
        </p:grpSp>
        <p:sp>
          <p:nvSpPr>
            <p:cNvPr id="14" name="Hộp Văn bản 13"/>
            <p:cNvSpPr txBox="1"/>
            <p:nvPr/>
          </p:nvSpPr>
          <p:spPr>
            <a:xfrm>
              <a:off x="11649702" y="4581340"/>
              <a:ext cx="71498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endPara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" name="Nhóm 8"/>
          <p:cNvGrpSpPr/>
          <p:nvPr/>
        </p:nvGrpSpPr>
        <p:grpSpPr>
          <a:xfrm>
            <a:off x="7140438" y="2922914"/>
            <a:ext cx="3289921" cy="864397"/>
            <a:chOff x="7708084" y="3294983"/>
            <a:chExt cx="3289921" cy="864397"/>
          </a:xfrm>
        </p:grpSpPr>
        <p:sp>
          <p:nvSpPr>
            <p:cNvPr id="15" name="Thùng Chứa 14"/>
            <p:cNvSpPr/>
            <p:nvPr/>
          </p:nvSpPr>
          <p:spPr>
            <a:xfrm rot="5400000">
              <a:off x="8796716" y="2206351"/>
              <a:ext cx="561360" cy="2738623"/>
            </a:xfrm>
            <a:prstGeom prst="can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grpSp>
          <p:nvGrpSpPr>
            <p:cNvPr id="17" name="Nhóm 16"/>
            <p:cNvGrpSpPr/>
            <p:nvPr/>
          </p:nvGrpSpPr>
          <p:grpSpPr>
            <a:xfrm>
              <a:off x="7759997" y="3809208"/>
              <a:ext cx="2674597" cy="229871"/>
              <a:chOff x="7814151" y="4359999"/>
              <a:chExt cx="2674597" cy="229871"/>
            </a:xfrm>
          </p:grpSpPr>
          <p:cxnSp>
            <p:nvCxnSpPr>
              <p:cNvPr id="37" name="Đường nối Thẳng 36"/>
              <p:cNvCxnSpPr/>
              <p:nvPr/>
            </p:nvCxnSpPr>
            <p:spPr>
              <a:xfrm flipV="1">
                <a:off x="10463696" y="4359999"/>
                <a:ext cx="0" cy="229871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Đường nối Thẳng 37"/>
              <p:cNvCxnSpPr/>
              <p:nvPr/>
            </p:nvCxnSpPr>
            <p:spPr>
              <a:xfrm flipV="1">
                <a:off x="7814151" y="4359999"/>
                <a:ext cx="0" cy="208974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Đường kết nối Mũi tên Thẳng 38"/>
              <p:cNvCxnSpPr/>
              <p:nvPr/>
            </p:nvCxnSpPr>
            <p:spPr>
              <a:xfrm>
                <a:off x="9204254" y="4559474"/>
                <a:ext cx="1284494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Đường kết nối Mũi tên Thẳng 39"/>
              <p:cNvCxnSpPr/>
              <p:nvPr/>
            </p:nvCxnSpPr>
            <p:spPr>
              <a:xfrm flipH="1">
                <a:off x="7814151" y="4559474"/>
                <a:ext cx="2503115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9" name="Hộp Văn bản 18"/>
            <p:cNvSpPr txBox="1"/>
            <p:nvPr/>
          </p:nvSpPr>
          <p:spPr>
            <a:xfrm>
              <a:off x="8900107" y="3697715"/>
              <a:ext cx="460184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.VnFree" panose="020B7200000000000000" pitchFamily="34" charset="0"/>
                </a:rPr>
                <a:t>2l</a:t>
              </a:r>
              <a:endParaRPr lang="vi-VN" sz="2400" b="1" dirty="0"/>
            </a:p>
          </p:txBody>
        </p:sp>
        <p:sp>
          <p:nvSpPr>
            <p:cNvPr id="30" name="Hộp Văn bản 29"/>
            <p:cNvSpPr txBox="1"/>
            <p:nvPr/>
          </p:nvSpPr>
          <p:spPr>
            <a:xfrm>
              <a:off x="8327091" y="3394678"/>
              <a:ext cx="172859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/>
                <a:t>Dây</a:t>
              </a:r>
              <a:r>
                <a:rPr lang="en-US" sz="2400" dirty="0" smtClean="0"/>
                <a:t> </a:t>
              </a:r>
              <a:r>
                <a:rPr lang="en-US" sz="2400" dirty="0" err="1" smtClean="0"/>
                <a:t>đồng</a:t>
              </a:r>
              <a:endParaRPr lang="vi-VN" sz="2400" dirty="0"/>
            </a:p>
          </p:txBody>
        </p:sp>
        <p:sp>
          <p:nvSpPr>
            <p:cNvPr id="13" name="Hộp Văn bản 12"/>
            <p:cNvSpPr txBox="1"/>
            <p:nvPr/>
          </p:nvSpPr>
          <p:spPr>
            <a:xfrm>
              <a:off x="10283023" y="3339471"/>
              <a:ext cx="71498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endPara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" name="Nhóm 7"/>
          <p:cNvGrpSpPr/>
          <p:nvPr/>
        </p:nvGrpSpPr>
        <p:grpSpPr>
          <a:xfrm>
            <a:off x="7140439" y="1930675"/>
            <a:ext cx="1801727" cy="956571"/>
            <a:chOff x="7759997" y="1803822"/>
            <a:chExt cx="1801727" cy="956571"/>
          </a:xfrm>
        </p:grpSpPr>
        <p:sp>
          <p:nvSpPr>
            <p:cNvPr id="44" name="Thùng Chứa 43"/>
            <p:cNvSpPr/>
            <p:nvPr/>
          </p:nvSpPr>
          <p:spPr>
            <a:xfrm rot="5400000">
              <a:off x="8252560" y="1311572"/>
              <a:ext cx="561583" cy="1546710"/>
            </a:xfrm>
            <a:prstGeom prst="can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grpSp>
          <p:nvGrpSpPr>
            <p:cNvPr id="22" name="Nhóm 21"/>
            <p:cNvGrpSpPr/>
            <p:nvPr/>
          </p:nvGrpSpPr>
          <p:grpSpPr>
            <a:xfrm>
              <a:off x="7828136" y="2319944"/>
              <a:ext cx="1438691" cy="242027"/>
              <a:chOff x="7814151" y="4374603"/>
              <a:chExt cx="1438691" cy="242027"/>
            </a:xfrm>
          </p:grpSpPr>
          <p:cxnSp>
            <p:nvCxnSpPr>
              <p:cNvPr id="24" name="Đường nối Thẳng 23"/>
              <p:cNvCxnSpPr/>
              <p:nvPr/>
            </p:nvCxnSpPr>
            <p:spPr>
              <a:xfrm flipV="1">
                <a:off x="9227790" y="4386759"/>
                <a:ext cx="0" cy="229871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" name="Đường nối Thẳng 24"/>
              <p:cNvCxnSpPr/>
              <p:nvPr/>
            </p:nvCxnSpPr>
            <p:spPr>
              <a:xfrm flipV="1">
                <a:off x="7814151" y="4374603"/>
                <a:ext cx="0" cy="229871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" name="Đường kết nối Mũi tên Thẳng 25"/>
              <p:cNvCxnSpPr/>
              <p:nvPr/>
            </p:nvCxnSpPr>
            <p:spPr>
              <a:xfrm>
                <a:off x="8085120" y="4607066"/>
                <a:ext cx="1167722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Đường kết nối Mũi tên Thẳng 26"/>
              <p:cNvCxnSpPr/>
              <p:nvPr/>
            </p:nvCxnSpPr>
            <p:spPr>
              <a:xfrm flipH="1">
                <a:off x="7814151" y="4604619"/>
                <a:ext cx="1284494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3" name="Hộp Văn bản 22"/>
            <p:cNvSpPr txBox="1"/>
            <p:nvPr/>
          </p:nvSpPr>
          <p:spPr>
            <a:xfrm>
              <a:off x="8290728" y="2298728"/>
              <a:ext cx="460184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.VnFree" panose="020B7200000000000000" pitchFamily="34" charset="0"/>
                </a:rPr>
                <a:t>l</a:t>
              </a:r>
              <a:endParaRPr lang="vi-VN" sz="2400" b="1" dirty="0"/>
            </a:p>
          </p:txBody>
        </p:sp>
        <p:sp>
          <p:nvSpPr>
            <p:cNvPr id="45" name="Hộp Văn bản 44"/>
            <p:cNvSpPr txBox="1"/>
            <p:nvPr/>
          </p:nvSpPr>
          <p:spPr>
            <a:xfrm>
              <a:off x="7825396" y="1803822"/>
              <a:ext cx="1376616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/>
                <a:t>Dây</a:t>
              </a:r>
              <a:r>
                <a:rPr lang="en-US" sz="2400" dirty="0" smtClean="0"/>
                <a:t> </a:t>
              </a:r>
              <a:r>
                <a:rPr lang="en-US" sz="2400" dirty="0" err="1" smtClean="0"/>
                <a:t>đồng</a:t>
              </a:r>
              <a:endParaRPr lang="vi-VN" sz="2400" dirty="0"/>
            </a:p>
          </p:txBody>
        </p:sp>
        <p:sp>
          <p:nvSpPr>
            <p:cNvPr id="12" name="Hộp Văn bản 11"/>
            <p:cNvSpPr txBox="1"/>
            <p:nvPr/>
          </p:nvSpPr>
          <p:spPr>
            <a:xfrm>
              <a:off x="9112630" y="1857390"/>
              <a:ext cx="449094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endPara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7" name="Hình chữ nhật 46"/>
          <p:cNvSpPr/>
          <p:nvPr/>
        </p:nvSpPr>
        <p:spPr>
          <a:xfrm>
            <a:off x="1802794" y="2062650"/>
            <a:ext cx="48365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R. </a:t>
            </a:r>
          </a:p>
        </p:txBody>
      </p:sp>
      <p:sp>
        <p:nvSpPr>
          <p:cNvPr id="43" name="Text Box 16"/>
          <p:cNvSpPr txBox="1">
            <a:spLocks noChangeArrowheads="1"/>
          </p:cNvSpPr>
          <p:nvPr/>
        </p:nvSpPr>
        <p:spPr bwMode="auto">
          <a:xfrm>
            <a:off x="1523998" y="4924045"/>
            <a:ext cx="954687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marL="0" indent="0" algn="just" eaLnBrk="1" hangingPunct="1">
              <a:spcBef>
                <a:spcPct val="50000"/>
              </a:spcBef>
            </a:pP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endParaRPr lang="en-US" sz="3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562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2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2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2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2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2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2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84" grpId="0"/>
      <p:bldP spid="182288" grpId="0" animBg="1"/>
      <p:bldP spid="182288" grpId="1" animBg="1"/>
      <p:bldP spid="5" grpId="0"/>
      <p:bldP spid="4" grpId="0"/>
      <p:bldP spid="47" grpId="0"/>
      <p:bldP spid="4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10"/>
          <p:cNvSpPr txBox="1">
            <a:spLocks noChangeArrowheads="1"/>
          </p:cNvSpPr>
          <p:nvPr/>
        </p:nvSpPr>
        <p:spPr bwMode="auto">
          <a:xfrm>
            <a:off x="4724400" y="2667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.VnArial" panose="020B7200000000000000" pitchFamily="34" charset="0"/>
              </a:rPr>
              <a:t>K</a:t>
            </a:r>
          </a:p>
        </p:txBody>
      </p:sp>
      <p:sp>
        <p:nvSpPr>
          <p:cNvPr id="9221" name="Rectangle 11"/>
          <p:cNvSpPr>
            <a:spLocks noChangeArrowheads="1"/>
          </p:cNvSpPr>
          <p:nvPr/>
        </p:nvSpPr>
        <p:spPr bwMode="auto">
          <a:xfrm>
            <a:off x="1619251" y="3552826"/>
            <a:ext cx="1857375" cy="1662113"/>
          </a:xfrm>
          <a:prstGeom prst="rect">
            <a:avLst/>
          </a:prstGeom>
          <a:solidFill>
            <a:schemeClr val="tx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  <a:contourClr>
              <a:schemeClr val="tx1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vi-VN">
              <a:latin typeface=".VnArial" panose="020B7200000000000000" pitchFamily="34" charset="0"/>
            </a:endParaRPr>
          </a:p>
        </p:txBody>
      </p:sp>
      <p:sp>
        <p:nvSpPr>
          <p:cNvPr id="9222" name="Line 12"/>
          <p:cNvSpPr>
            <a:spLocks noChangeShapeType="1"/>
          </p:cNvSpPr>
          <p:nvPr/>
        </p:nvSpPr>
        <p:spPr bwMode="auto">
          <a:xfrm flipV="1">
            <a:off x="7239000" y="4267200"/>
            <a:ext cx="3043238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23" name="Line 14"/>
          <p:cNvSpPr>
            <a:spLocks noChangeShapeType="1"/>
          </p:cNvSpPr>
          <p:nvPr/>
        </p:nvSpPr>
        <p:spPr bwMode="auto">
          <a:xfrm>
            <a:off x="10287000" y="2471738"/>
            <a:ext cx="0" cy="18288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24" name="Text Box 15"/>
          <p:cNvSpPr txBox="1">
            <a:spLocks noChangeArrowheads="1"/>
          </p:cNvSpPr>
          <p:nvPr/>
        </p:nvSpPr>
        <p:spPr bwMode="auto">
          <a:xfrm>
            <a:off x="7199314" y="5608638"/>
            <a:ext cx="5159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>
                <a:latin typeface=".VnArial" panose="020B7200000000000000" pitchFamily="34" charset="0"/>
              </a:rPr>
              <a:t>A</a:t>
            </a:r>
          </a:p>
        </p:txBody>
      </p:sp>
      <p:sp>
        <p:nvSpPr>
          <p:cNvPr id="9225" name="Text Box 16"/>
          <p:cNvSpPr txBox="1">
            <a:spLocks noChangeArrowheads="1"/>
          </p:cNvSpPr>
          <p:nvPr/>
        </p:nvSpPr>
        <p:spPr bwMode="auto">
          <a:xfrm>
            <a:off x="7715250" y="5608638"/>
            <a:ext cx="514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>
                <a:latin typeface=".VnArial" panose="020B7200000000000000" pitchFamily="34" charset="0"/>
              </a:rPr>
              <a:t>B</a:t>
            </a:r>
          </a:p>
        </p:txBody>
      </p:sp>
      <p:sp>
        <p:nvSpPr>
          <p:cNvPr id="9226" name="Line 17"/>
          <p:cNvSpPr>
            <a:spLocks noChangeShapeType="1"/>
          </p:cNvSpPr>
          <p:nvPr/>
        </p:nvSpPr>
        <p:spPr bwMode="auto">
          <a:xfrm flipH="1" flipV="1">
            <a:off x="6299201" y="3268664"/>
            <a:ext cx="257175" cy="1603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27" name="Line 18"/>
          <p:cNvSpPr>
            <a:spLocks noChangeShapeType="1"/>
          </p:cNvSpPr>
          <p:nvPr/>
        </p:nvSpPr>
        <p:spPr bwMode="auto">
          <a:xfrm>
            <a:off x="1752600" y="2514600"/>
            <a:ext cx="2971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28" name="Line 20"/>
          <p:cNvSpPr>
            <a:spLocks noChangeShapeType="1"/>
          </p:cNvSpPr>
          <p:nvPr/>
        </p:nvSpPr>
        <p:spPr bwMode="auto">
          <a:xfrm>
            <a:off x="3886200" y="5105400"/>
            <a:ext cx="1752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9229" name="Group 21"/>
          <p:cNvGrpSpPr>
            <a:grpSpLocks/>
          </p:cNvGrpSpPr>
          <p:nvPr/>
        </p:nvGrpSpPr>
        <p:grpSpPr bwMode="auto">
          <a:xfrm>
            <a:off x="5943600" y="2514600"/>
            <a:ext cx="914400" cy="533400"/>
            <a:chOff x="4752" y="2544"/>
            <a:chExt cx="576" cy="461"/>
          </a:xfrm>
        </p:grpSpPr>
        <p:sp>
          <p:nvSpPr>
            <p:cNvPr id="9369" name="Rectangle 22"/>
            <p:cNvSpPr>
              <a:spLocks noChangeArrowheads="1"/>
            </p:cNvSpPr>
            <p:nvPr/>
          </p:nvSpPr>
          <p:spPr bwMode="auto">
            <a:xfrm rot="16200000" flipH="1">
              <a:off x="4857" y="2535"/>
              <a:ext cx="365" cy="5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/>
              <a:r>
                <a:rPr lang="en-US" sz="1800">
                  <a:solidFill>
                    <a:srgbClr val="F00A20"/>
                  </a:solidFill>
                  <a:latin typeface=".VnArial" panose="020B7200000000000000" pitchFamily="34" charset="0"/>
                </a:rPr>
                <a:t>6V</a:t>
              </a:r>
            </a:p>
          </p:txBody>
        </p:sp>
        <p:sp>
          <p:nvSpPr>
            <p:cNvPr id="9370" name="Line 23"/>
            <p:cNvSpPr>
              <a:spLocks noChangeShapeType="1"/>
            </p:cNvSpPr>
            <p:nvPr/>
          </p:nvSpPr>
          <p:spPr bwMode="auto">
            <a:xfrm rot="5400000">
              <a:off x="4730" y="2662"/>
              <a:ext cx="4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71" name="Line 24"/>
            <p:cNvSpPr>
              <a:spLocks noChangeShapeType="1"/>
            </p:cNvSpPr>
            <p:nvPr/>
          </p:nvSpPr>
          <p:spPr bwMode="auto">
            <a:xfrm>
              <a:off x="4896" y="2544"/>
              <a:ext cx="0" cy="96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72" name="Line 25"/>
            <p:cNvSpPr>
              <a:spLocks noChangeShapeType="1"/>
            </p:cNvSpPr>
            <p:nvPr/>
          </p:nvSpPr>
          <p:spPr bwMode="auto">
            <a:xfrm>
              <a:off x="5136" y="2544"/>
              <a:ext cx="0" cy="96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9230" name="Rectangle 26"/>
          <p:cNvSpPr>
            <a:spLocks noChangeArrowheads="1"/>
          </p:cNvSpPr>
          <p:nvPr/>
        </p:nvSpPr>
        <p:spPr bwMode="auto">
          <a:xfrm>
            <a:off x="1566864" y="3552826"/>
            <a:ext cx="1857375" cy="1662113"/>
          </a:xfrm>
          <a:prstGeom prst="rect">
            <a:avLst/>
          </a:prstGeom>
          <a:solidFill>
            <a:srgbClr val="FFFF00"/>
          </a:solidFill>
          <a:ln w="57150" cmpd="thickThin">
            <a:solidFill>
              <a:srgbClr val="6633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vi-VN">
              <a:latin typeface=".VnArial" panose="020B7200000000000000" pitchFamily="34" charset="0"/>
            </a:endParaRPr>
          </a:p>
        </p:txBody>
      </p:sp>
      <p:sp>
        <p:nvSpPr>
          <p:cNvPr id="9231" name="AutoShape 27"/>
          <p:cNvSpPr>
            <a:spLocks noChangeArrowheads="1"/>
          </p:cNvSpPr>
          <p:nvPr/>
        </p:nvSpPr>
        <p:spPr bwMode="auto">
          <a:xfrm>
            <a:off x="1687513" y="4983163"/>
            <a:ext cx="176212" cy="176212"/>
          </a:xfrm>
          <a:custGeom>
            <a:avLst/>
            <a:gdLst>
              <a:gd name="T0" fmla="*/ 718765 w 21600"/>
              <a:gd name="T1" fmla="*/ 0 h 21600"/>
              <a:gd name="T2" fmla="*/ 210508 w 21600"/>
              <a:gd name="T3" fmla="*/ 210508 h 21600"/>
              <a:gd name="T4" fmla="*/ 0 w 21600"/>
              <a:gd name="T5" fmla="*/ 718765 h 21600"/>
              <a:gd name="T6" fmla="*/ 210508 w 21600"/>
              <a:gd name="T7" fmla="*/ 1227023 h 21600"/>
              <a:gd name="T8" fmla="*/ 718765 w 21600"/>
              <a:gd name="T9" fmla="*/ 1437531 h 21600"/>
              <a:gd name="T10" fmla="*/ 1227023 w 21600"/>
              <a:gd name="T11" fmla="*/ 1227023 h 21600"/>
              <a:gd name="T12" fmla="*/ 1437531 w 21600"/>
              <a:gd name="T13" fmla="*/ 718765 h 21600"/>
              <a:gd name="T14" fmla="*/ 1227023 w 21600"/>
              <a:gd name="T15" fmla="*/ 210508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00"/>
          </a:solidFill>
          <a:ln w="127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9232" name="Rectangle 28"/>
          <p:cNvSpPr>
            <a:spLocks noChangeArrowheads="1"/>
          </p:cNvSpPr>
          <p:nvPr/>
        </p:nvSpPr>
        <p:spPr bwMode="auto">
          <a:xfrm>
            <a:off x="1524000" y="3552826"/>
            <a:ext cx="1930400" cy="1662113"/>
          </a:xfrm>
          <a:prstGeom prst="rect">
            <a:avLst/>
          </a:prstGeom>
          <a:solidFill>
            <a:srgbClr val="FFFFCC"/>
          </a:solidFill>
          <a:ln w="57150" cmpd="thickThin">
            <a:solidFill>
              <a:srgbClr val="6633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vi-VN">
              <a:latin typeface=".VnArial" panose="020B7200000000000000" pitchFamily="34" charset="0"/>
            </a:endParaRPr>
          </a:p>
        </p:txBody>
      </p:sp>
      <p:sp>
        <p:nvSpPr>
          <p:cNvPr id="9233" name="Oval 29"/>
          <p:cNvSpPr>
            <a:spLocks noChangeArrowheads="1"/>
          </p:cNvSpPr>
          <p:nvPr/>
        </p:nvSpPr>
        <p:spPr bwMode="auto">
          <a:xfrm>
            <a:off x="1717676" y="3686176"/>
            <a:ext cx="1444625" cy="143351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vi-VN">
              <a:latin typeface=".VnArial" panose="020B7200000000000000" pitchFamily="34" charset="0"/>
            </a:endParaRPr>
          </a:p>
        </p:txBody>
      </p:sp>
      <p:sp>
        <p:nvSpPr>
          <p:cNvPr id="9234" name="Arc 30"/>
          <p:cNvSpPr>
            <a:spLocks/>
          </p:cNvSpPr>
          <p:nvPr/>
        </p:nvSpPr>
        <p:spPr bwMode="auto">
          <a:xfrm rot="6681726" flipH="1">
            <a:off x="2210595" y="3694907"/>
            <a:ext cx="588962" cy="962025"/>
          </a:xfrm>
          <a:custGeom>
            <a:avLst/>
            <a:gdLst>
              <a:gd name="T0" fmla="*/ 8688288 w 24253"/>
              <a:gd name="T1" fmla="*/ 0 h 39506"/>
              <a:gd name="T2" fmla="*/ 0 w 24253"/>
              <a:gd name="T3" fmla="*/ 23329362 h 39506"/>
              <a:gd name="T4" fmla="*/ 1564527 w 24253"/>
              <a:gd name="T5" fmla="*/ 10618072 h 39506"/>
              <a:gd name="T6" fmla="*/ 0 60000 65536"/>
              <a:gd name="T7" fmla="*/ 0 60000 65536"/>
              <a:gd name="T8" fmla="*/ 0 60000 65536"/>
              <a:gd name="T9" fmla="*/ 0 w 24253"/>
              <a:gd name="T10" fmla="*/ 0 h 39506"/>
              <a:gd name="T11" fmla="*/ 24253 w 24253"/>
              <a:gd name="T12" fmla="*/ 39506 h 3950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253" h="39506" fill="none" extrusionOk="0">
                <a:moveTo>
                  <a:pt x="14733" y="-1"/>
                </a:moveTo>
                <a:cubicBezTo>
                  <a:pt x="20685" y="4015"/>
                  <a:pt x="24253" y="10726"/>
                  <a:pt x="24253" y="17906"/>
                </a:cubicBezTo>
                <a:cubicBezTo>
                  <a:pt x="24253" y="29835"/>
                  <a:pt x="14582" y="39506"/>
                  <a:pt x="2653" y="39506"/>
                </a:cubicBezTo>
                <a:cubicBezTo>
                  <a:pt x="1766" y="39506"/>
                  <a:pt x="880" y="39451"/>
                  <a:pt x="-1" y="39342"/>
                </a:cubicBezTo>
              </a:path>
              <a:path w="24253" h="39506" stroke="0" extrusionOk="0">
                <a:moveTo>
                  <a:pt x="14733" y="-1"/>
                </a:moveTo>
                <a:cubicBezTo>
                  <a:pt x="20685" y="4015"/>
                  <a:pt x="24253" y="10726"/>
                  <a:pt x="24253" y="17906"/>
                </a:cubicBezTo>
                <a:cubicBezTo>
                  <a:pt x="24253" y="29835"/>
                  <a:pt x="14582" y="39506"/>
                  <a:pt x="2653" y="39506"/>
                </a:cubicBezTo>
                <a:cubicBezTo>
                  <a:pt x="1766" y="39506"/>
                  <a:pt x="880" y="39451"/>
                  <a:pt x="-1" y="39342"/>
                </a:cubicBezTo>
                <a:lnTo>
                  <a:pt x="2653" y="17906"/>
                </a:lnTo>
                <a:lnTo>
                  <a:pt x="14733" y="-1"/>
                </a:lnTo>
                <a:close/>
              </a:path>
            </a:pathLst>
          </a:custGeom>
          <a:noFill/>
          <a:ln w="31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9235" name="Text Box 31"/>
          <p:cNvSpPr txBox="1">
            <a:spLocks noChangeArrowheads="1"/>
          </p:cNvSpPr>
          <p:nvPr/>
        </p:nvSpPr>
        <p:spPr bwMode="auto">
          <a:xfrm rot="-2206860">
            <a:off x="1925639" y="3733800"/>
            <a:ext cx="498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/>
            <a:r>
              <a:rPr lang="en-US" sz="1600">
                <a:latin typeface=".VnArial" panose="020B7200000000000000" pitchFamily="34" charset="0"/>
              </a:rPr>
              <a:t>0,5</a:t>
            </a:r>
          </a:p>
        </p:txBody>
      </p:sp>
      <p:sp>
        <p:nvSpPr>
          <p:cNvPr id="9236" name="Line 32"/>
          <p:cNvSpPr>
            <a:spLocks noChangeShapeType="1"/>
          </p:cNvSpPr>
          <p:nvPr/>
        </p:nvSpPr>
        <p:spPr bwMode="auto">
          <a:xfrm rot="300000">
            <a:off x="2513013" y="3883026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37" name="Line 33"/>
          <p:cNvSpPr>
            <a:spLocks noChangeShapeType="1"/>
          </p:cNvSpPr>
          <p:nvPr/>
        </p:nvSpPr>
        <p:spPr bwMode="auto">
          <a:xfrm rot="900000">
            <a:off x="2600325" y="3898900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38" name="Line 34"/>
          <p:cNvSpPr>
            <a:spLocks noChangeShapeType="1"/>
          </p:cNvSpPr>
          <p:nvPr/>
        </p:nvSpPr>
        <p:spPr bwMode="auto">
          <a:xfrm rot="1500000">
            <a:off x="2676525" y="3930651"/>
            <a:ext cx="0" cy="1317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39" name="Line 35"/>
          <p:cNvSpPr>
            <a:spLocks noChangeShapeType="1"/>
          </p:cNvSpPr>
          <p:nvPr/>
        </p:nvSpPr>
        <p:spPr bwMode="auto">
          <a:xfrm rot="2100000">
            <a:off x="2760663" y="397986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40" name="Line 36"/>
          <p:cNvSpPr>
            <a:spLocks noChangeShapeType="1"/>
          </p:cNvSpPr>
          <p:nvPr/>
        </p:nvSpPr>
        <p:spPr bwMode="auto">
          <a:xfrm rot="2700000">
            <a:off x="2828926" y="4040188"/>
            <a:ext cx="0" cy="60325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41" name="Line 37"/>
          <p:cNvSpPr>
            <a:spLocks noChangeShapeType="1"/>
          </p:cNvSpPr>
          <p:nvPr/>
        </p:nvSpPr>
        <p:spPr bwMode="auto">
          <a:xfrm rot="-2700000">
            <a:off x="2097088" y="4038600"/>
            <a:ext cx="0" cy="58738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42" name="Line 38"/>
          <p:cNvSpPr>
            <a:spLocks noChangeShapeType="1"/>
          </p:cNvSpPr>
          <p:nvPr/>
        </p:nvSpPr>
        <p:spPr bwMode="auto">
          <a:xfrm rot="-2100000">
            <a:off x="2165350" y="3983038"/>
            <a:ext cx="0" cy="55562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43" name="Line 39"/>
          <p:cNvSpPr>
            <a:spLocks noChangeShapeType="1"/>
          </p:cNvSpPr>
          <p:nvPr/>
        </p:nvSpPr>
        <p:spPr bwMode="auto">
          <a:xfrm rot="20100000" flipH="1">
            <a:off x="2247900" y="3932238"/>
            <a:ext cx="6350" cy="809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44" name="Line 40"/>
          <p:cNvSpPr>
            <a:spLocks noChangeShapeType="1"/>
          </p:cNvSpPr>
          <p:nvPr/>
        </p:nvSpPr>
        <p:spPr bwMode="auto">
          <a:xfrm rot="-900000">
            <a:off x="2324100" y="3903664"/>
            <a:ext cx="0" cy="58737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45" name="Line 41"/>
          <p:cNvSpPr>
            <a:spLocks noChangeShapeType="1"/>
          </p:cNvSpPr>
          <p:nvPr/>
        </p:nvSpPr>
        <p:spPr bwMode="auto">
          <a:xfrm rot="-300000">
            <a:off x="2416175" y="388461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46" name="Line 42"/>
          <p:cNvSpPr>
            <a:spLocks noChangeShapeType="1"/>
          </p:cNvSpPr>
          <p:nvPr/>
        </p:nvSpPr>
        <p:spPr bwMode="auto">
          <a:xfrm rot="6300000">
            <a:off x="2010569" y="4236244"/>
            <a:ext cx="0" cy="1444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47" name="Line 43"/>
          <p:cNvSpPr>
            <a:spLocks noChangeShapeType="1"/>
          </p:cNvSpPr>
          <p:nvPr/>
        </p:nvSpPr>
        <p:spPr bwMode="auto">
          <a:xfrm rot="-3900000">
            <a:off x="1998663" y="418941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48" name="Line 44"/>
          <p:cNvSpPr>
            <a:spLocks noChangeShapeType="1"/>
          </p:cNvSpPr>
          <p:nvPr/>
        </p:nvSpPr>
        <p:spPr bwMode="auto">
          <a:xfrm rot="-3300000">
            <a:off x="2041525" y="4108450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49" name="Line 45"/>
          <p:cNvSpPr>
            <a:spLocks noChangeShapeType="1"/>
          </p:cNvSpPr>
          <p:nvPr/>
        </p:nvSpPr>
        <p:spPr bwMode="auto">
          <a:xfrm rot="3300000">
            <a:off x="2878932" y="4110832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50" name="Line 46"/>
          <p:cNvSpPr>
            <a:spLocks noChangeShapeType="1"/>
          </p:cNvSpPr>
          <p:nvPr/>
        </p:nvSpPr>
        <p:spPr bwMode="auto">
          <a:xfrm rot="3900000">
            <a:off x="2923382" y="4188619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51" name="Line 47"/>
          <p:cNvSpPr>
            <a:spLocks noChangeShapeType="1"/>
          </p:cNvSpPr>
          <p:nvPr/>
        </p:nvSpPr>
        <p:spPr bwMode="auto">
          <a:xfrm rot="4500000">
            <a:off x="2922588" y="4244975"/>
            <a:ext cx="0" cy="127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52" name="Text Box 48"/>
          <p:cNvSpPr txBox="1">
            <a:spLocks noChangeArrowheads="1"/>
          </p:cNvSpPr>
          <p:nvPr/>
        </p:nvSpPr>
        <p:spPr bwMode="auto">
          <a:xfrm rot="-4196748">
            <a:off x="1689101" y="4137026"/>
            <a:ext cx="4413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/>
            <a:r>
              <a:rPr lang="en-US" sz="1600">
                <a:latin typeface=".VnArial" panose="020B7200000000000000" pitchFamily="34" charset="0"/>
              </a:rPr>
              <a:t>0</a:t>
            </a:r>
          </a:p>
        </p:txBody>
      </p:sp>
      <p:sp>
        <p:nvSpPr>
          <p:cNvPr id="9253" name="Text Box 49"/>
          <p:cNvSpPr txBox="1">
            <a:spLocks noChangeArrowheads="1"/>
          </p:cNvSpPr>
          <p:nvPr/>
        </p:nvSpPr>
        <p:spPr bwMode="auto">
          <a:xfrm rot="1500000">
            <a:off x="2505076" y="3717925"/>
            <a:ext cx="455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/>
            <a:r>
              <a:rPr lang="en-US" sz="1600">
                <a:latin typeface=".VnArial" panose="020B7200000000000000" pitchFamily="34" charset="0"/>
              </a:rPr>
              <a:t>1</a:t>
            </a:r>
          </a:p>
        </p:txBody>
      </p:sp>
      <p:sp>
        <p:nvSpPr>
          <p:cNvPr id="9254" name="Text Box 50"/>
          <p:cNvSpPr txBox="1">
            <a:spLocks noChangeArrowheads="1"/>
          </p:cNvSpPr>
          <p:nvPr/>
        </p:nvSpPr>
        <p:spPr bwMode="auto">
          <a:xfrm rot="4500000">
            <a:off x="2683669" y="3979069"/>
            <a:ext cx="6778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/>
            <a:r>
              <a:rPr lang="en-US" sz="1600">
                <a:latin typeface=".VnArial" panose="020B7200000000000000" pitchFamily="34" charset="0"/>
              </a:rPr>
              <a:t>1,5</a:t>
            </a:r>
          </a:p>
        </p:txBody>
      </p:sp>
      <p:sp>
        <p:nvSpPr>
          <p:cNvPr id="9255" name="Text Box 51"/>
          <p:cNvSpPr txBox="1">
            <a:spLocks noChangeArrowheads="1"/>
          </p:cNvSpPr>
          <p:nvPr/>
        </p:nvSpPr>
        <p:spPr bwMode="auto">
          <a:xfrm>
            <a:off x="2063751" y="4092576"/>
            <a:ext cx="7858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/>
            <a:r>
              <a:rPr lang="en-US" sz="1800">
                <a:latin typeface=".VnArial" panose="020B7200000000000000" pitchFamily="34" charset="0"/>
              </a:rPr>
              <a:t>A</a:t>
            </a:r>
          </a:p>
        </p:txBody>
      </p:sp>
      <p:sp>
        <p:nvSpPr>
          <p:cNvPr id="9256" name="AutoShape 52"/>
          <p:cNvSpPr>
            <a:spLocks noChangeArrowheads="1"/>
          </p:cNvSpPr>
          <p:nvPr/>
        </p:nvSpPr>
        <p:spPr bwMode="auto">
          <a:xfrm rot="10800000">
            <a:off x="1854201" y="3870325"/>
            <a:ext cx="1211263" cy="1131888"/>
          </a:xfrm>
          <a:custGeom>
            <a:avLst/>
            <a:gdLst>
              <a:gd name="T0" fmla="*/ 33962020 w 21600"/>
              <a:gd name="T1" fmla="*/ 0 h 21600"/>
              <a:gd name="T2" fmla="*/ 14260883 w 21600"/>
              <a:gd name="T3" fmla="*/ 27668635 h 21600"/>
              <a:gd name="T4" fmla="*/ 33962020 w 21600"/>
              <a:gd name="T5" fmla="*/ 24683752 h 21600"/>
              <a:gd name="T6" fmla="*/ 53663101 w 21600"/>
              <a:gd name="T7" fmla="*/ 27668635 h 21600"/>
              <a:gd name="T8" fmla="*/ 0 60000 65536"/>
              <a:gd name="T9" fmla="*/ 0 60000 65536"/>
              <a:gd name="T10" fmla="*/ 0 60000 65536"/>
              <a:gd name="T11" fmla="*/ 0 60000 65536"/>
              <a:gd name="T12" fmla="*/ 145 w 21600"/>
              <a:gd name="T13" fmla="*/ 0 h 21600"/>
              <a:gd name="T14" fmla="*/ 21455 w 21600"/>
              <a:gd name="T15" fmla="*/ 1109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9000" y="10592"/>
                </a:moveTo>
                <a:cubicBezTo>
                  <a:pt x="9106" y="9678"/>
                  <a:pt x="9880" y="8988"/>
                  <a:pt x="10800" y="8989"/>
                </a:cubicBezTo>
                <a:cubicBezTo>
                  <a:pt x="11719" y="8989"/>
                  <a:pt x="12493" y="9678"/>
                  <a:pt x="12599" y="10592"/>
                </a:cubicBezTo>
                <a:lnTo>
                  <a:pt x="21528" y="9560"/>
                </a:lnTo>
                <a:cubicBezTo>
                  <a:pt x="20898" y="4111"/>
                  <a:pt x="16285" y="-1"/>
                  <a:pt x="10799" y="0"/>
                </a:cubicBezTo>
                <a:cubicBezTo>
                  <a:pt x="5314" y="0"/>
                  <a:pt x="701" y="4111"/>
                  <a:pt x="71" y="9560"/>
                </a:cubicBezTo>
                <a:lnTo>
                  <a:pt x="9000" y="10592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3349" name="Rectangle 53"/>
          <p:cNvSpPr>
            <a:spLocks noChangeArrowheads="1"/>
          </p:cNvSpPr>
          <p:nvPr/>
        </p:nvSpPr>
        <p:spPr bwMode="auto">
          <a:xfrm>
            <a:off x="1566863" y="4511675"/>
            <a:ext cx="1822450" cy="668338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57150" cmpd="thickThin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.VnArial" pitchFamily="34" charset="0"/>
            </a:endParaRPr>
          </a:p>
        </p:txBody>
      </p:sp>
      <p:sp>
        <p:nvSpPr>
          <p:cNvPr id="9258" name="AutoShape 54"/>
          <p:cNvSpPr>
            <a:spLocks noChangeArrowheads="1"/>
          </p:cNvSpPr>
          <p:nvPr/>
        </p:nvSpPr>
        <p:spPr bwMode="auto">
          <a:xfrm>
            <a:off x="2417763" y="4616450"/>
            <a:ext cx="76200" cy="76200"/>
          </a:xfrm>
          <a:custGeom>
            <a:avLst/>
            <a:gdLst>
              <a:gd name="T0" fmla="*/ 134408 w 21600"/>
              <a:gd name="T1" fmla="*/ 0 h 21600"/>
              <a:gd name="T2" fmla="*/ 39363 w 21600"/>
              <a:gd name="T3" fmla="*/ 39363 h 21600"/>
              <a:gd name="T4" fmla="*/ 0 w 21600"/>
              <a:gd name="T5" fmla="*/ 134408 h 21600"/>
              <a:gd name="T6" fmla="*/ 39363 w 21600"/>
              <a:gd name="T7" fmla="*/ 229454 h 21600"/>
              <a:gd name="T8" fmla="*/ 134408 w 21600"/>
              <a:gd name="T9" fmla="*/ 268817 h 21600"/>
              <a:gd name="T10" fmla="*/ 229454 w 21600"/>
              <a:gd name="T11" fmla="*/ 229454 h 21600"/>
              <a:gd name="T12" fmla="*/ 268817 w 21600"/>
              <a:gd name="T13" fmla="*/ 134408 h 21600"/>
              <a:gd name="T14" fmla="*/ 229454 w 21600"/>
              <a:gd name="T15" fmla="*/ 39363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6647" y="13593"/>
                </a:moveTo>
                <a:cubicBezTo>
                  <a:pt x="17063" y="12720"/>
                  <a:pt x="17280" y="11766"/>
                  <a:pt x="17280" y="10800"/>
                </a:cubicBezTo>
                <a:cubicBezTo>
                  <a:pt x="17280" y="7221"/>
                  <a:pt x="14378" y="4320"/>
                  <a:pt x="10800" y="4320"/>
                </a:cubicBezTo>
                <a:cubicBezTo>
                  <a:pt x="9833" y="4319"/>
                  <a:pt x="8879" y="4536"/>
                  <a:pt x="8006" y="4952"/>
                </a:cubicBezTo>
                <a:lnTo>
                  <a:pt x="16647" y="13593"/>
                </a:lnTo>
                <a:close/>
                <a:moveTo>
                  <a:pt x="4952" y="8006"/>
                </a:moveTo>
                <a:cubicBezTo>
                  <a:pt x="4536" y="8879"/>
                  <a:pt x="4320" y="9833"/>
                  <a:pt x="4320" y="10799"/>
                </a:cubicBezTo>
                <a:cubicBezTo>
                  <a:pt x="4320" y="14378"/>
                  <a:pt x="7221" y="17280"/>
                  <a:pt x="10800" y="17280"/>
                </a:cubicBezTo>
                <a:cubicBezTo>
                  <a:pt x="11766" y="17280"/>
                  <a:pt x="12720" y="17063"/>
                  <a:pt x="13593" y="16647"/>
                </a:cubicBezTo>
                <a:lnTo>
                  <a:pt x="4952" y="8006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grpSp>
        <p:nvGrpSpPr>
          <p:cNvPr id="9259" name="Group 55"/>
          <p:cNvGrpSpPr>
            <a:grpSpLocks/>
          </p:cNvGrpSpPr>
          <p:nvPr/>
        </p:nvGrpSpPr>
        <p:grpSpPr bwMode="auto">
          <a:xfrm>
            <a:off x="2390775" y="4594226"/>
            <a:ext cx="128588" cy="61913"/>
            <a:chOff x="2838" y="2415"/>
            <a:chExt cx="86" cy="40"/>
          </a:xfrm>
        </p:grpSpPr>
        <p:sp>
          <p:nvSpPr>
            <p:cNvPr id="9366" name="Arc 56"/>
            <p:cNvSpPr>
              <a:spLocks/>
            </p:cNvSpPr>
            <p:nvPr/>
          </p:nvSpPr>
          <p:spPr bwMode="auto">
            <a:xfrm flipV="1">
              <a:off x="2841" y="2415"/>
              <a:ext cx="80" cy="40"/>
            </a:xfrm>
            <a:custGeom>
              <a:avLst/>
              <a:gdLst>
                <a:gd name="T0" fmla="*/ 0 w 42223"/>
                <a:gd name="T1" fmla="*/ 0 h 21600"/>
                <a:gd name="T2" fmla="*/ 0 w 42223"/>
                <a:gd name="T3" fmla="*/ 0 h 21600"/>
                <a:gd name="T4" fmla="*/ 0 w 42223"/>
                <a:gd name="T5" fmla="*/ 0 h 21600"/>
                <a:gd name="T6" fmla="*/ 0 60000 65536"/>
                <a:gd name="T7" fmla="*/ 0 60000 65536"/>
                <a:gd name="T8" fmla="*/ 0 60000 65536"/>
                <a:gd name="T9" fmla="*/ 0 w 42223"/>
                <a:gd name="T10" fmla="*/ 0 h 21600"/>
                <a:gd name="T11" fmla="*/ 42223 w 4222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lnTo>
                    <a:pt x="42223" y="3121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367" name="Freeform 57"/>
            <p:cNvSpPr>
              <a:spLocks/>
            </p:cNvSpPr>
            <p:nvPr/>
          </p:nvSpPr>
          <p:spPr bwMode="auto">
            <a:xfrm>
              <a:off x="2838" y="2438"/>
              <a:ext cx="12" cy="12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12 h 48"/>
                <a:gd name="T4" fmla="*/ 12 w 48"/>
                <a:gd name="T5" fmla="*/ 0 h 48"/>
                <a:gd name="T6" fmla="*/ 0 60000 65536"/>
                <a:gd name="T7" fmla="*/ 0 60000 65536"/>
                <a:gd name="T8" fmla="*/ 0 60000 65536"/>
                <a:gd name="T9" fmla="*/ 0 w 48"/>
                <a:gd name="T10" fmla="*/ 0 h 48"/>
                <a:gd name="T11" fmla="*/ 48 w 4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68" name="Freeform 58"/>
            <p:cNvSpPr>
              <a:spLocks/>
            </p:cNvSpPr>
            <p:nvPr/>
          </p:nvSpPr>
          <p:spPr bwMode="auto">
            <a:xfrm>
              <a:off x="2912" y="2442"/>
              <a:ext cx="12" cy="12"/>
            </a:xfrm>
            <a:custGeom>
              <a:avLst/>
              <a:gdLst>
                <a:gd name="T0" fmla="*/ 0 w 48"/>
                <a:gd name="T1" fmla="*/ 0 h 48"/>
                <a:gd name="T2" fmla="*/ 12 w 48"/>
                <a:gd name="T3" fmla="*/ 12 h 48"/>
                <a:gd name="T4" fmla="*/ 12 w 48"/>
                <a:gd name="T5" fmla="*/ 0 h 48"/>
                <a:gd name="T6" fmla="*/ 0 60000 65536"/>
                <a:gd name="T7" fmla="*/ 0 60000 65536"/>
                <a:gd name="T8" fmla="*/ 0 60000 65536"/>
                <a:gd name="T9" fmla="*/ 0 w 48"/>
                <a:gd name="T10" fmla="*/ 0 h 48"/>
                <a:gd name="T11" fmla="*/ 48 w 4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9260" name="Oval 59"/>
          <p:cNvSpPr>
            <a:spLocks noChangeArrowheads="1"/>
          </p:cNvSpPr>
          <p:nvPr/>
        </p:nvSpPr>
        <p:spPr bwMode="auto">
          <a:xfrm>
            <a:off x="2424113" y="4408488"/>
            <a:ext cx="63500" cy="63500"/>
          </a:xfrm>
          <a:prstGeom prst="ellipse">
            <a:avLst/>
          </a:prstGeom>
          <a:solidFill>
            <a:srgbClr val="0000FF"/>
          </a:solidFill>
          <a:ln w="6350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/>
            <a:endParaRPr lang="vi-VN" sz="1800">
              <a:latin typeface="Arial" panose="020B0604020202020204" pitchFamily="34" charset="0"/>
            </a:endParaRPr>
          </a:p>
        </p:txBody>
      </p:sp>
      <p:sp>
        <p:nvSpPr>
          <p:cNvPr id="9261" name="Oval 60"/>
          <p:cNvSpPr>
            <a:spLocks noChangeArrowheads="1"/>
          </p:cNvSpPr>
          <p:nvPr/>
        </p:nvSpPr>
        <p:spPr bwMode="auto">
          <a:xfrm>
            <a:off x="1687514" y="4983164"/>
            <a:ext cx="166687" cy="1603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vi-VN">
              <a:latin typeface=".VnArial" panose="020B7200000000000000" pitchFamily="34" charset="0"/>
            </a:endParaRPr>
          </a:p>
        </p:txBody>
      </p:sp>
      <p:sp>
        <p:nvSpPr>
          <p:cNvPr id="9262" name="Oval 61"/>
          <p:cNvSpPr>
            <a:spLocks noChangeArrowheads="1"/>
          </p:cNvSpPr>
          <p:nvPr/>
        </p:nvSpPr>
        <p:spPr bwMode="auto">
          <a:xfrm>
            <a:off x="3005139" y="4983164"/>
            <a:ext cx="166687" cy="1603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vi-VN">
              <a:latin typeface=".VnArial" panose="020B7200000000000000" pitchFamily="34" charset="0"/>
            </a:endParaRPr>
          </a:p>
        </p:txBody>
      </p:sp>
      <p:sp>
        <p:nvSpPr>
          <p:cNvPr id="9263" name="Text Box 62"/>
          <p:cNvSpPr txBox="1">
            <a:spLocks noChangeArrowheads="1"/>
          </p:cNvSpPr>
          <p:nvPr/>
        </p:nvSpPr>
        <p:spPr bwMode="auto">
          <a:xfrm>
            <a:off x="1695451" y="4772025"/>
            <a:ext cx="449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.VnArial" panose="020B7200000000000000" pitchFamily="34" charset="0"/>
              </a:rPr>
              <a:t>+</a:t>
            </a:r>
          </a:p>
        </p:txBody>
      </p:sp>
      <p:sp>
        <p:nvSpPr>
          <p:cNvPr id="9264" name="Text Box 63"/>
          <p:cNvSpPr txBox="1">
            <a:spLocks noChangeArrowheads="1"/>
          </p:cNvSpPr>
          <p:nvPr/>
        </p:nvSpPr>
        <p:spPr bwMode="auto">
          <a:xfrm>
            <a:off x="2811463" y="4689475"/>
            <a:ext cx="449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.VnArial" panose="020B7200000000000000" pitchFamily="34" charset="0"/>
              </a:rPr>
              <a:t>-</a:t>
            </a:r>
          </a:p>
        </p:txBody>
      </p:sp>
      <p:sp>
        <p:nvSpPr>
          <p:cNvPr id="9265" name="Text Box 64"/>
          <p:cNvSpPr txBox="1">
            <a:spLocks noChangeArrowheads="1"/>
          </p:cNvSpPr>
          <p:nvPr/>
        </p:nvSpPr>
        <p:spPr bwMode="auto">
          <a:xfrm>
            <a:off x="2295525" y="4689475"/>
            <a:ext cx="5159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.VnArial" panose="020B7200000000000000" pitchFamily="34" charset="0"/>
              </a:rPr>
              <a:t>A</a:t>
            </a:r>
          </a:p>
        </p:txBody>
      </p:sp>
      <p:sp>
        <p:nvSpPr>
          <p:cNvPr id="9266" name="Rectangle 65"/>
          <p:cNvSpPr>
            <a:spLocks noChangeArrowheads="1"/>
          </p:cNvSpPr>
          <p:nvPr/>
        </p:nvSpPr>
        <p:spPr bwMode="auto">
          <a:xfrm>
            <a:off x="1566863" y="3619500"/>
            <a:ext cx="1833562" cy="869950"/>
          </a:xfrm>
          <a:prstGeom prst="rect">
            <a:avLst/>
          </a:prstGeom>
          <a:noFill/>
          <a:ln w="28575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/>
            <a:endParaRPr lang="vi-VN" sz="1800">
              <a:latin typeface="Arial" panose="020B0604020202020204" pitchFamily="34" charset="0"/>
            </a:endParaRPr>
          </a:p>
        </p:txBody>
      </p:sp>
      <p:sp>
        <p:nvSpPr>
          <p:cNvPr id="9267" name="Line 66"/>
          <p:cNvSpPr>
            <a:spLocks noChangeShapeType="1"/>
          </p:cNvSpPr>
          <p:nvPr/>
        </p:nvSpPr>
        <p:spPr bwMode="auto">
          <a:xfrm flipV="1">
            <a:off x="1752600" y="2514600"/>
            <a:ext cx="0" cy="2540000"/>
          </a:xfrm>
          <a:prstGeom prst="line">
            <a:avLst/>
          </a:prstGeom>
          <a:noFill/>
          <a:ln w="57150">
            <a:solidFill>
              <a:srgbClr val="F00A2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4" name="Group 67"/>
          <p:cNvGrpSpPr>
            <a:grpSpLocks/>
          </p:cNvGrpSpPr>
          <p:nvPr/>
        </p:nvGrpSpPr>
        <p:grpSpPr bwMode="auto">
          <a:xfrm rot="-1062720">
            <a:off x="2070100" y="4191001"/>
            <a:ext cx="793750" cy="557213"/>
            <a:chOff x="1680" y="1440"/>
            <a:chExt cx="592" cy="400"/>
          </a:xfrm>
        </p:grpSpPr>
        <p:sp>
          <p:nvSpPr>
            <p:cNvPr id="9363" name="Oval 68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endParaRPr lang="vi-VN" sz="1800">
                <a:latin typeface="Arial" panose="020B0604020202020204" pitchFamily="34" charset="0"/>
              </a:endParaRPr>
            </a:p>
          </p:txBody>
        </p:sp>
        <p:sp>
          <p:nvSpPr>
            <p:cNvPr id="9364" name="Line 69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65" name="Line 70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9269" name="Line 71"/>
          <p:cNvSpPr>
            <a:spLocks noChangeShapeType="1"/>
          </p:cNvSpPr>
          <p:nvPr/>
        </p:nvSpPr>
        <p:spPr bwMode="auto">
          <a:xfrm>
            <a:off x="2990850" y="5076825"/>
            <a:ext cx="990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70" name="Line 72"/>
          <p:cNvSpPr>
            <a:spLocks noChangeShapeType="1"/>
          </p:cNvSpPr>
          <p:nvPr/>
        </p:nvSpPr>
        <p:spPr bwMode="auto">
          <a:xfrm>
            <a:off x="5257800" y="2514600"/>
            <a:ext cx="9144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9271" name="Group 169"/>
          <p:cNvGrpSpPr>
            <a:grpSpLocks/>
          </p:cNvGrpSpPr>
          <p:nvPr/>
        </p:nvGrpSpPr>
        <p:grpSpPr bwMode="auto">
          <a:xfrm>
            <a:off x="5634038" y="3962400"/>
            <a:ext cx="1528762" cy="631826"/>
            <a:chOff x="1776" y="2976"/>
            <a:chExt cx="1109" cy="336"/>
          </a:xfrm>
        </p:grpSpPr>
        <p:sp>
          <p:nvSpPr>
            <p:cNvPr id="9348" name="Line 86"/>
            <p:cNvSpPr>
              <a:spLocks noChangeShapeType="1"/>
            </p:cNvSpPr>
            <p:nvPr/>
          </p:nvSpPr>
          <p:spPr bwMode="auto">
            <a:xfrm>
              <a:off x="2736" y="3072"/>
              <a:ext cx="149" cy="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49" name="Line 87"/>
            <p:cNvSpPr>
              <a:spLocks noChangeShapeType="1"/>
            </p:cNvSpPr>
            <p:nvPr/>
          </p:nvSpPr>
          <p:spPr bwMode="auto">
            <a:xfrm flipV="1">
              <a:off x="2688" y="3072"/>
              <a:ext cx="50" cy="22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9350" name="Group 88"/>
            <p:cNvGrpSpPr>
              <a:grpSpLocks/>
            </p:cNvGrpSpPr>
            <p:nvPr/>
          </p:nvGrpSpPr>
          <p:grpSpPr bwMode="auto">
            <a:xfrm>
              <a:off x="1776" y="2976"/>
              <a:ext cx="905" cy="336"/>
              <a:chOff x="2880" y="2544"/>
              <a:chExt cx="905" cy="336"/>
            </a:xfrm>
          </p:grpSpPr>
          <p:sp>
            <p:nvSpPr>
              <p:cNvPr id="9351" name="Line 89"/>
              <p:cNvSpPr>
                <a:spLocks noChangeShapeType="1"/>
              </p:cNvSpPr>
              <p:nvPr/>
            </p:nvSpPr>
            <p:spPr bwMode="auto">
              <a:xfrm flipH="1" flipV="1">
                <a:off x="2930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52" name="Line 90"/>
              <p:cNvSpPr>
                <a:spLocks noChangeShapeType="1"/>
              </p:cNvSpPr>
              <p:nvPr/>
            </p:nvSpPr>
            <p:spPr bwMode="auto">
              <a:xfrm flipH="1" flipV="1">
                <a:off x="3081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53" name="Line 91"/>
              <p:cNvSpPr>
                <a:spLocks noChangeShapeType="1"/>
              </p:cNvSpPr>
              <p:nvPr/>
            </p:nvSpPr>
            <p:spPr bwMode="auto">
              <a:xfrm flipH="1" flipV="1">
                <a:off x="3232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54" name="Line 92"/>
              <p:cNvSpPr>
                <a:spLocks noChangeShapeType="1"/>
              </p:cNvSpPr>
              <p:nvPr/>
            </p:nvSpPr>
            <p:spPr bwMode="auto">
              <a:xfrm flipH="1" flipV="1">
                <a:off x="3383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55" name="Line 93"/>
              <p:cNvSpPr>
                <a:spLocks noChangeShapeType="1"/>
              </p:cNvSpPr>
              <p:nvPr/>
            </p:nvSpPr>
            <p:spPr bwMode="auto">
              <a:xfrm flipH="1" flipV="1">
                <a:off x="3534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56" name="Line 94"/>
              <p:cNvSpPr>
                <a:spLocks noChangeShapeType="1"/>
              </p:cNvSpPr>
              <p:nvPr/>
            </p:nvSpPr>
            <p:spPr bwMode="auto">
              <a:xfrm flipV="1">
                <a:off x="3031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57" name="Line 95"/>
              <p:cNvSpPr>
                <a:spLocks noChangeShapeType="1"/>
              </p:cNvSpPr>
              <p:nvPr/>
            </p:nvSpPr>
            <p:spPr bwMode="auto">
              <a:xfrm flipV="1">
                <a:off x="3182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58" name="Line 96"/>
              <p:cNvSpPr>
                <a:spLocks noChangeShapeType="1"/>
              </p:cNvSpPr>
              <p:nvPr/>
            </p:nvSpPr>
            <p:spPr bwMode="auto">
              <a:xfrm flipV="1">
                <a:off x="3333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59" name="Line 97"/>
              <p:cNvSpPr>
                <a:spLocks noChangeShapeType="1"/>
              </p:cNvSpPr>
              <p:nvPr/>
            </p:nvSpPr>
            <p:spPr bwMode="auto">
              <a:xfrm flipV="1">
                <a:off x="3483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60" name="Line 98"/>
              <p:cNvSpPr>
                <a:spLocks noChangeShapeType="1"/>
              </p:cNvSpPr>
              <p:nvPr/>
            </p:nvSpPr>
            <p:spPr bwMode="auto">
              <a:xfrm flipV="1">
                <a:off x="3634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61" name="Line 99"/>
              <p:cNvSpPr>
                <a:spLocks noChangeShapeType="1"/>
              </p:cNvSpPr>
              <p:nvPr/>
            </p:nvSpPr>
            <p:spPr bwMode="auto">
              <a:xfrm flipH="1" flipV="1">
                <a:off x="3685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362" name="Line 100"/>
              <p:cNvSpPr>
                <a:spLocks noChangeShapeType="1"/>
              </p:cNvSpPr>
              <p:nvPr/>
            </p:nvSpPr>
            <p:spPr bwMode="auto">
              <a:xfrm flipV="1">
                <a:off x="2880" y="2544"/>
                <a:ext cx="50" cy="22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grpSp>
        <p:nvGrpSpPr>
          <p:cNvPr id="7" name="Group 101"/>
          <p:cNvGrpSpPr>
            <a:grpSpLocks/>
          </p:cNvGrpSpPr>
          <p:nvPr/>
        </p:nvGrpSpPr>
        <p:grpSpPr bwMode="auto">
          <a:xfrm>
            <a:off x="4314825" y="2166939"/>
            <a:ext cx="914400" cy="604837"/>
            <a:chOff x="2208" y="3840"/>
            <a:chExt cx="576" cy="381"/>
          </a:xfrm>
        </p:grpSpPr>
        <p:sp>
          <p:nvSpPr>
            <p:cNvPr id="9346" name="Line 102"/>
            <p:cNvSpPr>
              <a:spLocks noChangeShapeType="1"/>
            </p:cNvSpPr>
            <p:nvPr/>
          </p:nvSpPr>
          <p:spPr bwMode="auto">
            <a:xfrm flipV="1">
              <a:off x="2496" y="3840"/>
              <a:ext cx="288" cy="192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47" name="Line 103"/>
            <p:cNvSpPr>
              <a:spLocks noChangeShapeType="1"/>
            </p:cNvSpPr>
            <p:nvPr/>
          </p:nvSpPr>
          <p:spPr bwMode="auto">
            <a:xfrm flipV="1">
              <a:off x="2208" y="4029"/>
              <a:ext cx="288" cy="192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9273" name="Line 104"/>
          <p:cNvSpPr>
            <a:spLocks noChangeShapeType="1"/>
          </p:cNvSpPr>
          <p:nvPr/>
        </p:nvSpPr>
        <p:spPr bwMode="auto">
          <a:xfrm>
            <a:off x="6553200" y="2514600"/>
            <a:ext cx="3733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9274" name="Group 105"/>
          <p:cNvGrpSpPr>
            <a:grpSpLocks/>
          </p:cNvGrpSpPr>
          <p:nvPr/>
        </p:nvGrpSpPr>
        <p:grpSpPr bwMode="auto">
          <a:xfrm>
            <a:off x="5791200" y="5035550"/>
            <a:ext cx="2222500" cy="1822450"/>
            <a:chOff x="2592" y="1680"/>
            <a:chExt cx="1400" cy="1148"/>
          </a:xfrm>
        </p:grpSpPr>
        <p:sp>
          <p:nvSpPr>
            <p:cNvPr id="9286" name="Text Box 106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>
                  <a:latin typeface=".VnArial" panose="020B7200000000000000" pitchFamily="34" charset="0"/>
                </a:rPr>
                <a:t>K</a:t>
              </a:r>
            </a:p>
          </p:txBody>
        </p:sp>
        <p:sp>
          <p:nvSpPr>
            <p:cNvPr id="9287" name="Oval 107"/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endParaRPr lang="vi-VN" sz="1800">
                <a:latin typeface="Arial" panose="020B0604020202020204" pitchFamily="34" charset="0"/>
              </a:endParaRPr>
            </a:p>
          </p:txBody>
        </p:sp>
        <p:sp>
          <p:nvSpPr>
            <p:cNvPr id="9288" name="Rectangle 108"/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  <a:contourClr>
                <a:schemeClr val="tx1"/>
              </a:contourClr>
            </a:sp3d>
          </p:spPr>
          <p:txBody>
            <a:bodyPr wrap="none" anchor="ctr">
              <a:flatTx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vi-VN">
                <a:latin typeface=".VnArial" panose="020B7200000000000000" pitchFamily="34" charset="0"/>
              </a:endParaRPr>
            </a:p>
          </p:txBody>
        </p:sp>
        <p:sp>
          <p:nvSpPr>
            <p:cNvPr id="9289" name="Rectangle 109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vi-VN">
                <a:latin typeface=".VnArial" panose="020B7200000000000000" pitchFamily="34" charset="0"/>
              </a:endParaRPr>
            </a:p>
          </p:txBody>
        </p:sp>
        <p:sp>
          <p:nvSpPr>
            <p:cNvPr id="9290" name="Rectangle 110"/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39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vi-VN">
                <a:latin typeface=".VnArial" panose="020B7200000000000000" pitchFamily="34" charset="0"/>
              </a:endParaRPr>
            </a:p>
          </p:txBody>
        </p:sp>
        <p:sp>
          <p:nvSpPr>
            <p:cNvPr id="9291" name="Oval 111"/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vi-VN">
                <a:latin typeface=".VnArial" panose="020B7200000000000000" pitchFamily="34" charset="0"/>
              </a:endParaRPr>
            </a:p>
          </p:txBody>
        </p:sp>
        <p:sp>
          <p:nvSpPr>
            <p:cNvPr id="9292" name="Text Box 112"/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.VnArial" panose="020B7200000000000000" pitchFamily="34" charset="0"/>
                </a:rPr>
                <a:t>5</a:t>
              </a:r>
              <a:endParaRPr lang="en-US" sz="1800">
                <a:latin typeface=".VnArial" panose="020B7200000000000000" pitchFamily="34" charset="0"/>
              </a:endParaRPr>
            </a:p>
          </p:txBody>
        </p:sp>
        <p:sp>
          <p:nvSpPr>
            <p:cNvPr id="9293" name="Oval 113"/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vi-VN">
                <a:latin typeface=".VnArial" panose="020B7200000000000000" pitchFamily="34" charset="0"/>
              </a:endParaRPr>
            </a:p>
          </p:txBody>
        </p:sp>
        <p:sp>
          <p:nvSpPr>
            <p:cNvPr id="9294" name="Arc 114"/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T0" fmla="*/ 4 w 24253"/>
                <a:gd name="T1" fmla="*/ 0 h 39506"/>
                <a:gd name="T2" fmla="*/ 0 w 24253"/>
                <a:gd name="T3" fmla="*/ 13 h 39506"/>
                <a:gd name="T4" fmla="*/ 1 w 24253"/>
                <a:gd name="T5" fmla="*/ 6 h 39506"/>
                <a:gd name="T6" fmla="*/ 0 60000 65536"/>
                <a:gd name="T7" fmla="*/ 0 60000 65536"/>
                <a:gd name="T8" fmla="*/ 0 60000 65536"/>
                <a:gd name="T9" fmla="*/ 0 w 24253"/>
                <a:gd name="T10" fmla="*/ 0 h 39506"/>
                <a:gd name="T11" fmla="*/ 24253 w 24253"/>
                <a:gd name="T12" fmla="*/ 39506 h 3950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295" name="Line 115"/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296" name="Text Box 116"/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latin typeface=".VnArial" panose="020B7200000000000000" pitchFamily="34" charset="0"/>
                </a:rPr>
                <a:t>3</a:t>
              </a:r>
            </a:p>
          </p:txBody>
        </p:sp>
        <p:sp>
          <p:nvSpPr>
            <p:cNvPr id="9297" name="Text Box 117"/>
            <p:cNvSpPr txBox="1">
              <a:spLocks noChangeArrowheads="1"/>
            </p:cNvSpPr>
            <p:nvPr/>
          </p:nvSpPr>
          <p:spPr bwMode="auto">
            <a:xfrm rot="-1500000">
              <a:off x="2920" y="1811"/>
              <a:ext cx="34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.VnArial" panose="020B7200000000000000" pitchFamily="34" charset="0"/>
                </a:rPr>
                <a:t>2</a:t>
              </a:r>
              <a:endParaRPr lang="en-US" sz="1800">
                <a:latin typeface=".VnArial" panose="020B7200000000000000" pitchFamily="34" charset="0"/>
              </a:endParaRPr>
            </a:p>
          </p:txBody>
        </p:sp>
        <p:sp>
          <p:nvSpPr>
            <p:cNvPr id="9298" name="Line 118"/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299" name="Line 119"/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00" name="Line 120"/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01" name="Line 121"/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02" name="Line 122"/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03" name="Line 123"/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04" name="Line 124"/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05" name="Line 125"/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06" name="Line 126"/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07" name="Line 127"/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08" name="Line 128"/>
            <p:cNvSpPr>
              <a:spLocks noChangeShapeType="1"/>
            </p:cNvSpPr>
            <p:nvPr/>
          </p:nvSpPr>
          <p:spPr bwMode="auto">
            <a:xfrm rot="78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09" name="Line 129"/>
            <p:cNvSpPr>
              <a:spLocks noChangeShapeType="1"/>
            </p:cNvSpPr>
            <p:nvPr/>
          </p:nvSpPr>
          <p:spPr bwMode="auto">
            <a:xfrm rot="-27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10" name="Line 130"/>
            <p:cNvSpPr>
              <a:spLocks noChangeShapeType="1"/>
            </p:cNvSpPr>
            <p:nvPr/>
          </p:nvSpPr>
          <p:spPr bwMode="auto">
            <a:xfrm rot="-24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11" name="Line 131"/>
            <p:cNvSpPr>
              <a:spLocks noChangeShapeType="1"/>
            </p:cNvSpPr>
            <p:nvPr/>
          </p:nvSpPr>
          <p:spPr bwMode="auto">
            <a:xfrm rot="-21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12" name="Line 132"/>
            <p:cNvSpPr>
              <a:spLocks noChangeShapeType="1"/>
            </p:cNvSpPr>
            <p:nvPr/>
          </p:nvSpPr>
          <p:spPr bwMode="auto">
            <a:xfrm rot="-1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13" name="Line 133"/>
            <p:cNvSpPr>
              <a:spLocks noChangeShapeType="1"/>
            </p:cNvSpPr>
            <p:nvPr/>
          </p:nvSpPr>
          <p:spPr bwMode="auto">
            <a:xfrm rot="-15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14" name="Line 134"/>
            <p:cNvSpPr>
              <a:spLocks noChangeShapeType="1"/>
            </p:cNvSpPr>
            <p:nvPr/>
          </p:nvSpPr>
          <p:spPr bwMode="auto">
            <a:xfrm rot="-12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15" name="Line 135"/>
            <p:cNvSpPr>
              <a:spLocks noChangeShapeType="1"/>
            </p:cNvSpPr>
            <p:nvPr/>
          </p:nvSpPr>
          <p:spPr bwMode="auto">
            <a:xfrm rot="-9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16" name="Line 136"/>
            <p:cNvSpPr>
              <a:spLocks noChangeShapeType="1"/>
            </p:cNvSpPr>
            <p:nvPr/>
          </p:nvSpPr>
          <p:spPr bwMode="auto">
            <a:xfrm rot="-6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17" name="Line 137"/>
            <p:cNvSpPr>
              <a:spLocks noChangeShapeType="1"/>
            </p:cNvSpPr>
            <p:nvPr/>
          </p:nvSpPr>
          <p:spPr bwMode="auto">
            <a:xfrm rot="-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18" name="Line 138"/>
            <p:cNvSpPr>
              <a:spLocks noChangeShapeType="1"/>
            </p:cNvSpPr>
            <p:nvPr/>
          </p:nvSpPr>
          <p:spPr bwMode="auto">
            <a:xfrm rot="63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19" name="Line 139"/>
            <p:cNvSpPr>
              <a:spLocks noChangeShapeType="1"/>
            </p:cNvSpPr>
            <p:nvPr/>
          </p:nvSpPr>
          <p:spPr bwMode="auto">
            <a:xfrm rot="-42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20" name="Line 140"/>
            <p:cNvSpPr>
              <a:spLocks noChangeShapeType="1"/>
            </p:cNvSpPr>
            <p:nvPr/>
          </p:nvSpPr>
          <p:spPr bwMode="auto">
            <a:xfrm rot="-39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21" name="Line 141"/>
            <p:cNvSpPr>
              <a:spLocks noChangeShapeType="1"/>
            </p:cNvSpPr>
            <p:nvPr/>
          </p:nvSpPr>
          <p:spPr bwMode="auto">
            <a:xfrm rot="-3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22" name="Line 142"/>
            <p:cNvSpPr>
              <a:spLocks noChangeShapeType="1"/>
            </p:cNvSpPr>
            <p:nvPr/>
          </p:nvSpPr>
          <p:spPr bwMode="auto">
            <a:xfrm rot="-33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23" name="Line 143"/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24" name="Line 144"/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25" name="Line 145"/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26" name="Line 146"/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27" name="Line 147"/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28" name="Text Box 148"/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.VnArial" panose="020B7200000000000000" pitchFamily="34" charset="0"/>
                </a:rPr>
                <a:t>0</a:t>
              </a:r>
              <a:endParaRPr lang="en-US" sz="1800">
                <a:latin typeface=".VnArial" panose="020B7200000000000000" pitchFamily="34" charset="0"/>
              </a:endParaRPr>
            </a:p>
          </p:txBody>
        </p:sp>
        <p:sp>
          <p:nvSpPr>
            <p:cNvPr id="9329" name="Text Box 149"/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latin typeface=".VnArial" panose="020B7200000000000000" pitchFamily="34" charset="0"/>
                </a:rPr>
                <a:t>1</a:t>
              </a:r>
            </a:p>
          </p:txBody>
        </p:sp>
        <p:sp>
          <p:nvSpPr>
            <p:cNvPr id="9330" name="Text Box 150"/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.VnArial" panose="020B7200000000000000" pitchFamily="34" charset="0"/>
                </a:rPr>
                <a:t>4</a:t>
              </a:r>
              <a:endParaRPr lang="en-US" sz="1800">
                <a:latin typeface=".VnArial" panose="020B7200000000000000" pitchFamily="34" charset="0"/>
              </a:endParaRPr>
            </a:p>
          </p:txBody>
        </p:sp>
        <p:sp>
          <p:nvSpPr>
            <p:cNvPr id="9331" name="Text Box 151"/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.VnArial" panose="020B7200000000000000" pitchFamily="34" charset="0"/>
                </a:rPr>
                <a:t>6</a:t>
              </a:r>
              <a:endParaRPr lang="en-US" sz="1800">
                <a:latin typeface=".VnArial" panose="020B7200000000000000" pitchFamily="34" charset="0"/>
              </a:endParaRPr>
            </a:p>
          </p:txBody>
        </p:sp>
        <p:sp>
          <p:nvSpPr>
            <p:cNvPr id="9332" name="Text Box 152"/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r>
                <a:rPr lang="en-US" sz="1800">
                  <a:latin typeface=".VnArial" panose="020B7200000000000000" pitchFamily="34" charset="0"/>
                </a:rPr>
                <a:t>V</a:t>
              </a:r>
            </a:p>
          </p:txBody>
        </p:sp>
        <p:sp>
          <p:nvSpPr>
            <p:cNvPr id="9333" name="AutoShape 153"/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T0" fmla="*/ 19 w 21600"/>
                <a:gd name="T1" fmla="*/ 0 h 21600"/>
                <a:gd name="T2" fmla="*/ 8 w 21600"/>
                <a:gd name="T3" fmla="*/ 13 h 21600"/>
                <a:gd name="T4" fmla="*/ 19 w 21600"/>
                <a:gd name="T5" fmla="*/ 12 h 21600"/>
                <a:gd name="T6" fmla="*/ 30 w 21600"/>
                <a:gd name="T7" fmla="*/ 13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2 w 21600"/>
                <a:gd name="T13" fmla="*/ 0 h 21600"/>
                <a:gd name="T14" fmla="*/ 21458 w 21600"/>
                <a:gd name="T15" fmla="*/ 1110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8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-1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334" name="Rectangle 154"/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7150" cmpd="thickTh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vi-VN">
                <a:latin typeface=".VnArial" panose="020B7200000000000000" pitchFamily="34" charset="0"/>
              </a:endParaRPr>
            </a:p>
          </p:txBody>
        </p:sp>
        <p:sp>
          <p:nvSpPr>
            <p:cNvPr id="9335" name="Rectangle 155"/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endParaRPr lang="vi-VN" sz="1800">
                <a:latin typeface="Arial" panose="020B0604020202020204" pitchFamily="34" charset="0"/>
              </a:endParaRPr>
            </a:p>
          </p:txBody>
        </p:sp>
        <p:sp>
          <p:nvSpPr>
            <p:cNvPr id="9336" name="Rectangle 156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vi-VN">
                <a:latin typeface=".VnArial" panose="020B7200000000000000" pitchFamily="34" charset="0"/>
              </a:endParaRPr>
            </a:p>
          </p:txBody>
        </p:sp>
        <p:sp>
          <p:nvSpPr>
            <p:cNvPr id="9337" name="AutoShape 157"/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32 w 21600"/>
                <a:gd name="T25" fmla="*/ 3323 h 21600"/>
                <a:gd name="T26" fmla="*/ 18568 w 21600"/>
                <a:gd name="T27" fmla="*/ 182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19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338" name="Arc 158"/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T0" fmla="*/ 0 w 42223"/>
                <a:gd name="T1" fmla="*/ 0 h 21600"/>
                <a:gd name="T2" fmla="*/ 0 w 42223"/>
                <a:gd name="T3" fmla="*/ 0 h 21600"/>
                <a:gd name="T4" fmla="*/ 0 w 42223"/>
                <a:gd name="T5" fmla="*/ 0 h 21600"/>
                <a:gd name="T6" fmla="*/ 0 60000 65536"/>
                <a:gd name="T7" fmla="*/ 0 60000 65536"/>
                <a:gd name="T8" fmla="*/ 0 60000 65536"/>
                <a:gd name="T9" fmla="*/ 0 w 42223"/>
                <a:gd name="T10" fmla="*/ 0 h 21600"/>
                <a:gd name="T11" fmla="*/ 42223 w 4222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lnTo>
                    <a:pt x="42223" y="3121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339" name="Freeform 159"/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13 h 48"/>
                <a:gd name="T4" fmla="*/ 13 w 48"/>
                <a:gd name="T5" fmla="*/ 0 h 48"/>
                <a:gd name="T6" fmla="*/ 0 60000 65536"/>
                <a:gd name="T7" fmla="*/ 0 60000 65536"/>
                <a:gd name="T8" fmla="*/ 0 60000 65536"/>
                <a:gd name="T9" fmla="*/ 0 w 48"/>
                <a:gd name="T10" fmla="*/ 0 h 48"/>
                <a:gd name="T11" fmla="*/ 48 w 4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40" name="Freeform 160"/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>
                <a:gd name="T0" fmla="*/ 0 w 48"/>
                <a:gd name="T1" fmla="*/ 0 h 48"/>
                <a:gd name="T2" fmla="*/ 14 w 48"/>
                <a:gd name="T3" fmla="*/ 12 h 48"/>
                <a:gd name="T4" fmla="*/ 14 w 48"/>
                <a:gd name="T5" fmla="*/ 0 h 48"/>
                <a:gd name="T6" fmla="*/ 0 60000 65536"/>
                <a:gd name="T7" fmla="*/ 0 60000 65536"/>
                <a:gd name="T8" fmla="*/ 0 60000 65536"/>
                <a:gd name="T9" fmla="*/ 0 w 48"/>
                <a:gd name="T10" fmla="*/ 0 h 48"/>
                <a:gd name="T11" fmla="*/ 48 w 4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41" name="AutoShape 161"/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1 h 21600"/>
                <a:gd name="T8" fmla="*/ 0 w 21600"/>
                <a:gd name="T9" fmla="*/ 1 h 21600"/>
                <a:gd name="T10" fmla="*/ 1 w 21600"/>
                <a:gd name="T11" fmla="*/ 1 h 21600"/>
                <a:gd name="T12" fmla="*/ 1 w 21600"/>
                <a:gd name="T13" fmla="*/ 0 h 21600"/>
                <a:gd name="T14" fmla="*/ 1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09 w 21600"/>
                <a:gd name="T25" fmla="*/ 3240 h 21600"/>
                <a:gd name="T26" fmla="*/ 18491 w 21600"/>
                <a:gd name="T27" fmla="*/ 1836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342" name="Oval 162"/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vi-VN">
                <a:latin typeface=".VnArial" panose="020B7200000000000000" pitchFamily="34" charset="0"/>
              </a:endParaRPr>
            </a:p>
          </p:txBody>
        </p:sp>
        <p:sp>
          <p:nvSpPr>
            <p:cNvPr id="9343" name="Oval 163"/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vi-VN">
                <a:latin typeface=".VnArial" panose="020B7200000000000000" pitchFamily="34" charset="0"/>
              </a:endParaRPr>
            </a:p>
          </p:txBody>
        </p:sp>
        <p:sp>
          <p:nvSpPr>
            <p:cNvPr id="9344" name="Text Box 164"/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latin typeface=".VnArial" panose="020B7200000000000000" pitchFamily="34" charset="0"/>
                </a:rPr>
                <a:t>-</a:t>
              </a:r>
            </a:p>
          </p:txBody>
        </p:sp>
        <p:sp>
          <p:nvSpPr>
            <p:cNvPr id="9345" name="Text Box 165"/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latin typeface=".VnArial" panose="020B7200000000000000" pitchFamily="34" charset="0"/>
                </a:rPr>
                <a:t>+</a:t>
              </a:r>
            </a:p>
          </p:txBody>
        </p:sp>
      </p:grpSp>
      <p:sp>
        <p:nvSpPr>
          <p:cNvPr id="9275" name="Line 167"/>
          <p:cNvSpPr>
            <a:spLocks noChangeShapeType="1"/>
          </p:cNvSpPr>
          <p:nvPr/>
        </p:nvSpPr>
        <p:spPr bwMode="auto">
          <a:xfrm>
            <a:off x="5638800" y="4343400"/>
            <a:ext cx="0" cy="22098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76" name="Line 168"/>
          <p:cNvSpPr>
            <a:spLocks noChangeShapeType="1"/>
          </p:cNvSpPr>
          <p:nvPr/>
        </p:nvSpPr>
        <p:spPr bwMode="auto">
          <a:xfrm>
            <a:off x="8458200" y="4267200"/>
            <a:ext cx="0" cy="2362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77" name="Line 170"/>
          <p:cNvSpPr>
            <a:spLocks noChangeShapeType="1"/>
          </p:cNvSpPr>
          <p:nvPr/>
        </p:nvSpPr>
        <p:spPr bwMode="auto">
          <a:xfrm>
            <a:off x="5638800" y="6553200"/>
            <a:ext cx="381000" cy="152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78" name="Line 19"/>
          <p:cNvSpPr>
            <a:spLocks noChangeShapeType="1"/>
          </p:cNvSpPr>
          <p:nvPr/>
        </p:nvSpPr>
        <p:spPr bwMode="auto">
          <a:xfrm>
            <a:off x="7772400" y="6657975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9" name="Group 173"/>
          <p:cNvGrpSpPr>
            <a:grpSpLocks/>
          </p:cNvGrpSpPr>
          <p:nvPr/>
        </p:nvGrpSpPr>
        <p:grpSpPr bwMode="auto">
          <a:xfrm rot="-285818">
            <a:off x="6350000" y="5803900"/>
            <a:ext cx="1066800" cy="609600"/>
            <a:chOff x="1488" y="3504"/>
            <a:chExt cx="864" cy="480"/>
          </a:xfrm>
        </p:grpSpPr>
        <p:sp>
          <p:nvSpPr>
            <p:cNvPr id="9284" name="Line 166"/>
            <p:cNvSpPr>
              <a:spLocks noChangeShapeType="1"/>
            </p:cNvSpPr>
            <p:nvPr/>
          </p:nvSpPr>
          <p:spPr bwMode="auto">
            <a:xfrm flipH="1" flipV="1">
              <a:off x="1488" y="3504"/>
              <a:ext cx="432" cy="24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285" name="Line 172"/>
            <p:cNvSpPr>
              <a:spLocks noChangeShapeType="1"/>
            </p:cNvSpPr>
            <p:nvPr/>
          </p:nvSpPr>
          <p:spPr bwMode="auto">
            <a:xfrm flipH="1" flipV="1">
              <a:off x="1920" y="3744"/>
              <a:ext cx="432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9280" name="Text Box 175"/>
          <p:cNvSpPr txBox="1">
            <a:spLocks noChangeArrowheads="1"/>
          </p:cNvSpPr>
          <p:nvPr/>
        </p:nvSpPr>
        <p:spPr bwMode="auto">
          <a:xfrm>
            <a:off x="6096000" y="35052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.VnArial" panose="020B7200000000000000" pitchFamily="34" charset="0"/>
              </a:rPr>
              <a:t>(1)</a:t>
            </a:r>
          </a:p>
        </p:txBody>
      </p:sp>
      <p:sp>
        <p:nvSpPr>
          <p:cNvPr id="9282" name="Rectangle 158"/>
          <p:cNvSpPr>
            <a:spLocks noChangeArrowheads="1"/>
          </p:cNvSpPr>
          <p:nvPr/>
        </p:nvSpPr>
        <p:spPr bwMode="auto">
          <a:xfrm>
            <a:off x="5867400" y="1706563"/>
            <a:ext cx="50323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9283" name="Rectangle 159"/>
          <p:cNvSpPr>
            <a:spLocks noChangeArrowheads="1"/>
          </p:cNvSpPr>
          <p:nvPr/>
        </p:nvSpPr>
        <p:spPr bwMode="auto">
          <a:xfrm>
            <a:off x="6400800" y="1752600"/>
            <a:ext cx="381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FF0000"/>
                </a:solidFill>
              </a:rPr>
              <a:t>-</a:t>
            </a:r>
            <a:endParaRPr lang="en-CA" sz="4400" b="1">
              <a:solidFill>
                <a:srgbClr val="FF0000"/>
              </a:solidFill>
            </a:endParaRPr>
          </a:p>
        </p:txBody>
      </p:sp>
      <p:sp>
        <p:nvSpPr>
          <p:cNvPr id="157" name="Text Box 12"/>
          <p:cNvSpPr txBox="1">
            <a:spLocks noChangeArrowheads="1"/>
          </p:cNvSpPr>
          <p:nvPr/>
        </p:nvSpPr>
        <p:spPr bwMode="auto">
          <a:xfrm>
            <a:off x="1524000" y="878656"/>
            <a:ext cx="6248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81000" indent="-3810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marL="0" indent="0" eaLnBrk="1" hangingPunct="1">
              <a:spcBef>
                <a:spcPct val="50000"/>
              </a:spcBef>
              <a:buClr>
                <a:srgbClr val="0000CC"/>
              </a:buClr>
            </a:pP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8" name="Rectangle 15"/>
          <p:cNvSpPr>
            <a:spLocks noChangeArrowheads="1"/>
          </p:cNvSpPr>
          <p:nvPr/>
        </p:nvSpPr>
        <p:spPr bwMode="auto">
          <a:xfrm>
            <a:off x="1523998" y="207001"/>
            <a:ext cx="8136837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9" name="Text Box 12"/>
          <p:cNvSpPr txBox="1">
            <a:spLocks noChangeArrowheads="1"/>
          </p:cNvSpPr>
          <p:nvPr/>
        </p:nvSpPr>
        <p:spPr bwMode="auto">
          <a:xfrm>
            <a:off x="1542636" y="1348611"/>
            <a:ext cx="6248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81000" indent="-3810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marL="0" indent="0" eaLnBrk="1" hangingPunct="1">
              <a:spcBef>
                <a:spcPct val="50000"/>
              </a:spcBef>
              <a:buClr>
                <a:srgbClr val="0000CC"/>
              </a:buClr>
            </a:pP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0" name="Text Box 243"/>
          <p:cNvSpPr txBox="1">
            <a:spLocks noChangeArrowheads="1"/>
          </p:cNvSpPr>
          <p:nvPr/>
        </p:nvSpPr>
        <p:spPr bwMode="auto">
          <a:xfrm>
            <a:off x="1467593" y="5512594"/>
            <a:ext cx="25373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1,5 A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1" name="Text Box 238"/>
          <p:cNvSpPr txBox="1">
            <a:spLocks noChangeArrowheads="1"/>
          </p:cNvSpPr>
          <p:nvPr/>
        </p:nvSpPr>
        <p:spPr bwMode="auto">
          <a:xfrm>
            <a:off x="8727912" y="5386277"/>
            <a:ext cx="19478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3600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V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530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9180000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8040000">
                                      <p:cBhvr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/>
      <p:bldP spid="16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6"/>
          <p:cNvSpPr txBox="1">
            <a:spLocks noChangeArrowheads="1"/>
          </p:cNvSpPr>
          <p:nvPr/>
        </p:nvSpPr>
        <p:spPr bwMode="auto">
          <a:xfrm>
            <a:off x="4724400" y="2667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.VnArial" panose="020B7200000000000000" pitchFamily="34" charset="0"/>
              </a:rPr>
              <a:t>K</a:t>
            </a:r>
          </a:p>
        </p:txBody>
      </p:sp>
      <p:sp>
        <p:nvSpPr>
          <p:cNvPr id="10244" name="Rectangle 7"/>
          <p:cNvSpPr>
            <a:spLocks noChangeArrowheads="1"/>
          </p:cNvSpPr>
          <p:nvPr/>
        </p:nvSpPr>
        <p:spPr bwMode="auto">
          <a:xfrm>
            <a:off x="1619251" y="3552826"/>
            <a:ext cx="1857375" cy="1662113"/>
          </a:xfrm>
          <a:prstGeom prst="rect">
            <a:avLst/>
          </a:prstGeom>
          <a:solidFill>
            <a:schemeClr val="tx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  <a:contourClr>
              <a:schemeClr val="tx1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vi-VN">
              <a:latin typeface=".VnArial" panose="020B7200000000000000" pitchFamily="34" charset="0"/>
            </a:endParaRPr>
          </a:p>
        </p:txBody>
      </p:sp>
      <p:sp>
        <p:nvSpPr>
          <p:cNvPr id="10245" name="Line 8"/>
          <p:cNvSpPr>
            <a:spLocks noChangeShapeType="1"/>
          </p:cNvSpPr>
          <p:nvPr/>
        </p:nvSpPr>
        <p:spPr bwMode="auto">
          <a:xfrm flipV="1">
            <a:off x="9220200" y="4267200"/>
            <a:ext cx="1066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46" name="Line 9"/>
          <p:cNvSpPr>
            <a:spLocks noChangeShapeType="1"/>
          </p:cNvSpPr>
          <p:nvPr/>
        </p:nvSpPr>
        <p:spPr bwMode="auto">
          <a:xfrm>
            <a:off x="10287000" y="2471738"/>
            <a:ext cx="0" cy="18288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47" name="Text Box 10"/>
          <p:cNvSpPr txBox="1">
            <a:spLocks noChangeArrowheads="1"/>
          </p:cNvSpPr>
          <p:nvPr/>
        </p:nvSpPr>
        <p:spPr bwMode="auto">
          <a:xfrm>
            <a:off x="7199314" y="5608638"/>
            <a:ext cx="5159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>
                <a:latin typeface=".VnArial" panose="020B7200000000000000" pitchFamily="34" charset="0"/>
              </a:rPr>
              <a:t>A</a:t>
            </a:r>
          </a:p>
        </p:txBody>
      </p:sp>
      <p:sp>
        <p:nvSpPr>
          <p:cNvPr id="10248" name="Text Box 11"/>
          <p:cNvSpPr txBox="1">
            <a:spLocks noChangeArrowheads="1"/>
          </p:cNvSpPr>
          <p:nvPr/>
        </p:nvSpPr>
        <p:spPr bwMode="auto">
          <a:xfrm>
            <a:off x="7715250" y="5608638"/>
            <a:ext cx="514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>
                <a:latin typeface=".VnArial" panose="020B7200000000000000" pitchFamily="34" charset="0"/>
              </a:rPr>
              <a:t>B</a:t>
            </a:r>
          </a:p>
        </p:txBody>
      </p:sp>
      <p:sp>
        <p:nvSpPr>
          <p:cNvPr id="10249" name="Line 12"/>
          <p:cNvSpPr>
            <a:spLocks noChangeShapeType="1"/>
          </p:cNvSpPr>
          <p:nvPr/>
        </p:nvSpPr>
        <p:spPr bwMode="auto">
          <a:xfrm flipH="1" flipV="1">
            <a:off x="6299201" y="3268664"/>
            <a:ext cx="257175" cy="1603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50" name="Line 13"/>
          <p:cNvSpPr>
            <a:spLocks noChangeShapeType="1"/>
          </p:cNvSpPr>
          <p:nvPr/>
        </p:nvSpPr>
        <p:spPr bwMode="auto">
          <a:xfrm>
            <a:off x="1752600" y="2514600"/>
            <a:ext cx="2971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51" name="Line 14"/>
          <p:cNvSpPr>
            <a:spLocks noChangeShapeType="1"/>
          </p:cNvSpPr>
          <p:nvPr/>
        </p:nvSpPr>
        <p:spPr bwMode="auto">
          <a:xfrm>
            <a:off x="3886200" y="5105400"/>
            <a:ext cx="1752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0252" name="Group 15"/>
          <p:cNvGrpSpPr>
            <a:grpSpLocks/>
          </p:cNvGrpSpPr>
          <p:nvPr/>
        </p:nvGrpSpPr>
        <p:grpSpPr bwMode="auto">
          <a:xfrm>
            <a:off x="5943600" y="2514600"/>
            <a:ext cx="914400" cy="533400"/>
            <a:chOff x="4752" y="2544"/>
            <a:chExt cx="576" cy="461"/>
          </a:xfrm>
        </p:grpSpPr>
        <p:sp>
          <p:nvSpPr>
            <p:cNvPr id="10409" name="Rectangle 16"/>
            <p:cNvSpPr>
              <a:spLocks noChangeArrowheads="1"/>
            </p:cNvSpPr>
            <p:nvPr/>
          </p:nvSpPr>
          <p:spPr bwMode="auto">
            <a:xfrm rot="16200000" flipH="1">
              <a:off x="4857" y="2535"/>
              <a:ext cx="365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/>
              <a:r>
                <a:rPr lang="en-US" sz="1800">
                  <a:solidFill>
                    <a:srgbClr val="F00A20"/>
                  </a:solidFill>
                  <a:latin typeface=".VnArial" panose="020B7200000000000000" pitchFamily="34" charset="0"/>
                </a:rPr>
                <a:t>6V</a:t>
              </a:r>
            </a:p>
          </p:txBody>
        </p:sp>
        <p:sp>
          <p:nvSpPr>
            <p:cNvPr id="10410" name="Line 17"/>
            <p:cNvSpPr>
              <a:spLocks noChangeShapeType="1"/>
            </p:cNvSpPr>
            <p:nvPr/>
          </p:nvSpPr>
          <p:spPr bwMode="auto">
            <a:xfrm rot="5400000">
              <a:off x="4730" y="2662"/>
              <a:ext cx="4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411" name="Line 18"/>
            <p:cNvSpPr>
              <a:spLocks noChangeShapeType="1"/>
            </p:cNvSpPr>
            <p:nvPr/>
          </p:nvSpPr>
          <p:spPr bwMode="auto">
            <a:xfrm>
              <a:off x="4896" y="2544"/>
              <a:ext cx="0" cy="96"/>
            </a:xfrm>
            <a:prstGeom prst="line">
              <a:avLst/>
            </a:prstGeom>
            <a:noFill/>
            <a:ln w="76200">
              <a:solidFill>
                <a:srgbClr val="F00A2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412" name="Line 19"/>
            <p:cNvSpPr>
              <a:spLocks noChangeShapeType="1"/>
            </p:cNvSpPr>
            <p:nvPr/>
          </p:nvSpPr>
          <p:spPr bwMode="auto">
            <a:xfrm>
              <a:off x="5136" y="2544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0253" name="Rectangle 20"/>
          <p:cNvSpPr>
            <a:spLocks noChangeArrowheads="1"/>
          </p:cNvSpPr>
          <p:nvPr/>
        </p:nvSpPr>
        <p:spPr bwMode="auto">
          <a:xfrm>
            <a:off x="1566864" y="3552826"/>
            <a:ext cx="1857375" cy="1662113"/>
          </a:xfrm>
          <a:prstGeom prst="rect">
            <a:avLst/>
          </a:prstGeom>
          <a:solidFill>
            <a:srgbClr val="FFFF00"/>
          </a:solidFill>
          <a:ln w="57150" cmpd="thickThin">
            <a:solidFill>
              <a:srgbClr val="6633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vi-VN">
              <a:latin typeface=".VnArial" panose="020B7200000000000000" pitchFamily="34" charset="0"/>
            </a:endParaRPr>
          </a:p>
        </p:txBody>
      </p:sp>
      <p:sp>
        <p:nvSpPr>
          <p:cNvPr id="10254" name="AutoShape 21"/>
          <p:cNvSpPr>
            <a:spLocks noChangeArrowheads="1"/>
          </p:cNvSpPr>
          <p:nvPr/>
        </p:nvSpPr>
        <p:spPr bwMode="auto">
          <a:xfrm>
            <a:off x="1687513" y="4983163"/>
            <a:ext cx="176212" cy="176212"/>
          </a:xfrm>
          <a:custGeom>
            <a:avLst/>
            <a:gdLst>
              <a:gd name="T0" fmla="*/ 718765 w 21600"/>
              <a:gd name="T1" fmla="*/ 0 h 21600"/>
              <a:gd name="T2" fmla="*/ 210508 w 21600"/>
              <a:gd name="T3" fmla="*/ 210508 h 21600"/>
              <a:gd name="T4" fmla="*/ 0 w 21600"/>
              <a:gd name="T5" fmla="*/ 718765 h 21600"/>
              <a:gd name="T6" fmla="*/ 210508 w 21600"/>
              <a:gd name="T7" fmla="*/ 1227023 h 21600"/>
              <a:gd name="T8" fmla="*/ 718765 w 21600"/>
              <a:gd name="T9" fmla="*/ 1437531 h 21600"/>
              <a:gd name="T10" fmla="*/ 1227023 w 21600"/>
              <a:gd name="T11" fmla="*/ 1227023 h 21600"/>
              <a:gd name="T12" fmla="*/ 1437531 w 21600"/>
              <a:gd name="T13" fmla="*/ 718765 h 21600"/>
              <a:gd name="T14" fmla="*/ 1227023 w 21600"/>
              <a:gd name="T15" fmla="*/ 210508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00"/>
          </a:solidFill>
          <a:ln w="127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0255" name="Rectangle 22"/>
          <p:cNvSpPr>
            <a:spLocks noChangeArrowheads="1"/>
          </p:cNvSpPr>
          <p:nvPr/>
        </p:nvSpPr>
        <p:spPr bwMode="auto">
          <a:xfrm>
            <a:off x="1524000" y="3552826"/>
            <a:ext cx="1930400" cy="1662113"/>
          </a:xfrm>
          <a:prstGeom prst="rect">
            <a:avLst/>
          </a:prstGeom>
          <a:solidFill>
            <a:srgbClr val="FFFFCC"/>
          </a:solidFill>
          <a:ln w="57150" cmpd="thickThin">
            <a:solidFill>
              <a:srgbClr val="6633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vi-VN">
              <a:latin typeface=".VnArial" panose="020B7200000000000000" pitchFamily="34" charset="0"/>
            </a:endParaRPr>
          </a:p>
        </p:txBody>
      </p:sp>
      <p:sp>
        <p:nvSpPr>
          <p:cNvPr id="10256" name="Oval 23"/>
          <p:cNvSpPr>
            <a:spLocks noChangeArrowheads="1"/>
          </p:cNvSpPr>
          <p:nvPr/>
        </p:nvSpPr>
        <p:spPr bwMode="auto">
          <a:xfrm>
            <a:off x="1717676" y="3686176"/>
            <a:ext cx="1444625" cy="143351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vi-VN">
              <a:latin typeface=".VnArial" panose="020B7200000000000000" pitchFamily="34" charset="0"/>
            </a:endParaRPr>
          </a:p>
        </p:txBody>
      </p:sp>
      <p:sp>
        <p:nvSpPr>
          <p:cNvPr id="10257" name="Arc 24"/>
          <p:cNvSpPr>
            <a:spLocks/>
          </p:cNvSpPr>
          <p:nvPr/>
        </p:nvSpPr>
        <p:spPr bwMode="auto">
          <a:xfrm rot="6681726" flipH="1">
            <a:off x="2210595" y="3694907"/>
            <a:ext cx="588962" cy="962025"/>
          </a:xfrm>
          <a:custGeom>
            <a:avLst/>
            <a:gdLst>
              <a:gd name="T0" fmla="*/ 8688288 w 24253"/>
              <a:gd name="T1" fmla="*/ 0 h 39506"/>
              <a:gd name="T2" fmla="*/ 0 w 24253"/>
              <a:gd name="T3" fmla="*/ 23329362 h 39506"/>
              <a:gd name="T4" fmla="*/ 1564527 w 24253"/>
              <a:gd name="T5" fmla="*/ 10618072 h 39506"/>
              <a:gd name="T6" fmla="*/ 0 60000 65536"/>
              <a:gd name="T7" fmla="*/ 0 60000 65536"/>
              <a:gd name="T8" fmla="*/ 0 60000 65536"/>
              <a:gd name="T9" fmla="*/ 0 w 24253"/>
              <a:gd name="T10" fmla="*/ 0 h 39506"/>
              <a:gd name="T11" fmla="*/ 24253 w 24253"/>
              <a:gd name="T12" fmla="*/ 39506 h 3950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253" h="39506" fill="none" extrusionOk="0">
                <a:moveTo>
                  <a:pt x="14733" y="-1"/>
                </a:moveTo>
                <a:cubicBezTo>
                  <a:pt x="20685" y="4015"/>
                  <a:pt x="24253" y="10726"/>
                  <a:pt x="24253" y="17906"/>
                </a:cubicBezTo>
                <a:cubicBezTo>
                  <a:pt x="24253" y="29835"/>
                  <a:pt x="14582" y="39506"/>
                  <a:pt x="2653" y="39506"/>
                </a:cubicBezTo>
                <a:cubicBezTo>
                  <a:pt x="1766" y="39506"/>
                  <a:pt x="880" y="39451"/>
                  <a:pt x="-1" y="39342"/>
                </a:cubicBezTo>
              </a:path>
              <a:path w="24253" h="39506" stroke="0" extrusionOk="0">
                <a:moveTo>
                  <a:pt x="14733" y="-1"/>
                </a:moveTo>
                <a:cubicBezTo>
                  <a:pt x="20685" y="4015"/>
                  <a:pt x="24253" y="10726"/>
                  <a:pt x="24253" y="17906"/>
                </a:cubicBezTo>
                <a:cubicBezTo>
                  <a:pt x="24253" y="29835"/>
                  <a:pt x="14582" y="39506"/>
                  <a:pt x="2653" y="39506"/>
                </a:cubicBezTo>
                <a:cubicBezTo>
                  <a:pt x="1766" y="39506"/>
                  <a:pt x="880" y="39451"/>
                  <a:pt x="-1" y="39342"/>
                </a:cubicBezTo>
                <a:lnTo>
                  <a:pt x="2653" y="17906"/>
                </a:lnTo>
                <a:lnTo>
                  <a:pt x="14733" y="-1"/>
                </a:lnTo>
                <a:close/>
              </a:path>
            </a:pathLst>
          </a:custGeom>
          <a:noFill/>
          <a:ln w="31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58" name="Text Box 25"/>
          <p:cNvSpPr txBox="1">
            <a:spLocks noChangeArrowheads="1"/>
          </p:cNvSpPr>
          <p:nvPr/>
        </p:nvSpPr>
        <p:spPr bwMode="auto">
          <a:xfrm rot="-2206860">
            <a:off x="1925639" y="3733800"/>
            <a:ext cx="498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/>
            <a:r>
              <a:rPr lang="en-US" sz="1600">
                <a:latin typeface=".VnArial" panose="020B7200000000000000" pitchFamily="34" charset="0"/>
              </a:rPr>
              <a:t>0,5</a:t>
            </a:r>
          </a:p>
        </p:txBody>
      </p:sp>
      <p:sp>
        <p:nvSpPr>
          <p:cNvPr id="10259" name="Line 26"/>
          <p:cNvSpPr>
            <a:spLocks noChangeShapeType="1"/>
          </p:cNvSpPr>
          <p:nvPr/>
        </p:nvSpPr>
        <p:spPr bwMode="auto">
          <a:xfrm rot="300000">
            <a:off x="2513013" y="3883026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60" name="Line 27"/>
          <p:cNvSpPr>
            <a:spLocks noChangeShapeType="1"/>
          </p:cNvSpPr>
          <p:nvPr/>
        </p:nvSpPr>
        <p:spPr bwMode="auto">
          <a:xfrm rot="900000">
            <a:off x="2600325" y="3898900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61" name="Line 28"/>
          <p:cNvSpPr>
            <a:spLocks noChangeShapeType="1"/>
          </p:cNvSpPr>
          <p:nvPr/>
        </p:nvSpPr>
        <p:spPr bwMode="auto">
          <a:xfrm rot="1500000">
            <a:off x="2676525" y="3930651"/>
            <a:ext cx="0" cy="1317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62" name="Line 29"/>
          <p:cNvSpPr>
            <a:spLocks noChangeShapeType="1"/>
          </p:cNvSpPr>
          <p:nvPr/>
        </p:nvSpPr>
        <p:spPr bwMode="auto">
          <a:xfrm rot="2100000">
            <a:off x="2760663" y="397986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63" name="Line 30"/>
          <p:cNvSpPr>
            <a:spLocks noChangeShapeType="1"/>
          </p:cNvSpPr>
          <p:nvPr/>
        </p:nvSpPr>
        <p:spPr bwMode="auto">
          <a:xfrm rot="2700000">
            <a:off x="2828926" y="4040188"/>
            <a:ext cx="0" cy="60325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64" name="Line 31"/>
          <p:cNvSpPr>
            <a:spLocks noChangeShapeType="1"/>
          </p:cNvSpPr>
          <p:nvPr/>
        </p:nvSpPr>
        <p:spPr bwMode="auto">
          <a:xfrm rot="-2700000">
            <a:off x="2097088" y="4038600"/>
            <a:ext cx="0" cy="58738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65" name="Line 32"/>
          <p:cNvSpPr>
            <a:spLocks noChangeShapeType="1"/>
          </p:cNvSpPr>
          <p:nvPr/>
        </p:nvSpPr>
        <p:spPr bwMode="auto">
          <a:xfrm rot="-2100000">
            <a:off x="2165350" y="3983038"/>
            <a:ext cx="0" cy="55562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66" name="Line 33"/>
          <p:cNvSpPr>
            <a:spLocks noChangeShapeType="1"/>
          </p:cNvSpPr>
          <p:nvPr/>
        </p:nvSpPr>
        <p:spPr bwMode="auto">
          <a:xfrm rot="20100000" flipH="1">
            <a:off x="2247900" y="3932238"/>
            <a:ext cx="6350" cy="809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67" name="Line 34"/>
          <p:cNvSpPr>
            <a:spLocks noChangeShapeType="1"/>
          </p:cNvSpPr>
          <p:nvPr/>
        </p:nvSpPr>
        <p:spPr bwMode="auto">
          <a:xfrm rot="-900000">
            <a:off x="2324100" y="3903664"/>
            <a:ext cx="0" cy="58737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68" name="Line 35"/>
          <p:cNvSpPr>
            <a:spLocks noChangeShapeType="1"/>
          </p:cNvSpPr>
          <p:nvPr/>
        </p:nvSpPr>
        <p:spPr bwMode="auto">
          <a:xfrm rot="-300000">
            <a:off x="2416175" y="388461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69" name="Line 36"/>
          <p:cNvSpPr>
            <a:spLocks noChangeShapeType="1"/>
          </p:cNvSpPr>
          <p:nvPr/>
        </p:nvSpPr>
        <p:spPr bwMode="auto">
          <a:xfrm rot="6300000">
            <a:off x="2010569" y="4236244"/>
            <a:ext cx="0" cy="1444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70" name="Line 37"/>
          <p:cNvSpPr>
            <a:spLocks noChangeShapeType="1"/>
          </p:cNvSpPr>
          <p:nvPr/>
        </p:nvSpPr>
        <p:spPr bwMode="auto">
          <a:xfrm rot="-3900000">
            <a:off x="1998663" y="418941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71" name="Line 38"/>
          <p:cNvSpPr>
            <a:spLocks noChangeShapeType="1"/>
          </p:cNvSpPr>
          <p:nvPr/>
        </p:nvSpPr>
        <p:spPr bwMode="auto">
          <a:xfrm rot="-3300000">
            <a:off x="2041525" y="4108450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72" name="Line 39"/>
          <p:cNvSpPr>
            <a:spLocks noChangeShapeType="1"/>
          </p:cNvSpPr>
          <p:nvPr/>
        </p:nvSpPr>
        <p:spPr bwMode="auto">
          <a:xfrm rot="3300000">
            <a:off x="2878932" y="4110832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73" name="Line 40"/>
          <p:cNvSpPr>
            <a:spLocks noChangeShapeType="1"/>
          </p:cNvSpPr>
          <p:nvPr/>
        </p:nvSpPr>
        <p:spPr bwMode="auto">
          <a:xfrm rot="3900000">
            <a:off x="2923382" y="4188619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74" name="Line 41"/>
          <p:cNvSpPr>
            <a:spLocks noChangeShapeType="1"/>
          </p:cNvSpPr>
          <p:nvPr/>
        </p:nvSpPr>
        <p:spPr bwMode="auto">
          <a:xfrm rot="4500000">
            <a:off x="2922588" y="4244975"/>
            <a:ext cx="0" cy="127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75" name="Text Box 42"/>
          <p:cNvSpPr txBox="1">
            <a:spLocks noChangeArrowheads="1"/>
          </p:cNvSpPr>
          <p:nvPr/>
        </p:nvSpPr>
        <p:spPr bwMode="auto">
          <a:xfrm rot="-4196748">
            <a:off x="1689101" y="4137026"/>
            <a:ext cx="4413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/>
            <a:r>
              <a:rPr lang="en-US" sz="1600">
                <a:latin typeface=".VnArial" panose="020B7200000000000000" pitchFamily="34" charset="0"/>
              </a:rPr>
              <a:t>0</a:t>
            </a:r>
          </a:p>
        </p:txBody>
      </p:sp>
      <p:sp>
        <p:nvSpPr>
          <p:cNvPr id="10276" name="Text Box 43"/>
          <p:cNvSpPr txBox="1">
            <a:spLocks noChangeArrowheads="1"/>
          </p:cNvSpPr>
          <p:nvPr/>
        </p:nvSpPr>
        <p:spPr bwMode="auto">
          <a:xfrm rot="1500000">
            <a:off x="2505076" y="3717925"/>
            <a:ext cx="455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/>
            <a:r>
              <a:rPr lang="en-US" sz="1600">
                <a:latin typeface=".VnArial" panose="020B7200000000000000" pitchFamily="34" charset="0"/>
              </a:rPr>
              <a:t>1</a:t>
            </a:r>
          </a:p>
        </p:txBody>
      </p:sp>
      <p:sp>
        <p:nvSpPr>
          <p:cNvPr id="10277" name="Text Box 44"/>
          <p:cNvSpPr txBox="1">
            <a:spLocks noChangeArrowheads="1"/>
          </p:cNvSpPr>
          <p:nvPr/>
        </p:nvSpPr>
        <p:spPr bwMode="auto">
          <a:xfrm rot="4500000">
            <a:off x="2683669" y="3979069"/>
            <a:ext cx="6778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/>
            <a:r>
              <a:rPr lang="en-US" sz="1600">
                <a:latin typeface=".VnArial" panose="020B7200000000000000" pitchFamily="34" charset="0"/>
              </a:rPr>
              <a:t>1,5</a:t>
            </a:r>
          </a:p>
        </p:txBody>
      </p:sp>
      <p:sp>
        <p:nvSpPr>
          <p:cNvPr id="10278" name="Text Box 45"/>
          <p:cNvSpPr txBox="1">
            <a:spLocks noChangeArrowheads="1"/>
          </p:cNvSpPr>
          <p:nvPr/>
        </p:nvSpPr>
        <p:spPr bwMode="auto">
          <a:xfrm>
            <a:off x="2063751" y="4092576"/>
            <a:ext cx="7858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/>
            <a:r>
              <a:rPr lang="en-US" sz="1800">
                <a:latin typeface=".VnArial" panose="020B7200000000000000" pitchFamily="34" charset="0"/>
              </a:rPr>
              <a:t>A</a:t>
            </a:r>
          </a:p>
        </p:txBody>
      </p:sp>
      <p:sp>
        <p:nvSpPr>
          <p:cNvPr id="10279" name="AutoShape 46"/>
          <p:cNvSpPr>
            <a:spLocks noChangeArrowheads="1"/>
          </p:cNvSpPr>
          <p:nvPr/>
        </p:nvSpPr>
        <p:spPr bwMode="auto">
          <a:xfrm rot="10800000">
            <a:off x="1854201" y="3870325"/>
            <a:ext cx="1211263" cy="1131888"/>
          </a:xfrm>
          <a:custGeom>
            <a:avLst/>
            <a:gdLst>
              <a:gd name="T0" fmla="*/ 33962020 w 21600"/>
              <a:gd name="T1" fmla="*/ 0 h 21600"/>
              <a:gd name="T2" fmla="*/ 14260883 w 21600"/>
              <a:gd name="T3" fmla="*/ 27668635 h 21600"/>
              <a:gd name="T4" fmla="*/ 33962020 w 21600"/>
              <a:gd name="T5" fmla="*/ 24683752 h 21600"/>
              <a:gd name="T6" fmla="*/ 53663101 w 21600"/>
              <a:gd name="T7" fmla="*/ 27668635 h 21600"/>
              <a:gd name="T8" fmla="*/ 0 60000 65536"/>
              <a:gd name="T9" fmla="*/ 0 60000 65536"/>
              <a:gd name="T10" fmla="*/ 0 60000 65536"/>
              <a:gd name="T11" fmla="*/ 0 60000 65536"/>
              <a:gd name="T12" fmla="*/ 145 w 21600"/>
              <a:gd name="T13" fmla="*/ 0 h 21600"/>
              <a:gd name="T14" fmla="*/ 21455 w 21600"/>
              <a:gd name="T15" fmla="*/ 1109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9000" y="10592"/>
                </a:moveTo>
                <a:cubicBezTo>
                  <a:pt x="9106" y="9678"/>
                  <a:pt x="9880" y="8988"/>
                  <a:pt x="10800" y="8989"/>
                </a:cubicBezTo>
                <a:cubicBezTo>
                  <a:pt x="11719" y="8989"/>
                  <a:pt x="12493" y="9678"/>
                  <a:pt x="12599" y="10592"/>
                </a:cubicBezTo>
                <a:lnTo>
                  <a:pt x="21528" y="9560"/>
                </a:lnTo>
                <a:cubicBezTo>
                  <a:pt x="20898" y="4111"/>
                  <a:pt x="16285" y="-1"/>
                  <a:pt x="10799" y="0"/>
                </a:cubicBezTo>
                <a:cubicBezTo>
                  <a:pt x="5314" y="0"/>
                  <a:pt x="701" y="4111"/>
                  <a:pt x="71" y="9560"/>
                </a:cubicBezTo>
                <a:lnTo>
                  <a:pt x="9000" y="10592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5391" name="Rectangle 47"/>
          <p:cNvSpPr>
            <a:spLocks noChangeArrowheads="1"/>
          </p:cNvSpPr>
          <p:nvPr/>
        </p:nvSpPr>
        <p:spPr bwMode="auto">
          <a:xfrm>
            <a:off x="1566863" y="4511675"/>
            <a:ext cx="1822450" cy="668338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57150" cmpd="thickThin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.VnArial" pitchFamily="34" charset="0"/>
            </a:endParaRPr>
          </a:p>
        </p:txBody>
      </p:sp>
      <p:sp>
        <p:nvSpPr>
          <p:cNvPr id="10281" name="AutoShape 48"/>
          <p:cNvSpPr>
            <a:spLocks noChangeArrowheads="1"/>
          </p:cNvSpPr>
          <p:nvPr/>
        </p:nvSpPr>
        <p:spPr bwMode="auto">
          <a:xfrm>
            <a:off x="2417763" y="4616450"/>
            <a:ext cx="76200" cy="76200"/>
          </a:xfrm>
          <a:custGeom>
            <a:avLst/>
            <a:gdLst>
              <a:gd name="T0" fmla="*/ 134408 w 21600"/>
              <a:gd name="T1" fmla="*/ 0 h 21600"/>
              <a:gd name="T2" fmla="*/ 39363 w 21600"/>
              <a:gd name="T3" fmla="*/ 39363 h 21600"/>
              <a:gd name="T4" fmla="*/ 0 w 21600"/>
              <a:gd name="T5" fmla="*/ 134408 h 21600"/>
              <a:gd name="T6" fmla="*/ 39363 w 21600"/>
              <a:gd name="T7" fmla="*/ 229454 h 21600"/>
              <a:gd name="T8" fmla="*/ 134408 w 21600"/>
              <a:gd name="T9" fmla="*/ 268817 h 21600"/>
              <a:gd name="T10" fmla="*/ 229454 w 21600"/>
              <a:gd name="T11" fmla="*/ 229454 h 21600"/>
              <a:gd name="T12" fmla="*/ 268817 w 21600"/>
              <a:gd name="T13" fmla="*/ 134408 h 21600"/>
              <a:gd name="T14" fmla="*/ 229454 w 21600"/>
              <a:gd name="T15" fmla="*/ 39363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6647" y="13593"/>
                </a:moveTo>
                <a:cubicBezTo>
                  <a:pt x="17063" y="12720"/>
                  <a:pt x="17280" y="11766"/>
                  <a:pt x="17280" y="10800"/>
                </a:cubicBezTo>
                <a:cubicBezTo>
                  <a:pt x="17280" y="7221"/>
                  <a:pt x="14378" y="4320"/>
                  <a:pt x="10800" y="4320"/>
                </a:cubicBezTo>
                <a:cubicBezTo>
                  <a:pt x="9833" y="4319"/>
                  <a:pt x="8879" y="4536"/>
                  <a:pt x="8006" y="4952"/>
                </a:cubicBezTo>
                <a:lnTo>
                  <a:pt x="16647" y="13593"/>
                </a:lnTo>
                <a:close/>
                <a:moveTo>
                  <a:pt x="4952" y="8006"/>
                </a:moveTo>
                <a:cubicBezTo>
                  <a:pt x="4536" y="8879"/>
                  <a:pt x="4320" y="9833"/>
                  <a:pt x="4320" y="10799"/>
                </a:cubicBezTo>
                <a:cubicBezTo>
                  <a:pt x="4320" y="14378"/>
                  <a:pt x="7221" y="17280"/>
                  <a:pt x="10800" y="17280"/>
                </a:cubicBezTo>
                <a:cubicBezTo>
                  <a:pt x="11766" y="17280"/>
                  <a:pt x="12720" y="17063"/>
                  <a:pt x="13593" y="16647"/>
                </a:cubicBezTo>
                <a:lnTo>
                  <a:pt x="4952" y="8006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0282" name="Group 49"/>
          <p:cNvGrpSpPr>
            <a:grpSpLocks/>
          </p:cNvGrpSpPr>
          <p:nvPr/>
        </p:nvGrpSpPr>
        <p:grpSpPr bwMode="auto">
          <a:xfrm>
            <a:off x="2390775" y="4594226"/>
            <a:ext cx="128588" cy="61913"/>
            <a:chOff x="2838" y="2415"/>
            <a:chExt cx="86" cy="40"/>
          </a:xfrm>
        </p:grpSpPr>
        <p:sp>
          <p:nvSpPr>
            <p:cNvPr id="10406" name="Arc 50"/>
            <p:cNvSpPr>
              <a:spLocks/>
            </p:cNvSpPr>
            <p:nvPr/>
          </p:nvSpPr>
          <p:spPr bwMode="auto">
            <a:xfrm flipV="1">
              <a:off x="2841" y="2415"/>
              <a:ext cx="80" cy="40"/>
            </a:xfrm>
            <a:custGeom>
              <a:avLst/>
              <a:gdLst>
                <a:gd name="T0" fmla="*/ 0 w 42223"/>
                <a:gd name="T1" fmla="*/ 0 h 21600"/>
                <a:gd name="T2" fmla="*/ 0 w 42223"/>
                <a:gd name="T3" fmla="*/ 0 h 21600"/>
                <a:gd name="T4" fmla="*/ 0 w 42223"/>
                <a:gd name="T5" fmla="*/ 0 h 21600"/>
                <a:gd name="T6" fmla="*/ 0 60000 65536"/>
                <a:gd name="T7" fmla="*/ 0 60000 65536"/>
                <a:gd name="T8" fmla="*/ 0 60000 65536"/>
                <a:gd name="T9" fmla="*/ 0 w 42223"/>
                <a:gd name="T10" fmla="*/ 0 h 21600"/>
                <a:gd name="T11" fmla="*/ 42223 w 4222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lnTo>
                    <a:pt x="42223" y="3121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07" name="Freeform 51"/>
            <p:cNvSpPr>
              <a:spLocks/>
            </p:cNvSpPr>
            <p:nvPr/>
          </p:nvSpPr>
          <p:spPr bwMode="auto">
            <a:xfrm>
              <a:off x="2838" y="2438"/>
              <a:ext cx="12" cy="12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12 h 48"/>
                <a:gd name="T4" fmla="*/ 12 w 48"/>
                <a:gd name="T5" fmla="*/ 0 h 48"/>
                <a:gd name="T6" fmla="*/ 0 60000 65536"/>
                <a:gd name="T7" fmla="*/ 0 60000 65536"/>
                <a:gd name="T8" fmla="*/ 0 60000 65536"/>
                <a:gd name="T9" fmla="*/ 0 w 48"/>
                <a:gd name="T10" fmla="*/ 0 h 48"/>
                <a:gd name="T11" fmla="*/ 48 w 4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408" name="Freeform 52"/>
            <p:cNvSpPr>
              <a:spLocks/>
            </p:cNvSpPr>
            <p:nvPr/>
          </p:nvSpPr>
          <p:spPr bwMode="auto">
            <a:xfrm>
              <a:off x="2912" y="2442"/>
              <a:ext cx="12" cy="12"/>
            </a:xfrm>
            <a:custGeom>
              <a:avLst/>
              <a:gdLst>
                <a:gd name="T0" fmla="*/ 0 w 48"/>
                <a:gd name="T1" fmla="*/ 0 h 48"/>
                <a:gd name="T2" fmla="*/ 12 w 48"/>
                <a:gd name="T3" fmla="*/ 12 h 48"/>
                <a:gd name="T4" fmla="*/ 12 w 48"/>
                <a:gd name="T5" fmla="*/ 0 h 48"/>
                <a:gd name="T6" fmla="*/ 0 60000 65536"/>
                <a:gd name="T7" fmla="*/ 0 60000 65536"/>
                <a:gd name="T8" fmla="*/ 0 60000 65536"/>
                <a:gd name="T9" fmla="*/ 0 w 48"/>
                <a:gd name="T10" fmla="*/ 0 h 48"/>
                <a:gd name="T11" fmla="*/ 48 w 4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0283" name="Oval 53"/>
          <p:cNvSpPr>
            <a:spLocks noChangeArrowheads="1"/>
          </p:cNvSpPr>
          <p:nvPr/>
        </p:nvSpPr>
        <p:spPr bwMode="auto">
          <a:xfrm>
            <a:off x="2424113" y="4408488"/>
            <a:ext cx="63500" cy="63500"/>
          </a:xfrm>
          <a:prstGeom prst="ellipse">
            <a:avLst/>
          </a:prstGeom>
          <a:solidFill>
            <a:srgbClr val="0000FF"/>
          </a:solidFill>
          <a:ln w="6350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/>
            <a:endParaRPr lang="vi-VN" sz="1800">
              <a:latin typeface="Arial" panose="020B0604020202020204" pitchFamily="34" charset="0"/>
            </a:endParaRPr>
          </a:p>
        </p:txBody>
      </p:sp>
      <p:sp>
        <p:nvSpPr>
          <p:cNvPr id="10284" name="Oval 54"/>
          <p:cNvSpPr>
            <a:spLocks noChangeArrowheads="1"/>
          </p:cNvSpPr>
          <p:nvPr/>
        </p:nvSpPr>
        <p:spPr bwMode="auto">
          <a:xfrm>
            <a:off x="1687514" y="4983164"/>
            <a:ext cx="166687" cy="1603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vi-VN">
              <a:latin typeface=".VnArial" panose="020B7200000000000000" pitchFamily="34" charset="0"/>
            </a:endParaRPr>
          </a:p>
        </p:txBody>
      </p:sp>
      <p:sp>
        <p:nvSpPr>
          <p:cNvPr id="10285" name="Oval 55"/>
          <p:cNvSpPr>
            <a:spLocks noChangeArrowheads="1"/>
          </p:cNvSpPr>
          <p:nvPr/>
        </p:nvSpPr>
        <p:spPr bwMode="auto">
          <a:xfrm>
            <a:off x="3005139" y="4983164"/>
            <a:ext cx="166687" cy="1603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vi-VN">
              <a:latin typeface=".VnArial" panose="020B7200000000000000" pitchFamily="34" charset="0"/>
            </a:endParaRPr>
          </a:p>
        </p:txBody>
      </p:sp>
      <p:sp>
        <p:nvSpPr>
          <p:cNvPr id="10286" name="Text Box 56"/>
          <p:cNvSpPr txBox="1">
            <a:spLocks noChangeArrowheads="1"/>
          </p:cNvSpPr>
          <p:nvPr/>
        </p:nvSpPr>
        <p:spPr bwMode="auto">
          <a:xfrm>
            <a:off x="1695451" y="4772025"/>
            <a:ext cx="449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.VnArial" panose="020B7200000000000000" pitchFamily="34" charset="0"/>
              </a:rPr>
              <a:t>+</a:t>
            </a:r>
          </a:p>
        </p:txBody>
      </p:sp>
      <p:sp>
        <p:nvSpPr>
          <p:cNvPr id="10287" name="Text Box 57"/>
          <p:cNvSpPr txBox="1">
            <a:spLocks noChangeArrowheads="1"/>
          </p:cNvSpPr>
          <p:nvPr/>
        </p:nvSpPr>
        <p:spPr bwMode="auto">
          <a:xfrm>
            <a:off x="2811463" y="4689475"/>
            <a:ext cx="449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.VnArial" panose="020B7200000000000000" pitchFamily="34" charset="0"/>
              </a:rPr>
              <a:t>-</a:t>
            </a:r>
          </a:p>
        </p:txBody>
      </p:sp>
      <p:sp>
        <p:nvSpPr>
          <p:cNvPr id="10288" name="Text Box 58"/>
          <p:cNvSpPr txBox="1">
            <a:spLocks noChangeArrowheads="1"/>
          </p:cNvSpPr>
          <p:nvPr/>
        </p:nvSpPr>
        <p:spPr bwMode="auto">
          <a:xfrm>
            <a:off x="2295525" y="4689475"/>
            <a:ext cx="5159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.VnArial" panose="020B7200000000000000" pitchFamily="34" charset="0"/>
              </a:rPr>
              <a:t>A</a:t>
            </a:r>
          </a:p>
        </p:txBody>
      </p:sp>
      <p:sp>
        <p:nvSpPr>
          <p:cNvPr id="10289" name="Rectangle 59"/>
          <p:cNvSpPr>
            <a:spLocks noChangeArrowheads="1"/>
          </p:cNvSpPr>
          <p:nvPr/>
        </p:nvSpPr>
        <p:spPr bwMode="auto">
          <a:xfrm>
            <a:off x="1566863" y="3619500"/>
            <a:ext cx="1833562" cy="869950"/>
          </a:xfrm>
          <a:prstGeom prst="rect">
            <a:avLst/>
          </a:prstGeom>
          <a:noFill/>
          <a:ln w="28575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/>
            <a:endParaRPr lang="vi-VN" sz="1800">
              <a:latin typeface="Arial" panose="020B0604020202020204" pitchFamily="34" charset="0"/>
            </a:endParaRPr>
          </a:p>
        </p:txBody>
      </p:sp>
      <p:sp>
        <p:nvSpPr>
          <p:cNvPr id="10290" name="Line 60"/>
          <p:cNvSpPr>
            <a:spLocks noChangeShapeType="1"/>
          </p:cNvSpPr>
          <p:nvPr/>
        </p:nvSpPr>
        <p:spPr bwMode="auto">
          <a:xfrm flipV="1">
            <a:off x="1752600" y="2514600"/>
            <a:ext cx="0" cy="2540000"/>
          </a:xfrm>
          <a:prstGeom prst="line">
            <a:avLst/>
          </a:prstGeom>
          <a:noFill/>
          <a:ln w="57150">
            <a:solidFill>
              <a:srgbClr val="F00A2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4" name="Group 61"/>
          <p:cNvGrpSpPr>
            <a:grpSpLocks/>
          </p:cNvGrpSpPr>
          <p:nvPr/>
        </p:nvGrpSpPr>
        <p:grpSpPr bwMode="auto">
          <a:xfrm rot="-1062720">
            <a:off x="2076450" y="4175126"/>
            <a:ext cx="793750" cy="557213"/>
            <a:chOff x="1680" y="1440"/>
            <a:chExt cx="592" cy="400"/>
          </a:xfrm>
        </p:grpSpPr>
        <p:sp>
          <p:nvSpPr>
            <p:cNvPr id="10403" name="Oval 62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endParaRPr lang="vi-VN" sz="1800">
                <a:latin typeface="Arial" panose="020B0604020202020204" pitchFamily="34" charset="0"/>
              </a:endParaRPr>
            </a:p>
          </p:txBody>
        </p:sp>
        <p:sp>
          <p:nvSpPr>
            <p:cNvPr id="10404" name="Line 63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405" name="Line 64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0292" name="Line 65"/>
          <p:cNvSpPr>
            <a:spLocks noChangeShapeType="1"/>
          </p:cNvSpPr>
          <p:nvPr/>
        </p:nvSpPr>
        <p:spPr bwMode="auto">
          <a:xfrm>
            <a:off x="2990850" y="5076825"/>
            <a:ext cx="990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93" name="Line 66"/>
          <p:cNvSpPr>
            <a:spLocks noChangeShapeType="1"/>
          </p:cNvSpPr>
          <p:nvPr/>
        </p:nvSpPr>
        <p:spPr bwMode="auto">
          <a:xfrm>
            <a:off x="5257800" y="2514600"/>
            <a:ext cx="9144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0294" name="Group 67"/>
          <p:cNvGrpSpPr>
            <a:grpSpLocks/>
          </p:cNvGrpSpPr>
          <p:nvPr/>
        </p:nvGrpSpPr>
        <p:grpSpPr bwMode="auto">
          <a:xfrm>
            <a:off x="5638800" y="4038600"/>
            <a:ext cx="1760538" cy="533400"/>
            <a:chOff x="1776" y="2976"/>
            <a:chExt cx="1109" cy="336"/>
          </a:xfrm>
        </p:grpSpPr>
        <p:sp>
          <p:nvSpPr>
            <p:cNvPr id="10388" name="Line 68"/>
            <p:cNvSpPr>
              <a:spLocks noChangeShapeType="1"/>
            </p:cNvSpPr>
            <p:nvPr/>
          </p:nvSpPr>
          <p:spPr bwMode="auto">
            <a:xfrm>
              <a:off x="2736" y="3072"/>
              <a:ext cx="149" cy="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89" name="Line 69"/>
            <p:cNvSpPr>
              <a:spLocks noChangeShapeType="1"/>
            </p:cNvSpPr>
            <p:nvPr/>
          </p:nvSpPr>
          <p:spPr bwMode="auto">
            <a:xfrm flipV="1">
              <a:off x="2688" y="3072"/>
              <a:ext cx="50" cy="22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10390" name="Group 70"/>
            <p:cNvGrpSpPr>
              <a:grpSpLocks/>
            </p:cNvGrpSpPr>
            <p:nvPr/>
          </p:nvGrpSpPr>
          <p:grpSpPr bwMode="auto">
            <a:xfrm>
              <a:off x="1776" y="2976"/>
              <a:ext cx="905" cy="336"/>
              <a:chOff x="2880" y="2544"/>
              <a:chExt cx="905" cy="336"/>
            </a:xfrm>
          </p:grpSpPr>
          <p:sp>
            <p:nvSpPr>
              <p:cNvPr id="10391" name="Line 71"/>
              <p:cNvSpPr>
                <a:spLocks noChangeShapeType="1"/>
              </p:cNvSpPr>
              <p:nvPr/>
            </p:nvSpPr>
            <p:spPr bwMode="auto">
              <a:xfrm flipH="1" flipV="1">
                <a:off x="2930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392" name="Line 72"/>
              <p:cNvSpPr>
                <a:spLocks noChangeShapeType="1"/>
              </p:cNvSpPr>
              <p:nvPr/>
            </p:nvSpPr>
            <p:spPr bwMode="auto">
              <a:xfrm flipH="1" flipV="1">
                <a:off x="3081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393" name="Line 73"/>
              <p:cNvSpPr>
                <a:spLocks noChangeShapeType="1"/>
              </p:cNvSpPr>
              <p:nvPr/>
            </p:nvSpPr>
            <p:spPr bwMode="auto">
              <a:xfrm flipH="1" flipV="1">
                <a:off x="3232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394" name="Line 74"/>
              <p:cNvSpPr>
                <a:spLocks noChangeShapeType="1"/>
              </p:cNvSpPr>
              <p:nvPr/>
            </p:nvSpPr>
            <p:spPr bwMode="auto">
              <a:xfrm flipH="1" flipV="1">
                <a:off x="3383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395" name="Line 75"/>
              <p:cNvSpPr>
                <a:spLocks noChangeShapeType="1"/>
              </p:cNvSpPr>
              <p:nvPr/>
            </p:nvSpPr>
            <p:spPr bwMode="auto">
              <a:xfrm flipH="1" flipV="1">
                <a:off x="3534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396" name="Line 76"/>
              <p:cNvSpPr>
                <a:spLocks noChangeShapeType="1"/>
              </p:cNvSpPr>
              <p:nvPr/>
            </p:nvSpPr>
            <p:spPr bwMode="auto">
              <a:xfrm flipV="1">
                <a:off x="3031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397" name="Line 77"/>
              <p:cNvSpPr>
                <a:spLocks noChangeShapeType="1"/>
              </p:cNvSpPr>
              <p:nvPr/>
            </p:nvSpPr>
            <p:spPr bwMode="auto">
              <a:xfrm flipV="1">
                <a:off x="3182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398" name="Line 78"/>
              <p:cNvSpPr>
                <a:spLocks noChangeShapeType="1"/>
              </p:cNvSpPr>
              <p:nvPr/>
            </p:nvSpPr>
            <p:spPr bwMode="auto">
              <a:xfrm flipV="1">
                <a:off x="3333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399" name="Line 79"/>
              <p:cNvSpPr>
                <a:spLocks noChangeShapeType="1"/>
              </p:cNvSpPr>
              <p:nvPr/>
            </p:nvSpPr>
            <p:spPr bwMode="auto">
              <a:xfrm flipV="1">
                <a:off x="3483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400" name="Line 80"/>
              <p:cNvSpPr>
                <a:spLocks noChangeShapeType="1"/>
              </p:cNvSpPr>
              <p:nvPr/>
            </p:nvSpPr>
            <p:spPr bwMode="auto">
              <a:xfrm flipV="1">
                <a:off x="3634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401" name="Line 81"/>
              <p:cNvSpPr>
                <a:spLocks noChangeShapeType="1"/>
              </p:cNvSpPr>
              <p:nvPr/>
            </p:nvSpPr>
            <p:spPr bwMode="auto">
              <a:xfrm flipH="1" flipV="1">
                <a:off x="3685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402" name="Line 82"/>
              <p:cNvSpPr>
                <a:spLocks noChangeShapeType="1"/>
              </p:cNvSpPr>
              <p:nvPr/>
            </p:nvSpPr>
            <p:spPr bwMode="auto">
              <a:xfrm flipV="1">
                <a:off x="2880" y="2544"/>
                <a:ext cx="50" cy="22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grpSp>
        <p:nvGrpSpPr>
          <p:cNvPr id="7" name="Group 83"/>
          <p:cNvGrpSpPr>
            <a:grpSpLocks/>
          </p:cNvGrpSpPr>
          <p:nvPr/>
        </p:nvGrpSpPr>
        <p:grpSpPr bwMode="auto">
          <a:xfrm>
            <a:off x="4314825" y="2166939"/>
            <a:ext cx="914400" cy="604837"/>
            <a:chOff x="2208" y="3840"/>
            <a:chExt cx="576" cy="381"/>
          </a:xfrm>
        </p:grpSpPr>
        <p:sp>
          <p:nvSpPr>
            <p:cNvPr id="10386" name="Line 84"/>
            <p:cNvSpPr>
              <a:spLocks noChangeShapeType="1"/>
            </p:cNvSpPr>
            <p:nvPr/>
          </p:nvSpPr>
          <p:spPr bwMode="auto">
            <a:xfrm flipV="1">
              <a:off x="2496" y="3840"/>
              <a:ext cx="288" cy="192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87" name="Line 85"/>
            <p:cNvSpPr>
              <a:spLocks noChangeShapeType="1"/>
            </p:cNvSpPr>
            <p:nvPr/>
          </p:nvSpPr>
          <p:spPr bwMode="auto">
            <a:xfrm flipV="1">
              <a:off x="2208" y="4029"/>
              <a:ext cx="288" cy="192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0296" name="Line 86"/>
          <p:cNvSpPr>
            <a:spLocks noChangeShapeType="1"/>
          </p:cNvSpPr>
          <p:nvPr/>
        </p:nvSpPr>
        <p:spPr bwMode="auto">
          <a:xfrm>
            <a:off x="6553200" y="2514600"/>
            <a:ext cx="3733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0297" name="Group 87"/>
          <p:cNvGrpSpPr>
            <a:grpSpLocks/>
          </p:cNvGrpSpPr>
          <p:nvPr/>
        </p:nvGrpSpPr>
        <p:grpSpPr bwMode="auto">
          <a:xfrm>
            <a:off x="5791200" y="5035550"/>
            <a:ext cx="2222500" cy="1822450"/>
            <a:chOff x="2592" y="1680"/>
            <a:chExt cx="1400" cy="1148"/>
          </a:xfrm>
        </p:grpSpPr>
        <p:sp>
          <p:nvSpPr>
            <p:cNvPr id="10326" name="Text Box 88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>
                  <a:latin typeface=".VnArial" panose="020B7200000000000000" pitchFamily="34" charset="0"/>
                </a:rPr>
                <a:t>K</a:t>
              </a:r>
            </a:p>
          </p:txBody>
        </p:sp>
        <p:sp>
          <p:nvSpPr>
            <p:cNvPr id="10327" name="Oval 89"/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endParaRPr lang="vi-VN" sz="1800">
                <a:latin typeface="Arial" panose="020B0604020202020204" pitchFamily="34" charset="0"/>
              </a:endParaRPr>
            </a:p>
          </p:txBody>
        </p:sp>
        <p:sp>
          <p:nvSpPr>
            <p:cNvPr id="10328" name="Rectangle 90"/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  <a:contourClr>
                <a:schemeClr val="tx1"/>
              </a:contourClr>
            </a:sp3d>
          </p:spPr>
          <p:txBody>
            <a:bodyPr wrap="none" anchor="ctr">
              <a:flatTx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vi-VN">
                <a:latin typeface=".VnArial" panose="020B7200000000000000" pitchFamily="34" charset="0"/>
              </a:endParaRPr>
            </a:p>
          </p:txBody>
        </p:sp>
        <p:sp>
          <p:nvSpPr>
            <p:cNvPr id="10329" name="Rectangle 91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vi-VN">
                <a:latin typeface=".VnArial" panose="020B7200000000000000" pitchFamily="34" charset="0"/>
              </a:endParaRPr>
            </a:p>
          </p:txBody>
        </p:sp>
        <p:sp>
          <p:nvSpPr>
            <p:cNvPr id="10330" name="Rectangle 92"/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39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vi-VN">
                <a:latin typeface=".VnArial" panose="020B7200000000000000" pitchFamily="34" charset="0"/>
              </a:endParaRPr>
            </a:p>
          </p:txBody>
        </p:sp>
        <p:sp>
          <p:nvSpPr>
            <p:cNvPr id="10331" name="Oval 93"/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vi-VN">
                <a:latin typeface=".VnArial" panose="020B7200000000000000" pitchFamily="34" charset="0"/>
              </a:endParaRPr>
            </a:p>
          </p:txBody>
        </p:sp>
        <p:sp>
          <p:nvSpPr>
            <p:cNvPr id="10332" name="Text Box 94"/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.VnArial" panose="020B7200000000000000" pitchFamily="34" charset="0"/>
                </a:rPr>
                <a:t>5</a:t>
              </a:r>
              <a:endParaRPr lang="en-US" sz="1800">
                <a:latin typeface=".VnArial" panose="020B7200000000000000" pitchFamily="34" charset="0"/>
              </a:endParaRPr>
            </a:p>
          </p:txBody>
        </p:sp>
        <p:sp>
          <p:nvSpPr>
            <p:cNvPr id="10333" name="Oval 95"/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vi-VN">
                <a:latin typeface=".VnArial" panose="020B7200000000000000" pitchFamily="34" charset="0"/>
              </a:endParaRPr>
            </a:p>
          </p:txBody>
        </p:sp>
        <p:sp>
          <p:nvSpPr>
            <p:cNvPr id="10334" name="Arc 96"/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T0" fmla="*/ 4 w 24253"/>
                <a:gd name="T1" fmla="*/ 0 h 39506"/>
                <a:gd name="T2" fmla="*/ 0 w 24253"/>
                <a:gd name="T3" fmla="*/ 13 h 39506"/>
                <a:gd name="T4" fmla="*/ 1 w 24253"/>
                <a:gd name="T5" fmla="*/ 6 h 39506"/>
                <a:gd name="T6" fmla="*/ 0 60000 65536"/>
                <a:gd name="T7" fmla="*/ 0 60000 65536"/>
                <a:gd name="T8" fmla="*/ 0 60000 65536"/>
                <a:gd name="T9" fmla="*/ 0 w 24253"/>
                <a:gd name="T10" fmla="*/ 0 h 39506"/>
                <a:gd name="T11" fmla="*/ 24253 w 24253"/>
                <a:gd name="T12" fmla="*/ 39506 h 3950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335" name="Line 97"/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36" name="Text Box 98"/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latin typeface=".VnArial" panose="020B7200000000000000" pitchFamily="34" charset="0"/>
                </a:rPr>
                <a:t>3</a:t>
              </a:r>
            </a:p>
          </p:txBody>
        </p:sp>
        <p:sp>
          <p:nvSpPr>
            <p:cNvPr id="10337" name="Text Box 99"/>
            <p:cNvSpPr txBox="1">
              <a:spLocks noChangeArrowheads="1"/>
            </p:cNvSpPr>
            <p:nvPr/>
          </p:nvSpPr>
          <p:spPr bwMode="auto">
            <a:xfrm rot="-1500000">
              <a:off x="2920" y="1811"/>
              <a:ext cx="34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.VnArial" panose="020B7200000000000000" pitchFamily="34" charset="0"/>
                </a:rPr>
                <a:t>2</a:t>
              </a:r>
              <a:endParaRPr lang="en-US" sz="1800">
                <a:latin typeface=".VnArial" panose="020B7200000000000000" pitchFamily="34" charset="0"/>
              </a:endParaRPr>
            </a:p>
          </p:txBody>
        </p:sp>
        <p:sp>
          <p:nvSpPr>
            <p:cNvPr id="10338" name="Line 100"/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39" name="Line 101"/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40" name="Line 102"/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41" name="Line 103"/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42" name="Line 104"/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43" name="Line 105"/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44" name="Line 106"/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45" name="Line 107"/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46" name="Line 108"/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47" name="Line 109"/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48" name="Line 110"/>
            <p:cNvSpPr>
              <a:spLocks noChangeShapeType="1"/>
            </p:cNvSpPr>
            <p:nvPr/>
          </p:nvSpPr>
          <p:spPr bwMode="auto">
            <a:xfrm rot="78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49" name="Line 111"/>
            <p:cNvSpPr>
              <a:spLocks noChangeShapeType="1"/>
            </p:cNvSpPr>
            <p:nvPr/>
          </p:nvSpPr>
          <p:spPr bwMode="auto">
            <a:xfrm rot="-27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50" name="Line 112"/>
            <p:cNvSpPr>
              <a:spLocks noChangeShapeType="1"/>
            </p:cNvSpPr>
            <p:nvPr/>
          </p:nvSpPr>
          <p:spPr bwMode="auto">
            <a:xfrm rot="-24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51" name="Line 113"/>
            <p:cNvSpPr>
              <a:spLocks noChangeShapeType="1"/>
            </p:cNvSpPr>
            <p:nvPr/>
          </p:nvSpPr>
          <p:spPr bwMode="auto">
            <a:xfrm rot="-21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52" name="Line 114"/>
            <p:cNvSpPr>
              <a:spLocks noChangeShapeType="1"/>
            </p:cNvSpPr>
            <p:nvPr/>
          </p:nvSpPr>
          <p:spPr bwMode="auto">
            <a:xfrm rot="-1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53" name="Line 115"/>
            <p:cNvSpPr>
              <a:spLocks noChangeShapeType="1"/>
            </p:cNvSpPr>
            <p:nvPr/>
          </p:nvSpPr>
          <p:spPr bwMode="auto">
            <a:xfrm rot="-15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54" name="Line 116"/>
            <p:cNvSpPr>
              <a:spLocks noChangeShapeType="1"/>
            </p:cNvSpPr>
            <p:nvPr/>
          </p:nvSpPr>
          <p:spPr bwMode="auto">
            <a:xfrm rot="-12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55" name="Line 117"/>
            <p:cNvSpPr>
              <a:spLocks noChangeShapeType="1"/>
            </p:cNvSpPr>
            <p:nvPr/>
          </p:nvSpPr>
          <p:spPr bwMode="auto">
            <a:xfrm rot="-9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56" name="Line 118"/>
            <p:cNvSpPr>
              <a:spLocks noChangeShapeType="1"/>
            </p:cNvSpPr>
            <p:nvPr/>
          </p:nvSpPr>
          <p:spPr bwMode="auto">
            <a:xfrm rot="-6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57" name="Line 119"/>
            <p:cNvSpPr>
              <a:spLocks noChangeShapeType="1"/>
            </p:cNvSpPr>
            <p:nvPr/>
          </p:nvSpPr>
          <p:spPr bwMode="auto">
            <a:xfrm rot="-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58" name="Line 120"/>
            <p:cNvSpPr>
              <a:spLocks noChangeShapeType="1"/>
            </p:cNvSpPr>
            <p:nvPr/>
          </p:nvSpPr>
          <p:spPr bwMode="auto">
            <a:xfrm rot="63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59" name="Line 121"/>
            <p:cNvSpPr>
              <a:spLocks noChangeShapeType="1"/>
            </p:cNvSpPr>
            <p:nvPr/>
          </p:nvSpPr>
          <p:spPr bwMode="auto">
            <a:xfrm rot="-42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60" name="Line 122"/>
            <p:cNvSpPr>
              <a:spLocks noChangeShapeType="1"/>
            </p:cNvSpPr>
            <p:nvPr/>
          </p:nvSpPr>
          <p:spPr bwMode="auto">
            <a:xfrm rot="-39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61" name="Line 123"/>
            <p:cNvSpPr>
              <a:spLocks noChangeShapeType="1"/>
            </p:cNvSpPr>
            <p:nvPr/>
          </p:nvSpPr>
          <p:spPr bwMode="auto">
            <a:xfrm rot="-3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62" name="Line 124"/>
            <p:cNvSpPr>
              <a:spLocks noChangeShapeType="1"/>
            </p:cNvSpPr>
            <p:nvPr/>
          </p:nvSpPr>
          <p:spPr bwMode="auto">
            <a:xfrm rot="-33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63" name="Line 125"/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64" name="Line 126"/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65" name="Line 127"/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66" name="Line 128"/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67" name="Line 129"/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68" name="Text Box 130"/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.VnArial" panose="020B7200000000000000" pitchFamily="34" charset="0"/>
                </a:rPr>
                <a:t>0</a:t>
              </a:r>
              <a:endParaRPr lang="en-US" sz="1800">
                <a:latin typeface=".VnArial" panose="020B7200000000000000" pitchFamily="34" charset="0"/>
              </a:endParaRPr>
            </a:p>
          </p:txBody>
        </p:sp>
        <p:sp>
          <p:nvSpPr>
            <p:cNvPr id="10369" name="Text Box 131"/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latin typeface=".VnArial" panose="020B7200000000000000" pitchFamily="34" charset="0"/>
                </a:rPr>
                <a:t>1</a:t>
              </a:r>
            </a:p>
          </p:txBody>
        </p:sp>
        <p:sp>
          <p:nvSpPr>
            <p:cNvPr id="10370" name="Text Box 132"/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.VnArial" panose="020B7200000000000000" pitchFamily="34" charset="0"/>
                </a:rPr>
                <a:t>4</a:t>
              </a:r>
              <a:endParaRPr lang="en-US" sz="1800">
                <a:latin typeface=".VnArial" panose="020B7200000000000000" pitchFamily="34" charset="0"/>
              </a:endParaRPr>
            </a:p>
          </p:txBody>
        </p:sp>
        <p:sp>
          <p:nvSpPr>
            <p:cNvPr id="10371" name="Text Box 133"/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.VnArial" panose="020B7200000000000000" pitchFamily="34" charset="0"/>
                </a:rPr>
                <a:t>6</a:t>
              </a:r>
              <a:endParaRPr lang="en-US" sz="1800">
                <a:latin typeface=".VnArial" panose="020B7200000000000000" pitchFamily="34" charset="0"/>
              </a:endParaRPr>
            </a:p>
          </p:txBody>
        </p:sp>
        <p:sp>
          <p:nvSpPr>
            <p:cNvPr id="10372" name="Text Box 134"/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r>
                <a:rPr lang="en-US" sz="1800">
                  <a:latin typeface=".VnArial" panose="020B7200000000000000" pitchFamily="34" charset="0"/>
                </a:rPr>
                <a:t>V</a:t>
              </a:r>
            </a:p>
          </p:txBody>
        </p:sp>
        <p:sp>
          <p:nvSpPr>
            <p:cNvPr id="10373" name="AutoShape 135"/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T0" fmla="*/ 19 w 21600"/>
                <a:gd name="T1" fmla="*/ 0 h 21600"/>
                <a:gd name="T2" fmla="*/ 8 w 21600"/>
                <a:gd name="T3" fmla="*/ 13 h 21600"/>
                <a:gd name="T4" fmla="*/ 19 w 21600"/>
                <a:gd name="T5" fmla="*/ 12 h 21600"/>
                <a:gd name="T6" fmla="*/ 30 w 21600"/>
                <a:gd name="T7" fmla="*/ 13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2 w 21600"/>
                <a:gd name="T13" fmla="*/ 0 h 21600"/>
                <a:gd name="T14" fmla="*/ 21458 w 21600"/>
                <a:gd name="T15" fmla="*/ 1110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8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-1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374" name="Rectangle 136"/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7150" cmpd="thickTh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vi-VN">
                <a:latin typeface=".VnArial" panose="020B7200000000000000" pitchFamily="34" charset="0"/>
              </a:endParaRPr>
            </a:p>
          </p:txBody>
        </p:sp>
        <p:sp>
          <p:nvSpPr>
            <p:cNvPr id="10375" name="Rectangle 137"/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endParaRPr lang="vi-VN" sz="1800">
                <a:latin typeface="Arial" panose="020B0604020202020204" pitchFamily="34" charset="0"/>
              </a:endParaRPr>
            </a:p>
          </p:txBody>
        </p:sp>
        <p:sp>
          <p:nvSpPr>
            <p:cNvPr id="10376" name="Rectangle 138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vi-VN">
                <a:latin typeface=".VnArial" panose="020B7200000000000000" pitchFamily="34" charset="0"/>
              </a:endParaRPr>
            </a:p>
          </p:txBody>
        </p:sp>
        <p:sp>
          <p:nvSpPr>
            <p:cNvPr id="10377" name="AutoShape 139"/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32 w 21600"/>
                <a:gd name="T25" fmla="*/ 3323 h 21600"/>
                <a:gd name="T26" fmla="*/ 18568 w 21600"/>
                <a:gd name="T27" fmla="*/ 182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19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378" name="Arc 140"/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T0" fmla="*/ 0 w 42223"/>
                <a:gd name="T1" fmla="*/ 0 h 21600"/>
                <a:gd name="T2" fmla="*/ 0 w 42223"/>
                <a:gd name="T3" fmla="*/ 0 h 21600"/>
                <a:gd name="T4" fmla="*/ 0 w 42223"/>
                <a:gd name="T5" fmla="*/ 0 h 21600"/>
                <a:gd name="T6" fmla="*/ 0 60000 65536"/>
                <a:gd name="T7" fmla="*/ 0 60000 65536"/>
                <a:gd name="T8" fmla="*/ 0 60000 65536"/>
                <a:gd name="T9" fmla="*/ 0 w 42223"/>
                <a:gd name="T10" fmla="*/ 0 h 21600"/>
                <a:gd name="T11" fmla="*/ 42223 w 4222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lnTo>
                    <a:pt x="42223" y="3121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379" name="Freeform 141"/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13 h 48"/>
                <a:gd name="T4" fmla="*/ 13 w 48"/>
                <a:gd name="T5" fmla="*/ 0 h 48"/>
                <a:gd name="T6" fmla="*/ 0 60000 65536"/>
                <a:gd name="T7" fmla="*/ 0 60000 65536"/>
                <a:gd name="T8" fmla="*/ 0 60000 65536"/>
                <a:gd name="T9" fmla="*/ 0 w 48"/>
                <a:gd name="T10" fmla="*/ 0 h 48"/>
                <a:gd name="T11" fmla="*/ 48 w 4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80" name="Freeform 142"/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>
                <a:gd name="T0" fmla="*/ 0 w 48"/>
                <a:gd name="T1" fmla="*/ 0 h 48"/>
                <a:gd name="T2" fmla="*/ 14 w 48"/>
                <a:gd name="T3" fmla="*/ 12 h 48"/>
                <a:gd name="T4" fmla="*/ 14 w 48"/>
                <a:gd name="T5" fmla="*/ 0 h 48"/>
                <a:gd name="T6" fmla="*/ 0 60000 65536"/>
                <a:gd name="T7" fmla="*/ 0 60000 65536"/>
                <a:gd name="T8" fmla="*/ 0 60000 65536"/>
                <a:gd name="T9" fmla="*/ 0 w 48"/>
                <a:gd name="T10" fmla="*/ 0 h 48"/>
                <a:gd name="T11" fmla="*/ 48 w 4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81" name="AutoShape 143"/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1 h 21600"/>
                <a:gd name="T8" fmla="*/ 0 w 21600"/>
                <a:gd name="T9" fmla="*/ 1 h 21600"/>
                <a:gd name="T10" fmla="*/ 1 w 21600"/>
                <a:gd name="T11" fmla="*/ 1 h 21600"/>
                <a:gd name="T12" fmla="*/ 1 w 21600"/>
                <a:gd name="T13" fmla="*/ 0 h 21600"/>
                <a:gd name="T14" fmla="*/ 1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09 w 21600"/>
                <a:gd name="T25" fmla="*/ 3240 h 21600"/>
                <a:gd name="T26" fmla="*/ 18491 w 21600"/>
                <a:gd name="T27" fmla="*/ 1836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382" name="Oval 144"/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vi-VN">
                <a:latin typeface=".VnArial" panose="020B7200000000000000" pitchFamily="34" charset="0"/>
              </a:endParaRPr>
            </a:p>
          </p:txBody>
        </p:sp>
        <p:sp>
          <p:nvSpPr>
            <p:cNvPr id="10383" name="Oval 145"/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vi-VN">
                <a:latin typeface=".VnArial" panose="020B7200000000000000" pitchFamily="34" charset="0"/>
              </a:endParaRPr>
            </a:p>
          </p:txBody>
        </p:sp>
        <p:sp>
          <p:nvSpPr>
            <p:cNvPr id="10384" name="Text Box 146"/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latin typeface=".VnArial" panose="020B7200000000000000" pitchFamily="34" charset="0"/>
                </a:rPr>
                <a:t>-</a:t>
              </a:r>
            </a:p>
          </p:txBody>
        </p:sp>
        <p:sp>
          <p:nvSpPr>
            <p:cNvPr id="10385" name="Text Box 147"/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latin typeface=".VnArial" panose="020B7200000000000000" pitchFamily="34" charset="0"/>
                </a:rPr>
                <a:t>+</a:t>
              </a:r>
            </a:p>
          </p:txBody>
        </p:sp>
      </p:grpSp>
      <p:sp>
        <p:nvSpPr>
          <p:cNvPr id="10298" name="Line 148"/>
          <p:cNvSpPr>
            <a:spLocks noChangeShapeType="1"/>
          </p:cNvSpPr>
          <p:nvPr/>
        </p:nvSpPr>
        <p:spPr bwMode="auto">
          <a:xfrm>
            <a:off x="5638800" y="4343400"/>
            <a:ext cx="0" cy="22098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99" name="Line 149"/>
          <p:cNvSpPr>
            <a:spLocks noChangeShapeType="1"/>
          </p:cNvSpPr>
          <p:nvPr/>
        </p:nvSpPr>
        <p:spPr bwMode="auto">
          <a:xfrm>
            <a:off x="9196388" y="4267200"/>
            <a:ext cx="0" cy="2362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300" name="Line 150"/>
          <p:cNvSpPr>
            <a:spLocks noChangeShapeType="1"/>
          </p:cNvSpPr>
          <p:nvPr/>
        </p:nvSpPr>
        <p:spPr bwMode="auto">
          <a:xfrm>
            <a:off x="5638800" y="6553200"/>
            <a:ext cx="381000" cy="152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301" name="Line 151"/>
          <p:cNvSpPr>
            <a:spLocks noChangeShapeType="1"/>
          </p:cNvSpPr>
          <p:nvPr/>
        </p:nvSpPr>
        <p:spPr bwMode="auto">
          <a:xfrm flipV="1">
            <a:off x="7772400" y="6629401"/>
            <a:ext cx="1447800" cy="285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9" name="Group 152"/>
          <p:cNvGrpSpPr>
            <a:grpSpLocks/>
          </p:cNvGrpSpPr>
          <p:nvPr/>
        </p:nvGrpSpPr>
        <p:grpSpPr bwMode="auto">
          <a:xfrm rot="-285818">
            <a:off x="6350000" y="5803900"/>
            <a:ext cx="1066800" cy="609600"/>
            <a:chOff x="1488" y="3504"/>
            <a:chExt cx="864" cy="480"/>
          </a:xfrm>
        </p:grpSpPr>
        <p:sp>
          <p:nvSpPr>
            <p:cNvPr id="10324" name="Line 153"/>
            <p:cNvSpPr>
              <a:spLocks noChangeShapeType="1"/>
            </p:cNvSpPr>
            <p:nvPr/>
          </p:nvSpPr>
          <p:spPr bwMode="auto">
            <a:xfrm flipH="1" flipV="1">
              <a:off x="1488" y="3504"/>
              <a:ext cx="432" cy="24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25" name="Line 154"/>
            <p:cNvSpPr>
              <a:spLocks noChangeShapeType="1"/>
            </p:cNvSpPr>
            <p:nvPr/>
          </p:nvSpPr>
          <p:spPr bwMode="auto">
            <a:xfrm flipH="1" flipV="1">
              <a:off x="1920" y="3744"/>
              <a:ext cx="432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0303" name="Group 156"/>
          <p:cNvGrpSpPr>
            <a:grpSpLocks/>
          </p:cNvGrpSpPr>
          <p:nvPr/>
        </p:nvGrpSpPr>
        <p:grpSpPr bwMode="auto">
          <a:xfrm>
            <a:off x="7391400" y="3962400"/>
            <a:ext cx="1760538" cy="533400"/>
            <a:chOff x="1776" y="2976"/>
            <a:chExt cx="1109" cy="336"/>
          </a:xfrm>
        </p:grpSpPr>
        <p:sp>
          <p:nvSpPr>
            <p:cNvPr id="10309" name="Line 157"/>
            <p:cNvSpPr>
              <a:spLocks noChangeShapeType="1"/>
            </p:cNvSpPr>
            <p:nvPr/>
          </p:nvSpPr>
          <p:spPr bwMode="auto">
            <a:xfrm>
              <a:off x="2736" y="3072"/>
              <a:ext cx="149" cy="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310" name="Line 158"/>
            <p:cNvSpPr>
              <a:spLocks noChangeShapeType="1"/>
            </p:cNvSpPr>
            <p:nvPr/>
          </p:nvSpPr>
          <p:spPr bwMode="auto">
            <a:xfrm flipV="1">
              <a:off x="2688" y="3072"/>
              <a:ext cx="50" cy="22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10311" name="Group 159"/>
            <p:cNvGrpSpPr>
              <a:grpSpLocks/>
            </p:cNvGrpSpPr>
            <p:nvPr/>
          </p:nvGrpSpPr>
          <p:grpSpPr bwMode="auto">
            <a:xfrm>
              <a:off x="1776" y="2976"/>
              <a:ext cx="905" cy="336"/>
              <a:chOff x="2880" y="2544"/>
              <a:chExt cx="905" cy="336"/>
            </a:xfrm>
          </p:grpSpPr>
          <p:sp>
            <p:nvSpPr>
              <p:cNvPr id="10312" name="Line 160"/>
              <p:cNvSpPr>
                <a:spLocks noChangeShapeType="1"/>
              </p:cNvSpPr>
              <p:nvPr/>
            </p:nvSpPr>
            <p:spPr bwMode="auto">
              <a:xfrm flipH="1" flipV="1">
                <a:off x="2930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313" name="Line 161"/>
              <p:cNvSpPr>
                <a:spLocks noChangeShapeType="1"/>
              </p:cNvSpPr>
              <p:nvPr/>
            </p:nvSpPr>
            <p:spPr bwMode="auto">
              <a:xfrm flipH="1" flipV="1">
                <a:off x="3081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314" name="Line 162"/>
              <p:cNvSpPr>
                <a:spLocks noChangeShapeType="1"/>
              </p:cNvSpPr>
              <p:nvPr/>
            </p:nvSpPr>
            <p:spPr bwMode="auto">
              <a:xfrm flipH="1" flipV="1">
                <a:off x="3232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315" name="Line 163"/>
              <p:cNvSpPr>
                <a:spLocks noChangeShapeType="1"/>
              </p:cNvSpPr>
              <p:nvPr/>
            </p:nvSpPr>
            <p:spPr bwMode="auto">
              <a:xfrm flipH="1" flipV="1">
                <a:off x="3383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316" name="Line 164"/>
              <p:cNvSpPr>
                <a:spLocks noChangeShapeType="1"/>
              </p:cNvSpPr>
              <p:nvPr/>
            </p:nvSpPr>
            <p:spPr bwMode="auto">
              <a:xfrm flipH="1" flipV="1">
                <a:off x="3534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317" name="Line 165"/>
              <p:cNvSpPr>
                <a:spLocks noChangeShapeType="1"/>
              </p:cNvSpPr>
              <p:nvPr/>
            </p:nvSpPr>
            <p:spPr bwMode="auto">
              <a:xfrm flipV="1">
                <a:off x="3031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318" name="Line 166"/>
              <p:cNvSpPr>
                <a:spLocks noChangeShapeType="1"/>
              </p:cNvSpPr>
              <p:nvPr/>
            </p:nvSpPr>
            <p:spPr bwMode="auto">
              <a:xfrm flipV="1">
                <a:off x="3182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319" name="Line 167"/>
              <p:cNvSpPr>
                <a:spLocks noChangeShapeType="1"/>
              </p:cNvSpPr>
              <p:nvPr/>
            </p:nvSpPr>
            <p:spPr bwMode="auto">
              <a:xfrm flipV="1">
                <a:off x="3333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320" name="Line 168"/>
              <p:cNvSpPr>
                <a:spLocks noChangeShapeType="1"/>
              </p:cNvSpPr>
              <p:nvPr/>
            </p:nvSpPr>
            <p:spPr bwMode="auto">
              <a:xfrm flipV="1">
                <a:off x="3483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321" name="Line 169"/>
              <p:cNvSpPr>
                <a:spLocks noChangeShapeType="1"/>
              </p:cNvSpPr>
              <p:nvPr/>
            </p:nvSpPr>
            <p:spPr bwMode="auto">
              <a:xfrm flipV="1">
                <a:off x="3634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322" name="Line 170"/>
              <p:cNvSpPr>
                <a:spLocks noChangeShapeType="1"/>
              </p:cNvSpPr>
              <p:nvPr/>
            </p:nvSpPr>
            <p:spPr bwMode="auto">
              <a:xfrm flipH="1" flipV="1">
                <a:off x="3685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323" name="Line 171"/>
              <p:cNvSpPr>
                <a:spLocks noChangeShapeType="1"/>
              </p:cNvSpPr>
              <p:nvPr/>
            </p:nvSpPr>
            <p:spPr bwMode="auto">
              <a:xfrm flipV="1">
                <a:off x="2880" y="2544"/>
                <a:ext cx="50" cy="22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10304" name="Text Box 172"/>
          <p:cNvSpPr txBox="1">
            <a:spLocks noChangeArrowheads="1"/>
          </p:cNvSpPr>
          <p:nvPr/>
        </p:nvSpPr>
        <p:spPr bwMode="auto">
          <a:xfrm>
            <a:off x="6096000" y="35052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.VnArial" panose="020B7200000000000000" pitchFamily="34" charset="0"/>
              </a:rPr>
              <a:t>(1)</a:t>
            </a:r>
          </a:p>
        </p:txBody>
      </p:sp>
      <p:sp>
        <p:nvSpPr>
          <p:cNvPr id="10305" name="Text Box 173"/>
          <p:cNvSpPr txBox="1">
            <a:spLocks noChangeArrowheads="1"/>
          </p:cNvSpPr>
          <p:nvPr/>
        </p:nvSpPr>
        <p:spPr bwMode="auto">
          <a:xfrm>
            <a:off x="7848600" y="3500438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.VnArial" panose="020B7200000000000000" pitchFamily="34" charset="0"/>
              </a:rPr>
              <a:t>(2)</a:t>
            </a:r>
          </a:p>
        </p:txBody>
      </p:sp>
      <p:sp>
        <p:nvSpPr>
          <p:cNvPr id="10307" name="Rectangle 174"/>
          <p:cNvSpPr>
            <a:spLocks noChangeArrowheads="1"/>
          </p:cNvSpPr>
          <p:nvPr/>
        </p:nvSpPr>
        <p:spPr bwMode="auto">
          <a:xfrm>
            <a:off x="5943600" y="1752600"/>
            <a:ext cx="50323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10308" name="Rectangle 175"/>
          <p:cNvSpPr>
            <a:spLocks noChangeArrowheads="1"/>
          </p:cNvSpPr>
          <p:nvPr/>
        </p:nvSpPr>
        <p:spPr bwMode="auto">
          <a:xfrm>
            <a:off x="6477000" y="1773238"/>
            <a:ext cx="3698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173" name="Text Box 238"/>
          <p:cNvSpPr txBox="1">
            <a:spLocks noChangeArrowheads="1"/>
          </p:cNvSpPr>
          <p:nvPr/>
        </p:nvSpPr>
        <p:spPr bwMode="auto">
          <a:xfrm>
            <a:off x="9191943" y="5422768"/>
            <a:ext cx="19478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3600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6 V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" name="Text Box 243"/>
          <p:cNvSpPr txBox="1">
            <a:spLocks noChangeArrowheads="1"/>
          </p:cNvSpPr>
          <p:nvPr/>
        </p:nvSpPr>
        <p:spPr bwMode="auto">
          <a:xfrm>
            <a:off x="1467593" y="5551727"/>
            <a:ext cx="25373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0,75 A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7" name="Text Box 12"/>
          <p:cNvSpPr txBox="1">
            <a:spLocks noChangeArrowheads="1"/>
          </p:cNvSpPr>
          <p:nvPr/>
        </p:nvSpPr>
        <p:spPr bwMode="auto">
          <a:xfrm>
            <a:off x="1524000" y="878656"/>
            <a:ext cx="6248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81000" indent="-3810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marL="0" indent="0" eaLnBrk="1" hangingPunct="1">
              <a:spcBef>
                <a:spcPct val="50000"/>
              </a:spcBef>
              <a:buClr>
                <a:srgbClr val="0000CC"/>
              </a:buClr>
            </a:pP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8" name="Rectangle 15"/>
          <p:cNvSpPr>
            <a:spLocks noChangeArrowheads="1"/>
          </p:cNvSpPr>
          <p:nvPr/>
        </p:nvSpPr>
        <p:spPr bwMode="auto">
          <a:xfrm>
            <a:off x="1523998" y="207001"/>
            <a:ext cx="8136837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9" name="Text Box 12"/>
          <p:cNvSpPr txBox="1">
            <a:spLocks noChangeArrowheads="1"/>
          </p:cNvSpPr>
          <p:nvPr/>
        </p:nvSpPr>
        <p:spPr bwMode="auto">
          <a:xfrm>
            <a:off x="1542636" y="1348611"/>
            <a:ext cx="6248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81000" indent="-3810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marL="0" indent="0" eaLnBrk="1" hangingPunct="1">
              <a:spcBef>
                <a:spcPct val="50000"/>
              </a:spcBef>
              <a:buClr>
                <a:srgbClr val="0000CC"/>
              </a:buClr>
            </a:pP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4284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4740000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8100000">
                                      <p:cBhvr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" grpId="0"/>
      <p:bldP spid="17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6"/>
          <p:cNvSpPr txBox="1">
            <a:spLocks noChangeArrowheads="1"/>
          </p:cNvSpPr>
          <p:nvPr/>
        </p:nvSpPr>
        <p:spPr bwMode="auto">
          <a:xfrm>
            <a:off x="4724400" y="2667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.VnArial" panose="020B7200000000000000" pitchFamily="34" charset="0"/>
              </a:rPr>
              <a:t>K</a:t>
            </a:r>
          </a:p>
        </p:txBody>
      </p:sp>
      <p:sp>
        <p:nvSpPr>
          <p:cNvPr id="11267" name="Rectangle 7"/>
          <p:cNvSpPr>
            <a:spLocks noChangeArrowheads="1"/>
          </p:cNvSpPr>
          <p:nvPr/>
        </p:nvSpPr>
        <p:spPr bwMode="auto">
          <a:xfrm>
            <a:off x="1619251" y="3552826"/>
            <a:ext cx="1857375" cy="1662113"/>
          </a:xfrm>
          <a:prstGeom prst="rect">
            <a:avLst/>
          </a:prstGeom>
          <a:solidFill>
            <a:schemeClr val="tx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  <a:contourClr>
              <a:schemeClr val="tx1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vi-VN">
              <a:latin typeface=".VnArial" panose="020B7200000000000000" pitchFamily="34" charset="0"/>
            </a:endParaRPr>
          </a:p>
        </p:txBody>
      </p:sp>
      <p:sp>
        <p:nvSpPr>
          <p:cNvPr id="11268" name="Line 8"/>
          <p:cNvSpPr>
            <a:spLocks noChangeShapeType="1"/>
          </p:cNvSpPr>
          <p:nvPr/>
        </p:nvSpPr>
        <p:spPr bwMode="auto">
          <a:xfrm flipV="1">
            <a:off x="9220200" y="4267200"/>
            <a:ext cx="1066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69" name="Line 9"/>
          <p:cNvSpPr>
            <a:spLocks noChangeShapeType="1"/>
          </p:cNvSpPr>
          <p:nvPr/>
        </p:nvSpPr>
        <p:spPr bwMode="auto">
          <a:xfrm>
            <a:off x="10287000" y="2471738"/>
            <a:ext cx="0" cy="18288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70" name="Text Box 10"/>
          <p:cNvSpPr txBox="1">
            <a:spLocks noChangeArrowheads="1"/>
          </p:cNvSpPr>
          <p:nvPr/>
        </p:nvSpPr>
        <p:spPr bwMode="auto">
          <a:xfrm>
            <a:off x="7199314" y="5608638"/>
            <a:ext cx="5159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>
                <a:latin typeface=".VnArial" panose="020B7200000000000000" pitchFamily="34" charset="0"/>
              </a:rPr>
              <a:t>A</a:t>
            </a:r>
          </a:p>
        </p:txBody>
      </p:sp>
      <p:sp>
        <p:nvSpPr>
          <p:cNvPr id="11271" name="Text Box 11"/>
          <p:cNvSpPr txBox="1">
            <a:spLocks noChangeArrowheads="1"/>
          </p:cNvSpPr>
          <p:nvPr/>
        </p:nvSpPr>
        <p:spPr bwMode="auto">
          <a:xfrm>
            <a:off x="7715250" y="5608638"/>
            <a:ext cx="514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>
                <a:latin typeface=".VnArial" panose="020B7200000000000000" pitchFamily="34" charset="0"/>
              </a:rPr>
              <a:t>B</a:t>
            </a:r>
          </a:p>
        </p:txBody>
      </p:sp>
      <p:sp>
        <p:nvSpPr>
          <p:cNvPr id="11272" name="Line 12"/>
          <p:cNvSpPr>
            <a:spLocks noChangeShapeType="1"/>
          </p:cNvSpPr>
          <p:nvPr/>
        </p:nvSpPr>
        <p:spPr bwMode="auto">
          <a:xfrm flipH="1" flipV="1">
            <a:off x="6299201" y="3268664"/>
            <a:ext cx="257175" cy="1603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73" name="Line 13"/>
          <p:cNvSpPr>
            <a:spLocks noChangeShapeType="1"/>
          </p:cNvSpPr>
          <p:nvPr/>
        </p:nvSpPr>
        <p:spPr bwMode="auto">
          <a:xfrm>
            <a:off x="1752600" y="2514600"/>
            <a:ext cx="2971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74" name="Line 14"/>
          <p:cNvSpPr>
            <a:spLocks noChangeShapeType="1"/>
          </p:cNvSpPr>
          <p:nvPr/>
        </p:nvSpPr>
        <p:spPr bwMode="auto">
          <a:xfrm>
            <a:off x="3886200" y="5105400"/>
            <a:ext cx="1752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1275" name="Group 15"/>
          <p:cNvGrpSpPr>
            <a:grpSpLocks/>
          </p:cNvGrpSpPr>
          <p:nvPr/>
        </p:nvGrpSpPr>
        <p:grpSpPr bwMode="auto">
          <a:xfrm>
            <a:off x="5943600" y="2514600"/>
            <a:ext cx="914400" cy="533400"/>
            <a:chOff x="4752" y="2544"/>
            <a:chExt cx="576" cy="461"/>
          </a:xfrm>
        </p:grpSpPr>
        <p:sp>
          <p:nvSpPr>
            <p:cNvPr id="11451" name="Rectangle 16"/>
            <p:cNvSpPr>
              <a:spLocks noChangeArrowheads="1"/>
            </p:cNvSpPr>
            <p:nvPr/>
          </p:nvSpPr>
          <p:spPr bwMode="auto">
            <a:xfrm rot="16200000" flipH="1">
              <a:off x="4857" y="2535"/>
              <a:ext cx="365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/>
              <a:r>
                <a:rPr lang="en-US" sz="1800">
                  <a:solidFill>
                    <a:srgbClr val="F00A20"/>
                  </a:solidFill>
                  <a:latin typeface=".VnArial" panose="020B7200000000000000" pitchFamily="34" charset="0"/>
                </a:rPr>
                <a:t>6V</a:t>
              </a:r>
            </a:p>
          </p:txBody>
        </p:sp>
        <p:sp>
          <p:nvSpPr>
            <p:cNvPr id="11452" name="Line 17"/>
            <p:cNvSpPr>
              <a:spLocks noChangeShapeType="1"/>
            </p:cNvSpPr>
            <p:nvPr/>
          </p:nvSpPr>
          <p:spPr bwMode="auto">
            <a:xfrm rot="5400000">
              <a:off x="4730" y="2662"/>
              <a:ext cx="44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53" name="Line 18"/>
            <p:cNvSpPr>
              <a:spLocks noChangeShapeType="1"/>
            </p:cNvSpPr>
            <p:nvPr/>
          </p:nvSpPr>
          <p:spPr bwMode="auto">
            <a:xfrm>
              <a:off x="4896" y="2544"/>
              <a:ext cx="0" cy="96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762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54" name="Line 19"/>
            <p:cNvSpPr>
              <a:spLocks noChangeShapeType="1"/>
            </p:cNvSpPr>
            <p:nvPr/>
          </p:nvSpPr>
          <p:spPr bwMode="auto">
            <a:xfrm>
              <a:off x="5136" y="2544"/>
              <a:ext cx="0" cy="96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1276" name="Rectangle 20"/>
          <p:cNvSpPr>
            <a:spLocks noChangeArrowheads="1"/>
          </p:cNvSpPr>
          <p:nvPr/>
        </p:nvSpPr>
        <p:spPr bwMode="auto">
          <a:xfrm>
            <a:off x="1566864" y="3552826"/>
            <a:ext cx="1857375" cy="1662113"/>
          </a:xfrm>
          <a:prstGeom prst="rect">
            <a:avLst/>
          </a:prstGeom>
          <a:solidFill>
            <a:srgbClr val="FFFF00"/>
          </a:solidFill>
          <a:ln w="57150" cmpd="thickThin">
            <a:solidFill>
              <a:srgbClr val="6633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vi-VN">
              <a:latin typeface=".VnArial" panose="020B7200000000000000" pitchFamily="34" charset="0"/>
            </a:endParaRPr>
          </a:p>
        </p:txBody>
      </p:sp>
      <p:sp>
        <p:nvSpPr>
          <p:cNvPr id="11277" name="AutoShape 21"/>
          <p:cNvSpPr>
            <a:spLocks noChangeArrowheads="1"/>
          </p:cNvSpPr>
          <p:nvPr/>
        </p:nvSpPr>
        <p:spPr bwMode="auto">
          <a:xfrm>
            <a:off x="1687513" y="4983163"/>
            <a:ext cx="176212" cy="176212"/>
          </a:xfrm>
          <a:custGeom>
            <a:avLst/>
            <a:gdLst>
              <a:gd name="T0" fmla="*/ 718765 w 21600"/>
              <a:gd name="T1" fmla="*/ 0 h 21600"/>
              <a:gd name="T2" fmla="*/ 210508 w 21600"/>
              <a:gd name="T3" fmla="*/ 210508 h 21600"/>
              <a:gd name="T4" fmla="*/ 0 w 21600"/>
              <a:gd name="T5" fmla="*/ 718765 h 21600"/>
              <a:gd name="T6" fmla="*/ 210508 w 21600"/>
              <a:gd name="T7" fmla="*/ 1227023 h 21600"/>
              <a:gd name="T8" fmla="*/ 718765 w 21600"/>
              <a:gd name="T9" fmla="*/ 1437531 h 21600"/>
              <a:gd name="T10" fmla="*/ 1227023 w 21600"/>
              <a:gd name="T11" fmla="*/ 1227023 h 21600"/>
              <a:gd name="T12" fmla="*/ 1437531 w 21600"/>
              <a:gd name="T13" fmla="*/ 718765 h 21600"/>
              <a:gd name="T14" fmla="*/ 1227023 w 21600"/>
              <a:gd name="T15" fmla="*/ 210508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00"/>
          </a:solidFill>
          <a:ln w="127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11278" name="Rectangle 22"/>
          <p:cNvSpPr>
            <a:spLocks noChangeArrowheads="1"/>
          </p:cNvSpPr>
          <p:nvPr/>
        </p:nvSpPr>
        <p:spPr bwMode="auto">
          <a:xfrm>
            <a:off x="1524000" y="3552826"/>
            <a:ext cx="1930400" cy="1662113"/>
          </a:xfrm>
          <a:prstGeom prst="rect">
            <a:avLst/>
          </a:prstGeom>
          <a:solidFill>
            <a:srgbClr val="FFFFCC"/>
          </a:solidFill>
          <a:ln w="57150" cmpd="thickThin">
            <a:solidFill>
              <a:srgbClr val="6633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vi-VN">
              <a:latin typeface=".VnArial" panose="020B7200000000000000" pitchFamily="34" charset="0"/>
            </a:endParaRPr>
          </a:p>
        </p:txBody>
      </p:sp>
      <p:sp>
        <p:nvSpPr>
          <p:cNvPr id="11279" name="Oval 23"/>
          <p:cNvSpPr>
            <a:spLocks noChangeArrowheads="1"/>
          </p:cNvSpPr>
          <p:nvPr/>
        </p:nvSpPr>
        <p:spPr bwMode="auto">
          <a:xfrm>
            <a:off x="1717676" y="3686176"/>
            <a:ext cx="1444625" cy="143351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vi-VN">
              <a:latin typeface=".VnArial" panose="020B7200000000000000" pitchFamily="34" charset="0"/>
            </a:endParaRPr>
          </a:p>
        </p:txBody>
      </p:sp>
      <p:sp>
        <p:nvSpPr>
          <p:cNvPr id="11280" name="Arc 24"/>
          <p:cNvSpPr>
            <a:spLocks/>
          </p:cNvSpPr>
          <p:nvPr/>
        </p:nvSpPr>
        <p:spPr bwMode="auto">
          <a:xfrm rot="6681726" flipH="1">
            <a:off x="2210595" y="3694907"/>
            <a:ext cx="588962" cy="962025"/>
          </a:xfrm>
          <a:custGeom>
            <a:avLst/>
            <a:gdLst>
              <a:gd name="T0" fmla="*/ 8688288 w 24253"/>
              <a:gd name="T1" fmla="*/ 0 h 39506"/>
              <a:gd name="T2" fmla="*/ 0 w 24253"/>
              <a:gd name="T3" fmla="*/ 23329362 h 39506"/>
              <a:gd name="T4" fmla="*/ 1564527 w 24253"/>
              <a:gd name="T5" fmla="*/ 10618072 h 39506"/>
              <a:gd name="T6" fmla="*/ 0 60000 65536"/>
              <a:gd name="T7" fmla="*/ 0 60000 65536"/>
              <a:gd name="T8" fmla="*/ 0 60000 65536"/>
              <a:gd name="T9" fmla="*/ 0 w 24253"/>
              <a:gd name="T10" fmla="*/ 0 h 39506"/>
              <a:gd name="T11" fmla="*/ 24253 w 24253"/>
              <a:gd name="T12" fmla="*/ 39506 h 3950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253" h="39506" fill="none" extrusionOk="0">
                <a:moveTo>
                  <a:pt x="14733" y="-1"/>
                </a:moveTo>
                <a:cubicBezTo>
                  <a:pt x="20685" y="4015"/>
                  <a:pt x="24253" y="10726"/>
                  <a:pt x="24253" y="17906"/>
                </a:cubicBezTo>
                <a:cubicBezTo>
                  <a:pt x="24253" y="29835"/>
                  <a:pt x="14582" y="39506"/>
                  <a:pt x="2653" y="39506"/>
                </a:cubicBezTo>
                <a:cubicBezTo>
                  <a:pt x="1766" y="39506"/>
                  <a:pt x="880" y="39451"/>
                  <a:pt x="-1" y="39342"/>
                </a:cubicBezTo>
              </a:path>
              <a:path w="24253" h="39506" stroke="0" extrusionOk="0">
                <a:moveTo>
                  <a:pt x="14733" y="-1"/>
                </a:moveTo>
                <a:cubicBezTo>
                  <a:pt x="20685" y="4015"/>
                  <a:pt x="24253" y="10726"/>
                  <a:pt x="24253" y="17906"/>
                </a:cubicBezTo>
                <a:cubicBezTo>
                  <a:pt x="24253" y="29835"/>
                  <a:pt x="14582" y="39506"/>
                  <a:pt x="2653" y="39506"/>
                </a:cubicBezTo>
                <a:cubicBezTo>
                  <a:pt x="1766" y="39506"/>
                  <a:pt x="880" y="39451"/>
                  <a:pt x="-1" y="39342"/>
                </a:cubicBezTo>
                <a:lnTo>
                  <a:pt x="2653" y="17906"/>
                </a:lnTo>
                <a:lnTo>
                  <a:pt x="14733" y="-1"/>
                </a:lnTo>
                <a:close/>
              </a:path>
            </a:pathLst>
          </a:custGeom>
          <a:noFill/>
          <a:ln w="3175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281" name="Text Box 25"/>
          <p:cNvSpPr txBox="1">
            <a:spLocks noChangeArrowheads="1"/>
          </p:cNvSpPr>
          <p:nvPr/>
        </p:nvSpPr>
        <p:spPr bwMode="auto">
          <a:xfrm rot="-2206860">
            <a:off x="1925639" y="3733800"/>
            <a:ext cx="498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/>
            <a:r>
              <a:rPr lang="en-US" sz="1600">
                <a:latin typeface=".VnArial" panose="020B7200000000000000" pitchFamily="34" charset="0"/>
              </a:rPr>
              <a:t>0,5</a:t>
            </a:r>
          </a:p>
        </p:txBody>
      </p:sp>
      <p:sp>
        <p:nvSpPr>
          <p:cNvPr id="11282" name="Line 26"/>
          <p:cNvSpPr>
            <a:spLocks noChangeShapeType="1"/>
          </p:cNvSpPr>
          <p:nvPr/>
        </p:nvSpPr>
        <p:spPr bwMode="auto">
          <a:xfrm rot="300000">
            <a:off x="2513013" y="3883026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83" name="Line 27"/>
          <p:cNvSpPr>
            <a:spLocks noChangeShapeType="1"/>
          </p:cNvSpPr>
          <p:nvPr/>
        </p:nvSpPr>
        <p:spPr bwMode="auto">
          <a:xfrm rot="900000">
            <a:off x="2600325" y="3898900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84" name="Line 28"/>
          <p:cNvSpPr>
            <a:spLocks noChangeShapeType="1"/>
          </p:cNvSpPr>
          <p:nvPr/>
        </p:nvSpPr>
        <p:spPr bwMode="auto">
          <a:xfrm rot="1500000">
            <a:off x="2676525" y="3930651"/>
            <a:ext cx="0" cy="1317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85" name="Line 29"/>
          <p:cNvSpPr>
            <a:spLocks noChangeShapeType="1"/>
          </p:cNvSpPr>
          <p:nvPr/>
        </p:nvSpPr>
        <p:spPr bwMode="auto">
          <a:xfrm rot="2100000">
            <a:off x="2760663" y="397986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86" name="Line 30"/>
          <p:cNvSpPr>
            <a:spLocks noChangeShapeType="1"/>
          </p:cNvSpPr>
          <p:nvPr/>
        </p:nvSpPr>
        <p:spPr bwMode="auto">
          <a:xfrm rot="2700000">
            <a:off x="2828926" y="4040188"/>
            <a:ext cx="0" cy="60325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87" name="Line 31"/>
          <p:cNvSpPr>
            <a:spLocks noChangeShapeType="1"/>
          </p:cNvSpPr>
          <p:nvPr/>
        </p:nvSpPr>
        <p:spPr bwMode="auto">
          <a:xfrm rot="-2700000">
            <a:off x="2097088" y="4038600"/>
            <a:ext cx="0" cy="58738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88" name="Line 32"/>
          <p:cNvSpPr>
            <a:spLocks noChangeShapeType="1"/>
          </p:cNvSpPr>
          <p:nvPr/>
        </p:nvSpPr>
        <p:spPr bwMode="auto">
          <a:xfrm rot="-2100000">
            <a:off x="2165350" y="3983038"/>
            <a:ext cx="0" cy="55562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89" name="Line 33"/>
          <p:cNvSpPr>
            <a:spLocks noChangeShapeType="1"/>
          </p:cNvSpPr>
          <p:nvPr/>
        </p:nvSpPr>
        <p:spPr bwMode="auto">
          <a:xfrm rot="20100000" flipH="1">
            <a:off x="2247900" y="3932238"/>
            <a:ext cx="6350" cy="809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90" name="Line 34"/>
          <p:cNvSpPr>
            <a:spLocks noChangeShapeType="1"/>
          </p:cNvSpPr>
          <p:nvPr/>
        </p:nvSpPr>
        <p:spPr bwMode="auto">
          <a:xfrm rot="-900000">
            <a:off x="2324100" y="3903664"/>
            <a:ext cx="0" cy="58737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91" name="Line 35"/>
          <p:cNvSpPr>
            <a:spLocks noChangeShapeType="1"/>
          </p:cNvSpPr>
          <p:nvPr/>
        </p:nvSpPr>
        <p:spPr bwMode="auto">
          <a:xfrm rot="-300000">
            <a:off x="2416175" y="388461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92" name="Line 36"/>
          <p:cNvSpPr>
            <a:spLocks noChangeShapeType="1"/>
          </p:cNvSpPr>
          <p:nvPr/>
        </p:nvSpPr>
        <p:spPr bwMode="auto">
          <a:xfrm rot="6300000">
            <a:off x="2010569" y="4236244"/>
            <a:ext cx="0" cy="1444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93" name="Line 37"/>
          <p:cNvSpPr>
            <a:spLocks noChangeShapeType="1"/>
          </p:cNvSpPr>
          <p:nvPr/>
        </p:nvSpPr>
        <p:spPr bwMode="auto">
          <a:xfrm rot="-3900000">
            <a:off x="1998663" y="4189413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94" name="Line 38"/>
          <p:cNvSpPr>
            <a:spLocks noChangeShapeType="1"/>
          </p:cNvSpPr>
          <p:nvPr/>
        </p:nvSpPr>
        <p:spPr bwMode="auto">
          <a:xfrm rot="-3300000">
            <a:off x="2041525" y="4108450"/>
            <a:ext cx="0" cy="57150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95" name="Line 39"/>
          <p:cNvSpPr>
            <a:spLocks noChangeShapeType="1"/>
          </p:cNvSpPr>
          <p:nvPr/>
        </p:nvSpPr>
        <p:spPr bwMode="auto">
          <a:xfrm rot="3300000">
            <a:off x="2878932" y="4110832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96" name="Line 40"/>
          <p:cNvSpPr>
            <a:spLocks noChangeShapeType="1"/>
          </p:cNvSpPr>
          <p:nvPr/>
        </p:nvSpPr>
        <p:spPr bwMode="auto">
          <a:xfrm rot="3900000">
            <a:off x="2923382" y="4188619"/>
            <a:ext cx="0" cy="5556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97" name="Line 41"/>
          <p:cNvSpPr>
            <a:spLocks noChangeShapeType="1"/>
          </p:cNvSpPr>
          <p:nvPr/>
        </p:nvSpPr>
        <p:spPr bwMode="auto">
          <a:xfrm rot="4500000">
            <a:off x="2922588" y="4244975"/>
            <a:ext cx="0" cy="127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98" name="Text Box 42"/>
          <p:cNvSpPr txBox="1">
            <a:spLocks noChangeArrowheads="1"/>
          </p:cNvSpPr>
          <p:nvPr/>
        </p:nvSpPr>
        <p:spPr bwMode="auto">
          <a:xfrm rot="-4196748">
            <a:off x="1689101" y="4137026"/>
            <a:ext cx="4413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/>
            <a:r>
              <a:rPr lang="en-US" sz="1600">
                <a:latin typeface=".VnArial" panose="020B7200000000000000" pitchFamily="34" charset="0"/>
              </a:rPr>
              <a:t>0</a:t>
            </a:r>
          </a:p>
        </p:txBody>
      </p:sp>
      <p:sp>
        <p:nvSpPr>
          <p:cNvPr id="11299" name="Text Box 43"/>
          <p:cNvSpPr txBox="1">
            <a:spLocks noChangeArrowheads="1"/>
          </p:cNvSpPr>
          <p:nvPr/>
        </p:nvSpPr>
        <p:spPr bwMode="auto">
          <a:xfrm rot="1500000">
            <a:off x="2505076" y="3717925"/>
            <a:ext cx="455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/>
            <a:r>
              <a:rPr lang="en-US" sz="1600">
                <a:latin typeface=".VnArial" panose="020B7200000000000000" pitchFamily="34" charset="0"/>
              </a:rPr>
              <a:t>1</a:t>
            </a:r>
          </a:p>
        </p:txBody>
      </p:sp>
      <p:sp>
        <p:nvSpPr>
          <p:cNvPr id="11300" name="Text Box 44"/>
          <p:cNvSpPr txBox="1">
            <a:spLocks noChangeArrowheads="1"/>
          </p:cNvSpPr>
          <p:nvPr/>
        </p:nvSpPr>
        <p:spPr bwMode="auto">
          <a:xfrm rot="4500000">
            <a:off x="2683669" y="3979069"/>
            <a:ext cx="6778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/>
            <a:r>
              <a:rPr lang="en-US" sz="1600">
                <a:latin typeface=".VnArial" panose="020B7200000000000000" pitchFamily="34" charset="0"/>
              </a:rPr>
              <a:t>1,5</a:t>
            </a:r>
          </a:p>
        </p:txBody>
      </p:sp>
      <p:sp>
        <p:nvSpPr>
          <p:cNvPr id="11301" name="Text Box 45"/>
          <p:cNvSpPr txBox="1">
            <a:spLocks noChangeArrowheads="1"/>
          </p:cNvSpPr>
          <p:nvPr/>
        </p:nvSpPr>
        <p:spPr bwMode="auto">
          <a:xfrm>
            <a:off x="2063751" y="4092576"/>
            <a:ext cx="7858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/>
            <a:r>
              <a:rPr lang="en-US" sz="1800">
                <a:latin typeface=".VnArial" panose="020B7200000000000000" pitchFamily="34" charset="0"/>
              </a:rPr>
              <a:t>A</a:t>
            </a:r>
          </a:p>
        </p:txBody>
      </p:sp>
      <p:sp>
        <p:nvSpPr>
          <p:cNvPr id="11302" name="AutoShape 46"/>
          <p:cNvSpPr>
            <a:spLocks noChangeArrowheads="1"/>
          </p:cNvSpPr>
          <p:nvPr/>
        </p:nvSpPr>
        <p:spPr bwMode="auto">
          <a:xfrm rot="10800000">
            <a:off x="1854201" y="3870325"/>
            <a:ext cx="1211263" cy="1131888"/>
          </a:xfrm>
          <a:custGeom>
            <a:avLst/>
            <a:gdLst>
              <a:gd name="T0" fmla="*/ 33962020 w 21600"/>
              <a:gd name="T1" fmla="*/ 0 h 21600"/>
              <a:gd name="T2" fmla="*/ 14260883 w 21600"/>
              <a:gd name="T3" fmla="*/ 27668635 h 21600"/>
              <a:gd name="T4" fmla="*/ 33962020 w 21600"/>
              <a:gd name="T5" fmla="*/ 24683752 h 21600"/>
              <a:gd name="T6" fmla="*/ 53663101 w 21600"/>
              <a:gd name="T7" fmla="*/ 27668635 h 21600"/>
              <a:gd name="T8" fmla="*/ 0 60000 65536"/>
              <a:gd name="T9" fmla="*/ 0 60000 65536"/>
              <a:gd name="T10" fmla="*/ 0 60000 65536"/>
              <a:gd name="T11" fmla="*/ 0 60000 65536"/>
              <a:gd name="T12" fmla="*/ 145 w 21600"/>
              <a:gd name="T13" fmla="*/ 0 h 21600"/>
              <a:gd name="T14" fmla="*/ 21455 w 21600"/>
              <a:gd name="T15" fmla="*/ 1109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9000" y="10592"/>
                </a:moveTo>
                <a:cubicBezTo>
                  <a:pt x="9106" y="9678"/>
                  <a:pt x="9880" y="8988"/>
                  <a:pt x="10800" y="8989"/>
                </a:cubicBezTo>
                <a:cubicBezTo>
                  <a:pt x="11719" y="8989"/>
                  <a:pt x="12493" y="9678"/>
                  <a:pt x="12599" y="10592"/>
                </a:cubicBezTo>
                <a:lnTo>
                  <a:pt x="21528" y="9560"/>
                </a:lnTo>
                <a:cubicBezTo>
                  <a:pt x="20898" y="4111"/>
                  <a:pt x="16285" y="-1"/>
                  <a:pt x="10799" y="0"/>
                </a:cubicBezTo>
                <a:cubicBezTo>
                  <a:pt x="5314" y="0"/>
                  <a:pt x="701" y="4111"/>
                  <a:pt x="71" y="9560"/>
                </a:cubicBezTo>
                <a:lnTo>
                  <a:pt x="9000" y="10592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86415" name="Rectangle 47"/>
          <p:cNvSpPr>
            <a:spLocks noChangeArrowheads="1"/>
          </p:cNvSpPr>
          <p:nvPr/>
        </p:nvSpPr>
        <p:spPr bwMode="auto">
          <a:xfrm>
            <a:off x="1566863" y="4511675"/>
            <a:ext cx="1822450" cy="668338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57150" cmpd="thickThin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.VnArial" pitchFamily="34" charset="0"/>
            </a:endParaRPr>
          </a:p>
        </p:txBody>
      </p:sp>
      <p:sp>
        <p:nvSpPr>
          <p:cNvPr id="11304" name="AutoShape 48"/>
          <p:cNvSpPr>
            <a:spLocks noChangeArrowheads="1"/>
          </p:cNvSpPr>
          <p:nvPr/>
        </p:nvSpPr>
        <p:spPr bwMode="auto">
          <a:xfrm>
            <a:off x="2417763" y="4616450"/>
            <a:ext cx="76200" cy="76200"/>
          </a:xfrm>
          <a:custGeom>
            <a:avLst/>
            <a:gdLst>
              <a:gd name="T0" fmla="*/ 134408 w 21600"/>
              <a:gd name="T1" fmla="*/ 0 h 21600"/>
              <a:gd name="T2" fmla="*/ 39363 w 21600"/>
              <a:gd name="T3" fmla="*/ 39363 h 21600"/>
              <a:gd name="T4" fmla="*/ 0 w 21600"/>
              <a:gd name="T5" fmla="*/ 134408 h 21600"/>
              <a:gd name="T6" fmla="*/ 39363 w 21600"/>
              <a:gd name="T7" fmla="*/ 229454 h 21600"/>
              <a:gd name="T8" fmla="*/ 134408 w 21600"/>
              <a:gd name="T9" fmla="*/ 268817 h 21600"/>
              <a:gd name="T10" fmla="*/ 229454 w 21600"/>
              <a:gd name="T11" fmla="*/ 229454 h 21600"/>
              <a:gd name="T12" fmla="*/ 268817 w 21600"/>
              <a:gd name="T13" fmla="*/ 134408 h 21600"/>
              <a:gd name="T14" fmla="*/ 229454 w 21600"/>
              <a:gd name="T15" fmla="*/ 39363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6647" y="13593"/>
                </a:moveTo>
                <a:cubicBezTo>
                  <a:pt x="17063" y="12720"/>
                  <a:pt x="17280" y="11766"/>
                  <a:pt x="17280" y="10800"/>
                </a:cubicBezTo>
                <a:cubicBezTo>
                  <a:pt x="17280" y="7221"/>
                  <a:pt x="14378" y="4320"/>
                  <a:pt x="10800" y="4320"/>
                </a:cubicBezTo>
                <a:cubicBezTo>
                  <a:pt x="9833" y="4319"/>
                  <a:pt x="8879" y="4536"/>
                  <a:pt x="8006" y="4952"/>
                </a:cubicBezTo>
                <a:lnTo>
                  <a:pt x="16647" y="13593"/>
                </a:lnTo>
                <a:close/>
                <a:moveTo>
                  <a:pt x="4952" y="8006"/>
                </a:moveTo>
                <a:cubicBezTo>
                  <a:pt x="4536" y="8879"/>
                  <a:pt x="4320" y="9833"/>
                  <a:pt x="4320" y="10799"/>
                </a:cubicBezTo>
                <a:cubicBezTo>
                  <a:pt x="4320" y="14378"/>
                  <a:pt x="7221" y="17280"/>
                  <a:pt x="10800" y="17280"/>
                </a:cubicBezTo>
                <a:cubicBezTo>
                  <a:pt x="11766" y="17280"/>
                  <a:pt x="12720" y="17063"/>
                  <a:pt x="13593" y="16647"/>
                </a:cubicBezTo>
                <a:lnTo>
                  <a:pt x="4952" y="8006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1305" name="Group 49"/>
          <p:cNvGrpSpPr>
            <a:grpSpLocks/>
          </p:cNvGrpSpPr>
          <p:nvPr/>
        </p:nvGrpSpPr>
        <p:grpSpPr bwMode="auto">
          <a:xfrm>
            <a:off x="2390775" y="4594226"/>
            <a:ext cx="128588" cy="61913"/>
            <a:chOff x="2838" y="2415"/>
            <a:chExt cx="86" cy="40"/>
          </a:xfrm>
        </p:grpSpPr>
        <p:sp>
          <p:nvSpPr>
            <p:cNvPr id="11448" name="Arc 50"/>
            <p:cNvSpPr>
              <a:spLocks/>
            </p:cNvSpPr>
            <p:nvPr/>
          </p:nvSpPr>
          <p:spPr bwMode="auto">
            <a:xfrm flipV="1">
              <a:off x="2841" y="2415"/>
              <a:ext cx="80" cy="40"/>
            </a:xfrm>
            <a:custGeom>
              <a:avLst/>
              <a:gdLst>
                <a:gd name="T0" fmla="*/ 0 w 42223"/>
                <a:gd name="T1" fmla="*/ 0 h 21600"/>
                <a:gd name="T2" fmla="*/ 0 w 42223"/>
                <a:gd name="T3" fmla="*/ 0 h 21600"/>
                <a:gd name="T4" fmla="*/ 0 w 42223"/>
                <a:gd name="T5" fmla="*/ 0 h 21600"/>
                <a:gd name="T6" fmla="*/ 0 60000 65536"/>
                <a:gd name="T7" fmla="*/ 0 60000 65536"/>
                <a:gd name="T8" fmla="*/ 0 60000 65536"/>
                <a:gd name="T9" fmla="*/ 0 w 42223"/>
                <a:gd name="T10" fmla="*/ 0 h 21600"/>
                <a:gd name="T11" fmla="*/ 42223 w 4222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lnTo>
                    <a:pt x="42223" y="3121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449" name="Freeform 51"/>
            <p:cNvSpPr>
              <a:spLocks/>
            </p:cNvSpPr>
            <p:nvPr/>
          </p:nvSpPr>
          <p:spPr bwMode="auto">
            <a:xfrm>
              <a:off x="2838" y="2438"/>
              <a:ext cx="12" cy="12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12 h 48"/>
                <a:gd name="T4" fmla="*/ 12 w 48"/>
                <a:gd name="T5" fmla="*/ 0 h 48"/>
                <a:gd name="T6" fmla="*/ 0 60000 65536"/>
                <a:gd name="T7" fmla="*/ 0 60000 65536"/>
                <a:gd name="T8" fmla="*/ 0 60000 65536"/>
                <a:gd name="T9" fmla="*/ 0 w 48"/>
                <a:gd name="T10" fmla="*/ 0 h 48"/>
                <a:gd name="T11" fmla="*/ 48 w 4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50" name="Freeform 52"/>
            <p:cNvSpPr>
              <a:spLocks/>
            </p:cNvSpPr>
            <p:nvPr/>
          </p:nvSpPr>
          <p:spPr bwMode="auto">
            <a:xfrm>
              <a:off x="2912" y="2442"/>
              <a:ext cx="12" cy="12"/>
            </a:xfrm>
            <a:custGeom>
              <a:avLst/>
              <a:gdLst>
                <a:gd name="T0" fmla="*/ 0 w 48"/>
                <a:gd name="T1" fmla="*/ 0 h 48"/>
                <a:gd name="T2" fmla="*/ 12 w 48"/>
                <a:gd name="T3" fmla="*/ 12 h 48"/>
                <a:gd name="T4" fmla="*/ 12 w 48"/>
                <a:gd name="T5" fmla="*/ 0 h 48"/>
                <a:gd name="T6" fmla="*/ 0 60000 65536"/>
                <a:gd name="T7" fmla="*/ 0 60000 65536"/>
                <a:gd name="T8" fmla="*/ 0 60000 65536"/>
                <a:gd name="T9" fmla="*/ 0 w 48"/>
                <a:gd name="T10" fmla="*/ 0 h 48"/>
                <a:gd name="T11" fmla="*/ 48 w 4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1306" name="Oval 53"/>
          <p:cNvSpPr>
            <a:spLocks noChangeArrowheads="1"/>
          </p:cNvSpPr>
          <p:nvPr/>
        </p:nvSpPr>
        <p:spPr bwMode="auto">
          <a:xfrm>
            <a:off x="2424113" y="4408488"/>
            <a:ext cx="63500" cy="63500"/>
          </a:xfrm>
          <a:prstGeom prst="ellipse">
            <a:avLst/>
          </a:prstGeom>
          <a:solidFill>
            <a:srgbClr val="0000FF"/>
          </a:solidFill>
          <a:ln w="6350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/>
            <a:endParaRPr lang="vi-VN" sz="1800">
              <a:latin typeface="Arial" panose="020B0604020202020204" pitchFamily="34" charset="0"/>
            </a:endParaRPr>
          </a:p>
        </p:txBody>
      </p:sp>
      <p:sp>
        <p:nvSpPr>
          <p:cNvPr id="11307" name="Oval 54"/>
          <p:cNvSpPr>
            <a:spLocks noChangeArrowheads="1"/>
          </p:cNvSpPr>
          <p:nvPr/>
        </p:nvSpPr>
        <p:spPr bwMode="auto">
          <a:xfrm>
            <a:off x="1687514" y="4983164"/>
            <a:ext cx="166687" cy="1603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vi-VN">
              <a:latin typeface=".VnArial" panose="020B7200000000000000" pitchFamily="34" charset="0"/>
            </a:endParaRPr>
          </a:p>
        </p:txBody>
      </p:sp>
      <p:sp>
        <p:nvSpPr>
          <p:cNvPr id="11308" name="Oval 55"/>
          <p:cNvSpPr>
            <a:spLocks noChangeArrowheads="1"/>
          </p:cNvSpPr>
          <p:nvPr/>
        </p:nvSpPr>
        <p:spPr bwMode="auto">
          <a:xfrm>
            <a:off x="3005139" y="4983164"/>
            <a:ext cx="166687" cy="1603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vi-VN">
              <a:latin typeface=".VnArial" panose="020B7200000000000000" pitchFamily="34" charset="0"/>
            </a:endParaRPr>
          </a:p>
        </p:txBody>
      </p:sp>
      <p:sp>
        <p:nvSpPr>
          <p:cNvPr id="11309" name="Text Box 56"/>
          <p:cNvSpPr txBox="1">
            <a:spLocks noChangeArrowheads="1"/>
          </p:cNvSpPr>
          <p:nvPr/>
        </p:nvSpPr>
        <p:spPr bwMode="auto">
          <a:xfrm>
            <a:off x="1695451" y="4772025"/>
            <a:ext cx="449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.VnArial" panose="020B7200000000000000" pitchFamily="34" charset="0"/>
              </a:rPr>
              <a:t>+</a:t>
            </a:r>
          </a:p>
        </p:txBody>
      </p:sp>
      <p:sp>
        <p:nvSpPr>
          <p:cNvPr id="11310" name="Text Box 57"/>
          <p:cNvSpPr txBox="1">
            <a:spLocks noChangeArrowheads="1"/>
          </p:cNvSpPr>
          <p:nvPr/>
        </p:nvSpPr>
        <p:spPr bwMode="auto">
          <a:xfrm>
            <a:off x="2811463" y="4689475"/>
            <a:ext cx="449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.VnArial" panose="020B7200000000000000" pitchFamily="34" charset="0"/>
              </a:rPr>
              <a:t>-</a:t>
            </a:r>
          </a:p>
        </p:txBody>
      </p:sp>
      <p:sp>
        <p:nvSpPr>
          <p:cNvPr id="11311" name="Text Box 58"/>
          <p:cNvSpPr txBox="1">
            <a:spLocks noChangeArrowheads="1"/>
          </p:cNvSpPr>
          <p:nvPr/>
        </p:nvSpPr>
        <p:spPr bwMode="auto">
          <a:xfrm>
            <a:off x="2295525" y="4689475"/>
            <a:ext cx="5159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.VnArial" panose="020B7200000000000000" pitchFamily="34" charset="0"/>
              </a:rPr>
              <a:t>A</a:t>
            </a:r>
          </a:p>
        </p:txBody>
      </p:sp>
      <p:sp>
        <p:nvSpPr>
          <p:cNvPr id="11312" name="Rectangle 59"/>
          <p:cNvSpPr>
            <a:spLocks noChangeArrowheads="1"/>
          </p:cNvSpPr>
          <p:nvPr/>
        </p:nvSpPr>
        <p:spPr bwMode="auto">
          <a:xfrm>
            <a:off x="1566863" y="3619500"/>
            <a:ext cx="1833562" cy="869950"/>
          </a:xfrm>
          <a:prstGeom prst="rect">
            <a:avLst/>
          </a:prstGeom>
          <a:noFill/>
          <a:ln w="28575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/>
            <a:endParaRPr lang="vi-VN" sz="1800">
              <a:latin typeface="Arial" panose="020B0604020202020204" pitchFamily="34" charset="0"/>
            </a:endParaRPr>
          </a:p>
        </p:txBody>
      </p:sp>
      <p:sp>
        <p:nvSpPr>
          <p:cNvPr id="11313" name="Line 60"/>
          <p:cNvSpPr>
            <a:spLocks noChangeShapeType="1"/>
          </p:cNvSpPr>
          <p:nvPr/>
        </p:nvSpPr>
        <p:spPr bwMode="auto">
          <a:xfrm flipV="1">
            <a:off x="1752600" y="2514600"/>
            <a:ext cx="0" cy="2540000"/>
          </a:xfrm>
          <a:prstGeom prst="line">
            <a:avLst/>
          </a:prstGeom>
          <a:noFill/>
          <a:ln w="57150">
            <a:solidFill>
              <a:srgbClr val="F00A2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4" name="Group 61"/>
          <p:cNvGrpSpPr>
            <a:grpSpLocks/>
          </p:cNvGrpSpPr>
          <p:nvPr/>
        </p:nvGrpSpPr>
        <p:grpSpPr bwMode="auto">
          <a:xfrm rot="-1062720">
            <a:off x="2133600" y="4191001"/>
            <a:ext cx="793750" cy="557213"/>
            <a:chOff x="1680" y="1440"/>
            <a:chExt cx="592" cy="400"/>
          </a:xfrm>
        </p:grpSpPr>
        <p:sp>
          <p:nvSpPr>
            <p:cNvPr id="11445" name="Oval 62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endParaRPr lang="vi-VN" sz="1800">
                <a:latin typeface="Arial" panose="020B0604020202020204" pitchFamily="34" charset="0"/>
              </a:endParaRPr>
            </a:p>
          </p:txBody>
        </p:sp>
        <p:sp>
          <p:nvSpPr>
            <p:cNvPr id="11446" name="Line 63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47" name="Line 64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1315" name="Line 65"/>
          <p:cNvSpPr>
            <a:spLocks noChangeShapeType="1"/>
          </p:cNvSpPr>
          <p:nvPr/>
        </p:nvSpPr>
        <p:spPr bwMode="auto">
          <a:xfrm>
            <a:off x="2990850" y="5076825"/>
            <a:ext cx="990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316" name="Line 66"/>
          <p:cNvSpPr>
            <a:spLocks noChangeShapeType="1"/>
          </p:cNvSpPr>
          <p:nvPr/>
        </p:nvSpPr>
        <p:spPr bwMode="auto">
          <a:xfrm>
            <a:off x="5257800" y="2514600"/>
            <a:ext cx="9144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1317" name="Group 67"/>
          <p:cNvGrpSpPr>
            <a:grpSpLocks/>
          </p:cNvGrpSpPr>
          <p:nvPr/>
        </p:nvGrpSpPr>
        <p:grpSpPr bwMode="auto">
          <a:xfrm>
            <a:off x="5638800" y="4038600"/>
            <a:ext cx="1760538" cy="533400"/>
            <a:chOff x="1776" y="2976"/>
            <a:chExt cx="1109" cy="336"/>
          </a:xfrm>
        </p:grpSpPr>
        <p:sp>
          <p:nvSpPr>
            <p:cNvPr id="11430" name="Line 68"/>
            <p:cNvSpPr>
              <a:spLocks noChangeShapeType="1"/>
            </p:cNvSpPr>
            <p:nvPr/>
          </p:nvSpPr>
          <p:spPr bwMode="auto">
            <a:xfrm>
              <a:off x="2736" y="3072"/>
              <a:ext cx="149" cy="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31" name="Line 69"/>
            <p:cNvSpPr>
              <a:spLocks noChangeShapeType="1"/>
            </p:cNvSpPr>
            <p:nvPr/>
          </p:nvSpPr>
          <p:spPr bwMode="auto">
            <a:xfrm flipV="1">
              <a:off x="2688" y="3072"/>
              <a:ext cx="50" cy="22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11432" name="Group 70"/>
            <p:cNvGrpSpPr>
              <a:grpSpLocks/>
            </p:cNvGrpSpPr>
            <p:nvPr/>
          </p:nvGrpSpPr>
          <p:grpSpPr bwMode="auto">
            <a:xfrm>
              <a:off x="1776" y="2976"/>
              <a:ext cx="905" cy="336"/>
              <a:chOff x="2880" y="2544"/>
              <a:chExt cx="905" cy="336"/>
            </a:xfrm>
          </p:grpSpPr>
          <p:sp>
            <p:nvSpPr>
              <p:cNvPr id="11433" name="Line 71"/>
              <p:cNvSpPr>
                <a:spLocks noChangeShapeType="1"/>
              </p:cNvSpPr>
              <p:nvPr/>
            </p:nvSpPr>
            <p:spPr bwMode="auto">
              <a:xfrm flipH="1" flipV="1">
                <a:off x="2930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434" name="Line 72"/>
              <p:cNvSpPr>
                <a:spLocks noChangeShapeType="1"/>
              </p:cNvSpPr>
              <p:nvPr/>
            </p:nvSpPr>
            <p:spPr bwMode="auto">
              <a:xfrm flipH="1" flipV="1">
                <a:off x="3081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435" name="Line 73"/>
              <p:cNvSpPr>
                <a:spLocks noChangeShapeType="1"/>
              </p:cNvSpPr>
              <p:nvPr/>
            </p:nvSpPr>
            <p:spPr bwMode="auto">
              <a:xfrm flipH="1" flipV="1">
                <a:off x="3232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436" name="Line 74"/>
              <p:cNvSpPr>
                <a:spLocks noChangeShapeType="1"/>
              </p:cNvSpPr>
              <p:nvPr/>
            </p:nvSpPr>
            <p:spPr bwMode="auto">
              <a:xfrm flipH="1" flipV="1">
                <a:off x="3383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437" name="Line 75"/>
              <p:cNvSpPr>
                <a:spLocks noChangeShapeType="1"/>
              </p:cNvSpPr>
              <p:nvPr/>
            </p:nvSpPr>
            <p:spPr bwMode="auto">
              <a:xfrm flipH="1" flipV="1">
                <a:off x="3534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438" name="Line 76"/>
              <p:cNvSpPr>
                <a:spLocks noChangeShapeType="1"/>
              </p:cNvSpPr>
              <p:nvPr/>
            </p:nvSpPr>
            <p:spPr bwMode="auto">
              <a:xfrm flipV="1">
                <a:off x="3031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439" name="Line 77"/>
              <p:cNvSpPr>
                <a:spLocks noChangeShapeType="1"/>
              </p:cNvSpPr>
              <p:nvPr/>
            </p:nvSpPr>
            <p:spPr bwMode="auto">
              <a:xfrm flipV="1">
                <a:off x="3182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440" name="Line 78"/>
              <p:cNvSpPr>
                <a:spLocks noChangeShapeType="1"/>
              </p:cNvSpPr>
              <p:nvPr/>
            </p:nvSpPr>
            <p:spPr bwMode="auto">
              <a:xfrm flipV="1">
                <a:off x="3333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441" name="Line 79"/>
              <p:cNvSpPr>
                <a:spLocks noChangeShapeType="1"/>
              </p:cNvSpPr>
              <p:nvPr/>
            </p:nvSpPr>
            <p:spPr bwMode="auto">
              <a:xfrm flipV="1">
                <a:off x="3483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442" name="Line 80"/>
              <p:cNvSpPr>
                <a:spLocks noChangeShapeType="1"/>
              </p:cNvSpPr>
              <p:nvPr/>
            </p:nvSpPr>
            <p:spPr bwMode="auto">
              <a:xfrm flipV="1">
                <a:off x="3634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443" name="Line 81"/>
              <p:cNvSpPr>
                <a:spLocks noChangeShapeType="1"/>
              </p:cNvSpPr>
              <p:nvPr/>
            </p:nvSpPr>
            <p:spPr bwMode="auto">
              <a:xfrm flipH="1" flipV="1">
                <a:off x="3685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444" name="Line 82"/>
              <p:cNvSpPr>
                <a:spLocks noChangeShapeType="1"/>
              </p:cNvSpPr>
              <p:nvPr/>
            </p:nvSpPr>
            <p:spPr bwMode="auto">
              <a:xfrm flipV="1">
                <a:off x="2880" y="2544"/>
                <a:ext cx="50" cy="22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grpSp>
        <p:nvGrpSpPr>
          <p:cNvPr id="7" name="Group 83"/>
          <p:cNvGrpSpPr>
            <a:grpSpLocks/>
          </p:cNvGrpSpPr>
          <p:nvPr/>
        </p:nvGrpSpPr>
        <p:grpSpPr bwMode="auto">
          <a:xfrm>
            <a:off x="4314825" y="2166939"/>
            <a:ext cx="914400" cy="604837"/>
            <a:chOff x="2208" y="3840"/>
            <a:chExt cx="576" cy="381"/>
          </a:xfrm>
        </p:grpSpPr>
        <p:sp>
          <p:nvSpPr>
            <p:cNvPr id="11428" name="Line 84"/>
            <p:cNvSpPr>
              <a:spLocks noChangeShapeType="1"/>
            </p:cNvSpPr>
            <p:nvPr/>
          </p:nvSpPr>
          <p:spPr bwMode="auto">
            <a:xfrm flipV="1">
              <a:off x="2496" y="3840"/>
              <a:ext cx="288" cy="192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29" name="Line 85"/>
            <p:cNvSpPr>
              <a:spLocks noChangeShapeType="1"/>
            </p:cNvSpPr>
            <p:nvPr/>
          </p:nvSpPr>
          <p:spPr bwMode="auto">
            <a:xfrm flipV="1">
              <a:off x="2208" y="4029"/>
              <a:ext cx="288" cy="192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1319" name="Line 86"/>
          <p:cNvSpPr>
            <a:spLocks noChangeShapeType="1"/>
          </p:cNvSpPr>
          <p:nvPr/>
        </p:nvSpPr>
        <p:spPr bwMode="auto">
          <a:xfrm>
            <a:off x="6553200" y="2514600"/>
            <a:ext cx="3733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1320" name="Group 87"/>
          <p:cNvGrpSpPr>
            <a:grpSpLocks/>
          </p:cNvGrpSpPr>
          <p:nvPr/>
        </p:nvGrpSpPr>
        <p:grpSpPr bwMode="auto">
          <a:xfrm>
            <a:off x="5791200" y="5035550"/>
            <a:ext cx="2222500" cy="1822450"/>
            <a:chOff x="2592" y="1680"/>
            <a:chExt cx="1400" cy="1148"/>
          </a:xfrm>
        </p:grpSpPr>
        <p:sp>
          <p:nvSpPr>
            <p:cNvPr id="11368" name="Text Box 88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>
                  <a:latin typeface=".VnArial" panose="020B7200000000000000" pitchFamily="34" charset="0"/>
                </a:rPr>
                <a:t>K</a:t>
              </a:r>
            </a:p>
          </p:txBody>
        </p:sp>
        <p:sp>
          <p:nvSpPr>
            <p:cNvPr id="11369" name="Oval 89"/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endParaRPr lang="vi-VN" sz="1800">
                <a:latin typeface="Arial" panose="020B0604020202020204" pitchFamily="34" charset="0"/>
              </a:endParaRPr>
            </a:p>
          </p:txBody>
        </p:sp>
        <p:sp>
          <p:nvSpPr>
            <p:cNvPr id="11370" name="Rectangle 90"/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  <a:contourClr>
                <a:schemeClr val="tx1"/>
              </a:contourClr>
            </a:sp3d>
          </p:spPr>
          <p:txBody>
            <a:bodyPr wrap="none" anchor="ctr">
              <a:flatTx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vi-VN">
                <a:latin typeface=".VnArial" panose="020B7200000000000000" pitchFamily="34" charset="0"/>
              </a:endParaRPr>
            </a:p>
          </p:txBody>
        </p:sp>
        <p:sp>
          <p:nvSpPr>
            <p:cNvPr id="11371" name="Rectangle 91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vi-VN">
                <a:latin typeface=".VnArial" panose="020B7200000000000000" pitchFamily="34" charset="0"/>
              </a:endParaRPr>
            </a:p>
          </p:txBody>
        </p:sp>
        <p:sp>
          <p:nvSpPr>
            <p:cNvPr id="11372" name="Rectangle 92"/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39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vi-VN">
                <a:latin typeface=".VnArial" panose="020B7200000000000000" pitchFamily="34" charset="0"/>
              </a:endParaRPr>
            </a:p>
          </p:txBody>
        </p:sp>
        <p:sp>
          <p:nvSpPr>
            <p:cNvPr id="11373" name="Oval 93"/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vi-VN">
                <a:latin typeface=".VnArial" panose="020B7200000000000000" pitchFamily="34" charset="0"/>
              </a:endParaRPr>
            </a:p>
          </p:txBody>
        </p:sp>
        <p:sp>
          <p:nvSpPr>
            <p:cNvPr id="11374" name="Text Box 94"/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.VnArial" panose="020B7200000000000000" pitchFamily="34" charset="0"/>
                </a:rPr>
                <a:t>5</a:t>
              </a:r>
              <a:endParaRPr lang="en-US" sz="1800">
                <a:latin typeface=".VnArial" panose="020B7200000000000000" pitchFamily="34" charset="0"/>
              </a:endParaRPr>
            </a:p>
          </p:txBody>
        </p:sp>
        <p:sp>
          <p:nvSpPr>
            <p:cNvPr id="11375" name="Oval 95"/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vi-VN">
                <a:latin typeface=".VnArial" panose="020B7200000000000000" pitchFamily="34" charset="0"/>
              </a:endParaRPr>
            </a:p>
          </p:txBody>
        </p:sp>
        <p:sp>
          <p:nvSpPr>
            <p:cNvPr id="11376" name="Arc 96"/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T0" fmla="*/ 4 w 24253"/>
                <a:gd name="T1" fmla="*/ 0 h 39506"/>
                <a:gd name="T2" fmla="*/ 0 w 24253"/>
                <a:gd name="T3" fmla="*/ 13 h 39506"/>
                <a:gd name="T4" fmla="*/ 1 w 24253"/>
                <a:gd name="T5" fmla="*/ 6 h 39506"/>
                <a:gd name="T6" fmla="*/ 0 60000 65536"/>
                <a:gd name="T7" fmla="*/ 0 60000 65536"/>
                <a:gd name="T8" fmla="*/ 0 60000 65536"/>
                <a:gd name="T9" fmla="*/ 0 w 24253"/>
                <a:gd name="T10" fmla="*/ 0 h 39506"/>
                <a:gd name="T11" fmla="*/ 24253 w 24253"/>
                <a:gd name="T12" fmla="*/ 39506 h 3950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6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77" name="Line 97"/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78" name="Text Box 98"/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latin typeface=".VnArial" panose="020B7200000000000000" pitchFamily="34" charset="0"/>
                </a:rPr>
                <a:t>3</a:t>
              </a:r>
            </a:p>
          </p:txBody>
        </p:sp>
        <p:sp>
          <p:nvSpPr>
            <p:cNvPr id="11379" name="Text Box 99"/>
            <p:cNvSpPr txBox="1">
              <a:spLocks noChangeArrowheads="1"/>
            </p:cNvSpPr>
            <p:nvPr/>
          </p:nvSpPr>
          <p:spPr bwMode="auto">
            <a:xfrm rot="-1500000">
              <a:off x="2920" y="1811"/>
              <a:ext cx="34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.VnArial" panose="020B7200000000000000" pitchFamily="34" charset="0"/>
                </a:rPr>
                <a:t>2</a:t>
              </a:r>
              <a:endParaRPr lang="en-US" sz="1800">
                <a:latin typeface=".VnArial" panose="020B7200000000000000" pitchFamily="34" charset="0"/>
              </a:endParaRPr>
            </a:p>
          </p:txBody>
        </p:sp>
        <p:sp>
          <p:nvSpPr>
            <p:cNvPr id="11380" name="Line 100"/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81" name="Line 101"/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82" name="Line 102"/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83" name="Line 103"/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84" name="Line 104"/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85" name="Line 105"/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86" name="Line 106"/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87" name="Line 107"/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88" name="Line 108"/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89" name="Line 109"/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90" name="Line 110"/>
            <p:cNvSpPr>
              <a:spLocks noChangeShapeType="1"/>
            </p:cNvSpPr>
            <p:nvPr/>
          </p:nvSpPr>
          <p:spPr bwMode="auto">
            <a:xfrm rot="78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91" name="Line 111"/>
            <p:cNvSpPr>
              <a:spLocks noChangeShapeType="1"/>
            </p:cNvSpPr>
            <p:nvPr/>
          </p:nvSpPr>
          <p:spPr bwMode="auto">
            <a:xfrm rot="-27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92" name="Line 112"/>
            <p:cNvSpPr>
              <a:spLocks noChangeShapeType="1"/>
            </p:cNvSpPr>
            <p:nvPr/>
          </p:nvSpPr>
          <p:spPr bwMode="auto">
            <a:xfrm rot="-24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93" name="Line 113"/>
            <p:cNvSpPr>
              <a:spLocks noChangeShapeType="1"/>
            </p:cNvSpPr>
            <p:nvPr/>
          </p:nvSpPr>
          <p:spPr bwMode="auto">
            <a:xfrm rot="-21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94" name="Line 114"/>
            <p:cNvSpPr>
              <a:spLocks noChangeShapeType="1"/>
            </p:cNvSpPr>
            <p:nvPr/>
          </p:nvSpPr>
          <p:spPr bwMode="auto">
            <a:xfrm rot="-1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95" name="Line 115"/>
            <p:cNvSpPr>
              <a:spLocks noChangeShapeType="1"/>
            </p:cNvSpPr>
            <p:nvPr/>
          </p:nvSpPr>
          <p:spPr bwMode="auto">
            <a:xfrm rot="-15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96" name="Line 116"/>
            <p:cNvSpPr>
              <a:spLocks noChangeShapeType="1"/>
            </p:cNvSpPr>
            <p:nvPr/>
          </p:nvSpPr>
          <p:spPr bwMode="auto">
            <a:xfrm rot="-12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97" name="Line 117"/>
            <p:cNvSpPr>
              <a:spLocks noChangeShapeType="1"/>
            </p:cNvSpPr>
            <p:nvPr/>
          </p:nvSpPr>
          <p:spPr bwMode="auto">
            <a:xfrm rot="-9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98" name="Line 118"/>
            <p:cNvSpPr>
              <a:spLocks noChangeShapeType="1"/>
            </p:cNvSpPr>
            <p:nvPr/>
          </p:nvSpPr>
          <p:spPr bwMode="auto">
            <a:xfrm rot="-6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99" name="Line 119"/>
            <p:cNvSpPr>
              <a:spLocks noChangeShapeType="1"/>
            </p:cNvSpPr>
            <p:nvPr/>
          </p:nvSpPr>
          <p:spPr bwMode="auto">
            <a:xfrm rot="-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00" name="Line 120"/>
            <p:cNvSpPr>
              <a:spLocks noChangeShapeType="1"/>
            </p:cNvSpPr>
            <p:nvPr/>
          </p:nvSpPr>
          <p:spPr bwMode="auto">
            <a:xfrm rot="63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01" name="Line 121"/>
            <p:cNvSpPr>
              <a:spLocks noChangeShapeType="1"/>
            </p:cNvSpPr>
            <p:nvPr/>
          </p:nvSpPr>
          <p:spPr bwMode="auto">
            <a:xfrm rot="-42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02" name="Line 122"/>
            <p:cNvSpPr>
              <a:spLocks noChangeShapeType="1"/>
            </p:cNvSpPr>
            <p:nvPr/>
          </p:nvSpPr>
          <p:spPr bwMode="auto">
            <a:xfrm rot="-39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03" name="Line 123"/>
            <p:cNvSpPr>
              <a:spLocks noChangeShapeType="1"/>
            </p:cNvSpPr>
            <p:nvPr/>
          </p:nvSpPr>
          <p:spPr bwMode="auto">
            <a:xfrm rot="-3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04" name="Line 124"/>
            <p:cNvSpPr>
              <a:spLocks noChangeShapeType="1"/>
            </p:cNvSpPr>
            <p:nvPr/>
          </p:nvSpPr>
          <p:spPr bwMode="auto">
            <a:xfrm rot="-33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05" name="Line 125"/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06" name="Line 126"/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07" name="Line 127"/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08" name="Line 128"/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09" name="Line 129"/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10" name="Text Box 130"/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.VnArial" panose="020B7200000000000000" pitchFamily="34" charset="0"/>
                </a:rPr>
                <a:t>0</a:t>
              </a:r>
              <a:endParaRPr lang="en-US" sz="1800">
                <a:latin typeface=".VnArial" panose="020B7200000000000000" pitchFamily="34" charset="0"/>
              </a:endParaRPr>
            </a:p>
          </p:txBody>
        </p:sp>
        <p:sp>
          <p:nvSpPr>
            <p:cNvPr id="11411" name="Text Box 131"/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latin typeface=".VnArial" panose="020B7200000000000000" pitchFamily="34" charset="0"/>
                </a:rPr>
                <a:t>1</a:t>
              </a:r>
            </a:p>
          </p:txBody>
        </p:sp>
        <p:sp>
          <p:nvSpPr>
            <p:cNvPr id="11412" name="Text Box 132"/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.VnArial" panose="020B7200000000000000" pitchFamily="34" charset="0"/>
                </a:rPr>
                <a:t>4</a:t>
              </a:r>
              <a:endParaRPr lang="en-US" sz="1800">
                <a:latin typeface=".VnArial" panose="020B7200000000000000" pitchFamily="34" charset="0"/>
              </a:endParaRPr>
            </a:p>
          </p:txBody>
        </p:sp>
        <p:sp>
          <p:nvSpPr>
            <p:cNvPr id="11413" name="Text Box 133"/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r>
                <a:rPr lang="en-US" sz="1200">
                  <a:solidFill>
                    <a:srgbClr val="0000FF"/>
                  </a:solidFill>
                  <a:latin typeface=".VnArial" panose="020B7200000000000000" pitchFamily="34" charset="0"/>
                </a:rPr>
                <a:t>6</a:t>
              </a:r>
              <a:endParaRPr lang="en-US" sz="1800">
                <a:latin typeface=".VnArial" panose="020B7200000000000000" pitchFamily="34" charset="0"/>
              </a:endParaRPr>
            </a:p>
          </p:txBody>
        </p:sp>
        <p:sp>
          <p:nvSpPr>
            <p:cNvPr id="11414" name="Text Box 134"/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r>
                <a:rPr lang="en-US" sz="1800">
                  <a:latin typeface=".VnArial" panose="020B7200000000000000" pitchFamily="34" charset="0"/>
                </a:rPr>
                <a:t>V</a:t>
              </a:r>
            </a:p>
          </p:txBody>
        </p:sp>
        <p:sp>
          <p:nvSpPr>
            <p:cNvPr id="11415" name="AutoShape 135"/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T0" fmla="*/ 19 w 21600"/>
                <a:gd name="T1" fmla="*/ 0 h 21600"/>
                <a:gd name="T2" fmla="*/ 8 w 21600"/>
                <a:gd name="T3" fmla="*/ 13 h 21600"/>
                <a:gd name="T4" fmla="*/ 19 w 21600"/>
                <a:gd name="T5" fmla="*/ 12 h 21600"/>
                <a:gd name="T6" fmla="*/ 30 w 21600"/>
                <a:gd name="T7" fmla="*/ 13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2 w 21600"/>
                <a:gd name="T13" fmla="*/ 0 h 21600"/>
                <a:gd name="T14" fmla="*/ 21458 w 21600"/>
                <a:gd name="T15" fmla="*/ 1110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8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-1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416" name="Rectangle 136"/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7150" cmpd="thickTh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vi-VN">
                <a:latin typeface=".VnArial" panose="020B7200000000000000" pitchFamily="34" charset="0"/>
              </a:endParaRPr>
            </a:p>
          </p:txBody>
        </p:sp>
        <p:sp>
          <p:nvSpPr>
            <p:cNvPr id="11417" name="Rectangle 137"/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/>
              <a:endParaRPr lang="vi-VN" sz="1800">
                <a:latin typeface="Arial" panose="020B0604020202020204" pitchFamily="34" charset="0"/>
              </a:endParaRPr>
            </a:p>
          </p:txBody>
        </p:sp>
        <p:sp>
          <p:nvSpPr>
            <p:cNvPr id="11418" name="Rectangle 138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vi-VN">
                <a:latin typeface=".VnArial" panose="020B7200000000000000" pitchFamily="34" charset="0"/>
              </a:endParaRPr>
            </a:p>
          </p:txBody>
        </p:sp>
        <p:sp>
          <p:nvSpPr>
            <p:cNvPr id="11419" name="AutoShape 139"/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32 w 21600"/>
                <a:gd name="T25" fmla="*/ 3323 h 21600"/>
                <a:gd name="T26" fmla="*/ 18568 w 21600"/>
                <a:gd name="T27" fmla="*/ 182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19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80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420" name="Arc 140"/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T0" fmla="*/ 0 w 42223"/>
                <a:gd name="T1" fmla="*/ 0 h 21600"/>
                <a:gd name="T2" fmla="*/ 0 w 42223"/>
                <a:gd name="T3" fmla="*/ 0 h 21600"/>
                <a:gd name="T4" fmla="*/ 0 w 42223"/>
                <a:gd name="T5" fmla="*/ 0 h 21600"/>
                <a:gd name="T6" fmla="*/ 0 60000 65536"/>
                <a:gd name="T7" fmla="*/ 0 60000 65536"/>
                <a:gd name="T8" fmla="*/ 0 60000 65536"/>
                <a:gd name="T9" fmla="*/ 0 w 42223"/>
                <a:gd name="T10" fmla="*/ 0 h 21600"/>
                <a:gd name="T11" fmla="*/ 42223 w 4222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600"/>
                  </a:cubicBezTo>
                  <a:cubicBezTo>
                    <a:pt x="11093" y="21600"/>
                    <a:pt x="2548" y="15059"/>
                    <a:pt x="-1" y="5642"/>
                  </a:cubicBezTo>
                  <a:lnTo>
                    <a:pt x="20850" y="0"/>
                  </a:lnTo>
                  <a:lnTo>
                    <a:pt x="42223" y="3121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421" name="Freeform 141"/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13 h 48"/>
                <a:gd name="T4" fmla="*/ 13 w 48"/>
                <a:gd name="T5" fmla="*/ 0 h 48"/>
                <a:gd name="T6" fmla="*/ 0 60000 65536"/>
                <a:gd name="T7" fmla="*/ 0 60000 65536"/>
                <a:gd name="T8" fmla="*/ 0 60000 65536"/>
                <a:gd name="T9" fmla="*/ 0 w 48"/>
                <a:gd name="T10" fmla="*/ 0 h 48"/>
                <a:gd name="T11" fmla="*/ 48 w 4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22" name="Freeform 142"/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>
                <a:gd name="T0" fmla="*/ 0 w 48"/>
                <a:gd name="T1" fmla="*/ 0 h 48"/>
                <a:gd name="T2" fmla="*/ 14 w 48"/>
                <a:gd name="T3" fmla="*/ 12 h 48"/>
                <a:gd name="T4" fmla="*/ 14 w 48"/>
                <a:gd name="T5" fmla="*/ 0 h 48"/>
                <a:gd name="T6" fmla="*/ 0 60000 65536"/>
                <a:gd name="T7" fmla="*/ 0 60000 65536"/>
                <a:gd name="T8" fmla="*/ 0 60000 65536"/>
                <a:gd name="T9" fmla="*/ 0 w 48"/>
                <a:gd name="T10" fmla="*/ 0 h 48"/>
                <a:gd name="T11" fmla="*/ 48 w 4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423" name="AutoShape 143"/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1 h 21600"/>
                <a:gd name="T8" fmla="*/ 0 w 21600"/>
                <a:gd name="T9" fmla="*/ 1 h 21600"/>
                <a:gd name="T10" fmla="*/ 1 w 21600"/>
                <a:gd name="T11" fmla="*/ 1 h 21600"/>
                <a:gd name="T12" fmla="*/ 1 w 21600"/>
                <a:gd name="T13" fmla="*/ 0 h 21600"/>
                <a:gd name="T14" fmla="*/ 1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09 w 21600"/>
                <a:gd name="T25" fmla="*/ 3240 h 21600"/>
                <a:gd name="T26" fmla="*/ 18491 w 21600"/>
                <a:gd name="T27" fmla="*/ 1836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424" name="Oval 144"/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vi-VN">
                <a:latin typeface=".VnArial" panose="020B7200000000000000" pitchFamily="34" charset="0"/>
              </a:endParaRPr>
            </a:p>
          </p:txBody>
        </p:sp>
        <p:sp>
          <p:nvSpPr>
            <p:cNvPr id="11425" name="Oval 145"/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vi-VN">
                <a:latin typeface=".VnArial" panose="020B7200000000000000" pitchFamily="34" charset="0"/>
              </a:endParaRPr>
            </a:p>
          </p:txBody>
        </p:sp>
        <p:sp>
          <p:nvSpPr>
            <p:cNvPr id="11426" name="Text Box 146"/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latin typeface=".VnArial" panose="020B7200000000000000" pitchFamily="34" charset="0"/>
                </a:rPr>
                <a:t>-</a:t>
              </a:r>
            </a:p>
          </p:txBody>
        </p:sp>
        <p:sp>
          <p:nvSpPr>
            <p:cNvPr id="11427" name="Text Box 147"/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latin typeface=".VnArial" panose="020B7200000000000000" pitchFamily="34" charset="0"/>
                </a:rPr>
                <a:t>+</a:t>
              </a:r>
            </a:p>
          </p:txBody>
        </p:sp>
      </p:grpSp>
      <p:sp>
        <p:nvSpPr>
          <p:cNvPr id="11321" name="Line 148"/>
          <p:cNvSpPr>
            <a:spLocks noChangeShapeType="1"/>
          </p:cNvSpPr>
          <p:nvPr/>
        </p:nvSpPr>
        <p:spPr bwMode="auto">
          <a:xfrm>
            <a:off x="3886200" y="4343400"/>
            <a:ext cx="0" cy="7620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322" name="Line 149"/>
          <p:cNvSpPr>
            <a:spLocks noChangeShapeType="1"/>
          </p:cNvSpPr>
          <p:nvPr/>
        </p:nvSpPr>
        <p:spPr bwMode="auto">
          <a:xfrm>
            <a:off x="9196388" y="4267200"/>
            <a:ext cx="0" cy="2362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323" name="Line 150"/>
          <p:cNvSpPr>
            <a:spLocks noChangeShapeType="1"/>
          </p:cNvSpPr>
          <p:nvPr/>
        </p:nvSpPr>
        <p:spPr bwMode="auto">
          <a:xfrm>
            <a:off x="5638800" y="6705600"/>
            <a:ext cx="3810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324" name="Line 151"/>
          <p:cNvSpPr>
            <a:spLocks noChangeShapeType="1"/>
          </p:cNvSpPr>
          <p:nvPr/>
        </p:nvSpPr>
        <p:spPr bwMode="auto">
          <a:xfrm flipV="1">
            <a:off x="7772400" y="6629401"/>
            <a:ext cx="1447800" cy="285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9" name="Group 152"/>
          <p:cNvGrpSpPr>
            <a:grpSpLocks/>
          </p:cNvGrpSpPr>
          <p:nvPr/>
        </p:nvGrpSpPr>
        <p:grpSpPr bwMode="auto">
          <a:xfrm rot="-285818">
            <a:off x="6362700" y="5816600"/>
            <a:ext cx="1066800" cy="609600"/>
            <a:chOff x="1488" y="3504"/>
            <a:chExt cx="864" cy="480"/>
          </a:xfrm>
        </p:grpSpPr>
        <p:sp>
          <p:nvSpPr>
            <p:cNvPr id="11366" name="Line 153"/>
            <p:cNvSpPr>
              <a:spLocks noChangeShapeType="1"/>
            </p:cNvSpPr>
            <p:nvPr/>
          </p:nvSpPr>
          <p:spPr bwMode="auto">
            <a:xfrm flipH="1" flipV="1">
              <a:off x="1488" y="3504"/>
              <a:ext cx="432" cy="24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67" name="Line 154"/>
            <p:cNvSpPr>
              <a:spLocks noChangeShapeType="1"/>
            </p:cNvSpPr>
            <p:nvPr/>
          </p:nvSpPr>
          <p:spPr bwMode="auto">
            <a:xfrm flipH="1" flipV="1">
              <a:off x="1920" y="3744"/>
              <a:ext cx="432" cy="24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 type="oval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1326" name="Group 156"/>
          <p:cNvGrpSpPr>
            <a:grpSpLocks/>
          </p:cNvGrpSpPr>
          <p:nvPr/>
        </p:nvGrpSpPr>
        <p:grpSpPr bwMode="auto">
          <a:xfrm>
            <a:off x="7391400" y="3962400"/>
            <a:ext cx="1760538" cy="533400"/>
            <a:chOff x="1776" y="2976"/>
            <a:chExt cx="1109" cy="336"/>
          </a:xfrm>
        </p:grpSpPr>
        <p:sp>
          <p:nvSpPr>
            <p:cNvPr id="11351" name="Line 157"/>
            <p:cNvSpPr>
              <a:spLocks noChangeShapeType="1"/>
            </p:cNvSpPr>
            <p:nvPr/>
          </p:nvSpPr>
          <p:spPr bwMode="auto">
            <a:xfrm>
              <a:off x="2736" y="3072"/>
              <a:ext cx="149" cy="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52" name="Line 158"/>
            <p:cNvSpPr>
              <a:spLocks noChangeShapeType="1"/>
            </p:cNvSpPr>
            <p:nvPr/>
          </p:nvSpPr>
          <p:spPr bwMode="auto">
            <a:xfrm flipV="1">
              <a:off x="2688" y="3072"/>
              <a:ext cx="50" cy="22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11353" name="Group 159"/>
            <p:cNvGrpSpPr>
              <a:grpSpLocks/>
            </p:cNvGrpSpPr>
            <p:nvPr/>
          </p:nvGrpSpPr>
          <p:grpSpPr bwMode="auto">
            <a:xfrm>
              <a:off x="1776" y="2976"/>
              <a:ext cx="905" cy="336"/>
              <a:chOff x="2880" y="2544"/>
              <a:chExt cx="905" cy="336"/>
            </a:xfrm>
          </p:grpSpPr>
          <p:sp>
            <p:nvSpPr>
              <p:cNvPr id="11354" name="Line 160"/>
              <p:cNvSpPr>
                <a:spLocks noChangeShapeType="1"/>
              </p:cNvSpPr>
              <p:nvPr/>
            </p:nvSpPr>
            <p:spPr bwMode="auto">
              <a:xfrm flipH="1" flipV="1">
                <a:off x="2930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355" name="Line 161"/>
              <p:cNvSpPr>
                <a:spLocks noChangeShapeType="1"/>
              </p:cNvSpPr>
              <p:nvPr/>
            </p:nvSpPr>
            <p:spPr bwMode="auto">
              <a:xfrm flipH="1" flipV="1">
                <a:off x="3081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356" name="Line 162"/>
              <p:cNvSpPr>
                <a:spLocks noChangeShapeType="1"/>
              </p:cNvSpPr>
              <p:nvPr/>
            </p:nvSpPr>
            <p:spPr bwMode="auto">
              <a:xfrm flipH="1" flipV="1">
                <a:off x="3232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357" name="Line 163"/>
              <p:cNvSpPr>
                <a:spLocks noChangeShapeType="1"/>
              </p:cNvSpPr>
              <p:nvPr/>
            </p:nvSpPr>
            <p:spPr bwMode="auto">
              <a:xfrm flipH="1" flipV="1">
                <a:off x="3383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358" name="Line 164"/>
              <p:cNvSpPr>
                <a:spLocks noChangeShapeType="1"/>
              </p:cNvSpPr>
              <p:nvPr/>
            </p:nvSpPr>
            <p:spPr bwMode="auto">
              <a:xfrm flipH="1" flipV="1">
                <a:off x="3534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359" name="Line 165"/>
              <p:cNvSpPr>
                <a:spLocks noChangeShapeType="1"/>
              </p:cNvSpPr>
              <p:nvPr/>
            </p:nvSpPr>
            <p:spPr bwMode="auto">
              <a:xfrm flipV="1">
                <a:off x="3031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360" name="Line 166"/>
              <p:cNvSpPr>
                <a:spLocks noChangeShapeType="1"/>
              </p:cNvSpPr>
              <p:nvPr/>
            </p:nvSpPr>
            <p:spPr bwMode="auto">
              <a:xfrm flipV="1">
                <a:off x="3182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361" name="Line 167"/>
              <p:cNvSpPr>
                <a:spLocks noChangeShapeType="1"/>
              </p:cNvSpPr>
              <p:nvPr/>
            </p:nvSpPr>
            <p:spPr bwMode="auto">
              <a:xfrm flipV="1">
                <a:off x="3333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362" name="Line 168"/>
              <p:cNvSpPr>
                <a:spLocks noChangeShapeType="1"/>
              </p:cNvSpPr>
              <p:nvPr/>
            </p:nvSpPr>
            <p:spPr bwMode="auto">
              <a:xfrm flipV="1">
                <a:off x="3483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363" name="Line 169"/>
              <p:cNvSpPr>
                <a:spLocks noChangeShapeType="1"/>
              </p:cNvSpPr>
              <p:nvPr/>
            </p:nvSpPr>
            <p:spPr bwMode="auto">
              <a:xfrm flipV="1">
                <a:off x="3634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364" name="Line 170"/>
              <p:cNvSpPr>
                <a:spLocks noChangeShapeType="1"/>
              </p:cNvSpPr>
              <p:nvPr/>
            </p:nvSpPr>
            <p:spPr bwMode="auto">
              <a:xfrm flipH="1" flipV="1">
                <a:off x="3685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365" name="Line 171"/>
              <p:cNvSpPr>
                <a:spLocks noChangeShapeType="1"/>
              </p:cNvSpPr>
              <p:nvPr/>
            </p:nvSpPr>
            <p:spPr bwMode="auto">
              <a:xfrm flipV="1">
                <a:off x="2880" y="2544"/>
                <a:ext cx="50" cy="22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grpSp>
        <p:nvGrpSpPr>
          <p:cNvPr id="11327" name="Group 172"/>
          <p:cNvGrpSpPr>
            <a:grpSpLocks/>
          </p:cNvGrpSpPr>
          <p:nvPr/>
        </p:nvGrpSpPr>
        <p:grpSpPr bwMode="auto">
          <a:xfrm>
            <a:off x="3886200" y="4038600"/>
            <a:ext cx="1760538" cy="533400"/>
            <a:chOff x="1776" y="2976"/>
            <a:chExt cx="1109" cy="336"/>
          </a:xfrm>
        </p:grpSpPr>
        <p:sp>
          <p:nvSpPr>
            <p:cNvPr id="11336" name="Line 173"/>
            <p:cNvSpPr>
              <a:spLocks noChangeShapeType="1"/>
            </p:cNvSpPr>
            <p:nvPr/>
          </p:nvSpPr>
          <p:spPr bwMode="auto">
            <a:xfrm>
              <a:off x="2736" y="3072"/>
              <a:ext cx="149" cy="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337" name="Line 174"/>
            <p:cNvSpPr>
              <a:spLocks noChangeShapeType="1"/>
            </p:cNvSpPr>
            <p:nvPr/>
          </p:nvSpPr>
          <p:spPr bwMode="auto">
            <a:xfrm flipV="1">
              <a:off x="2688" y="3072"/>
              <a:ext cx="50" cy="22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11338" name="Group 175"/>
            <p:cNvGrpSpPr>
              <a:grpSpLocks/>
            </p:cNvGrpSpPr>
            <p:nvPr/>
          </p:nvGrpSpPr>
          <p:grpSpPr bwMode="auto">
            <a:xfrm>
              <a:off x="1776" y="2976"/>
              <a:ext cx="905" cy="336"/>
              <a:chOff x="2880" y="2544"/>
              <a:chExt cx="905" cy="336"/>
            </a:xfrm>
          </p:grpSpPr>
          <p:sp>
            <p:nvSpPr>
              <p:cNvPr id="11339" name="Line 176"/>
              <p:cNvSpPr>
                <a:spLocks noChangeShapeType="1"/>
              </p:cNvSpPr>
              <p:nvPr/>
            </p:nvSpPr>
            <p:spPr bwMode="auto">
              <a:xfrm flipH="1" flipV="1">
                <a:off x="2930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340" name="Line 177"/>
              <p:cNvSpPr>
                <a:spLocks noChangeShapeType="1"/>
              </p:cNvSpPr>
              <p:nvPr/>
            </p:nvSpPr>
            <p:spPr bwMode="auto">
              <a:xfrm flipH="1" flipV="1">
                <a:off x="3081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341" name="Line 178"/>
              <p:cNvSpPr>
                <a:spLocks noChangeShapeType="1"/>
              </p:cNvSpPr>
              <p:nvPr/>
            </p:nvSpPr>
            <p:spPr bwMode="auto">
              <a:xfrm flipH="1" flipV="1">
                <a:off x="3232" y="2544"/>
                <a:ext cx="10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342" name="Line 179"/>
              <p:cNvSpPr>
                <a:spLocks noChangeShapeType="1"/>
              </p:cNvSpPr>
              <p:nvPr/>
            </p:nvSpPr>
            <p:spPr bwMode="auto">
              <a:xfrm flipH="1" flipV="1">
                <a:off x="3383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343" name="Line 180"/>
              <p:cNvSpPr>
                <a:spLocks noChangeShapeType="1"/>
              </p:cNvSpPr>
              <p:nvPr/>
            </p:nvSpPr>
            <p:spPr bwMode="auto">
              <a:xfrm flipH="1" flipV="1">
                <a:off x="3534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344" name="Line 181"/>
              <p:cNvSpPr>
                <a:spLocks noChangeShapeType="1"/>
              </p:cNvSpPr>
              <p:nvPr/>
            </p:nvSpPr>
            <p:spPr bwMode="auto">
              <a:xfrm flipV="1">
                <a:off x="3031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345" name="Line 182"/>
              <p:cNvSpPr>
                <a:spLocks noChangeShapeType="1"/>
              </p:cNvSpPr>
              <p:nvPr/>
            </p:nvSpPr>
            <p:spPr bwMode="auto">
              <a:xfrm flipV="1">
                <a:off x="3182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346" name="Line 183"/>
              <p:cNvSpPr>
                <a:spLocks noChangeShapeType="1"/>
              </p:cNvSpPr>
              <p:nvPr/>
            </p:nvSpPr>
            <p:spPr bwMode="auto">
              <a:xfrm flipV="1">
                <a:off x="3333" y="2544"/>
                <a:ext cx="5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347" name="Line 184"/>
              <p:cNvSpPr>
                <a:spLocks noChangeShapeType="1"/>
              </p:cNvSpPr>
              <p:nvPr/>
            </p:nvSpPr>
            <p:spPr bwMode="auto">
              <a:xfrm flipV="1">
                <a:off x="3483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348" name="Line 185"/>
              <p:cNvSpPr>
                <a:spLocks noChangeShapeType="1"/>
              </p:cNvSpPr>
              <p:nvPr/>
            </p:nvSpPr>
            <p:spPr bwMode="auto">
              <a:xfrm flipV="1">
                <a:off x="3634" y="2544"/>
                <a:ext cx="51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349" name="Line 186"/>
              <p:cNvSpPr>
                <a:spLocks noChangeShapeType="1"/>
              </p:cNvSpPr>
              <p:nvPr/>
            </p:nvSpPr>
            <p:spPr bwMode="auto">
              <a:xfrm flipH="1" flipV="1">
                <a:off x="3685" y="2544"/>
                <a:ext cx="100" cy="33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350" name="Line 187"/>
              <p:cNvSpPr>
                <a:spLocks noChangeShapeType="1"/>
              </p:cNvSpPr>
              <p:nvPr/>
            </p:nvSpPr>
            <p:spPr bwMode="auto">
              <a:xfrm flipV="1">
                <a:off x="2880" y="2544"/>
                <a:ext cx="50" cy="22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11328" name="Line 188"/>
          <p:cNvSpPr>
            <a:spLocks noChangeShapeType="1"/>
          </p:cNvSpPr>
          <p:nvPr/>
        </p:nvSpPr>
        <p:spPr bwMode="auto">
          <a:xfrm>
            <a:off x="5638800" y="5133976"/>
            <a:ext cx="0" cy="1566863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329" name="Text Box 189"/>
          <p:cNvSpPr txBox="1">
            <a:spLocks noChangeArrowheads="1"/>
          </p:cNvSpPr>
          <p:nvPr/>
        </p:nvSpPr>
        <p:spPr bwMode="auto">
          <a:xfrm>
            <a:off x="4267200" y="35814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.VnArial" panose="020B7200000000000000" pitchFamily="34" charset="0"/>
              </a:rPr>
              <a:t>(1)</a:t>
            </a:r>
          </a:p>
        </p:txBody>
      </p:sp>
      <p:sp>
        <p:nvSpPr>
          <p:cNvPr id="11330" name="Text Box 190"/>
          <p:cNvSpPr txBox="1">
            <a:spLocks noChangeArrowheads="1"/>
          </p:cNvSpPr>
          <p:nvPr/>
        </p:nvSpPr>
        <p:spPr bwMode="auto">
          <a:xfrm>
            <a:off x="6019800" y="35814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.VnArial" panose="020B7200000000000000" pitchFamily="34" charset="0"/>
              </a:rPr>
              <a:t>(2)</a:t>
            </a:r>
          </a:p>
        </p:txBody>
      </p:sp>
      <p:sp>
        <p:nvSpPr>
          <p:cNvPr id="11331" name="Text Box 191"/>
          <p:cNvSpPr txBox="1">
            <a:spLocks noChangeArrowheads="1"/>
          </p:cNvSpPr>
          <p:nvPr/>
        </p:nvSpPr>
        <p:spPr bwMode="auto">
          <a:xfrm>
            <a:off x="7848600" y="35052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.VnArial" panose="020B7200000000000000" pitchFamily="34" charset="0"/>
              </a:rPr>
              <a:t>(3)</a:t>
            </a:r>
          </a:p>
        </p:txBody>
      </p:sp>
      <p:sp>
        <p:nvSpPr>
          <p:cNvPr id="11334" name="Rectangle 193"/>
          <p:cNvSpPr>
            <a:spLocks noChangeArrowheads="1"/>
          </p:cNvSpPr>
          <p:nvPr/>
        </p:nvSpPr>
        <p:spPr bwMode="auto">
          <a:xfrm>
            <a:off x="6400800" y="1752600"/>
            <a:ext cx="3698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11335" name="Rectangle 194"/>
          <p:cNvSpPr>
            <a:spLocks noChangeArrowheads="1"/>
          </p:cNvSpPr>
          <p:nvPr/>
        </p:nvSpPr>
        <p:spPr bwMode="auto">
          <a:xfrm>
            <a:off x="5867400" y="1752600"/>
            <a:ext cx="50323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191" name="Text Box 238"/>
          <p:cNvSpPr txBox="1">
            <a:spLocks noChangeArrowheads="1"/>
          </p:cNvSpPr>
          <p:nvPr/>
        </p:nvSpPr>
        <p:spPr bwMode="auto">
          <a:xfrm>
            <a:off x="9151938" y="5237847"/>
            <a:ext cx="19478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3600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6 V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2" name="Text Box 243"/>
          <p:cNvSpPr txBox="1">
            <a:spLocks noChangeArrowheads="1"/>
          </p:cNvSpPr>
          <p:nvPr/>
        </p:nvSpPr>
        <p:spPr bwMode="auto">
          <a:xfrm>
            <a:off x="1475579" y="5553076"/>
            <a:ext cx="25373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b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0,5 A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" name="Text Box 12"/>
          <p:cNvSpPr txBox="1">
            <a:spLocks noChangeArrowheads="1"/>
          </p:cNvSpPr>
          <p:nvPr/>
        </p:nvSpPr>
        <p:spPr bwMode="auto">
          <a:xfrm>
            <a:off x="1524000" y="878656"/>
            <a:ext cx="6248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81000" indent="-3810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marL="0" indent="0" eaLnBrk="1" hangingPunct="1">
              <a:spcBef>
                <a:spcPct val="50000"/>
              </a:spcBef>
              <a:buClr>
                <a:srgbClr val="0000CC"/>
              </a:buClr>
            </a:pP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5" name="Rectangle 15"/>
          <p:cNvSpPr>
            <a:spLocks noChangeArrowheads="1"/>
          </p:cNvSpPr>
          <p:nvPr/>
        </p:nvSpPr>
        <p:spPr bwMode="auto">
          <a:xfrm>
            <a:off x="1523998" y="207001"/>
            <a:ext cx="8136837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6" name="Text Box 12"/>
          <p:cNvSpPr txBox="1">
            <a:spLocks noChangeArrowheads="1"/>
          </p:cNvSpPr>
          <p:nvPr/>
        </p:nvSpPr>
        <p:spPr bwMode="auto">
          <a:xfrm>
            <a:off x="1542636" y="1348611"/>
            <a:ext cx="6248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81000" indent="-3810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marL="0" indent="0" eaLnBrk="1" hangingPunct="1">
              <a:spcBef>
                <a:spcPct val="50000"/>
              </a:spcBef>
              <a:buClr>
                <a:srgbClr val="0000CC"/>
              </a:buClr>
            </a:pP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38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800000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700000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8100000">
                                      <p:cBhvr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" grpId="0"/>
      <p:bldP spid="19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1524000" y="878656"/>
            <a:ext cx="6248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81000" indent="-3810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marL="0" indent="0" eaLnBrk="1" hangingPunct="1">
              <a:spcBef>
                <a:spcPct val="50000"/>
              </a:spcBef>
              <a:buClr>
                <a:srgbClr val="0000CC"/>
              </a:buClr>
            </a:pP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523998" y="207001"/>
            <a:ext cx="8136837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1542636" y="1348611"/>
            <a:ext cx="6248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81000" indent="-3810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marL="0" indent="0" eaLnBrk="1" hangingPunct="1">
              <a:spcBef>
                <a:spcPct val="50000"/>
              </a:spcBef>
              <a:buClr>
                <a:srgbClr val="0000CC"/>
              </a:buClr>
            </a:pP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5157785" y="1308058"/>
            <a:ext cx="145235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81000" indent="-3810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marL="0" indent="0" eaLnBrk="1" hangingPunct="1">
              <a:spcBef>
                <a:spcPct val="50000"/>
              </a:spcBef>
              <a:buClr>
                <a:srgbClr val="0000CC"/>
              </a:buClr>
            </a:pPr>
            <a:r>
              <a:rPr lang="en-US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Bảng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7366075"/>
              </p:ext>
            </p:extLst>
          </p:nvPr>
        </p:nvGraphicFramePr>
        <p:xfrm>
          <a:off x="1523998" y="1899497"/>
          <a:ext cx="9329532" cy="39115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2383"/>
                <a:gridCol w="2332383"/>
                <a:gridCol w="2332383"/>
                <a:gridCol w="2332383"/>
              </a:tblGrid>
              <a:tr h="147873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Lần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thí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nghiệm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Hiệu</a:t>
                      </a:r>
                      <a:r>
                        <a:rPr lang="en-US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điện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thế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Cường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dòng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điện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Điện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trở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dây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dẫn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810921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Dây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vi-VN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vi-VN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vi-VN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8109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Dây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r>
                        <a:rPr lang="en-US" sz="28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8109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Dây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r>
                        <a:rPr lang="en-US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r>
                        <a:rPr lang="en-US" sz="28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vi-VN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Text Box 238"/>
          <p:cNvSpPr txBox="1">
            <a:spLocks noChangeArrowheads="1"/>
          </p:cNvSpPr>
          <p:nvPr/>
        </p:nvSpPr>
        <p:spPr bwMode="auto">
          <a:xfrm>
            <a:off x="3839817" y="3430853"/>
            <a:ext cx="1752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800" b="1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6V</a:t>
            </a:r>
            <a:endParaRPr lang="en-US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239"/>
          <p:cNvSpPr txBox="1">
            <a:spLocks noChangeArrowheads="1"/>
          </p:cNvSpPr>
          <p:nvPr/>
        </p:nvSpPr>
        <p:spPr bwMode="auto">
          <a:xfrm>
            <a:off x="3790536" y="4299561"/>
            <a:ext cx="1752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8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6V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240"/>
          <p:cNvSpPr txBox="1">
            <a:spLocks noChangeArrowheads="1"/>
          </p:cNvSpPr>
          <p:nvPr/>
        </p:nvSpPr>
        <p:spPr bwMode="auto">
          <a:xfrm>
            <a:off x="3839815" y="5098984"/>
            <a:ext cx="1752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800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6V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243"/>
          <p:cNvSpPr txBox="1">
            <a:spLocks noChangeArrowheads="1"/>
          </p:cNvSpPr>
          <p:nvPr/>
        </p:nvSpPr>
        <p:spPr bwMode="auto">
          <a:xfrm>
            <a:off x="6134100" y="3430853"/>
            <a:ext cx="224500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b="1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1,5A</a:t>
            </a:r>
            <a:endParaRPr lang="en-US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245"/>
          <p:cNvSpPr txBox="1">
            <a:spLocks noChangeArrowheads="1"/>
          </p:cNvSpPr>
          <p:nvPr/>
        </p:nvSpPr>
        <p:spPr bwMode="auto">
          <a:xfrm>
            <a:off x="6134101" y="4299561"/>
            <a:ext cx="229428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0,75A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246"/>
          <p:cNvSpPr txBox="1">
            <a:spLocks noChangeArrowheads="1"/>
          </p:cNvSpPr>
          <p:nvPr/>
        </p:nvSpPr>
        <p:spPr bwMode="auto">
          <a:xfrm>
            <a:off x="6248401" y="5094003"/>
            <a:ext cx="217998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0,5A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244"/>
          <p:cNvSpPr txBox="1">
            <a:spLocks noChangeArrowheads="1"/>
          </p:cNvSpPr>
          <p:nvPr/>
        </p:nvSpPr>
        <p:spPr bwMode="auto">
          <a:xfrm>
            <a:off x="8428384" y="3445488"/>
            <a:ext cx="209384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800" b="1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l-GR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endParaRPr lang="en-US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249"/>
          <p:cNvSpPr txBox="1">
            <a:spLocks noChangeArrowheads="1"/>
          </p:cNvSpPr>
          <p:nvPr/>
        </p:nvSpPr>
        <p:spPr bwMode="auto">
          <a:xfrm>
            <a:off x="8428384" y="5094003"/>
            <a:ext cx="224706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800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l-GR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Ω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255"/>
          <p:cNvSpPr txBox="1">
            <a:spLocks noChangeArrowheads="1"/>
          </p:cNvSpPr>
          <p:nvPr/>
        </p:nvSpPr>
        <p:spPr bwMode="auto">
          <a:xfrm>
            <a:off x="8382000" y="4876801"/>
            <a:ext cx="1447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latin typeface=".VnArial" panose="020B7200000000000000" pitchFamily="34" charset="0"/>
            </a:endParaRPr>
          </a:p>
        </p:txBody>
      </p:sp>
      <p:sp>
        <p:nvSpPr>
          <p:cNvPr id="17" name="Text Box 244"/>
          <p:cNvSpPr txBox="1">
            <a:spLocks noChangeArrowheads="1"/>
          </p:cNvSpPr>
          <p:nvPr/>
        </p:nvSpPr>
        <p:spPr bwMode="auto">
          <a:xfrm>
            <a:off x="8428385" y="4299561"/>
            <a:ext cx="209384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.VnArial" panose="020B7200000000000000" pitchFamily="34" charset="0"/>
              </a:rPr>
              <a:t>R</a:t>
            </a:r>
            <a:r>
              <a:rPr lang="en-US" sz="2800" b="1" baseline="-25000" dirty="0" smtClean="0">
                <a:solidFill>
                  <a:srgbClr val="FF0000"/>
                </a:solidFill>
                <a:latin typeface=".VnArial" panose="020B7200000000000000" pitchFamily="34" charset="0"/>
              </a:rPr>
              <a:t>2</a:t>
            </a:r>
            <a:r>
              <a:rPr lang="en-US" sz="2800" b="1" dirty="0" smtClean="0">
                <a:solidFill>
                  <a:srgbClr val="FF0000"/>
                </a:solidFill>
                <a:latin typeface=".VnArial" panose="020B7200000000000000" pitchFamily="34" charset="0"/>
              </a:rPr>
              <a:t>= 8</a:t>
            </a:r>
            <a:r>
              <a:rPr lang="el-G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Ω</a:t>
            </a:r>
            <a:endParaRPr lang="en-US" sz="2800" b="1" dirty="0">
              <a:solidFill>
                <a:srgbClr val="FF0000"/>
              </a:solidFill>
              <a:latin typeface=".VnArial" panose="020B7200000000000000" pitchFamily="34" charset="0"/>
            </a:endParaRPr>
          </a:p>
        </p:txBody>
      </p:sp>
      <p:sp>
        <p:nvSpPr>
          <p:cNvPr id="18" name="Hình chữ nhật 17"/>
          <p:cNvSpPr/>
          <p:nvPr/>
        </p:nvSpPr>
        <p:spPr>
          <a:xfrm>
            <a:off x="1523998" y="5797027"/>
            <a:ext cx="93030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en-US" sz="2400" b="1" baseline="-25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có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đúng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Hình chữ nhật 18"/>
          <p:cNvSpPr/>
          <p:nvPr/>
        </p:nvSpPr>
        <p:spPr>
          <a:xfrm>
            <a:off x="4995655" y="6166359"/>
            <a:ext cx="11570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úng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244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7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1524000" y="878656"/>
            <a:ext cx="6248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81000" indent="-3810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marL="0" indent="0" eaLnBrk="1" hangingPunct="1">
              <a:spcBef>
                <a:spcPct val="50000"/>
              </a:spcBef>
              <a:buClr>
                <a:srgbClr val="0000CC"/>
              </a:buClr>
            </a:pP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523998" y="207001"/>
            <a:ext cx="8136837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1542636" y="1348611"/>
            <a:ext cx="6248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81000" indent="-3810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marL="0" indent="0" eaLnBrk="1" hangingPunct="1">
              <a:spcBef>
                <a:spcPct val="50000"/>
              </a:spcBef>
              <a:buClr>
                <a:srgbClr val="0000CC"/>
              </a:buClr>
            </a:pP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12"/>
          <p:cNvSpPr txBox="1">
            <a:spLocks noChangeArrowheads="1"/>
          </p:cNvSpPr>
          <p:nvPr/>
        </p:nvSpPr>
        <p:spPr bwMode="auto">
          <a:xfrm>
            <a:off x="1542636" y="1818566"/>
            <a:ext cx="6248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81000" indent="-3810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marL="0" indent="0" eaLnBrk="1" hangingPunct="1">
              <a:spcBef>
                <a:spcPct val="50000"/>
              </a:spcBef>
              <a:buClr>
                <a:srgbClr val="0000CC"/>
              </a:buClr>
            </a:pP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Hình chữ nhật 19"/>
              <p:cNvSpPr/>
              <p:nvPr/>
            </p:nvSpPr>
            <p:spPr>
              <a:xfrm>
                <a:off x="1923153" y="3072411"/>
                <a:ext cx="1531766" cy="1064266"/>
              </a:xfrm>
              <a:prstGeom prst="rect">
                <a:avLst/>
              </a:prstGeom>
              <a:ln w="5715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4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𝒍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4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𝒍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endParaRPr lang="en-US" sz="4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0" name="Hình chữ nhật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3153" y="3072411"/>
                <a:ext cx="1531766" cy="1064266"/>
              </a:xfrm>
              <a:prstGeom prst="rect">
                <a:avLst/>
              </a:prstGeom>
              <a:blipFill rotWithShape="0">
                <a:blip r:embed="rId2"/>
                <a:stretch>
                  <a:fillRect b="-1087"/>
                </a:stretch>
              </a:blipFill>
              <a:ln w="571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 Box 12309"/>
          <p:cNvSpPr txBox="1">
            <a:spLocks noChangeArrowheads="1"/>
          </p:cNvSpPr>
          <p:nvPr/>
        </p:nvSpPr>
        <p:spPr bwMode="auto">
          <a:xfrm>
            <a:off x="4102863" y="3004380"/>
            <a:ext cx="7063409" cy="120032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4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4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24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en-US" altLang="en-US" sz="24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(m)</a:t>
            </a:r>
            <a:endParaRPr lang="en-US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16"/>
          <p:cNvSpPr txBox="1">
            <a:spLocks noChangeArrowheads="1"/>
          </p:cNvSpPr>
          <p:nvPr/>
        </p:nvSpPr>
        <p:spPr bwMode="auto">
          <a:xfrm>
            <a:off x="1775864" y="2196648"/>
            <a:ext cx="915718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marL="0" indent="0" algn="just" eaLnBrk="1" hangingPunct="1">
              <a:spcBef>
                <a:spcPct val="50000"/>
              </a:spcBef>
            </a:pP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4972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uiExpand="1" build="p" animBg="1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1050</TotalTime>
  <Words>2188</Words>
  <Application>Microsoft Office PowerPoint</Application>
  <PresentationFormat>Màn hình rộng</PresentationFormat>
  <Paragraphs>431</Paragraphs>
  <Slides>24</Slides>
  <Notes>19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8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24</vt:i4>
      </vt:variant>
    </vt:vector>
  </HeadingPairs>
  <TitlesOfParts>
    <vt:vector size="33" baseType="lpstr">
      <vt:lpstr>.VnArial</vt:lpstr>
      <vt:lpstr>.VnFree</vt:lpstr>
      <vt:lpstr>.VnTime</vt:lpstr>
      <vt:lpstr>Arial</vt:lpstr>
      <vt:lpstr>Calibri</vt:lpstr>
      <vt:lpstr>Calibri Light</vt:lpstr>
      <vt:lpstr>Cambria Math</vt:lpstr>
      <vt:lpstr>Times New Roman</vt:lpstr>
      <vt:lpstr>Office Theme</vt:lpstr>
      <vt:lpstr>Bản trình bày PowerPoint</vt:lpstr>
      <vt:lpstr>TIẾT  7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PC</dc:creator>
  <cp:lastModifiedBy>PC</cp:lastModifiedBy>
  <cp:revision>55</cp:revision>
  <dcterms:created xsi:type="dcterms:W3CDTF">2021-09-24T09:40:29Z</dcterms:created>
  <dcterms:modified xsi:type="dcterms:W3CDTF">2021-10-01T04:03:44Z</dcterms:modified>
</cp:coreProperties>
</file>